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heme/theme5.xml" ContentType="application/vnd.openxmlformats-officedocument.theme+xml"/>
  <Override PartName="/ppt/tags/tag8.xml" ContentType="application/vnd.openxmlformats-officedocument.presentationml.tags+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diagrams/layout2.xml" ContentType="application/vnd.openxmlformats-officedocument.drawingml.diagramLayout+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Layouts/slideLayout16.xml" ContentType="application/vnd.openxmlformats-officedocument.presentationml.slideLayout+xml"/>
  <Default Extension="jpeg" ContentType="image/jpeg"/>
  <Override PartName="/ppt/tags/tag3.xml" ContentType="application/vnd.openxmlformats-officedocument.presentationml.tags+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82"/>
  </p:notesMasterIdLst>
  <p:handoutMasterIdLst>
    <p:handoutMasterId r:id="rId83"/>
  </p:handoutMasterIdLst>
  <p:sldIdLst>
    <p:sldId id="256" r:id="rId4"/>
    <p:sldId id="338" r:id="rId5"/>
    <p:sldId id="582" r:id="rId6"/>
    <p:sldId id="591" r:id="rId7"/>
    <p:sldId id="907" r:id="rId8"/>
    <p:sldId id="980" r:id="rId9"/>
    <p:sldId id="979" r:id="rId10"/>
    <p:sldId id="978" r:id="rId11"/>
    <p:sldId id="505" r:id="rId12"/>
    <p:sldId id="506" r:id="rId13"/>
    <p:sldId id="507" r:id="rId14"/>
    <p:sldId id="508" r:id="rId15"/>
    <p:sldId id="510" r:id="rId16"/>
    <p:sldId id="511" r:id="rId17"/>
    <p:sldId id="512" r:id="rId18"/>
    <p:sldId id="513" r:id="rId19"/>
    <p:sldId id="514" r:id="rId20"/>
    <p:sldId id="515" r:id="rId21"/>
    <p:sldId id="516" r:id="rId22"/>
    <p:sldId id="517" r:id="rId23"/>
    <p:sldId id="518" r:id="rId24"/>
    <p:sldId id="519" r:id="rId25"/>
    <p:sldId id="520" r:id="rId26"/>
    <p:sldId id="521" r:id="rId27"/>
    <p:sldId id="522" r:id="rId28"/>
    <p:sldId id="523" r:id="rId29"/>
    <p:sldId id="524" r:id="rId30"/>
    <p:sldId id="525" r:id="rId31"/>
    <p:sldId id="526" r:id="rId32"/>
    <p:sldId id="527" r:id="rId33"/>
    <p:sldId id="528" r:id="rId34"/>
    <p:sldId id="529" r:id="rId35"/>
    <p:sldId id="530" r:id="rId36"/>
    <p:sldId id="291" r:id="rId37"/>
    <p:sldId id="680" r:id="rId38"/>
    <p:sldId id="455" r:id="rId39"/>
    <p:sldId id="320" r:id="rId40"/>
    <p:sldId id="418" r:id="rId41"/>
    <p:sldId id="834" r:id="rId42"/>
    <p:sldId id="258" r:id="rId43"/>
    <p:sldId id="404" r:id="rId44"/>
    <p:sldId id="405" r:id="rId45"/>
    <p:sldId id="406" r:id="rId46"/>
    <p:sldId id="407" r:id="rId47"/>
    <p:sldId id="408" r:id="rId48"/>
    <p:sldId id="264" r:id="rId49"/>
    <p:sldId id="409" r:id="rId50"/>
    <p:sldId id="536" r:id="rId51"/>
    <p:sldId id="410" r:id="rId52"/>
    <p:sldId id="537" r:id="rId53"/>
    <p:sldId id="411" r:id="rId54"/>
    <p:sldId id="539" r:id="rId55"/>
    <p:sldId id="412" r:id="rId56"/>
    <p:sldId id="540" r:id="rId57"/>
    <p:sldId id="413" r:id="rId58"/>
    <p:sldId id="541" r:id="rId59"/>
    <p:sldId id="414" r:id="rId60"/>
    <p:sldId id="538" r:id="rId61"/>
    <p:sldId id="415" r:id="rId62"/>
    <p:sldId id="417" r:id="rId63"/>
    <p:sldId id="484" r:id="rId64"/>
    <p:sldId id="485" r:id="rId65"/>
    <p:sldId id="531" r:id="rId66"/>
    <p:sldId id="486" r:id="rId67"/>
    <p:sldId id="532" r:id="rId68"/>
    <p:sldId id="487" r:id="rId69"/>
    <p:sldId id="488" r:id="rId70"/>
    <p:sldId id="489" r:id="rId71"/>
    <p:sldId id="533" r:id="rId72"/>
    <p:sldId id="490" r:id="rId73"/>
    <p:sldId id="534" r:id="rId74"/>
    <p:sldId id="492" r:id="rId75"/>
    <p:sldId id="493" r:id="rId76"/>
    <p:sldId id="494" r:id="rId77"/>
    <p:sldId id="495" r:id="rId78"/>
    <p:sldId id="496" r:id="rId79"/>
    <p:sldId id="535" r:id="rId80"/>
    <p:sldId id="337" r:id="rId8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BD1E03"/>
    <a:srgbClr val="218AF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488" autoAdjust="0"/>
    <p:restoredTop sz="89799" autoAdjust="0"/>
  </p:normalViewPr>
  <p:slideViewPr>
    <p:cSldViewPr>
      <p:cViewPr varScale="1">
        <p:scale>
          <a:sx n="57" d="100"/>
          <a:sy n="57" d="100"/>
        </p:scale>
        <p:origin x="-594" y="-84"/>
      </p:cViewPr>
      <p:guideLst>
        <p:guide orient="horz" pos="2106"/>
        <p:guide pos="391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notesMaster" Target="notesMasters/notesMaster1.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75C4F34-579B-4368-A802-477BFFFD0FF1}" type="doc">
      <dgm:prSet loTypeId="urn:microsoft.com/office/officeart/2005/8/layout/equation2#1" loCatId="relationship" qsTypeId="urn:microsoft.com/office/officeart/2005/8/quickstyle/simple2#1" qsCatId="simple" csTypeId="urn:microsoft.com/office/officeart/2005/8/colors/accent2_1#1" csCatId="accent2" phldr="1"/>
      <dgm:spPr/>
    </dgm:pt>
    <dgm:pt modelId="{BB37E969-077E-4F54-83F6-E5AEBBB586EE}">
      <dgm:prSet phldrT="[文本]" custT="1"/>
      <dgm:spPr>
        <a:ln>
          <a:solidFill>
            <a:srgbClr val="C00000"/>
          </a:solidFill>
        </a:ln>
      </dgm:spPr>
      <dgm:t>
        <a:bodyPr/>
        <a:lstStyle/>
        <a:p>
          <a:r>
            <a:rPr lang="zh-CN" altLang="en-US" sz="2400" dirty="0" smtClean="0">
              <a:latin typeface="微软雅黑" panose="020B0503020204020204" pitchFamily="34" charset="-122"/>
              <a:ea typeface="微软雅黑" panose="020B0503020204020204" pitchFamily="34" charset="-122"/>
            </a:rPr>
            <a:t>学业要求</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（内容依据）</a:t>
          </a:r>
          <a:endParaRPr lang="zh-CN" altLang="en-US" sz="2400" dirty="0">
            <a:latin typeface="微软雅黑" panose="020B0503020204020204" pitchFamily="34" charset="-122"/>
            <a:ea typeface="微软雅黑" panose="020B0503020204020204" pitchFamily="34" charset="-122"/>
          </a:endParaRPr>
        </a:p>
      </dgm:t>
    </dgm:pt>
    <dgm:pt modelId="{AC328B35-9FB1-4D4A-BEE8-17570AA6DE18}" type="parTrans" cxnId="{978E6033-3225-4A15-86B1-F79A9CF13C59}">
      <dgm:prSet/>
      <dgm:spPr/>
      <dgm:t>
        <a:bodyPr/>
        <a:lstStyle/>
        <a:p>
          <a:endParaRPr lang="zh-CN" altLang="en-US"/>
        </a:p>
      </dgm:t>
    </dgm:pt>
    <dgm:pt modelId="{436A9E05-1C2E-4AC0-80E0-46F6EB57A4BD}" type="sibTrans" cxnId="{978E6033-3225-4A15-86B1-F79A9CF13C59}">
      <dgm:prSet/>
      <dgm:spPr>
        <a:solidFill>
          <a:srgbClr val="C00000"/>
        </a:solidFill>
      </dgm:spPr>
      <dgm:t>
        <a:bodyPr/>
        <a:lstStyle/>
        <a:p>
          <a:endParaRPr lang="zh-CN" altLang="en-US"/>
        </a:p>
      </dgm:t>
    </dgm:pt>
    <dgm:pt modelId="{E9B45B99-F725-4430-9C27-D3A658F7439E}">
      <dgm:prSet phldrT="[文本]" custT="1"/>
      <dgm:spPr>
        <a:ln>
          <a:solidFill>
            <a:srgbClr val="C00000"/>
          </a:solidFill>
        </a:ln>
      </dgm:spPr>
      <dgm:t>
        <a:bodyPr/>
        <a:lstStyle/>
        <a:p>
          <a:r>
            <a:rPr lang="zh-CN" altLang="en-US" sz="2400" dirty="0" smtClean="0">
              <a:latin typeface="微软雅黑" panose="020B0503020204020204" pitchFamily="34" charset="-122"/>
              <a:ea typeface="微软雅黑" panose="020B0503020204020204" pitchFamily="34" charset="-122"/>
            </a:rPr>
            <a:t>化学学科核心素养水平</a:t>
          </a:r>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（水平划分依据）</a:t>
          </a:r>
          <a:endParaRPr lang="zh-CN" altLang="en-US" sz="2400" dirty="0">
            <a:latin typeface="微软雅黑" panose="020B0503020204020204" pitchFamily="34" charset="-122"/>
            <a:ea typeface="微软雅黑" panose="020B0503020204020204" pitchFamily="34" charset="-122"/>
          </a:endParaRPr>
        </a:p>
      </dgm:t>
    </dgm:pt>
    <dgm:pt modelId="{8DCA0406-825F-4993-9D1E-C937E2AD93EF}" type="parTrans" cxnId="{CB8EEF99-D294-46CB-A381-3BB66FB6E4B0}">
      <dgm:prSet/>
      <dgm:spPr/>
      <dgm:t>
        <a:bodyPr/>
        <a:lstStyle/>
        <a:p>
          <a:endParaRPr lang="zh-CN" altLang="en-US"/>
        </a:p>
      </dgm:t>
    </dgm:pt>
    <dgm:pt modelId="{BAD8644F-2133-45E2-871D-37AEF96DA220}" type="sibTrans" cxnId="{CB8EEF99-D294-46CB-A381-3BB66FB6E4B0}">
      <dgm:prSet/>
      <dgm:spPr>
        <a:solidFill>
          <a:srgbClr val="C00000"/>
        </a:solidFill>
      </dgm:spPr>
      <dgm:t>
        <a:bodyPr/>
        <a:lstStyle/>
        <a:p>
          <a:endParaRPr lang="zh-CN" altLang="en-US"/>
        </a:p>
      </dgm:t>
    </dgm:pt>
    <dgm:pt modelId="{2243921D-DDCD-4C1A-8CA1-086177E3AA90}">
      <dgm:prSet phldrT="[文本]" custT="1"/>
      <dgm:spPr>
        <a:ln>
          <a:solidFill>
            <a:srgbClr val="C00000"/>
          </a:solidFill>
        </a:ln>
      </dgm:spPr>
      <dgm:t>
        <a:bodyPr/>
        <a:lstStyle/>
        <a:p>
          <a:r>
            <a:rPr lang="zh-CN" altLang="en-US" sz="2800" dirty="0" smtClean="0">
              <a:latin typeface="微软雅黑" panose="020B0503020204020204" pitchFamily="34" charset="-122"/>
              <a:ea typeface="微软雅黑" panose="020B0503020204020204" pitchFamily="34" charset="-122"/>
            </a:rPr>
            <a:t>化学学业质量水平</a:t>
          </a:r>
          <a:endParaRPr lang="zh-CN" altLang="en-US" sz="2800" dirty="0">
            <a:latin typeface="微软雅黑" panose="020B0503020204020204" pitchFamily="34" charset="-122"/>
            <a:ea typeface="微软雅黑" panose="020B0503020204020204" pitchFamily="34" charset="-122"/>
          </a:endParaRPr>
        </a:p>
      </dgm:t>
    </dgm:pt>
    <dgm:pt modelId="{66884DD6-E88F-414B-A058-34A49EF0B835}" type="parTrans" cxnId="{719AA4F9-8287-41B7-9762-896D4A28B6E2}">
      <dgm:prSet/>
      <dgm:spPr/>
      <dgm:t>
        <a:bodyPr/>
        <a:lstStyle/>
        <a:p>
          <a:endParaRPr lang="zh-CN" altLang="en-US"/>
        </a:p>
      </dgm:t>
    </dgm:pt>
    <dgm:pt modelId="{630D7E8F-7238-48A0-87A0-950465C7E5E9}" type="sibTrans" cxnId="{719AA4F9-8287-41B7-9762-896D4A28B6E2}">
      <dgm:prSet/>
      <dgm:spPr/>
      <dgm:t>
        <a:bodyPr/>
        <a:lstStyle/>
        <a:p>
          <a:endParaRPr lang="zh-CN" altLang="en-US"/>
        </a:p>
      </dgm:t>
    </dgm:pt>
    <dgm:pt modelId="{9418219C-9193-4CB7-88DA-8EA07E98CB3C}" type="pres">
      <dgm:prSet presAssocID="{675C4F34-579B-4368-A802-477BFFFD0FF1}" presName="Name0" presStyleCnt="0">
        <dgm:presLayoutVars>
          <dgm:dir/>
          <dgm:resizeHandles val="exact"/>
        </dgm:presLayoutVars>
      </dgm:prSet>
      <dgm:spPr/>
    </dgm:pt>
    <dgm:pt modelId="{1D7D6637-9B71-479D-AA7B-0CDCBF2F2E68}" type="pres">
      <dgm:prSet presAssocID="{675C4F34-579B-4368-A802-477BFFFD0FF1}" presName="vNodes" presStyleCnt="0"/>
      <dgm:spPr/>
    </dgm:pt>
    <dgm:pt modelId="{72E1B082-5E92-479C-B195-CB2E6E3D1013}" type="pres">
      <dgm:prSet presAssocID="{BB37E969-077E-4F54-83F6-E5AEBBB586EE}" presName="node" presStyleLbl="node1" presStyleIdx="0" presStyleCnt="3" custScaleX="529107" custScaleY="222771">
        <dgm:presLayoutVars>
          <dgm:bulletEnabled val="1"/>
        </dgm:presLayoutVars>
      </dgm:prSet>
      <dgm:spPr/>
      <dgm:t>
        <a:bodyPr/>
        <a:lstStyle/>
        <a:p>
          <a:endParaRPr lang="zh-CN" altLang="en-US"/>
        </a:p>
      </dgm:t>
    </dgm:pt>
    <dgm:pt modelId="{A8012279-5A61-4567-808C-D333D93396DE}" type="pres">
      <dgm:prSet presAssocID="{436A9E05-1C2E-4AC0-80E0-46F6EB57A4BD}" presName="spacerT" presStyleCnt="0"/>
      <dgm:spPr/>
    </dgm:pt>
    <dgm:pt modelId="{C5349E5F-9FA5-4CDE-9E7E-0524268D1ADF}" type="pres">
      <dgm:prSet presAssocID="{436A9E05-1C2E-4AC0-80E0-46F6EB57A4BD}" presName="sibTrans" presStyleLbl="sibTrans2D1" presStyleIdx="0" presStyleCnt="2"/>
      <dgm:spPr/>
      <dgm:t>
        <a:bodyPr/>
        <a:lstStyle/>
        <a:p>
          <a:endParaRPr lang="zh-CN" altLang="en-US"/>
        </a:p>
      </dgm:t>
    </dgm:pt>
    <dgm:pt modelId="{1448D620-2C3F-4EE5-B617-ECCBC87417A5}" type="pres">
      <dgm:prSet presAssocID="{436A9E05-1C2E-4AC0-80E0-46F6EB57A4BD}" presName="spacerB" presStyleCnt="0"/>
      <dgm:spPr/>
    </dgm:pt>
    <dgm:pt modelId="{C21EEC25-B1C0-4B25-A3A4-DF1E4556CF17}" type="pres">
      <dgm:prSet presAssocID="{E9B45B99-F725-4430-9C27-D3A658F7439E}" presName="node" presStyleLbl="node1" presStyleIdx="1" presStyleCnt="3" custScaleX="545448" custScaleY="211131">
        <dgm:presLayoutVars>
          <dgm:bulletEnabled val="1"/>
        </dgm:presLayoutVars>
      </dgm:prSet>
      <dgm:spPr/>
      <dgm:t>
        <a:bodyPr/>
        <a:lstStyle/>
        <a:p>
          <a:endParaRPr lang="zh-CN" altLang="en-US"/>
        </a:p>
      </dgm:t>
    </dgm:pt>
    <dgm:pt modelId="{04D4B5C9-CC78-4AAB-AFA0-F151370A2405}" type="pres">
      <dgm:prSet presAssocID="{675C4F34-579B-4368-A802-477BFFFD0FF1}" presName="sibTransLast" presStyleLbl="sibTrans2D1" presStyleIdx="1" presStyleCnt="2" custScaleX="153636" custScaleY="100288" custLinFactNeighborX="-71167"/>
      <dgm:spPr/>
      <dgm:t>
        <a:bodyPr/>
        <a:lstStyle/>
        <a:p>
          <a:endParaRPr lang="zh-CN" altLang="en-US"/>
        </a:p>
      </dgm:t>
    </dgm:pt>
    <dgm:pt modelId="{D037B913-AFEA-472D-97A0-A7CABC9BC72F}" type="pres">
      <dgm:prSet presAssocID="{675C4F34-579B-4368-A802-477BFFFD0FF1}" presName="connectorText" presStyleLbl="sibTrans2D1" presStyleIdx="1" presStyleCnt="2"/>
      <dgm:spPr/>
      <dgm:t>
        <a:bodyPr/>
        <a:lstStyle/>
        <a:p>
          <a:endParaRPr lang="zh-CN" altLang="en-US"/>
        </a:p>
      </dgm:t>
    </dgm:pt>
    <dgm:pt modelId="{8DEB9021-4367-4F25-B3B1-5BD8A1DFCE99}" type="pres">
      <dgm:prSet presAssocID="{675C4F34-579B-4368-A802-477BFFFD0FF1}" presName="lastNode" presStyleLbl="node1" presStyleIdx="2" presStyleCnt="3" custScaleX="146518" custScaleY="146518" custLinFactNeighborX="37319">
        <dgm:presLayoutVars>
          <dgm:bulletEnabled val="1"/>
        </dgm:presLayoutVars>
      </dgm:prSet>
      <dgm:spPr/>
      <dgm:t>
        <a:bodyPr/>
        <a:lstStyle/>
        <a:p>
          <a:endParaRPr lang="zh-CN" altLang="en-US"/>
        </a:p>
      </dgm:t>
    </dgm:pt>
  </dgm:ptLst>
  <dgm:cxnLst>
    <dgm:cxn modelId="{CF23D848-61FA-4CFA-9CC3-F5AD3A61BED0}" type="presOf" srcId="{436A9E05-1C2E-4AC0-80E0-46F6EB57A4BD}" destId="{C5349E5F-9FA5-4CDE-9E7E-0524268D1ADF}" srcOrd="0" destOrd="0" presId="urn:microsoft.com/office/officeart/2005/8/layout/equation2#1"/>
    <dgm:cxn modelId="{719AA4F9-8287-41B7-9762-896D4A28B6E2}" srcId="{675C4F34-579B-4368-A802-477BFFFD0FF1}" destId="{2243921D-DDCD-4C1A-8CA1-086177E3AA90}" srcOrd="2" destOrd="0" parTransId="{66884DD6-E88F-414B-A058-34A49EF0B835}" sibTransId="{630D7E8F-7238-48A0-87A0-950465C7E5E9}"/>
    <dgm:cxn modelId="{56A2054B-F14D-48C6-9BC5-6C961025B033}" type="presOf" srcId="{675C4F34-579B-4368-A802-477BFFFD0FF1}" destId="{9418219C-9193-4CB7-88DA-8EA07E98CB3C}" srcOrd="0" destOrd="0" presId="urn:microsoft.com/office/officeart/2005/8/layout/equation2#1"/>
    <dgm:cxn modelId="{22AC36D1-9429-434D-BF72-79FB16E12404}" type="presOf" srcId="{BB37E969-077E-4F54-83F6-E5AEBBB586EE}" destId="{72E1B082-5E92-479C-B195-CB2E6E3D1013}" srcOrd="0" destOrd="0" presId="urn:microsoft.com/office/officeart/2005/8/layout/equation2#1"/>
    <dgm:cxn modelId="{A3A794C4-6C73-4D2C-AAB0-9AA2ABFCB265}" type="presOf" srcId="{2243921D-DDCD-4C1A-8CA1-086177E3AA90}" destId="{8DEB9021-4367-4F25-B3B1-5BD8A1DFCE99}" srcOrd="0" destOrd="0" presId="urn:microsoft.com/office/officeart/2005/8/layout/equation2#1"/>
    <dgm:cxn modelId="{978E6033-3225-4A15-86B1-F79A9CF13C59}" srcId="{675C4F34-579B-4368-A802-477BFFFD0FF1}" destId="{BB37E969-077E-4F54-83F6-E5AEBBB586EE}" srcOrd="0" destOrd="0" parTransId="{AC328B35-9FB1-4D4A-BEE8-17570AA6DE18}" sibTransId="{436A9E05-1C2E-4AC0-80E0-46F6EB57A4BD}"/>
    <dgm:cxn modelId="{EA7287C7-2F98-4929-B319-9141E6854AB5}" type="presOf" srcId="{BAD8644F-2133-45E2-871D-37AEF96DA220}" destId="{D037B913-AFEA-472D-97A0-A7CABC9BC72F}" srcOrd="1" destOrd="0" presId="urn:microsoft.com/office/officeart/2005/8/layout/equation2#1"/>
    <dgm:cxn modelId="{C7197A7A-FD5D-4C21-9134-DF2A0C3F4AC8}" type="presOf" srcId="{E9B45B99-F725-4430-9C27-D3A658F7439E}" destId="{C21EEC25-B1C0-4B25-A3A4-DF1E4556CF17}" srcOrd="0" destOrd="0" presId="urn:microsoft.com/office/officeart/2005/8/layout/equation2#1"/>
    <dgm:cxn modelId="{CB8EEF99-D294-46CB-A381-3BB66FB6E4B0}" srcId="{675C4F34-579B-4368-A802-477BFFFD0FF1}" destId="{E9B45B99-F725-4430-9C27-D3A658F7439E}" srcOrd="1" destOrd="0" parTransId="{8DCA0406-825F-4993-9D1E-C937E2AD93EF}" sibTransId="{BAD8644F-2133-45E2-871D-37AEF96DA220}"/>
    <dgm:cxn modelId="{9C3F59AD-1552-4B76-99F2-BEA951327A6D}" type="presOf" srcId="{BAD8644F-2133-45E2-871D-37AEF96DA220}" destId="{04D4B5C9-CC78-4AAB-AFA0-F151370A2405}" srcOrd="0" destOrd="0" presId="urn:microsoft.com/office/officeart/2005/8/layout/equation2#1"/>
    <dgm:cxn modelId="{F3D83017-4C84-4784-AA92-24DCD75BBAE0}" type="presParOf" srcId="{9418219C-9193-4CB7-88DA-8EA07E98CB3C}" destId="{1D7D6637-9B71-479D-AA7B-0CDCBF2F2E68}" srcOrd="0" destOrd="0" presId="urn:microsoft.com/office/officeart/2005/8/layout/equation2#1"/>
    <dgm:cxn modelId="{D972CBAF-E641-4B68-AD93-AC38297768A3}" type="presParOf" srcId="{1D7D6637-9B71-479D-AA7B-0CDCBF2F2E68}" destId="{72E1B082-5E92-479C-B195-CB2E6E3D1013}" srcOrd="0" destOrd="0" presId="urn:microsoft.com/office/officeart/2005/8/layout/equation2#1"/>
    <dgm:cxn modelId="{F5FB4AA4-A20E-43E4-B7A1-0D2E4E863A1F}" type="presParOf" srcId="{1D7D6637-9B71-479D-AA7B-0CDCBF2F2E68}" destId="{A8012279-5A61-4567-808C-D333D93396DE}" srcOrd="1" destOrd="0" presId="urn:microsoft.com/office/officeart/2005/8/layout/equation2#1"/>
    <dgm:cxn modelId="{87904198-867B-4AC9-A9AE-5930C7720CA2}" type="presParOf" srcId="{1D7D6637-9B71-479D-AA7B-0CDCBF2F2E68}" destId="{C5349E5F-9FA5-4CDE-9E7E-0524268D1ADF}" srcOrd="2" destOrd="0" presId="urn:microsoft.com/office/officeart/2005/8/layout/equation2#1"/>
    <dgm:cxn modelId="{EDBF6538-B4DF-47CD-AE58-576678E65E55}" type="presParOf" srcId="{1D7D6637-9B71-479D-AA7B-0CDCBF2F2E68}" destId="{1448D620-2C3F-4EE5-B617-ECCBC87417A5}" srcOrd="3" destOrd="0" presId="urn:microsoft.com/office/officeart/2005/8/layout/equation2#1"/>
    <dgm:cxn modelId="{18F04781-E8D5-4B4C-875B-FB3AB205B882}" type="presParOf" srcId="{1D7D6637-9B71-479D-AA7B-0CDCBF2F2E68}" destId="{C21EEC25-B1C0-4B25-A3A4-DF1E4556CF17}" srcOrd="4" destOrd="0" presId="urn:microsoft.com/office/officeart/2005/8/layout/equation2#1"/>
    <dgm:cxn modelId="{09F4C8F2-452F-4B73-9A94-D347FF1F0FF7}" type="presParOf" srcId="{9418219C-9193-4CB7-88DA-8EA07E98CB3C}" destId="{04D4B5C9-CC78-4AAB-AFA0-F151370A2405}" srcOrd="1" destOrd="0" presId="urn:microsoft.com/office/officeart/2005/8/layout/equation2#1"/>
    <dgm:cxn modelId="{5682CB4A-9ABA-417B-9669-977CFBBB8C90}" type="presParOf" srcId="{04D4B5C9-CC78-4AAB-AFA0-F151370A2405}" destId="{D037B913-AFEA-472D-97A0-A7CABC9BC72F}" srcOrd="0" destOrd="0" presId="urn:microsoft.com/office/officeart/2005/8/layout/equation2#1"/>
    <dgm:cxn modelId="{362343D4-38E9-440B-808F-6E13C82E56F0}" type="presParOf" srcId="{9418219C-9193-4CB7-88DA-8EA07E98CB3C}" destId="{8DEB9021-4367-4F25-B3B1-5BD8A1DFCE99}" srcOrd="2" destOrd="0" presId="urn:microsoft.com/office/officeart/2005/8/layout/equation2#1"/>
  </dgm:cxnLst>
  <dgm:bg>
    <a:no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65B306-D850-4F42-82DF-C1171EC6381B}" type="doc">
      <dgm:prSet loTypeId="urn:microsoft.com/office/officeart/2005/8/layout/arrow2#1" loCatId="process" qsTypeId="urn:microsoft.com/office/officeart/2005/8/quickstyle/simple1#1" qsCatId="simple" csTypeId="urn:microsoft.com/office/officeart/2005/8/colors/accent1_2#1" csCatId="accent1" phldr="1"/>
      <dgm:spPr/>
    </dgm:pt>
    <dgm:pt modelId="{516D60CF-7E48-4642-8570-6F211BAEC555}">
      <dgm:prSet phldrT="[文本]" custT="1"/>
      <dgm:spPr>
        <a:noFill/>
      </dgm:spPr>
      <dgm:t>
        <a:bodyPr/>
        <a:lstStyle/>
        <a:p>
          <a:r>
            <a:rPr lang="zh-CN" altLang="en-US" sz="2800" dirty="0" smtClean="0">
              <a:solidFill>
                <a:schemeClr val="tx1"/>
              </a:solidFill>
              <a:latin typeface="微软雅黑" panose="020B0503020204020204" pitchFamily="34" charset="-122"/>
              <a:ea typeface="微软雅黑" panose="020B0503020204020204" pitchFamily="34" charset="-122"/>
            </a:rPr>
            <a:t>推敲</a:t>
          </a:r>
          <a:endParaRPr lang="zh-CN" altLang="en-US" sz="2800" dirty="0">
            <a:solidFill>
              <a:schemeClr val="tx1"/>
            </a:solidFill>
            <a:latin typeface="微软雅黑" panose="020B0503020204020204" pitchFamily="34" charset="-122"/>
            <a:ea typeface="微软雅黑" panose="020B0503020204020204" pitchFamily="34" charset="-122"/>
          </a:endParaRPr>
        </a:p>
      </dgm:t>
    </dgm:pt>
    <dgm:pt modelId="{60C717B5-9F51-40EC-A16A-BC8231F90E9E}" type="parTrans" cxnId="{DD90D0B6-AE79-491A-91DC-8E3CF0736B32}">
      <dgm:prSet/>
      <dgm:spPr/>
      <dgm:t>
        <a:bodyPr/>
        <a:lstStyle/>
        <a:p>
          <a:endParaRPr lang="zh-CN" altLang="en-US"/>
        </a:p>
      </dgm:t>
    </dgm:pt>
    <dgm:pt modelId="{8DEB66EC-C900-4F0F-8D16-C8A8F72976DD}" type="sibTrans" cxnId="{DD90D0B6-AE79-491A-91DC-8E3CF0736B32}">
      <dgm:prSet/>
      <dgm:spPr/>
      <dgm:t>
        <a:bodyPr/>
        <a:lstStyle/>
        <a:p>
          <a:endParaRPr lang="zh-CN" altLang="en-US"/>
        </a:p>
      </dgm:t>
    </dgm:pt>
    <dgm:pt modelId="{A1C7AD81-5F53-48BF-BA37-A12E74E356F8}">
      <dgm:prSet phldrT="[文本]" custT="1"/>
      <dgm:spPr/>
      <dgm:t>
        <a:bodyPr/>
        <a:lstStyle/>
        <a:p>
          <a:r>
            <a:rPr lang="zh-CN" altLang="en-US" sz="3200" dirty="0" smtClean="0">
              <a:solidFill>
                <a:schemeClr val="tx1"/>
              </a:solidFill>
              <a:latin typeface="微软雅黑" panose="020B0503020204020204" pitchFamily="34" charset="-122"/>
              <a:ea typeface="微软雅黑" panose="020B0503020204020204" pitchFamily="34" charset="-122"/>
            </a:rPr>
            <a:t>修改</a:t>
          </a:r>
          <a:endParaRPr lang="zh-CN" altLang="en-US" sz="3200" dirty="0">
            <a:solidFill>
              <a:schemeClr val="tx1"/>
            </a:solidFill>
            <a:latin typeface="微软雅黑" panose="020B0503020204020204" pitchFamily="34" charset="-122"/>
            <a:ea typeface="微软雅黑" panose="020B0503020204020204" pitchFamily="34" charset="-122"/>
          </a:endParaRPr>
        </a:p>
      </dgm:t>
    </dgm:pt>
    <dgm:pt modelId="{A6C3F134-AD56-4A6E-BFD1-CD474C3CC9A5}" type="parTrans" cxnId="{87F766FB-0E1D-4C34-B5A1-9C59F6EDCE46}">
      <dgm:prSet/>
      <dgm:spPr/>
      <dgm:t>
        <a:bodyPr/>
        <a:lstStyle/>
        <a:p>
          <a:endParaRPr lang="zh-CN" altLang="en-US"/>
        </a:p>
      </dgm:t>
    </dgm:pt>
    <dgm:pt modelId="{C1665E0D-3292-42B5-A6B6-47977363E541}" type="sibTrans" cxnId="{87F766FB-0E1D-4C34-B5A1-9C59F6EDCE46}">
      <dgm:prSet/>
      <dgm:spPr/>
      <dgm:t>
        <a:bodyPr/>
        <a:lstStyle/>
        <a:p>
          <a:endParaRPr lang="zh-CN" altLang="en-US"/>
        </a:p>
      </dgm:t>
    </dgm:pt>
    <dgm:pt modelId="{F64C53D7-67DA-412D-8CEA-1310FF09EDEB}">
      <dgm:prSet phldrT="[文本]" custT="1"/>
      <dgm:spPr/>
      <dgm:t>
        <a:bodyPr/>
        <a:lstStyle/>
        <a:p>
          <a:r>
            <a:rPr lang="zh-CN" altLang="en-US" sz="3500" dirty="0" smtClean="0">
              <a:solidFill>
                <a:schemeClr val="tx1"/>
              </a:solidFill>
              <a:latin typeface="微软雅黑" panose="020B0503020204020204" pitchFamily="34" charset="-122"/>
              <a:ea typeface="微软雅黑" panose="020B0503020204020204" pitchFamily="34" charset="-122"/>
            </a:rPr>
            <a:t>再推敲</a:t>
          </a:r>
          <a:endParaRPr lang="zh-CN" altLang="en-US" sz="3500" dirty="0">
            <a:solidFill>
              <a:schemeClr val="tx1"/>
            </a:solidFill>
            <a:latin typeface="微软雅黑" panose="020B0503020204020204" pitchFamily="34" charset="-122"/>
            <a:ea typeface="微软雅黑" panose="020B0503020204020204" pitchFamily="34" charset="-122"/>
          </a:endParaRPr>
        </a:p>
      </dgm:t>
    </dgm:pt>
    <dgm:pt modelId="{DAD08DA3-569E-4D2C-A04B-C922E9512CB7}" type="parTrans" cxnId="{BDAE13B7-35E7-4A58-ACC4-7F26976D9A9D}">
      <dgm:prSet/>
      <dgm:spPr/>
      <dgm:t>
        <a:bodyPr/>
        <a:lstStyle/>
        <a:p>
          <a:endParaRPr lang="zh-CN" altLang="en-US"/>
        </a:p>
      </dgm:t>
    </dgm:pt>
    <dgm:pt modelId="{6D51D993-CB65-4DA5-953B-9FBE6FD7ABF3}" type="sibTrans" cxnId="{BDAE13B7-35E7-4A58-ACC4-7F26976D9A9D}">
      <dgm:prSet/>
      <dgm:spPr/>
      <dgm:t>
        <a:bodyPr/>
        <a:lstStyle/>
        <a:p>
          <a:endParaRPr lang="zh-CN" altLang="en-US"/>
        </a:p>
      </dgm:t>
    </dgm:pt>
    <dgm:pt modelId="{1161914D-55C9-443F-8993-179E89A09773}">
      <dgm:prSet phldrT="[文本]" custT="1"/>
      <dgm:spPr/>
      <dgm:t>
        <a:bodyPr/>
        <a:lstStyle/>
        <a:p>
          <a:r>
            <a:rPr lang="zh-CN" altLang="en-US" sz="4000" dirty="0" smtClean="0">
              <a:solidFill>
                <a:schemeClr val="tx1"/>
              </a:solidFill>
              <a:latin typeface="微软雅黑" panose="020B0503020204020204" pitchFamily="34" charset="-122"/>
              <a:ea typeface="微软雅黑" panose="020B0503020204020204" pitchFamily="34" charset="-122"/>
            </a:rPr>
            <a:t>再修改</a:t>
          </a:r>
          <a:endParaRPr lang="zh-CN" altLang="en-US" sz="4000" dirty="0">
            <a:solidFill>
              <a:schemeClr val="tx1"/>
            </a:solidFill>
            <a:latin typeface="微软雅黑" panose="020B0503020204020204" pitchFamily="34" charset="-122"/>
            <a:ea typeface="微软雅黑" panose="020B0503020204020204" pitchFamily="34" charset="-122"/>
          </a:endParaRPr>
        </a:p>
      </dgm:t>
    </dgm:pt>
    <dgm:pt modelId="{C69B11DB-AC69-4EB1-B7ED-536887FA02C6}" type="parTrans" cxnId="{7350B253-807C-40CC-B17D-C56B68A21BD4}">
      <dgm:prSet/>
      <dgm:spPr/>
      <dgm:t>
        <a:bodyPr/>
        <a:lstStyle/>
        <a:p>
          <a:endParaRPr lang="zh-CN" altLang="en-US"/>
        </a:p>
      </dgm:t>
    </dgm:pt>
    <dgm:pt modelId="{3D94221D-58D8-4196-91D3-558421F6862F}" type="sibTrans" cxnId="{7350B253-807C-40CC-B17D-C56B68A21BD4}">
      <dgm:prSet/>
      <dgm:spPr/>
      <dgm:t>
        <a:bodyPr/>
        <a:lstStyle/>
        <a:p>
          <a:endParaRPr lang="zh-CN" altLang="en-US"/>
        </a:p>
      </dgm:t>
    </dgm:pt>
    <dgm:pt modelId="{2F2D83E0-69B6-4C9E-9FA7-5E51B06CECEF}" type="pres">
      <dgm:prSet presAssocID="{0365B306-D850-4F42-82DF-C1171EC6381B}" presName="arrowDiagram" presStyleCnt="0">
        <dgm:presLayoutVars>
          <dgm:chMax val="5"/>
          <dgm:dir/>
          <dgm:resizeHandles val="exact"/>
        </dgm:presLayoutVars>
      </dgm:prSet>
      <dgm:spPr/>
    </dgm:pt>
    <dgm:pt modelId="{8317E0BE-8F2E-40A2-A918-F64F8FA734D8}" type="pres">
      <dgm:prSet presAssocID="{0365B306-D850-4F42-82DF-C1171EC6381B}" presName="arrow" presStyleLbl="bgShp" presStyleIdx="0" presStyleCnt="1" custLinFactNeighborY="3864"/>
      <dgm:spPr>
        <a:solidFill>
          <a:srgbClr val="C00000">
            <a:alpha val="73000"/>
          </a:srgbClr>
        </a:solidFill>
      </dgm:spPr>
    </dgm:pt>
    <dgm:pt modelId="{A98CE1A5-2AF7-4DCF-AA65-E18BB32DE119}" type="pres">
      <dgm:prSet presAssocID="{0365B306-D850-4F42-82DF-C1171EC6381B}" presName="arrowDiagram4" presStyleCnt="0"/>
      <dgm:spPr/>
    </dgm:pt>
    <dgm:pt modelId="{CBA8460D-C0A7-41E5-9C88-D70DB7212469}" type="pres">
      <dgm:prSet presAssocID="{516D60CF-7E48-4642-8570-6F211BAEC555}" presName="bullet4a" presStyleLbl="node1" presStyleIdx="0" presStyleCnt="4"/>
      <dgm:spPr>
        <a:solidFill>
          <a:schemeClr val="tx1">
            <a:lumMod val="75000"/>
            <a:lumOff val="25000"/>
          </a:schemeClr>
        </a:solidFill>
      </dgm:spPr>
    </dgm:pt>
    <dgm:pt modelId="{F6570392-9FE1-44A5-9A32-C805CC79AB33}" type="pres">
      <dgm:prSet presAssocID="{516D60CF-7E48-4642-8570-6F211BAEC555}" presName="textBox4a" presStyleLbl="revTx" presStyleIdx="0" presStyleCnt="4">
        <dgm:presLayoutVars>
          <dgm:bulletEnabled val="1"/>
        </dgm:presLayoutVars>
      </dgm:prSet>
      <dgm:spPr/>
      <dgm:t>
        <a:bodyPr/>
        <a:lstStyle/>
        <a:p>
          <a:endParaRPr lang="zh-CN" altLang="en-US"/>
        </a:p>
      </dgm:t>
    </dgm:pt>
    <dgm:pt modelId="{C2066A99-157F-4F35-96C3-50E2D93DDB48}" type="pres">
      <dgm:prSet presAssocID="{A1C7AD81-5F53-48BF-BA37-A12E74E356F8}" presName="bullet4b" presStyleLbl="node1" presStyleIdx="1" presStyleCnt="4"/>
      <dgm:spPr>
        <a:solidFill>
          <a:schemeClr val="tx1">
            <a:lumMod val="75000"/>
            <a:lumOff val="25000"/>
          </a:schemeClr>
        </a:solidFill>
      </dgm:spPr>
    </dgm:pt>
    <dgm:pt modelId="{2A819276-A0F8-4A72-A6CC-87BB45BA04D3}" type="pres">
      <dgm:prSet presAssocID="{A1C7AD81-5F53-48BF-BA37-A12E74E356F8}" presName="textBox4b" presStyleLbl="revTx" presStyleIdx="1" presStyleCnt="4">
        <dgm:presLayoutVars>
          <dgm:bulletEnabled val="1"/>
        </dgm:presLayoutVars>
      </dgm:prSet>
      <dgm:spPr/>
      <dgm:t>
        <a:bodyPr/>
        <a:lstStyle/>
        <a:p>
          <a:endParaRPr lang="zh-CN" altLang="en-US"/>
        </a:p>
      </dgm:t>
    </dgm:pt>
    <dgm:pt modelId="{B2DD5753-4661-4A83-BAFB-3BBC52F8C7FD}" type="pres">
      <dgm:prSet presAssocID="{F64C53D7-67DA-412D-8CEA-1310FF09EDEB}" presName="bullet4c" presStyleLbl="node1" presStyleIdx="2" presStyleCnt="4"/>
      <dgm:spPr>
        <a:solidFill>
          <a:schemeClr val="tx1">
            <a:lumMod val="75000"/>
            <a:lumOff val="25000"/>
          </a:schemeClr>
        </a:solidFill>
      </dgm:spPr>
    </dgm:pt>
    <dgm:pt modelId="{DE01FFD9-EC39-4746-9828-23786642CA5F}" type="pres">
      <dgm:prSet presAssocID="{F64C53D7-67DA-412D-8CEA-1310FF09EDEB}" presName="textBox4c" presStyleLbl="revTx" presStyleIdx="2" presStyleCnt="4">
        <dgm:presLayoutVars>
          <dgm:bulletEnabled val="1"/>
        </dgm:presLayoutVars>
      </dgm:prSet>
      <dgm:spPr/>
      <dgm:t>
        <a:bodyPr/>
        <a:lstStyle/>
        <a:p>
          <a:endParaRPr lang="zh-CN" altLang="en-US"/>
        </a:p>
      </dgm:t>
    </dgm:pt>
    <dgm:pt modelId="{DB1E9FFC-7E13-4C05-8B6E-55C769E15368}" type="pres">
      <dgm:prSet presAssocID="{1161914D-55C9-443F-8993-179E89A09773}" presName="bullet4d" presStyleLbl="node1" presStyleIdx="3" presStyleCnt="4"/>
      <dgm:spPr>
        <a:solidFill>
          <a:schemeClr val="tx1">
            <a:lumMod val="75000"/>
            <a:lumOff val="25000"/>
          </a:schemeClr>
        </a:solidFill>
      </dgm:spPr>
    </dgm:pt>
    <dgm:pt modelId="{311343B3-E13D-4236-A6BF-AC475681B6FC}" type="pres">
      <dgm:prSet presAssocID="{1161914D-55C9-443F-8993-179E89A09773}" presName="textBox4d" presStyleLbl="revTx" presStyleIdx="3" presStyleCnt="4" custScaleX="122180" custScaleY="38386" custLinFactNeighborX="2815" custLinFactNeighborY="-26242">
        <dgm:presLayoutVars>
          <dgm:bulletEnabled val="1"/>
        </dgm:presLayoutVars>
      </dgm:prSet>
      <dgm:spPr/>
      <dgm:t>
        <a:bodyPr/>
        <a:lstStyle/>
        <a:p>
          <a:endParaRPr lang="zh-CN" altLang="en-US"/>
        </a:p>
      </dgm:t>
    </dgm:pt>
  </dgm:ptLst>
  <dgm:cxnLst>
    <dgm:cxn modelId="{D5783EB7-2D48-436F-9E99-81D68E35F53F}" type="presOf" srcId="{516D60CF-7E48-4642-8570-6F211BAEC555}" destId="{F6570392-9FE1-44A5-9A32-C805CC79AB33}" srcOrd="0" destOrd="0" presId="urn:microsoft.com/office/officeart/2005/8/layout/arrow2#1"/>
    <dgm:cxn modelId="{7350B253-807C-40CC-B17D-C56B68A21BD4}" srcId="{0365B306-D850-4F42-82DF-C1171EC6381B}" destId="{1161914D-55C9-443F-8993-179E89A09773}" srcOrd="3" destOrd="0" parTransId="{C69B11DB-AC69-4EB1-B7ED-536887FA02C6}" sibTransId="{3D94221D-58D8-4196-91D3-558421F6862F}"/>
    <dgm:cxn modelId="{FEB4AB91-C978-41E9-B4CD-B8400D23485B}" type="presOf" srcId="{1161914D-55C9-443F-8993-179E89A09773}" destId="{311343B3-E13D-4236-A6BF-AC475681B6FC}" srcOrd="0" destOrd="0" presId="urn:microsoft.com/office/officeart/2005/8/layout/arrow2#1"/>
    <dgm:cxn modelId="{87F766FB-0E1D-4C34-B5A1-9C59F6EDCE46}" srcId="{0365B306-D850-4F42-82DF-C1171EC6381B}" destId="{A1C7AD81-5F53-48BF-BA37-A12E74E356F8}" srcOrd="1" destOrd="0" parTransId="{A6C3F134-AD56-4A6E-BFD1-CD474C3CC9A5}" sibTransId="{C1665E0D-3292-42B5-A6B6-47977363E541}"/>
    <dgm:cxn modelId="{48C340BC-D205-451D-A9B5-BB542F685CEE}" type="presOf" srcId="{F64C53D7-67DA-412D-8CEA-1310FF09EDEB}" destId="{DE01FFD9-EC39-4746-9828-23786642CA5F}" srcOrd="0" destOrd="0" presId="urn:microsoft.com/office/officeart/2005/8/layout/arrow2#1"/>
    <dgm:cxn modelId="{7B08D3ED-7595-4FBE-BAA4-F6CAF7F7D240}" type="presOf" srcId="{0365B306-D850-4F42-82DF-C1171EC6381B}" destId="{2F2D83E0-69B6-4C9E-9FA7-5E51B06CECEF}" srcOrd="0" destOrd="0" presId="urn:microsoft.com/office/officeart/2005/8/layout/arrow2#1"/>
    <dgm:cxn modelId="{9FC1F437-155B-4360-958C-7059F064AAD9}" type="presOf" srcId="{A1C7AD81-5F53-48BF-BA37-A12E74E356F8}" destId="{2A819276-A0F8-4A72-A6CC-87BB45BA04D3}" srcOrd="0" destOrd="0" presId="urn:microsoft.com/office/officeart/2005/8/layout/arrow2#1"/>
    <dgm:cxn modelId="{BDAE13B7-35E7-4A58-ACC4-7F26976D9A9D}" srcId="{0365B306-D850-4F42-82DF-C1171EC6381B}" destId="{F64C53D7-67DA-412D-8CEA-1310FF09EDEB}" srcOrd="2" destOrd="0" parTransId="{DAD08DA3-569E-4D2C-A04B-C922E9512CB7}" sibTransId="{6D51D993-CB65-4DA5-953B-9FBE6FD7ABF3}"/>
    <dgm:cxn modelId="{DD90D0B6-AE79-491A-91DC-8E3CF0736B32}" srcId="{0365B306-D850-4F42-82DF-C1171EC6381B}" destId="{516D60CF-7E48-4642-8570-6F211BAEC555}" srcOrd="0" destOrd="0" parTransId="{60C717B5-9F51-40EC-A16A-BC8231F90E9E}" sibTransId="{8DEB66EC-C900-4F0F-8D16-C8A8F72976DD}"/>
    <dgm:cxn modelId="{58B3290A-A0FA-4846-A207-7C03621F71CE}" type="presParOf" srcId="{2F2D83E0-69B6-4C9E-9FA7-5E51B06CECEF}" destId="{8317E0BE-8F2E-40A2-A918-F64F8FA734D8}" srcOrd="0" destOrd="0" presId="urn:microsoft.com/office/officeart/2005/8/layout/arrow2#1"/>
    <dgm:cxn modelId="{306B645D-5EAB-4EA8-9669-06920CF8FEFE}" type="presParOf" srcId="{2F2D83E0-69B6-4C9E-9FA7-5E51B06CECEF}" destId="{A98CE1A5-2AF7-4DCF-AA65-E18BB32DE119}" srcOrd="1" destOrd="0" presId="urn:microsoft.com/office/officeart/2005/8/layout/arrow2#1"/>
    <dgm:cxn modelId="{0B5ADE81-FBD2-4720-8B41-1EA02B825502}" type="presParOf" srcId="{A98CE1A5-2AF7-4DCF-AA65-E18BB32DE119}" destId="{CBA8460D-C0A7-41E5-9C88-D70DB7212469}" srcOrd="0" destOrd="0" presId="urn:microsoft.com/office/officeart/2005/8/layout/arrow2#1"/>
    <dgm:cxn modelId="{189915A8-332F-4F27-B4DD-DBABD0F8DEA3}" type="presParOf" srcId="{A98CE1A5-2AF7-4DCF-AA65-E18BB32DE119}" destId="{F6570392-9FE1-44A5-9A32-C805CC79AB33}" srcOrd="1" destOrd="0" presId="urn:microsoft.com/office/officeart/2005/8/layout/arrow2#1"/>
    <dgm:cxn modelId="{E3C35E7D-4A04-4FEE-8C6B-B8A1684C6B8D}" type="presParOf" srcId="{A98CE1A5-2AF7-4DCF-AA65-E18BB32DE119}" destId="{C2066A99-157F-4F35-96C3-50E2D93DDB48}" srcOrd="2" destOrd="0" presId="urn:microsoft.com/office/officeart/2005/8/layout/arrow2#1"/>
    <dgm:cxn modelId="{56193A02-2305-4AA8-9D3A-1337DCADD450}" type="presParOf" srcId="{A98CE1A5-2AF7-4DCF-AA65-E18BB32DE119}" destId="{2A819276-A0F8-4A72-A6CC-87BB45BA04D3}" srcOrd="3" destOrd="0" presId="urn:microsoft.com/office/officeart/2005/8/layout/arrow2#1"/>
    <dgm:cxn modelId="{6D0B8A34-5AB9-4370-998E-A5DEEF00C09B}" type="presParOf" srcId="{A98CE1A5-2AF7-4DCF-AA65-E18BB32DE119}" destId="{B2DD5753-4661-4A83-BAFB-3BBC52F8C7FD}" srcOrd="4" destOrd="0" presId="urn:microsoft.com/office/officeart/2005/8/layout/arrow2#1"/>
    <dgm:cxn modelId="{4AB14FDC-D1D4-4556-9821-8F4E5406ADEB}" type="presParOf" srcId="{A98CE1A5-2AF7-4DCF-AA65-E18BB32DE119}" destId="{DE01FFD9-EC39-4746-9828-23786642CA5F}" srcOrd="5" destOrd="0" presId="urn:microsoft.com/office/officeart/2005/8/layout/arrow2#1"/>
    <dgm:cxn modelId="{15B6B2CE-1F1A-4198-A680-30CC2FBEFB03}" type="presParOf" srcId="{A98CE1A5-2AF7-4DCF-AA65-E18BB32DE119}" destId="{DB1E9FFC-7E13-4C05-8B6E-55C769E15368}" srcOrd="6" destOrd="0" presId="urn:microsoft.com/office/officeart/2005/8/layout/arrow2#1"/>
    <dgm:cxn modelId="{D9C04889-4013-4462-A22A-41A27650889C}" type="presParOf" srcId="{A98CE1A5-2AF7-4DCF-AA65-E18BB32DE119}" destId="{311343B3-E13D-4236-A6BF-AC475681B6FC}" srcOrd="7" destOrd="0" presId="urn:microsoft.com/office/officeart/2005/8/layout/arrow2#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E1B082-5E92-479C-B195-CB2E6E3D1013}">
      <dsp:nvSpPr>
        <dsp:cNvPr id="0" name=""/>
        <dsp:cNvSpPr/>
      </dsp:nvSpPr>
      <dsp:spPr>
        <a:xfrm>
          <a:off x="648072" y="1505"/>
          <a:ext cx="4467515" cy="1880966"/>
        </a:xfrm>
        <a:prstGeom prst="ellipse">
          <a:avLst/>
        </a:prstGeom>
        <a:solidFill>
          <a:schemeClr val="lt1">
            <a:hueOff val="0"/>
            <a:satOff val="0"/>
            <a:lumOff val="0"/>
            <a:alphaOff val="0"/>
          </a:schemeClr>
        </a:solidFill>
        <a:ln w="38100" cap="flat" cmpd="sng" algn="ctr">
          <a:solidFill>
            <a:srgbClr val="C00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学业要求</a:t>
          </a:r>
          <a:endParaRPr lang="en-US" altLang="zh-CN" sz="2400" kern="1200" dirty="0" smtClean="0">
            <a:latin typeface="微软雅黑" panose="020B0503020204020204" pitchFamily="34" charset="-122"/>
            <a:ea typeface="微软雅黑" panose="020B0503020204020204" pitchFamily="34" charset="-122"/>
          </a:endParaRPr>
        </a:p>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（内容依据）</a:t>
          </a:r>
          <a:endParaRPr lang="zh-CN" altLang="en-US" sz="2400" kern="1200" dirty="0">
            <a:latin typeface="微软雅黑" panose="020B0503020204020204" pitchFamily="34" charset="-122"/>
            <a:ea typeface="微软雅黑" panose="020B0503020204020204" pitchFamily="34" charset="-122"/>
          </a:endParaRPr>
        </a:p>
      </dsp:txBody>
      <dsp:txXfrm>
        <a:off x="648072" y="1505"/>
        <a:ext cx="4467515" cy="1880966"/>
      </dsp:txXfrm>
    </dsp:sp>
    <dsp:sp modelId="{C5349E5F-9FA5-4CDE-9E7E-0524268D1ADF}">
      <dsp:nvSpPr>
        <dsp:cNvPr id="0" name=""/>
        <dsp:cNvSpPr/>
      </dsp:nvSpPr>
      <dsp:spPr>
        <a:xfrm>
          <a:off x="2636968" y="1951034"/>
          <a:ext cx="489723" cy="489723"/>
        </a:xfrm>
        <a:prstGeom prst="mathPlus">
          <a:avLst/>
        </a:prstGeom>
        <a:solidFill>
          <a:srgbClr val="C00000"/>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zh-CN" altLang="en-US" sz="800" kern="1200"/>
        </a:p>
      </dsp:txBody>
      <dsp:txXfrm>
        <a:off x="2636968" y="1951034"/>
        <a:ext cx="489723" cy="489723"/>
      </dsp:txXfrm>
    </dsp:sp>
    <dsp:sp modelId="{C21EEC25-B1C0-4B25-A3A4-DF1E4556CF17}">
      <dsp:nvSpPr>
        <dsp:cNvPr id="0" name=""/>
        <dsp:cNvSpPr/>
      </dsp:nvSpPr>
      <dsp:spPr>
        <a:xfrm>
          <a:off x="579085" y="2509318"/>
          <a:ext cx="4605490" cy="1782684"/>
        </a:xfrm>
        <a:prstGeom prst="ellipse">
          <a:avLst/>
        </a:prstGeom>
        <a:solidFill>
          <a:schemeClr val="lt1">
            <a:hueOff val="0"/>
            <a:satOff val="0"/>
            <a:lumOff val="0"/>
            <a:alphaOff val="0"/>
          </a:schemeClr>
        </a:solidFill>
        <a:ln w="38100" cap="flat" cmpd="sng" algn="ctr">
          <a:solidFill>
            <a:srgbClr val="C00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化学学科核心素养水平</a:t>
          </a:r>
          <a:endParaRPr lang="en-US" altLang="zh-CN" sz="2400" kern="1200" dirty="0" smtClean="0">
            <a:latin typeface="微软雅黑" panose="020B0503020204020204" pitchFamily="34" charset="-122"/>
            <a:ea typeface="微软雅黑" panose="020B0503020204020204" pitchFamily="34" charset="-122"/>
          </a:endParaRPr>
        </a:p>
        <a:p>
          <a:pPr lvl="0" algn="ctr" defTabSz="1066800">
            <a:lnSpc>
              <a:spcPct val="90000"/>
            </a:lnSpc>
            <a:spcBef>
              <a:spcPct val="0"/>
            </a:spcBef>
            <a:spcAft>
              <a:spcPct val="35000"/>
            </a:spcAft>
          </a:pPr>
          <a:r>
            <a:rPr lang="zh-CN" altLang="en-US" sz="2400" kern="1200" dirty="0" smtClean="0">
              <a:latin typeface="微软雅黑" panose="020B0503020204020204" pitchFamily="34" charset="-122"/>
              <a:ea typeface="微软雅黑" panose="020B0503020204020204" pitchFamily="34" charset="-122"/>
            </a:rPr>
            <a:t>（水平划分依据）</a:t>
          </a:r>
          <a:endParaRPr lang="zh-CN" altLang="en-US" sz="2400" kern="1200" dirty="0">
            <a:latin typeface="微软雅黑" panose="020B0503020204020204" pitchFamily="34" charset="-122"/>
            <a:ea typeface="微软雅黑" panose="020B0503020204020204" pitchFamily="34" charset="-122"/>
          </a:endParaRPr>
        </a:p>
      </dsp:txBody>
      <dsp:txXfrm>
        <a:off x="579085" y="2509318"/>
        <a:ext cx="4605490" cy="1782684"/>
      </dsp:txXfrm>
    </dsp:sp>
    <dsp:sp modelId="{04D4B5C9-CC78-4AAB-AFA0-F151370A2405}">
      <dsp:nvSpPr>
        <dsp:cNvPr id="0" name=""/>
        <dsp:cNvSpPr/>
      </dsp:nvSpPr>
      <dsp:spPr>
        <a:xfrm>
          <a:off x="5014992" y="1989253"/>
          <a:ext cx="512720" cy="315002"/>
        </a:xfrm>
        <a:prstGeom prst="rightArrow">
          <a:avLst>
            <a:gd name="adj1" fmla="val 60000"/>
            <a:gd name="adj2" fmla="val 50000"/>
          </a:avLst>
        </a:prstGeom>
        <a:solidFill>
          <a:srgbClr val="C00000"/>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zh-CN" altLang="en-US" sz="1300" kern="1200"/>
        </a:p>
      </dsp:txBody>
      <dsp:txXfrm>
        <a:off x="5014992" y="1989253"/>
        <a:ext cx="512720" cy="315002"/>
      </dsp:txXfrm>
    </dsp:sp>
    <dsp:sp modelId="{8DEB9021-4367-4F25-B3B1-5BD8A1DFCE99}">
      <dsp:nvSpPr>
        <dsp:cNvPr id="0" name=""/>
        <dsp:cNvSpPr/>
      </dsp:nvSpPr>
      <dsp:spPr>
        <a:xfrm>
          <a:off x="5814243" y="909629"/>
          <a:ext cx="2474249" cy="2474249"/>
        </a:xfrm>
        <a:prstGeom prst="ellipse">
          <a:avLst/>
        </a:prstGeom>
        <a:solidFill>
          <a:schemeClr val="lt1">
            <a:hueOff val="0"/>
            <a:satOff val="0"/>
            <a:lumOff val="0"/>
            <a:alphaOff val="0"/>
          </a:schemeClr>
        </a:solidFill>
        <a:ln w="38100" cap="flat" cmpd="sng" algn="ctr">
          <a:solidFill>
            <a:srgbClr val="C00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微软雅黑" panose="020B0503020204020204" pitchFamily="34" charset="-122"/>
              <a:ea typeface="微软雅黑" panose="020B0503020204020204" pitchFamily="34" charset="-122"/>
            </a:rPr>
            <a:t>化学学业质量水平</a:t>
          </a:r>
          <a:endParaRPr lang="zh-CN" altLang="en-US" sz="2800" kern="1200" dirty="0">
            <a:latin typeface="微软雅黑" panose="020B0503020204020204" pitchFamily="34" charset="-122"/>
            <a:ea typeface="微软雅黑" panose="020B0503020204020204" pitchFamily="34" charset="-122"/>
          </a:endParaRPr>
        </a:p>
      </dsp:txBody>
      <dsp:txXfrm>
        <a:off x="5814243" y="909629"/>
        <a:ext cx="2474249" cy="247424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17E0BE-8F2E-40A2-A918-F64F8FA734D8}">
      <dsp:nvSpPr>
        <dsp:cNvPr id="0" name=""/>
        <dsp:cNvSpPr/>
      </dsp:nvSpPr>
      <dsp:spPr>
        <a:xfrm>
          <a:off x="0" y="338667"/>
          <a:ext cx="8128000" cy="5079999"/>
        </a:xfrm>
        <a:prstGeom prst="swooshArrow">
          <a:avLst>
            <a:gd name="adj1" fmla="val 25000"/>
            <a:gd name="adj2" fmla="val 25000"/>
          </a:avLst>
        </a:prstGeom>
        <a:solidFill>
          <a:srgbClr val="C00000">
            <a:alpha val="73000"/>
          </a:srgbClr>
        </a:solidFill>
        <a:ln>
          <a:noFill/>
        </a:ln>
        <a:effectLst/>
      </dsp:spPr>
      <dsp:style>
        <a:lnRef idx="0">
          <a:scrgbClr r="0" g="0" b="0"/>
        </a:lnRef>
        <a:fillRef idx="1">
          <a:scrgbClr r="0" g="0" b="0"/>
        </a:fillRef>
        <a:effectRef idx="0">
          <a:scrgbClr r="0" g="0" b="0"/>
        </a:effectRef>
        <a:fontRef idx="minor"/>
      </dsp:style>
    </dsp:sp>
    <dsp:sp modelId="{CBA8460D-C0A7-41E5-9C88-D70DB7212469}">
      <dsp:nvSpPr>
        <dsp:cNvPr id="0" name=""/>
        <dsp:cNvSpPr/>
      </dsp:nvSpPr>
      <dsp:spPr>
        <a:xfrm>
          <a:off x="800608" y="3946821"/>
          <a:ext cx="186944" cy="186944"/>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570392-9FE1-44A5-9A32-C805CC79AB33}">
      <dsp:nvSpPr>
        <dsp:cNvPr id="0" name=""/>
        <dsp:cNvSpPr/>
      </dsp:nvSpPr>
      <dsp:spPr>
        <a:xfrm>
          <a:off x="894080" y="4040293"/>
          <a:ext cx="1389888"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58" tIns="0" rIns="0" bIns="0" numCol="1" spcCol="1270" anchor="t" anchorCtr="0">
          <a:noAutofit/>
        </a:bodyPr>
        <a:lstStyle/>
        <a:p>
          <a:pPr lvl="0" algn="l" defTabSz="1244600">
            <a:lnSpc>
              <a:spcPct val="90000"/>
            </a:lnSpc>
            <a:spcBef>
              <a:spcPct val="0"/>
            </a:spcBef>
            <a:spcAft>
              <a:spcPct val="35000"/>
            </a:spcAft>
          </a:pPr>
          <a:r>
            <a:rPr lang="zh-CN" altLang="en-US" sz="2800" kern="1200" dirty="0" smtClean="0">
              <a:solidFill>
                <a:schemeClr val="tx1"/>
              </a:solidFill>
              <a:latin typeface="微软雅黑" panose="020B0503020204020204" pitchFamily="34" charset="-122"/>
              <a:ea typeface="微软雅黑" panose="020B0503020204020204" pitchFamily="34" charset="-122"/>
            </a:rPr>
            <a:t>推敲</a:t>
          </a:r>
          <a:endParaRPr lang="zh-CN" altLang="en-US" sz="2800" kern="1200" dirty="0">
            <a:solidFill>
              <a:schemeClr val="tx1"/>
            </a:solidFill>
            <a:latin typeface="微软雅黑" panose="020B0503020204020204" pitchFamily="34" charset="-122"/>
            <a:ea typeface="微软雅黑" panose="020B0503020204020204" pitchFamily="34" charset="-122"/>
          </a:endParaRPr>
        </a:p>
      </dsp:txBody>
      <dsp:txXfrm>
        <a:off x="894080" y="4040293"/>
        <a:ext cx="1389888" cy="1209040"/>
      </dsp:txXfrm>
    </dsp:sp>
    <dsp:sp modelId="{C2066A99-157F-4F35-96C3-50E2D93DDB48}">
      <dsp:nvSpPr>
        <dsp:cNvPr id="0" name=""/>
        <dsp:cNvSpPr/>
      </dsp:nvSpPr>
      <dsp:spPr>
        <a:xfrm>
          <a:off x="2121408" y="2765213"/>
          <a:ext cx="325120" cy="325120"/>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819276-A0F8-4A72-A6CC-87BB45BA04D3}">
      <dsp:nvSpPr>
        <dsp:cNvPr id="0" name=""/>
        <dsp:cNvSpPr/>
      </dsp:nvSpPr>
      <dsp:spPr>
        <a:xfrm>
          <a:off x="2283968" y="2927773"/>
          <a:ext cx="1706880" cy="2321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274" tIns="0" rIns="0" bIns="0" numCol="1" spcCol="1270" anchor="t" anchorCtr="0">
          <a:noAutofit/>
        </a:bodyPr>
        <a:lstStyle/>
        <a:p>
          <a:pPr lvl="0" algn="l" defTabSz="1422400">
            <a:lnSpc>
              <a:spcPct val="90000"/>
            </a:lnSpc>
            <a:spcBef>
              <a:spcPct val="0"/>
            </a:spcBef>
            <a:spcAft>
              <a:spcPct val="35000"/>
            </a:spcAft>
          </a:pPr>
          <a:r>
            <a:rPr lang="zh-CN" altLang="en-US" sz="3200" kern="1200" dirty="0" smtClean="0">
              <a:solidFill>
                <a:schemeClr val="tx1"/>
              </a:solidFill>
              <a:latin typeface="微软雅黑" panose="020B0503020204020204" pitchFamily="34" charset="-122"/>
              <a:ea typeface="微软雅黑" panose="020B0503020204020204" pitchFamily="34" charset="-122"/>
            </a:rPr>
            <a:t>修改</a:t>
          </a:r>
          <a:endParaRPr lang="zh-CN" altLang="en-US" sz="3200" kern="1200" dirty="0">
            <a:solidFill>
              <a:schemeClr val="tx1"/>
            </a:solidFill>
            <a:latin typeface="微软雅黑" panose="020B0503020204020204" pitchFamily="34" charset="-122"/>
            <a:ea typeface="微软雅黑" panose="020B0503020204020204" pitchFamily="34" charset="-122"/>
          </a:endParaRPr>
        </a:p>
      </dsp:txBody>
      <dsp:txXfrm>
        <a:off x="2283968" y="2927773"/>
        <a:ext cx="1706880" cy="2321559"/>
      </dsp:txXfrm>
    </dsp:sp>
    <dsp:sp modelId="{B2DD5753-4661-4A83-BAFB-3BBC52F8C7FD}">
      <dsp:nvSpPr>
        <dsp:cNvPr id="0" name=""/>
        <dsp:cNvSpPr/>
      </dsp:nvSpPr>
      <dsp:spPr>
        <a:xfrm>
          <a:off x="3807968" y="1894501"/>
          <a:ext cx="430784" cy="430784"/>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01FFD9-EC39-4746-9828-23786642CA5F}">
      <dsp:nvSpPr>
        <dsp:cNvPr id="0" name=""/>
        <dsp:cNvSpPr/>
      </dsp:nvSpPr>
      <dsp:spPr>
        <a:xfrm>
          <a:off x="4023360" y="2109893"/>
          <a:ext cx="1706880" cy="313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264" tIns="0" rIns="0" bIns="0" numCol="1" spcCol="1270" anchor="t" anchorCtr="0">
          <a:noAutofit/>
        </a:bodyPr>
        <a:lstStyle/>
        <a:p>
          <a:pPr lvl="0" algn="l" defTabSz="1555750">
            <a:lnSpc>
              <a:spcPct val="90000"/>
            </a:lnSpc>
            <a:spcBef>
              <a:spcPct val="0"/>
            </a:spcBef>
            <a:spcAft>
              <a:spcPct val="35000"/>
            </a:spcAft>
          </a:pPr>
          <a:r>
            <a:rPr lang="zh-CN" altLang="en-US" sz="3500" kern="1200" dirty="0" smtClean="0">
              <a:solidFill>
                <a:schemeClr val="tx1"/>
              </a:solidFill>
              <a:latin typeface="微软雅黑" panose="020B0503020204020204" pitchFamily="34" charset="-122"/>
              <a:ea typeface="微软雅黑" panose="020B0503020204020204" pitchFamily="34" charset="-122"/>
            </a:rPr>
            <a:t>再推敲</a:t>
          </a:r>
          <a:endParaRPr lang="zh-CN" altLang="en-US" sz="3500" kern="1200" dirty="0">
            <a:solidFill>
              <a:schemeClr val="tx1"/>
            </a:solidFill>
            <a:latin typeface="微软雅黑" panose="020B0503020204020204" pitchFamily="34" charset="-122"/>
            <a:ea typeface="微软雅黑" panose="020B0503020204020204" pitchFamily="34" charset="-122"/>
          </a:endParaRPr>
        </a:p>
      </dsp:txBody>
      <dsp:txXfrm>
        <a:off x="4023360" y="2109893"/>
        <a:ext cx="1706880" cy="3139440"/>
      </dsp:txXfrm>
    </dsp:sp>
    <dsp:sp modelId="{DB1E9FFC-7E13-4C05-8B6E-55C769E15368}">
      <dsp:nvSpPr>
        <dsp:cNvPr id="0" name=""/>
        <dsp:cNvSpPr/>
      </dsp:nvSpPr>
      <dsp:spPr>
        <a:xfrm>
          <a:off x="5644896" y="1318429"/>
          <a:ext cx="577088" cy="577088"/>
        </a:xfrm>
        <a:prstGeom prst="ellipse">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1343B3-E13D-4236-A6BF-AC475681B6FC}">
      <dsp:nvSpPr>
        <dsp:cNvPr id="0" name=""/>
        <dsp:cNvSpPr/>
      </dsp:nvSpPr>
      <dsp:spPr>
        <a:xfrm>
          <a:off x="5792195" y="1773247"/>
          <a:ext cx="2085465" cy="1398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787" tIns="0" rIns="0" bIns="0" numCol="1" spcCol="1270" anchor="t" anchorCtr="0">
          <a:noAutofit/>
        </a:bodyPr>
        <a:lstStyle/>
        <a:p>
          <a:pPr lvl="0" algn="l" defTabSz="1778000">
            <a:lnSpc>
              <a:spcPct val="90000"/>
            </a:lnSpc>
            <a:spcBef>
              <a:spcPct val="0"/>
            </a:spcBef>
            <a:spcAft>
              <a:spcPct val="35000"/>
            </a:spcAft>
          </a:pPr>
          <a:r>
            <a:rPr lang="zh-CN" altLang="en-US" sz="4000" kern="1200" dirty="0" smtClean="0">
              <a:solidFill>
                <a:schemeClr val="tx1"/>
              </a:solidFill>
              <a:latin typeface="微软雅黑" panose="020B0503020204020204" pitchFamily="34" charset="-122"/>
              <a:ea typeface="微软雅黑" panose="020B0503020204020204" pitchFamily="34" charset="-122"/>
            </a:rPr>
            <a:t>再修改</a:t>
          </a:r>
          <a:endParaRPr lang="zh-CN" altLang="en-US" sz="4000" kern="1200" dirty="0">
            <a:solidFill>
              <a:schemeClr val="tx1"/>
            </a:solidFill>
            <a:latin typeface="微软雅黑" panose="020B0503020204020204" pitchFamily="34" charset="-122"/>
            <a:ea typeface="微软雅黑" panose="020B0503020204020204" pitchFamily="34" charset="-122"/>
          </a:endParaRPr>
        </a:p>
      </dsp:txBody>
      <dsp:txXfrm>
        <a:off x="5792195" y="1773247"/>
        <a:ext cx="2085465" cy="139815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1">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srcNode" val="vNodes"/>
                <dgm:param type="dstNode" val="lastNode"/>
                <dgm:param type="begPts" val="auto"/>
                <dgm:param type="endPts" val="auto"/>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arrow2#1">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parTxLTRAlign" val="r"/>
                    <dgm:param type="parTxRTLAlign" val="r"/>
                    <dgm:param type="txAnchorVert" val="t"/>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parTxLTRAlign" val="l"/>
                            <dgm:param type="parTxRTLAlign" val="r"/>
                            <dgm:param type="txAnchorVert" val="t"/>
                          </dgm:alg>
                        </dgm:if>
                        <dgm:else name="Name15">
                          <dgm:alg type="tx">
                            <dgm:param type="parTxLTRAlign" val="l"/>
                            <dgm:param type="parTxRTLAlign" val="l"/>
                            <dgm:param type="txAnchorVert" val="t"/>
                          </dgm:alg>
                        </dgm:else>
                      </dgm:choose>
                    </dgm:if>
                    <dgm:else name="Name16">
                      <dgm:choose name="Name17">
                        <dgm:if name="Name18" axis="root des" ptType="all node" func="maxDepth" op="gt" val="1">
                          <dgm:alg type="tx">
                            <dgm:param type="parTxLTRAlign" val="l"/>
                            <dgm:param type="parTxRTLAlign" val="r"/>
                            <dgm:param type="txAnchorVertCh" val="b"/>
                            <dgm:param type="txAnchorVert" val="b"/>
                          </dgm:alg>
                        </dgm:if>
                        <dgm:else name="Name19">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parTxLTRAlign" val="l"/>
                            <dgm:param type="parTxRTLAlign" val="r"/>
                            <dgm:param type="txAnchorVert" val="t"/>
                          </dgm:alg>
                        </dgm:if>
                        <dgm:else name="Name28">
                          <dgm:alg type="tx">
                            <dgm:param type="parTxLTRAlign" val="l"/>
                            <dgm:param type="parTxRTLAlign" val="l"/>
                            <dgm:param type="txAnchorVert" val="t"/>
                          </dgm:alg>
                        </dgm:else>
                      </dgm:choose>
                    </dgm:if>
                    <dgm:else name="Name29">
                      <dgm:choose name="Name30">
                        <dgm:if name="Name31" axis="root des" ptType="all node" func="maxDepth" op="gt" val="1">
                          <dgm:alg type="tx">
                            <dgm:param type="parTxLTRAlign" val="l"/>
                            <dgm:param type="parTxRTLAlign" val="r"/>
                            <dgm:param type="txAnchorVertCh" val="b"/>
                            <dgm:param type="txAnchorVert" val="b"/>
                          </dgm:alg>
                        </dgm:if>
                        <dgm:else name="Name32">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parTxLTRAlign" val="l"/>
                            <dgm:param type="parTxRTLAlign" val="r"/>
                            <dgm:param type="txAnchorVert" val="t"/>
                          </dgm:alg>
                        </dgm:if>
                        <dgm:else name="Name45">
                          <dgm:alg type="tx">
                            <dgm:param type="parTxLTRAlign" val="l"/>
                            <dgm:param type="parTxRTLAlign" val="l"/>
                            <dgm:param type="txAnchorVert" val="t"/>
                          </dgm:alg>
                        </dgm:else>
                      </dgm:choose>
                    </dgm:if>
                    <dgm:else name="Name46">
                      <dgm:choose name="Name47">
                        <dgm:if name="Name48" axis="root des" ptType="all node" func="maxDepth" op="gt" val="1">
                          <dgm:alg type="tx">
                            <dgm:param type="parTxLTRAlign" val="l"/>
                            <dgm:param type="parTxRTLAlign" val="r"/>
                            <dgm:param type="txAnchorVertCh" val="b"/>
                            <dgm:param type="txAnchorVert" val="b"/>
                          </dgm:alg>
                        </dgm:if>
                        <dgm:else name="Name49">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parTxLTRAlign" val="l"/>
                            <dgm:param type="parTxRTLAlign" val="r"/>
                            <dgm:param type="txAnchorVert" val="t"/>
                          </dgm:alg>
                        </dgm:if>
                        <dgm:else name="Name58">
                          <dgm:alg type="tx">
                            <dgm:param type="parTxLTRAlign" val="l"/>
                            <dgm:param type="parTxRTLAlign" val="l"/>
                            <dgm:param type="txAnchorVert" val="t"/>
                          </dgm:alg>
                        </dgm:else>
                      </dgm:choose>
                    </dgm:if>
                    <dgm:else name="Name59">
                      <dgm:choose name="Name60">
                        <dgm:if name="Name61" axis="root des" ptType="all node" func="maxDepth" op="gt" val="1">
                          <dgm:alg type="tx">
                            <dgm:param type="parTxLTRAlign" val="l"/>
                            <dgm:param type="parTxRTLAlign" val="r"/>
                            <dgm:param type="txAnchorVertCh" val="b"/>
                            <dgm:param type="txAnchorVert" val="b"/>
                          </dgm:alg>
                        </dgm:if>
                        <dgm:else name="Name62">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parTxLTRAlign" val="l"/>
                            <dgm:param type="parTxRTLAlign" val="r"/>
                            <dgm:param type="txAnchorVert" val="t"/>
                          </dgm:alg>
                        </dgm:if>
                        <dgm:else name="Name71">
                          <dgm:alg type="tx">
                            <dgm:param type="parTxLTRAlign" val="l"/>
                            <dgm:param type="parTxRTLAlign" val="l"/>
                            <dgm:param type="txAnchorVert" val="t"/>
                          </dgm:alg>
                        </dgm:else>
                      </dgm:choose>
                    </dgm:if>
                    <dgm:else name="Name72">
                      <dgm:choose name="Name73">
                        <dgm:if name="Name74" axis="root des" ptType="all node" func="maxDepth" op="gt" val="1">
                          <dgm:alg type="tx">
                            <dgm:param type="parTxLTRAlign" val="l"/>
                            <dgm:param type="parTxRTLAlign" val="r"/>
                            <dgm:param type="txAnchorVertCh" val="b"/>
                            <dgm:param type="txAnchorVert" val="b"/>
                          </dgm:alg>
                        </dgm:if>
                        <dgm:else name="Name75">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param type="txAnchorVert" val="t"/>
                          </dgm:alg>
                        </dgm:if>
                        <dgm:else name="Name88">
                          <dgm:alg type="tx">
                            <dgm:param type="parTxLTRAlign" val="l"/>
                            <dgm:param type="parTxRTLAlign" val="l"/>
                            <dgm:param type="txAnchorVert" val="t"/>
                          </dgm:alg>
                        </dgm:else>
                      </dgm:choose>
                    </dgm:if>
                    <dgm:else name="Name89">
                      <dgm:choose name="Name90">
                        <dgm:if name="Name91" axis="root des" ptType="all node" func="maxDepth" op="gt" val="1">
                          <dgm:alg type="tx">
                            <dgm:param type="parTxLTRAlign" val="l"/>
                            <dgm:param type="parTxRTLAlign" val="r"/>
                            <dgm:param type="txAnchorVertCh" val="b"/>
                            <dgm:param type="txAnchorVert" val="b"/>
                          </dgm:alg>
                        </dgm:if>
                        <dgm:else name="Name92">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parTxLTRAlign" val="l"/>
                            <dgm:param type="parTxRTLAlign" val="r"/>
                            <dgm:param type="txAnchorVert" val="t"/>
                          </dgm:alg>
                        </dgm:if>
                        <dgm:else name="Name101">
                          <dgm:alg type="tx">
                            <dgm:param type="parTxLTRAlign" val="l"/>
                            <dgm:param type="parTxRTLAlign" val="l"/>
                            <dgm:param type="txAnchorVert" val="t"/>
                          </dgm:alg>
                        </dgm:else>
                      </dgm:choose>
                    </dgm:if>
                    <dgm:else name="Name102">
                      <dgm:choose name="Name103">
                        <dgm:if name="Name104" axis="root des" ptType="all node" func="maxDepth" op="gt" val="1">
                          <dgm:alg type="tx">
                            <dgm:param type="parTxLTRAlign" val="l"/>
                            <dgm:param type="parTxRTLAlign" val="r"/>
                            <dgm:param type="txAnchorVertCh" val="b"/>
                            <dgm:param type="txAnchorVert" val="b"/>
                          </dgm:alg>
                        </dgm:if>
                        <dgm:else name="Name105">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parTxLTRAlign" val="l"/>
                            <dgm:param type="parTxRTLAlign" val="r"/>
                            <dgm:param type="txAnchorVert" val="t"/>
                          </dgm:alg>
                        </dgm:if>
                        <dgm:else name="Name114">
                          <dgm:alg type="tx">
                            <dgm:param type="parTxLTRAlign" val="l"/>
                            <dgm:param type="parTxRTLAlign" val="l"/>
                            <dgm:param type="txAnchorVert" val="t"/>
                          </dgm:alg>
                        </dgm:else>
                      </dgm:choose>
                    </dgm:if>
                    <dgm:else name="Name115">
                      <dgm:choose name="Name116">
                        <dgm:if name="Name117" axis="root des" ptType="all node" func="maxDepth" op="gt" val="1">
                          <dgm:alg type="tx">
                            <dgm:param type="parTxLTRAlign" val="l"/>
                            <dgm:param type="parTxRTLAlign" val="r"/>
                            <dgm:param type="txAnchorVertCh" val="b"/>
                            <dgm:param type="txAnchorVert" val="b"/>
                          </dgm:alg>
                        </dgm:if>
                        <dgm:else name="Name118">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parTxLTRAlign" val="l"/>
                            <dgm:param type="parTxRTLAlign" val="r"/>
                            <dgm:param type="txAnchorVert" val="t"/>
                          </dgm:alg>
                        </dgm:if>
                        <dgm:else name="Name127">
                          <dgm:alg type="tx">
                            <dgm:param type="parTxLTRAlign" val="l"/>
                            <dgm:param type="parTxRTLAlign" val="l"/>
                            <dgm:param type="txAnchorVert" val="t"/>
                          </dgm:alg>
                        </dgm:else>
                      </dgm:choose>
                    </dgm:if>
                    <dgm:else name="Name128">
                      <dgm:choose name="Name129">
                        <dgm:if name="Name130" axis="root des" ptType="all node" func="maxDepth" op="gt" val="1">
                          <dgm:alg type="tx">
                            <dgm:param type="parTxLTRAlign" val="l"/>
                            <dgm:param type="parTxRTLAlign" val="r"/>
                            <dgm:param type="txAnchorVertCh" val="b"/>
                            <dgm:param type="txAnchorVert" val="b"/>
                          </dgm:alg>
                        </dgm:if>
                        <dgm:else name="Name131">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parTxLTRAlign" val="l"/>
                            <dgm:param type="parTxRTLAlign" val="r"/>
                            <dgm:param type="txAnchorVert" val="t"/>
                          </dgm:alg>
                        </dgm:if>
                        <dgm:else name="Name144">
                          <dgm:alg type="tx">
                            <dgm:param type="parTxLTRAlign" val="l"/>
                            <dgm:param type="parTxRTLAlign" val="l"/>
                            <dgm:param type="txAnchorVert" val="t"/>
                          </dgm:alg>
                        </dgm:else>
                      </dgm:choose>
                    </dgm:if>
                    <dgm:else name="Name145">
                      <dgm:choose name="Name146">
                        <dgm:if name="Name147" axis="root des" ptType="all node" func="maxDepth" op="gt" val="1">
                          <dgm:alg type="tx">
                            <dgm:param type="parTxLTRAlign" val="l"/>
                            <dgm:param type="parTxRTLAlign" val="r"/>
                            <dgm:param type="txAnchorVertCh" val="b"/>
                            <dgm:param type="txAnchorVert" val="b"/>
                          </dgm:alg>
                        </dgm:if>
                        <dgm:else name="Name148">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parTxLTRAlign" val="l"/>
                            <dgm:param type="parTxRTLAlign" val="r"/>
                            <dgm:param type="txAnchorVert" val="t"/>
                          </dgm:alg>
                        </dgm:if>
                        <dgm:else name="Name157">
                          <dgm:alg type="tx">
                            <dgm:param type="parTxLTRAlign" val="l"/>
                            <dgm:param type="parTxRTLAlign" val="l"/>
                            <dgm:param type="txAnchorVert" val="t"/>
                          </dgm:alg>
                        </dgm:else>
                      </dgm:choose>
                    </dgm:if>
                    <dgm:else name="Name158">
                      <dgm:choose name="Name159">
                        <dgm:if name="Name160" axis="root des" ptType="all node" func="maxDepth" op="gt" val="1">
                          <dgm:alg type="tx">
                            <dgm:param type="parTxLTRAlign" val="l"/>
                            <dgm:param type="parTxRTLAlign" val="r"/>
                            <dgm:param type="txAnchorVertCh" val="b"/>
                            <dgm:param type="txAnchorVert" val="b"/>
                          </dgm:alg>
                        </dgm:if>
                        <dgm:else name="Name161">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parTxLTRAlign" val="l"/>
                            <dgm:param type="parTxRTLAlign" val="r"/>
                            <dgm:param type="txAnchorVert" val="t"/>
                          </dgm:alg>
                        </dgm:if>
                        <dgm:else name="Name170">
                          <dgm:alg type="tx">
                            <dgm:param type="parTxLTRAlign" val="l"/>
                            <dgm:param type="parTxRTLAlign" val="l"/>
                            <dgm:param type="txAnchorVert" val="t"/>
                          </dgm:alg>
                        </dgm:else>
                      </dgm:choose>
                    </dgm:if>
                    <dgm:else name="Name171">
                      <dgm:choose name="Name172">
                        <dgm:if name="Name173" axis="root des" ptType="all node" func="maxDepth" op="gt" val="1">
                          <dgm:alg type="tx">
                            <dgm:param type="parTxLTRAlign" val="l"/>
                            <dgm:param type="parTxRTLAlign" val="r"/>
                            <dgm:param type="txAnchorVertCh" val="b"/>
                            <dgm:param type="txAnchorVert" val="b"/>
                          </dgm:alg>
                        </dgm:if>
                        <dgm:else name="Name174">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parTxLTRAlign" val="l"/>
                            <dgm:param type="parTxRTLAlign" val="r"/>
                            <dgm:param type="txAnchorVert" val="t"/>
                          </dgm:alg>
                        </dgm:if>
                        <dgm:else name="Name183">
                          <dgm:alg type="tx">
                            <dgm:param type="parTxLTRAlign" val="l"/>
                            <dgm:param type="parTxRTLAlign" val="l"/>
                            <dgm:param type="txAnchorVert" val="t"/>
                          </dgm:alg>
                        </dgm:else>
                      </dgm:choose>
                    </dgm:if>
                    <dgm:else name="Name184">
                      <dgm:choose name="Name185">
                        <dgm:if name="Name186" axis="root des" ptType="all node" func="maxDepth" op="gt" val="1">
                          <dgm:alg type="tx">
                            <dgm:param type="parTxLTRAlign" val="l"/>
                            <dgm:param type="parTxRTLAlign" val="r"/>
                            <dgm:param type="txAnchorVertCh" val="b"/>
                            <dgm:param type="txAnchorVert" val="b"/>
                          </dgm:alg>
                        </dgm:if>
                        <dgm:else name="Name187">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parTxLTRAlign" val="l"/>
                            <dgm:param type="parTxRTLAlign" val="r"/>
                            <dgm:param type="txAnchorVert" val="t"/>
                          </dgm:alg>
                        </dgm:if>
                        <dgm:else name="Name196">
                          <dgm:alg type="tx">
                            <dgm:param type="parTxLTRAlign" val="l"/>
                            <dgm:param type="parTxRTLAlign" val="l"/>
                            <dgm:param type="txAnchorVert" val="t"/>
                          </dgm:alg>
                        </dgm:else>
                      </dgm:choose>
                    </dgm:if>
                    <dgm:else name="Name197">
                      <dgm:choose name="Name198">
                        <dgm:if name="Name199" axis="root des" ptType="all node" func="maxDepth" op="gt" val="1">
                          <dgm:alg type="tx">
                            <dgm:param type="parTxLTRAlign" val="l"/>
                            <dgm:param type="parTxRTLAlign" val="r"/>
                            <dgm:param type="txAnchorVertCh" val="b"/>
                            <dgm:param type="txAnchorVert" val="b"/>
                          </dgm:alg>
                        </dgm:if>
                        <dgm:else name="Name200">
                          <dgm:alg type="tx">
                            <dgm:param type="parTxLTRAlign" val="r"/>
                            <dgm:param type="parTxRTLAlign" val="r"/>
                            <dgm:param type="txAnchorVert" val="b"/>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1">
  <dgm:title val=""/>
  <dgm:desc val=""/>
  <dgm:catLst>
    <dgm:cat type="simple" pri="102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E0B31C-4042-42C8-AEF8-E6734AE7DA60}" type="datetimeFigureOut">
              <a:rPr lang="zh-CN" altLang="en-US" smtClean="0"/>
              <a:pPr/>
              <a:t>2018/7/28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1372EE-5665-4C88-97FB-3F6560D4E04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DE3149-103B-49E2-BA90-818C7C935B66}" type="datetimeFigureOut">
              <a:rPr lang="zh-CN" altLang="en-US" smtClean="0"/>
              <a:pPr/>
              <a:t>2018/7/28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1EE818-7CBC-466E-9034-B30FAA72B6A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1EE818-7CBC-466E-9034-B30FAA72B6A7}" type="slidenum">
              <a:rPr lang="zh-CN" altLang="en-US" smtClean="0"/>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1EE818-7CBC-466E-9034-B30FAA72B6A7}" type="slidenum">
              <a:rPr lang="zh-CN" altLang="en-US" smtClean="0"/>
              <a:pPr/>
              <a:t>16</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DA2013E-4268-4FA8-A3A7-5B8275E0ECBC}" type="slidenum">
              <a:rPr lang="zh-CN" altLang="en-US" smtClean="0">
                <a:solidFill>
                  <a:prstClr val="black"/>
                </a:solidFill>
                <a:latin typeface="Calibri" panose="020F0502020204030204"/>
                <a:ea typeface="宋体" panose="02010600030101010101" pitchFamily="2" charset="-122"/>
              </a:rPr>
              <a:pPr/>
              <a:t>32</a:t>
            </a:fld>
            <a:endParaRPr lang="zh-CN" altLang="en-US">
              <a:solidFill>
                <a:prstClr val="black"/>
              </a:solidFill>
              <a:latin typeface="Calibri" panose="020F0502020204030204"/>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BF1EE818-7CBC-466E-9034-B30FAA72B6A7}" type="slidenum">
              <a:rPr lang="zh-CN" altLang="en-US" smtClean="0"/>
              <a:pPr/>
              <a:t>62</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0C4D4D2-C828-468E-BC0F-8D8EB8C94C66}" type="slidenum">
              <a:rPr lang="zh-CN" altLang="en-US" smtClean="0"/>
              <a:pPr/>
              <a:t>64</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0C4D4D2-C828-468E-BC0F-8D8EB8C94C66}" type="slidenum">
              <a:rPr lang="zh-CN" altLang="en-US" smtClean="0"/>
              <a:pPr/>
              <a:t>68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0C4D4D2-C828-468E-BC0F-8D8EB8C94C66}" type="slidenum">
              <a:rPr lang="zh-CN" altLang="en-US" smtClean="0"/>
              <a:pPr/>
              <a:t>75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2018/7/28</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solidFill>
                  <a:prstClr val="black">
                    <a:tint val="75000"/>
                  </a:prstClr>
                </a:solidFill>
              </a:rPr>
              <a:pPr/>
              <a:t>2018/7/28</a:t>
            </a:fld>
            <a:endParaRPr lang="zh-CN" altLang="en-US">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solidFill>
                  <a:prstClr val="black">
                    <a:tint val="75000"/>
                  </a:prstClr>
                </a:solidFill>
              </a:rPr>
              <a:p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13.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9.tiff"/></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0.tiff"/></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6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9.tiff"/></Relationships>
</file>

<file path=ppt/slides/_rels/slide6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6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4.gif"/></Relationships>
</file>

<file path=ppt/slides/_rels/slide7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7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7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0" y="2276872"/>
            <a:ext cx="12192000" cy="19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2800" b="1" noProof="1"/>
          </a:p>
        </p:txBody>
      </p:sp>
      <p:sp>
        <p:nvSpPr>
          <p:cNvPr id="16" name="文本框 10"/>
          <p:cNvSpPr txBox="1"/>
          <p:nvPr/>
        </p:nvSpPr>
        <p:spPr>
          <a:xfrm>
            <a:off x="1618615" y="2467611"/>
            <a:ext cx="9184640" cy="1753235"/>
          </a:xfrm>
          <a:prstGeom prst="rect">
            <a:avLst/>
          </a:prstGeom>
          <a:noFill/>
          <a:ln w="9525">
            <a:noFill/>
          </a:ln>
        </p:spPr>
        <p:txBody>
          <a:bodyPr wrap="square" anchor="t">
            <a:spAutoFit/>
          </a:bodyPr>
          <a:lstStyle/>
          <a:p>
            <a:pPr algn="ctr" eaLnBrk="0" hangingPunct="0"/>
            <a:r>
              <a:rPr lang="zh-CN" altLang="zh-CN" sz="5400" b="1" dirty="0">
                <a:solidFill>
                  <a:schemeClr val="bg1"/>
                </a:solidFill>
                <a:latin typeface="微软雅黑" panose="020B0503020204020204" pitchFamily="34" charset="-122"/>
                <a:ea typeface="微软雅黑" panose="020B0503020204020204" pitchFamily="34" charset="-122"/>
              </a:rPr>
              <a:t>高中化学学业质量标准与考试命题改革</a:t>
            </a:r>
            <a:endParaRPr lang="zh-CN" altLang="zh-CN" sz="5400" dirty="0">
              <a:solidFill>
                <a:schemeClr val="bg1"/>
              </a:solidFill>
              <a:latin typeface="微软雅黑" panose="020B0503020204020204" pitchFamily="34" charset="-122"/>
              <a:ea typeface="微软雅黑" panose="020B0503020204020204" pitchFamily="34" charset="-122"/>
            </a:endParaRPr>
          </a:p>
        </p:txBody>
      </p:sp>
      <p:sp>
        <p:nvSpPr>
          <p:cNvPr id="17" name="文本框 1"/>
          <p:cNvSpPr txBox="1"/>
          <p:nvPr/>
        </p:nvSpPr>
        <p:spPr>
          <a:xfrm>
            <a:off x="4317365" y="4220845"/>
            <a:ext cx="5332095" cy="2122805"/>
          </a:xfrm>
          <a:prstGeom prst="rect">
            <a:avLst/>
          </a:prstGeom>
          <a:noFill/>
          <a:ln w="9525">
            <a:noFill/>
          </a:ln>
        </p:spPr>
        <p:txBody>
          <a:bodyPr wrap="square" anchor="t">
            <a:spAutoFit/>
          </a:bodyPr>
          <a:lstStyle/>
          <a:p>
            <a:pPr algn="l" eaLnBrk="0" hangingPunct="0">
              <a:lnSpc>
                <a:spcPct val="150000"/>
              </a:lnSpc>
              <a:buFont typeface="Arial" panose="020B0604020202020204" pitchFamily="34" charset="0"/>
              <a:buNone/>
            </a:pPr>
            <a:r>
              <a:rPr lang="en-US" altLang="zh-CN" sz="3200" b="1" dirty="0">
                <a:solidFill>
                  <a:srgbClr val="C00000"/>
                </a:solidFill>
                <a:latin typeface="黑体" panose="02010609060101010101" charset="-122"/>
                <a:ea typeface="黑体" panose="02010609060101010101" charset="-122"/>
              </a:rPr>
              <a:t>    </a:t>
            </a:r>
            <a:r>
              <a:rPr lang="en-US" altLang="zh-CN" sz="3200" b="1" dirty="0">
                <a:solidFill>
                  <a:schemeClr val="tx1"/>
                </a:solidFill>
                <a:latin typeface="黑体" panose="02010609060101010101" charset="-122"/>
                <a:ea typeface="黑体" panose="02010609060101010101" charset="-122"/>
              </a:rPr>
              <a:t>  </a:t>
            </a:r>
            <a:r>
              <a:rPr lang="zh-CN" altLang="en-US" sz="3200" b="1" dirty="0">
                <a:solidFill>
                  <a:schemeClr val="tx1"/>
                </a:solidFill>
                <a:latin typeface="黑体" panose="02010609060101010101" charset="-122"/>
                <a:ea typeface="黑体" panose="02010609060101010101" charset="-122"/>
              </a:rPr>
              <a:t>周 青 </a:t>
            </a:r>
            <a:r>
              <a:rPr lang="en-US" altLang="zh-CN" sz="2800" b="1" dirty="0">
                <a:solidFill>
                  <a:schemeClr val="tx1"/>
                </a:solidFill>
                <a:latin typeface="Times New Roman" panose="02020603050405020304" pitchFamily="18" charset="0"/>
                <a:ea typeface="黑体" panose="02010609060101010101" charset="-122"/>
                <a:cs typeface="Times New Roman" panose="02020603050405020304" pitchFamily="18" charset="0"/>
              </a:rPr>
              <a:t>zhoug</a:t>
            </a:r>
            <a:r>
              <a:rPr lang="en-US" altLang="zh-CN" sz="2800" b="1" dirty="0">
                <a:solidFill>
                  <a:schemeClr val="tx1"/>
                </a:solidFill>
                <a:latin typeface="Times New Roman" panose="02020603050405020304" pitchFamily="18" charset="0"/>
                <a:ea typeface="仿宋" panose="02010609060101010101" charset="-122"/>
                <a:cs typeface="Times New Roman" panose="02020603050405020304" pitchFamily="18" charset="0"/>
              </a:rPr>
              <a:t>@snnu.edu.cn</a:t>
            </a:r>
          </a:p>
          <a:p>
            <a:pPr algn="l" eaLnBrk="0" hangingPunct="0">
              <a:lnSpc>
                <a:spcPct val="150000"/>
              </a:lnSpc>
              <a:buFont typeface="Arial" panose="020B0604020202020204" pitchFamily="34" charset="0"/>
              <a:buNone/>
            </a:pPr>
            <a:r>
              <a:rPr lang="en-US" altLang="zh-CN" sz="2800" b="1" dirty="0">
                <a:solidFill>
                  <a:schemeClr val="tx1"/>
                </a:solidFill>
                <a:latin typeface="Times New Roman" panose="02020603050405020304" pitchFamily="18" charset="0"/>
                <a:ea typeface="仿宋" panose="02010609060101010101" charset="-122"/>
                <a:cs typeface="Times New Roman" panose="02020603050405020304" pitchFamily="18" charset="0"/>
              </a:rPr>
              <a:t>  </a:t>
            </a:r>
            <a:r>
              <a:rPr lang="en-US" altLang="zh-CN" sz="2800" b="1" dirty="0" smtClean="0">
                <a:solidFill>
                  <a:schemeClr val="tx1"/>
                </a:solidFill>
                <a:latin typeface="Times New Roman" panose="02020603050405020304" pitchFamily="18" charset="0"/>
                <a:ea typeface="仿宋" panose="02010609060101010101" charset="-122"/>
                <a:cs typeface="Times New Roman" panose="02020603050405020304" pitchFamily="18" charset="0"/>
              </a:rPr>
              <a:t>          </a:t>
            </a:r>
            <a:r>
              <a:rPr lang="en-US" altLang="zh-CN" sz="2400" b="1" dirty="0">
                <a:ln/>
                <a:solidFill>
                  <a:schemeClr val="tx1"/>
                </a:solidFill>
                <a:effectLst>
                  <a:outerShdw blurRad="38100" dist="19050" dir="2700000" algn="tl" rotWithShape="0">
                    <a:schemeClr val="dk1">
                      <a:alpha val="40000"/>
                    </a:schemeClr>
                  </a:outerShdw>
                </a:effectLst>
                <a:latin typeface="Times New Roman" panose="02020603050405020304" pitchFamily="18" charset="0"/>
                <a:ea typeface="仿宋" panose="02010609060101010101" charset="-122"/>
                <a:cs typeface="Times New Roman" panose="02020603050405020304" pitchFamily="18" charset="0"/>
              </a:rPr>
              <a:t>2018</a:t>
            </a:r>
            <a:r>
              <a:rPr lang="zh-CN" altLang="en-US" sz="2400" b="1" dirty="0">
                <a:ln/>
                <a:solidFill>
                  <a:schemeClr val="tx1"/>
                </a:solidFill>
                <a:effectLst>
                  <a:outerShdw blurRad="38100" dist="19050" dir="2700000" algn="tl" rotWithShape="0">
                    <a:schemeClr val="dk1">
                      <a:alpha val="40000"/>
                    </a:schemeClr>
                  </a:outerShdw>
                </a:effectLst>
                <a:latin typeface="Times New Roman" panose="02020603050405020304" pitchFamily="18" charset="0"/>
                <a:ea typeface="仿宋" panose="02010609060101010101" charset="-122"/>
                <a:cs typeface="Times New Roman" panose="02020603050405020304" pitchFamily="18" charset="0"/>
              </a:rPr>
              <a:t>年</a:t>
            </a:r>
            <a:r>
              <a:rPr lang="en-US" altLang="zh-CN" sz="2400" b="1" dirty="0">
                <a:ln/>
                <a:solidFill>
                  <a:schemeClr val="tx1"/>
                </a:solidFill>
                <a:effectLst>
                  <a:outerShdw blurRad="38100" dist="19050" dir="2700000" algn="tl" rotWithShape="0">
                    <a:schemeClr val="dk1">
                      <a:alpha val="40000"/>
                    </a:schemeClr>
                  </a:outerShdw>
                </a:effectLst>
                <a:latin typeface="Times New Roman" panose="02020603050405020304" pitchFamily="18" charset="0"/>
                <a:ea typeface="仿宋" panose="02010609060101010101" charset="-122"/>
                <a:cs typeface="Times New Roman" panose="02020603050405020304" pitchFamily="18" charset="0"/>
              </a:rPr>
              <a:t>7</a:t>
            </a:r>
            <a:r>
              <a:rPr lang="zh-CN" altLang="en-US" sz="2400" b="1" dirty="0" smtClean="0">
                <a:ln/>
                <a:solidFill>
                  <a:schemeClr val="tx1"/>
                </a:solidFill>
                <a:effectLst>
                  <a:outerShdw blurRad="38100" dist="19050" dir="2700000" algn="tl" rotWithShape="0">
                    <a:schemeClr val="dk1">
                      <a:alpha val="40000"/>
                    </a:schemeClr>
                  </a:outerShdw>
                </a:effectLst>
                <a:latin typeface="Times New Roman" panose="02020603050405020304" pitchFamily="18" charset="0"/>
                <a:ea typeface="仿宋" panose="02010609060101010101" charset="-122"/>
                <a:cs typeface="Times New Roman" panose="02020603050405020304" pitchFamily="18" charset="0"/>
              </a:rPr>
              <a:t>月</a:t>
            </a:r>
            <a:r>
              <a:rPr lang="en-US" altLang="zh-CN" sz="2400" b="1" dirty="0" smtClean="0">
                <a:ln/>
                <a:solidFill>
                  <a:schemeClr val="tx1"/>
                </a:solidFill>
                <a:effectLst>
                  <a:outerShdw blurRad="38100" dist="19050" dir="2700000" algn="tl" rotWithShape="0">
                    <a:schemeClr val="dk1">
                      <a:alpha val="40000"/>
                    </a:schemeClr>
                  </a:outerShdw>
                </a:effectLst>
                <a:latin typeface="Times New Roman" panose="02020603050405020304" pitchFamily="18" charset="0"/>
                <a:ea typeface="仿宋" panose="02010609060101010101" charset="-122"/>
                <a:cs typeface="Times New Roman" panose="02020603050405020304" pitchFamily="18" charset="0"/>
              </a:rPr>
              <a:t> </a:t>
            </a:r>
            <a:endParaRPr lang="en-US" altLang="zh-CN" sz="2400" b="1" dirty="0">
              <a:ln/>
              <a:solidFill>
                <a:schemeClr val="tx1"/>
              </a:solidFill>
              <a:effectLst>
                <a:outerShdw blurRad="38100" dist="19050" dir="2700000" algn="tl" rotWithShape="0">
                  <a:schemeClr val="dk1">
                    <a:alpha val="40000"/>
                  </a:schemeClr>
                </a:outerShdw>
              </a:effectLst>
              <a:latin typeface="Times New Roman" panose="02020603050405020304" pitchFamily="18" charset="0"/>
              <a:ea typeface="仿宋" panose="02010609060101010101" charset="-122"/>
              <a:cs typeface="Times New Roman" panose="02020603050405020304" pitchFamily="18" charset="0"/>
            </a:endParaRPr>
          </a:p>
        </p:txBody>
      </p:sp>
      <p:pic>
        <p:nvPicPr>
          <p:cNvPr id="18" name="图片 17" descr="1"/>
          <p:cNvPicPr>
            <a:picLocks noChangeAspect="1"/>
          </p:cNvPicPr>
          <p:nvPr/>
        </p:nvPicPr>
        <p:blipFill>
          <a:blip r:embed="rId2" cstate="print"/>
          <a:stretch>
            <a:fillRect/>
          </a:stretch>
        </p:blipFill>
        <p:spPr>
          <a:xfrm>
            <a:off x="263352" y="188640"/>
            <a:ext cx="3324225" cy="92202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pSp>
        <p:nvGrpSpPr>
          <p:cNvPr id="38" name="Group 28"/>
          <p:cNvGrpSpPr/>
          <p:nvPr/>
        </p:nvGrpSpPr>
        <p:grpSpPr bwMode="auto">
          <a:xfrm>
            <a:off x="2576630" y="2840781"/>
            <a:ext cx="1892300" cy="1884363"/>
            <a:chOff x="3275" y="2470"/>
            <a:chExt cx="1192" cy="1187"/>
          </a:xfrm>
        </p:grpSpPr>
        <p:sp>
          <p:nvSpPr>
            <p:cNvPr id="42" name="Oval 30"/>
            <p:cNvSpPr>
              <a:spLocks noChangeArrowheads="1"/>
            </p:cNvSpPr>
            <p:nvPr/>
          </p:nvSpPr>
          <p:spPr bwMode="auto">
            <a:xfrm>
              <a:off x="3275" y="2470"/>
              <a:ext cx="1192" cy="1187"/>
            </a:xfrm>
            <a:prstGeom prst="ellipse">
              <a:avLst/>
            </a:prstGeom>
            <a:noFill/>
            <a:ln w="31750" algn="ctr">
              <a:solidFill>
                <a:schemeClr val="tx1"/>
              </a:solidFill>
              <a:round/>
            </a:ln>
          </p:spPr>
          <p:txBody>
            <a:bodyPr wrap="none" anchor="ctr"/>
            <a:lstStyle/>
            <a:p>
              <a:pPr fontAlgn="base">
                <a:spcBef>
                  <a:spcPct val="0"/>
                </a:spcBef>
                <a:spcAft>
                  <a:spcPct val="0"/>
                </a:spcAft>
                <a:defRPr/>
              </a:pPr>
              <a:endParaRPr lang="zh-CN" altLang="en-US" kern="0" smtClean="0">
                <a:solidFill>
                  <a:srgbClr val="000000"/>
                </a:solidFill>
                <a:latin typeface="Arial" panose="020B0604020202020204" pitchFamily="34" charset="0"/>
                <a:ea typeface="微软雅黑" panose="020B0503020204020204" pitchFamily="34" charset="-122"/>
              </a:endParaRPr>
            </a:p>
          </p:txBody>
        </p:sp>
        <p:sp>
          <p:nvSpPr>
            <p:cNvPr id="40" name="Text Box 32"/>
            <p:cNvSpPr txBox="1">
              <a:spLocks noChangeArrowheads="1"/>
            </p:cNvSpPr>
            <p:nvPr/>
          </p:nvSpPr>
          <p:spPr bwMode="auto">
            <a:xfrm>
              <a:off x="3527" y="2802"/>
              <a:ext cx="803" cy="523"/>
            </a:xfrm>
            <a:prstGeom prst="rect">
              <a:avLst/>
            </a:prstGeom>
            <a:noFill/>
            <a:ln w="9525">
              <a:noFill/>
              <a:miter lim="800000"/>
            </a:ln>
          </p:spPr>
          <p:txBody>
            <a:bodyPr wrap="square">
              <a:spAutoFit/>
            </a:bodyPr>
            <a:lstStyle/>
            <a:p>
              <a:r>
                <a:rPr lang="zh-CN" altLang="en-US" sz="2400" b="1" dirty="0" smtClean="0">
                  <a:solidFill>
                    <a:srgbClr val="C00000"/>
                  </a:solidFill>
                  <a:latin typeface="微软雅黑" panose="020B0503020204020204" pitchFamily="34" charset="-122"/>
                  <a:ea typeface="微软雅黑" panose="020B0503020204020204" pitchFamily="34" charset="-122"/>
                </a:rPr>
                <a:t>学科核心</a:t>
              </a:r>
              <a:r>
                <a:rPr lang="zh-CN" altLang="en-US" sz="2400" b="1" dirty="0">
                  <a:solidFill>
                    <a:srgbClr val="C00000"/>
                  </a:solidFill>
                  <a:latin typeface="微软雅黑" panose="020B0503020204020204" pitchFamily="34" charset="-122"/>
                  <a:ea typeface="微软雅黑" panose="020B0503020204020204" pitchFamily="34" charset="-122"/>
                </a:rPr>
                <a:t>素养</a:t>
              </a:r>
            </a:p>
          </p:txBody>
        </p:sp>
      </p:grpSp>
      <p:grpSp>
        <p:nvGrpSpPr>
          <p:cNvPr id="47" name="Group 28"/>
          <p:cNvGrpSpPr/>
          <p:nvPr/>
        </p:nvGrpSpPr>
        <p:grpSpPr bwMode="auto">
          <a:xfrm>
            <a:off x="7433983" y="2840781"/>
            <a:ext cx="1892301" cy="1884363"/>
            <a:chOff x="2706" y="2470"/>
            <a:chExt cx="1192" cy="1187"/>
          </a:xfrm>
        </p:grpSpPr>
        <p:sp>
          <p:nvSpPr>
            <p:cNvPr id="51" name="Oval 30"/>
            <p:cNvSpPr>
              <a:spLocks noChangeArrowheads="1"/>
            </p:cNvSpPr>
            <p:nvPr/>
          </p:nvSpPr>
          <p:spPr bwMode="auto">
            <a:xfrm>
              <a:off x="2706" y="2470"/>
              <a:ext cx="1192" cy="1187"/>
            </a:xfrm>
            <a:prstGeom prst="ellipse">
              <a:avLst/>
            </a:prstGeom>
            <a:noFill/>
            <a:ln w="34925" algn="ctr">
              <a:solidFill>
                <a:schemeClr val="tx1"/>
              </a:solidFill>
              <a:round/>
            </a:ln>
          </p:spPr>
          <p:txBody>
            <a:bodyPr wrap="none" anchor="ctr"/>
            <a:lstStyle/>
            <a:p>
              <a:pPr fontAlgn="base">
                <a:spcBef>
                  <a:spcPct val="0"/>
                </a:spcBef>
                <a:spcAft>
                  <a:spcPct val="0"/>
                </a:spcAft>
                <a:defRPr/>
              </a:pPr>
              <a:endParaRPr lang="zh-CN" altLang="en-US" kern="0" smtClean="0">
                <a:solidFill>
                  <a:srgbClr val="000000"/>
                </a:solidFill>
                <a:latin typeface="Arial" panose="020B0604020202020204" pitchFamily="34" charset="0"/>
                <a:ea typeface="微软雅黑" panose="020B0503020204020204" pitchFamily="34" charset="-122"/>
              </a:endParaRPr>
            </a:p>
          </p:txBody>
        </p:sp>
        <p:sp>
          <p:nvSpPr>
            <p:cNvPr id="49" name="Text Box 32"/>
            <p:cNvSpPr txBox="1">
              <a:spLocks noChangeArrowheads="1"/>
            </p:cNvSpPr>
            <p:nvPr/>
          </p:nvSpPr>
          <p:spPr bwMode="auto">
            <a:xfrm>
              <a:off x="2816" y="2814"/>
              <a:ext cx="1017" cy="523"/>
            </a:xfrm>
            <a:prstGeom prst="rect">
              <a:avLst/>
            </a:prstGeom>
            <a:noFill/>
            <a:ln w="9525">
              <a:noFill/>
              <a:miter lim="800000"/>
            </a:ln>
          </p:spPr>
          <p:txBody>
            <a:bodyPr wrap="square">
              <a:spAutoFit/>
            </a:bodyPr>
            <a:lstStyle/>
            <a:p>
              <a:pPr algn="ctr"/>
              <a:r>
                <a:rPr lang="zh-CN" altLang="en-US" sz="2400" b="1" dirty="0">
                  <a:solidFill>
                    <a:srgbClr val="C00000"/>
                  </a:solidFill>
                  <a:latin typeface="微软雅黑" panose="020B0503020204020204" pitchFamily="34" charset="-122"/>
                  <a:ea typeface="微软雅黑" panose="020B0503020204020204" pitchFamily="34" charset="-122"/>
                </a:rPr>
                <a:t>学业</a:t>
              </a:r>
              <a:r>
                <a:rPr lang="zh-CN" altLang="en-US" sz="2400" b="1" dirty="0" smtClean="0">
                  <a:solidFill>
                    <a:srgbClr val="C00000"/>
                  </a:solidFill>
                  <a:latin typeface="微软雅黑" panose="020B0503020204020204" pitchFamily="34" charset="-122"/>
                  <a:ea typeface="微软雅黑" panose="020B0503020204020204" pitchFamily="34" charset="-122"/>
                </a:rPr>
                <a:t>质量标准</a:t>
              </a:r>
              <a:endParaRPr lang="zh-CN" altLang="en-US" sz="2400" b="1" dirty="0">
                <a:solidFill>
                  <a:srgbClr val="C00000"/>
                </a:solidFill>
                <a:latin typeface="微软雅黑" panose="020B0503020204020204" pitchFamily="34" charset="-122"/>
                <a:ea typeface="微软雅黑" panose="020B0503020204020204" pitchFamily="34" charset="-122"/>
              </a:endParaRPr>
            </a:p>
          </p:txBody>
        </p:sp>
      </p:grpSp>
      <p:sp>
        <p:nvSpPr>
          <p:cNvPr id="54" name="矩形 53"/>
          <p:cNvSpPr/>
          <p:nvPr/>
        </p:nvSpPr>
        <p:spPr>
          <a:xfrm>
            <a:off x="700899" y="1484784"/>
            <a:ext cx="11083733" cy="1308884"/>
          </a:xfrm>
          <a:prstGeom prst="rect">
            <a:avLst/>
          </a:prstGeom>
        </p:spPr>
        <p:txBody>
          <a:bodyPr wrap="square">
            <a:spAutoFit/>
          </a:bodyPr>
          <a:lstStyle/>
          <a:p>
            <a:pPr indent="457200">
              <a:lnSpc>
                <a:spcPct val="150000"/>
              </a:lnSpc>
            </a:pPr>
            <a:r>
              <a:rPr lang="zh-CN" altLang="zh-CN" sz="2800" dirty="0">
                <a:solidFill>
                  <a:srgbClr val="BD1E03"/>
                </a:solidFill>
                <a:latin typeface="微软雅黑" panose="020B0503020204020204" pitchFamily="34" charset="-122"/>
                <a:ea typeface="微软雅黑" panose="020B0503020204020204" pitchFamily="34" charset="-122"/>
              </a:rPr>
              <a:t>学科核心素养</a:t>
            </a:r>
            <a:r>
              <a:rPr lang="zh-CN" altLang="zh-CN" sz="2800" dirty="0" smtClean="0">
                <a:solidFill>
                  <a:prstClr val="black"/>
                </a:solidFill>
                <a:latin typeface="微软雅黑" panose="020B0503020204020204" pitchFamily="34" charset="-122"/>
                <a:ea typeface="微软雅黑" panose="020B0503020204020204" pitchFamily="34" charset="-122"/>
              </a:rPr>
              <a:t>是</a:t>
            </a:r>
            <a:r>
              <a:rPr lang="zh-CN" altLang="en-US" sz="2800" dirty="0" smtClean="0">
                <a:solidFill>
                  <a:prstClr val="black"/>
                </a:solidFill>
                <a:latin typeface="微软雅黑" panose="020B0503020204020204" pitchFamily="34" charset="-122"/>
                <a:ea typeface="微软雅黑" panose="020B0503020204020204" pitchFamily="34" charset="-122"/>
              </a:rPr>
              <a:t>学科</a:t>
            </a:r>
            <a:r>
              <a:rPr lang="zh-CN" altLang="zh-CN" sz="2800" dirty="0" smtClean="0">
                <a:solidFill>
                  <a:prstClr val="black"/>
                </a:solidFill>
                <a:latin typeface="微软雅黑" panose="020B0503020204020204" pitchFamily="34" charset="-122"/>
                <a:ea typeface="微软雅黑" panose="020B0503020204020204" pitchFamily="34" charset="-122"/>
              </a:rPr>
              <a:t>育</a:t>
            </a:r>
            <a:r>
              <a:rPr lang="zh-CN" altLang="zh-CN" sz="2800" dirty="0">
                <a:solidFill>
                  <a:prstClr val="black"/>
                </a:solidFill>
                <a:latin typeface="微软雅黑" panose="020B0503020204020204" pitchFamily="34" charset="-122"/>
                <a:ea typeface="微软雅黑" panose="020B0503020204020204" pitchFamily="34" charset="-122"/>
              </a:rPr>
              <a:t>人价值的集中体现，是</a:t>
            </a:r>
            <a:r>
              <a:rPr lang="zh-CN" altLang="en-US" sz="2800" dirty="0">
                <a:solidFill>
                  <a:prstClr val="black"/>
                </a:solidFill>
                <a:latin typeface="微软雅黑" panose="020B0503020204020204" pitchFamily="34" charset="-122"/>
                <a:ea typeface="微软雅黑" panose="020B0503020204020204" pitchFamily="34" charset="-122"/>
              </a:rPr>
              <a:t>学生</a:t>
            </a:r>
            <a:r>
              <a:rPr lang="zh-CN" altLang="zh-CN" sz="2800" dirty="0">
                <a:solidFill>
                  <a:prstClr val="black"/>
                </a:solidFill>
                <a:latin typeface="微软雅黑" panose="020B0503020204020204" pitchFamily="34" charset="-122"/>
                <a:ea typeface="微软雅黑" panose="020B0503020204020204" pitchFamily="34" charset="-122"/>
              </a:rPr>
              <a:t>通过学科学习而逐步形成的</a:t>
            </a:r>
            <a:r>
              <a:rPr lang="zh-CN" altLang="en-US" sz="2800" dirty="0">
                <a:solidFill>
                  <a:prstClr val="black"/>
                </a:solidFill>
                <a:latin typeface="微软雅黑" panose="020B0503020204020204" pitchFamily="34" charset="-122"/>
                <a:ea typeface="微软雅黑" panose="020B0503020204020204" pitchFamily="34" charset="-122"/>
              </a:rPr>
              <a:t>正确</a:t>
            </a:r>
            <a:r>
              <a:rPr lang="zh-CN" altLang="zh-CN" sz="2800" b="1" dirty="0">
                <a:solidFill>
                  <a:prstClr val="black"/>
                </a:solidFill>
                <a:latin typeface="微软雅黑" panose="020B0503020204020204" pitchFamily="34" charset="-122"/>
                <a:ea typeface="微软雅黑" panose="020B0503020204020204" pitchFamily="34" charset="-122"/>
              </a:rPr>
              <a:t>价值观念</a:t>
            </a:r>
            <a:r>
              <a:rPr lang="zh-CN" altLang="en-US" sz="2800" b="1" dirty="0">
                <a:solidFill>
                  <a:prstClr val="black"/>
                </a:solidFill>
                <a:latin typeface="微软雅黑" panose="020B0503020204020204" pitchFamily="34" charset="-122"/>
                <a:ea typeface="微软雅黑" panose="020B0503020204020204" pitchFamily="34" charset="-122"/>
              </a:rPr>
              <a:t>、</a:t>
            </a:r>
            <a:r>
              <a:rPr lang="zh-CN" altLang="zh-CN" sz="2800" b="1" dirty="0">
                <a:solidFill>
                  <a:prstClr val="black"/>
                </a:solidFill>
                <a:latin typeface="微软雅黑" panose="020B0503020204020204" pitchFamily="34" charset="-122"/>
                <a:ea typeface="微软雅黑" panose="020B0503020204020204" pitchFamily="34" charset="-122"/>
              </a:rPr>
              <a:t>必备品格</a:t>
            </a:r>
            <a:r>
              <a:rPr lang="zh-CN" altLang="en-US" sz="2800" b="1" dirty="0">
                <a:solidFill>
                  <a:prstClr val="black"/>
                </a:solidFill>
                <a:latin typeface="微软雅黑" panose="020B0503020204020204" pitchFamily="34" charset="-122"/>
                <a:ea typeface="微软雅黑" panose="020B0503020204020204" pitchFamily="34" charset="-122"/>
              </a:rPr>
              <a:t>和</a:t>
            </a:r>
            <a:r>
              <a:rPr lang="zh-CN" altLang="zh-CN" sz="2800" b="1" dirty="0">
                <a:solidFill>
                  <a:prstClr val="black"/>
                </a:solidFill>
                <a:latin typeface="微软雅黑" panose="020B0503020204020204" pitchFamily="34" charset="-122"/>
                <a:ea typeface="微软雅黑" panose="020B0503020204020204" pitchFamily="34" charset="-122"/>
              </a:rPr>
              <a:t>关键能力</a:t>
            </a:r>
            <a:r>
              <a:rPr lang="zh-CN" altLang="zh-CN" sz="2800" dirty="0">
                <a:solidFill>
                  <a:prstClr val="black"/>
                </a:solidFill>
                <a:latin typeface="微软雅黑" panose="020B0503020204020204" pitchFamily="34" charset="-122"/>
                <a:ea typeface="微软雅黑" panose="020B0503020204020204" pitchFamily="34" charset="-122"/>
              </a:rPr>
              <a:t>。</a:t>
            </a:r>
            <a:r>
              <a:rPr lang="en-US" altLang="zh-CN" sz="2800" dirty="0">
                <a:solidFill>
                  <a:prstClr val="black"/>
                </a:solidFill>
                <a:latin typeface="微软雅黑" panose="020B0503020204020204" pitchFamily="34" charset="-122"/>
                <a:ea typeface="微软雅黑" panose="020B0503020204020204" pitchFamily="34" charset="-122"/>
              </a:rPr>
              <a:t> </a:t>
            </a:r>
          </a:p>
        </p:txBody>
      </p:sp>
      <p:sp>
        <p:nvSpPr>
          <p:cNvPr id="55" name="文本框 9"/>
          <p:cNvSpPr txBox="1"/>
          <p:nvPr/>
        </p:nvSpPr>
        <p:spPr>
          <a:xfrm>
            <a:off x="293844" y="836712"/>
            <a:ext cx="9025003" cy="646331"/>
          </a:xfrm>
          <a:prstGeom prst="rect">
            <a:avLst/>
          </a:prstGeom>
          <a:noFill/>
        </p:spPr>
        <p:txBody>
          <a:bodyPr wrap="square" rtlCol="0">
            <a:spAutoFit/>
          </a:bodyPr>
          <a:lstStyle/>
          <a:p>
            <a:r>
              <a:rPr lang="en-US" altLang="zh-CN" sz="3600" dirty="0" smtClean="0">
                <a:solidFill>
                  <a:prstClr val="black"/>
                </a:solidFill>
                <a:latin typeface="微软雅黑" panose="020B0503020204020204" pitchFamily="34" charset="-122"/>
                <a:ea typeface="微软雅黑" panose="020B0503020204020204" pitchFamily="34" charset="-122"/>
              </a:rPr>
              <a:t>3. </a:t>
            </a:r>
            <a:r>
              <a:rPr lang="zh-CN" altLang="zh-CN" sz="3600" dirty="0">
                <a:solidFill>
                  <a:prstClr val="black"/>
                </a:solidFill>
                <a:latin typeface="微软雅黑" panose="020B0503020204020204" pitchFamily="34" charset="-122"/>
                <a:ea typeface="微软雅黑" panose="020B0503020204020204" pitchFamily="34" charset="-122"/>
              </a:rPr>
              <a:t>学业</a:t>
            </a:r>
            <a:r>
              <a:rPr lang="zh-CN" altLang="zh-CN" sz="3600" dirty="0" smtClean="0">
                <a:solidFill>
                  <a:prstClr val="black"/>
                </a:solidFill>
                <a:latin typeface="微软雅黑" panose="020B0503020204020204" pitchFamily="34" charset="-122"/>
                <a:ea typeface="微软雅黑" panose="020B0503020204020204" pitchFamily="34" charset="-122"/>
              </a:rPr>
              <a:t>质量</a:t>
            </a:r>
            <a:r>
              <a:rPr lang="zh-CN" altLang="en-US" sz="3600" dirty="0" smtClean="0">
                <a:solidFill>
                  <a:prstClr val="black"/>
                </a:solidFill>
                <a:latin typeface="微软雅黑" panose="020B0503020204020204" pitchFamily="34" charset="-122"/>
                <a:ea typeface="微软雅黑" panose="020B0503020204020204" pitchFamily="34" charset="-122"/>
              </a:rPr>
              <a:t>标准</a:t>
            </a:r>
            <a:r>
              <a:rPr lang="zh-CN" altLang="zh-CN" sz="3600" dirty="0" smtClean="0">
                <a:solidFill>
                  <a:prstClr val="black"/>
                </a:solidFill>
                <a:latin typeface="微软雅黑" panose="020B0503020204020204" pitchFamily="34" charset="-122"/>
                <a:ea typeface="微软雅黑" panose="020B0503020204020204" pitchFamily="34" charset="-122"/>
              </a:rPr>
              <a:t>与</a:t>
            </a:r>
            <a:r>
              <a:rPr lang="zh-CN" altLang="zh-CN" sz="3600" dirty="0">
                <a:solidFill>
                  <a:prstClr val="black"/>
                </a:solidFill>
                <a:latin typeface="微软雅黑" panose="020B0503020204020204" pitchFamily="34" charset="-122"/>
                <a:ea typeface="微软雅黑" panose="020B0503020204020204" pitchFamily="34" charset="-122"/>
              </a:rPr>
              <a:t>学科核心</a:t>
            </a:r>
            <a:r>
              <a:rPr lang="zh-CN" altLang="zh-CN" sz="3600" dirty="0" smtClean="0">
                <a:solidFill>
                  <a:prstClr val="black"/>
                </a:solidFill>
                <a:latin typeface="微软雅黑" panose="020B0503020204020204" pitchFamily="34" charset="-122"/>
                <a:ea typeface="微软雅黑" panose="020B0503020204020204" pitchFamily="34" charset="-122"/>
              </a:rPr>
              <a:t>素养</a:t>
            </a:r>
            <a:endParaRPr lang="zh-CN" altLang="zh-CN" sz="3600" dirty="0">
              <a:solidFill>
                <a:prstClr val="black"/>
              </a:solidFill>
              <a:latin typeface="微软雅黑" panose="020B0503020204020204" pitchFamily="34" charset="-122"/>
              <a:ea typeface="微软雅黑" panose="020B0503020204020204" pitchFamily="34" charset="-122"/>
            </a:endParaRPr>
          </a:p>
        </p:txBody>
      </p:sp>
      <p:cxnSp>
        <p:nvCxnSpPr>
          <p:cNvPr id="26" name="直接箭头连接符 25"/>
          <p:cNvCxnSpPr/>
          <p:nvPr/>
        </p:nvCxnSpPr>
        <p:spPr>
          <a:xfrm>
            <a:off x="5087888" y="3864273"/>
            <a:ext cx="1656184" cy="0"/>
          </a:xfrm>
          <a:prstGeom prst="straightConnector1">
            <a:avLst/>
          </a:prstGeom>
          <a:ln w="190500">
            <a:solidFill>
              <a:srgbClr val="C00000"/>
            </a:solidFill>
            <a:headEnd w="med" len="lg"/>
            <a:tailEnd type="triangle"/>
          </a:ln>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700899" y="4653136"/>
            <a:ext cx="10933585" cy="2031325"/>
          </a:xfrm>
          <a:prstGeom prst="rect">
            <a:avLst/>
          </a:prstGeom>
        </p:spPr>
        <p:txBody>
          <a:bodyPr wrap="square">
            <a:spAutoFit/>
          </a:bodyPr>
          <a:lstStyle/>
          <a:p>
            <a:pPr indent="457200">
              <a:lnSpc>
                <a:spcPct val="150000"/>
              </a:lnSpc>
            </a:pPr>
            <a:r>
              <a:rPr lang="zh-CN" altLang="zh-CN" sz="2800" dirty="0" smtClean="0">
                <a:solidFill>
                  <a:prstClr val="black"/>
                </a:solidFill>
                <a:latin typeface="微软雅黑" panose="020B0503020204020204" pitchFamily="34" charset="-122"/>
                <a:ea typeface="微软雅黑" panose="020B0503020204020204" pitchFamily="34" charset="-122"/>
              </a:rPr>
              <a:t>学业</a:t>
            </a:r>
            <a:r>
              <a:rPr lang="zh-CN" altLang="zh-CN" sz="2800" dirty="0">
                <a:solidFill>
                  <a:prstClr val="black"/>
                </a:solidFill>
                <a:latin typeface="微软雅黑" panose="020B0503020204020204" pitchFamily="34" charset="-122"/>
                <a:ea typeface="微软雅黑" panose="020B0503020204020204" pitchFamily="34" charset="-122"/>
              </a:rPr>
              <a:t>质量标准是学科核心素养融入课程的</a:t>
            </a:r>
            <a:r>
              <a:rPr lang="zh-CN" altLang="zh-CN" sz="2800" b="1" dirty="0">
                <a:solidFill>
                  <a:srgbClr val="C00000"/>
                </a:solidFill>
                <a:latin typeface="微软雅黑" panose="020B0503020204020204" pitchFamily="34" charset="-122"/>
                <a:ea typeface="微软雅黑" panose="020B0503020204020204" pitchFamily="34" charset="-122"/>
              </a:rPr>
              <a:t>重要载体</a:t>
            </a:r>
            <a:r>
              <a:rPr lang="zh-CN" altLang="zh-CN" sz="2800" dirty="0">
                <a:solidFill>
                  <a:prstClr val="black"/>
                </a:solidFill>
                <a:latin typeface="微软雅黑" panose="020B0503020204020204" pitchFamily="34" charset="-122"/>
                <a:ea typeface="微软雅黑" panose="020B0503020204020204" pitchFamily="34" charset="-122"/>
              </a:rPr>
              <a:t>。学业质量标准是基于学科核心素养建立，是由核心素养和课程内容有机结合后制定的，是学科核心素养在教育教</a:t>
            </a:r>
            <a:r>
              <a:rPr lang="zh-CN" altLang="zh-CN" sz="2800" dirty="0" smtClean="0">
                <a:solidFill>
                  <a:prstClr val="black"/>
                </a:solidFill>
                <a:latin typeface="微软雅黑" panose="020B0503020204020204" pitchFamily="34" charset="-122"/>
                <a:ea typeface="微软雅黑" panose="020B0503020204020204" pitchFamily="34" charset="-122"/>
              </a:rPr>
              <a:t>学中</a:t>
            </a:r>
            <a:r>
              <a:rPr lang="zh-CN" altLang="zh-CN" sz="2800" dirty="0">
                <a:solidFill>
                  <a:prstClr val="black"/>
                </a:solidFill>
                <a:latin typeface="微软雅黑" panose="020B0503020204020204" pitchFamily="34" charset="-122"/>
                <a:ea typeface="微软雅黑" panose="020B0503020204020204" pitchFamily="34" charset="-122"/>
              </a:rPr>
              <a:t>的</a:t>
            </a:r>
            <a:r>
              <a:rPr lang="zh-CN" altLang="zh-CN" sz="2800" b="1" dirty="0">
                <a:solidFill>
                  <a:srgbClr val="C00000"/>
                </a:solidFill>
                <a:latin typeface="微软雅黑" panose="020B0503020204020204" pitchFamily="34" charset="-122"/>
                <a:ea typeface="微软雅黑" panose="020B0503020204020204" pitchFamily="34" charset="-122"/>
              </a:rPr>
              <a:t>具体</a:t>
            </a:r>
            <a:r>
              <a:rPr lang="zh-CN" altLang="zh-CN" sz="2800" b="1" dirty="0" smtClean="0">
                <a:solidFill>
                  <a:srgbClr val="C00000"/>
                </a:solidFill>
                <a:latin typeface="微软雅黑" panose="020B0503020204020204" pitchFamily="34" charset="-122"/>
                <a:ea typeface="微软雅黑" panose="020B0503020204020204" pitchFamily="34" charset="-122"/>
              </a:rPr>
              <a:t>体现</a:t>
            </a:r>
            <a:r>
              <a:rPr lang="zh-CN" altLang="en-US" sz="2800" b="1" dirty="0" smtClean="0">
                <a:solidFill>
                  <a:prstClr val="black"/>
                </a:solidFill>
                <a:latin typeface="微软雅黑" panose="020B0503020204020204" pitchFamily="34" charset="-122"/>
                <a:ea typeface="微软雅黑" panose="020B0503020204020204" pitchFamily="34" charset="-122"/>
              </a:rPr>
              <a:t>。</a:t>
            </a:r>
            <a:endParaRPr lang="en-US" altLang="zh-CN" sz="2800" b="1" dirty="0" smtClean="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矩形 1"/>
          <p:cNvSpPr/>
          <p:nvPr/>
        </p:nvSpPr>
        <p:spPr>
          <a:xfrm>
            <a:off x="638097" y="1196752"/>
            <a:ext cx="10933585" cy="4401205"/>
          </a:xfrm>
          <a:prstGeom prst="rect">
            <a:avLst/>
          </a:prstGeom>
        </p:spPr>
        <p:txBody>
          <a:bodyPr wrap="square">
            <a:spAutoFit/>
          </a:bodyPr>
          <a:lstStyle/>
          <a:p>
            <a:pPr indent="457200">
              <a:lnSpc>
                <a:spcPct val="200000"/>
              </a:lnSpc>
            </a:pPr>
            <a:r>
              <a:rPr lang="zh-CN" altLang="zh-CN" sz="2800" dirty="0" smtClean="0">
                <a:solidFill>
                  <a:prstClr val="black"/>
                </a:solidFill>
                <a:latin typeface="微软雅黑" panose="020B0503020204020204" pitchFamily="34" charset="-122"/>
                <a:ea typeface="微软雅黑" panose="020B0503020204020204" pitchFamily="34" charset="-122"/>
              </a:rPr>
              <a:t>学业</a:t>
            </a:r>
            <a:r>
              <a:rPr lang="zh-CN" altLang="zh-CN" sz="2800" dirty="0">
                <a:solidFill>
                  <a:prstClr val="black"/>
                </a:solidFill>
                <a:latin typeface="微软雅黑" panose="020B0503020204020204" pitchFamily="34" charset="-122"/>
                <a:ea typeface="微软雅黑" panose="020B0503020204020204" pitchFamily="34" charset="-122"/>
              </a:rPr>
              <a:t>质量标准是学科核心素养融入课程的</a:t>
            </a:r>
            <a:r>
              <a:rPr lang="zh-CN" altLang="zh-CN" sz="2800" b="1" dirty="0">
                <a:solidFill>
                  <a:srgbClr val="C00000"/>
                </a:solidFill>
                <a:latin typeface="微软雅黑" panose="020B0503020204020204" pitchFamily="34" charset="-122"/>
                <a:ea typeface="微软雅黑" panose="020B0503020204020204" pitchFamily="34" charset="-122"/>
              </a:rPr>
              <a:t>重要载体</a:t>
            </a:r>
            <a:r>
              <a:rPr lang="zh-CN" altLang="zh-CN" sz="2800" dirty="0">
                <a:solidFill>
                  <a:prstClr val="black"/>
                </a:solidFill>
                <a:latin typeface="微软雅黑" panose="020B0503020204020204" pitchFamily="34" charset="-122"/>
                <a:ea typeface="微软雅黑" panose="020B0503020204020204" pitchFamily="34" charset="-122"/>
              </a:rPr>
              <a:t>。学业质量标准是基于学科核心素养建立，是由核心素养和课程内容有机结合后制定的，是学科核心素养在教育教学当中的</a:t>
            </a:r>
            <a:r>
              <a:rPr lang="zh-CN" altLang="zh-CN" sz="2800" b="1" dirty="0">
                <a:solidFill>
                  <a:srgbClr val="C00000"/>
                </a:solidFill>
                <a:latin typeface="微软雅黑" panose="020B0503020204020204" pitchFamily="34" charset="-122"/>
                <a:ea typeface="微软雅黑" panose="020B0503020204020204" pitchFamily="34" charset="-122"/>
              </a:rPr>
              <a:t>具体</a:t>
            </a:r>
            <a:r>
              <a:rPr lang="zh-CN" altLang="zh-CN" sz="2800" b="1" dirty="0" smtClean="0">
                <a:solidFill>
                  <a:srgbClr val="C00000"/>
                </a:solidFill>
                <a:latin typeface="微软雅黑" panose="020B0503020204020204" pitchFamily="34" charset="-122"/>
                <a:ea typeface="微软雅黑" panose="020B0503020204020204" pitchFamily="34" charset="-122"/>
              </a:rPr>
              <a:t>体现</a:t>
            </a:r>
            <a:r>
              <a:rPr lang="zh-CN" altLang="en-US" sz="2800" b="1" dirty="0" smtClean="0">
                <a:solidFill>
                  <a:prstClr val="black"/>
                </a:solidFill>
                <a:latin typeface="微软雅黑" panose="020B0503020204020204" pitchFamily="34" charset="-122"/>
                <a:ea typeface="微软雅黑" panose="020B0503020204020204" pitchFamily="34" charset="-122"/>
              </a:rPr>
              <a:t>。</a:t>
            </a:r>
            <a:endParaRPr lang="en-US" altLang="zh-CN" sz="2800" b="1" dirty="0">
              <a:solidFill>
                <a:prstClr val="black"/>
              </a:solidFill>
              <a:latin typeface="微软雅黑" panose="020B0503020204020204" pitchFamily="34" charset="-122"/>
              <a:ea typeface="微软雅黑" panose="020B0503020204020204" pitchFamily="34" charset="-122"/>
            </a:endParaRPr>
          </a:p>
          <a:p>
            <a:pPr indent="457200">
              <a:lnSpc>
                <a:spcPct val="200000"/>
              </a:lnSpc>
            </a:pPr>
            <a:r>
              <a:rPr lang="zh-CN" altLang="zh-CN" sz="2800" dirty="0" smtClean="0">
                <a:solidFill>
                  <a:prstClr val="black"/>
                </a:solidFill>
                <a:latin typeface="微软雅黑" panose="020B0503020204020204" pitchFamily="34" charset="-122"/>
                <a:ea typeface="微软雅黑" panose="020B0503020204020204" pitchFamily="34" charset="-122"/>
              </a:rPr>
              <a:t>学科</a:t>
            </a:r>
            <a:r>
              <a:rPr lang="zh-CN" altLang="zh-CN" sz="2800" dirty="0">
                <a:solidFill>
                  <a:prstClr val="black"/>
                </a:solidFill>
                <a:latin typeface="微软雅黑" panose="020B0503020204020204" pitchFamily="34" charset="-122"/>
                <a:ea typeface="微软雅黑" panose="020B0503020204020204" pitchFamily="34" charset="-122"/>
              </a:rPr>
              <a:t>核心素养是构建学业质量标准的</a:t>
            </a:r>
            <a:r>
              <a:rPr lang="zh-CN" altLang="zh-CN" sz="2800" b="1" dirty="0" smtClean="0">
                <a:solidFill>
                  <a:srgbClr val="C00000"/>
                </a:solidFill>
                <a:latin typeface="微软雅黑" panose="020B0503020204020204" pitchFamily="34" charset="-122"/>
                <a:ea typeface="微软雅黑" panose="020B0503020204020204" pitchFamily="34" charset="-122"/>
              </a:rPr>
              <a:t>根本依据</a:t>
            </a:r>
            <a:r>
              <a:rPr lang="zh-CN" altLang="zh-CN" sz="2800" dirty="0" smtClean="0">
                <a:solidFill>
                  <a:prstClr val="black"/>
                </a:solidFill>
                <a:latin typeface="微软雅黑" panose="020B0503020204020204" pitchFamily="34" charset="-122"/>
                <a:ea typeface="微软雅黑" panose="020B0503020204020204" pitchFamily="34" charset="-122"/>
              </a:rPr>
              <a:t>，</a:t>
            </a:r>
            <a:r>
              <a:rPr lang="zh-CN" altLang="zh-CN" sz="2800" dirty="0">
                <a:solidFill>
                  <a:prstClr val="black"/>
                </a:solidFill>
                <a:latin typeface="微软雅黑" panose="020B0503020204020204" pitchFamily="34" charset="-122"/>
                <a:ea typeface="微软雅黑" panose="020B0503020204020204" pitchFamily="34" charset="-122"/>
              </a:rPr>
              <a:t>也是学业质量标准的</a:t>
            </a:r>
            <a:r>
              <a:rPr lang="zh-CN" altLang="zh-CN" sz="2800" b="1" dirty="0">
                <a:solidFill>
                  <a:srgbClr val="C00000"/>
                </a:solidFill>
                <a:latin typeface="微软雅黑" panose="020B0503020204020204" pitchFamily="34" charset="-122"/>
                <a:ea typeface="微软雅黑" panose="020B0503020204020204" pitchFamily="34" charset="-122"/>
              </a:rPr>
              <a:t>研制方向</a:t>
            </a:r>
            <a:r>
              <a:rPr lang="zh-CN" altLang="zh-CN" sz="2800" dirty="0">
                <a:solidFill>
                  <a:prstClr val="black"/>
                </a:solidFill>
                <a:latin typeface="微软雅黑" panose="020B0503020204020204" pitchFamily="34" charset="-122"/>
                <a:ea typeface="微软雅黑" panose="020B0503020204020204" pitchFamily="34" charset="-122"/>
              </a:rPr>
              <a:t>，为制定学业质量标准</a:t>
            </a:r>
            <a:r>
              <a:rPr lang="zh-CN" altLang="zh-CN" sz="2800" b="1" dirty="0">
                <a:solidFill>
                  <a:srgbClr val="C00000"/>
                </a:solidFill>
                <a:latin typeface="微软雅黑" panose="020B0503020204020204" pitchFamily="34" charset="-122"/>
                <a:ea typeface="微软雅黑" panose="020B0503020204020204" pitchFamily="34" charset="-122"/>
              </a:rPr>
              <a:t>提供指导</a:t>
            </a:r>
            <a:r>
              <a:rPr lang="zh-CN" altLang="zh-CN" sz="2800" dirty="0" smtClean="0">
                <a:solidFill>
                  <a:prstClr val="black"/>
                </a:solidFill>
                <a:latin typeface="微软雅黑" panose="020B0503020204020204" pitchFamily="34" charset="-122"/>
                <a:ea typeface="微软雅黑" panose="020B0503020204020204" pitchFamily="34" charset="-122"/>
              </a:rPr>
              <a:t>。</a:t>
            </a:r>
            <a:endParaRPr lang="zh-CN" altLang="zh-CN" sz="28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3" name="右箭头 12"/>
          <p:cNvSpPr/>
          <p:nvPr/>
        </p:nvSpPr>
        <p:spPr>
          <a:xfrm>
            <a:off x="5113020" y="2626995"/>
            <a:ext cx="1491615" cy="296545"/>
          </a:xfrm>
          <a:prstGeom prst="rightArrow">
            <a:avLst/>
          </a:prstGeom>
          <a:solidFill>
            <a:srgbClr val="C00000"/>
          </a:solidFill>
          <a:ln>
            <a:solidFill>
              <a:srgbClr val="BD1E0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grpSp>
        <p:nvGrpSpPr>
          <p:cNvPr id="2" name="组合 1"/>
          <p:cNvGrpSpPr/>
          <p:nvPr/>
        </p:nvGrpSpPr>
        <p:grpSpPr>
          <a:xfrm>
            <a:off x="2439618" y="1624608"/>
            <a:ext cx="6224375" cy="2541905"/>
            <a:chOff x="2132815" y="1700808"/>
            <a:chExt cx="6224375" cy="2541905"/>
          </a:xfrm>
        </p:grpSpPr>
        <p:sp>
          <p:nvSpPr>
            <p:cNvPr id="20" name="椭圆 19"/>
            <p:cNvSpPr/>
            <p:nvPr/>
          </p:nvSpPr>
          <p:spPr>
            <a:xfrm>
              <a:off x="2132815" y="1700808"/>
              <a:ext cx="2560320" cy="2541905"/>
            </a:xfrm>
            <a:prstGeom prst="ellipse">
              <a:avLst/>
            </a:prstGeom>
            <a:noFill/>
            <a:ln w="25400" cmpd="sng">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50000"/>
                </a:lnSpc>
              </a:pPr>
              <a:r>
                <a:rPr lang="zh-CN" altLang="en-US" sz="2800" dirty="0" smtClean="0">
                  <a:solidFill>
                    <a:schemeClr val="tx1"/>
                  </a:solidFill>
                  <a:latin typeface="微软雅黑" panose="020B0503020204020204" pitchFamily="34" charset="-122"/>
                  <a:ea typeface="微软雅黑" panose="020B0503020204020204" pitchFamily="34" charset="-122"/>
                </a:rPr>
                <a:t>学科核心</a:t>
              </a:r>
              <a:r>
                <a:rPr lang="en-US" altLang="zh-CN" sz="2800" dirty="0" smtClean="0">
                  <a:solidFill>
                    <a:schemeClr val="tx1"/>
                  </a:solidFill>
                  <a:latin typeface="微软雅黑" panose="020B0503020204020204" pitchFamily="34" charset="-122"/>
                  <a:ea typeface="微软雅黑" panose="020B0503020204020204" pitchFamily="34" charset="-122"/>
                </a:rPr>
                <a:t>+</a:t>
              </a:r>
              <a:r>
                <a:rPr lang="zh-CN" altLang="en-US" sz="2800" dirty="0" smtClean="0">
                  <a:solidFill>
                    <a:schemeClr val="tx1"/>
                  </a:solidFill>
                  <a:latin typeface="微软雅黑" panose="020B0503020204020204" pitchFamily="34" charset="-122"/>
                  <a:ea typeface="微软雅黑" panose="020B0503020204020204" pitchFamily="34" charset="-122"/>
                </a:rPr>
                <a:t>内容标准</a:t>
              </a:r>
              <a:endParaRPr lang="zh-CN" altLang="en-US" sz="2800" dirty="0">
                <a:solidFill>
                  <a:schemeClr val="tx1"/>
                </a:solidFill>
                <a:latin typeface="微软雅黑" panose="020B0503020204020204" pitchFamily="34" charset="-122"/>
                <a:ea typeface="微软雅黑" panose="020B0503020204020204" pitchFamily="34" charset="-122"/>
              </a:endParaRPr>
            </a:p>
          </p:txBody>
        </p:sp>
        <p:sp>
          <p:nvSpPr>
            <p:cNvPr id="21" name="椭圆 20"/>
            <p:cNvSpPr/>
            <p:nvPr/>
          </p:nvSpPr>
          <p:spPr>
            <a:xfrm>
              <a:off x="6484982" y="1822728"/>
              <a:ext cx="1872208" cy="1852803"/>
            </a:xfrm>
            <a:prstGeom prst="ellipse">
              <a:avLst/>
            </a:prstGeom>
            <a:noFill/>
            <a:ln w="2540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lnSpc>
                  <a:spcPct val="150000"/>
                </a:lnSpc>
              </a:pPr>
              <a:r>
                <a:rPr lang="zh-CN" altLang="en-US" sz="2800" dirty="0" smtClean="0">
                  <a:solidFill>
                    <a:schemeClr val="tx1"/>
                  </a:solidFill>
                  <a:latin typeface="微软雅黑" panose="020B0503020204020204" pitchFamily="34" charset="-122"/>
                  <a:ea typeface="微软雅黑" panose="020B0503020204020204" pitchFamily="34" charset="-122"/>
                </a:rPr>
                <a:t>质量</a:t>
              </a:r>
              <a:endParaRPr lang="en-US" altLang="zh-CN" sz="2800" dirty="0" smtClean="0">
                <a:solidFill>
                  <a:schemeClr val="tx1"/>
                </a:solidFill>
                <a:latin typeface="微软雅黑" panose="020B0503020204020204" pitchFamily="34" charset="-122"/>
                <a:ea typeface="微软雅黑" panose="020B0503020204020204" pitchFamily="34" charset="-122"/>
              </a:endParaRPr>
            </a:p>
            <a:p>
              <a:pPr algn="ctr">
                <a:lnSpc>
                  <a:spcPct val="150000"/>
                </a:lnSpc>
              </a:pPr>
              <a:r>
                <a:rPr lang="zh-CN" altLang="en-US" sz="2800" dirty="0" smtClean="0">
                  <a:solidFill>
                    <a:schemeClr val="tx1"/>
                  </a:solidFill>
                  <a:latin typeface="微软雅黑" panose="020B0503020204020204" pitchFamily="34" charset="-122"/>
                  <a:ea typeface="微软雅黑" panose="020B0503020204020204" pitchFamily="34" charset="-122"/>
                </a:rPr>
                <a:t>标准</a:t>
              </a:r>
              <a:endParaRPr lang="zh-CN" altLang="en-US" sz="2800" dirty="0">
                <a:solidFill>
                  <a:schemeClr val="tx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文本框 9"/>
          <p:cNvSpPr txBox="1"/>
          <p:nvPr/>
        </p:nvSpPr>
        <p:spPr>
          <a:xfrm>
            <a:off x="547181" y="1074928"/>
            <a:ext cx="6240693" cy="646331"/>
          </a:xfrm>
          <a:prstGeom prst="rect">
            <a:avLst/>
          </a:prstGeom>
          <a:noFill/>
        </p:spPr>
        <p:txBody>
          <a:bodyPr wrap="square" rtlCol="0">
            <a:spAutoFit/>
          </a:bodyPr>
          <a:lstStyle/>
          <a:p>
            <a:r>
              <a:rPr lang="en-US" altLang="zh-CN" sz="3600" dirty="0">
                <a:solidFill>
                  <a:prstClr val="black"/>
                </a:solidFill>
                <a:latin typeface="微软雅黑" panose="020B0503020204020204" pitchFamily="34" charset="-122"/>
                <a:ea typeface="微软雅黑" panose="020B0503020204020204" pitchFamily="34" charset="-122"/>
              </a:rPr>
              <a:t>4</a:t>
            </a:r>
            <a:r>
              <a:rPr lang="en-US" altLang="zh-CN" sz="3600" dirty="0" smtClean="0">
                <a:solidFill>
                  <a:prstClr val="black"/>
                </a:solidFill>
                <a:latin typeface="微软雅黑" panose="020B0503020204020204" pitchFamily="34" charset="-122"/>
                <a:ea typeface="微软雅黑" panose="020B0503020204020204" pitchFamily="34" charset="-122"/>
              </a:rPr>
              <a:t>. </a:t>
            </a:r>
            <a:r>
              <a:rPr lang="zh-CN" altLang="zh-CN" sz="3600" dirty="0">
                <a:solidFill>
                  <a:prstClr val="black"/>
                </a:solidFill>
                <a:latin typeface="微软雅黑" panose="020B0503020204020204" pitchFamily="34" charset="-122"/>
                <a:ea typeface="微软雅黑" panose="020B0503020204020204" pitchFamily="34" charset="-122"/>
              </a:rPr>
              <a:t>学业质量标准</a:t>
            </a:r>
            <a:r>
              <a:rPr lang="zh-CN" altLang="zh-CN" sz="3600" dirty="0" smtClean="0">
                <a:solidFill>
                  <a:prstClr val="black"/>
                </a:solidFill>
                <a:latin typeface="微软雅黑" panose="020B0503020204020204" pitchFamily="34" charset="-122"/>
                <a:ea typeface="微软雅黑" panose="020B0503020204020204" pitchFamily="34" charset="-122"/>
              </a:rPr>
              <a:t>的</a:t>
            </a:r>
            <a:r>
              <a:rPr lang="zh-CN" altLang="en-US" sz="3600" dirty="0" smtClean="0">
                <a:solidFill>
                  <a:prstClr val="black"/>
                </a:solidFill>
                <a:latin typeface="微软雅黑" panose="020B0503020204020204" pitchFamily="34" charset="-122"/>
                <a:ea typeface="微软雅黑" panose="020B0503020204020204" pitchFamily="34" charset="-122"/>
              </a:rPr>
              <a:t>发展</a:t>
            </a:r>
            <a:endParaRPr lang="zh-CN" altLang="zh-CN" sz="3600" dirty="0">
              <a:solidFill>
                <a:srgbClr val="C00000"/>
              </a:solidFill>
              <a:latin typeface="微软雅黑" panose="020B0503020204020204" pitchFamily="34" charset="-122"/>
              <a:ea typeface="微软雅黑" panose="020B0503020204020204" pitchFamily="34" charset="-122"/>
            </a:endParaRPr>
          </a:p>
        </p:txBody>
      </p:sp>
      <p:sp>
        <p:nvSpPr>
          <p:cNvPr id="3" name="矩形 2"/>
          <p:cNvSpPr/>
          <p:nvPr/>
        </p:nvSpPr>
        <p:spPr>
          <a:xfrm>
            <a:off x="547181" y="1944330"/>
            <a:ext cx="10660111" cy="584775"/>
          </a:xfrm>
          <a:prstGeom prst="rect">
            <a:avLst/>
          </a:prstGeom>
        </p:spPr>
        <p:txBody>
          <a:bodyPr wrap="square">
            <a:spAutoFit/>
          </a:bodyPr>
          <a:lstStyle/>
          <a:p>
            <a:r>
              <a:rPr lang="zh-CN" altLang="zh-CN" sz="3200" dirty="0">
                <a:solidFill>
                  <a:prstClr val="black"/>
                </a:solidFill>
                <a:latin typeface="微软雅黑" panose="020B0503020204020204" pitchFamily="34" charset="-122"/>
                <a:ea typeface="微软雅黑" panose="020B0503020204020204" pitchFamily="34" charset="-122"/>
              </a:rPr>
              <a:t>（</a:t>
            </a:r>
            <a:r>
              <a:rPr lang="en-US" altLang="zh-CN" sz="3200" dirty="0">
                <a:solidFill>
                  <a:prstClr val="black"/>
                </a:solidFill>
                <a:latin typeface="微软雅黑" panose="020B0503020204020204" pitchFamily="34" charset="-122"/>
                <a:ea typeface="微软雅黑" panose="020B0503020204020204" pitchFamily="34" charset="-122"/>
              </a:rPr>
              <a:t>1</a:t>
            </a:r>
            <a:r>
              <a:rPr lang="zh-CN" altLang="zh-CN" sz="3200" dirty="0">
                <a:solidFill>
                  <a:prstClr val="black"/>
                </a:solidFill>
                <a:latin typeface="微软雅黑" panose="020B0503020204020204" pitchFamily="34" charset="-122"/>
                <a:ea typeface="微软雅黑" panose="020B0503020204020204" pitchFamily="34" charset="-122"/>
              </a:rPr>
              <a:t>）</a:t>
            </a:r>
            <a:r>
              <a:rPr lang="zh-CN" altLang="en-US" sz="3200" dirty="0">
                <a:solidFill>
                  <a:prstClr val="black"/>
                </a:solidFill>
                <a:latin typeface="微软雅黑" panose="020B0503020204020204" pitchFamily="34" charset="-122"/>
                <a:ea typeface="微软雅黑" panose="020B0503020204020204" pitchFamily="34" charset="-122"/>
              </a:rPr>
              <a:t>与</a:t>
            </a:r>
            <a:r>
              <a:rPr lang="zh-CN" altLang="zh-CN" sz="3200" dirty="0">
                <a:solidFill>
                  <a:prstClr val="black"/>
                </a:solidFill>
                <a:latin typeface="微软雅黑" panose="020B0503020204020204" pitchFamily="34" charset="-122"/>
                <a:ea typeface="微软雅黑" panose="020B0503020204020204" pitchFamily="34" charset="-122"/>
              </a:rPr>
              <a:t>国际基础教育学业质</a:t>
            </a:r>
            <a:r>
              <a:rPr lang="zh-CN" altLang="zh-CN" sz="3200" dirty="0" smtClean="0">
                <a:solidFill>
                  <a:prstClr val="black"/>
                </a:solidFill>
                <a:latin typeface="微软雅黑" panose="020B0503020204020204" pitchFamily="34" charset="-122"/>
                <a:ea typeface="微软雅黑" panose="020B0503020204020204" pitchFamily="34" charset="-122"/>
              </a:rPr>
              <a:t>量</a:t>
            </a:r>
            <a:r>
              <a:rPr lang="zh-CN" altLang="en-US" sz="3200" dirty="0" smtClean="0">
                <a:solidFill>
                  <a:prstClr val="black"/>
                </a:solidFill>
                <a:latin typeface="微软雅黑" panose="020B0503020204020204" pitchFamily="34" charset="-122"/>
                <a:ea typeface="微软雅黑" panose="020B0503020204020204" pitchFamily="34" charset="-122"/>
              </a:rPr>
              <a:t>标准的</a:t>
            </a:r>
            <a:r>
              <a:rPr lang="zh-CN" altLang="zh-CN" sz="3200" dirty="0">
                <a:solidFill>
                  <a:prstClr val="black"/>
                </a:solidFill>
                <a:latin typeface="微软雅黑" panose="020B0503020204020204" pitchFamily="34" charset="-122"/>
                <a:ea typeface="微软雅黑" panose="020B0503020204020204" pitchFamily="34" charset="-122"/>
              </a:rPr>
              <a:t>发展</a:t>
            </a:r>
            <a:r>
              <a:rPr lang="zh-CN" altLang="en-US" sz="3200" dirty="0">
                <a:solidFill>
                  <a:prstClr val="black"/>
                </a:solidFill>
                <a:latin typeface="微软雅黑" panose="020B0503020204020204" pitchFamily="34" charset="-122"/>
                <a:ea typeface="微软雅黑" panose="020B0503020204020204" pitchFamily="34" charset="-122"/>
              </a:rPr>
              <a:t>接轨</a:t>
            </a:r>
            <a:endParaRPr lang="zh-CN" altLang="zh-CN" sz="3200" dirty="0">
              <a:solidFill>
                <a:prstClr val="black"/>
              </a:solidFill>
              <a:latin typeface="微软雅黑" panose="020B0503020204020204" pitchFamily="34" charset="-122"/>
              <a:ea typeface="微软雅黑" panose="020B0503020204020204" pitchFamily="34" charset="-122"/>
            </a:endParaRPr>
          </a:p>
        </p:txBody>
      </p:sp>
      <p:sp>
        <p:nvSpPr>
          <p:cNvPr id="14" name="矩形 13"/>
          <p:cNvSpPr/>
          <p:nvPr/>
        </p:nvSpPr>
        <p:spPr>
          <a:xfrm>
            <a:off x="822213" y="2902292"/>
            <a:ext cx="10458363" cy="3046988"/>
          </a:xfrm>
          <a:prstGeom prst="rect">
            <a:avLst/>
          </a:prstGeom>
        </p:spPr>
        <p:txBody>
          <a:bodyPr wrap="square">
            <a:spAutoFit/>
          </a:bodyPr>
          <a:lstStyle/>
          <a:p>
            <a:pPr algn="just">
              <a:lnSpc>
                <a:spcPct val="150000"/>
              </a:lnSpc>
            </a:pPr>
            <a:r>
              <a:rPr lang="en-US" altLang="zh-CN" sz="3200" dirty="0">
                <a:latin typeface="微软雅黑" panose="020B0503020204020204" pitchFamily="34" charset="-122"/>
                <a:ea typeface="微软雅黑" panose="020B0503020204020204" pitchFamily="34" charset="-122"/>
              </a:rPr>
              <a:t> </a:t>
            </a:r>
            <a:r>
              <a:rPr lang="en-US" altLang="zh-CN" sz="3200" dirty="0" smtClean="0">
                <a:latin typeface="微软雅黑" panose="020B0503020204020204" pitchFamily="34" charset="-122"/>
                <a:ea typeface="微软雅黑" panose="020B0503020204020204" pitchFamily="34" charset="-122"/>
              </a:rPr>
              <a:t>      </a:t>
            </a:r>
            <a:r>
              <a:rPr lang="zh-CN" altLang="zh-CN" sz="3200" dirty="0" smtClean="0">
                <a:latin typeface="微软雅黑" panose="020B0503020204020204" pitchFamily="34" charset="-122"/>
                <a:ea typeface="微软雅黑" panose="020B0503020204020204" pitchFamily="34" charset="-122"/>
              </a:rPr>
              <a:t>保障</a:t>
            </a:r>
            <a:r>
              <a:rPr lang="zh-CN" altLang="zh-CN" sz="3200" dirty="0">
                <a:latin typeface="微软雅黑" panose="020B0503020204020204" pitchFamily="34" charset="-122"/>
                <a:ea typeface="微软雅黑" panose="020B0503020204020204" pitchFamily="34" charset="-122"/>
              </a:rPr>
              <a:t>公平的基础上提高教育质量是当前世界基础教育改革发展最核心、最紧迫的任务。对教育质量的测评最终目的是学生的发展，学业</a:t>
            </a:r>
            <a:r>
              <a:rPr lang="zh-CN" altLang="en-US" sz="3200" dirty="0">
                <a:latin typeface="微软雅黑" panose="020B0503020204020204" pitchFamily="34" charset="-122"/>
                <a:ea typeface="微软雅黑" panose="020B0503020204020204" pitchFamily="34" charset="-122"/>
              </a:rPr>
              <a:t>质</a:t>
            </a:r>
            <a:r>
              <a:rPr lang="zh-CN" altLang="en-US" sz="3200" dirty="0" smtClean="0">
                <a:latin typeface="微软雅黑" panose="020B0503020204020204" pitchFamily="34" charset="-122"/>
                <a:ea typeface="微软雅黑" panose="020B0503020204020204" pitchFamily="34" charset="-122"/>
              </a:rPr>
              <a:t>量标准</a:t>
            </a:r>
            <a:r>
              <a:rPr lang="zh-CN" altLang="zh-CN" sz="3200" dirty="0" smtClean="0">
                <a:latin typeface="微软雅黑" panose="020B0503020204020204" pitchFamily="34" charset="-122"/>
                <a:ea typeface="微软雅黑" panose="020B0503020204020204" pitchFamily="34" charset="-122"/>
              </a:rPr>
              <a:t>正</a:t>
            </a:r>
            <a:r>
              <a:rPr lang="zh-CN" altLang="zh-CN" sz="3200" dirty="0">
                <a:latin typeface="微软雅黑" panose="020B0503020204020204" pitchFamily="34" charset="-122"/>
                <a:ea typeface="微软雅黑" panose="020B0503020204020204" pitchFamily="34" charset="-122"/>
              </a:rPr>
              <a:t>是反映学生发展水平的核心指标。</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64704"/>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13" name="表格 12"/>
          <p:cNvGraphicFramePr>
            <a:graphicFrameLocks noGrp="1"/>
          </p:cNvGraphicFramePr>
          <p:nvPr/>
        </p:nvGraphicFramePr>
        <p:xfrm>
          <a:off x="-6773" y="836712"/>
          <a:ext cx="12223326" cy="6056167"/>
        </p:xfrm>
        <a:graphic>
          <a:graphicData uri="http://schemas.openxmlformats.org/drawingml/2006/table">
            <a:tbl>
              <a:tblPr firstRow="1" firstCol="1" bandRow="1">
                <a:tableStyleId>{2D5ABB26-0587-4C30-8999-92F81FD0307C}</a:tableStyleId>
              </a:tblPr>
              <a:tblGrid>
                <a:gridCol w="1441437"/>
                <a:gridCol w="4082464"/>
                <a:gridCol w="6699425"/>
              </a:tblGrid>
              <a:tr h="450065">
                <a:tc>
                  <a:txBody>
                    <a:bodyPr/>
                    <a:lstStyle/>
                    <a:p>
                      <a:pPr indent="127000" algn="ctr">
                        <a:lnSpc>
                          <a:spcPct val="125000"/>
                        </a:lnSpc>
                        <a:spcAft>
                          <a:spcPts val="0"/>
                        </a:spcAft>
                      </a:pPr>
                      <a:r>
                        <a:rPr lang="zh-CN" sz="2000" kern="0" dirty="0">
                          <a:effectLst/>
                        </a:rPr>
                        <a:t>国家</a:t>
                      </a:r>
                      <a:r>
                        <a:rPr lang="en-US" sz="2000" kern="0" dirty="0">
                          <a:effectLst/>
                        </a:rPr>
                        <a:t>/</a:t>
                      </a:r>
                      <a:r>
                        <a:rPr lang="zh-CN" sz="2000" kern="0" dirty="0">
                          <a:effectLst/>
                        </a:rPr>
                        <a:t>地区</a:t>
                      </a:r>
                      <a:endParaRPr lang="zh-CN" sz="24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2000" kern="0">
                          <a:effectLst/>
                        </a:rPr>
                        <a:t>负责机构</a:t>
                      </a:r>
                      <a:r>
                        <a:rPr lang="en-US" sz="2000" kern="0">
                          <a:effectLst/>
                        </a:rPr>
                        <a:t>/</a:t>
                      </a:r>
                      <a:r>
                        <a:rPr lang="zh-CN" sz="2000" kern="0">
                          <a:effectLst/>
                        </a:rPr>
                        <a:t>文件</a:t>
                      </a:r>
                      <a:endParaRPr lang="zh-CN" sz="2400" b="1" kern="100">
                        <a:effectLst/>
                        <a:latin typeface="Times New Roman" panose="02020603050405020304" pitchFamily="18" charset="0"/>
                        <a:ea typeface="+mn-ea"/>
                        <a:cs typeface="Times New Roman" panose="02020603050405020304" pitchFamily="18" charset="0"/>
                      </a:endParaRPr>
                    </a:p>
                  </a:txBody>
                  <a:tcPr marL="68052" marR="68052" marT="0" marB="0" anchor="ctr">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2000" kern="0" dirty="0">
                          <a:effectLst/>
                        </a:rPr>
                        <a:t>学业质量水平划分</a:t>
                      </a:r>
                      <a:endParaRPr lang="zh-CN" sz="24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B w="12700" cap="flat" cmpd="sng" algn="ctr">
                      <a:solidFill>
                        <a:schemeClr val="tx1"/>
                      </a:solidFill>
                      <a:prstDash val="solid"/>
                      <a:round/>
                      <a:headEnd type="none" w="med" len="med"/>
                      <a:tailEnd type="none" w="med" len="med"/>
                    </a:lnB>
                  </a:tcPr>
                </a:tc>
              </a:tr>
              <a:tr h="1059245">
                <a:tc>
                  <a:txBody>
                    <a:bodyPr/>
                    <a:lstStyle/>
                    <a:p>
                      <a:pPr indent="266700" algn="ctr">
                        <a:lnSpc>
                          <a:spcPct val="125000"/>
                        </a:lnSpc>
                        <a:spcAft>
                          <a:spcPts val="0"/>
                        </a:spcAft>
                      </a:pPr>
                      <a:r>
                        <a:rPr lang="zh-CN" sz="1600" kern="0" dirty="0">
                          <a:effectLst/>
                        </a:rPr>
                        <a:t>美国</a:t>
                      </a:r>
                      <a:endParaRPr lang="zh-CN" sz="19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国家评价管理委员会（</a:t>
                      </a:r>
                      <a:r>
                        <a:rPr lang="en-US" sz="1900" kern="0" dirty="0" smtClean="0">
                          <a:effectLst/>
                        </a:rPr>
                        <a:t>NAGB</a:t>
                      </a:r>
                      <a:r>
                        <a:rPr lang="zh-CN" sz="1900" kern="0" dirty="0" smtClean="0">
                          <a:effectLst/>
                        </a:rPr>
                        <a:t>）</a:t>
                      </a:r>
                      <a:endParaRPr lang="zh-CN" sz="2100" kern="100" dirty="0" smtClean="0">
                        <a:effectLst/>
                      </a:endParaRPr>
                    </a:p>
                    <a:p>
                      <a:pPr indent="127000" algn="ctr">
                        <a:lnSpc>
                          <a:spcPct val="125000"/>
                        </a:lnSpc>
                        <a:spcAft>
                          <a:spcPts val="0"/>
                        </a:spcAft>
                      </a:pPr>
                      <a:r>
                        <a:rPr lang="zh-CN" sz="1900" kern="0" dirty="0" smtClean="0">
                          <a:effectLst/>
                        </a:rPr>
                        <a:t>全国教育进展评估项（</a:t>
                      </a:r>
                      <a:r>
                        <a:rPr lang="en-US" sz="1900" kern="0" dirty="0" smtClean="0">
                          <a:effectLst/>
                        </a:rPr>
                        <a:t>NAEP</a:t>
                      </a:r>
                      <a:r>
                        <a:rPr lang="zh-CN" sz="1900" kern="0" dirty="0" smtClean="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基础、熟练、优秀</a:t>
                      </a:r>
                      <a:r>
                        <a:rPr lang="en-US" sz="1900" kern="0" dirty="0" smtClean="0">
                          <a:effectLst/>
                        </a:rPr>
                        <a:t>3</a:t>
                      </a:r>
                      <a:r>
                        <a:rPr lang="zh-CN" altLang="en-US" sz="1900" kern="0" dirty="0" smtClean="0">
                          <a:effectLst/>
                        </a:rPr>
                        <a:t>级</a:t>
                      </a:r>
                      <a:r>
                        <a:rPr lang="zh-CN" sz="1900" kern="0" dirty="0" smtClean="0">
                          <a:effectLst/>
                        </a:rPr>
                        <a:t>学业</a:t>
                      </a:r>
                      <a:r>
                        <a:rPr lang="zh-CN" altLang="en-US" sz="1900" kern="0" dirty="0" smtClean="0">
                          <a:effectLst/>
                        </a:rPr>
                        <a:t>表现</a:t>
                      </a:r>
                      <a:r>
                        <a:rPr lang="zh-CN" sz="1900" kern="0" dirty="0" smtClean="0">
                          <a:effectLst/>
                        </a:rPr>
                        <a:t>水</a:t>
                      </a:r>
                      <a:r>
                        <a:rPr lang="zh-CN" sz="1900" kern="0" dirty="0">
                          <a:effectLst/>
                        </a:rPr>
                        <a:t>平（美国</a:t>
                      </a:r>
                      <a:r>
                        <a:rPr lang="en-US" sz="1900" kern="0" dirty="0">
                          <a:effectLst/>
                        </a:rPr>
                        <a:t>52</a:t>
                      </a:r>
                      <a:r>
                        <a:rPr lang="zh-CN" sz="1900" kern="0" dirty="0">
                          <a:effectLst/>
                        </a:rPr>
                        <a:t>个州，</a:t>
                      </a:r>
                      <a:r>
                        <a:rPr lang="en-US" sz="1900" kern="0" dirty="0">
                          <a:effectLst/>
                        </a:rPr>
                        <a:t>10</a:t>
                      </a:r>
                      <a:r>
                        <a:rPr lang="zh-CN" sz="1900" kern="0" dirty="0">
                          <a:effectLst/>
                        </a:rPr>
                        <a:t>个州用</a:t>
                      </a:r>
                      <a:r>
                        <a:rPr lang="en-US" sz="1900" kern="0" dirty="0">
                          <a:effectLst/>
                        </a:rPr>
                        <a:t>3</a:t>
                      </a:r>
                      <a:r>
                        <a:rPr lang="zh-CN" sz="1900" kern="0" dirty="0">
                          <a:effectLst/>
                        </a:rPr>
                        <a:t>级表现水平，</a:t>
                      </a:r>
                      <a:r>
                        <a:rPr lang="en-US" sz="1900" kern="0" dirty="0">
                          <a:effectLst/>
                        </a:rPr>
                        <a:t>29</a:t>
                      </a:r>
                      <a:r>
                        <a:rPr lang="zh-CN" sz="1900" kern="0" dirty="0">
                          <a:effectLst/>
                        </a:rPr>
                        <a:t>个州用</a:t>
                      </a:r>
                      <a:r>
                        <a:rPr lang="en-US" sz="1900" kern="0" dirty="0">
                          <a:effectLst/>
                        </a:rPr>
                        <a:t>4</a:t>
                      </a:r>
                      <a:r>
                        <a:rPr lang="zh-CN" sz="1900" kern="0" dirty="0">
                          <a:effectLst/>
                        </a:rPr>
                        <a:t>级表现水平，</a:t>
                      </a:r>
                      <a:r>
                        <a:rPr lang="en-US" sz="1900" kern="0" dirty="0">
                          <a:effectLst/>
                        </a:rPr>
                        <a:t>13</a:t>
                      </a:r>
                      <a:r>
                        <a:rPr lang="zh-CN" sz="1900" kern="0" dirty="0">
                          <a:effectLst/>
                        </a:rPr>
                        <a:t>个州使用的</a:t>
                      </a:r>
                      <a:r>
                        <a:rPr lang="en-US" sz="1900" kern="0" dirty="0">
                          <a:effectLst/>
                        </a:rPr>
                        <a:t>5</a:t>
                      </a:r>
                      <a:r>
                        <a:rPr lang="zh-CN" sz="1900" kern="0" dirty="0">
                          <a:effectLst/>
                        </a:rPr>
                        <a:t>级表现水平）</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1660">
                <a:tc>
                  <a:txBody>
                    <a:bodyPr/>
                    <a:lstStyle/>
                    <a:p>
                      <a:pPr indent="266700" algn="ctr">
                        <a:lnSpc>
                          <a:spcPct val="125000"/>
                        </a:lnSpc>
                        <a:spcAft>
                          <a:spcPts val="0"/>
                        </a:spcAft>
                      </a:pPr>
                      <a:r>
                        <a:rPr lang="zh-CN" sz="1600" kern="0" dirty="0">
                          <a:effectLst/>
                        </a:rPr>
                        <a:t>英国</a:t>
                      </a:r>
                      <a:endParaRPr lang="zh-CN" sz="19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标准与测试局（</a:t>
                      </a:r>
                      <a:r>
                        <a:rPr lang="en-US" sz="1900" kern="0" dirty="0">
                          <a:effectLst/>
                        </a:rPr>
                        <a:t>STA</a:t>
                      </a:r>
                      <a:r>
                        <a:rPr lang="zh-CN" sz="1900" kern="0" dirty="0">
                          <a:effectLst/>
                        </a:rPr>
                        <a:t>）</a:t>
                      </a:r>
                      <a:endParaRPr lang="zh-CN" sz="2100" kern="100" dirty="0">
                        <a:effectLst/>
                      </a:endParaRPr>
                    </a:p>
                    <a:p>
                      <a:pPr indent="127000" algn="ctr">
                        <a:lnSpc>
                          <a:spcPct val="125000"/>
                        </a:lnSpc>
                        <a:spcAft>
                          <a:spcPts val="0"/>
                        </a:spcAft>
                      </a:pPr>
                      <a:r>
                        <a:rPr lang="zh-CN" sz="1900" kern="0" dirty="0">
                          <a:effectLst/>
                        </a:rPr>
                        <a:t>《国家课程（</a:t>
                      </a:r>
                      <a:r>
                        <a:rPr lang="en-US" sz="1900" kern="0" dirty="0">
                          <a:effectLst/>
                        </a:rPr>
                        <a:t>2007</a:t>
                      </a:r>
                      <a:r>
                        <a:rPr lang="zh-CN" sz="1900" kern="0" dirty="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altLang="en-US" sz="1900" kern="0" dirty="0" smtClean="0">
                          <a:effectLst/>
                        </a:rPr>
                        <a:t>四</a:t>
                      </a:r>
                      <a:r>
                        <a:rPr lang="zh-CN" sz="1900" kern="0" dirty="0" smtClean="0">
                          <a:effectLst/>
                        </a:rPr>
                        <a:t>个</a:t>
                      </a:r>
                      <a:r>
                        <a:rPr lang="zh-CN" sz="1900" kern="0" dirty="0">
                          <a:effectLst/>
                        </a:rPr>
                        <a:t>关键阶段，每个阶段分</a:t>
                      </a:r>
                      <a:r>
                        <a:rPr lang="en-US" sz="1900" kern="0" dirty="0" smtClean="0">
                          <a:effectLst/>
                        </a:rPr>
                        <a:t>9</a:t>
                      </a:r>
                      <a:r>
                        <a:rPr lang="zh-CN" altLang="en-US" sz="1900" kern="0" dirty="0" smtClean="0">
                          <a:effectLst/>
                        </a:rPr>
                        <a:t>级</a:t>
                      </a:r>
                      <a:r>
                        <a:rPr lang="zh-CN" sz="1900" kern="0" dirty="0" smtClean="0">
                          <a:effectLst/>
                        </a:rPr>
                        <a:t>学</a:t>
                      </a:r>
                      <a:r>
                        <a:rPr lang="zh-CN" sz="1900" kern="0" dirty="0">
                          <a:effectLst/>
                        </a:rPr>
                        <a:t>业表现水平</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831">
                <a:tc>
                  <a:txBody>
                    <a:bodyPr/>
                    <a:lstStyle/>
                    <a:p>
                      <a:pPr indent="127000" algn="ctr">
                        <a:lnSpc>
                          <a:spcPct val="125000"/>
                        </a:lnSpc>
                        <a:spcAft>
                          <a:spcPts val="0"/>
                        </a:spcAft>
                      </a:pPr>
                      <a:r>
                        <a:rPr lang="zh-CN" sz="1600" kern="0" dirty="0">
                          <a:effectLst/>
                        </a:rPr>
                        <a:t>澳大利亚</a:t>
                      </a:r>
                      <a:endParaRPr lang="zh-CN" sz="19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课程、评价与报告局（</a:t>
                      </a:r>
                      <a:r>
                        <a:rPr lang="en-US" sz="1900" kern="0" dirty="0">
                          <a:effectLst/>
                        </a:rPr>
                        <a:t>ACARA</a:t>
                      </a:r>
                      <a:r>
                        <a:rPr lang="zh-CN" sz="1900" kern="0" dirty="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ctr">
                        <a:lnSpc>
                          <a:spcPct val="125000"/>
                        </a:lnSpc>
                        <a:spcAft>
                          <a:spcPts val="0"/>
                        </a:spcAft>
                      </a:pPr>
                      <a:r>
                        <a:rPr lang="en-US" sz="1900" kern="0" dirty="0" smtClean="0">
                          <a:effectLst/>
                        </a:rPr>
                        <a:t>A</a:t>
                      </a:r>
                      <a:r>
                        <a:rPr lang="en-US" altLang="zh-CN" sz="1900" kern="0" dirty="0" smtClean="0">
                          <a:effectLst/>
                        </a:rPr>
                        <a:t>—</a:t>
                      </a:r>
                      <a:r>
                        <a:rPr lang="en-US" sz="1900" kern="0" dirty="0" smtClean="0">
                          <a:effectLst/>
                        </a:rPr>
                        <a:t>E</a:t>
                      </a:r>
                      <a:r>
                        <a:rPr lang="en-US" sz="1900" kern="0" baseline="0" dirty="0" smtClean="0">
                          <a:effectLst/>
                        </a:rPr>
                        <a:t>   </a:t>
                      </a:r>
                      <a:r>
                        <a:rPr lang="en-US" sz="1900" kern="0" dirty="0" smtClean="0">
                          <a:effectLst/>
                        </a:rPr>
                        <a:t> 5</a:t>
                      </a:r>
                      <a:r>
                        <a:rPr lang="zh-CN" altLang="en-US" sz="1900" kern="0" dirty="0" smtClean="0">
                          <a:effectLst/>
                        </a:rPr>
                        <a:t>级</a:t>
                      </a:r>
                      <a:r>
                        <a:rPr lang="zh-CN" sz="1900" kern="0" dirty="0" smtClean="0">
                          <a:effectLst/>
                        </a:rPr>
                        <a:t>学</a:t>
                      </a:r>
                      <a:r>
                        <a:rPr lang="zh-CN" sz="1900" kern="0" dirty="0">
                          <a:effectLst/>
                        </a:rPr>
                        <a:t>业表现水平</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1660">
                <a:tc>
                  <a:txBody>
                    <a:bodyPr/>
                    <a:lstStyle/>
                    <a:p>
                      <a:pPr indent="266700" algn="ctr">
                        <a:lnSpc>
                          <a:spcPct val="125000"/>
                        </a:lnSpc>
                        <a:spcAft>
                          <a:spcPts val="0"/>
                        </a:spcAft>
                      </a:pPr>
                      <a:r>
                        <a:rPr lang="zh-CN" sz="1600" kern="0" dirty="0">
                          <a:effectLst/>
                        </a:rPr>
                        <a:t>加拿大</a:t>
                      </a:r>
                      <a:endParaRPr lang="zh-CN" sz="19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加拿大教育部长委员会（</a:t>
                      </a:r>
                      <a:r>
                        <a:rPr lang="en-US" sz="1900" kern="0" dirty="0">
                          <a:effectLst/>
                        </a:rPr>
                        <a:t>CMEC</a:t>
                      </a:r>
                      <a:r>
                        <a:rPr lang="zh-CN" sz="1900" kern="0" dirty="0" smtClean="0">
                          <a:effectLst/>
                        </a:rPr>
                        <a:t>）</a:t>
                      </a:r>
                      <a:r>
                        <a:rPr lang="en-US" sz="1900" kern="0" dirty="0" smtClean="0">
                          <a:effectLst/>
                        </a:rPr>
                        <a:t>PCAP</a:t>
                      </a:r>
                      <a:r>
                        <a:rPr lang="zh-CN" sz="1900" kern="0" dirty="0">
                          <a:effectLst/>
                        </a:rPr>
                        <a:t>评价项目</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ctr">
                        <a:lnSpc>
                          <a:spcPct val="125000"/>
                        </a:lnSpc>
                        <a:spcAft>
                          <a:spcPts val="0"/>
                        </a:spcAft>
                      </a:pPr>
                      <a:r>
                        <a:rPr lang="en-US" sz="1900" kern="0" dirty="0" smtClean="0">
                          <a:effectLst/>
                        </a:rPr>
                        <a:t>1</a:t>
                      </a:r>
                      <a:r>
                        <a:rPr lang="en-US" altLang="zh-CN" sz="1900" kern="0" dirty="0" smtClean="0">
                          <a:effectLst/>
                        </a:rPr>
                        <a:t>—</a:t>
                      </a:r>
                      <a:r>
                        <a:rPr lang="en-US" sz="1900" kern="0" dirty="0" smtClean="0">
                          <a:effectLst/>
                        </a:rPr>
                        <a:t>4    4</a:t>
                      </a:r>
                      <a:r>
                        <a:rPr lang="zh-CN" sz="1900" kern="0" dirty="0" smtClean="0">
                          <a:effectLst/>
                        </a:rPr>
                        <a:t>级</a:t>
                      </a:r>
                      <a:r>
                        <a:rPr lang="zh-CN" sz="1900" kern="0" dirty="0">
                          <a:effectLst/>
                        </a:rPr>
                        <a:t>学业表现水平</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1660">
                <a:tc>
                  <a:txBody>
                    <a:bodyPr/>
                    <a:lstStyle/>
                    <a:p>
                      <a:pPr indent="266700" algn="ctr">
                        <a:lnSpc>
                          <a:spcPct val="125000"/>
                        </a:lnSpc>
                        <a:spcAft>
                          <a:spcPts val="0"/>
                        </a:spcAft>
                      </a:pPr>
                      <a:r>
                        <a:rPr lang="zh-CN" sz="1600" kern="0">
                          <a:effectLst/>
                        </a:rPr>
                        <a:t>德国</a:t>
                      </a:r>
                      <a:endParaRPr lang="zh-CN" sz="1900" b="1" kern="10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国家教育质量发展研究所</a:t>
                      </a:r>
                      <a:endParaRPr lang="zh-CN" sz="2100" kern="100" dirty="0">
                        <a:effectLst/>
                      </a:endParaRPr>
                    </a:p>
                    <a:p>
                      <a:pPr indent="127000" algn="ctr">
                        <a:lnSpc>
                          <a:spcPct val="125000"/>
                        </a:lnSpc>
                        <a:spcAft>
                          <a:spcPts val="0"/>
                        </a:spcAft>
                      </a:pPr>
                      <a:r>
                        <a:rPr lang="zh-CN" sz="1900" kern="0" dirty="0">
                          <a:effectLst/>
                        </a:rPr>
                        <a:t>《教育标准研制：专长》（</a:t>
                      </a:r>
                      <a:r>
                        <a:rPr lang="en-US" sz="1900" kern="0" dirty="0">
                          <a:effectLst/>
                        </a:rPr>
                        <a:t>2003</a:t>
                      </a:r>
                      <a:r>
                        <a:rPr lang="zh-CN" sz="1900" kern="0" dirty="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不同的学科不同的阶段有不同的水平划分</a:t>
                      </a:r>
                      <a:r>
                        <a:rPr lang="zh-CN" sz="1900" kern="0" dirty="0" smtClean="0">
                          <a:effectLst/>
                        </a:rPr>
                        <a:t>，</a:t>
                      </a:r>
                      <a:endParaRPr lang="en-US" altLang="zh-CN" sz="1900" kern="0" dirty="0" smtClean="0">
                        <a:effectLst/>
                      </a:endParaRPr>
                    </a:p>
                    <a:p>
                      <a:pPr indent="127000" algn="ctr">
                        <a:lnSpc>
                          <a:spcPct val="125000"/>
                        </a:lnSpc>
                        <a:spcAft>
                          <a:spcPts val="0"/>
                        </a:spcAft>
                      </a:pPr>
                      <a:r>
                        <a:rPr lang="zh-CN" sz="1900" kern="0" dirty="0" smtClean="0">
                          <a:effectLst/>
                        </a:rPr>
                        <a:t>化学</a:t>
                      </a:r>
                      <a:r>
                        <a:rPr lang="zh-CN" sz="1900" kern="0" dirty="0">
                          <a:effectLst/>
                        </a:rPr>
                        <a:t>学科中学需达到中级</a:t>
                      </a:r>
                      <a:r>
                        <a:rPr lang="en-US" sz="1900" kern="0" dirty="0">
                          <a:effectLst/>
                        </a:rPr>
                        <a:t>I</a:t>
                      </a:r>
                      <a:r>
                        <a:rPr lang="zh-CN" sz="1900" kern="0" dirty="0">
                          <a:effectLst/>
                        </a:rPr>
                        <a:t>水平</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1660">
                <a:tc>
                  <a:txBody>
                    <a:bodyPr/>
                    <a:lstStyle/>
                    <a:p>
                      <a:pPr indent="266700" algn="ctr">
                        <a:lnSpc>
                          <a:spcPct val="125000"/>
                        </a:lnSpc>
                        <a:spcAft>
                          <a:spcPts val="0"/>
                        </a:spcAft>
                      </a:pPr>
                      <a:r>
                        <a:rPr lang="zh-CN" sz="1600" kern="0">
                          <a:effectLst/>
                        </a:rPr>
                        <a:t>芬兰</a:t>
                      </a:r>
                      <a:endParaRPr lang="zh-CN" sz="1900" b="1" kern="10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ctr">
                        <a:lnSpc>
                          <a:spcPct val="125000"/>
                        </a:lnSpc>
                        <a:spcAft>
                          <a:spcPts val="0"/>
                        </a:spcAft>
                      </a:pPr>
                      <a:r>
                        <a:rPr lang="zh-CN" sz="1900" kern="0" dirty="0">
                          <a:effectLst/>
                        </a:rPr>
                        <a:t>国家教育委员会（</a:t>
                      </a:r>
                      <a:r>
                        <a:rPr lang="en-US" sz="1900" kern="0" dirty="0">
                          <a:effectLst/>
                        </a:rPr>
                        <a:t>FNBE</a:t>
                      </a:r>
                      <a:r>
                        <a:rPr lang="zh-CN" sz="1900" kern="0" dirty="0">
                          <a:effectLst/>
                        </a:rPr>
                        <a:t>）</a:t>
                      </a:r>
                      <a:endParaRPr lang="zh-CN" sz="2100" kern="100" dirty="0">
                        <a:effectLst/>
                      </a:endParaRPr>
                    </a:p>
                    <a:p>
                      <a:pPr indent="127000" algn="ctr">
                        <a:lnSpc>
                          <a:spcPct val="125000"/>
                        </a:lnSpc>
                        <a:spcAft>
                          <a:spcPts val="0"/>
                        </a:spcAft>
                      </a:pPr>
                      <a:r>
                        <a:rPr lang="zh-CN" sz="1900" kern="0" dirty="0">
                          <a:effectLst/>
                        </a:rPr>
                        <a:t>《基础教育国家核心课程》（</a:t>
                      </a:r>
                      <a:r>
                        <a:rPr lang="en-US" sz="1900" kern="0" dirty="0">
                          <a:effectLst/>
                        </a:rPr>
                        <a:t>2004</a:t>
                      </a:r>
                      <a:r>
                        <a:rPr lang="zh-CN" sz="1900" kern="0" dirty="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en-US" sz="1900" kern="0" dirty="0" smtClean="0">
                          <a:effectLst/>
                        </a:rPr>
                        <a:t>4</a:t>
                      </a:r>
                      <a:r>
                        <a:rPr lang="en-US" altLang="zh-CN" sz="1900" kern="0" dirty="0" smtClean="0">
                          <a:effectLst/>
                        </a:rPr>
                        <a:t>—</a:t>
                      </a:r>
                      <a:r>
                        <a:rPr lang="en-US" sz="1900" kern="0" dirty="0" smtClean="0">
                          <a:effectLst/>
                        </a:rPr>
                        <a:t>10 </a:t>
                      </a:r>
                      <a:r>
                        <a:rPr lang="zh-CN" sz="1900" kern="0" dirty="0" smtClean="0">
                          <a:effectLst/>
                        </a:rPr>
                        <a:t>级</a:t>
                      </a:r>
                      <a:r>
                        <a:rPr lang="en-US" sz="1900" kern="0" dirty="0" smtClean="0">
                          <a:effectLst/>
                        </a:rPr>
                        <a:t>7</a:t>
                      </a:r>
                      <a:r>
                        <a:rPr lang="zh-CN" altLang="en-US" sz="1900" kern="0" dirty="0" smtClean="0">
                          <a:effectLst/>
                        </a:rPr>
                        <a:t>级学业表现</a:t>
                      </a:r>
                      <a:r>
                        <a:rPr lang="zh-CN" sz="1900" kern="0" dirty="0" smtClean="0">
                          <a:effectLst/>
                        </a:rPr>
                        <a:t>水平</a:t>
                      </a:r>
                      <a:r>
                        <a:rPr lang="zh-CN" altLang="en-US" sz="1900" kern="0" dirty="0" smtClean="0">
                          <a:effectLst/>
                        </a:rPr>
                        <a:t>（</a:t>
                      </a:r>
                      <a:r>
                        <a:rPr lang="en-US" sz="1900" kern="0" dirty="0" smtClean="0">
                          <a:effectLst/>
                        </a:rPr>
                        <a:t>4</a:t>
                      </a:r>
                      <a:r>
                        <a:rPr lang="zh-CN" sz="1900" kern="0" dirty="0">
                          <a:effectLst/>
                        </a:rPr>
                        <a:t>级为不及格，</a:t>
                      </a:r>
                      <a:r>
                        <a:rPr lang="en-US" sz="1900" kern="0" dirty="0">
                          <a:effectLst/>
                        </a:rPr>
                        <a:t>5</a:t>
                      </a:r>
                      <a:r>
                        <a:rPr lang="zh-CN" sz="1900" kern="0" dirty="0">
                          <a:effectLst/>
                        </a:rPr>
                        <a:t>级为及格，</a:t>
                      </a:r>
                      <a:r>
                        <a:rPr lang="en-US" sz="1900" kern="0" dirty="0">
                          <a:effectLst/>
                        </a:rPr>
                        <a:t>6</a:t>
                      </a:r>
                      <a:r>
                        <a:rPr lang="zh-CN" sz="1900" kern="0" dirty="0">
                          <a:effectLst/>
                        </a:rPr>
                        <a:t>级为中等，</a:t>
                      </a:r>
                      <a:r>
                        <a:rPr lang="en-US" sz="1900" kern="0" dirty="0">
                          <a:effectLst/>
                        </a:rPr>
                        <a:t>7</a:t>
                      </a:r>
                      <a:r>
                        <a:rPr lang="zh-CN" sz="1900" kern="0" dirty="0">
                          <a:effectLst/>
                        </a:rPr>
                        <a:t>级为满意，</a:t>
                      </a:r>
                      <a:r>
                        <a:rPr lang="en-US" sz="1900" kern="0" dirty="0">
                          <a:effectLst/>
                        </a:rPr>
                        <a:t>8</a:t>
                      </a:r>
                      <a:r>
                        <a:rPr lang="zh-CN" sz="1900" kern="0" dirty="0">
                          <a:effectLst/>
                        </a:rPr>
                        <a:t>级为良好，</a:t>
                      </a:r>
                      <a:r>
                        <a:rPr lang="en-US" sz="1900" kern="0" dirty="0">
                          <a:effectLst/>
                        </a:rPr>
                        <a:t>9</a:t>
                      </a:r>
                      <a:r>
                        <a:rPr lang="zh-CN" sz="1900" kern="0" dirty="0">
                          <a:effectLst/>
                        </a:rPr>
                        <a:t>级为很好，</a:t>
                      </a:r>
                      <a:r>
                        <a:rPr lang="en-US" sz="1900" kern="0" dirty="0">
                          <a:effectLst/>
                        </a:rPr>
                        <a:t>10</a:t>
                      </a:r>
                      <a:r>
                        <a:rPr lang="zh-CN" sz="1900" kern="0" dirty="0">
                          <a:effectLst/>
                        </a:rPr>
                        <a:t>级为优</a:t>
                      </a:r>
                      <a:r>
                        <a:rPr lang="zh-CN" sz="1900" kern="0" dirty="0" smtClean="0">
                          <a:effectLst/>
                        </a:rPr>
                        <a:t>秀</a:t>
                      </a:r>
                      <a:r>
                        <a:rPr lang="zh-CN" altLang="en-US" sz="2400" kern="0" dirty="0" smtClean="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5831">
                <a:tc>
                  <a:txBody>
                    <a:bodyPr/>
                    <a:lstStyle/>
                    <a:p>
                      <a:pPr indent="266700" algn="ctr">
                        <a:lnSpc>
                          <a:spcPct val="125000"/>
                        </a:lnSpc>
                        <a:spcAft>
                          <a:spcPts val="0"/>
                        </a:spcAft>
                      </a:pPr>
                      <a:r>
                        <a:rPr lang="zh-CN" altLang="en-US" sz="1600" kern="0" dirty="0" smtClean="0">
                          <a:effectLst/>
                        </a:rPr>
                        <a:t>中国</a:t>
                      </a:r>
                      <a:r>
                        <a:rPr lang="zh-CN" sz="1600" kern="0" dirty="0" smtClean="0">
                          <a:effectLst/>
                        </a:rPr>
                        <a:t>香港</a:t>
                      </a:r>
                      <a:endParaRPr lang="zh-CN" sz="19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27000" algn="ctr">
                        <a:lnSpc>
                          <a:spcPct val="125000"/>
                        </a:lnSpc>
                        <a:spcAft>
                          <a:spcPts val="0"/>
                        </a:spcAft>
                      </a:pPr>
                      <a:r>
                        <a:rPr lang="zh-CN" sz="1900" kern="0" dirty="0">
                          <a:effectLst/>
                        </a:rPr>
                        <a:t>香港教育局</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66700" algn="ctr">
                        <a:lnSpc>
                          <a:spcPct val="125000"/>
                        </a:lnSpc>
                        <a:spcAft>
                          <a:spcPts val="0"/>
                        </a:spcAft>
                      </a:pPr>
                      <a:r>
                        <a:rPr lang="en-US" sz="1900" kern="0" dirty="0" smtClean="0">
                          <a:effectLst/>
                        </a:rPr>
                        <a:t>1</a:t>
                      </a:r>
                      <a:r>
                        <a:rPr lang="en-US" altLang="zh-CN" sz="1900" kern="0" dirty="0" smtClean="0">
                          <a:effectLst/>
                        </a:rPr>
                        <a:t>—</a:t>
                      </a:r>
                      <a:r>
                        <a:rPr lang="en-US" sz="1900" kern="0" dirty="0" smtClean="0">
                          <a:effectLst/>
                        </a:rPr>
                        <a:t>5</a:t>
                      </a:r>
                      <a:r>
                        <a:rPr lang="en-US" sz="1900" kern="0" baseline="0" dirty="0" smtClean="0">
                          <a:effectLst/>
                        </a:rPr>
                        <a:t>    </a:t>
                      </a:r>
                      <a:r>
                        <a:rPr lang="en-US" sz="1900" kern="0" dirty="0" smtClean="0">
                          <a:effectLst/>
                        </a:rPr>
                        <a:t>5</a:t>
                      </a:r>
                      <a:r>
                        <a:rPr lang="zh-CN" altLang="en-US" sz="1900" kern="0" dirty="0" smtClean="0">
                          <a:effectLst/>
                        </a:rPr>
                        <a:t>级学业表现</a:t>
                      </a:r>
                      <a:r>
                        <a:rPr lang="zh-CN" sz="1900" kern="0" dirty="0" smtClean="0">
                          <a:effectLst/>
                        </a:rPr>
                        <a:t>水</a:t>
                      </a:r>
                      <a:r>
                        <a:rPr lang="zh-CN" sz="1900" kern="0" dirty="0">
                          <a:effectLst/>
                        </a:rPr>
                        <a:t>平</a:t>
                      </a:r>
                      <a:r>
                        <a:rPr lang="en-US" sz="1900" kern="0" dirty="0">
                          <a:effectLst/>
                        </a:rPr>
                        <a:t> + U</a:t>
                      </a:r>
                      <a:r>
                        <a:rPr lang="zh-CN" sz="1900" kern="0" dirty="0">
                          <a:effectLst/>
                        </a:rPr>
                        <a:t>（未评级）</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5600">
                <a:tc>
                  <a:txBody>
                    <a:bodyPr/>
                    <a:lstStyle/>
                    <a:p>
                      <a:pPr indent="266700" algn="ctr">
                        <a:lnSpc>
                          <a:spcPct val="125000"/>
                        </a:lnSpc>
                        <a:spcAft>
                          <a:spcPts val="0"/>
                        </a:spcAft>
                      </a:pPr>
                      <a:r>
                        <a:rPr lang="zh-CN" altLang="en-US" sz="1600" kern="0" dirty="0" smtClean="0">
                          <a:effectLst/>
                        </a:rPr>
                        <a:t>中国</a:t>
                      </a:r>
                      <a:r>
                        <a:rPr lang="zh-CN" sz="1600" kern="0" dirty="0" smtClean="0">
                          <a:effectLst/>
                        </a:rPr>
                        <a:t>台湾</a:t>
                      </a:r>
                      <a:endParaRPr lang="zh-CN" sz="19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tcPr>
                </a:tc>
                <a:tc>
                  <a:txBody>
                    <a:bodyPr/>
                    <a:lstStyle/>
                    <a:p>
                      <a:pPr indent="266700" algn="ctr">
                        <a:lnSpc>
                          <a:spcPct val="125000"/>
                        </a:lnSpc>
                        <a:spcAft>
                          <a:spcPts val="0"/>
                        </a:spcAft>
                      </a:pPr>
                      <a:r>
                        <a:rPr lang="zh-CN" sz="1900" kern="0" dirty="0">
                          <a:effectLst/>
                        </a:rPr>
                        <a:t>台湾师范大学（</a:t>
                      </a:r>
                      <a:r>
                        <a:rPr lang="en-US" sz="1900" kern="0" dirty="0">
                          <a:effectLst/>
                        </a:rPr>
                        <a:t>2012</a:t>
                      </a:r>
                      <a:r>
                        <a:rPr lang="zh-CN" sz="1900" kern="0" dirty="0">
                          <a:effectLst/>
                        </a:rPr>
                        <a:t>）</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tcPr>
                </a:tc>
                <a:tc>
                  <a:txBody>
                    <a:bodyPr/>
                    <a:lstStyle/>
                    <a:p>
                      <a:pPr indent="266700" algn="ctr">
                        <a:lnSpc>
                          <a:spcPct val="125000"/>
                        </a:lnSpc>
                        <a:spcAft>
                          <a:spcPts val="0"/>
                        </a:spcAft>
                      </a:pPr>
                      <a:r>
                        <a:rPr lang="en-US" sz="1900" kern="0" dirty="0" smtClean="0">
                          <a:effectLst/>
                        </a:rPr>
                        <a:t>A</a:t>
                      </a:r>
                      <a:r>
                        <a:rPr lang="en-US" altLang="zh-CN" sz="1900" kern="0" dirty="0" smtClean="0">
                          <a:effectLst/>
                        </a:rPr>
                        <a:t>—</a:t>
                      </a:r>
                      <a:r>
                        <a:rPr lang="en-US" sz="1900" kern="0" dirty="0" smtClean="0">
                          <a:effectLst/>
                        </a:rPr>
                        <a:t>E</a:t>
                      </a:r>
                      <a:r>
                        <a:rPr lang="en-US" sz="1900" kern="0" baseline="0" dirty="0" smtClean="0">
                          <a:effectLst/>
                        </a:rPr>
                        <a:t>   </a:t>
                      </a:r>
                      <a:r>
                        <a:rPr lang="en-US" sz="1900" kern="0" dirty="0" smtClean="0">
                          <a:effectLst/>
                        </a:rPr>
                        <a:t>5</a:t>
                      </a:r>
                      <a:r>
                        <a:rPr lang="zh-CN" altLang="en-US" sz="1900" kern="0" dirty="0" smtClean="0">
                          <a:effectLst/>
                        </a:rPr>
                        <a:t>级</a:t>
                      </a:r>
                      <a:r>
                        <a:rPr lang="zh-CN" sz="1900" kern="0" dirty="0" smtClean="0">
                          <a:effectLst/>
                        </a:rPr>
                        <a:t>学</a:t>
                      </a:r>
                      <a:r>
                        <a:rPr lang="zh-CN" sz="1900" kern="0" dirty="0">
                          <a:effectLst/>
                        </a:rPr>
                        <a:t>业表现水平</a:t>
                      </a:r>
                      <a:endParaRPr lang="zh-CN" sz="2100" b="1" kern="100" dirty="0">
                        <a:effectLst/>
                        <a:latin typeface="Times New Roman" panose="02020603050405020304" pitchFamily="18" charset="0"/>
                        <a:ea typeface="+mn-ea"/>
                        <a:cs typeface="Times New Roman" panose="02020603050405020304" pitchFamily="18" charset="0"/>
                      </a:endParaRPr>
                    </a:p>
                  </a:txBody>
                  <a:tcPr marL="68052" marR="68052" marT="0" marB="0" anchor="ctr">
                    <a:lnT w="12700" cap="flat" cmpd="sng" algn="ctr">
                      <a:solidFill>
                        <a:schemeClr val="tx1"/>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3" name="矩形 2"/>
          <p:cNvSpPr/>
          <p:nvPr/>
        </p:nvSpPr>
        <p:spPr>
          <a:xfrm>
            <a:off x="527162" y="1189556"/>
            <a:ext cx="11137675" cy="584775"/>
          </a:xfrm>
          <a:prstGeom prst="rect">
            <a:avLst/>
          </a:prstGeom>
        </p:spPr>
        <p:txBody>
          <a:bodyPr wrap="square">
            <a:spAutoFit/>
          </a:bodyPr>
          <a:lstStyle/>
          <a:p>
            <a:r>
              <a:rPr lang="zh-CN" altLang="zh-CN" sz="3200" dirty="0">
                <a:latin typeface="微软雅黑" panose="020B0503020204020204" pitchFamily="34" charset="-122"/>
                <a:ea typeface="微软雅黑" panose="020B0503020204020204" pitchFamily="34" charset="-122"/>
              </a:rPr>
              <a:t>（</a:t>
            </a:r>
            <a:r>
              <a:rPr lang="en-US" altLang="zh-CN" sz="3200" dirty="0">
                <a:latin typeface="微软雅黑" panose="020B0503020204020204" pitchFamily="34" charset="-122"/>
                <a:ea typeface="微软雅黑" panose="020B0503020204020204" pitchFamily="34" charset="-122"/>
              </a:rPr>
              <a:t>2</a:t>
            </a:r>
            <a:r>
              <a:rPr lang="zh-CN"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为</a:t>
            </a:r>
            <a:r>
              <a:rPr lang="zh-CN" altLang="zh-CN" sz="3200" dirty="0">
                <a:latin typeface="微软雅黑" panose="020B0503020204020204" pitchFamily="34" charset="-122"/>
                <a:ea typeface="微软雅黑" panose="020B0503020204020204" pitchFamily="34" charset="-122"/>
              </a:rPr>
              <a:t>我国基础教育发展和教育质量</a:t>
            </a:r>
            <a:r>
              <a:rPr lang="zh-CN" altLang="en-US" sz="3200" dirty="0">
                <a:latin typeface="微软雅黑" panose="020B0503020204020204" pitchFamily="34" charset="-122"/>
                <a:ea typeface="微软雅黑" panose="020B0503020204020204" pitchFamily="34" charset="-122"/>
              </a:rPr>
              <a:t>提供</a:t>
            </a:r>
            <a:r>
              <a:rPr lang="zh-CN" altLang="zh-CN" sz="3200" dirty="0">
                <a:latin typeface="微软雅黑" panose="020B0503020204020204" pitchFamily="34" charset="-122"/>
                <a:ea typeface="微软雅黑" panose="020B0503020204020204" pitchFamily="34" charset="-122"/>
              </a:rPr>
              <a:t>保障</a:t>
            </a:r>
          </a:p>
        </p:txBody>
      </p:sp>
      <p:sp>
        <p:nvSpPr>
          <p:cNvPr id="2" name="矩形 1"/>
          <p:cNvSpPr/>
          <p:nvPr/>
        </p:nvSpPr>
        <p:spPr>
          <a:xfrm>
            <a:off x="894002" y="2171406"/>
            <a:ext cx="10458582" cy="3323987"/>
          </a:xfrm>
          <a:prstGeom prst="rect">
            <a:avLst/>
          </a:prstGeom>
        </p:spPr>
        <p:txBody>
          <a:bodyPr wrap="square">
            <a:spAutoFit/>
          </a:bodyPr>
          <a:lstStyle/>
          <a:p>
            <a:pPr indent="609600" algn="just">
              <a:lnSpc>
                <a:spcPct val="150000"/>
              </a:lnSpc>
            </a:pPr>
            <a:r>
              <a:rPr lang="en-US" altLang="zh-CN" sz="2800" dirty="0" smtClean="0">
                <a:solidFill>
                  <a:prstClr val="black"/>
                </a:solidFill>
              </a:rPr>
              <a:t> </a:t>
            </a:r>
            <a:r>
              <a:rPr lang="en-US" altLang="zh-CN" sz="2800" dirty="0" smtClean="0">
                <a:solidFill>
                  <a:prstClr val="black"/>
                </a:solidFill>
                <a:latin typeface="微软雅黑" panose="020B0503020204020204" pitchFamily="34" charset="-122"/>
                <a:ea typeface="微软雅黑" panose="020B0503020204020204" pitchFamily="34" charset="-122"/>
              </a:rPr>
              <a:t>2010</a:t>
            </a:r>
            <a:r>
              <a:rPr lang="zh-CN" altLang="zh-CN" sz="2800" dirty="0">
                <a:solidFill>
                  <a:prstClr val="black"/>
                </a:solidFill>
                <a:latin typeface="微软雅黑" panose="020B0503020204020204" pitchFamily="34" charset="-122"/>
                <a:ea typeface="微软雅黑" panose="020B0503020204020204" pitchFamily="34" charset="-122"/>
              </a:rPr>
              <a:t>年《国家中长期教育改革和发展规划纲要（</a:t>
            </a:r>
            <a:r>
              <a:rPr lang="en-US" altLang="zh-CN" sz="2800" dirty="0">
                <a:solidFill>
                  <a:prstClr val="black"/>
                </a:solidFill>
                <a:latin typeface="微软雅黑" panose="020B0503020204020204" pitchFamily="34" charset="-122"/>
                <a:ea typeface="微软雅黑" panose="020B0503020204020204" pitchFamily="34" charset="-122"/>
              </a:rPr>
              <a:t>2010-2020</a:t>
            </a:r>
            <a:r>
              <a:rPr lang="zh-CN" altLang="zh-CN" sz="2800" dirty="0">
                <a:solidFill>
                  <a:prstClr val="black"/>
                </a:solidFill>
                <a:latin typeface="微软雅黑" panose="020B0503020204020204" pitchFamily="34" charset="-122"/>
                <a:ea typeface="微软雅黑" panose="020B0503020204020204" pitchFamily="34" charset="-122"/>
              </a:rPr>
              <a:t>年）》</a:t>
            </a:r>
            <a:r>
              <a:rPr lang="zh-CN" altLang="zh-CN" sz="2800" dirty="0">
                <a:solidFill>
                  <a:srgbClr val="C00000"/>
                </a:solidFill>
                <a:latin typeface="微软雅黑" panose="020B0503020204020204" pitchFamily="34" charset="-122"/>
                <a:ea typeface="微软雅黑" panose="020B0503020204020204" pitchFamily="34" charset="-122"/>
              </a:rPr>
              <a:t>明确提出</a:t>
            </a:r>
            <a:r>
              <a:rPr lang="zh-CN" altLang="zh-CN" sz="2800" dirty="0">
                <a:solidFill>
                  <a:prstClr val="black"/>
                </a:solidFill>
                <a:latin typeface="微软雅黑" panose="020B0503020204020204" pitchFamily="34" charset="-122"/>
                <a:ea typeface="微软雅黑" panose="020B0503020204020204" pitchFamily="34" charset="-122"/>
              </a:rPr>
              <a:t>，要“</a:t>
            </a:r>
            <a:r>
              <a:rPr lang="zh-CN" altLang="zh-CN" sz="2800" dirty="0">
                <a:solidFill>
                  <a:srgbClr val="C00000"/>
                </a:solidFill>
                <a:latin typeface="微软雅黑" panose="020B0503020204020204" pitchFamily="34" charset="-122"/>
                <a:ea typeface="微软雅黑" panose="020B0503020204020204" pitchFamily="34" charset="-122"/>
              </a:rPr>
              <a:t>建立国家义务教育质量基本标准和监督制度</a:t>
            </a:r>
            <a:r>
              <a:rPr lang="zh-CN" altLang="zh-CN" sz="2800" dirty="0">
                <a:solidFill>
                  <a:prstClr val="black"/>
                </a:solidFill>
                <a:latin typeface="微软雅黑" panose="020B0503020204020204" pitchFamily="34" charset="-122"/>
                <a:ea typeface="微软雅黑" panose="020B0503020204020204" pitchFamily="34" charset="-122"/>
              </a:rPr>
              <a:t>”，要“</a:t>
            </a:r>
            <a:r>
              <a:rPr lang="zh-CN" altLang="zh-CN" sz="2800" dirty="0">
                <a:solidFill>
                  <a:srgbClr val="C00000"/>
                </a:solidFill>
                <a:latin typeface="微软雅黑" panose="020B0503020204020204" pitchFamily="34" charset="-122"/>
                <a:ea typeface="微软雅黑" panose="020B0503020204020204" pitchFamily="34" charset="-122"/>
              </a:rPr>
              <a:t>建立以提高教育质量为导向</a:t>
            </a:r>
            <a:r>
              <a:rPr lang="zh-CN" altLang="zh-CN" sz="2800" dirty="0">
                <a:solidFill>
                  <a:prstClr val="black"/>
                </a:solidFill>
                <a:latin typeface="微软雅黑" panose="020B0503020204020204" pitchFamily="34" charset="-122"/>
                <a:ea typeface="微软雅黑" panose="020B0503020204020204" pitchFamily="34" charset="-122"/>
              </a:rPr>
              <a:t>的管理制度和工作机制，把教育资源配置和学校工作的重点集中到强化教学环节、调高质量上来”。</a:t>
            </a:r>
            <a:endParaRPr lang="zh-CN" altLang="en-US" sz="28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文本框 9"/>
          <p:cNvSpPr txBox="1"/>
          <p:nvPr/>
        </p:nvSpPr>
        <p:spPr>
          <a:xfrm>
            <a:off x="623391" y="1124744"/>
            <a:ext cx="9025003" cy="646331"/>
          </a:xfrm>
          <a:prstGeom prst="rect">
            <a:avLst/>
          </a:prstGeom>
          <a:noFill/>
        </p:spPr>
        <p:txBody>
          <a:bodyPr wrap="square" rtlCol="0">
            <a:spAutoFit/>
          </a:bodyPr>
          <a:lstStyle/>
          <a:p>
            <a:r>
              <a:rPr lang="en-US" altLang="zh-CN" sz="3600" dirty="0">
                <a:solidFill>
                  <a:prstClr val="black"/>
                </a:solidFill>
                <a:latin typeface="微软雅黑" panose="020B0503020204020204" pitchFamily="34" charset="-122"/>
                <a:ea typeface="微软雅黑" panose="020B0503020204020204" pitchFamily="34" charset="-122"/>
              </a:rPr>
              <a:t>5</a:t>
            </a:r>
            <a:r>
              <a:rPr lang="en-US" altLang="zh-CN" sz="3600" dirty="0" smtClean="0">
                <a:solidFill>
                  <a:prstClr val="black"/>
                </a:solidFill>
                <a:latin typeface="微软雅黑" panose="020B0503020204020204" pitchFamily="34" charset="-122"/>
                <a:ea typeface="微软雅黑" panose="020B0503020204020204" pitchFamily="34" charset="-122"/>
              </a:rPr>
              <a:t>.</a:t>
            </a:r>
            <a:r>
              <a:rPr lang="zh-CN" altLang="en-US" sz="3600" dirty="0">
                <a:solidFill>
                  <a:prstClr val="black"/>
                </a:solidFill>
                <a:latin typeface="微软雅黑" panose="020B0503020204020204" pitchFamily="34" charset="-122"/>
                <a:ea typeface="微软雅黑" panose="020B0503020204020204" pitchFamily="34" charset="-122"/>
              </a:rPr>
              <a:t>学业</a:t>
            </a:r>
            <a:r>
              <a:rPr lang="zh-CN" altLang="en-US" sz="3600" dirty="0" smtClean="0">
                <a:solidFill>
                  <a:prstClr val="black"/>
                </a:solidFill>
                <a:latin typeface="微软雅黑" panose="020B0503020204020204" pitchFamily="34" charset="-122"/>
                <a:ea typeface="微软雅黑" panose="020B0503020204020204" pitchFamily="34" charset="-122"/>
              </a:rPr>
              <a:t>质量标准水平</a:t>
            </a:r>
            <a:r>
              <a:rPr lang="zh-CN" altLang="en-US" sz="3600" dirty="0">
                <a:solidFill>
                  <a:prstClr val="black"/>
                </a:solidFill>
                <a:latin typeface="微软雅黑" panose="020B0503020204020204" pitchFamily="34" charset="-122"/>
                <a:ea typeface="微软雅黑" panose="020B0503020204020204" pitchFamily="34" charset="-122"/>
              </a:rPr>
              <a:t>划分</a:t>
            </a:r>
          </a:p>
        </p:txBody>
      </p:sp>
      <p:sp>
        <p:nvSpPr>
          <p:cNvPr id="3" name="矩形 2"/>
          <p:cNvSpPr/>
          <p:nvPr/>
        </p:nvSpPr>
        <p:spPr>
          <a:xfrm>
            <a:off x="695400" y="1916832"/>
            <a:ext cx="10711285" cy="1384995"/>
          </a:xfrm>
          <a:prstGeom prst="rect">
            <a:avLst/>
          </a:prstGeom>
        </p:spPr>
        <p:txBody>
          <a:bodyPr wrap="square">
            <a:spAutoFit/>
          </a:bodyPr>
          <a:lstStyle/>
          <a:p>
            <a:pPr indent="457200">
              <a:lnSpc>
                <a:spcPct val="150000"/>
              </a:lnSpc>
            </a:pPr>
            <a:r>
              <a:rPr lang="zh-CN" altLang="en-US" sz="2800" dirty="0" smtClean="0">
                <a:solidFill>
                  <a:prstClr val="black"/>
                </a:solidFill>
                <a:latin typeface="微软雅黑" panose="020B0503020204020204" pitchFamily="34" charset="-122"/>
                <a:ea typeface="微软雅黑" panose="020B0503020204020204" pitchFamily="34" charset="-122"/>
              </a:rPr>
              <a:t>  依据</a:t>
            </a:r>
            <a:r>
              <a:rPr lang="zh-CN" altLang="en-US" sz="2800" dirty="0">
                <a:solidFill>
                  <a:prstClr val="black"/>
                </a:solidFill>
                <a:latin typeface="微软雅黑" panose="020B0503020204020204" pitchFamily="34" charset="-122"/>
                <a:ea typeface="微软雅黑" panose="020B0503020204020204" pitchFamily="34" charset="-122"/>
              </a:rPr>
              <a:t>不同水平学业成就表现的关键特征，学业质量标准明确将学业质量</a:t>
            </a:r>
            <a:r>
              <a:rPr lang="zh-CN" altLang="en-US" sz="2800" dirty="0">
                <a:solidFill>
                  <a:srgbClr val="C00000"/>
                </a:solidFill>
                <a:latin typeface="微软雅黑" panose="020B0503020204020204" pitchFamily="34" charset="-122"/>
                <a:ea typeface="微软雅黑" panose="020B0503020204020204" pitchFamily="34" charset="-122"/>
              </a:rPr>
              <a:t>划分为不同水平</a:t>
            </a:r>
            <a:r>
              <a:rPr lang="zh-CN" altLang="en-US" sz="2800" dirty="0">
                <a:solidFill>
                  <a:prstClr val="black"/>
                </a:solidFill>
                <a:latin typeface="微软雅黑" panose="020B0503020204020204" pitchFamily="34" charset="-122"/>
                <a:ea typeface="微软雅黑" panose="020B0503020204020204" pitchFamily="34" charset="-122"/>
              </a:rPr>
              <a:t>，</a:t>
            </a:r>
            <a:r>
              <a:rPr lang="zh-CN" altLang="en-US" sz="2800" dirty="0">
                <a:solidFill>
                  <a:srgbClr val="C00000"/>
                </a:solidFill>
                <a:latin typeface="微软雅黑" panose="020B0503020204020204" pitchFamily="34" charset="-122"/>
                <a:ea typeface="微软雅黑" panose="020B0503020204020204" pitchFamily="34" charset="-122"/>
              </a:rPr>
              <a:t>并描述了不同学习结果的具体表现</a:t>
            </a:r>
            <a:r>
              <a:rPr lang="zh-CN" altLang="en-US" sz="2800" dirty="0">
                <a:solidFill>
                  <a:prstClr val="black"/>
                </a:solidFill>
                <a:latin typeface="微软雅黑" panose="020B0503020204020204" pitchFamily="34" charset="-122"/>
                <a:ea typeface="微软雅黑" panose="020B0503020204020204" pitchFamily="34" charset="-122"/>
              </a:rPr>
              <a:t>。</a:t>
            </a:r>
          </a:p>
        </p:txBody>
      </p:sp>
      <p:sp>
        <p:nvSpPr>
          <p:cNvPr id="42" name="矩形 41"/>
          <p:cNvSpPr/>
          <p:nvPr/>
        </p:nvSpPr>
        <p:spPr>
          <a:xfrm>
            <a:off x="1559496" y="6197242"/>
            <a:ext cx="2249334" cy="400110"/>
          </a:xfrm>
          <a:prstGeom prst="rect">
            <a:avLst/>
          </a:prstGeom>
        </p:spPr>
        <p:txBody>
          <a:bodyPr wrap="none">
            <a:spAutoFit/>
          </a:bodyPr>
          <a:lstStyle/>
          <a:p>
            <a:r>
              <a:rPr lang="zh-CN" altLang="zh-CN" sz="2000" b="1" dirty="0" smtClean="0">
                <a:solidFill>
                  <a:prstClr val="black"/>
                </a:solidFill>
                <a:latin typeface="微软雅黑" panose="020B0503020204020204" pitchFamily="34" charset="-122"/>
                <a:ea typeface="微软雅黑" panose="020B0503020204020204" pitchFamily="34" charset="-122"/>
              </a:rPr>
              <a:t>语文</a:t>
            </a:r>
            <a:r>
              <a:rPr lang="zh-CN" altLang="en-US" sz="2000" b="1" dirty="0" smtClean="0">
                <a:solidFill>
                  <a:prstClr val="black"/>
                </a:solidFill>
                <a:latin typeface="微软雅黑" panose="020B0503020204020204" pitchFamily="34" charset="-122"/>
                <a:ea typeface="微软雅黑" panose="020B0503020204020204" pitchFamily="34" charset="-122"/>
              </a:rPr>
              <a:t>学业质量水平</a:t>
            </a:r>
            <a:endParaRPr lang="zh-CN" altLang="en-US" sz="2000" b="1" dirty="0">
              <a:solidFill>
                <a:prstClr val="black"/>
              </a:solidFill>
              <a:latin typeface="微软雅黑" panose="020B0503020204020204" pitchFamily="34" charset="-122"/>
              <a:ea typeface="微软雅黑" panose="020B0503020204020204" pitchFamily="34" charset="-122"/>
            </a:endParaRPr>
          </a:p>
        </p:txBody>
      </p:sp>
      <p:sp>
        <p:nvSpPr>
          <p:cNvPr id="58" name="矩形 57"/>
          <p:cNvSpPr/>
          <p:nvPr/>
        </p:nvSpPr>
        <p:spPr>
          <a:xfrm>
            <a:off x="4871864" y="6197242"/>
            <a:ext cx="2544284" cy="400110"/>
          </a:xfrm>
          <a:prstGeom prst="rect">
            <a:avLst/>
          </a:prstGeom>
        </p:spPr>
        <p:txBody>
          <a:bodyPr wrap="square">
            <a:spAutoFit/>
          </a:bodyPr>
          <a:lstStyle/>
          <a:p>
            <a:r>
              <a:rPr lang="zh-CN" altLang="en-US" sz="2000" b="1" dirty="0">
                <a:solidFill>
                  <a:prstClr val="black"/>
                </a:solidFill>
                <a:latin typeface="微软雅黑" panose="020B0503020204020204" pitchFamily="34" charset="-122"/>
                <a:ea typeface="微软雅黑" panose="020B0503020204020204" pitchFamily="34" charset="-122"/>
              </a:rPr>
              <a:t>化学学业质量水平</a:t>
            </a:r>
          </a:p>
        </p:txBody>
      </p:sp>
      <p:sp>
        <p:nvSpPr>
          <p:cNvPr id="59" name="矩形 58"/>
          <p:cNvSpPr/>
          <p:nvPr/>
        </p:nvSpPr>
        <p:spPr>
          <a:xfrm>
            <a:off x="8472264" y="6165304"/>
            <a:ext cx="2594784" cy="400110"/>
          </a:xfrm>
          <a:prstGeom prst="rect">
            <a:avLst/>
          </a:prstGeom>
        </p:spPr>
        <p:txBody>
          <a:bodyPr wrap="square">
            <a:spAutoFit/>
          </a:bodyPr>
          <a:lstStyle/>
          <a:p>
            <a:r>
              <a:rPr lang="zh-CN" altLang="en-US" sz="2000" b="1" dirty="0">
                <a:solidFill>
                  <a:prstClr val="black"/>
                </a:solidFill>
                <a:latin typeface="微软雅黑" panose="020B0503020204020204" pitchFamily="34" charset="-122"/>
                <a:ea typeface="微软雅黑" panose="020B0503020204020204" pitchFamily="34" charset="-122"/>
              </a:rPr>
              <a:t>数学</a:t>
            </a:r>
            <a:r>
              <a:rPr lang="zh-CN" altLang="en-US" sz="2000" b="1" dirty="0" smtClean="0">
                <a:solidFill>
                  <a:prstClr val="black"/>
                </a:solidFill>
                <a:latin typeface="微软雅黑" panose="020B0503020204020204" pitchFamily="34" charset="-122"/>
                <a:ea typeface="微软雅黑" panose="020B0503020204020204" pitchFamily="34" charset="-122"/>
              </a:rPr>
              <a:t>学业</a:t>
            </a:r>
            <a:r>
              <a:rPr lang="zh-CN" altLang="en-US" sz="2000" b="1" dirty="0">
                <a:solidFill>
                  <a:prstClr val="black"/>
                </a:solidFill>
                <a:latin typeface="微软雅黑" panose="020B0503020204020204" pitchFamily="34" charset="-122"/>
                <a:ea typeface="微软雅黑" panose="020B0503020204020204" pitchFamily="34" charset="-122"/>
              </a:rPr>
              <a:t>质量水平</a:t>
            </a:r>
          </a:p>
        </p:txBody>
      </p:sp>
      <p:grpSp>
        <p:nvGrpSpPr>
          <p:cNvPr id="65" name="组合 64"/>
          <p:cNvGrpSpPr/>
          <p:nvPr/>
        </p:nvGrpSpPr>
        <p:grpSpPr>
          <a:xfrm>
            <a:off x="1562449" y="3501008"/>
            <a:ext cx="2383896" cy="2520280"/>
            <a:chOff x="1562449" y="3734640"/>
            <a:chExt cx="2383896" cy="2072869"/>
          </a:xfrm>
        </p:grpSpPr>
        <p:sp>
          <p:nvSpPr>
            <p:cNvPr id="25" name="圆柱形 26633"/>
            <p:cNvSpPr>
              <a:spLocks noChangeArrowheads="1"/>
            </p:cNvSpPr>
            <p:nvPr/>
          </p:nvSpPr>
          <p:spPr bwMode="auto">
            <a:xfrm>
              <a:off x="1562592" y="5321061"/>
              <a:ext cx="2374795" cy="486448"/>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nvGrpSpPr>
            <p:cNvPr id="11" name="组合 26625"/>
            <p:cNvGrpSpPr/>
            <p:nvPr/>
          </p:nvGrpSpPr>
          <p:grpSpPr bwMode="auto">
            <a:xfrm>
              <a:off x="1562449" y="4923058"/>
              <a:ext cx="2378893" cy="486448"/>
              <a:chOff x="0" y="245"/>
              <a:chExt cx="1161" cy="1299"/>
            </a:xfrm>
            <a:solidFill>
              <a:srgbClr val="92D050"/>
            </a:solidFill>
          </p:grpSpPr>
          <p:sp>
            <p:nvSpPr>
              <p:cNvPr id="12" name="椭圆 26626"/>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13" name="圆柱形 26627"/>
              <p:cNvSpPr>
                <a:spLocks noChangeArrowheads="1"/>
              </p:cNvSpPr>
              <p:nvPr/>
            </p:nvSpPr>
            <p:spPr bwMode="auto">
              <a:xfrm>
                <a:off x="2" y="245"/>
                <a:ext cx="1159" cy="129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nvGrpSpPr>
            <p:cNvPr id="14" name="组合 26628"/>
            <p:cNvGrpSpPr/>
            <p:nvPr/>
          </p:nvGrpSpPr>
          <p:grpSpPr bwMode="auto">
            <a:xfrm>
              <a:off x="1562449" y="4525056"/>
              <a:ext cx="2378893" cy="486448"/>
              <a:chOff x="0" y="0"/>
              <a:chExt cx="1161" cy="1539"/>
            </a:xfrm>
            <a:solidFill>
              <a:srgbClr val="0070C0"/>
            </a:solidFill>
          </p:grpSpPr>
          <p:sp>
            <p:nvSpPr>
              <p:cNvPr id="15" name="椭圆 26629"/>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16" name="圆柱形 26630"/>
              <p:cNvSpPr>
                <a:spLocks noChangeArrowheads="1"/>
              </p:cNvSpPr>
              <p:nvPr/>
            </p:nvSpPr>
            <p:spPr bwMode="auto">
              <a:xfrm>
                <a:off x="2" y="0"/>
                <a:ext cx="1159" cy="153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nvGrpSpPr>
            <p:cNvPr id="17" name="组合 26631"/>
            <p:cNvGrpSpPr/>
            <p:nvPr/>
          </p:nvGrpSpPr>
          <p:grpSpPr bwMode="auto">
            <a:xfrm>
              <a:off x="1562449" y="4127053"/>
              <a:ext cx="2378893" cy="486448"/>
              <a:chOff x="0" y="0"/>
              <a:chExt cx="1161" cy="1539"/>
            </a:xfrm>
            <a:solidFill>
              <a:srgbClr val="C00000"/>
            </a:solidFill>
          </p:grpSpPr>
          <p:sp>
            <p:nvSpPr>
              <p:cNvPr id="18" name="椭圆 26632"/>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19" name="圆柱形 26633"/>
              <p:cNvSpPr>
                <a:spLocks noChangeArrowheads="1"/>
              </p:cNvSpPr>
              <p:nvPr/>
            </p:nvSpPr>
            <p:spPr bwMode="auto">
              <a:xfrm>
                <a:off x="2" y="0"/>
                <a:ext cx="1159" cy="153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nvGrpSpPr>
            <p:cNvPr id="60" name="组合 26631"/>
            <p:cNvGrpSpPr/>
            <p:nvPr/>
          </p:nvGrpSpPr>
          <p:grpSpPr bwMode="auto">
            <a:xfrm>
              <a:off x="1567452" y="3734640"/>
              <a:ext cx="2378893" cy="486448"/>
              <a:chOff x="0" y="0"/>
              <a:chExt cx="1161" cy="1539"/>
            </a:xfrm>
            <a:solidFill>
              <a:srgbClr val="C00000"/>
            </a:solidFill>
          </p:grpSpPr>
          <p:sp>
            <p:nvSpPr>
              <p:cNvPr id="61" name="椭圆 26632"/>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62" name="圆柱形 26633"/>
              <p:cNvSpPr>
                <a:spLocks noChangeArrowheads="1"/>
              </p:cNvSpPr>
              <p:nvPr/>
            </p:nvSpPr>
            <p:spPr bwMode="auto">
              <a:xfrm>
                <a:off x="2" y="0"/>
                <a:ext cx="1159" cy="153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5</a:t>
                </a:r>
                <a:endParaRPr lang="zh-CN" altLang="en-US" b="1" dirty="0">
                  <a:solidFill>
                    <a:prstClr val="black"/>
                  </a:solidFill>
                  <a:latin typeface="微软雅黑" panose="020B0503020204020204" pitchFamily="34" charset="-122"/>
                  <a:ea typeface="微软雅黑" panose="020B0503020204020204" pitchFamily="34" charset="-122"/>
                </a:endParaRPr>
              </a:p>
            </p:txBody>
          </p:sp>
        </p:grpSp>
      </p:grpSp>
      <p:sp>
        <p:nvSpPr>
          <p:cNvPr id="66" name="矩形 65"/>
          <p:cNvSpPr/>
          <p:nvPr/>
        </p:nvSpPr>
        <p:spPr>
          <a:xfrm>
            <a:off x="2351583" y="4221088"/>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4</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67" name="矩形 66"/>
          <p:cNvSpPr/>
          <p:nvPr/>
        </p:nvSpPr>
        <p:spPr>
          <a:xfrm>
            <a:off x="2351584" y="4653136"/>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3</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68" name="矩形 67"/>
          <p:cNvSpPr/>
          <p:nvPr/>
        </p:nvSpPr>
        <p:spPr>
          <a:xfrm>
            <a:off x="2351584" y="5157192"/>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2</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69" name="矩形 68"/>
          <p:cNvSpPr/>
          <p:nvPr/>
        </p:nvSpPr>
        <p:spPr>
          <a:xfrm>
            <a:off x="2351584" y="5661248"/>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1</a:t>
            </a:r>
            <a:endParaRPr lang="zh-CN" altLang="en-US" b="1" dirty="0">
              <a:solidFill>
                <a:prstClr val="black"/>
              </a:solidFill>
              <a:latin typeface="微软雅黑" panose="020B0503020204020204" pitchFamily="34" charset="-122"/>
              <a:ea typeface="微软雅黑" panose="020B0503020204020204" pitchFamily="34" charset="-122"/>
            </a:endParaRPr>
          </a:p>
        </p:txBody>
      </p:sp>
      <p:grpSp>
        <p:nvGrpSpPr>
          <p:cNvPr id="70" name="组合 69"/>
          <p:cNvGrpSpPr/>
          <p:nvPr/>
        </p:nvGrpSpPr>
        <p:grpSpPr>
          <a:xfrm>
            <a:off x="5013251" y="3968829"/>
            <a:ext cx="2378893" cy="2043169"/>
            <a:chOff x="1562449" y="4127053"/>
            <a:chExt cx="2378893" cy="1680456"/>
          </a:xfrm>
        </p:grpSpPr>
        <p:sp>
          <p:nvSpPr>
            <p:cNvPr id="71" name="圆柱形 26633"/>
            <p:cNvSpPr>
              <a:spLocks noChangeArrowheads="1"/>
            </p:cNvSpPr>
            <p:nvPr/>
          </p:nvSpPr>
          <p:spPr bwMode="auto">
            <a:xfrm>
              <a:off x="1562592" y="5321061"/>
              <a:ext cx="2374795" cy="486448"/>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nvGrpSpPr>
            <p:cNvPr id="72" name="组合 26625"/>
            <p:cNvGrpSpPr/>
            <p:nvPr/>
          </p:nvGrpSpPr>
          <p:grpSpPr bwMode="auto">
            <a:xfrm>
              <a:off x="1562449" y="4923058"/>
              <a:ext cx="2378893" cy="486448"/>
              <a:chOff x="0" y="245"/>
              <a:chExt cx="1161" cy="1299"/>
            </a:xfrm>
            <a:solidFill>
              <a:srgbClr val="92D050"/>
            </a:solidFill>
          </p:grpSpPr>
          <p:sp>
            <p:nvSpPr>
              <p:cNvPr id="82" name="椭圆 26626"/>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83" name="圆柱形 26627"/>
              <p:cNvSpPr>
                <a:spLocks noChangeArrowheads="1"/>
              </p:cNvSpPr>
              <p:nvPr/>
            </p:nvSpPr>
            <p:spPr bwMode="auto">
              <a:xfrm>
                <a:off x="2" y="245"/>
                <a:ext cx="1159" cy="129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nvGrpSpPr>
            <p:cNvPr id="73" name="组合 26628"/>
            <p:cNvGrpSpPr/>
            <p:nvPr/>
          </p:nvGrpSpPr>
          <p:grpSpPr bwMode="auto">
            <a:xfrm>
              <a:off x="1562449" y="4525056"/>
              <a:ext cx="2378893" cy="486448"/>
              <a:chOff x="0" y="0"/>
              <a:chExt cx="1161" cy="1539"/>
            </a:xfrm>
            <a:solidFill>
              <a:srgbClr val="0070C0"/>
            </a:solidFill>
          </p:grpSpPr>
          <p:sp>
            <p:nvSpPr>
              <p:cNvPr id="80" name="椭圆 26629"/>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81" name="圆柱形 26630"/>
              <p:cNvSpPr>
                <a:spLocks noChangeArrowheads="1"/>
              </p:cNvSpPr>
              <p:nvPr/>
            </p:nvSpPr>
            <p:spPr bwMode="auto">
              <a:xfrm>
                <a:off x="2" y="0"/>
                <a:ext cx="1159" cy="153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nvGrpSpPr>
            <p:cNvPr id="74" name="组合 26631"/>
            <p:cNvGrpSpPr/>
            <p:nvPr/>
          </p:nvGrpSpPr>
          <p:grpSpPr bwMode="auto">
            <a:xfrm>
              <a:off x="1562449" y="4127053"/>
              <a:ext cx="2378893" cy="486448"/>
              <a:chOff x="0" y="0"/>
              <a:chExt cx="1161" cy="1539"/>
            </a:xfrm>
            <a:solidFill>
              <a:srgbClr val="C00000"/>
            </a:solidFill>
          </p:grpSpPr>
          <p:sp>
            <p:nvSpPr>
              <p:cNvPr id="78" name="椭圆 26632"/>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79" name="圆柱形 26633"/>
              <p:cNvSpPr>
                <a:spLocks noChangeArrowheads="1"/>
              </p:cNvSpPr>
              <p:nvPr/>
            </p:nvSpPr>
            <p:spPr bwMode="auto">
              <a:xfrm>
                <a:off x="2" y="0"/>
                <a:ext cx="1159" cy="153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sp>
        <p:nvSpPr>
          <p:cNvPr id="84" name="矩形 83"/>
          <p:cNvSpPr/>
          <p:nvPr/>
        </p:nvSpPr>
        <p:spPr>
          <a:xfrm>
            <a:off x="5802385" y="4211796"/>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4</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85" name="矩形 84"/>
          <p:cNvSpPr/>
          <p:nvPr/>
        </p:nvSpPr>
        <p:spPr>
          <a:xfrm>
            <a:off x="5802386" y="4643844"/>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3</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86" name="矩形 85"/>
          <p:cNvSpPr/>
          <p:nvPr/>
        </p:nvSpPr>
        <p:spPr>
          <a:xfrm>
            <a:off x="5802386" y="5147900"/>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2</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87" name="矩形 86"/>
          <p:cNvSpPr/>
          <p:nvPr/>
        </p:nvSpPr>
        <p:spPr>
          <a:xfrm>
            <a:off x="5802386" y="5651956"/>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1</a:t>
            </a:r>
            <a:endParaRPr lang="zh-CN" altLang="en-US" b="1" dirty="0">
              <a:solidFill>
                <a:prstClr val="black"/>
              </a:solidFill>
              <a:latin typeface="微软雅黑" panose="020B0503020204020204" pitchFamily="34" charset="-122"/>
              <a:ea typeface="微软雅黑" panose="020B0503020204020204" pitchFamily="34" charset="-122"/>
            </a:endParaRPr>
          </a:p>
        </p:txBody>
      </p:sp>
      <p:grpSp>
        <p:nvGrpSpPr>
          <p:cNvPr id="99" name="组合 98"/>
          <p:cNvGrpSpPr/>
          <p:nvPr/>
        </p:nvGrpSpPr>
        <p:grpSpPr>
          <a:xfrm>
            <a:off x="8325619" y="4380733"/>
            <a:ext cx="2378893" cy="1559261"/>
            <a:chOff x="1562449" y="4525056"/>
            <a:chExt cx="2378893" cy="1282453"/>
          </a:xfrm>
        </p:grpSpPr>
        <p:sp>
          <p:nvSpPr>
            <p:cNvPr id="100" name="圆柱形 26633"/>
            <p:cNvSpPr>
              <a:spLocks noChangeArrowheads="1"/>
            </p:cNvSpPr>
            <p:nvPr/>
          </p:nvSpPr>
          <p:spPr bwMode="auto">
            <a:xfrm>
              <a:off x="1562592" y="5321061"/>
              <a:ext cx="2374795" cy="486448"/>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nvGrpSpPr>
            <p:cNvPr id="101" name="组合 26625"/>
            <p:cNvGrpSpPr/>
            <p:nvPr/>
          </p:nvGrpSpPr>
          <p:grpSpPr bwMode="auto">
            <a:xfrm>
              <a:off x="1562449" y="4923058"/>
              <a:ext cx="2378893" cy="486448"/>
              <a:chOff x="0" y="245"/>
              <a:chExt cx="1161" cy="1299"/>
            </a:xfrm>
            <a:solidFill>
              <a:srgbClr val="92D050"/>
            </a:solidFill>
          </p:grpSpPr>
          <p:sp>
            <p:nvSpPr>
              <p:cNvPr id="108" name="椭圆 26626"/>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109" name="圆柱形 26627"/>
              <p:cNvSpPr>
                <a:spLocks noChangeArrowheads="1"/>
              </p:cNvSpPr>
              <p:nvPr/>
            </p:nvSpPr>
            <p:spPr bwMode="auto">
              <a:xfrm>
                <a:off x="2" y="245"/>
                <a:ext cx="1159" cy="129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nvGrpSpPr>
            <p:cNvPr id="102" name="组合 26628"/>
            <p:cNvGrpSpPr/>
            <p:nvPr/>
          </p:nvGrpSpPr>
          <p:grpSpPr bwMode="auto">
            <a:xfrm>
              <a:off x="1562449" y="4525056"/>
              <a:ext cx="2378893" cy="486448"/>
              <a:chOff x="0" y="0"/>
              <a:chExt cx="1161" cy="1539"/>
            </a:xfrm>
            <a:solidFill>
              <a:srgbClr val="0070C0"/>
            </a:solidFill>
          </p:grpSpPr>
          <p:sp>
            <p:nvSpPr>
              <p:cNvPr id="106" name="椭圆 26629"/>
              <p:cNvSpPr>
                <a:spLocks noChangeArrowheads="1"/>
              </p:cNvSpPr>
              <p:nvPr/>
            </p:nvSpPr>
            <p:spPr bwMode="auto">
              <a:xfrm>
                <a:off x="0" y="1166"/>
                <a:ext cx="1159" cy="362"/>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sp>
            <p:nvSpPr>
              <p:cNvPr id="107" name="圆柱形 26630"/>
              <p:cNvSpPr>
                <a:spLocks noChangeArrowheads="1"/>
              </p:cNvSpPr>
              <p:nvPr/>
            </p:nvSpPr>
            <p:spPr bwMode="auto">
              <a:xfrm>
                <a:off x="2" y="0"/>
                <a:ext cx="1159" cy="1539"/>
              </a:xfrm>
              <a:prstGeom prst="can">
                <a:avLst>
                  <a:gd name="adj" fmla="val 33191"/>
                </a:avLst>
              </a:prstGeom>
              <a:ln>
                <a:solidFill>
                  <a:srgbClr val="C00000"/>
                </a:solidFill>
              </a:ln>
            </p:spPr>
            <p:style>
              <a:lnRef idx="2">
                <a:schemeClr val="accent2"/>
              </a:lnRef>
              <a:fillRef idx="1">
                <a:schemeClr val="lt1"/>
              </a:fillRef>
              <a:effectRef idx="0">
                <a:schemeClr val="accent2"/>
              </a:effectRef>
              <a:fontRef idx="minor">
                <a:schemeClr val="dk1"/>
              </a:fontRef>
            </p:style>
            <p:txBody>
              <a:bodyPr/>
              <a:lstStyle/>
              <a:p>
                <a:endParaRPr lang="zh-CN" altLang="en-US">
                  <a:solidFill>
                    <a:prstClr val="black"/>
                  </a:solidFill>
                </a:endParaRPr>
              </a:p>
            </p:txBody>
          </p:sp>
        </p:grpSp>
      </p:grpSp>
      <p:sp>
        <p:nvSpPr>
          <p:cNvPr id="111" name="矩形 110"/>
          <p:cNvSpPr/>
          <p:nvPr/>
        </p:nvSpPr>
        <p:spPr>
          <a:xfrm>
            <a:off x="9114754" y="4571836"/>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3</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112" name="矩形 111"/>
          <p:cNvSpPr/>
          <p:nvPr/>
        </p:nvSpPr>
        <p:spPr>
          <a:xfrm>
            <a:off x="9114754" y="5075892"/>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2</a:t>
            </a:r>
            <a:endParaRPr lang="zh-CN" altLang="en-US" b="1" dirty="0">
              <a:solidFill>
                <a:prstClr val="black"/>
              </a:solidFill>
              <a:latin typeface="微软雅黑" panose="020B0503020204020204" pitchFamily="34" charset="-122"/>
              <a:ea typeface="微软雅黑" panose="020B0503020204020204" pitchFamily="34" charset="-122"/>
            </a:endParaRPr>
          </a:p>
        </p:txBody>
      </p:sp>
      <p:sp>
        <p:nvSpPr>
          <p:cNvPr id="113" name="矩形 112"/>
          <p:cNvSpPr/>
          <p:nvPr/>
        </p:nvSpPr>
        <p:spPr>
          <a:xfrm>
            <a:off x="9114754" y="5579948"/>
            <a:ext cx="788999" cy="369332"/>
          </a:xfrm>
          <a:prstGeom prst="rect">
            <a:avLst/>
          </a:prstGeom>
        </p:spPr>
        <p:txBody>
          <a:bodyPr wrap="none">
            <a:spAutoFit/>
          </a:bodyPr>
          <a:lstStyle/>
          <a:p>
            <a:pPr algn="ctr"/>
            <a:r>
              <a:rPr lang="zh-CN" altLang="en-US" b="1" dirty="0" smtClean="0">
                <a:solidFill>
                  <a:prstClr val="black"/>
                </a:solidFill>
                <a:latin typeface="微软雅黑" panose="020B0503020204020204" pitchFamily="34" charset="-122"/>
                <a:ea typeface="微软雅黑" panose="020B0503020204020204" pitchFamily="34" charset="-122"/>
              </a:rPr>
              <a:t>水平</a:t>
            </a:r>
            <a:r>
              <a:rPr lang="en-US" altLang="zh-CN" b="1" dirty="0" smtClean="0">
                <a:solidFill>
                  <a:prstClr val="black"/>
                </a:solidFill>
                <a:latin typeface="微软雅黑" panose="020B0503020204020204" pitchFamily="34" charset="-122"/>
                <a:ea typeface="微软雅黑" panose="020B0503020204020204" pitchFamily="34" charset="-122"/>
              </a:rPr>
              <a:t>1</a:t>
            </a:r>
            <a:endParaRPr lang="zh-CN" altLang="en-US" b="1"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96400" y="24353"/>
            <a:ext cx="2375297"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 name="文本框 8"/>
          <p:cNvSpPr txBox="1"/>
          <p:nvPr/>
        </p:nvSpPr>
        <p:spPr>
          <a:xfrm>
            <a:off x="31618" y="116632"/>
            <a:ext cx="5704342" cy="584775"/>
          </a:xfrm>
          <a:prstGeom prst="rect">
            <a:avLst/>
          </a:prstGeom>
          <a:noFill/>
        </p:spPr>
        <p:txBody>
          <a:bodyPr wrap="square" rtlCol="0">
            <a:spAutoFit/>
          </a:bodyPr>
          <a:lstStyle/>
          <a:p>
            <a:r>
              <a:rPr lang="zh-CN" altLang="en-US" sz="3200" dirty="0" smtClean="0">
                <a:solidFill>
                  <a:prstClr val="black"/>
                </a:solidFill>
                <a:latin typeface="微软雅黑" panose="020B0503020204020204" pitchFamily="34" charset="-122"/>
                <a:ea typeface="微软雅黑" panose="020B0503020204020204" pitchFamily="34" charset="-122"/>
              </a:rPr>
              <a:t>（二）高中化学学业质量标准</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373693" y="980728"/>
            <a:ext cx="7128792" cy="523220"/>
          </a:xfrm>
          <a:prstGeom prst="rect">
            <a:avLst/>
          </a:prstGeom>
          <a:noFill/>
        </p:spPr>
        <p:txBody>
          <a:bodyPr wrap="square" rtlCol="0">
            <a:spAutoFit/>
          </a:bodyPr>
          <a:lstStyle/>
          <a:p>
            <a:r>
              <a:rPr lang="en-US" altLang="zh-CN" sz="2800" dirty="0">
                <a:solidFill>
                  <a:prstClr val="black"/>
                </a:solidFill>
                <a:latin typeface="微软雅黑" panose="020B0503020204020204" pitchFamily="34" charset="-122"/>
                <a:ea typeface="微软雅黑" panose="020B0503020204020204" pitchFamily="34" charset="-122"/>
              </a:rPr>
              <a:t>1</a:t>
            </a:r>
            <a:r>
              <a:rPr lang="en-US" altLang="zh-CN" sz="2800" dirty="0" smtClean="0">
                <a:solidFill>
                  <a:prstClr val="black"/>
                </a:solidFill>
                <a:latin typeface="微软雅黑" panose="020B0503020204020204" pitchFamily="34" charset="-122"/>
                <a:ea typeface="微软雅黑" panose="020B0503020204020204" pitchFamily="34" charset="-122"/>
              </a:rPr>
              <a:t>.</a:t>
            </a:r>
            <a:r>
              <a:rPr lang="zh-CN" altLang="en-US" sz="2800" dirty="0">
                <a:solidFill>
                  <a:prstClr val="black"/>
                </a:solidFill>
                <a:latin typeface="微软雅黑" panose="020B0503020204020204" pitchFamily="34" charset="-122"/>
                <a:ea typeface="微软雅黑" panose="020B0503020204020204" pitchFamily="34" charset="-122"/>
              </a:rPr>
              <a:t>高中化学学业质量的定义</a:t>
            </a:r>
          </a:p>
        </p:txBody>
      </p:sp>
      <p:sp>
        <p:nvSpPr>
          <p:cNvPr id="2" name="矩形 1"/>
          <p:cNvSpPr/>
          <p:nvPr/>
        </p:nvSpPr>
        <p:spPr>
          <a:xfrm>
            <a:off x="623392" y="1501128"/>
            <a:ext cx="10717029" cy="738664"/>
          </a:xfrm>
          <a:prstGeom prst="rect">
            <a:avLst/>
          </a:prstGeom>
        </p:spPr>
        <p:txBody>
          <a:bodyPr wrap="square">
            <a:spAutoFit/>
          </a:bodyPr>
          <a:lstStyle/>
          <a:p>
            <a:pPr marL="342900" indent="-342900">
              <a:lnSpc>
                <a:spcPct val="150000"/>
              </a:lnSpc>
              <a:buFont typeface="Wingdings" panose="05000000000000000000" pitchFamily="2" charset="2"/>
              <a:buChar char="l"/>
            </a:pPr>
            <a:r>
              <a:rPr lang="zh-CN" altLang="en-US" sz="2800" dirty="0" smtClean="0">
                <a:solidFill>
                  <a:prstClr val="black"/>
                </a:solidFill>
                <a:latin typeface="微软雅黑" panose="020B0503020204020204" pitchFamily="34" charset="-122"/>
                <a:ea typeface="微软雅黑" panose="020B0503020204020204" pitchFamily="34" charset="-122"/>
              </a:rPr>
              <a:t>化学学业质量是学生在完成化学课程学习后的</a:t>
            </a:r>
            <a:r>
              <a:rPr lang="zh-CN" altLang="en-US" sz="2800" dirty="0" smtClean="0">
                <a:solidFill>
                  <a:srgbClr val="C00000"/>
                </a:solidFill>
                <a:latin typeface="微软雅黑" panose="020B0503020204020204" pitchFamily="34" charset="-122"/>
                <a:ea typeface="微软雅黑" panose="020B0503020204020204" pitchFamily="34" charset="-122"/>
              </a:rPr>
              <a:t>学业成就表现</a:t>
            </a:r>
            <a:r>
              <a:rPr lang="zh-CN" altLang="en-US" sz="2800" dirty="0" smtClean="0">
                <a:solidFill>
                  <a:prstClr val="black"/>
                </a:solidFill>
                <a:latin typeface="微软雅黑" panose="020B0503020204020204" pitchFamily="34" charset="-122"/>
                <a:ea typeface="微软雅黑" panose="020B0503020204020204" pitchFamily="34" charset="-122"/>
              </a:rPr>
              <a:t>。</a:t>
            </a:r>
            <a:endParaRPr lang="en-US" altLang="zh-CN" sz="2800" dirty="0">
              <a:solidFill>
                <a:prstClr val="black"/>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73693" y="2257708"/>
            <a:ext cx="7128792" cy="523220"/>
          </a:xfrm>
          <a:prstGeom prst="rect">
            <a:avLst/>
          </a:prstGeom>
          <a:noFill/>
        </p:spPr>
        <p:txBody>
          <a:bodyPr wrap="square" rtlCol="0">
            <a:spAutoFit/>
          </a:bodyPr>
          <a:lstStyle/>
          <a:p>
            <a:r>
              <a:rPr lang="en-US" altLang="zh-CN" sz="2800" dirty="0" smtClean="0">
                <a:solidFill>
                  <a:prstClr val="black"/>
                </a:solidFill>
                <a:latin typeface="微软雅黑" panose="020B0503020204020204" pitchFamily="34" charset="-122"/>
                <a:ea typeface="微软雅黑" panose="020B0503020204020204" pitchFamily="34" charset="-122"/>
              </a:rPr>
              <a:t>2.</a:t>
            </a:r>
            <a:r>
              <a:rPr lang="zh-CN" altLang="en-US" sz="2800" dirty="0">
                <a:solidFill>
                  <a:prstClr val="black"/>
                </a:solidFill>
                <a:latin typeface="微软雅黑" panose="020B0503020204020204" pitchFamily="34" charset="-122"/>
                <a:ea typeface="微软雅黑" panose="020B0503020204020204" pitchFamily="34" charset="-122"/>
              </a:rPr>
              <a:t>高中化学学业质量标准的定义</a:t>
            </a:r>
          </a:p>
        </p:txBody>
      </p:sp>
      <p:sp>
        <p:nvSpPr>
          <p:cNvPr id="3" name="圆角矩形 2"/>
          <p:cNvSpPr/>
          <p:nvPr/>
        </p:nvSpPr>
        <p:spPr>
          <a:xfrm>
            <a:off x="1631504" y="2996952"/>
            <a:ext cx="2808312" cy="93950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化学学科核心素养</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2" name="圆角矩形 11"/>
          <p:cNvSpPr/>
          <p:nvPr/>
        </p:nvSpPr>
        <p:spPr>
          <a:xfrm>
            <a:off x="4583832" y="2996952"/>
            <a:ext cx="3456384" cy="93950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化学学科核心素养水平</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3" name="圆角矩形 12"/>
          <p:cNvSpPr/>
          <p:nvPr/>
        </p:nvSpPr>
        <p:spPr>
          <a:xfrm>
            <a:off x="8222565" y="2996952"/>
            <a:ext cx="2808312" cy="93950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化学课程内容</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11" name="直接连接符 10"/>
          <p:cNvCxnSpPr>
            <a:stCxn id="3" idx="2"/>
          </p:cNvCxnSpPr>
          <p:nvPr/>
        </p:nvCxnSpPr>
        <p:spPr>
          <a:xfrm>
            <a:off x="3035660" y="3936456"/>
            <a:ext cx="0" cy="50405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349033" y="3936456"/>
            <a:ext cx="0" cy="50405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9696400" y="3936456"/>
            <a:ext cx="0" cy="50405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3035660" y="4440512"/>
            <a:ext cx="666074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6349033" y="4440512"/>
            <a:ext cx="0" cy="1152128"/>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3" name="圆角矩形 22"/>
          <p:cNvSpPr/>
          <p:nvPr/>
        </p:nvSpPr>
        <p:spPr>
          <a:xfrm>
            <a:off x="5015880" y="5592640"/>
            <a:ext cx="2808312" cy="93950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化学学业质量标准</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6510046" y="4786488"/>
            <a:ext cx="100811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刻画</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54210" y="1316554"/>
            <a:ext cx="9434502" cy="584775"/>
          </a:xfrm>
          <a:prstGeom prst="rect">
            <a:avLst/>
          </a:prstGeom>
          <a:noFill/>
        </p:spPr>
        <p:txBody>
          <a:bodyPr wrap="square" rtlCol="0">
            <a:spAutoFit/>
          </a:bodyPr>
          <a:lstStyle/>
          <a:p>
            <a:r>
              <a:rPr lang="en-US" altLang="zh-CN" sz="3200" dirty="0" smtClean="0">
                <a:solidFill>
                  <a:prstClr val="black"/>
                </a:solidFill>
                <a:latin typeface="微软雅黑" panose="020B0503020204020204" pitchFamily="34" charset="-122"/>
                <a:ea typeface="微软雅黑" panose="020B0503020204020204" pitchFamily="34" charset="-122"/>
              </a:rPr>
              <a:t>3.</a:t>
            </a:r>
            <a:r>
              <a:rPr lang="zh-CN" altLang="en-US" sz="3200" dirty="0" smtClean="0">
                <a:solidFill>
                  <a:prstClr val="black"/>
                </a:solidFill>
                <a:latin typeface="微软雅黑" panose="020B0503020204020204" pitchFamily="34" charset="-122"/>
                <a:ea typeface="微软雅黑" panose="020B0503020204020204" pitchFamily="34" charset="-122"/>
              </a:rPr>
              <a:t>高中化学学业质量水平的划分</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554210" y="2388020"/>
            <a:ext cx="11230422" cy="1955215"/>
          </a:xfrm>
          <a:prstGeom prst="rect">
            <a:avLst/>
          </a:prstGeom>
          <a:noFill/>
        </p:spPr>
        <p:txBody>
          <a:bodyPr wrap="square" rtlCol="0">
            <a:spAutoFit/>
          </a:bodyPr>
          <a:lstStyle/>
          <a:p>
            <a:pPr marL="342900" indent="-342900">
              <a:lnSpc>
                <a:spcPct val="150000"/>
              </a:lnSpc>
              <a:buFont typeface="Wingdings" panose="05000000000000000000" pitchFamily="2" charset="2"/>
              <a:buChar char="l"/>
            </a:pPr>
            <a:r>
              <a:rPr lang="zh-CN" altLang="en-US" sz="2800" dirty="0">
                <a:solidFill>
                  <a:prstClr val="black"/>
                </a:solidFill>
                <a:latin typeface="微软雅黑" panose="020B0503020204020204" pitchFamily="34" charset="-122"/>
                <a:ea typeface="微软雅黑" panose="020B0503020204020204" pitchFamily="34" charset="-122"/>
              </a:rPr>
              <a:t>化学学业质量水平划分为</a:t>
            </a:r>
            <a:r>
              <a:rPr lang="en-US" altLang="zh-CN" sz="2800" dirty="0">
                <a:solidFill>
                  <a:prstClr val="black"/>
                </a:solidFill>
                <a:latin typeface="微软雅黑" panose="020B0503020204020204" pitchFamily="34" charset="-122"/>
                <a:ea typeface="微软雅黑" panose="020B0503020204020204" pitchFamily="34" charset="-122"/>
              </a:rPr>
              <a:t>4</a:t>
            </a:r>
            <a:r>
              <a:rPr lang="zh-CN" altLang="en-US" sz="2800" dirty="0">
                <a:solidFill>
                  <a:prstClr val="black"/>
                </a:solidFill>
                <a:latin typeface="微软雅黑" panose="020B0503020204020204" pitchFamily="34" charset="-122"/>
                <a:ea typeface="微软雅黑" panose="020B0503020204020204" pitchFamily="34" charset="-122"/>
              </a:rPr>
              <a:t>级。在每一级水平的描述中均包含化学学科核心素养的</a:t>
            </a:r>
            <a:r>
              <a:rPr lang="en-US" altLang="zh-CN" sz="2800" dirty="0">
                <a:solidFill>
                  <a:prstClr val="black"/>
                </a:solidFill>
                <a:latin typeface="微软雅黑" panose="020B0503020204020204" pitchFamily="34" charset="-122"/>
                <a:ea typeface="微软雅黑" panose="020B0503020204020204" pitchFamily="34" charset="-122"/>
              </a:rPr>
              <a:t>5</a:t>
            </a:r>
            <a:r>
              <a:rPr lang="zh-CN" altLang="en-US" sz="2800" dirty="0">
                <a:solidFill>
                  <a:prstClr val="black"/>
                </a:solidFill>
                <a:latin typeface="微软雅黑" panose="020B0503020204020204" pitchFamily="34" charset="-122"/>
                <a:ea typeface="微软雅黑" panose="020B0503020204020204" pitchFamily="34" charset="-122"/>
              </a:rPr>
              <a:t>个方面，依据侧重的内容将其划分为四个</a:t>
            </a:r>
            <a:r>
              <a:rPr lang="zh-CN" altLang="en-US" sz="2800" dirty="0" smtClean="0">
                <a:solidFill>
                  <a:prstClr val="black"/>
                </a:solidFill>
                <a:latin typeface="微软雅黑" panose="020B0503020204020204" pitchFamily="34" charset="-122"/>
                <a:ea typeface="微软雅黑" panose="020B0503020204020204" pitchFamily="34" charset="-122"/>
              </a:rPr>
              <a:t>条目，每个条目分别</a:t>
            </a:r>
            <a:r>
              <a:rPr lang="zh-CN" altLang="en-US" sz="2800" dirty="0">
                <a:solidFill>
                  <a:prstClr val="black"/>
                </a:solidFill>
                <a:latin typeface="微软雅黑" panose="020B0503020204020204" pitchFamily="34" charset="-122"/>
                <a:ea typeface="微软雅黑" panose="020B0503020204020204" pitchFamily="34" charset="-122"/>
              </a:rPr>
              <a:t>对应于一定的化学学科核心素养</a:t>
            </a:r>
            <a:r>
              <a:rPr lang="zh-CN" altLang="en-US" sz="2800" dirty="0" smtClean="0">
                <a:solidFill>
                  <a:prstClr val="black"/>
                </a:solidFill>
                <a:latin typeface="微软雅黑" panose="020B0503020204020204" pitchFamily="34" charset="-122"/>
                <a:ea typeface="微软雅黑" panose="020B0503020204020204" pitchFamily="34" charset="-122"/>
              </a:rPr>
              <a:t>。</a:t>
            </a:r>
            <a:endParaRPr lang="en-US" altLang="zh-CN" sz="2800" dirty="0" smtClean="0">
              <a:solidFill>
                <a:prstClr val="black"/>
              </a:solidFill>
              <a:latin typeface="微软雅黑" panose="020B0503020204020204" pitchFamily="34" charset="-122"/>
              <a:ea typeface="微软雅黑" panose="020B0503020204020204" pitchFamily="34" charset="-122"/>
            </a:endParaRPr>
          </a:p>
        </p:txBody>
      </p: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335360" y="1556792"/>
          <a:ext cx="11521280" cy="4393742"/>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2000" kern="0" dirty="0" smtClean="0">
                          <a:effectLst/>
                          <a:latin typeface="微软雅黑" panose="020B0503020204020204" pitchFamily="34" charset="-122"/>
                          <a:ea typeface="微软雅黑" panose="020B0503020204020204" pitchFamily="34" charset="-122"/>
                        </a:rPr>
                        <a:t>1</a:t>
                      </a:r>
                      <a:endParaRPr lang="zh-CN" sz="2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1-1 </a:t>
                      </a:r>
                      <a:r>
                        <a:rPr lang="zh-CN" altLang="en-US" sz="2000" kern="0" dirty="0" smtClean="0">
                          <a:effectLst/>
                          <a:latin typeface="微软雅黑" panose="020B0503020204020204" pitchFamily="34" charset="-122"/>
                          <a:ea typeface="微软雅黑" panose="020B0503020204020204" pitchFamily="34" charset="-122"/>
                        </a:rPr>
                        <a:t>能根据物质组成和性质对物质进行分类，形成物质是由元素组成和化学变化中元素不变的观点；能运用原子结构模型说明典型金属和非金属元素的性质；能对常见物质（包括简单的有机化合物）及其变化进行描述和符合表征；能认识离子反应和氧化还原反应的本质，能结合实例书写离子方程式和氧化还原反应化学方程式；能说明常见物质的性质与应用的关系。</a:t>
                      </a:r>
                      <a:endParaRPr lang="en-US" altLang="zh-CN" sz="2000" kern="0" dirty="0" smtClean="0">
                        <a:effectLst/>
                        <a:latin typeface="微软雅黑" panose="020B0503020204020204" pitchFamily="34" charset="-122"/>
                        <a:ea typeface="微软雅黑" panose="020B0503020204020204" pitchFamily="34" charset="-122"/>
                      </a:endParaRPr>
                    </a:p>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1-2 </a:t>
                      </a:r>
                      <a:r>
                        <a:rPr lang="zh-CN" altLang="en-US" sz="2000" kern="0" dirty="0" smtClean="0">
                          <a:effectLst/>
                          <a:latin typeface="微软雅黑" panose="020B0503020204020204" pitchFamily="34" charset="-122"/>
                          <a:ea typeface="微软雅黑" panose="020B0503020204020204" pitchFamily="34" charset="-122"/>
                        </a:rPr>
                        <a:t>认识化学变化是有条件的，能说明化学变化中的质量关系和能量转化，能从物质的组成、构成的微粒、主要性质等方面解释或说明化学变化的本质特征；认识物质的量在化学定量研究中的重要作用，能结合实验或生产、生活中的实际数据，并应用物质的量计算物质的组成和物质转化过程中的质量关系。</a:t>
                      </a:r>
                      <a:endParaRPr lang="zh-CN" altLang="en-US" sz="20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圆角矩形标注 4"/>
          <p:cNvSpPr/>
          <p:nvPr/>
        </p:nvSpPr>
        <p:spPr>
          <a:xfrm>
            <a:off x="1271464" y="5877272"/>
            <a:ext cx="2592288" cy="864096"/>
          </a:xfrm>
          <a:prstGeom prst="wedgeRoundRectCallout">
            <a:avLst>
              <a:gd name="adj1" fmla="val 54491"/>
              <a:gd name="adj2" fmla="val -361888"/>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1</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1</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7" name="直接连接符 6"/>
          <p:cNvCxnSpPr/>
          <p:nvPr/>
        </p:nvCxnSpPr>
        <p:spPr>
          <a:xfrm>
            <a:off x="2063552" y="3068960"/>
            <a:ext cx="612068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圆角矩形标注 14"/>
          <p:cNvSpPr/>
          <p:nvPr/>
        </p:nvSpPr>
        <p:spPr>
          <a:xfrm>
            <a:off x="5375920" y="5877272"/>
            <a:ext cx="3528392" cy="864096"/>
          </a:xfrm>
          <a:prstGeom prst="wedgeRoundRectCallout">
            <a:avLst>
              <a:gd name="adj1" fmla="val -26218"/>
              <a:gd name="adj2" fmla="val -367399"/>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常见的无机物及其应用</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261898" y="828001"/>
            <a:ext cx="10514622" cy="584775"/>
          </a:xfrm>
          <a:prstGeom prst="rect">
            <a:avLst/>
          </a:prstGeom>
          <a:noFill/>
        </p:spPr>
        <p:txBody>
          <a:bodyPr wrap="square" rtlCol="0">
            <a:spAutoFit/>
          </a:bodyPr>
          <a:lstStyle/>
          <a:p>
            <a:r>
              <a:rPr lang="en-US" altLang="zh-CN" sz="3200" dirty="0" smtClean="0">
                <a:solidFill>
                  <a:prstClr val="black"/>
                </a:solidFill>
                <a:latin typeface="微软雅黑" panose="020B0503020204020204" pitchFamily="34" charset="-122"/>
                <a:ea typeface="微软雅黑" panose="020B0503020204020204" pitchFamily="34" charset="-122"/>
              </a:rPr>
              <a:t>4.</a:t>
            </a:r>
            <a:r>
              <a:rPr lang="zh-CN" altLang="en-US" sz="3200" dirty="0" smtClean="0">
                <a:solidFill>
                  <a:prstClr val="black"/>
                </a:solidFill>
                <a:latin typeface="微软雅黑" panose="020B0503020204020204" pitchFamily="34" charset="-122"/>
                <a:ea typeface="微软雅黑" panose="020B0503020204020204" pitchFamily="34" charset="-122"/>
              </a:rPr>
              <a:t>高中化学学业质量</a:t>
            </a:r>
            <a:r>
              <a:rPr lang="zh-CN" altLang="en-US" sz="3200" dirty="0">
                <a:solidFill>
                  <a:prstClr val="black"/>
                </a:solidFill>
                <a:latin typeface="微软雅黑" panose="020B0503020204020204" pitchFamily="34" charset="-122"/>
                <a:ea typeface="微软雅黑" panose="020B0503020204020204" pitchFamily="34" charset="-122"/>
              </a:rPr>
              <a:t>水平、</a:t>
            </a:r>
            <a:r>
              <a:rPr lang="zh-CN" altLang="en-US" sz="3200" dirty="0" smtClean="0">
                <a:solidFill>
                  <a:prstClr val="black"/>
                </a:solidFill>
                <a:latin typeface="微软雅黑" panose="020B0503020204020204" pitchFamily="34" charset="-122"/>
                <a:ea typeface="微软雅黑" panose="020B0503020204020204" pitchFamily="34" charset="-122"/>
              </a:rPr>
              <a:t>化学学科核心素养与课程内容</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par>
                                <p:cTn id="11" presetID="22" presetClass="entr" presetSubtype="8"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4207855" y="1215380"/>
            <a:ext cx="3960440" cy="830997"/>
          </a:xfrm>
          <a:prstGeom prst="rect">
            <a:avLst/>
          </a:prstGeom>
          <a:noFill/>
        </p:spPr>
        <p:txBody>
          <a:bodyPr wrap="square" rtlCol="0">
            <a:spAutoFit/>
          </a:bodyPr>
          <a:lstStyle/>
          <a:p>
            <a:pPr algn="ctr"/>
            <a:r>
              <a:rPr lang="zh-CN" altLang="en-US" sz="4800" b="1" dirty="0">
                <a:latin typeface="微软雅黑" panose="020B0503020204020204" pitchFamily="34" charset="-122"/>
                <a:ea typeface="微软雅黑" panose="020B0503020204020204" pitchFamily="34" charset="-122"/>
              </a:rPr>
              <a:t>提  纲</a:t>
            </a:r>
          </a:p>
        </p:txBody>
      </p:sp>
      <p:sp>
        <p:nvSpPr>
          <p:cNvPr id="3" name="矩形 2"/>
          <p:cNvSpPr/>
          <p:nvPr/>
        </p:nvSpPr>
        <p:spPr>
          <a:xfrm>
            <a:off x="2513891" y="3833809"/>
            <a:ext cx="6685280" cy="681990"/>
          </a:xfrm>
          <a:prstGeom prst="rect">
            <a:avLst/>
          </a:prstGeom>
        </p:spPr>
        <p:txBody>
          <a:bodyPr wrap="none">
            <a:spAutoFit/>
          </a:bodyPr>
          <a:lstStyle/>
          <a:p>
            <a:pPr>
              <a:lnSpc>
                <a:spcPct val="120000"/>
              </a:lnSpc>
            </a:pPr>
            <a:r>
              <a:rPr lang="zh-CN" altLang="en-US" sz="3200" b="1" dirty="0">
                <a:latin typeface="微软雅黑" panose="020B0503020204020204" pitchFamily="34" charset="-122"/>
                <a:ea typeface="微软雅黑" panose="020B0503020204020204" pitchFamily="34" charset="-122"/>
              </a:rPr>
              <a:t>二、高中化学学业水平考试命题改革</a:t>
            </a:r>
          </a:p>
        </p:txBody>
      </p:sp>
      <p:sp>
        <p:nvSpPr>
          <p:cNvPr id="4" name="矩形 3"/>
          <p:cNvSpPr/>
          <p:nvPr/>
        </p:nvSpPr>
        <p:spPr>
          <a:xfrm>
            <a:off x="2513891" y="2863741"/>
            <a:ext cx="5059680" cy="681990"/>
          </a:xfrm>
          <a:prstGeom prst="rect">
            <a:avLst/>
          </a:prstGeom>
        </p:spPr>
        <p:txBody>
          <a:bodyPr wrap="none">
            <a:spAutoFit/>
          </a:bodyPr>
          <a:lstStyle/>
          <a:p>
            <a:pPr algn="l">
              <a:lnSpc>
                <a:spcPct val="120000"/>
              </a:lnSpc>
            </a:pPr>
            <a:r>
              <a:rPr lang="zh-CN" altLang="en-US" sz="3200" b="1" dirty="0">
                <a:latin typeface="微软雅黑" panose="020B0503020204020204" pitchFamily="34" charset="-122"/>
                <a:ea typeface="微软雅黑" panose="020B0503020204020204" pitchFamily="34" charset="-122"/>
              </a:rPr>
              <a:t>一、</a:t>
            </a:r>
            <a:r>
              <a:rPr lang="zh-CN" altLang="en-US" sz="3200" b="1" dirty="0">
                <a:latin typeface="微软雅黑" panose="020B0503020204020204" pitchFamily="34" charset="-122"/>
                <a:ea typeface="微软雅黑" panose="020B0503020204020204" pitchFamily="34" charset="-122"/>
                <a:sym typeface="+mn-ea"/>
              </a:rPr>
              <a:t>高中化学学业质量标准</a:t>
            </a:r>
            <a:endParaRPr lang="zh-CN" altLang="en-US" sz="3200" b="1" dirty="0">
              <a:latin typeface="微软雅黑" panose="020B0503020204020204" pitchFamily="34" charset="-122"/>
              <a:ea typeface="微软雅黑" panose="020B0503020204020204" pitchFamily="34" charset="-122"/>
            </a:endParaRPr>
          </a:p>
        </p:txBody>
      </p:sp>
      <p:sp>
        <p:nvSpPr>
          <p:cNvPr id="32" name="矩形 31"/>
          <p:cNvSpPr/>
          <p:nvPr/>
        </p:nvSpPr>
        <p:spPr>
          <a:xfrm>
            <a:off x="2542436" y="4725144"/>
            <a:ext cx="6685280" cy="681990"/>
          </a:xfrm>
          <a:prstGeom prst="rect">
            <a:avLst/>
          </a:prstGeom>
        </p:spPr>
        <p:txBody>
          <a:bodyPr wrap="none">
            <a:spAutoFit/>
          </a:bodyPr>
          <a:lstStyle/>
          <a:p>
            <a:pPr>
              <a:lnSpc>
                <a:spcPct val="120000"/>
              </a:lnSpc>
            </a:pPr>
            <a:r>
              <a:rPr lang="zh-CN" altLang="en-US" sz="3200" b="1" dirty="0">
                <a:latin typeface="微软雅黑" panose="020B0503020204020204" pitchFamily="34" charset="-122"/>
                <a:ea typeface="微软雅黑" panose="020B0503020204020204" pitchFamily="34" charset="-122"/>
              </a:rPr>
              <a:t>三、高中化学学业水平考试命题案例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335360" y="1556792"/>
          <a:ext cx="11521280" cy="4393742"/>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2000" kern="0" dirty="0" smtClean="0">
                          <a:effectLst/>
                          <a:latin typeface="微软雅黑" panose="020B0503020204020204" pitchFamily="34" charset="-122"/>
                          <a:ea typeface="微软雅黑" panose="020B0503020204020204" pitchFamily="34" charset="-122"/>
                        </a:rPr>
                        <a:t>1</a:t>
                      </a:r>
                      <a:endParaRPr lang="zh-CN" sz="2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1-3 </a:t>
                      </a:r>
                      <a:r>
                        <a:rPr lang="zh-CN" altLang="en-US" sz="2000" kern="0" dirty="0" smtClean="0">
                          <a:effectLst/>
                          <a:latin typeface="微软雅黑" panose="020B0503020204020204" pitchFamily="34" charset="-122"/>
                          <a:ea typeface="微软雅黑" panose="020B0503020204020204" pitchFamily="34" charset="-122"/>
                        </a:rPr>
                        <a:t>能依据化学问题解决的需要、选择常见的实验仪器、装置和试剂，完成简单的物质性质、物质制备、物质检验等实验；能与同伴合作进行实验探究，如实观察、记录实验现象，能根据实验现象形成初步结论。</a:t>
                      </a:r>
                      <a:endParaRPr lang="en-US" altLang="zh-CN" sz="2000" kern="0" dirty="0" smtClean="0">
                        <a:effectLst/>
                        <a:latin typeface="微软雅黑" panose="020B0503020204020204" pitchFamily="34" charset="-122"/>
                        <a:ea typeface="微软雅黑" panose="020B0503020204020204" pitchFamily="34" charset="-122"/>
                      </a:endParaRPr>
                    </a:p>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1-4 </a:t>
                      </a:r>
                      <a:r>
                        <a:rPr lang="zh-CN" altLang="en-US" sz="2000" kern="0" dirty="0" smtClean="0">
                          <a:effectLst/>
                          <a:latin typeface="微软雅黑" panose="020B0503020204020204" pitchFamily="34" charset="-122"/>
                          <a:ea typeface="微软雅黑" panose="020B0503020204020204" pitchFamily="34" charset="-122"/>
                        </a:rPr>
                        <a:t>具有安全意识，能将化学知识与生产、生活实际相结合，能主动关心并参与有关的社会性议题的讨论，赞赏化学对人类生活和生产所作的贡献；能运用所学的化学知识和方法分析讨论生产、生活中简单的化学问题（如酸雨防治、环境保护、食品安全等），认识化学科学对社会可持续发展的贡献。</a:t>
                      </a:r>
                      <a:endParaRPr lang="zh-CN" altLang="en-US" sz="20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2207568" y="5748833"/>
            <a:ext cx="2592288" cy="864096"/>
          </a:xfrm>
          <a:prstGeom prst="wedgeRoundRectCallout">
            <a:avLst>
              <a:gd name="adj1" fmla="val 55593"/>
              <a:gd name="adj2" fmla="val -170086"/>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5</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1</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1300733" y="4725144"/>
            <a:ext cx="580337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圆角矩形标注 8"/>
          <p:cNvSpPr/>
          <p:nvPr/>
        </p:nvSpPr>
        <p:spPr>
          <a:xfrm>
            <a:off x="5807968" y="5748833"/>
            <a:ext cx="3168352" cy="864096"/>
          </a:xfrm>
          <a:prstGeom prst="wedgeRoundRectCallout">
            <a:avLst>
              <a:gd name="adj1" fmla="val -41064"/>
              <a:gd name="adj2" fmla="val -162370"/>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化学与社会发展</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11" name="直接连接符 10"/>
          <p:cNvCxnSpPr/>
          <p:nvPr/>
        </p:nvCxnSpPr>
        <p:spPr>
          <a:xfrm>
            <a:off x="1847528" y="4293096"/>
            <a:ext cx="993710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22" presetClass="entr" presetSubtype="8"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par>
                                <p:cTn id="14" presetID="22" presetClass="entr" presetSubtype="8"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335360" y="980728"/>
          <a:ext cx="11521280" cy="4393742"/>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2000" kern="0" dirty="0" smtClean="0">
                          <a:effectLst/>
                          <a:latin typeface="微软雅黑" panose="020B0503020204020204" pitchFamily="34" charset="-122"/>
                          <a:ea typeface="微软雅黑" panose="020B0503020204020204" pitchFamily="34" charset="-122"/>
                        </a:rPr>
                        <a:t>2</a:t>
                      </a:r>
                      <a:endParaRPr lang="zh-CN" sz="2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2-1 </a:t>
                      </a:r>
                      <a:r>
                        <a:rPr lang="zh-CN" altLang="en-US" sz="2000" kern="0" dirty="0" smtClean="0">
                          <a:effectLst/>
                          <a:latin typeface="微软雅黑" panose="020B0503020204020204" pitchFamily="34" charset="-122"/>
                          <a:ea typeface="微软雅黑" panose="020B0503020204020204" pitchFamily="34" charset="-122"/>
                        </a:rPr>
                        <a:t>能从不同视角对典型的物质及其主要变化进行分类；能从原子结构视角说明元素的性质递变规律；能从构成物质微粒、化学键、官能团等方面说明常见物质的主要性质，能分析物质性质与用途的关系。</a:t>
                      </a:r>
                    </a:p>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2-2 </a:t>
                      </a:r>
                      <a:r>
                        <a:rPr lang="zh-CN" altLang="en-US" sz="2000" kern="0" dirty="0" smtClean="0">
                          <a:effectLst/>
                          <a:latin typeface="微软雅黑" panose="020B0503020204020204" pitchFamily="34" charset="-122"/>
                          <a:ea typeface="微软雅黑" panose="020B0503020204020204" pitchFamily="34" charset="-122"/>
                        </a:rPr>
                        <a:t>能分析化学变化中能量吸收或释放的原因；认识化学变化的多样性和复杂性，能分析化学反应速率的主要影响因素；能设计物质转化的方案，能运用化学符号表征物质的转化，能说明化学变化的本质特征和变化规律；能应用质量守恒定律分析物质转化对资源利用的影响。</a:t>
                      </a:r>
                      <a:endParaRPr lang="zh-CN" altLang="en-US" sz="20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2855640" y="5733256"/>
            <a:ext cx="2592288" cy="864096"/>
          </a:xfrm>
          <a:prstGeom prst="wedgeRoundRectCallout">
            <a:avLst>
              <a:gd name="adj1" fmla="val 3417"/>
              <a:gd name="adj2" fmla="val -142528"/>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2</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2</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7176120" y="4365104"/>
            <a:ext cx="4579243"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圆角矩形标注 8"/>
          <p:cNvSpPr/>
          <p:nvPr/>
        </p:nvSpPr>
        <p:spPr>
          <a:xfrm>
            <a:off x="7182940" y="5733256"/>
            <a:ext cx="4385667" cy="864096"/>
          </a:xfrm>
          <a:prstGeom prst="wedgeRoundRectCallout">
            <a:avLst>
              <a:gd name="adj1" fmla="val 29993"/>
              <a:gd name="adj2" fmla="val -206463"/>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物质结构基础及化学反应规律</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11" name="直接连接符 10"/>
          <p:cNvCxnSpPr/>
          <p:nvPr/>
        </p:nvCxnSpPr>
        <p:spPr>
          <a:xfrm>
            <a:off x="1258863" y="4869160"/>
            <a:ext cx="368500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22" presetClass="entr" presetSubtype="8"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par>
                                <p:cTn id="14" presetID="22" presetClass="entr" presetSubtype="8"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335360" y="1196752"/>
          <a:ext cx="11521280" cy="4393742"/>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2000" kern="0" dirty="0" smtClean="0">
                          <a:effectLst/>
                          <a:latin typeface="微软雅黑" panose="020B0503020204020204" pitchFamily="34" charset="-122"/>
                          <a:ea typeface="微软雅黑" panose="020B0503020204020204" pitchFamily="34" charset="-122"/>
                        </a:rPr>
                        <a:t>2</a:t>
                      </a:r>
                      <a:endParaRPr lang="zh-CN" sz="2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2-3 </a:t>
                      </a:r>
                      <a:r>
                        <a:rPr lang="zh-CN" altLang="en-US" sz="2000" kern="0" dirty="0" smtClean="0">
                          <a:effectLst/>
                          <a:latin typeface="微软雅黑" panose="020B0503020204020204" pitchFamily="34" charset="-122"/>
                          <a:ea typeface="微软雅黑" panose="020B0503020204020204" pitchFamily="34" charset="-122"/>
                        </a:rPr>
                        <a:t>能通过实验探究物质的性质和变化规律，能提出有意义的实验探究问题，根据已有经验和资料作出预测和假设，能设计简单实验方案，能运用适当的方法控制反应条件并顺利完成实验；能收集和表述实验证据，基于实验事实得出结论。</a:t>
                      </a:r>
                    </a:p>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2-4 </a:t>
                      </a:r>
                      <a:r>
                        <a:rPr lang="zh-CN" altLang="en-US" sz="2000" kern="0" dirty="0" smtClean="0">
                          <a:effectLst/>
                          <a:latin typeface="微软雅黑" panose="020B0503020204020204" pitchFamily="34" charset="-122"/>
                          <a:ea typeface="微软雅黑" panose="020B0503020204020204" pitchFamily="34" charset="-122"/>
                        </a:rPr>
                        <a:t>能分析化学科学在开发利用自然资源、合成新物质、保护环境、保障人类健康、促进科技发展和社会文明等方面的价值和贡献；了解在化工生产中遵循“绿色化学”思想的重要性，能从化学视角理解食品安全、环境保护等法律法规，关注化学产品和技术在生产、生活中应用可能产生的负面影响。</a:t>
                      </a:r>
                      <a:endParaRPr lang="zh-CN" altLang="en-US" sz="20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839416" y="5456981"/>
            <a:ext cx="2592288" cy="864096"/>
          </a:xfrm>
          <a:prstGeom prst="wedgeRoundRectCallout">
            <a:avLst>
              <a:gd name="adj1" fmla="val 30845"/>
              <a:gd name="adj2" fmla="val -289096"/>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4</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2</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a:xfrm>
            <a:off x="9912424" y="2924944"/>
            <a:ext cx="1849759"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圆角矩形标注 8"/>
          <p:cNvSpPr/>
          <p:nvPr/>
        </p:nvSpPr>
        <p:spPr>
          <a:xfrm>
            <a:off x="4511824" y="5456981"/>
            <a:ext cx="5184576" cy="864096"/>
          </a:xfrm>
          <a:prstGeom prst="wedgeRoundRectCallout">
            <a:avLst>
              <a:gd name="adj1" fmla="val -48373"/>
              <a:gd name="adj2" fmla="val -286745"/>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化学科学与实验探究</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11" name="直接连接符 10"/>
          <p:cNvCxnSpPr/>
          <p:nvPr/>
        </p:nvCxnSpPr>
        <p:spPr>
          <a:xfrm>
            <a:off x="1271464" y="3356992"/>
            <a:ext cx="489654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22" presetClass="entr" presetSubtype="8"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par>
                                <p:cTn id="14" presetID="22" presetClass="entr" presetSubtype="8"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335360" y="1556792"/>
          <a:ext cx="11521280" cy="4657217"/>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2000" kern="0" dirty="0" smtClean="0">
                          <a:effectLst/>
                          <a:latin typeface="微软雅黑" panose="020B0503020204020204" pitchFamily="34" charset="-122"/>
                          <a:ea typeface="微软雅黑" panose="020B0503020204020204" pitchFamily="34" charset="-122"/>
                        </a:rPr>
                        <a:t>3</a:t>
                      </a:r>
                      <a:endParaRPr lang="zh-CN" sz="2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3-1 </a:t>
                      </a:r>
                      <a:r>
                        <a:rPr lang="zh-CN" altLang="en-US" sz="2000" kern="0" dirty="0" smtClean="0">
                          <a:effectLst/>
                          <a:latin typeface="微软雅黑" panose="020B0503020204020204" pitchFamily="34" charset="-122"/>
                          <a:ea typeface="微软雅黑" panose="020B0503020204020204" pitchFamily="34" charset="-122"/>
                        </a:rPr>
                        <a:t>能从组成、结构等方面认识无机化合物和有机化合物的多样性，能从物质的组成、性质、官能团、构成微粒和微粒间作用力等多个视角对物质进行分类；能说明物质的组成、官能团和微粒间作用力的差异对物质性质的影响；能从多个角度对化学反应进行分类，认识化学反应的本质；能采用模型、符号等多种方式对物质的结构及其变化进行综合表征。</a:t>
                      </a:r>
                      <a:endParaRPr lang="en-US" altLang="zh-CN" sz="2000" kern="0" dirty="0" smtClean="0">
                        <a:effectLst/>
                        <a:latin typeface="微软雅黑" panose="020B0503020204020204" pitchFamily="34" charset="-122"/>
                        <a:ea typeface="微软雅黑" panose="020B0503020204020204" pitchFamily="34" charset="-122"/>
                      </a:endParaRPr>
                    </a:p>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3-2 </a:t>
                      </a:r>
                      <a:r>
                        <a:rPr lang="zh-CN" altLang="en-US" sz="2000" kern="0" dirty="0" smtClean="0">
                          <a:effectLst/>
                          <a:latin typeface="微软雅黑" panose="020B0503020204020204" pitchFamily="34" charset="-122"/>
                          <a:ea typeface="微软雅黑" panose="020B0503020204020204" pitchFamily="34" charset="-122"/>
                        </a:rPr>
                        <a:t>能根据反应速率理论和化学平衡原理，说明影响化学反应速率和化学平衡的因素；能运用宏观、微观、符号等方式描述、说明物质转化的本质和规律；能定量分析化学变化的热效应，分析化学能与电能互相转化的原理及其在生产和生活中的应用。能根据解决问题的需要设计无机化合物转化与制备、典型有机化合物的组成结构检测与合成的方案；能分析评估物质转化过程对环境的影响。</a:t>
                      </a:r>
                      <a:endParaRPr lang="zh-CN" altLang="en-US" sz="20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3287688" y="5781961"/>
            <a:ext cx="2592288" cy="864096"/>
          </a:xfrm>
          <a:prstGeom prst="wedgeRoundRectCallout">
            <a:avLst>
              <a:gd name="adj1" fmla="val -2592"/>
              <a:gd name="adj2" fmla="val -271927"/>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1</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4</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8" name="圆角矩形标注 7"/>
          <p:cNvSpPr/>
          <p:nvPr/>
        </p:nvSpPr>
        <p:spPr>
          <a:xfrm>
            <a:off x="7464152" y="5753919"/>
            <a:ext cx="3528392" cy="808543"/>
          </a:xfrm>
          <a:prstGeom prst="wedgeRoundRectCallout">
            <a:avLst>
              <a:gd name="adj1" fmla="val -67939"/>
              <a:gd name="adj2" fmla="val -285374"/>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常见无机物及其应用</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9" name="直接连接符 8"/>
          <p:cNvCxnSpPr/>
          <p:nvPr/>
        </p:nvCxnSpPr>
        <p:spPr>
          <a:xfrm>
            <a:off x="1991544" y="3861048"/>
            <a:ext cx="741682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263352" y="1196751"/>
          <a:ext cx="11521280" cy="4657217"/>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2000" kern="0" dirty="0" smtClean="0">
                          <a:effectLst/>
                          <a:latin typeface="微软雅黑" panose="020B0503020204020204" pitchFamily="34" charset="-122"/>
                          <a:ea typeface="微软雅黑" panose="020B0503020204020204" pitchFamily="34" charset="-122"/>
                        </a:rPr>
                        <a:t>3</a:t>
                      </a:r>
                      <a:endParaRPr lang="zh-CN" sz="20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3-3 </a:t>
                      </a:r>
                      <a:r>
                        <a:rPr lang="zh-CN" altLang="en-US" sz="2000" kern="0" dirty="0" smtClean="0">
                          <a:effectLst/>
                          <a:latin typeface="微软雅黑" panose="020B0503020204020204" pitchFamily="34" charset="-122"/>
                          <a:ea typeface="微软雅黑" panose="020B0503020204020204" pitchFamily="34" charset="-122"/>
                        </a:rPr>
                        <a:t>能根据解决问题的需要提出试验探究课题；能设计实验方案探究物质和能量的转化、影响反应速率和化学平衡的因素、有机化合物的主要性质等；能选择合适的实验试剂和仪器装置，控制实验条件，安全、顺利地完成实验；能收集并用数据、图表等多种方式描述实验证据，能基于现象和数据进行分析推理得出合理结论。</a:t>
                      </a:r>
                      <a:endParaRPr lang="en-US" altLang="zh-CN" sz="2000" kern="0" dirty="0" smtClean="0">
                        <a:effectLst/>
                        <a:latin typeface="微软雅黑" panose="020B0503020204020204" pitchFamily="34" charset="-122"/>
                        <a:ea typeface="微软雅黑" panose="020B0503020204020204" pitchFamily="34" charset="-122"/>
                      </a:endParaRPr>
                    </a:p>
                    <a:p>
                      <a:pPr indent="127000" algn="just">
                        <a:lnSpc>
                          <a:spcPct val="150000"/>
                        </a:lnSpc>
                        <a:spcBef>
                          <a:spcPts val="600"/>
                        </a:spcBef>
                        <a:spcAft>
                          <a:spcPts val="0"/>
                        </a:spcAft>
                      </a:pPr>
                      <a:r>
                        <a:rPr lang="en-US" altLang="zh-CN" sz="2000" kern="0" dirty="0" smtClean="0">
                          <a:effectLst/>
                          <a:latin typeface="微软雅黑" panose="020B0503020204020204" pitchFamily="34" charset="-122"/>
                          <a:ea typeface="微软雅黑" panose="020B0503020204020204" pitchFamily="34" charset="-122"/>
                        </a:rPr>
                        <a:t>3-4 </a:t>
                      </a:r>
                      <a:r>
                        <a:rPr lang="zh-CN" altLang="en-US" sz="2000" kern="0" dirty="0" smtClean="0">
                          <a:effectLst/>
                          <a:latin typeface="微软雅黑" panose="020B0503020204020204" pitchFamily="34" charset="-122"/>
                          <a:ea typeface="微软雅黑" panose="020B0503020204020204" pitchFamily="34" charset="-122"/>
                        </a:rPr>
                        <a:t>能结合生产和生活实际问题情景说明化学变化中能量转化、调控反应条件等的重要应用，认识有机化合物转化和合成在社会经济可持续发展、提高生活质量等方面的重要贡献；能运用化学原理和方法解释或解决生产、生活中与化学相关的一些实际问题；具有对化学技术推广应用和化学品使用进行风险评估的意识，能分析化学品生产和应用过程对社会和环境可能发生的影响，能提出降低其负面影响的建议。</a:t>
                      </a:r>
                      <a:endParaRPr lang="zh-CN" altLang="en-US" sz="20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1415480" y="5913335"/>
            <a:ext cx="2592288" cy="864096"/>
          </a:xfrm>
          <a:prstGeom prst="wedgeRoundRectCallout">
            <a:avLst>
              <a:gd name="adj1" fmla="val 14436"/>
              <a:gd name="adj2" fmla="val -120388"/>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5</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3</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8" name="圆角矩形标注 7"/>
          <p:cNvSpPr/>
          <p:nvPr/>
        </p:nvSpPr>
        <p:spPr>
          <a:xfrm>
            <a:off x="6022262" y="5734129"/>
            <a:ext cx="3528392" cy="808543"/>
          </a:xfrm>
          <a:prstGeom prst="wedgeRoundRectCallout">
            <a:avLst>
              <a:gd name="adj1" fmla="val -32593"/>
              <a:gd name="adj2" fmla="val -98045"/>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化学与社会发展</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9" name="直接连接符 8"/>
          <p:cNvCxnSpPr/>
          <p:nvPr/>
        </p:nvCxnSpPr>
        <p:spPr>
          <a:xfrm>
            <a:off x="1271464" y="5301208"/>
            <a:ext cx="770485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0920536" y="4869160"/>
            <a:ext cx="86409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8"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407368" y="1628800"/>
          <a:ext cx="11521280" cy="4393742"/>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1800" kern="0" dirty="0" smtClean="0">
                          <a:effectLst/>
                          <a:latin typeface="微软雅黑" panose="020B0503020204020204" pitchFamily="34" charset="-122"/>
                          <a:ea typeface="微软雅黑" panose="020B0503020204020204" pitchFamily="34" charset="-122"/>
                        </a:rPr>
                        <a:t>4</a:t>
                      </a:r>
                      <a:endParaRPr lang="zh-CN"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1800" kern="0" dirty="0" smtClean="0">
                          <a:effectLst/>
                          <a:latin typeface="微软雅黑" panose="020B0503020204020204" pitchFamily="34" charset="-122"/>
                          <a:ea typeface="微软雅黑" panose="020B0503020204020204" pitchFamily="34" charset="-122"/>
                        </a:rPr>
                        <a:t>4-1 </a:t>
                      </a:r>
                      <a:r>
                        <a:rPr lang="zh-CN" altLang="en-US" sz="1800" kern="0" dirty="0" smtClean="0">
                          <a:effectLst/>
                          <a:latin typeface="微软雅黑" panose="020B0503020204020204" pitchFamily="34" charset="-122"/>
                          <a:ea typeface="微软雅黑" panose="020B0503020204020204" pitchFamily="34" charset="-122"/>
                        </a:rPr>
                        <a:t>能在物质及其变化的情境中，依据需要选择不同方法，从不同角度对物质及其变化进行分析和推断；能根据物质的类别、组成、微粒的结构、微粒间作用力等说明或预测物质的性质，评估所做说明或预测的合理性；能从宏观与微观、定性与定量等角度对物质变化中的能量转化进行分析和表征；能基于物质性质提出物质在生产、生活和科学技术等方面应用的建议和意见。</a:t>
                      </a:r>
                    </a:p>
                    <a:p>
                      <a:pPr indent="127000" algn="just">
                        <a:lnSpc>
                          <a:spcPct val="150000"/>
                        </a:lnSpc>
                        <a:spcBef>
                          <a:spcPts val="600"/>
                        </a:spcBef>
                        <a:spcAft>
                          <a:spcPts val="0"/>
                        </a:spcAft>
                      </a:pPr>
                      <a:r>
                        <a:rPr lang="en-US" altLang="zh-CN" sz="1800" kern="0" dirty="0" smtClean="0">
                          <a:effectLst/>
                          <a:latin typeface="微软雅黑" panose="020B0503020204020204" pitchFamily="34" charset="-122"/>
                          <a:ea typeface="微软雅黑" panose="020B0503020204020204" pitchFamily="34" charset="-122"/>
                        </a:rPr>
                        <a:t>4-2 </a:t>
                      </a:r>
                      <a:r>
                        <a:rPr lang="zh-CN" altLang="en-US" sz="1800" kern="0" dirty="0" smtClean="0">
                          <a:effectLst/>
                          <a:latin typeface="微软雅黑" panose="020B0503020204020204" pitchFamily="34" charset="-122"/>
                          <a:ea typeface="微软雅黑" panose="020B0503020204020204" pitchFamily="34" charset="-122"/>
                        </a:rPr>
                        <a:t>能从调控反应速率、提高反应转化率等方面综合分析反应的条件，提出有效控制反应条件的措施；能选择简明、合理的表征方式描述和说明化学变化的本质和规律，能根据化学反应原理预测物质转化的产物，确定检验所做预测的证据；能依据化学变化中能量转化的原理，提出利用化学变化实现能量贮存和释放的有实用价值的建议；能基于“绿色化学”的理念设计无机化合物制备和有机化合物合成的方案，并对方案进行评价和优化；能分析评估物质转化过程对环境和资源利用的影响。</a:t>
                      </a:r>
                      <a:endParaRPr lang="zh-CN" altLang="en-US" sz="1800" kern="0" dirty="0">
                        <a:effectLst/>
                        <a:latin typeface="微软雅黑" panose="020B0503020204020204" pitchFamily="34" charset="-122"/>
                        <a:ea typeface="微软雅黑" panose="020B0503020204020204" pitchFamily="34" charset="-122"/>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2567608" y="5993904"/>
            <a:ext cx="2592288" cy="675456"/>
          </a:xfrm>
          <a:prstGeom prst="wedgeRoundRectCallout">
            <a:avLst>
              <a:gd name="adj1" fmla="val 7771"/>
              <a:gd name="adj2" fmla="val -302781"/>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2</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3</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8" name="圆角矩形标注 7"/>
          <p:cNvSpPr/>
          <p:nvPr/>
        </p:nvSpPr>
        <p:spPr>
          <a:xfrm>
            <a:off x="6403514" y="5963203"/>
            <a:ext cx="4320480" cy="808543"/>
          </a:xfrm>
          <a:prstGeom prst="wedgeRoundRectCallout">
            <a:avLst>
              <a:gd name="adj1" fmla="val 1382"/>
              <a:gd name="adj2" fmla="val -256981"/>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物质结构基础及化学反应规律</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9" name="直接连接符 8"/>
          <p:cNvCxnSpPr/>
          <p:nvPr/>
        </p:nvCxnSpPr>
        <p:spPr>
          <a:xfrm>
            <a:off x="1991544" y="4293096"/>
            <a:ext cx="964907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836712"/>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2" name="表格 1"/>
          <p:cNvGraphicFramePr>
            <a:graphicFrameLocks noGrp="1"/>
          </p:cNvGraphicFramePr>
          <p:nvPr/>
        </p:nvGraphicFramePr>
        <p:xfrm>
          <a:off x="407368" y="1124744"/>
          <a:ext cx="11521280" cy="4393742"/>
        </p:xfrm>
        <a:graphic>
          <a:graphicData uri="http://schemas.openxmlformats.org/drawingml/2006/table">
            <a:tbl>
              <a:tblPr firstRow="1" firstCol="1" bandRow="1">
                <a:tableStyleId>{72833802-FEF1-4C79-8D5D-14CF1EAF98D9}</a:tableStyleId>
              </a:tblPr>
              <a:tblGrid>
                <a:gridCol w="856312"/>
                <a:gridCol w="10664968"/>
              </a:tblGrid>
              <a:tr h="466217">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水</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平</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indent="127000" algn="ctr">
                        <a:lnSpc>
                          <a:spcPct val="150000"/>
                        </a:lnSpc>
                        <a:spcAft>
                          <a:spcPts val="0"/>
                        </a:spcAft>
                      </a:pPr>
                      <a:r>
                        <a:rPr lang="zh-CN" sz="1800" kern="0" dirty="0" smtClean="0">
                          <a:solidFill>
                            <a:schemeClr val="bg1"/>
                          </a:solidFill>
                          <a:effectLst/>
                          <a:latin typeface="微软雅黑" panose="020B0503020204020204" pitchFamily="34" charset="-122"/>
                          <a:ea typeface="微软雅黑" panose="020B0503020204020204" pitchFamily="34" charset="-122"/>
                        </a:rPr>
                        <a:t>描</a:t>
                      </a:r>
                      <a:r>
                        <a:rPr lang="en-US" altLang="zh-CN" sz="1800" kern="0" dirty="0" smtClean="0">
                          <a:solidFill>
                            <a:schemeClr val="bg1"/>
                          </a:solidFill>
                          <a:effectLst/>
                          <a:latin typeface="微软雅黑" panose="020B0503020204020204" pitchFamily="34" charset="-122"/>
                          <a:ea typeface="微软雅黑" panose="020B0503020204020204" pitchFamily="34" charset="-122"/>
                        </a:rPr>
                        <a:t>  </a:t>
                      </a:r>
                      <a:r>
                        <a:rPr lang="zh-CN" sz="1800" kern="0" dirty="0" smtClean="0">
                          <a:solidFill>
                            <a:schemeClr val="bg1"/>
                          </a:solidFill>
                          <a:effectLst/>
                          <a:latin typeface="微软雅黑" panose="020B0503020204020204" pitchFamily="34" charset="-122"/>
                          <a:ea typeface="微软雅黑" panose="020B0503020204020204" pitchFamily="34" charset="-122"/>
                        </a:rPr>
                        <a:t>述</a:t>
                      </a:r>
                      <a:endParaRPr lang="zh-CN" sz="1800" kern="100" dirty="0">
                        <a:solidFill>
                          <a:schemeClr val="bg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3927525">
                <a:tc>
                  <a:txBody>
                    <a:bodyPr/>
                    <a:lstStyle/>
                    <a:p>
                      <a:pPr indent="127000" algn="ctr">
                        <a:lnSpc>
                          <a:spcPct val="150000"/>
                        </a:lnSpc>
                        <a:spcAft>
                          <a:spcPts val="0"/>
                        </a:spcAft>
                      </a:pPr>
                      <a:r>
                        <a:rPr lang="en-US" sz="1800" kern="0" dirty="0" smtClean="0">
                          <a:effectLst/>
                          <a:latin typeface="微软雅黑" panose="020B0503020204020204" pitchFamily="34" charset="-122"/>
                          <a:ea typeface="微软雅黑" panose="020B0503020204020204" pitchFamily="34" charset="-122"/>
                        </a:rPr>
                        <a:t>4</a:t>
                      </a:r>
                      <a:endParaRPr lang="zh-CN"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indent="127000" algn="just">
                        <a:lnSpc>
                          <a:spcPct val="150000"/>
                        </a:lnSpc>
                        <a:spcBef>
                          <a:spcPts val="600"/>
                        </a:spcBef>
                        <a:spcAft>
                          <a:spcPts val="0"/>
                        </a:spcAft>
                      </a:pPr>
                      <a:r>
                        <a:rPr lang="en-US" altLang="zh-CN" sz="1800" kern="0" dirty="0" smtClean="0">
                          <a:effectLst/>
                          <a:latin typeface="微软雅黑" panose="020B0503020204020204" pitchFamily="34" charset="-122"/>
                          <a:ea typeface="微软雅黑" panose="020B0503020204020204" pitchFamily="34" charset="-122"/>
                        </a:rPr>
                        <a:t>4-3 </a:t>
                      </a:r>
                      <a:r>
                        <a:rPr lang="zh-CN" altLang="en-US" sz="1800" kern="0" dirty="0" smtClean="0">
                          <a:effectLst/>
                          <a:latin typeface="微软雅黑" panose="020B0503020204020204" pitchFamily="34" charset="-122"/>
                          <a:ea typeface="微软雅黑" panose="020B0503020204020204" pitchFamily="34" charset="-122"/>
                        </a:rPr>
                        <a:t>能列举测定物质组成和结构的实验方法，能根据仪器分析的数据或图表推测简单物质的组成和结构；能在复杂的化学问题情境中提出有价值的实验探究课题，能设计有关物质转化、分离提纯、性质应用等的综合实验方案；能运用控制变量方法探究并确定合适的反应条件，安全、顺利地完成实验；能用数据、图表、符号等描述实验证据并据此进行分析推理形成结论；能对实验方案、实验过程和实验结论进行评价，提出进一步探究的设想。</a:t>
                      </a:r>
                    </a:p>
                    <a:p>
                      <a:pPr indent="127000" algn="just">
                        <a:lnSpc>
                          <a:spcPct val="150000"/>
                        </a:lnSpc>
                        <a:spcBef>
                          <a:spcPts val="600"/>
                        </a:spcBef>
                        <a:spcAft>
                          <a:spcPts val="0"/>
                        </a:spcAft>
                      </a:pPr>
                      <a:r>
                        <a:rPr lang="en-US" altLang="zh-CN" sz="1800" kern="0" dirty="0" smtClean="0">
                          <a:effectLst/>
                          <a:latin typeface="微软雅黑" panose="020B0503020204020204" pitchFamily="34" charset="-122"/>
                          <a:ea typeface="微软雅黑" panose="020B0503020204020204" pitchFamily="34" charset="-122"/>
                        </a:rPr>
                        <a:t>4-4 </a:t>
                      </a:r>
                      <a:r>
                        <a:rPr lang="zh-CN" altLang="en-US" sz="1800" kern="0" dirty="0" smtClean="0">
                          <a:effectLst/>
                          <a:latin typeface="微软雅黑" panose="020B0503020204020204" pitchFamily="34" charset="-122"/>
                          <a:ea typeface="微软雅黑" panose="020B0503020204020204" pitchFamily="34" charset="-122"/>
                        </a:rPr>
                        <a:t>能说明化学科学发展在自然资源利用、材料合成、环境保护、保障人类健康、促进科学技术发展等方面的重要作用；能运用化学原理和方法对解决生产和生活中的热点问题提出创造性的建议，能够对化学技术推广应用和化学品使用进行分析和风险评估；能依据“绿色化学”思想分析某些化学产品生产和应用存在的问题，提出处理或解决化学问题的方案。</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圆角矩形标注 6"/>
          <p:cNvSpPr/>
          <p:nvPr/>
        </p:nvSpPr>
        <p:spPr>
          <a:xfrm>
            <a:off x="1991544" y="5761855"/>
            <a:ext cx="2592288" cy="864096"/>
          </a:xfrm>
          <a:prstGeom prst="wedgeRoundRectCallout">
            <a:avLst>
              <a:gd name="adj1" fmla="val 45305"/>
              <a:gd name="adj2" fmla="val -118276"/>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素养</a:t>
            </a:r>
            <a:r>
              <a:rPr lang="en-US" altLang="zh-CN" sz="2400" dirty="0" smtClean="0">
                <a:solidFill>
                  <a:schemeClr val="tx1"/>
                </a:solidFill>
                <a:latin typeface="微软雅黑" panose="020B0503020204020204" pitchFamily="34" charset="-122"/>
                <a:ea typeface="微软雅黑" panose="020B0503020204020204" pitchFamily="34" charset="-122"/>
              </a:rPr>
              <a:t>5</a:t>
            </a:r>
            <a:r>
              <a:rPr lang="zh-CN" altLang="en-US" sz="2400" dirty="0" smtClean="0">
                <a:solidFill>
                  <a:schemeClr val="tx1"/>
                </a:solidFill>
                <a:latin typeface="微软雅黑" panose="020B0503020204020204" pitchFamily="34" charset="-122"/>
                <a:ea typeface="微软雅黑" panose="020B0503020204020204" pitchFamily="34" charset="-122"/>
              </a:rPr>
              <a:t>水平</a:t>
            </a:r>
            <a:r>
              <a:rPr lang="en-US" altLang="zh-CN" sz="2400" dirty="0" smtClean="0">
                <a:solidFill>
                  <a:schemeClr val="tx1"/>
                </a:solidFill>
                <a:latin typeface="微软雅黑" panose="020B0503020204020204" pitchFamily="34" charset="-122"/>
                <a:ea typeface="微软雅黑" panose="020B0503020204020204" pitchFamily="34" charset="-122"/>
              </a:rPr>
              <a:t>4</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8" name="圆角矩形标注 7"/>
          <p:cNvSpPr/>
          <p:nvPr/>
        </p:nvSpPr>
        <p:spPr>
          <a:xfrm>
            <a:off x="6312024" y="5789632"/>
            <a:ext cx="3528392" cy="808543"/>
          </a:xfrm>
          <a:prstGeom prst="wedgeRoundRectCallout">
            <a:avLst>
              <a:gd name="adj1" fmla="val 3072"/>
              <a:gd name="adj2" fmla="val -184941"/>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化学与社会发展</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9" name="直接连接符 8"/>
          <p:cNvCxnSpPr/>
          <p:nvPr/>
        </p:nvCxnSpPr>
        <p:spPr>
          <a:xfrm>
            <a:off x="3143672" y="4653136"/>
            <a:ext cx="864096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391816" y="5085184"/>
            <a:ext cx="477619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par>
                                <p:cTn id="14" presetID="22" presetClass="entr" presetSubtype="8"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191344" y="889556"/>
            <a:ext cx="7992888" cy="584775"/>
          </a:xfrm>
          <a:prstGeom prst="rect">
            <a:avLst/>
          </a:prstGeom>
          <a:noFill/>
        </p:spPr>
        <p:txBody>
          <a:bodyPr wrap="square" rtlCol="0">
            <a:spAutoFit/>
          </a:bodyPr>
          <a:lstStyle/>
          <a:p>
            <a:r>
              <a:rPr lang="en-US" altLang="zh-CN" sz="3200" dirty="0" smtClean="0">
                <a:solidFill>
                  <a:prstClr val="black"/>
                </a:solidFill>
                <a:latin typeface="微软雅黑" panose="020B0503020204020204" pitchFamily="34" charset="-122"/>
                <a:ea typeface="微软雅黑" panose="020B0503020204020204" pitchFamily="34" charset="-122"/>
              </a:rPr>
              <a:t>5.</a:t>
            </a:r>
            <a:r>
              <a:rPr lang="zh-CN" altLang="en-US" sz="3200" dirty="0">
                <a:solidFill>
                  <a:prstClr val="black"/>
                </a:solidFill>
                <a:latin typeface="微软雅黑" panose="020B0503020204020204" pitchFamily="34" charset="-122"/>
                <a:ea typeface="微软雅黑" panose="020B0503020204020204" pitchFamily="34" charset="-122"/>
              </a:rPr>
              <a:t>高中化学学业质量水平与学业要求</a:t>
            </a:r>
            <a:r>
              <a:rPr lang="zh-CN" altLang="en-US" sz="3200" dirty="0" smtClean="0">
                <a:solidFill>
                  <a:prstClr val="black"/>
                </a:solidFill>
                <a:latin typeface="微软雅黑" panose="020B0503020204020204" pitchFamily="34" charset="-122"/>
                <a:ea typeface="微软雅黑" panose="020B0503020204020204" pitchFamily="34" charset="-122"/>
              </a:rPr>
              <a:t>的</a:t>
            </a:r>
            <a:r>
              <a:rPr lang="zh-CN" altLang="en-US" sz="3200" dirty="0">
                <a:solidFill>
                  <a:prstClr val="black"/>
                </a:solidFill>
                <a:latin typeface="微软雅黑" panose="020B0503020204020204" pitchFamily="34" charset="-122"/>
                <a:ea typeface="微软雅黑" panose="020B0503020204020204" pitchFamily="34" charset="-122"/>
              </a:rPr>
              <a:t>关系</a:t>
            </a:r>
            <a:r>
              <a:rPr lang="zh-CN" altLang="en-US" sz="3200" dirty="0" smtClean="0">
                <a:solidFill>
                  <a:prstClr val="black"/>
                </a:solidFill>
                <a:latin typeface="微软雅黑" panose="020B0503020204020204" pitchFamily="34" charset="-122"/>
                <a:ea typeface="微软雅黑" panose="020B0503020204020204" pitchFamily="34" charset="-122"/>
              </a:rPr>
              <a:t> </a:t>
            </a:r>
            <a:endParaRPr lang="zh-CN" altLang="en-US" sz="3200" dirty="0">
              <a:solidFill>
                <a:prstClr val="black"/>
              </a:solidFill>
              <a:latin typeface="微软雅黑" panose="020B0503020204020204" pitchFamily="34" charset="-122"/>
              <a:ea typeface="微软雅黑" panose="020B0503020204020204" pitchFamily="34" charset="-122"/>
            </a:endParaRPr>
          </a:p>
        </p:txBody>
      </p: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graphicFrame>
        <p:nvGraphicFramePr>
          <p:cNvPr id="3" name="图示 2"/>
          <p:cNvGraphicFramePr/>
          <p:nvPr/>
        </p:nvGraphicFramePr>
        <p:xfrm>
          <a:off x="1695939" y="1772816"/>
          <a:ext cx="8744520" cy="42935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6" name="矩形 5"/>
          <p:cNvSpPr/>
          <p:nvPr/>
        </p:nvSpPr>
        <p:spPr>
          <a:xfrm>
            <a:off x="1703512" y="908720"/>
            <a:ext cx="8568952" cy="7920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dirty="0" smtClean="0">
                <a:solidFill>
                  <a:schemeClr val="tx1"/>
                </a:solidFill>
                <a:latin typeface="微软雅黑" panose="020B0503020204020204" pitchFamily="34" charset="-122"/>
                <a:ea typeface="微软雅黑" panose="020B0503020204020204" pitchFamily="34" charset="-122"/>
              </a:rPr>
              <a:t>化学学业质量水平划分的步骤</a:t>
            </a:r>
            <a:endParaRPr lang="zh-CN" altLang="en-US" sz="3600" b="1" dirty="0">
              <a:solidFill>
                <a:schemeClr val="tx1"/>
              </a:solidFill>
              <a:latin typeface="微软雅黑" panose="020B0503020204020204" pitchFamily="34" charset="-122"/>
              <a:ea typeface="微软雅黑" panose="020B0503020204020204" pitchFamily="34" charset="-122"/>
            </a:endParaRPr>
          </a:p>
        </p:txBody>
      </p:sp>
      <p:sp>
        <p:nvSpPr>
          <p:cNvPr id="2" name="圆角矩形 1"/>
          <p:cNvSpPr/>
          <p:nvPr/>
        </p:nvSpPr>
        <p:spPr>
          <a:xfrm>
            <a:off x="3071664" y="2060848"/>
            <a:ext cx="5832648" cy="576064"/>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确定每一个内容模块的学业质量水平</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0" name="圆角矩形 9"/>
          <p:cNvSpPr/>
          <p:nvPr/>
        </p:nvSpPr>
        <p:spPr>
          <a:xfrm>
            <a:off x="335360" y="3501008"/>
            <a:ext cx="3024336" cy="1224136"/>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归纳、整理必修课程的学业质量水平</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6" name="圆角矩形 15"/>
          <p:cNvSpPr/>
          <p:nvPr/>
        </p:nvSpPr>
        <p:spPr>
          <a:xfrm>
            <a:off x="8760296" y="3501008"/>
            <a:ext cx="3024336" cy="1224136"/>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归纳、整理选修课程的学业质量水平</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7" name="圆角矩形 16"/>
          <p:cNvSpPr/>
          <p:nvPr/>
        </p:nvSpPr>
        <p:spPr>
          <a:xfrm>
            <a:off x="4367808" y="3501008"/>
            <a:ext cx="3456384" cy="1224136"/>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归纳、整理选择性必修课程的学业质量水平</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18" name="圆角矩形 17"/>
          <p:cNvSpPr/>
          <p:nvPr/>
        </p:nvSpPr>
        <p:spPr>
          <a:xfrm>
            <a:off x="3359696" y="5661248"/>
            <a:ext cx="5256584" cy="576064"/>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latin typeface="微软雅黑" panose="020B0503020204020204" pitchFamily="34" charset="-122"/>
                <a:ea typeface="微软雅黑" panose="020B0503020204020204" pitchFamily="34" charset="-122"/>
              </a:rPr>
              <a:t>归纳、整理高中化学学业质量水平</a:t>
            </a:r>
            <a:endParaRPr lang="zh-CN" altLang="en-US" sz="2400" dirty="0">
              <a:solidFill>
                <a:schemeClr val="tx1"/>
              </a:solidFill>
              <a:latin typeface="微软雅黑" panose="020B0503020204020204" pitchFamily="34" charset="-122"/>
              <a:ea typeface="微软雅黑" panose="020B0503020204020204" pitchFamily="34" charset="-122"/>
            </a:endParaRPr>
          </a:p>
        </p:txBody>
      </p:sp>
      <p:cxnSp>
        <p:nvCxnSpPr>
          <p:cNvPr id="7" name="直接箭头连接符 6"/>
          <p:cNvCxnSpPr>
            <a:endCxn id="10" idx="0"/>
          </p:cNvCxnSpPr>
          <p:nvPr/>
        </p:nvCxnSpPr>
        <p:spPr>
          <a:xfrm flipH="1">
            <a:off x="1847528" y="2636912"/>
            <a:ext cx="2376264" cy="86409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6096000" y="4725144"/>
            <a:ext cx="0" cy="936104"/>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endCxn id="16" idx="0"/>
          </p:cNvCxnSpPr>
          <p:nvPr/>
        </p:nvCxnSpPr>
        <p:spPr>
          <a:xfrm>
            <a:off x="7788188" y="2636912"/>
            <a:ext cx="2484276" cy="86409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10" idx="2"/>
          </p:cNvCxnSpPr>
          <p:nvPr/>
        </p:nvCxnSpPr>
        <p:spPr>
          <a:xfrm>
            <a:off x="1847528" y="4725144"/>
            <a:ext cx="2376264" cy="936104"/>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a:off x="6096000" y="2636912"/>
            <a:ext cx="0" cy="86409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p:cNvCxnSpPr>
            <a:stCxn id="16" idx="2"/>
          </p:cNvCxnSpPr>
          <p:nvPr/>
        </p:nvCxnSpPr>
        <p:spPr>
          <a:xfrm flipH="1">
            <a:off x="7824192" y="4725144"/>
            <a:ext cx="2448272" cy="936104"/>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677545"/>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67" name=" 167"/>
          <p:cNvSpPr/>
          <p:nvPr/>
        </p:nvSpPr>
        <p:spPr>
          <a:xfrm>
            <a:off x="4037896" y="2371645"/>
            <a:ext cx="2374900" cy="2082165"/>
          </a:xfrm>
          <a:prstGeom prst="roundRect">
            <a:avLst/>
          </a:prstGeom>
          <a:noFill/>
          <a:ln>
            <a:solidFill>
              <a:srgbClr val="C00000"/>
            </a:solidFill>
          </a:ln>
          <a:extLst>
            <a:ext uri="{909E8E84-426E-40DD-AFC4-6F175D3DCCD1}">
              <a14:hiddenFill xmlns:a14="http://schemas.microsoft.com/office/drawing/2010/main" xmlns="">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CN" altLang="en-US" sz="3600" b="1" dirty="0">
                <a:solidFill>
                  <a:schemeClr val="tx1"/>
                </a:solidFill>
                <a:latin typeface="微软雅黑" panose="020B0503020204020204" pitchFamily="34" charset="-122"/>
                <a:ea typeface="微软雅黑" panose="020B0503020204020204" pitchFamily="34" charset="-122"/>
              </a:rPr>
              <a:t>学科核</a:t>
            </a:r>
          </a:p>
          <a:p>
            <a:pPr algn="ctr" eaLnBrk="1" fontAlgn="auto" hangingPunct="1">
              <a:spcBef>
                <a:spcPts val="0"/>
              </a:spcBef>
              <a:spcAft>
                <a:spcPts val="0"/>
              </a:spcAft>
              <a:defRPr/>
            </a:pPr>
            <a:r>
              <a:rPr lang="zh-CN" altLang="en-US" sz="3600" b="1" dirty="0">
                <a:solidFill>
                  <a:schemeClr val="tx1"/>
                </a:solidFill>
                <a:latin typeface="微软雅黑" panose="020B0503020204020204" pitchFamily="34" charset="-122"/>
                <a:ea typeface="微软雅黑" panose="020B0503020204020204" pitchFamily="34" charset="-122"/>
              </a:rPr>
              <a:t>心素养</a:t>
            </a:r>
          </a:p>
        </p:txBody>
      </p:sp>
      <p:grpSp>
        <p:nvGrpSpPr>
          <p:cNvPr id="26" name="组合 25"/>
          <p:cNvGrpSpPr/>
          <p:nvPr/>
        </p:nvGrpSpPr>
        <p:grpSpPr>
          <a:xfrm>
            <a:off x="647169" y="2338248"/>
            <a:ext cx="3262630" cy="2278380"/>
            <a:chOff x="4396943" y="3106345"/>
            <a:chExt cx="2712288" cy="874004"/>
          </a:xfrm>
        </p:grpSpPr>
        <p:sp>
          <p:nvSpPr>
            <p:cNvPr id="191" name="任意多边形 190"/>
            <p:cNvSpPr/>
            <p:nvPr/>
          </p:nvSpPr>
          <p:spPr>
            <a:xfrm rot="5400000" flipH="1">
              <a:off x="5316085" y="2187203"/>
              <a:ext cx="874004" cy="2712288"/>
            </a:xfrm>
            <a:custGeom>
              <a:avLst/>
              <a:gdLst>
                <a:gd name="connsiteX0" fmla="*/ 0 w 2232000"/>
                <a:gd name="connsiteY0" fmla="*/ 2335309 h 2590940"/>
                <a:gd name="connsiteX1" fmla="*/ 0 w 2232000"/>
                <a:gd name="connsiteY1" fmla="*/ 614571 h 2590940"/>
                <a:gd name="connsiteX2" fmla="*/ 255630 w 2232000"/>
                <a:gd name="connsiteY2" fmla="*/ 358940 h 2590940"/>
                <a:gd name="connsiteX3" fmla="*/ 907815 w 2232000"/>
                <a:gd name="connsiteY3" fmla="*/ 358940 h 2590940"/>
                <a:gd name="connsiteX4" fmla="*/ 1116000 w 2232000"/>
                <a:gd name="connsiteY4" fmla="*/ 0 h 2590940"/>
                <a:gd name="connsiteX5" fmla="*/ 1324185 w 2232000"/>
                <a:gd name="connsiteY5" fmla="*/ 358940 h 2590940"/>
                <a:gd name="connsiteX6" fmla="*/ 1976369 w 2232000"/>
                <a:gd name="connsiteY6" fmla="*/ 358940 h 2590940"/>
                <a:gd name="connsiteX7" fmla="*/ 2232000 w 2232000"/>
                <a:gd name="connsiteY7" fmla="*/ 614571 h 2590940"/>
                <a:gd name="connsiteX8" fmla="*/ 2232000 w 2232000"/>
                <a:gd name="connsiteY8" fmla="*/ 2335309 h 2590940"/>
                <a:gd name="connsiteX9" fmla="*/ 1976369 w 2232000"/>
                <a:gd name="connsiteY9" fmla="*/ 2590940 h 2590940"/>
                <a:gd name="connsiteX10" fmla="*/ 255630 w 2232000"/>
                <a:gd name="connsiteY10" fmla="*/ 2590940 h 2590940"/>
                <a:gd name="connsiteX11" fmla="*/ 0 w 2232000"/>
                <a:gd name="connsiteY11" fmla="*/ 2335309 h 2590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32000" h="2590940">
                  <a:moveTo>
                    <a:pt x="0" y="2335309"/>
                  </a:moveTo>
                  <a:lnTo>
                    <a:pt x="0" y="614571"/>
                  </a:lnTo>
                  <a:cubicBezTo>
                    <a:pt x="0" y="473390"/>
                    <a:pt x="114449" y="358940"/>
                    <a:pt x="255630" y="358940"/>
                  </a:cubicBezTo>
                  <a:lnTo>
                    <a:pt x="907815" y="358940"/>
                  </a:lnTo>
                  <a:lnTo>
                    <a:pt x="1116000" y="0"/>
                  </a:lnTo>
                  <a:lnTo>
                    <a:pt x="1324185" y="358940"/>
                  </a:lnTo>
                  <a:lnTo>
                    <a:pt x="1976369" y="358940"/>
                  </a:lnTo>
                  <a:cubicBezTo>
                    <a:pt x="2117550" y="358940"/>
                    <a:pt x="2232000" y="473390"/>
                    <a:pt x="2232000" y="614571"/>
                  </a:cubicBezTo>
                  <a:lnTo>
                    <a:pt x="2232000" y="2335309"/>
                  </a:lnTo>
                  <a:cubicBezTo>
                    <a:pt x="2232000" y="2476490"/>
                    <a:pt x="2117550" y="2590940"/>
                    <a:pt x="1976369" y="2590940"/>
                  </a:cubicBezTo>
                  <a:lnTo>
                    <a:pt x="255630" y="2590940"/>
                  </a:lnTo>
                  <a:cubicBezTo>
                    <a:pt x="114449" y="2590940"/>
                    <a:pt x="0" y="2476490"/>
                    <a:pt x="0" y="2335309"/>
                  </a:cubicBezTo>
                  <a:close/>
                </a:path>
              </a:pathLst>
            </a:custGeom>
            <a:noFill/>
            <a:ln w="22225">
              <a:solidFill>
                <a:srgbClr val="C00000"/>
              </a:solidFill>
            </a:ln>
            <a:extLst>
              <a:ext uri="{909E8E84-426E-40DD-AFC4-6F175D3DCCD1}">
                <a14:hiddenFill xmlns:a14="http://schemas.microsoft.com/office/drawing/2010/main" xmlns="">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92171" tIns="46086" rIns="92171" bIns="46086" anchor="ctr"/>
            <a:lstStyle/>
            <a:p>
              <a:pPr algn="ctr" fontAlgn="auto">
                <a:spcBef>
                  <a:spcPts val="0"/>
                </a:spcBef>
                <a:spcAft>
                  <a:spcPts val="0"/>
                </a:spcAft>
                <a:defRPr/>
              </a:pPr>
              <a:endParaRPr lang="zh-CN" altLang="en-US" sz="2415"/>
            </a:p>
          </p:txBody>
        </p:sp>
        <p:sp>
          <p:nvSpPr>
            <p:cNvPr id="26661" name="文本框 229"/>
            <p:cNvSpPr txBox="1">
              <a:spLocks noChangeArrowheads="1"/>
            </p:cNvSpPr>
            <p:nvPr/>
          </p:nvSpPr>
          <p:spPr bwMode="auto">
            <a:xfrm>
              <a:off x="4476873" y="3129036"/>
              <a:ext cx="2257310" cy="154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171" tIns="46086" rIns="92171" bIns="46086">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r>
                <a:rPr lang="zh-CN" altLang="en-US" sz="2030" b="1" dirty="0">
                  <a:solidFill>
                    <a:schemeClr val="tx1"/>
                  </a:solidFill>
                  <a:latin typeface="微软雅黑" panose="020B0503020204020204" pitchFamily="34" charset="-122"/>
                  <a:cs typeface="Arial Unicode MS" panose="020B0604020202020204" charset="-122"/>
                </a:rPr>
                <a:t>宏观辨识与微观探析</a:t>
              </a:r>
            </a:p>
          </p:txBody>
        </p:sp>
      </p:grpSp>
      <p:sp>
        <p:nvSpPr>
          <p:cNvPr id="29" name="文本框 229"/>
          <p:cNvSpPr txBox="1">
            <a:spLocks noChangeArrowheads="1"/>
          </p:cNvSpPr>
          <p:nvPr/>
        </p:nvSpPr>
        <p:spPr bwMode="auto">
          <a:xfrm>
            <a:off x="743303" y="2790720"/>
            <a:ext cx="2682875" cy="403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171" tIns="46086" rIns="92171" bIns="46086">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r>
              <a:rPr lang="zh-CN" altLang="en-US" sz="2030" b="1" dirty="0">
                <a:solidFill>
                  <a:schemeClr val="tx1"/>
                </a:solidFill>
                <a:latin typeface="微软雅黑" panose="020B0503020204020204" pitchFamily="34" charset="-122"/>
                <a:cs typeface="Arial Unicode MS" panose="020B0604020202020204" charset="-122"/>
              </a:rPr>
              <a:t>变化观念与平衡思想</a:t>
            </a:r>
          </a:p>
        </p:txBody>
      </p:sp>
      <p:sp>
        <p:nvSpPr>
          <p:cNvPr id="31" name="文本框 229"/>
          <p:cNvSpPr txBox="1">
            <a:spLocks noChangeArrowheads="1"/>
          </p:cNvSpPr>
          <p:nvPr/>
        </p:nvSpPr>
        <p:spPr bwMode="auto">
          <a:xfrm>
            <a:off x="742668" y="3193945"/>
            <a:ext cx="2827020" cy="403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171" tIns="46086" rIns="92171" bIns="46086">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r>
              <a:rPr lang="zh-CN" altLang="en-US" sz="2030" b="1" dirty="0">
                <a:solidFill>
                  <a:schemeClr val="tx1"/>
                </a:solidFill>
                <a:latin typeface="微软雅黑" panose="020B0503020204020204" pitchFamily="34" charset="-122"/>
                <a:cs typeface="Arial Unicode MS" panose="020B0604020202020204" charset="-122"/>
              </a:rPr>
              <a:t>证据推理与模型认知</a:t>
            </a:r>
          </a:p>
        </p:txBody>
      </p:sp>
      <p:sp>
        <p:nvSpPr>
          <p:cNvPr id="32" name="文本框 229"/>
          <p:cNvSpPr txBox="1">
            <a:spLocks noChangeArrowheads="1"/>
          </p:cNvSpPr>
          <p:nvPr/>
        </p:nvSpPr>
        <p:spPr bwMode="auto">
          <a:xfrm>
            <a:off x="743303" y="3597442"/>
            <a:ext cx="2611120" cy="403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171" tIns="46086" rIns="92171" bIns="46086">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r>
              <a:rPr lang="zh-CN" altLang="en-US" sz="2030" b="1" dirty="0">
                <a:solidFill>
                  <a:schemeClr val="tx1"/>
                </a:solidFill>
                <a:latin typeface="微软雅黑" panose="020B0503020204020204" pitchFamily="34" charset="-122"/>
                <a:cs typeface="Arial Unicode MS" panose="020B0604020202020204" charset="-122"/>
              </a:rPr>
              <a:t>科学探究与创新意识</a:t>
            </a:r>
          </a:p>
        </p:txBody>
      </p:sp>
      <p:sp>
        <p:nvSpPr>
          <p:cNvPr id="33" name="文本框 229"/>
          <p:cNvSpPr txBox="1">
            <a:spLocks noChangeArrowheads="1"/>
          </p:cNvSpPr>
          <p:nvPr/>
        </p:nvSpPr>
        <p:spPr bwMode="auto">
          <a:xfrm>
            <a:off x="743303" y="4000667"/>
            <a:ext cx="2611120" cy="403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171" tIns="46086" rIns="92171" bIns="46086">
            <a:spAutoFit/>
          </a:bodyPr>
          <a:lstStyle>
            <a:lvl1pPr>
              <a:defRPr>
                <a:solidFill>
                  <a:schemeClr val="tx1"/>
                </a:solidFill>
                <a:latin typeface="Calibri" panose="020F0502020204030204" pitchFamily="34" charset="0"/>
                <a:ea typeface="微软雅黑" panose="020B0503020204020204" pitchFamily="34" charset="-122"/>
              </a:defRPr>
            </a:lvl1pPr>
            <a:lvl2pPr marL="742950" indent="-285750">
              <a:defRPr>
                <a:solidFill>
                  <a:schemeClr val="tx1"/>
                </a:solidFill>
                <a:latin typeface="Calibri" panose="020F0502020204030204" pitchFamily="34" charset="0"/>
                <a:ea typeface="微软雅黑" panose="020B0503020204020204" pitchFamily="34" charset="-122"/>
              </a:defRPr>
            </a:lvl2pPr>
            <a:lvl3pPr marL="1143000" indent="-228600">
              <a:defRPr>
                <a:solidFill>
                  <a:schemeClr val="tx1"/>
                </a:solidFill>
                <a:latin typeface="Calibri" panose="020F0502020204030204" pitchFamily="34" charset="0"/>
                <a:ea typeface="微软雅黑" panose="020B0503020204020204" pitchFamily="34" charset="-122"/>
              </a:defRPr>
            </a:lvl3pPr>
            <a:lvl4pPr marL="1600200" indent="-228600">
              <a:defRPr>
                <a:solidFill>
                  <a:schemeClr val="tx1"/>
                </a:solidFill>
                <a:latin typeface="Calibri" panose="020F0502020204030204" pitchFamily="34" charset="0"/>
                <a:ea typeface="微软雅黑" panose="020B0503020204020204" pitchFamily="34" charset="-122"/>
              </a:defRPr>
            </a:lvl4pPr>
            <a:lvl5pPr marL="2057400" indent="-228600">
              <a:defRPr>
                <a:solidFill>
                  <a:schemeClr val="tx1"/>
                </a:solidFill>
                <a:latin typeface="Calibri" panose="020F050202020403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alibri" panose="020F0502020204030204" pitchFamily="34" charset="0"/>
                <a:ea typeface="微软雅黑" panose="020B0503020204020204" pitchFamily="34" charset="-122"/>
              </a:defRPr>
            </a:lvl9pPr>
          </a:lstStyle>
          <a:p>
            <a:r>
              <a:rPr lang="zh-CN" altLang="en-US" sz="2030" b="1" dirty="0">
                <a:solidFill>
                  <a:schemeClr val="tx1"/>
                </a:solidFill>
                <a:latin typeface="微软雅黑" panose="020B0503020204020204" pitchFamily="34" charset="-122"/>
                <a:cs typeface="Arial Unicode MS" panose="020B0604020202020204" charset="-122"/>
              </a:rPr>
              <a:t>科学态度与社会责任</a:t>
            </a:r>
          </a:p>
        </p:txBody>
      </p:sp>
      <p:sp>
        <p:nvSpPr>
          <p:cNvPr id="36" name=" 220"/>
          <p:cNvSpPr/>
          <p:nvPr/>
        </p:nvSpPr>
        <p:spPr>
          <a:xfrm rot="5400000">
            <a:off x="9326969" y="1690276"/>
            <a:ext cx="1131570" cy="2119630"/>
          </a:xfrm>
          <a:prstGeom prst="homePlate">
            <a:avLst/>
          </a:prstGeom>
          <a:noFill/>
          <a:ln>
            <a:solidFill>
              <a:srgbClr val="C00000"/>
            </a:solidFill>
          </a:ln>
          <a:extLst>
            <a:ext uri="{909E8E84-426E-40DD-AFC4-6F175D3DCCD1}">
              <a14:hiddenFill xmlns:a14="http://schemas.microsoft.com/office/drawing/2010/main" xmlns="">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zh-CN" sz="2400" b="1">
              <a:solidFill>
                <a:schemeClr val="tx1"/>
              </a:solidFill>
            </a:endParaRPr>
          </a:p>
        </p:txBody>
      </p:sp>
      <p:sp>
        <p:nvSpPr>
          <p:cNvPr id="37" name="文本框 36"/>
          <p:cNvSpPr txBox="1"/>
          <p:nvPr/>
        </p:nvSpPr>
        <p:spPr>
          <a:xfrm>
            <a:off x="9133929" y="2391951"/>
            <a:ext cx="155384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学业要求</a:t>
            </a:r>
          </a:p>
        </p:txBody>
      </p:sp>
      <p:sp>
        <p:nvSpPr>
          <p:cNvPr id="40" name=" 220"/>
          <p:cNvSpPr/>
          <p:nvPr/>
        </p:nvSpPr>
        <p:spPr>
          <a:xfrm rot="5400000">
            <a:off x="9326969" y="2821846"/>
            <a:ext cx="1131570" cy="2119630"/>
          </a:xfrm>
          <a:prstGeom prst="homePlate">
            <a:avLst/>
          </a:prstGeom>
          <a:noFill/>
          <a:ln>
            <a:solidFill>
              <a:srgbClr val="C00000"/>
            </a:solidFill>
          </a:ln>
          <a:extLst>
            <a:ext uri="{909E8E84-426E-40DD-AFC4-6F175D3DCCD1}">
              <a14:hiddenFill xmlns:a14="http://schemas.microsoft.com/office/drawing/2010/main" xmlns="">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zh-CN" sz="2400" b="1">
              <a:solidFill>
                <a:schemeClr val="tx1"/>
              </a:solidFill>
            </a:endParaRPr>
          </a:p>
        </p:txBody>
      </p:sp>
      <p:sp>
        <p:nvSpPr>
          <p:cNvPr id="41" name="文本框 40"/>
          <p:cNvSpPr txBox="1"/>
          <p:nvPr/>
        </p:nvSpPr>
        <p:spPr>
          <a:xfrm>
            <a:off x="9342209" y="3340641"/>
            <a:ext cx="1137920" cy="82994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学业质</a:t>
            </a:r>
          </a:p>
          <a:p>
            <a:r>
              <a:rPr lang="zh-CN" altLang="en-US" sz="2400" b="1" dirty="0">
                <a:latin typeface="微软雅黑" panose="020B0503020204020204" pitchFamily="34" charset="-122"/>
                <a:ea typeface="微软雅黑" panose="020B0503020204020204" pitchFamily="34" charset="-122"/>
              </a:rPr>
              <a:t>量标准</a:t>
            </a:r>
          </a:p>
        </p:txBody>
      </p:sp>
      <p:sp>
        <p:nvSpPr>
          <p:cNvPr id="42" name=" 220"/>
          <p:cNvSpPr/>
          <p:nvPr/>
        </p:nvSpPr>
        <p:spPr>
          <a:xfrm rot="5400000">
            <a:off x="9326969" y="558706"/>
            <a:ext cx="1131570" cy="2119630"/>
          </a:xfrm>
          <a:prstGeom prst="homePlate">
            <a:avLst/>
          </a:prstGeom>
          <a:noFill/>
          <a:ln>
            <a:solidFill>
              <a:srgbClr val="C00000"/>
            </a:solidFill>
          </a:ln>
          <a:extLst>
            <a:ext uri="{909E8E84-426E-40DD-AFC4-6F175D3DCCD1}">
              <a14:hiddenFill xmlns:a14="http://schemas.microsoft.com/office/drawing/2010/main" xmlns="">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zh-CN" sz="2400" b="1">
              <a:solidFill>
                <a:schemeClr val="tx1"/>
              </a:solidFill>
            </a:endParaRPr>
          </a:p>
        </p:txBody>
      </p:sp>
      <p:sp>
        <p:nvSpPr>
          <p:cNvPr id="43" name="文本框 42"/>
          <p:cNvSpPr txBox="1"/>
          <p:nvPr/>
        </p:nvSpPr>
        <p:spPr>
          <a:xfrm>
            <a:off x="9133929" y="1260381"/>
            <a:ext cx="1553845" cy="46037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课程内容</a:t>
            </a:r>
          </a:p>
        </p:txBody>
      </p:sp>
      <p:sp>
        <p:nvSpPr>
          <p:cNvPr id="47" name="圆角矩形 46"/>
          <p:cNvSpPr/>
          <p:nvPr/>
        </p:nvSpPr>
        <p:spPr>
          <a:xfrm>
            <a:off x="8832304" y="4509041"/>
            <a:ext cx="2120265" cy="1367790"/>
          </a:xfrm>
          <a:prstGeom prst="roundRect">
            <a:avLst/>
          </a:prstGeom>
          <a:noFill/>
          <a:ln>
            <a:solidFill>
              <a:srgbClr val="C00000"/>
            </a:solidFill>
          </a:ln>
          <a:extLst>
            <a:ext uri="{909E8E84-426E-40DD-AFC4-6F175D3DCCD1}">
              <a14:hiddenFill xmlns:a14="http://schemas.microsoft.com/office/drawing/2010/main" xmlns="">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48" name="文本框 47"/>
          <p:cNvSpPr txBox="1"/>
          <p:nvPr/>
        </p:nvSpPr>
        <p:spPr>
          <a:xfrm>
            <a:off x="9072969" y="4839241"/>
            <a:ext cx="1879600" cy="706755"/>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水平</a:t>
            </a:r>
            <a:r>
              <a:rPr lang="en-US" altLang="zh-CN" sz="2000" b="1" dirty="0">
                <a:latin typeface="微软雅黑" panose="020B0503020204020204" pitchFamily="34" charset="-122"/>
                <a:ea typeface="微软雅黑" panose="020B0503020204020204" pitchFamily="34" charset="-122"/>
              </a:rPr>
              <a:t>1</a:t>
            </a:r>
            <a:r>
              <a:rPr lang="zh-CN" altLang="en-US" sz="2000" b="1" dirty="0">
                <a:latin typeface="微软雅黑" panose="020B0503020204020204" pitchFamily="34" charset="-122"/>
                <a:ea typeface="微软雅黑" panose="020B0503020204020204" pitchFamily="34" charset="-122"/>
              </a:rPr>
              <a:t>、水平</a:t>
            </a:r>
            <a:r>
              <a:rPr lang="en-US" altLang="zh-CN" sz="2000" b="1" dirty="0">
                <a:latin typeface="微软雅黑" panose="020B0503020204020204" pitchFamily="34" charset="-122"/>
                <a:ea typeface="微软雅黑" panose="020B0503020204020204" pitchFamily="34" charset="-122"/>
              </a:rPr>
              <a:t>2</a:t>
            </a:r>
          </a:p>
          <a:p>
            <a:r>
              <a:rPr lang="zh-CN" altLang="en-US" sz="2000" b="1" dirty="0">
                <a:latin typeface="微软雅黑" panose="020B0503020204020204" pitchFamily="34" charset="-122"/>
                <a:ea typeface="微软雅黑" panose="020B0503020204020204" pitchFamily="34" charset="-122"/>
              </a:rPr>
              <a:t>水平</a:t>
            </a:r>
            <a:r>
              <a:rPr lang="en-US" altLang="zh-CN" sz="2000" b="1" dirty="0">
                <a:latin typeface="微软雅黑" panose="020B0503020204020204" pitchFamily="34" charset="-122"/>
                <a:ea typeface="微软雅黑" panose="020B0503020204020204" pitchFamily="34" charset="-122"/>
              </a:rPr>
              <a:t>3</a:t>
            </a:r>
            <a:r>
              <a:rPr lang="zh-CN" altLang="en-US" sz="2000" b="1" dirty="0">
                <a:latin typeface="微软雅黑" panose="020B0503020204020204" pitchFamily="34" charset="-122"/>
                <a:ea typeface="微软雅黑" panose="020B0503020204020204" pitchFamily="34" charset="-122"/>
              </a:rPr>
              <a:t>、水平</a:t>
            </a:r>
            <a:r>
              <a:rPr lang="en-US" altLang="zh-CN" sz="2000" b="1" dirty="0">
                <a:latin typeface="微软雅黑" panose="020B0503020204020204" pitchFamily="34" charset="-122"/>
                <a:ea typeface="微软雅黑" panose="020B0503020204020204" pitchFamily="34" charset="-122"/>
              </a:rPr>
              <a:t>4</a:t>
            </a:r>
          </a:p>
        </p:txBody>
      </p:sp>
      <p:sp>
        <p:nvSpPr>
          <p:cNvPr id="159" name=" 159"/>
          <p:cNvSpPr/>
          <p:nvPr/>
        </p:nvSpPr>
        <p:spPr>
          <a:xfrm>
            <a:off x="6846783" y="2924413"/>
            <a:ext cx="1367790" cy="792480"/>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2133144"/>
            <a:ext cx="12192000" cy="2592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6" name="矩形 5"/>
          <p:cNvSpPr/>
          <p:nvPr/>
        </p:nvSpPr>
        <p:spPr>
          <a:xfrm>
            <a:off x="1" y="2663825"/>
            <a:ext cx="1096963" cy="541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8" name="文本框 7"/>
          <p:cNvSpPr txBox="1">
            <a:spLocks noChangeArrowheads="1"/>
          </p:cNvSpPr>
          <p:nvPr/>
        </p:nvSpPr>
        <p:spPr bwMode="auto">
          <a:xfrm>
            <a:off x="946151" y="2000250"/>
            <a:ext cx="1539875" cy="1855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11465" dirty="0">
                <a:solidFill>
                  <a:schemeClr val="bg1"/>
                </a:solidFill>
                <a:latin typeface="Impact" panose="020B0806030902050204" pitchFamily="34" charset="0"/>
              </a:rPr>
              <a:t>1</a:t>
            </a:r>
          </a:p>
        </p:txBody>
      </p:sp>
      <p:sp>
        <p:nvSpPr>
          <p:cNvPr id="9" name="文本框 8"/>
          <p:cNvSpPr txBox="1">
            <a:spLocks noChangeArrowheads="1"/>
          </p:cNvSpPr>
          <p:nvPr/>
        </p:nvSpPr>
        <p:spPr bwMode="auto">
          <a:xfrm>
            <a:off x="419101" y="2638425"/>
            <a:ext cx="5715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C00000"/>
                </a:solidFill>
                <a:latin typeface="微软雅黑" panose="020B0503020204020204" pitchFamily="34" charset="-122"/>
                <a:ea typeface="微软雅黑" panose="020B0503020204020204" pitchFamily="34" charset="-122"/>
              </a:rPr>
              <a:t>第</a:t>
            </a:r>
          </a:p>
        </p:txBody>
      </p:sp>
      <p:sp>
        <p:nvSpPr>
          <p:cNvPr id="10" name="矩形 9"/>
          <p:cNvSpPr/>
          <p:nvPr/>
        </p:nvSpPr>
        <p:spPr>
          <a:xfrm>
            <a:off x="2498725" y="2663825"/>
            <a:ext cx="9693275" cy="541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11" name="文本框 10"/>
          <p:cNvSpPr txBox="1">
            <a:spLocks noChangeArrowheads="1"/>
          </p:cNvSpPr>
          <p:nvPr/>
        </p:nvSpPr>
        <p:spPr bwMode="auto">
          <a:xfrm>
            <a:off x="2525714" y="2638425"/>
            <a:ext cx="17668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C00000"/>
                </a:solidFill>
                <a:latin typeface="微软雅黑" panose="020B0503020204020204" pitchFamily="34" charset="-122"/>
                <a:ea typeface="微软雅黑" panose="020B0503020204020204" pitchFamily="34" charset="-122"/>
              </a:rPr>
              <a:t>部分</a:t>
            </a:r>
          </a:p>
        </p:txBody>
      </p:sp>
      <p:sp>
        <p:nvSpPr>
          <p:cNvPr id="12" name="文本框 11"/>
          <p:cNvSpPr txBox="1">
            <a:spLocks noChangeArrowheads="1"/>
          </p:cNvSpPr>
          <p:nvPr/>
        </p:nvSpPr>
        <p:spPr bwMode="auto">
          <a:xfrm>
            <a:off x="-21087" y="3750131"/>
            <a:ext cx="12525799" cy="8299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4800" b="1" dirty="0">
                <a:solidFill>
                  <a:schemeClr val="bg1"/>
                </a:solidFill>
                <a:latin typeface="微软雅黑" panose="020B0503020204020204" pitchFamily="34" charset="-122"/>
                <a:ea typeface="微软雅黑" panose="020B0503020204020204" pitchFamily="34" charset="-122"/>
              </a:rPr>
              <a:t>高中化学学业质量标准</a:t>
            </a:r>
          </a:p>
        </p:txBody>
      </p:sp>
      <p:cxnSp>
        <p:nvCxnSpPr>
          <p:cNvPr id="13" name="直接连接符 12"/>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4" name="组合 13"/>
          <p:cNvGrpSpPr>
            <a:grpSpLocks noChangeAspect="1"/>
          </p:cNvGrpSpPr>
          <p:nvPr/>
        </p:nvGrpSpPr>
        <p:grpSpPr bwMode="auto">
          <a:xfrm>
            <a:off x="9648395" y="55883"/>
            <a:ext cx="2415536" cy="653653"/>
            <a:chOff x="0" y="0"/>
            <a:chExt cx="3167513" cy="871754"/>
          </a:xfrm>
        </p:grpSpPr>
        <p:pic>
          <p:nvPicPr>
            <p:cNvPr id="1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8" name="内容占位符 2"/>
          <p:cNvSpPr>
            <a:spLocks noGrp="1" noChangeArrowheads="1"/>
          </p:cNvSpPr>
          <p:nvPr>
            <p:ph idx="4294967295"/>
          </p:nvPr>
        </p:nvSpPr>
        <p:spPr>
          <a:xfrm>
            <a:off x="779645" y="2276872"/>
            <a:ext cx="11089231" cy="3600400"/>
          </a:xfrm>
        </p:spPr>
        <p:txBody>
          <a:bodyPr>
            <a:normAutofit/>
          </a:bodyPr>
          <a:lstStyle/>
          <a:p>
            <a:pPr>
              <a:lnSpc>
                <a:spcPct val="150000"/>
              </a:lnSpc>
            </a:pPr>
            <a:r>
              <a:rPr lang="zh-CN" altLang="en-US" sz="2800" dirty="0" smtClean="0">
                <a:latin typeface="微软雅黑" panose="020B0503020204020204" pitchFamily="34" charset="-122"/>
                <a:ea typeface="微软雅黑" panose="020B0503020204020204" pitchFamily="34" charset="-122"/>
              </a:rPr>
              <a:t>进一步梳理、确定必修主题</a:t>
            </a:r>
            <a:r>
              <a:rPr lang="en-US" altLang="zh-CN" sz="2800" dirty="0" smtClean="0">
                <a:latin typeface="微软雅黑" panose="020B0503020204020204" pitchFamily="34" charset="-122"/>
                <a:ea typeface="微软雅黑" panose="020B0503020204020204" pitchFamily="34" charset="-122"/>
              </a:rPr>
              <a:t>2</a:t>
            </a:r>
            <a:r>
              <a:rPr lang="zh-CN" altLang="en-US" sz="2800" dirty="0" smtClean="0">
                <a:latin typeface="微软雅黑" panose="020B0503020204020204" pitchFamily="34" charset="-122"/>
                <a:ea typeface="微软雅黑" panose="020B0503020204020204" pitchFamily="34" charset="-122"/>
              </a:rPr>
              <a:t>的“学业要求”（按照学科核心素养的顺序）。</a:t>
            </a:r>
          </a:p>
          <a:p>
            <a:pPr>
              <a:lnSpc>
                <a:spcPct val="150000"/>
              </a:lnSpc>
            </a:pPr>
            <a:r>
              <a:rPr lang="zh-CN" altLang="en-US" sz="2800" dirty="0" smtClean="0">
                <a:latin typeface="微软雅黑" panose="020B0503020204020204" pitchFamily="34" charset="-122"/>
                <a:ea typeface="微软雅黑" panose="020B0503020204020204" pitchFamily="34" charset="-122"/>
              </a:rPr>
              <a:t>对“学业要求”中的每一条，依据其对应的核心素养及其水平，按照不同水平层次进行质量标准的水平划分。</a:t>
            </a:r>
          </a:p>
        </p:txBody>
      </p:sp>
      <p:sp>
        <p:nvSpPr>
          <p:cNvPr id="2" name="矩形 1"/>
          <p:cNvSpPr/>
          <p:nvPr/>
        </p:nvSpPr>
        <p:spPr>
          <a:xfrm>
            <a:off x="753727" y="1311411"/>
            <a:ext cx="6351419" cy="662554"/>
          </a:xfrm>
          <a:prstGeom prst="rect">
            <a:avLst/>
          </a:prstGeom>
        </p:spPr>
        <p:txBody>
          <a:bodyPr wrap="none">
            <a:spAutoFit/>
          </a:bodyPr>
          <a:lstStyle/>
          <a:p>
            <a:pPr>
              <a:lnSpc>
                <a:spcPct val="150000"/>
              </a:lnSpc>
            </a:pPr>
            <a:r>
              <a:rPr lang="zh-CN" altLang="en-US" sz="2800" dirty="0">
                <a:latin typeface="微软雅黑" panose="020B0503020204020204" pitchFamily="34" charset="-122"/>
                <a:ea typeface="微软雅黑" panose="020B0503020204020204" pitchFamily="34" charset="-122"/>
              </a:rPr>
              <a:t>举例  必修主题</a:t>
            </a:r>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常见的无机物及其应用</a:t>
            </a:r>
            <a:endParaRPr lang="en-US" altLang="zh-CN"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8" name="内容占位符 2"/>
          <p:cNvSpPr>
            <a:spLocks noGrp="1" noChangeArrowheads="1"/>
          </p:cNvSpPr>
          <p:nvPr>
            <p:ph idx="4294967295"/>
          </p:nvPr>
        </p:nvSpPr>
        <p:spPr>
          <a:xfrm>
            <a:off x="3985260" y="3421379"/>
            <a:ext cx="7977505" cy="1537911"/>
          </a:xfrm>
          <a:ln w="28575">
            <a:solidFill>
              <a:srgbClr val="C00000"/>
            </a:solidFill>
          </a:ln>
        </p:spPr>
        <p:txBody>
          <a:bodyPr>
            <a:noAutofit/>
          </a:bodyPr>
          <a:lstStyle/>
          <a:p>
            <a:pPr marL="0" indent="0" fontAlgn="auto">
              <a:lnSpc>
                <a:spcPct val="100000"/>
              </a:lnSpc>
              <a:spcBef>
                <a:spcPts val="600"/>
              </a:spcBef>
              <a:buFont typeface="Arial" panose="020B0604020202020204" pitchFamily="34" charset="0"/>
              <a:buNone/>
            </a:pPr>
            <a:r>
              <a:rPr lang="zh-CN" altLang="en-US" sz="2000" dirty="0" smtClean="0">
                <a:latin typeface="微软雅黑" panose="020B0503020204020204" pitchFamily="34" charset="-122"/>
                <a:ea typeface="微软雅黑" panose="020B0503020204020204" pitchFamily="34" charset="-122"/>
              </a:rPr>
              <a:t>能利用氧化还原反应概念对常见的反应进行分类和分析说明。（素养</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a:t>
            </a:r>
          </a:p>
          <a:p>
            <a:pPr marL="0" indent="0" fontAlgn="auto">
              <a:lnSpc>
                <a:spcPct val="100000"/>
              </a:lnSpc>
              <a:spcBef>
                <a:spcPts val="600"/>
              </a:spcBef>
              <a:buNone/>
            </a:pPr>
            <a:r>
              <a:rPr lang="zh-CN" altLang="en-US" sz="2000" dirty="0" smtClean="0">
                <a:latin typeface="微软雅黑" panose="020B0503020204020204" pitchFamily="34" charset="-122"/>
                <a:ea typeface="微软雅黑" panose="020B0503020204020204" pitchFamily="34" charset="-122"/>
              </a:rPr>
              <a:t>能从物质类别、元素价态的角度，依据复分解反应和氧化还原反应原理，预测物质的化学性质和变化（素养</a:t>
            </a: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a:t>
            </a:r>
          </a:p>
          <a:p>
            <a:pPr marL="0" indent="0" fontAlgn="auto">
              <a:lnSpc>
                <a:spcPct val="100000"/>
              </a:lnSpc>
              <a:spcBef>
                <a:spcPts val="600"/>
              </a:spcBef>
              <a:buNone/>
            </a:pPr>
            <a:r>
              <a:rPr lang="zh-CN" altLang="en-US" sz="2000" dirty="0" smtClean="0">
                <a:latin typeface="微软雅黑" panose="020B0503020204020204" pitchFamily="34" charset="-122"/>
                <a:ea typeface="微软雅黑" panose="020B0503020204020204" pitchFamily="34" charset="-122"/>
              </a:rPr>
              <a:t>设计实验进行初步验证，并能分析、解释有关现象。（素养</a:t>
            </a:r>
            <a:r>
              <a:rPr lang="en-US" altLang="zh-CN" sz="2000" dirty="0" smtClean="0">
                <a:latin typeface="微软雅黑" panose="020B0503020204020204" pitchFamily="34" charset="-122"/>
                <a:ea typeface="微软雅黑" panose="020B0503020204020204" pitchFamily="34" charset="-122"/>
              </a:rPr>
              <a:t>4</a:t>
            </a:r>
            <a:r>
              <a:rPr lang="zh-CN" altLang="en-US" sz="2000" dirty="0" smtClean="0">
                <a:latin typeface="微软雅黑" panose="020B0503020204020204" pitchFamily="34" charset="-122"/>
                <a:ea typeface="微软雅黑" panose="020B0503020204020204" pitchFamily="34" charset="-122"/>
              </a:rPr>
              <a:t>）</a:t>
            </a:r>
            <a:endParaRPr lang="zh-CN" altLang="en-US" sz="3600" dirty="0" smtClean="0">
              <a:latin typeface="微软雅黑" panose="020B0503020204020204" pitchFamily="34" charset="-122"/>
              <a:ea typeface="微软雅黑" panose="020B0503020204020204" pitchFamily="34" charset="-122"/>
            </a:endParaRPr>
          </a:p>
        </p:txBody>
      </p:sp>
      <p:sp>
        <p:nvSpPr>
          <p:cNvPr id="2" name="文本框 1"/>
          <p:cNvSpPr txBox="1"/>
          <p:nvPr/>
        </p:nvSpPr>
        <p:spPr>
          <a:xfrm>
            <a:off x="387350" y="1038860"/>
            <a:ext cx="1424940" cy="583565"/>
          </a:xfrm>
          <a:prstGeom prst="rect">
            <a:avLst/>
          </a:prstGeom>
          <a:noFill/>
          <a:ln>
            <a:noFill/>
          </a:ln>
        </p:spPr>
        <p:txBody>
          <a:bodyPr wrap="square" rtlCol="0">
            <a:spAutoFit/>
          </a:bodyPr>
          <a:lstStyle/>
          <a:p>
            <a:pPr algn="l"/>
            <a:r>
              <a:rPr lang="zh-CN" altLang="en-US" sz="3200" dirty="0" smtClean="0">
                <a:latin typeface="微软雅黑" panose="020B0503020204020204" pitchFamily="34" charset="-122"/>
                <a:ea typeface="微软雅黑" panose="020B0503020204020204" pitchFamily="34" charset="-122"/>
                <a:sym typeface="+mn-ea"/>
              </a:rPr>
              <a:t>举例</a:t>
            </a:r>
          </a:p>
        </p:txBody>
      </p:sp>
      <p:sp>
        <p:nvSpPr>
          <p:cNvPr id="3" name="文本框 2"/>
          <p:cNvSpPr txBox="1"/>
          <p:nvPr/>
        </p:nvSpPr>
        <p:spPr>
          <a:xfrm>
            <a:off x="1919536" y="2422525"/>
            <a:ext cx="1210588" cy="400110"/>
          </a:xfrm>
          <a:prstGeom prst="rect">
            <a:avLst/>
          </a:prstGeom>
          <a:noFill/>
          <a:ln w="28575">
            <a:solidFill>
              <a:srgbClr val="C00000"/>
            </a:solidFill>
          </a:ln>
        </p:spPr>
        <p:txBody>
          <a:bodyPr wrap="none" rtlCol="0">
            <a:spAutoFit/>
          </a:bodyPr>
          <a:lstStyle/>
          <a:p>
            <a:pPr algn="l"/>
            <a:r>
              <a:rPr lang="zh-CN" altLang="en-US" sz="2000" dirty="0" smtClean="0">
                <a:latin typeface="微软雅黑" panose="020B0503020204020204" pitchFamily="34" charset="-122"/>
                <a:ea typeface="微软雅黑" panose="020B0503020204020204" pitchFamily="34" charset="-122"/>
                <a:sym typeface="+mn-ea"/>
              </a:rPr>
              <a:t>课程内容</a:t>
            </a:r>
            <a:endParaRPr lang="zh-CN" altLang="en-US" sz="2000" dirty="0" smtClean="0">
              <a:latin typeface="微软雅黑" panose="020B0503020204020204" pitchFamily="34" charset="-122"/>
              <a:ea typeface="微软雅黑" panose="020B0503020204020204" pitchFamily="34" charset="-122"/>
            </a:endParaRPr>
          </a:p>
        </p:txBody>
      </p:sp>
      <p:sp>
        <p:nvSpPr>
          <p:cNvPr id="5" name="文本框 4"/>
          <p:cNvSpPr txBox="1"/>
          <p:nvPr/>
        </p:nvSpPr>
        <p:spPr>
          <a:xfrm>
            <a:off x="1919536" y="3945890"/>
            <a:ext cx="1210588" cy="400110"/>
          </a:xfrm>
          <a:prstGeom prst="rect">
            <a:avLst/>
          </a:prstGeom>
          <a:noFill/>
          <a:ln w="28575">
            <a:solidFill>
              <a:srgbClr val="C00000"/>
            </a:solidFill>
          </a:ln>
        </p:spPr>
        <p:txBody>
          <a:bodyPr wrap="none" rtlCol="0">
            <a:spAutoFit/>
          </a:bodyPr>
          <a:lstStyle/>
          <a:p>
            <a:pPr algn="l"/>
            <a:r>
              <a:rPr lang="zh-CN" altLang="en-US" sz="2000" dirty="0" smtClean="0">
                <a:latin typeface="微软雅黑" panose="020B0503020204020204" pitchFamily="34" charset="-122"/>
                <a:ea typeface="微软雅黑" panose="020B0503020204020204" pitchFamily="34" charset="-122"/>
                <a:sym typeface="+mn-ea"/>
              </a:rPr>
              <a:t>学业要求</a:t>
            </a:r>
            <a:endParaRPr lang="zh-CN" altLang="en-US" sz="2000" dirty="0" smtClean="0">
              <a:latin typeface="微软雅黑" panose="020B0503020204020204" pitchFamily="34" charset="-122"/>
              <a:ea typeface="微软雅黑" panose="020B0503020204020204" pitchFamily="34" charset="-122"/>
            </a:endParaRPr>
          </a:p>
        </p:txBody>
      </p:sp>
      <p:sp>
        <p:nvSpPr>
          <p:cNvPr id="6" name="文本框 5"/>
          <p:cNvSpPr txBox="1"/>
          <p:nvPr/>
        </p:nvSpPr>
        <p:spPr>
          <a:xfrm>
            <a:off x="1415480" y="5244465"/>
            <a:ext cx="1723549" cy="400110"/>
          </a:xfrm>
          <a:prstGeom prst="rect">
            <a:avLst/>
          </a:prstGeom>
          <a:noFill/>
          <a:ln w="28575">
            <a:solidFill>
              <a:srgbClr val="C00000"/>
            </a:solidFill>
          </a:ln>
        </p:spPr>
        <p:txBody>
          <a:bodyPr wrap="none" rtlCol="0">
            <a:spAutoFit/>
          </a:bodyPr>
          <a:lstStyle/>
          <a:p>
            <a:pPr algn="l"/>
            <a:r>
              <a:rPr lang="zh-CN" altLang="en-US" sz="2000" dirty="0" smtClean="0">
                <a:latin typeface="微软雅黑" panose="020B0503020204020204" pitchFamily="34" charset="-122"/>
                <a:ea typeface="微软雅黑" panose="020B0503020204020204" pitchFamily="34" charset="-122"/>
                <a:sym typeface="+mn-ea"/>
              </a:rPr>
              <a:t>学业质量标准</a:t>
            </a:r>
            <a:endParaRPr lang="zh-CN" altLang="en-US" sz="2000" dirty="0" smtClean="0">
              <a:latin typeface="微软雅黑" panose="020B0503020204020204" pitchFamily="34" charset="-122"/>
              <a:ea typeface="微软雅黑" panose="020B0503020204020204" pitchFamily="34" charset="-122"/>
            </a:endParaRPr>
          </a:p>
        </p:txBody>
      </p:sp>
      <p:sp>
        <p:nvSpPr>
          <p:cNvPr id="7" name="文本框 6"/>
          <p:cNvSpPr txBox="1"/>
          <p:nvPr/>
        </p:nvSpPr>
        <p:spPr>
          <a:xfrm>
            <a:off x="2423592" y="1295400"/>
            <a:ext cx="697627" cy="400110"/>
          </a:xfrm>
          <a:prstGeom prst="rect">
            <a:avLst/>
          </a:prstGeom>
          <a:noFill/>
          <a:ln w="28575">
            <a:solidFill>
              <a:srgbClr val="C00000"/>
            </a:solidFill>
          </a:ln>
        </p:spPr>
        <p:txBody>
          <a:bodyPr wrap="none" rtlCol="0">
            <a:spAutoFit/>
          </a:bodyPr>
          <a:lstStyle/>
          <a:p>
            <a:pPr algn="l"/>
            <a:r>
              <a:rPr lang="zh-CN" altLang="en-US" sz="2000" dirty="0" smtClean="0">
                <a:latin typeface="微软雅黑" panose="020B0503020204020204" pitchFamily="34" charset="-122"/>
                <a:ea typeface="微软雅黑" panose="020B0503020204020204" pitchFamily="34" charset="-122"/>
                <a:sym typeface="+mn-ea"/>
              </a:rPr>
              <a:t>主题</a:t>
            </a:r>
            <a:endParaRPr lang="zh-CN" altLang="en-US" sz="2000" dirty="0" smtClean="0">
              <a:latin typeface="微软雅黑" panose="020B0503020204020204" pitchFamily="34" charset="-122"/>
              <a:ea typeface="微软雅黑" panose="020B0503020204020204" pitchFamily="34" charset="-122"/>
            </a:endParaRPr>
          </a:p>
        </p:txBody>
      </p:sp>
      <p:sp>
        <p:nvSpPr>
          <p:cNvPr id="9" name="文本框 8"/>
          <p:cNvSpPr txBox="1"/>
          <p:nvPr/>
        </p:nvSpPr>
        <p:spPr>
          <a:xfrm>
            <a:off x="3985259" y="1087755"/>
            <a:ext cx="4338955" cy="861774"/>
          </a:xfrm>
          <a:prstGeom prst="rect">
            <a:avLst/>
          </a:prstGeom>
          <a:noFill/>
          <a:ln w="28575">
            <a:solidFill>
              <a:srgbClr val="C00000"/>
            </a:solidFill>
          </a:ln>
        </p:spPr>
        <p:txBody>
          <a:bodyPr wrap="square" rtlCol="0">
            <a:spAutoFit/>
          </a:bodyPr>
          <a:lstStyle/>
          <a:p>
            <a:pPr marL="0" indent="0" algn="l" eaLnBrk="1" hangingPunct="1">
              <a:lnSpc>
                <a:spcPct val="150000"/>
              </a:lnSpc>
              <a:buFont typeface="Arial" panose="020B0604020202020204" pitchFamily="34" charset="0"/>
              <a:buNone/>
            </a:pPr>
            <a:r>
              <a:rPr lang="zh-CN" altLang="en-US" sz="2000" dirty="0" smtClean="0">
                <a:latin typeface="微软雅黑" panose="020B0503020204020204" pitchFamily="34" charset="-122"/>
                <a:ea typeface="微软雅黑" panose="020B0503020204020204" pitchFamily="34" charset="-122"/>
                <a:sym typeface="+mn-ea"/>
              </a:rPr>
              <a:t> 必修</a:t>
            </a:r>
            <a:r>
              <a:rPr lang="en-US" altLang="zh-CN" sz="2000" dirty="0" smtClean="0">
                <a:latin typeface="微软雅黑" panose="020B0503020204020204" pitchFamily="34" charset="-122"/>
                <a:ea typeface="微软雅黑" panose="020B0503020204020204" pitchFamily="34" charset="-122"/>
                <a:sym typeface="+mn-ea"/>
              </a:rPr>
              <a:t>2</a:t>
            </a:r>
            <a:r>
              <a:rPr lang="zh-CN" altLang="en-US" sz="2000" dirty="0" smtClean="0">
                <a:latin typeface="微软雅黑" panose="020B0503020204020204" pitchFamily="34" charset="-122"/>
                <a:ea typeface="微软雅黑" panose="020B0503020204020204" pitchFamily="34" charset="-122"/>
                <a:sym typeface="+mn-ea"/>
              </a:rPr>
              <a:t>常见的无机物及其应用</a:t>
            </a:r>
            <a:endParaRPr lang="zh-CN" altLang="en-US" sz="2000" dirty="0" smtClean="0">
              <a:latin typeface="微软雅黑" panose="020B0503020204020204" pitchFamily="34" charset="-122"/>
              <a:ea typeface="微软雅黑" panose="020B0503020204020204" pitchFamily="34" charset="-122"/>
            </a:endParaRPr>
          </a:p>
          <a:p>
            <a:pPr marL="0" indent="0" algn="l" eaLnBrk="1" fontAlgn="auto" hangingPunct="1">
              <a:lnSpc>
                <a:spcPct val="100000"/>
              </a:lnSpc>
              <a:spcBef>
                <a:spcPts val="0"/>
              </a:spcBef>
              <a:buFont typeface="Arial" panose="020B0604020202020204" pitchFamily="34" charset="0"/>
              <a:buNone/>
            </a:pPr>
            <a:r>
              <a:rPr lang="en-US" altLang="zh-CN" sz="2000" dirty="0" smtClean="0">
                <a:latin typeface="微软雅黑" panose="020B0503020204020204" pitchFamily="34" charset="-122"/>
                <a:ea typeface="微软雅黑" panose="020B0503020204020204" pitchFamily="34" charset="-122"/>
                <a:sym typeface="+mn-ea"/>
              </a:rPr>
              <a:t>     2.2 </a:t>
            </a:r>
            <a:r>
              <a:rPr lang="zh-CN" altLang="en-US" sz="2000" dirty="0" smtClean="0">
                <a:latin typeface="微软雅黑" panose="020B0503020204020204" pitchFamily="34" charset="-122"/>
                <a:ea typeface="微软雅黑" panose="020B0503020204020204" pitchFamily="34" charset="-122"/>
                <a:sym typeface="+mn-ea"/>
              </a:rPr>
              <a:t>氧化还原反应</a:t>
            </a:r>
            <a:endParaRPr lang="zh-CN" altLang="en-US" sz="2000" dirty="0" smtClean="0">
              <a:latin typeface="微软雅黑" panose="020B0503020204020204" pitchFamily="34" charset="-122"/>
              <a:ea typeface="微软雅黑" panose="020B0503020204020204" pitchFamily="34" charset="-122"/>
            </a:endParaRPr>
          </a:p>
        </p:txBody>
      </p:sp>
      <p:sp>
        <p:nvSpPr>
          <p:cNvPr id="11" name="文本框 10"/>
          <p:cNvSpPr txBox="1"/>
          <p:nvPr/>
        </p:nvSpPr>
        <p:spPr>
          <a:xfrm>
            <a:off x="3985260" y="2145664"/>
            <a:ext cx="6719252" cy="707886"/>
          </a:xfrm>
          <a:prstGeom prst="rect">
            <a:avLst/>
          </a:prstGeom>
          <a:noFill/>
          <a:ln w="28575">
            <a:solidFill>
              <a:srgbClr val="C00000"/>
            </a:solidFill>
          </a:ln>
        </p:spPr>
        <p:txBody>
          <a:bodyPr wrap="square" rtlCol="0">
            <a:spAutoFit/>
          </a:bodyPr>
          <a:lstStyle/>
          <a:p>
            <a:pPr algn="l"/>
            <a:r>
              <a:rPr lang="zh-CN" altLang="en-US" sz="2000" dirty="0" smtClean="0">
                <a:latin typeface="微软雅黑" panose="020B0503020204020204" pitchFamily="34" charset="-122"/>
                <a:ea typeface="微软雅黑" panose="020B0503020204020204" pitchFamily="34" charset="-122"/>
                <a:sym typeface="+mn-ea"/>
              </a:rPr>
              <a:t>认识有化合价变化的反应是氧化还原反应，了解氧化还原反应的本质是电子转移，知道常见的氧化剂和还原剂。</a:t>
            </a:r>
            <a:endParaRPr lang="zh-CN" altLang="en-US" sz="2000" dirty="0" smtClean="0">
              <a:latin typeface="微软雅黑" panose="020B0503020204020204" pitchFamily="34" charset="-122"/>
              <a:ea typeface="微软雅黑" panose="020B0503020204020204" pitchFamily="34" charset="-122"/>
            </a:endParaRPr>
          </a:p>
        </p:txBody>
      </p:sp>
      <p:sp>
        <p:nvSpPr>
          <p:cNvPr id="15" name="文本框 14"/>
          <p:cNvSpPr txBox="1"/>
          <p:nvPr/>
        </p:nvSpPr>
        <p:spPr>
          <a:xfrm>
            <a:off x="3985260" y="5175250"/>
            <a:ext cx="1768433" cy="499624"/>
          </a:xfrm>
          <a:prstGeom prst="rect">
            <a:avLst/>
          </a:prstGeom>
          <a:noFill/>
          <a:ln w="28575">
            <a:solidFill>
              <a:srgbClr val="C00000"/>
            </a:solidFill>
          </a:ln>
        </p:spPr>
        <p:txBody>
          <a:bodyPr wrap="none" rtlCol="0">
            <a:spAutoFit/>
          </a:bodyPr>
          <a:lstStyle/>
          <a:p>
            <a:pPr marL="0" indent="0" algn="l">
              <a:lnSpc>
                <a:spcPct val="150000"/>
              </a:lnSpc>
              <a:buNone/>
            </a:pPr>
            <a:r>
              <a:rPr lang="zh-CN" altLang="en-US" sz="2000" dirty="0" smtClean="0">
                <a:latin typeface="微软雅黑" panose="020B0503020204020204" pitchFamily="34" charset="-122"/>
                <a:ea typeface="微软雅黑" panose="020B0503020204020204" pitchFamily="34" charset="-122"/>
                <a:sym typeface="+mn-ea"/>
              </a:rPr>
              <a:t>水平</a:t>
            </a:r>
            <a:r>
              <a:rPr lang="en-US" altLang="zh-CN" sz="2000" dirty="0" smtClean="0">
                <a:latin typeface="微软雅黑" panose="020B0503020204020204" pitchFamily="34" charset="-122"/>
                <a:ea typeface="微软雅黑" panose="020B0503020204020204" pitchFamily="34" charset="-122"/>
                <a:sym typeface="+mn-ea"/>
              </a:rPr>
              <a:t>1</a:t>
            </a:r>
            <a:r>
              <a:rPr lang="zh-CN" altLang="en-US" sz="2000" dirty="0" smtClean="0">
                <a:latin typeface="微软雅黑" panose="020B0503020204020204" pitchFamily="34" charset="-122"/>
                <a:ea typeface="微软雅黑" panose="020B0503020204020204" pitchFamily="34" charset="-122"/>
                <a:sym typeface="+mn-ea"/>
              </a:rPr>
              <a:t>、水平</a:t>
            </a:r>
            <a:r>
              <a:rPr lang="en-US" altLang="zh-CN" sz="2000" dirty="0" smtClean="0">
                <a:latin typeface="微软雅黑" panose="020B0503020204020204" pitchFamily="34" charset="-122"/>
                <a:ea typeface="微软雅黑" panose="020B0503020204020204" pitchFamily="34" charset="-122"/>
                <a:sym typeface="+mn-ea"/>
              </a:rPr>
              <a:t>4</a:t>
            </a:r>
            <a:endParaRPr lang="zh-CN" altLang="en-US" sz="2000" dirty="0" smtClean="0">
              <a:latin typeface="微软雅黑" panose="020B0503020204020204" pitchFamily="34" charset="-122"/>
              <a:ea typeface="微软雅黑" panose="020B0503020204020204" pitchFamily="34" charset="-122"/>
            </a:endParaRPr>
          </a:p>
        </p:txBody>
      </p:sp>
      <p:cxnSp>
        <p:nvCxnSpPr>
          <p:cNvPr id="18" name="直接箭头连接符 17"/>
          <p:cNvCxnSpPr/>
          <p:nvPr/>
        </p:nvCxnSpPr>
        <p:spPr>
          <a:xfrm>
            <a:off x="3556084" y="1479550"/>
            <a:ext cx="12616" cy="397691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7" idx="3"/>
            <a:endCxn id="9" idx="1"/>
          </p:cNvCxnSpPr>
          <p:nvPr/>
        </p:nvCxnSpPr>
        <p:spPr>
          <a:xfrm>
            <a:off x="3121219" y="1495455"/>
            <a:ext cx="864040" cy="2318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3138170" y="2606675"/>
            <a:ext cx="84709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3138170" y="4130040"/>
            <a:ext cx="84709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3138170" y="5428615"/>
            <a:ext cx="84709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6" name="文本框 9"/>
          <p:cNvSpPr txBox="1"/>
          <p:nvPr/>
        </p:nvSpPr>
        <p:spPr>
          <a:xfrm>
            <a:off x="695400" y="1077382"/>
            <a:ext cx="6480720" cy="584775"/>
          </a:xfrm>
          <a:prstGeom prst="rect">
            <a:avLst/>
          </a:prstGeom>
          <a:noFill/>
        </p:spPr>
        <p:txBody>
          <a:bodyPr wrap="square" rtlCol="0">
            <a:spAutoFit/>
          </a:bodyPr>
          <a:lstStyle/>
          <a:p>
            <a:r>
              <a:rPr lang="en-US" altLang="zh-CN" sz="3200" dirty="0" smtClean="0">
                <a:solidFill>
                  <a:prstClr val="black"/>
                </a:solidFill>
                <a:latin typeface="微软雅黑" panose="020B0503020204020204" pitchFamily="34" charset="-122"/>
                <a:ea typeface="微软雅黑" panose="020B0503020204020204" pitchFamily="34" charset="-122"/>
              </a:rPr>
              <a:t>6.</a:t>
            </a:r>
            <a:r>
              <a:rPr lang="zh-CN" altLang="en-US" sz="3200" dirty="0" smtClean="0">
                <a:solidFill>
                  <a:prstClr val="black"/>
                </a:solidFill>
                <a:latin typeface="微软雅黑" panose="020B0503020204020204" pitchFamily="34" charset="-122"/>
                <a:ea typeface="微软雅黑" panose="020B0503020204020204" pitchFamily="34" charset="-122"/>
              </a:rPr>
              <a:t>高中化学学业质量标准的作用</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19" name="矩形 18"/>
          <p:cNvSpPr/>
          <p:nvPr/>
        </p:nvSpPr>
        <p:spPr>
          <a:xfrm>
            <a:off x="407368" y="1377140"/>
            <a:ext cx="9505056" cy="1383665"/>
          </a:xfrm>
          <a:prstGeom prst="rect">
            <a:avLst/>
          </a:prstGeom>
        </p:spPr>
        <p:txBody>
          <a:bodyPr wrap="square">
            <a:spAutoFit/>
          </a:bodyPr>
          <a:lstStyle/>
          <a:p>
            <a:pPr>
              <a:lnSpc>
                <a:spcPct val="150000"/>
              </a:lnSpc>
              <a:buFont typeface="Wingdings" panose="05000000000000000000" pitchFamily="2" charset="2"/>
              <a:buNone/>
            </a:pPr>
            <a:endParaRPr lang="en-US" altLang="zh-CN" sz="2800" dirty="0" smtClean="0">
              <a:solidFill>
                <a:prstClr val="black"/>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zh-CN" altLang="en-US" sz="2800" dirty="0" smtClean="0">
                <a:solidFill>
                  <a:prstClr val="black"/>
                </a:solidFill>
                <a:latin typeface="微软雅黑" panose="020B0503020204020204" pitchFamily="34" charset="-122"/>
                <a:ea typeface="微软雅黑" panose="020B0503020204020204" pitchFamily="34" charset="-122"/>
              </a:rPr>
              <a:t>    </a:t>
            </a:r>
            <a:r>
              <a:rPr lang="zh-CN" altLang="zh-CN" sz="2800" dirty="0" smtClean="0">
                <a:solidFill>
                  <a:prstClr val="black"/>
                </a:solidFill>
                <a:latin typeface="微软雅黑" panose="020B0503020204020204" pitchFamily="34" charset="-122"/>
                <a:ea typeface="微软雅黑" panose="020B0503020204020204" pitchFamily="34" charset="-122"/>
              </a:rPr>
              <a:t>导向作用</a:t>
            </a:r>
            <a:r>
              <a:rPr lang="zh-CN" altLang="en-US" sz="2800" dirty="0" smtClean="0">
                <a:solidFill>
                  <a:prstClr val="black"/>
                </a:solidFill>
                <a:latin typeface="微软雅黑" panose="020B0503020204020204" pitchFamily="34" charset="-122"/>
                <a:ea typeface="微软雅黑" panose="020B0503020204020204" pitchFamily="34" charset="-122"/>
              </a:rPr>
              <a:t>、</a:t>
            </a:r>
            <a:r>
              <a:rPr lang="zh-CN" altLang="zh-CN" sz="2800" dirty="0" smtClean="0">
                <a:solidFill>
                  <a:prstClr val="black"/>
                </a:solidFill>
                <a:latin typeface="微软雅黑" panose="020B0503020204020204" pitchFamily="34" charset="-122"/>
                <a:ea typeface="微软雅黑" panose="020B0503020204020204" pitchFamily="34" charset="-122"/>
              </a:rPr>
              <a:t>评价作用</a:t>
            </a:r>
            <a:r>
              <a:rPr lang="zh-CN" altLang="en-US" sz="2800" dirty="0" smtClean="0">
                <a:solidFill>
                  <a:prstClr val="black"/>
                </a:solidFill>
                <a:latin typeface="微软雅黑" panose="020B0503020204020204" pitchFamily="34" charset="-122"/>
                <a:ea typeface="微软雅黑" panose="020B0503020204020204" pitchFamily="34" charset="-122"/>
              </a:rPr>
              <a:t>、</a:t>
            </a:r>
            <a:r>
              <a:rPr lang="zh-CN" altLang="zh-CN" sz="2800" dirty="0" smtClean="0">
                <a:solidFill>
                  <a:prstClr val="black"/>
                </a:solidFill>
                <a:latin typeface="微软雅黑" panose="020B0503020204020204" pitchFamily="34" charset="-122"/>
                <a:ea typeface="微软雅黑" panose="020B0503020204020204" pitchFamily="34" charset="-122"/>
              </a:rPr>
              <a:t>监控作用</a:t>
            </a:r>
            <a:endParaRPr lang="en-US" altLang="zh-CN" sz="2800" dirty="0" smtClean="0">
              <a:solidFill>
                <a:prstClr val="black"/>
              </a:solidFill>
              <a:latin typeface="微软雅黑" panose="020B0503020204020204" pitchFamily="34" charset="-122"/>
              <a:ea typeface="微软雅黑" panose="020B0503020204020204" pitchFamily="34" charset="-122"/>
            </a:endParaRPr>
          </a:p>
        </p:txBody>
      </p:sp>
      <p:sp>
        <p:nvSpPr>
          <p:cNvPr id="17" name="矩形 16"/>
          <p:cNvSpPr/>
          <p:nvPr/>
        </p:nvSpPr>
        <p:spPr>
          <a:xfrm>
            <a:off x="830012" y="3316176"/>
            <a:ext cx="10531976" cy="1383665"/>
          </a:xfrm>
          <a:prstGeom prst="rect">
            <a:avLst/>
          </a:prstGeom>
          <a:ln w="22225" cmpd="dbl">
            <a:solidFill>
              <a:srgbClr val="BD1E03"/>
            </a:solidFill>
          </a:ln>
        </p:spPr>
        <p:txBody>
          <a:bodyPr wrap="square">
            <a:spAutoFit/>
          </a:bodyPr>
          <a:lstStyle/>
          <a:p>
            <a:pPr>
              <a:lnSpc>
                <a:spcPct val="150000"/>
              </a:lnSpc>
            </a:pPr>
            <a:r>
              <a:rPr lang="zh-CN" altLang="en-US" sz="2800" dirty="0" smtClean="0">
                <a:solidFill>
                  <a:prstClr val="black"/>
                </a:solidFill>
                <a:latin typeface="微软雅黑" panose="020B0503020204020204" pitchFamily="34" charset="-122"/>
                <a:ea typeface="微软雅黑" panose="020B0503020204020204" pitchFamily="34" charset="-122"/>
              </a:rPr>
              <a:t>学业质量标准是国家进行学业质量监测与评估的标准参照；衡量学校教育质量的准则之一；学生个体用以自我评估的依据。</a:t>
            </a:r>
            <a:endParaRPr lang="zh-CN" altLang="zh-CN" sz="2800" dirty="0" smtClean="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0" y="792480"/>
            <a:ext cx="12192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49930" y="1411058"/>
            <a:ext cx="8138358" cy="584775"/>
          </a:xfrm>
          <a:prstGeom prst="rect">
            <a:avLst/>
          </a:prstGeom>
          <a:noFill/>
        </p:spPr>
        <p:txBody>
          <a:bodyPr wrap="square" rtlCol="0">
            <a:spAutoFit/>
          </a:bodyPr>
          <a:lstStyle/>
          <a:p>
            <a:r>
              <a:rPr lang="en-US" altLang="zh-CN" sz="3200" dirty="0" smtClean="0">
                <a:solidFill>
                  <a:prstClr val="black"/>
                </a:solidFill>
                <a:latin typeface="微软雅黑" panose="020B0503020204020204" pitchFamily="34" charset="-122"/>
                <a:ea typeface="微软雅黑" panose="020B0503020204020204" pitchFamily="34" charset="-122"/>
              </a:rPr>
              <a:t>7.</a:t>
            </a:r>
            <a:r>
              <a:rPr lang="zh-CN" altLang="en-US" sz="3200" dirty="0">
                <a:solidFill>
                  <a:prstClr val="black"/>
                </a:solidFill>
                <a:latin typeface="微软雅黑" panose="020B0503020204020204" pitchFamily="34" charset="-122"/>
                <a:ea typeface="微软雅黑" panose="020B0503020204020204" pitchFamily="34" charset="-122"/>
              </a:rPr>
              <a:t>高中化学学业质量水平与考试评价的关系</a:t>
            </a:r>
          </a:p>
        </p:txBody>
      </p:sp>
      <p:grpSp>
        <p:nvGrpSpPr>
          <p:cNvPr id="12" name="组合 11"/>
          <p:cNvGrpSpPr>
            <a:grpSpLocks noChangeAspect="1"/>
          </p:cNvGrpSpPr>
          <p:nvPr/>
        </p:nvGrpSpPr>
        <p:grpSpPr bwMode="auto">
          <a:xfrm>
            <a:off x="9696400" y="24353"/>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8" name="文本框 7"/>
          <p:cNvSpPr txBox="1"/>
          <p:nvPr/>
        </p:nvSpPr>
        <p:spPr>
          <a:xfrm>
            <a:off x="555142" y="2614410"/>
            <a:ext cx="10870382" cy="2677656"/>
          </a:xfrm>
          <a:prstGeom prst="rect">
            <a:avLst/>
          </a:prstGeom>
          <a:noFill/>
        </p:spPr>
        <p:txBody>
          <a:bodyPr wrap="square" rtlCol="0">
            <a:spAutoFit/>
          </a:bodyPr>
          <a:lstStyle/>
          <a:p>
            <a:pPr marL="342900" indent="-342900">
              <a:buFont typeface="Wingdings" panose="05000000000000000000" pitchFamily="2" charset="2"/>
              <a:buChar char="l"/>
            </a:pPr>
            <a:r>
              <a:rPr lang="zh-CN" altLang="en-US" sz="2800" dirty="0" smtClean="0">
                <a:solidFill>
                  <a:prstClr val="black"/>
                </a:solidFill>
                <a:latin typeface="微软雅黑" panose="020B0503020204020204" pitchFamily="34" charset="-122"/>
                <a:ea typeface="微软雅黑" panose="020B0503020204020204" pitchFamily="34" charset="-122"/>
              </a:rPr>
              <a:t>学业质量水平是考试与评价的</a:t>
            </a:r>
            <a:r>
              <a:rPr lang="zh-CN" altLang="en-US" sz="2800" dirty="0" smtClean="0">
                <a:solidFill>
                  <a:srgbClr val="C00000"/>
                </a:solidFill>
                <a:latin typeface="微软雅黑" panose="020B0503020204020204" pitchFamily="34" charset="-122"/>
                <a:ea typeface="微软雅黑" panose="020B0503020204020204" pitchFamily="34" charset="-122"/>
              </a:rPr>
              <a:t>重要依据</a:t>
            </a:r>
            <a:r>
              <a:rPr lang="zh-CN" altLang="en-US" sz="2800" dirty="0" smtClean="0">
                <a:solidFill>
                  <a:prstClr val="black"/>
                </a:solidFill>
                <a:latin typeface="微软雅黑" panose="020B0503020204020204" pitchFamily="34" charset="-122"/>
                <a:ea typeface="微软雅黑" panose="020B0503020204020204" pitchFamily="34" charset="-122"/>
              </a:rPr>
              <a:t>。</a:t>
            </a:r>
            <a:endParaRPr lang="en-US" altLang="zh-CN" sz="2800" dirty="0" smtClean="0">
              <a:solidFill>
                <a:prstClr val="black"/>
              </a:solidFill>
              <a:latin typeface="微软雅黑" panose="020B0503020204020204" pitchFamily="34" charset="-122"/>
              <a:ea typeface="微软雅黑" panose="020B0503020204020204" pitchFamily="34" charset="-122"/>
            </a:endParaRPr>
          </a:p>
          <a:p>
            <a:pPr marL="342900" indent="-342900">
              <a:buFont typeface="Wingdings" panose="05000000000000000000" pitchFamily="2" charset="2"/>
              <a:buChar char="l"/>
            </a:pPr>
            <a:endParaRPr lang="en-US" altLang="zh-CN" sz="2800" dirty="0" smtClean="0">
              <a:solidFill>
                <a:prstClr val="black"/>
              </a:solidFill>
              <a:latin typeface="微软雅黑" panose="020B0503020204020204" pitchFamily="34" charset="-122"/>
              <a:ea typeface="微软雅黑" panose="020B0503020204020204" pitchFamily="34" charset="-122"/>
            </a:endParaRPr>
          </a:p>
          <a:p>
            <a:pPr marL="342900" indent="-342900">
              <a:buFont typeface="Wingdings" panose="05000000000000000000" pitchFamily="2" charset="2"/>
              <a:buChar char="l"/>
            </a:pPr>
            <a:r>
              <a:rPr lang="zh-CN" altLang="en-US" sz="2800" dirty="0" smtClean="0">
                <a:solidFill>
                  <a:prstClr val="black"/>
                </a:solidFill>
                <a:latin typeface="微软雅黑" panose="020B0503020204020204" pitchFamily="34" charset="-122"/>
                <a:ea typeface="微软雅黑" panose="020B0503020204020204" pitchFamily="34" charset="-122"/>
              </a:rPr>
              <a:t>学业质量水平</a:t>
            </a:r>
            <a:r>
              <a:rPr lang="en-US" altLang="zh-CN" sz="2800" dirty="0" smtClean="0">
                <a:solidFill>
                  <a:prstClr val="black"/>
                </a:solidFill>
                <a:latin typeface="微软雅黑" panose="020B0503020204020204" pitchFamily="34" charset="-122"/>
                <a:ea typeface="微软雅黑" panose="020B0503020204020204" pitchFamily="34" charset="-122"/>
              </a:rPr>
              <a:t>2</a:t>
            </a:r>
            <a:r>
              <a:rPr lang="zh-CN" altLang="en-US" sz="2800" dirty="0" smtClean="0">
                <a:solidFill>
                  <a:prstClr val="black"/>
                </a:solidFill>
                <a:latin typeface="微软雅黑" panose="020B0503020204020204" pitchFamily="34" charset="-122"/>
                <a:ea typeface="微软雅黑" panose="020B0503020204020204" pitchFamily="34" charset="-122"/>
              </a:rPr>
              <a:t>是高中毕业生在本学科应该达到的合格要求，是化学学业水平</a:t>
            </a:r>
            <a:r>
              <a:rPr lang="zh-CN" altLang="en-US" sz="2800" dirty="0" smtClean="0">
                <a:solidFill>
                  <a:srgbClr val="C00000"/>
                </a:solidFill>
                <a:latin typeface="微软雅黑" panose="020B0503020204020204" pitchFamily="34" charset="-122"/>
                <a:ea typeface="微软雅黑" panose="020B0503020204020204" pitchFamily="34" charset="-122"/>
              </a:rPr>
              <a:t>合格性考试</a:t>
            </a:r>
            <a:r>
              <a:rPr lang="zh-CN" altLang="en-US" sz="2800" dirty="0" smtClean="0">
                <a:solidFill>
                  <a:prstClr val="black"/>
                </a:solidFill>
                <a:latin typeface="微软雅黑" panose="020B0503020204020204" pitchFamily="34" charset="-122"/>
                <a:ea typeface="微软雅黑" panose="020B0503020204020204" pitchFamily="34" charset="-122"/>
              </a:rPr>
              <a:t>的命题依据</a:t>
            </a:r>
            <a:endParaRPr lang="en-US" altLang="zh-CN" sz="2800" dirty="0" smtClean="0">
              <a:solidFill>
                <a:prstClr val="black"/>
              </a:solidFill>
              <a:latin typeface="微软雅黑" panose="020B0503020204020204" pitchFamily="34" charset="-122"/>
              <a:ea typeface="微软雅黑" panose="020B0503020204020204" pitchFamily="34" charset="-122"/>
            </a:endParaRPr>
          </a:p>
          <a:p>
            <a:endParaRPr lang="en-US" altLang="zh-CN" sz="2800" dirty="0" smtClean="0">
              <a:solidFill>
                <a:prstClr val="black"/>
              </a:solidFill>
              <a:latin typeface="微软雅黑" panose="020B0503020204020204" pitchFamily="34" charset="-122"/>
              <a:ea typeface="微软雅黑" panose="020B0503020204020204" pitchFamily="34" charset="-122"/>
            </a:endParaRPr>
          </a:p>
          <a:p>
            <a:pPr marL="342900" indent="-342900">
              <a:buFont typeface="Wingdings" panose="05000000000000000000" pitchFamily="2" charset="2"/>
              <a:buChar char="l"/>
            </a:pPr>
            <a:r>
              <a:rPr lang="zh-CN" altLang="en-US" sz="2800" dirty="0" smtClean="0">
                <a:solidFill>
                  <a:prstClr val="black"/>
                </a:solidFill>
                <a:latin typeface="微软雅黑" panose="020B0503020204020204" pitchFamily="34" charset="-122"/>
                <a:ea typeface="微软雅黑" panose="020B0503020204020204" pitchFamily="34" charset="-122"/>
              </a:rPr>
              <a:t>学业质量水平</a:t>
            </a:r>
            <a:r>
              <a:rPr lang="en-US" altLang="zh-CN" sz="2800" dirty="0" smtClean="0">
                <a:solidFill>
                  <a:prstClr val="black"/>
                </a:solidFill>
                <a:latin typeface="微软雅黑" panose="020B0503020204020204" pitchFamily="34" charset="-122"/>
                <a:ea typeface="微软雅黑" panose="020B0503020204020204" pitchFamily="34" charset="-122"/>
              </a:rPr>
              <a:t>4</a:t>
            </a:r>
            <a:r>
              <a:rPr lang="zh-CN" altLang="en-US" sz="2800" dirty="0" smtClean="0">
                <a:solidFill>
                  <a:prstClr val="black"/>
                </a:solidFill>
                <a:latin typeface="微软雅黑" panose="020B0503020204020204" pitchFamily="34" charset="-122"/>
                <a:ea typeface="微软雅黑" panose="020B0503020204020204" pitchFamily="34" charset="-122"/>
              </a:rPr>
              <a:t>是化学学业水平</a:t>
            </a:r>
            <a:r>
              <a:rPr lang="zh-CN" altLang="en-US" sz="2800" dirty="0" smtClean="0">
                <a:solidFill>
                  <a:srgbClr val="C00000"/>
                </a:solidFill>
                <a:latin typeface="微软雅黑" panose="020B0503020204020204" pitchFamily="34" charset="-122"/>
                <a:ea typeface="微软雅黑" panose="020B0503020204020204" pitchFamily="34" charset="-122"/>
              </a:rPr>
              <a:t>等级性考试</a:t>
            </a:r>
            <a:r>
              <a:rPr lang="zh-CN" altLang="en-US" sz="2800" dirty="0" smtClean="0">
                <a:solidFill>
                  <a:prstClr val="black"/>
                </a:solidFill>
                <a:latin typeface="微软雅黑" panose="020B0503020204020204" pitchFamily="34" charset="-122"/>
                <a:ea typeface="微软雅黑" panose="020B0503020204020204" pitchFamily="34" charset="-122"/>
              </a:rPr>
              <a:t>的命题依据。</a:t>
            </a:r>
            <a:endParaRPr lang="en-US" altLang="zh-CN" sz="2800" dirty="0" smtClean="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2132856"/>
            <a:ext cx="12192000" cy="2592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6" name="矩形 5"/>
          <p:cNvSpPr/>
          <p:nvPr/>
        </p:nvSpPr>
        <p:spPr>
          <a:xfrm>
            <a:off x="1" y="2663825"/>
            <a:ext cx="1096963" cy="541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8" name="文本框 7"/>
          <p:cNvSpPr txBox="1">
            <a:spLocks noChangeArrowheads="1"/>
          </p:cNvSpPr>
          <p:nvPr/>
        </p:nvSpPr>
        <p:spPr bwMode="auto">
          <a:xfrm>
            <a:off x="946151" y="2000250"/>
            <a:ext cx="1539875" cy="1855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sz="11465" dirty="0">
                <a:solidFill>
                  <a:schemeClr val="bg1"/>
                </a:solidFill>
                <a:latin typeface="Impact" panose="020B0806030902050204" pitchFamily="34" charset="0"/>
              </a:rPr>
              <a:t>2</a:t>
            </a:r>
          </a:p>
        </p:txBody>
      </p:sp>
      <p:sp>
        <p:nvSpPr>
          <p:cNvPr id="9" name="文本框 8"/>
          <p:cNvSpPr txBox="1">
            <a:spLocks noChangeArrowheads="1"/>
          </p:cNvSpPr>
          <p:nvPr/>
        </p:nvSpPr>
        <p:spPr bwMode="auto">
          <a:xfrm>
            <a:off x="419101" y="2638425"/>
            <a:ext cx="5715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C00000"/>
                </a:solidFill>
                <a:latin typeface="微软雅黑" panose="020B0503020204020204" pitchFamily="34" charset="-122"/>
                <a:ea typeface="微软雅黑" panose="020B0503020204020204" pitchFamily="34" charset="-122"/>
              </a:rPr>
              <a:t>第</a:t>
            </a:r>
          </a:p>
        </p:txBody>
      </p:sp>
      <p:sp>
        <p:nvSpPr>
          <p:cNvPr id="10" name="矩形 9"/>
          <p:cNvSpPr/>
          <p:nvPr/>
        </p:nvSpPr>
        <p:spPr>
          <a:xfrm>
            <a:off x="2498725" y="2663825"/>
            <a:ext cx="9693275" cy="541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11" name="文本框 10"/>
          <p:cNvSpPr txBox="1">
            <a:spLocks noChangeArrowheads="1"/>
          </p:cNvSpPr>
          <p:nvPr/>
        </p:nvSpPr>
        <p:spPr bwMode="auto">
          <a:xfrm>
            <a:off x="2525714" y="2638425"/>
            <a:ext cx="17668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C00000"/>
                </a:solidFill>
                <a:latin typeface="微软雅黑" panose="020B0503020204020204" pitchFamily="34" charset="-122"/>
                <a:ea typeface="微软雅黑" panose="020B0503020204020204" pitchFamily="34" charset="-122"/>
              </a:rPr>
              <a:t>部分</a:t>
            </a:r>
          </a:p>
        </p:txBody>
      </p:sp>
      <p:sp>
        <p:nvSpPr>
          <p:cNvPr id="12" name="文本框 11"/>
          <p:cNvSpPr txBox="1">
            <a:spLocks noChangeArrowheads="1"/>
          </p:cNvSpPr>
          <p:nvPr/>
        </p:nvSpPr>
        <p:spPr bwMode="auto">
          <a:xfrm>
            <a:off x="1487489" y="3632200"/>
            <a:ext cx="11031538" cy="9952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5865" b="1" dirty="0">
                <a:solidFill>
                  <a:schemeClr val="bg1"/>
                </a:solidFill>
                <a:latin typeface="微软雅黑" panose="020B0503020204020204" pitchFamily="34" charset="-122"/>
                <a:ea typeface="微软雅黑" panose="020B0503020204020204" pitchFamily="34" charset="-122"/>
              </a:rPr>
              <a:t>高中化学学业水平考试命题</a:t>
            </a:r>
          </a:p>
        </p:txBody>
      </p:sp>
      <p:cxnSp>
        <p:nvCxnSpPr>
          <p:cNvPr id="13" name="直接连接符 12"/>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4" name="组合 13"/>
          <p:cNvGrpSpPr>
            <a:grpSpLocks noChangeAspect="1"/>
          </p:cNvGrpSpPr>
          <p:nvPr/>
        </p:nvGrpSpPr>
        <p:grpSpPr bwMode="auto">
          <a:xfrm>
            <a:off x="9648395" y="55883"/>
            <a:ext cx="2415536" cy="653653"/>
            <a:chOff x="0" y="0"/>
            <a:chExt cx="3167513" cy="871754"/>
          </a:xfrm>
        </p:grpSpPr>
        <p:pic>
          <p:nvPicPr>
            <p:cNvPr id="1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4"/>
          <p:cNvGrpSpPr/>
          <p:nvPr/>
        </p:nvGrpSpPr>
        <p:grpSpPr bwMode="auto">
          <a:xfrm>
            <a:off x="3615425" y="1234182"/>
            <a:ext cx="4151312" cy="3579812"/>
            <a:chOff x="2438400" y="1990725"/>
            <a:chExt cx="4151313" cy="3579813"/>
          </a:xfrm>
        </p:grpSpPr>
        <p:sp>
          <p:nvSpPr>
            <p:cNvPr id="34" name="AutoShape 3"/>
            <p:cNvSpPr>
              <a:spLocks noChangeArrowheads="1"/>
            </p:cNvSpPr>
            <p:nvPr/>
          </p:nvSpPr>
          <p:spPr bwMode="gray">
            <a:xfrm rot="-3154669">
              <a:off x="2736850" y="3597275"/>
              <a:ext cx="1655762" cy="595312"/>
            </a:xfrm>
            <a:prstGeom prst="rightArrow">
              <a:avLst>
                <a:gd name="adj1" fmla="val 49380"/>
                <a:gd name="adj2" fmla="val 68709"/>
              </a:avLst>
            </a:prstGeom>
            <a:gradFill rotWithShape="1">
              <a:gsLst>
                <a:gs pos="0">
                  <a:srgbClr val="595959">
                    <a:alpha val="0"/>
                  </a:srgbClr>
                </a:gs>
                <a:gs pos="100000">
                  <a:srgbClr val="C0C0C0"/>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vert="eaVert" wrap="none" anchor="ct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a:defRPr/>
              </a:pPr>
              <a:endParaRPr lang="zh-CN" altLang="en-US" kern="0">
                <a:solidFill>
                  <a:prstClr val="black"/>
                </a:solidFill>
                <a:cs typeface="Arial" panose="020B0604020202020204" pitchFamily="34" charset="0"/>
              </a:endParaRPr>
            </a:p>
          </p:txBody>
        </p:sp>
        <p:sp>
          <p:nvSpPr>
            <p:cNvPr id="36" name="AutoShape 4"/>
            <p:cNvSpPr>
              <a:spLocks noChangeArrowheads="1"/>
            </p:cNvSpPr>
            <p:nvPr/>
          </p:nvSpPr>
          <p:spPr bwMode="gray">
            <a:xfrm rot="3096833">
              <a:off x="4549774" y="3378200"/>
              <a:ext cx="1508125" cy="615950"/>
            </a:xfrm>
            <a:prstGeom prst="rightArrow">
              <a:avLst>
                <a:gd name="adj1" fmla="val 49380"/>
                <a:gd name="adj2" fmla="val 60486"/>
              </a:avLst>
            </a:prstGeom>
            <a:gradFill rotWithShape="1">
              <a:gsLst>
                <a:gs pos="0">
                  <a:srgbClr val="595959">
                    <a:alpha val="0"/>
                  </a:srgbClr>
                </a:gs>
                <a:gs pos="100000">
                  <a:srgbClr val="C0C0C0"/>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vert="eaVert" wrap="none" anchor="ct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a:defRPr/>
              </a:pPr>
              <a:endParaRPr lang="zh-CN" altLang="en-US" kern="0">
                <a:solidFill>
                  <a:prstClr val="black"/>
                </a:solidFill>
                <a:cs typeface="Arial" panose="020B0604020202020204" pitchFamily="34" charset="0"/>
              </a:endParaRPr>
            </a:p>
          </p:txBody>
        </p:sp>
        <p:sp>
          <p:nvSpPr>
            <p:cNvPr id="43" name="AutoShape 5"/>
            <p:cNvSpPr>
              <a:spLocks noChangeArrowheads="1"/>
            </p:cNvSpPr>
            <p:nvPr/>
          </p:nvSpPr>
          <p:spPr bwMode="gray">
            <a:xfrm rot="10800000">
              <a:off x="3770312" y="4627563"/>
              <a:ext cx="1597025" cy="595313"/>
            </a:xfrm>
            <a:prstGeom prst="rightArrow">
              <a:avLst>
                <a:gd name="adj1" fmla="val 49380"/>
                <a:gd name="adj2" fmla="val 66272"/>
              </a:avLst>
            </a:prstGeom>
            <a:gradFill rotWithShape="1">
              <a:gsLst>
                <a:gs pos="0">
                  <a:srgbClr val="595959">
                    <a:alpha val="0"/>
                  </a:srgbClr>
                </a:gs>
                <a:gs pos="100000">
                  <a:srgbClr val="C0C0C0"/>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wrap="none" anchor="ct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a:defRPr/>
              </a:pPr>
              <a:endParaRPr lang="zh-CN" altLang="en-US" kern="0">
                <a:solidFill>
                  <a:prstClr val="black"/>
                </a:solidFill>
                <a:cs typeface="Arial" panose="020B0604020202020204" pitchFamily="34" charset="0"/>
              </a:endParaRPr>
            </a:p>
          </p:txBody>
        </p:sp>
        <p:grpSp>
          <p:nvGrpSpPr>
            <p:cNvPr id="44" name="Group 7"/>
            <p:cNvGrpSpPr/>
            <p:nvPr/>
          </p:nvGrpSpPr>
          <p:grpSpPr bwMode="auto">
            <a:xfrm>
              <a:off x="3848100" y="1990725"/>
              <a:ext cx="1289050" cy="1317625"/>
              <a:chOff x="1851" y="624"/>
              <a:chExt cx="812" cy="830"/>
            </a:xfrm>
          </p:grpSpPr>
          <p:sp>
            <p:nvSpPr>
              <p:cNvPr id="54" name="Oval 8"/>
              <p:cNvSpPr>
                <a:spLocks noChangeArrowheads="1"/>
              </p:cNvSpPr>
              <p:nvPr/>
            </p:nvSpPr>
            <p:spPr bwMode="gray">
              <a:xfrm>
                <a:off x="1851" y="652"/>
                <a:ext cx="812" cy="802"/>
              </a:xfrm>
              <a:prstGeom prst="ellipse">
                <a:avLst/>
              </a:prstGeom>
              <a:solidFill>
                <a:schemeClr val="tx1">
                  <a:lumMod val="50000"/>
                  <a:lumOff val="50000"/>
                </a:schemeClr>
              </a:solidFill>
              <a:ln w="63500" algn="ctr">
                <a:solidFill>
                  <a:srgbClr val="DDDDDD">
                    <a:alpha val="70195"/>
                  </a:srgbClr>
                </a:solidFill>
                <a:round/>
              </a:ln>
            </p:spPr>
            <p:txBody>
              <a:bodyPr wrap="none" anchor="ctr"/>
              <a:lstStyle/>
              <a:p>
                <a:pPr algn="ctr">
                  <a:defRPr/>
                </a:pPr>
                <a:endParaRPr lang="zh-CN" altLang="en-US" kern="0">
                  <a:solidFill>
                    <a:sysClr val="windowText" lastClr="000000"/>
                  </a:solidFill>
                  <a:ea typeface="等线" panose="02010600030101010101" charset="-122"/>
                  <a:cs typeface="Arial" panose="020B0604020202020204" pitchFamily="34" charset="0"/>
                </a:endParaRPr>
              </a:p>
            </p:txBody>
          </p:sp>
          <p:pic>
            <p:nvPicPr>
              <p:cNvPr id="55" name="Picture 9" descr="cir_lighteffect0"/>
              <p:cNvPicPr>
                <a:picLocks noChangeAspect="1" noChangeArrowheads="1"/>
              </p:cNvPicPr>
              <p:nvPr/>
            </p:nvPicPr>
            <p:blipFill>
              <a:blip r:embed="rId2" cstate="print">
                <a:lum bright="18000" contrast="-12000"/>
                <a:extLst>
                  <a:ext uri="{28A0092B-C50C-407E-A947-70E740481C1C}">
                    <a14:useLocalDpi xmlns:a14="http://schemas.microsoft.com/office/drawing/2010/main" xmlns="" val="0"/>
                  </a:ext>
                </a:extLst>
              </a:blip>
              <a:srcRect/>
              <a:stretch>
                <a:fillRect/>
              </a:stretch>
            </p:blipFill>
            <p:spPr bwMode="gray">
              <a:xfrm>
                <a:off x="1920" y="624"/>
                <a:ext cx="670" cy="6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45" name="Rectangle 10"/>
            <p:cNvSpPr>
              <a:spLocks noChangeArrowheads="1"/>
            </p:cNvSpPr>
            <p:nvPr/>
          </p:nvSpPr>
          <p:spPr bwMode="gray">
            <a:xfrm>
              <a:off x="4036060" y="2403475"/>
              <a:ext cx="894080"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eaLnBrk="1" hangingPunct="1">
                <a:defRPr/>
              </a:pPr>
              <a:r>
                <a:rPr lang="zh-CN" sz="2800" b="1" kern="0" dirty="0">
                  <a:solidFill>
                    <a:srgbClr val="F8F8F8"/>
                  </a:solidFill>
                  <a:latin typeface="微软雅黑" panose="020B0503020204020204" pitchFamily="34" charset="-122"/>
                  <a:ea typeface="微软雅黑" panose="020B0503020204020204" pitchFamily="34" charset="-122"/>
                  <a:cs typeface="Arial" panose="020B0604020202020204" pitchFamily="34" charset="0"/>
                </a:rPr>
                <a:t>素养</a:t>
              </a:r>
            </a:p>
          </p:txBody>
        </p:sp>
        <p:grpSp>
          <p:nvGrpSpPr>
            <p:cNvPr id="46" name="Group 11"/>
            <p:cNvGrpSpPr/>
            <p:nvPr/>
          </p:nvGrpSpPr>
          <p:grpSpPr bwMode="auto">
            <a:xfrm>
              <a:off x="5300663" y="4252913"/>
              <a:ext cx="1289050" cy="1317625"/>
              <a:chOff x="1851" y="624"/>
              <a:chExt cx="812" cy="830"/>
            </a:xfrm>
          </p:grpSpPr>
          <p:sp>
            <p:nvSpPr>
              <p:cNvPr id="52" name="Oval 12"/>
              <p:cNvSpPr>
                <a:spLocks noChangeArrowheads="1"/>
              </p:cNvSpPr>
              <p:nvPr/>
            </p:nvSpPr>
            <p:spPr bwMode="gray">
              <a:xfrm>
                <a:off x="1851" y="652"/>
                <a:ext cx="812" cy="802"/>
              </a:xfrm>
              <a:prstGeom prst="ellipse">
                <a:avLst/>
              </a:prstGeom>
              <a:solidFill>
                <a:srgbClr val="4472C4">
                  <a:lumMod val="50000"/>
                </a:srgbClr>
              </a:solidFill>
              <a:ln w="63500" algn="ctr">
                <a:solidFill>
                  <a:srgbClr val="DDDDDD">
                    <a:alpha val="70195"/>
                  </a:srgbClr>
                </a:solidFill>
                <a:round/>
              </a:ln>
            </p:spPr>
            <p:txBody>
              <a:bodyPr wrap="none" anchor="ctr"/>
              <a:lstStyle/>
              <a:p>
                <a:pPr algn="ctr">
                  <a:defRPr/>
                </a:pPr>
                <a:endParaRPr lang="zh-CN" altLang="en-US" kern="0">
                  <a:solidFill>
                    <a:sysClr val="windowText" lastClr="000000"/>
                  </a:solidFill>
                  <a:ea typeface="等线" panose="02010600030101010101" charset="-122"/>
                  <a:cs typeface="Arial" panose="020B0604020202020204" pitchFamily="34" charset="0"/>
                </a:endParaRPr>
              </a:p>
            </p:txBody>
          </p:sp>
          <p:pic>
            <p:nvPicPr>
              <p:cNvPr id="53" name="Picture 13" descr="cir_lighteffect0"/>
              <p:cNvPicPr>
                <a:picLocks noChangeAspect="1" noChangeArrowheads="1"/>
              </p:cNvPicPr>
              <p:nvPr/>
            </p:nvPicPr>
            <p:blipFill>
              <a:blip r:embed="rId2" cstate="print">
                <a:lum bright="18000" contrast="-12000"/>
                <a:extLst>
                  <a:ext uri="{28A0092B-C50C-407E-A947-70E740481C1C}">
                    <a14:useLocalDpi xmlns:a14="http://schemas.microsoft.com/office/drawing/2010/main" xmlns="" val="0"/>
                  </a:ext>
                </a:extLst>
              </a:blip>
              <a:srcRect/>
              <a:stretch>
                <a:fillRect/>
              </a:stretch>
            </p:blipFill>
            <p:spPr bwMode="gray">
              <a:xfrm>
                <a:off x="1920" y="624"/>
                <a:ext cx="670" cy="6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47" name="Rectangle 14"/>
            <p:cNvSpPr>
              <a:spLocks noChangeArrowheads="1"/>
            </p:cNvSpPr>
            <p:nvPr/>
          </p:nvSpPr>
          <p:spPr bwMode="gray">
            <a:xfrm>
              <a:off x="5512436" y="4654551"/>
              <a:ext cx="894080"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eaLnBrk="1" hangingPunct="1">
                <a:defRPr/>
              </a:pPr>
              <a:r>
                <a:rPr lang="zh-CN" altLang="en-US" sz="2800" b="1" kern="0" dirty="0">
                  <a:solidFill>
                    <a:srgbClr val="F8F8F8"/>
                  </a:solidFill>
                  <a:latin typeface="微软雅黑" panose="020B0503020204020204" pitchFamily="34" charset="-122"/>
                  <a:ea typeface="微软雅黑" panose="020B0503020204020204" pitchFamily="34" charset="-122"/>
                  <a:cs typeface="Arial" panose="020B0604020202020204" pitchFamily="34" charset="0"/>
                </a:rPr>
                <a:t>质量</a:t>
              </a:r>
              <a:endParaRPr lang="en-US" altLang="zh-CN" sz="2800" b="1" kern="0" dirty="0">
                <a:solidFill>
                  <a:srgbClr val="F8F8F8"/>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48" name="Group 15"/>
            <p:cNvGrpSpPr/>
            <p:nvPr/>
          </p:nvGrpSpPr>
          <p:grpSpPr bwMode="auto">
            <a:xfrm>
              <a:off x="2438400" y="4252913"/>
              <a:ext cx="1289050" cy="1317625"/>
              <a:chOff x="1851" y="624"/>
              <a:chExt cx="812" cy="830"/>
            </a:xfrm>
          </p:grpSpPr>
          <p:sp>
            <p:nvSpPr>
              <p:cNvPr id="50" name="Oval 16"/>
              <p:cNvSpPr>
                <a:spLocks noChangeArrowheads="1"/>
              </p:cNvSpPr>
              <p:nvPr/>
            </p:nvSpPr>
            <p:spPr bwMode="gray">
              <a:xfrm>
                <a:off x="1851" y="652"/>
                <a:ext cx="812" cy="802"/>
              </a:xfrm>
              <a:prstGeom prst="ellipse">
                <a:avLst/>
              </a:prstGeom>
              <a:solidFill>
                <a:srgbClr val="6699FF"/>
              </a:solidFill>
              <a:ln w="63500" algn="ctr">
                <a:solidFill>
                  <a:srgbClr val="DDDDDD">
                    <a:alpha val="70195"/>
                  </a:srgbClr>
                </a:solidFill>
                <a:round/>
              </a:ln>
            </p:spPr>
            <p:txBody>
              <a:bodyPr wrap="none" anchor="ct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a:defRPr/>
                </a:pPr>
                <a:endParaRPr lang="zh-CN" altLang="en-US" kern="0">
                  <a:solidFill>
                    <a:prstClr val="black"/>
                  </a:solidFill>
                  <a:cs typeface="Arial" panose="020B0604020202020204" pitchFamily="34" charset="0"/>
                </a:endParaRPr>
              </a:p>
            </p:txBody>
          </p:sp>
          <p:pic>
            <p:nvPicPr>
              <p:cNvPr id="51" name="Picture 17" descr="cir_lighteffect0"/>
              <p:cNvPicPr>
                <a:picLocks noChangeAspect="1" noChangeArrowheads="1"/>
              </p:cNvPicPr>
              <p:nvPr/>
            </p:nvPicPr>
            <p:blipFill>
              <a:blip r:embed="rId2" cstate="print">
                <a:lum bright="18000" contrast="-12000"/>
                <a:extLst>
                  <a:ext uri="{28A0092B-C50C-407E-A947-70E740481C1C}">
                    <a14:useLocalDpi xmlns:a14="http://schemas.microsoft.com/office/drawing/2010/main" xmlns="" val="0"/>
                  </a:ext>
                </a:extLst>
              </a:blip>
              <a:srcRect/>
              <a:stretch>
                <a:fillRect/>
              </a:stretch>
            </p:blipFill>
            <p:spPr bwMode="gray">
              <a:xfrm>
                <a:off x="1920" y="624"/>
                <a:ext cx="670" cy="6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49" name="Rectangle 18"/>
            <p:cNvSpPr>
              <a:spLocks noChangeArrowheads="1"/>
            </p:cNvSpPr>
            <p:nvPr/>
          </p:nvSpPr>
          <p:spPr bwMode="gray">
            <a:xfrm>
              <a:off x="2633186" y="4672331"/>
              <a:ext cx="894080"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a:solidFill>
                    <a:schemeClr val="tx1"/>
                  </a:solidFill>
                  <a:latin typeface="Trebuchet MS" panose="020B0603020202020204" pitchFamily="34" charset="0"/>
                  <a:ea typeface="宋体" panose="02010600030101010101" pitchFamily="2" charset="-122"/>
                </a:defRPr>
              </a:lvl1pPr>
              <a:lvl2pPr marL="742950" indent="-285750" eaLnBrk="0" hangingPunct="0">
                <a:defRPr sz="1400">
                  <a:solidFill>
                    <a:schemeClr val="tx1"/>
                  </a:solidFill>
                  <a:latin typeface="Trebuchet MS" panose="020B0603020202020204" pitchFamily="34" charset="0"/>
                  <a:ea typeface="宋体" panose="02010600030101010101" pitchFamily="2" charset="-122"/>
                </a:defRPr>
              </a:lvl2pPr>
              <a:lvl3pPr marL="1143000" indent="-228600" eaLnBrk="0" hangingPunct="0">
                <a:defRPr sz="1400">
                  <a:solidFill>
                    <a:schemeClr val="tx1"/>
                  </a:solidFill>
                  <a:latin typeface="Trebuchet MS" panose="020B0603020202020204" pitchFamily="34" charset="0"/>
                  <a:ea typeface="宋体" panose="02010600030101010101" pitchFamily="2" charset="-122"/>
                </a:defRPr>
              </a:lvl3pPr>
              <a:lvl4pPr marL="1600200" indent="-228600" eaLnBrk="0" hangingPunct="0">
                <a:defRPr sz="1400">
                  <a:solidFill>
                    <a:schemeClr val="tx1"/>
                  </a:solidFill>
                  <a:latin typeface="Trebuchet MS" panose="020B0603020202020204" pitchFamily="34" charset="0"/>
                  <a:ea typeface="宋体" panose="02010600030101010101" pitchFamily="2" charset="-122"/>
                </a:defRPr>
              </a:lvl4pPr>
              <a:lvl5pPr marL="2057400" indent="-228600" eaLnBrk="0" hangingPunct="0">
                <a:defRPr sz="1400">
                  <a:solidFill>
                    <a:schemeClr val="tx1"/>
                  </a:solidFill>
                  <a:latin typeface="Trebuchet MS" panose="020B0603020202020204" pitchFamily="34" charset="0"/>
                  <a:ea typeface="宋体" panose="02010600030101010101" pitchFamily="2" charset="-122"/>
                </a:defRPr>
              </a:lvl5pPr>
              <a:lvl6pPr marL="25146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6pPr>
              <a:lvl7pPr marL="29718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7pPr>
              <a:lvl8pPr marL="34290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8pPr>
              <a:lvl9pPr marL="3886200" indent="-228600" eaLnBrk="0" fontAlgn="base" hangingPunct="0">
                <a:spcBef>
                  <a:spcPct val="0"/>
                </a:spcBef>
                <a:spcAft>
                  <a:spcPct val="0"/>
                </a:spcAft>
                <a:defRPr sz="1400">
                  <a:solidFill>
                    <a:schemeClr val="tx1"/>
                  </a:solidFill>
                  <a:latin typeface="Trebuchet MS" panose="020B0603020202020204" pitchFamily="34" charset="0"/>
                  <a:ea typeface="宋体" panose="02010600030101010101" pitchFamily="2" charset="-122"/>
                </a:defRPr>
              </a:lvl9pPr>
            </a:lstStyle>
            <a:p>
              <a:pPr algn="ctr" eaLnBrk="1" hangingPunct="1">
                <a:defRPr/>
              </a:pPr>
              <a:r>
                <a:rPr lang="zh-CN" altLang="en-US" sz="2800" b="1" kern="0" dirty="0">
                  <a:solidFill>
                    <a:srgbClr val="F8F8F8"/>
                  </a:solidFill>
                  <a:latin typeface="微软雅黑" panose="020B0503020204020204" pitchFamily="34" charset="-122"/>
                  <a:ea typeface="微软雅黑" panose="020B0503020204020204" pitchFamily="34" charset="-122"/>
                  <a:cs typeface="Arial" panose="020B0604020202020204" pitchFamily="34" charset="0"/>
                </a:rPr>
                <a:t>试题</a:t>
              </a:r>
              <a:endParaRPr lang="en-US" altLang="zh-CN" sz="2800" b="1" kern="0" dirty="0">
                <a:solidFill>
                  <a:srgbClr val="F8F8F8"/>
                </a:solidFill>
                <a:latin typeface="微软雅黑" panose="020B0503020204020204" pitchFamily="34" charset="-122"/>
                <a:ea typeface="微软雅黑" panose="020B0503020204020204" pitchFamily="34" charset="-122"/>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a:grpSpLocks noChangeAspect="1"/>
          </p:cNvGrpSpPr>
          <p:nvPr/>
        </p:nvGrpSpPr>
        <p:grpSpPr bwMode="auto">
          <a:xfrm>
            <a:off x="9480376" y="138827"/>
            <a:ext cx="2393688"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cxnSp>
        <p:nvCxnSpPr>
          <p:cNvPr id="10" name="直接连接符 9"/>
          <p:cNvCxnSpPr/>
          <p:nvPr/>
        </p:nvCxnSpPr>
        <p:spPr>
          <a:xfrm>
            <a:off x="-24680" y="90872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3431704" y="1183997"/>
            <a:ext cx="5328592" cy="5125323"/>
            <a:chOff x="407368" y="1531804"/>
            <a:chExt cx="4692973" cy="4561492"/>
          </a:xfrm>
        </p:grpSpPr>
        <p:grpSp>
          <p:nvGrpSpPr>
            <p:cNvPr id="29" name="组合 1"/>
            <p:cNvGrpSpPr/>
            <p:nvPr/>
          </p:nvGrpSpPr>
          <p:grpSpPr>
            <a:xfrm>
              <a:off x="407368" y="1531804"/>
              <a:ext cx="4692973" cy="4561492"/>
              <a:chOff x="3322" y="2791"/>
              <a:chExt cx="7959" cy="7937"/>
            </a:xfrm>
          </p:grpSpPr>
          <p:sp>
            <p:nvSpPr>
              <p:cNvPr id="31" name="椭圆 30"/>
              <p:cNvSpPr/>
              <p:nvPr/>
            </p:nvSpPr>
            <p:spPr>
              <a:xfrm>
                <a:off x="3343" y="2791"/>
                <a:ext cx="7937" cy="7937"/>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noProof="1">
                  <a:solidFill>
                    <a:prstClr val="white"/>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2" name="文本框 5"/>
              <p:cNvSpPr txBox="1"/>
              <p:nvPr/>
            </p:nvSpPr>
            <p:spPr>
              <a:xfrm rot="-3780000">
                <a:off x="3248" y="4640"/>
                <a:ext cx="2371" cy="809"/>
              </a:xfrm>
              <a:prstGeom prst="rect">
                <a:avLst/>
              </a:prstGeom>
              <a:noFill/>
              <a:ln w="9525">
                <a:noFill/>
              </a:ln>
            </p:spPr>
            <p:txBody>
              <a:bodyPr wrap="square" anchor="t">
                <a:spAutoFit/>
              </a:bodyPr>
              <a:lstStyle/>
              <a:p>
                <a:pPr algn="ctr">
                  <a:lnSpc>
                    <a:spcPct val="125000"/>
                  </a:lnSpc>
                </a:pPr>
                <a:r>
                  <a:rPr lang="zh-CN" altLang="en-US"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rPr>
                  <a:t>变化观念与平衡思想</a:t>
                </a:r>
              </a:p>
            </p:txBody>
          </p:sp>
          <p:sp>
            <p:nvSpPr>
              <p:cNvPr id="33" name="文本框 6"/>
              <p:cNvSpPr txBox="1"/>
              <p:nvPr/>
            </p:nvSpPr>
            <p:spPr>
              <a:xfrm rot="3960000">
                <a:off x="8849" y="4649"/>
                <a:ext cx="2720" cy="809"/>
              </a:xfrm>
              <a:prstGeom prst="rect">
                <a:avLst/>
              </a:prstGeom>
              <a:noFill/>
              <a:ln w="9525">
                <a:noFill/>
              </a:ln>
            </p:spPr>
            <p:txBody>
              <a:bodyPr wrap="square" anchor="t">
                <a:spAutoFit/>
              </a:bodyPr>
              <a:lstStyle/>
              <a:p>
                <a:pPr algn="ctr">
                  <a:lnSpc>
                    <a:spcPct val="125000"/>
                  </a:lnSpc>
                </a:pPr>
                <a:r>
                  <a:rPr lang="zh-CN" altLang="en-US"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rPr>
                  <a:t>证据推理与模型认知</a:t>
                </a:r>
              </a:p>
            </p:txBody>
          </p:sp>
          <p:sp>
            <p:nvSpPr>
              <p:cNvPr id="34" name="文本框 7"/>
              <p:cNvSpPr txBox="1"/>
              <p:nvPr/>
            </p:nvSpPr>
            <p:spPr>
              <a:xfrm rot="3000000">
                <a:off x="3781" y="8614"/>
                <a:ext cx="2725" cy="837"/>
              </a:xfrm>
              <a:prstGeom prst="rect">
                <a:avLst/>
              </a:prstGeom>
              <a:noFill/>
              <a:ln w="9525">
                <a:noFill/>
              </a:ln>
            </p:spPr>
            <p:txBody>
              <a:bodyPr wrap="square" anchor="t">
                <a:spAutoFit/>
              </a:bodyPr>
              <a:lstStyle/>
              <a:p>
                <a:pPr algn="ctr">
                  <a:lnSpc>
                    <a:spcPct val="130000"/>
                  </a:lnSpc>
                </a:pPr>
                <a:r>
                  <a:rPr lang="zh-CN" altLang="en-US"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rPr>
                  <a:t>科学探究与创新意识</a:t>
                </a:r>
              </a:p>
            </p:txBody>
          </p:sp>
          <p:sp>
            <p:nvSpPr>
              <p:cNvPr id="35" name="椭圆 34"/>
              <p:cNvSpPr/>
              <p:nvPr/>
            </p:nvSpPr>
            <p:spPr>
              <a:xfrm>
                <a:off x="4761" y="4156"/>
                <a:ext cx="5102" cy="5489"/>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noProof="1">
                  <a:solidFill>
                    <a:prstClr val="white"/>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6" name="文本框 13"/>
              <p:cNvSpPr txBox="1"/>
              <p:nvPr/>
            </p:nvSpPr>
            <p:spPr>
              <a:xfrm>
                <a:off x="6023" y="4334"/>
                <a:ext cx="2650" cy="1123"/>
              </a:xfrm>
              <a:prstGeom prst="rect">
                <a:avLst/>
              </a:prstGeom>
              <a:noFill/>
            </p:spPr>
            <p:txBody>
              <a:bodyPr wrap="square" rtlCol="0" anchor="t">
                <a:spAutoFit/>
              </a:bodyPr>
              <a:lstStyle/>
              <a:p>
                <a:pPr fontAlgn="base"/>
                <a:r>
                  <a:rPr lang="zh-CN" altLang="en-US"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化学学科特质的思想和方法</a:t>
                </a:r>
              </a:p>
            </p:txBody>
          </p:sp>
          <p:sp>
            <p:nvSpPr>
              <p:cNvPr id="37" name="文本框 14"/>
              <p:cNvSpPr txBox="1"/>
              <p:nvPr/>
            </p:nvSpPr>
            <p:spPr>
              <a:xfrm rot="2880000">
                <a:off x="4893" y="7986"/>
                <a:ext cx="2425" cy="380"/>
              </a:xfrm>
              <a:prstGeom prst="rect">
                <a:avLst/>
              </a:prstGeom>
              <a:noFill/>
            </p:spPr>
            <p:txBody>
              <a:bodyPr wrap="square" rtlCol="0" anchor="t">
                <a:spAutoFit/>
              </a:bodyPr>
              <a:lstStyle/>
              <a:p>
                <a:pPr fontAlgn="base"/>
                <a:r>
                  <a:rPr lang="zh-CN" altLang="en-US"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实践能力</a:t>
                </a:r>
              </a:p>
            </p:txBody>
          </p:sp>
          <p:sp>
            <p:nvSpPr>
              <p:cNvPr id="38" name="文本框 15"/>
              <p:cNvSpPr txBox="1"/>
              <p:nvPr/>
            </p:nvSpPr>
            <p:spPr>
              <a:xfrm rot="18660000">
                <a:off x="7895" y="8053"/>
                <a:ext cx="2120" cy="380"/>
              </a:xfrm>
              <a:prstGeom prst="rect">
                <a:avLst/>
              </a:prstGeom>
              <a:noFill/>
            </p:spPr>
            <p:txBody>
              <a:bodyPr wrap="square" rtlCol="0" anchor="t">
                <a:spAutoFit/>
              </a:bodyPr>
              <a:lstStyle/>
              <a:p>
                <a:pPr fontAlgn="base"/>
                <a:r>
                  <a:rPr lang="zh-CN" altLang="en-US"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价值追求</a:t>
                </a:r>
              </a:p>
            </p:txBody>
          </p:sp>
          <p:sp>
            <p:nvSpPr>
              <p:cNvPr id="39" name="文本框 20"/>
              <p:cNvSpPr txBox="1"/>
              <p:nvPr/>
            </p:nvSpPr>
            <p:spPr>
              <a:xfrm>
                <a:off x="6114" y="2933"/>
                <a:ext cx="2558" cy="761"/>
              </a:xfrm>
              <a:prstGeom prst="rect">
                <a:avLst/>
              </a:prstGeom>
              <a:noFill/>
              <a:ln w="9525">
                <a:noFill/>
              </a:ln>
            </p:spPr>
            <p:txBody>
              <a:bodyPr wrap="square" anchor="t">
                <a:spAutoFit/>
              </a:bodyPr>
              <a:lstStyle/>
              <a:p>
                <a:pPr algn="ctr">
                  <a:lnSpc>
                    <a:spcPct val="125000"/>
                  </a:lnSpc>
                </a:pPr>
                <a:r>
                  <a:rPr lang="zh-CN" altLang="en-US"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rPr>
                  <a:t>宏观辨识与微观探析</a:t>
                </a:r>
              </a:p>
            </p:txBody>
          </p:sp>
          <p:sp>
            <p:nvSpPr>
              <p:cNvPr id="40" name="椭圆 39"/>
              <p:cNvSpPr/>
              <p:nvPr/>
            </p:nvSpPr>
            <p:spPr>
              <a:xfrm>
                <a:off x="6114" y="5398"/>
                <a:ext cx="2774" cy="2721"/>
              </a:xfrm>
              <a:prstGeom prst="ellipse">
                <a:avLst/>
              </a:prstGeom>
              <a:solidFill>
                <a:srgbClr val="C00000"/>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ct val="130000"/>
                  </a:lnSpc>
                </a:pPr>
                <a:r>
                  <a:rPr lang="zh-CN" altLang="en-US" sz="2800" b="1" noProof="1">
                    <a:solidFill>
                      <a:prstClr val="white"/>
                    </a:solidFill>
                    <a:latin typeface="微软雅黑" panose="020B0503020204020204" pitchFamily="34" charset="-122"/>
                    <a:ea typeface="微软雅黑" panose="020B0503020204020204" pitchFamily="34" charset="-122"/>
                    <a:cs typeface="微软雅黑" panose="020B0503020204020204" pitchFamily="34" charset="-122"/>
                  </a:rPr>
                  <a:t>考试命题</a:t>
                </a:r>
              </a:p>
            </p:txBody>
          </p:sp>
          <p:cxnSp>
            <p:nvCxnSpPr>
              <p:cNvPr id="41" name="直接连接符 23"/>
              <p:cNvCxnSpPr/>
              <p:nvPr/>
            </p:nvCxnSpPr>
            <p:spPr>
              <a:xfrm flipH="1">
                <a:off x="3322" y="6703"/>
                <a:ext cx="2630" cy="1"/>
              </a:xfrm>
              <a:prstGeom prst="line">
                <a:avLst/>
              </a:prstGeom>
              <a:ln w="28575" cmpd="sng">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42" name="直接连接符 24"/>
              <p:cNvCxnSpPr/>
              <p:nvPr/>
            </p:nvCxnSpPr>
            <p:spPr>
              <a:xfrm flipH="1" flipV="1">
                <a:off x="8673" y="6703"/>
                <a:ext cx="2608" cy="57"/>
              </a:xfrm>
              <a:prstGeom prst="line">
                <a:avLst/>
              </a:prstGeom>
              <a:ln w="28575" cmpd="sng">
                <a:solidFill>
                  <a:srgbClr val="C00000"/>
                </a:solidFill>
                <a:prstDash val="sysDash"/>
              </a:ln>
            </p:spPr>
            <p:style>
              <a:lnRef idx="1">
                <a:schemeClr val="accent1"/>
              </a:lnRef>
              <a:fillRef idx="0">
                <a:schemeClr val="accent1"/>
              </a:fillRef>
              <a:effectRef idx="0">
                <a:schemeClr val="accent1"/>
              </a:effectRef>
              <a:fontRef idx="minor">
                <a:schemeClr val="tx1"/>
              </a:fontRef>
            </p:style>
          </p:cxnSp>
          <p:cxnSp>
            <p:nvCxnSpPr>
              <p:cNvPr id="43" name="直接连接符 25"/>
              <p:cNvCxnSpPr/>
              <p:nvPr/>
            </p:nvCxnSpPr>
            <p:spPr>
              <a:xfrm>
                <a:off x="7313" y="8063"/>
                <a:ext cx="0" cy="2665"/>
              </a:xfrm>
              <a:prstGeom prst="line">
                <a:avLst/>
              </a:prstGeom>
              <a:ln w="28575" cmpd="sng">
                <a:solidFill>
                  <a:srgbClr val="C00000"/>
                </a:solidFill>
                <a:prstDash val="sysDash"/>
              </a:ln>
            </p:spPr>
            <p:style>
              <a:lnRef idx="1">
                <a:schemeClr val="accent1"/>
              </a:lnRef>
              <a:fillRef idx="0">
                <a:schemeClr val="accent1"/>
              </a:fillRef>
              <a:effectRef idx="0">
                <a:schemeClr val="accent1"/>
              </a:effectRef>
              <a:fontRef idx="minor">
                <a:schemeClr val="tx1"/>
              </a:fontRef>
            </p:style>
          </p:cxnSp>
        </p:grpSp>
        <p:sp>
          <p:nvSpPr>
            <p:cNvPr id="30" name="Rectangle 7"/>
            <p:cNvSpPr/>
            <p:nvPr/>
          </p:nvSpPr>
          <p:spPr>
            <a:xfrm rot="18840000">
              <a:off x="3500166" y="4678230"/>
              <a:ext cx="1458687" cy="493346"/>
            </a:xfrm>
            <a:prstGeom prst="rect">
              <a:avLst/>
            </a:prstGeom>
            <a:noFill/>
            <a:ln w="9525">
              <a:noFill/>
            </a:ln>
          </p:spPr>
          <p:txBody>
            <a:bodyPr wrap="square" anchor="t">
              <a:spAutoFit/>
            </a:bodyPr>
            <a:lstStyle/>
            <a:p>
              <a:pPr algn="ctr">
                <a:lnSpc>
                  <a:spcPct val="130000"/>
                </a:lnSpc>
              </a:pPr>
              <a:r>
                <a:rPr lang="zh-CN" altLang="en-US"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rPr>
                <a:t>科学态度与社会责任</a:t>
              </a: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3" name="组合 2"/>
          <p:cNvGrpSpPr>
            <a:grpSpLocks noChangeAspect="1"/>
          </p:cNvGrpSpPr>
          <p:nvPr/>
        </p:nvGrpSpPr>
        <p:grpSpPr bwMode="auto">
          <a:xfrm>
            <a:off x="9625359" y="61482"/>
            <a:ext cx="2375297" cy="653653"/>
            <a:chOff x="0" y="0"/>
            <a:chExt cx="3167513" cy="871754"/>
          </a:xfrm>
        </p:grpSpPr>
        <p:pic>
          <p:nvPicPr>
            <p:cNvPr id="4"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6" name="矩形 5"/>
          <p:cNvSpPr/>
          <p:nvPr/>
        </p:nvSpPr>
        <p:spPr>
          <a:xfrm>
            <a:off x="7152" y="188640"/>
            <a:ext cx="6340197" cy="584775"/>
          </a:xfrm>
          <a:prstGeom prst="rect">
            <a:avLst/>
          </a:prstGeom>
        </p:spPr>
        <p:txBody>
          <a:bodyPr wrap="none">
            <a:spAutoFit/>
          </a:bodyPr>
          <a:lstStyle/>
          <a:p>
            <a:r>
              <a:rPr lang="zh-CN" altLang="zh-CN" sz="3200"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3200" kern="0" dirty="0">
                <a:latin typeface="微软雅黑" panose="020B0503020204020204" pitchFamily="34" charset="-122"/>
                <a:ea typeface="微软雅黑" panose="020B0503020204020204" pitchFamily="34" charset="-122"/>
                <a:cs typeface="宋体" panose="02010600030101010101" pitchFamily="2" charset="-122"/>
              </a:rPr>
              <a:t>一</a:t>
            </a:r>
            <a:r>
              <a:rPr lang="zh-CN" altLang="zh-CN" sz="3200"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3200" kern="0" dirty="0">
                <a:latin typeface="微软雅黑" panose="020B0503020204020204" pitchFamily="34" charset="-122"/>
                <a:ea typeface="微软雅黑" panose="020B0503020204020204" pitchFamily="34" charset="-122"/>
                <a:cs typeface="宋体" panose="02010600030101010101" pitchFamily="2" charset="-122"/>
              </a:rPr>
              <a:t>高中化学学业水平考试目的</a:t>
            </a:r>
            <a:endParaRPr lang="zh-CN" altLang="en-US" sz="3200" dirty="0">
              <a:latin typeface="微软雅黑" panose="020B0503020204020204" pitchFamily="34" charset="-122"/>
              <a:ea typeface="微软雅黑" panose="020B0503020204020204" pitchFamily="34" charset="-122"/>
            </a:endParaRPr>
          </a:p>
        </p:txBody>
      </p:sp>
      <p:sp>
        <p:nvSpPr>
          <p:cNvPr id="7" name="矩形 6"/>
          <p:cNvSpPr/>
          <p:nvPr/>
        </p:nvSpPr>
        <p:spPr>
          <a:xfrm>
            <a:off x="767408" y="2466762"/>
            <a:ext cx="10657184" cy="2308324"/>
          </a:xfrm>
          <a:prstGeom prst="rect">
            <a:avLst/>
          </a:prstGeom>
          <a:ln w="25400">
            <a:solidFill>
              <a:srgbClr val="C00000"/>
            </a:solidFill>
          </a:ln>
        </p:spPr>
        <p:txBody>
          <a:bodyPr wrap="square">
            <a:spAutoFit/>
          </a:bodyPr>
          <a:lstStyle/>
          <a:p>
            <a:pPr>
              <a:lnSpc>
                <a:spcPct val="150000"/>
              </a:lnSpc>
            </a:pPr>
            <a:r>
              <a:rPr lang="zh-CN" altLang="en-US" sz="3200" dirty="0">
                <a:latin typeface="微软雅黑" panose="020B0503020204020204" pitchFamily="34" charset="-122"/>
                <a:ea typeface="微软雅黑" panose="020B0503020204020204" pitchFamily="34" charset="-122"/>
              </a:rPr>
              <a:t>化学学业水平考试的主要目的是评价学生化学学科核心素养的发展状况和学业质量标准的达成程度，是区别于传统考试的重要特征。</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3" name="组合 2"/>
          <p:cNvGrpSpPr>
            <a:grpSpLocks noChangeAspect="1"/>
          </p:cNvGrpSpPr>
          <p:nvPr/>
        </p:nvGrpSpPr>
        <p:grpSpPr bwMode="auto">
          <a:xfrm>
            <a:off x="9625359" y="61482"/>
            <a:ext cx="2375297" cy="653653"/>
            <a:chOff x="0" y="0"/>
            <a:chExt cx="3167513" cy="871754"/>
          </a:xfrm>
        </p:grpSpPr>
        <p:pic>
          <p:nvPicPr>
            <p:cNvPr id="4"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6" name="矩形 5"/>
          <p:cNvSpPr/>
          <p:nvPr/>
        </p:nvSpPr>
        <p:spPr>
          <a:xfrm>
            <a:off x="7152" y="188640"/>
            <a:ext cx="5519460" cy="584775"/>
          </a:xfrm>
          <a:prstGeom prst="rect">
            <a:avLst/>
          </a:prstGeom>
        </p:spPr>
        <p:txBody>
          <a:bodyPr wrap="none">
            <a:spAutoFit/>
          </a:bodyPr>
          <a:lstStyle/>
          <a:p>
            <a:r>
              <a:rPr lang="zh-CN" altLang="zh-CN" sz="3200"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3200" kern="0" dirty="0">
                <a:latin typeface="微软雅黑" panose="020B0503020204020204" pitchFamily="34" charset="-122"/>
                <a:ea typeface="微软雅黑" panose="020B0503020204020204" pitchFamily="34" charset="-122"/>
                <a:cs typeface="宋体" panose="02010600030101010101" pitchFamily="2" charset="-122"/>
              </a:rPr>
              <a:t>二</a:t>
            </a:r>
            <a:r>
              <a:rPr lang="zh-CN" altLang="zh-CN" sz="3200"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3200" kern="0" dirty="0">
                <a:latin typeface="微软雅黑" panose="020B0503020204020204" pitchFamily="34" charset="-122"/>
                <a:ea typeface="微软雅黑" panose="020B0503020204020204" pitchFamily="34" charset="-122"/>
                <a:cs typeface="宋体" panose="02010600030101010101" pitchFamily="2" charset="-122"/>
              </a:rPr>
              <a:t>高中化学学业考试类型</a:t>
            </a:r>
            <a:endParaRPr lang="zh-CN" altLang="en-US" sz="3200" dirty="0">
              <a:latin typeface="微软雅黑" panose="020B0503020204020204" pitchFamily="34" charset="-122"/>
              <a:ea typeface="微软雅黑" panose="020B0503020204020204" pitchFamily="34" charset="-122"/>
            </a:endParaRPr>
          </a:p>
        </p:txBody>
      </p:sp>
      <p:sp>
        <p:nvSpPr>
          <p:cNvPr id="7" name="矩形 6"/>
          <p:cNvSpPr/>
          <p:nvPr/>
        </p:nvSpPr>
        <p:spPr>
          <a:xfrm>
            <a:off x="1649506" y="1628800"/>
            <a:ext cx="8892988" cy="3785652"/>
          </a:xfrm>
          <a:prstGeom prst="rect">
            <a:avLst/>
          </a:prstGeom>
        </p:spPr>
        <p:txBody>
          <a:bodyPr wrap="square">
            <a:spAutoFit/>
          </a:bodyPr>
          <a:lstStyle/>
          <a:p>
            <a:pPr marL="457200" indent="-457200">
              <a:lnSpc>
                <a:spcPct val="150000"/>
              </a:lnSpc>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学业水平考试包括学业水平合格性考试（以必修课程要求为准）</a:t>
            </a:r>
            <a:endParaRPr lang="en-US" altLang="zh-CN" sz="3200" dirty="0">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学生自主选择计入高校招生录取总成绩的学业水平等级性考试（以必修课程和选择性必修课程要求为准）</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a:xfrm>
            <a:off x="1809750" y="500063"/>
            <a:ext cx="5214938" cy="781050"/>
          </a:xfrm>
        </p:spPr>
        <p:txBody>
          <a:bodyPr vert="horz" anchor="ctr">
            <a:normAutofit/>
          </a:bodyPr>
          <a:lstStyle/>
          <a:p>
            <a:pPr algn="l">
              <a:lnSpc>
                <a:spcPct val="90000"/>
              </a:lnSpc>
              <a:buSzPct val="25000"/>
            </a:pPr>
            <a:r>
              <a:rPr lang="zh-CN" altLang="en-US" sz="4000" b="0" kern="1200" dirty="0">
                <a:latin typeface="Arial" panose="020B0604020202020204" pitchFamily="34" charset="0"/>
                <a:ea typeface="黑体" panose="02010609060101010101" charset="-122"/>
                <a:sym typeface="Arial" panose="020B0604020202020204" pitchFamily="34" charset="0"/>
              </a:rPr>
              <a:t>考试命题基础</a:t>
            </a:r>
            <a:endParaRPr lang="zh-CN" altLang="en-US" sz="4100" kern="1200" dirty="0">
              <a:latin typeface="Arial" panose="020B0604020202020204" pitchFamily="34" charset="0"/>
              <a:ea typeface="黑体" panose="02010609060101010101" charset="-122"/>
              <a:sym typeface="Arial" panose="020B0604020202020204" pitchFamily="34" charset="0"/>
            </a:endParaRPr>
          </a:p>
        </p:txBody>
      </p:sp>
      <p:grpSp>
        <p:nvGrpSpPr>
          <p:cNvPr id="21507" name="组合 27"/>
          <p:cNvGrpSpPr/>
          <p:nvPr/>
        </p:nvGrpSpPr>
        <p:grpSpPr>
          <a:xfrm rot="313423">
            <a:off x="2303463" y="1270000"/>
            <a:ext cx="4929187" cy="4802188"/>
            <a:chOff x="0" y="0"/>
            <a:chExt cx="4929222" cy="4801530"/>
          </a:xfrm>
        </p:grpSpPr>
        <p:grpSp>
          <p:nvGrpSpPr>
            <p:cNvPr id="21508" name="组合 26"/>
            <p:cNvGrpSpPr/>
            <p:nvPr/>
          </p:nvGrpSpPr>
          <p:grpSpPr>
            <a:xfrm>
              <a:off x="0" y="390796"/>
              <a:ext cx="3143272" cy="4410734"/>
              <a:chOff x="0" y="-664"/>
              <a:chExt cx="3143272" cy="4410734"/>
            </a:xfrm>
          </p:grpSpPr>
          <p:sp>
            <p:nvSpPr>
              <p:cNvPr id="21509" name="直接连接符 4"/>
              <p:cNvSpPr/>
              <p:nvPr/>
            </p:nvSpPr>
            <p:spPr>
              <a:xfrm rot="5400000" flipH="1" flipV="1">
                <a:off x="-607223" y="945327"/>
                <a:ext cx="3429024" cy="2214578"/>
              </a:xfrm>
              <a:prstGeom prst="line">
                <a:avLst/>
              </a:prstGeom>
              <a:ln w="38100" cap="flat" cmpd="sng">
                <a:solidFill>
                  <a:schemeClr val="tx1"/>
                </a:solidFill>
                <a:prstDash val="solid"/>
                <a:bevel/>
                <a:headEnd type="none" w="med" len="med"/>
                <a:tailEnd type="none" w="med" len="med"/>
              </a:ln>
            </p:spPr>
          </p:sp>
          <p:sp>
            <p:nvSpPr>
              <p:cNvPr id="21510" name="直接连接符 13"/>
              <p:cNvSpPr/>
              <p:nvPr/>
            </p:nvSpPr>
            <p:spPr>
              <a:xfrm rot="10800000">
                <a:off x="71438" y="3767128"/>
                <a:ext cx="3071834" cy="642942"/>
              </a:xfrm>
              <a:prstGeom prst="line">
                <a:avLst/>
              </a:prstGeom>
              <a:ln w="38100" cap="flat" cmpd="sng">
                <a:solidFill>
                  <a:schemeClr val="tx1"/>
                </a:solidFill>
                <a:prstDash val="solid"/>
                <a:bevel/>
                <a:headEnd type="none" w="med" len="med"/>
                <a:tailEnd type="none" w="med" len="med"/>
              </a:ln>
            </p:spPr>
          </p:sp>
          <p:sp>
            <p:nvSpPr>
              <p:cNvPr id="21511" name="矩形 18"/>
              <p:cNvSpPr/>
              <p:nvPr/>
            </p:nvSpPr>
            <p:spPr>
              <a:xfrm rot="18174474">
                <a:off x="-947952" y="1694039"/>
                <a:ext cx="3788188" cy="398783"/>
              </a:xfrm>
              <a:prstGeom prst="rect">
                <a:avLst/>
              </a:prstGeom>
              <a:noFill/>
              <a:ln w="9525">
                <a:noFill/>
              </a:ln>
            </p:spPr>
            <p:txBody>
              <a:bodyPr wrap="square">
                <a:spAutoFit/>
              </a:bodyPr>
              <a:lstStyle/>
              <a:p>
                <a:r>
                  <a:rPr lang="zh-CN" altLang="en-US" sz="2000" dirty="0">
                    <a:solidFill>
                      <a:srgbClr val="000000"/>
                    </a:solidFill>
                    <a:latin typeface="Arial" panose="020B0604020202020204" pitchFamily="34" charset="0"/>
                    <a:ea typeface="宋体" panose="02010600030101010101" pitchFamily="2" charset="-122"/>
                    <a:sym typeface="宋体" panose="02010600030101010101" pitchFamily="2" charset="-122"/>
                  </a:rPr>
                  <a:t>从事实到概念，到关系，到结构</a:t>
                </a:r>
              </a:p>
            </p:txBody>
          </p:sp>
        </p:grpSp>
        <p:grpSp>
          <p:nvGrpSpPr>
            <p:cNvPr id="21512" name="组合 25"/>
            <p:cNvGrpSpPr/>
            <p:nvPr/>
          </p:nvGrpSpPr>
          <p:grpSpPr>
            <a:xfrm>
              <a:off x="2214578" y="0"/>
              <a:ext cx="2714644" cy="4801506"/>
              <a:chOff x="0" y="0"/>
              <a:chExt cx="2714644" cy="4801506"/>
            </a:xfrm>
          </p:grpSpPr>
          <p:sp>
            <p:nvSpPr>
              <p:cNvPr id="21513" name="直接连接符 5"/>
              <p:cNvSpPr/>
              <p:nvPr/>
            </p:nvSpPr>
            <p:spPr>
              <a:xfrm rot="-5400000" flipV="1">
                <a:off x="-1500198" y="2301200"/>
                <a:ext cx="3929090" cy="928694"/>
              </a:xfrm>
              <a:prstGeom prst="line">
                <a:avLst/>
              </a:prstGeom>
              <a:ln w="38100" cap="flat" cmpd="sng">
                <a:solidFill>
                  <a:schemeClr val="tx1"/>
                </a:solidFill>
                <a:prstDash val="solid"/>
                <a:bevel/>
                <a:headEnd type="none" w="med" len="med"/>
                <a:tailEnd type="none" w="med" len="med"/>
              </a:ln>
            </p:spPr>
          </p:sp>
          <p:sp>
            <p:nvSpPr>
              <p:cNvPr id="21514" name="直接连接符 16"/>
              <p:cNvSpPr/>
              <p:nvPr/>
            </p:nvSpPr>
            <p:spPr>
              <a:xfrm rot="-10800000" flipV="1">
                <a:off x="1000132" y="3587084"/>
                <a:ext cx="1714512" cy="1214422"/>
              </a:xfrm>
              <a:prstGeom prst="line">
                <a:avLst/>
              </a:prstGeom>
              <a:ln w="38100" cap="flat" cmpd="sng">
                <a:solidFill>
                  <a:schemeClr val="tx1"/>
                </a:solidFill>
                <a:prstDash val="solid"/>
                <a:bevel/>
                <a:headEnd type="none" w="med" len="med"/>
                <a:tailEnd type="none" w="med" len="med"/>
              </a:ln>
            </p:spPr>
          </p:sp>
          <p:grpSp>
            <p:nvGrpSpPr>
              <p:cNvPr id="21515" name="组合 24"/>
              <p:cNvGrpSpPr/>
              <p:nvPr/>
            </p:nvGrpSpPr>
            <p:grpSpPr>
              <a:xfrm>
                <a:off x="0" y="0"/>
                <a:ext cx="2714644" cy="3961834"/>
                <a:chOff x="0" y="0"/>
                <a:chExt cx="2714644" cy="3961834"/>
              </a:xfrm>
            </p:grpSpPr>
            <p:sp>
              <p:nvSpPr>
                <p:cNvPr id="21516" name="直接连接符 8"/>
                <p:cNvSpPr/>
                <p:nvPr/>
              </p:nvSpPr>
              <p:spPr>
                <a:xfrm rot="-5400000" flipV="1">
                  <a:off x="-71438" y="801002"/>
                  <a:ext cx="2857520" cy="2714644"/>
                </a:xfrm>
                <a:prstGeom prst="line">
                  <a:avLst/>
                </a:prstGeom>
                <a:ln w="38100" cap="flat" cmpd="sng">
                  <a:solidFill>
                    <a:schemeClr val="tx1"/>
                  </a:solidFill>
                  <a:prstDash val="solid"/>
                  <a:bevel/>
                  <a:headEnd type="none" w="med" len="med"/>
                  <a:tailEnd type="none" w="med" len="med"/>
                </a:ln>
              </p:spPr>
            </p:sp>
            <p:sp>
              <p:nvSpPr>
                <p:cNvPr id="21517" name="矩形 19"/>
                <p:cNvSpPr/>
                <p:nvPr/>
              </p:nvSpPr>
              <p:spPr>
                <a:xfrm rot="2840507">
                  <a:off x="-476478" y="1760464"/>
                  <a:ext cx="3961834" cy="440903"/>
                </a:xfrm>
                <a:prstGeom prst="rect">
                  <a:avLst/>
                </a:prstGeom>
                <a:noFill/>
                <a:ln w="9525">
                  <a:noFill/>
                </a:ln>
              </p:spPr>
              <p:txBody>
                <a:bodyPr vert="vert" wrap="square">
                  <a:normAutofit fontScale="90000" lnSpcReduction="10000"/>
                </a:bodyPr>
                <a:lstStyle/>
                <a:p>
                  <a:r>
                    <a:rPr lang="zh-CN" altLang="en-US" dirty="0">
                      <a:solidFill>
                        <a:srgbClr val="000000"/>
                      </a:solidFill>
                      <a:latin typeface="Arial" panose="020B0604020202020204" pitchFamily="34" charset="0"/>
                      <a:ea typeface="宋体" panose="02010600030101010101" pitchFamily="2" charset="-122"/>
                      <a:sym typeface="宋体" panose="02010600030101010101" pitchFamily="2" charset="-122"/>
                    </a:rPr>
                    <a:t>从事实到方法，到方法论，到学科本质观</a:t>
                  </a:r>
                </a:p>
              </p:txBody>
            </p:sp>
          </p:grpSp>
          <p:sp>
            <p:nvSpPr>
              <p:cNvPr id="21518" name="矩形 20"/>
              <p:cNvSpPr/>
              <p:nvPr/>
            </p:nvSpPr>
            <p:spPr>
              <a:xfrm rot="15337634">
                <a:off x="-1202513" y="2499658"/>
                <a:ext cx="3686613" cy="368303"/>
              </a:xfrm>
              <a:prstGeom prst="rect">
                <a:avLst/>
              </a:prstGeom>
              <a:noFill/>
              <a:ln w="9525">
                <a:noFill/>
              </a:ln>
            </p:spPr>
            <p:txBody>
              <a:bodyPr wrap="square">
                <a:spAutoFit/>
              </a:bodyPr>
              <a:lstStyle/>
              <a:p>
                <a:r>
                  <a:rPr lang="zh-CN" altLang="en-US" dirty="0">
                    <a:solidFill>
                      <a:srgbClr val="000000"/>
                    </a:solidFill>
                    <a:latin typeface="Arial" panose="020B0604020202020204" pitchFamily="34" charset="0"/>
                    <a:ea typeface="宋体" panose="02010600030101010101" pitchFamily="2" charset="-122"/>
                    <a:sym typeface="宋体" panose="02010600030101010101" pitchFamily="2" charset="-122"/>
                  </a:rPr>
                  <a:t>从知道到理解，到应用，到综合</a:t>
                </a:r>
              </a:p>
            </p:txBody>
          </p:sp>
        </p:grpSp>
      </p:grpSp>
      <p:cxnSp>
        <p:nvCxnSpPr>
          <p:cNvPr id="21519" name="直接箭头连接符 22"/>
          <p:cNvCxnSpPr/>
          <p:nvPr/>
        </p:nvCxnSpPr>
        <p:spPr>
          <a:xfrm rot="-5400000" flipV="1">
            <a:off x="4953000" y="4000500"/>
            <a:ext cx="5072063" cy="71438"/>
          </a:xfrm>
          <a:prstGeom prst="straightConnector1">
            <a:avLst/>
          </a:prstGeom>
          <a:ln w="63500" cap="flat" cmpd="sng">
            <a:solidFill>
              <a:srgbClr val="FF0000"/>
            </a:solidFill>
            <a:prstDash val="solid"/>
            <a:bevel/>
            <a:headEnd type="stealth" w="med" len="med"/>
            <a:tailEnd type="stealth" w="med" len="med"/>
          </a:ln>
        </p:spPr>
      </p:cxnSp>
      <p:sp>
        <p:nvSpPr>
          <p:cNvPr id="21520" name="矩形 23"/>
          <p:cNvSpPr/>
          <p:nvPr/>
        </p:nvSpPr>
        <p:spPr>
          <a:xfrm>
            <a:off x="7381875" y="357188"/>
            <a:ext cx="2786063" cy="785812"/>
          </a:xfrm>
          <a:prstGeom prst="rect">
            <a:avLst/>
          </a:prstGeom>
          <a:noFill/>
          <a:ln w="55000">
            <a:noFill/>
          </a:ln>
        </p:spPr>
        <p:txBody>
          <a:bodyPr anchor="ctr"/>
          <a:lstStyle/>
          <a:p>
            <a:pPr algn="ctr"/>
            <a:r>
              <a:rPr lang="zh-CN" altLang="en-US" sz="3600" b="1" dirty="0">
                <a:latin typeface="黑体" panose="02010609060101010101" charset="-122"/>
                <a:ea typeface="黑体" panose="02010609060101010101" charset="-122"/>
                <a:sym typeface="黑体" panose="02010609060101010101" charset="-122"/>
              </a:rPr>
              <a:t>任务情境</a:t>
            </a:r>
          </a:p>
        </p:txBody>
      </p:sp>
      <p:sp>
        <p:nvSpPr>
          <p:cNvPr id="21521" name="矩形 28"/>
          <p:cNvSpPr/>
          <p:nvPr/>
        </p:nvSpPr>
        <p:spPr>
          <a:xfrm>
            <a:off x="7810500" y="5072063"/>
            <a:ext cx="2571750" cy="1500187"/>
          </a:xfrm>
          <a:prstGeom prst="rect">
            <a:avLst/>
          </a:prstGeom>
          <a:noFill/>
          <a:ln w="55000">
            <a:noFill/>
          </a:ln>
        </p:spPr>
        <p:txBody>
          <a:bodyPr anchor="ctr"/>
          <a:lstStyle/>
          <a:p>
            <a:pPr algn="ctr"/>
            <a:r>
              <a:rPr lang="zh-CN" altLang="en-US" sz="2800" b="1" dirty="0">
                <a:latin typeface="黑体" panose="02010609060101010101" charset="-122"/>
                <a:ea typeface="黑体" panose="02010609060101010101" charset="-122"/>
                <a:sym typeface="黑体" panose="02010609060101010101" charset="-122"/>
              </a:rPr>
              <a:t>简单、</a:t>
            </a:r>
            <a:endParaRPr lang="en-US" altLang="zh-CN" sz="2800" b="1" dirty="0">
              <a:latin typeface="黑体" panose="02010609060101010101" charset="-122"/>
              <a:ea typeface="黑体" panose="02010609060101010101" charset="-122"/>
              <a:sym typeface="黑体" panose="02010609060101010101" charset="-122"/>
            </a:endParaRPr>
          </a:p>
          <a:p>
            <a:pPr algn="ctr"/>
            <a:r>
              <a:rPr lang="zh-CN" altLang="en-US" sz="2800" b="1" dirty="0">
                <a:latin typeface="黑体" panose="02010609060101010101" charset="-122"/>
                <a:ea typeface="黑体" panose="02010609060101010101" charset="-122"/>
                <a:sym typeface="黑体" panose="02010609060101010101" charset="-122"/>
              </a:rPr>
              <a:t>良好结构的</a:t>
            </a:r>
            <a:endParaRPr lang="en-US" altLang="zh-CN" sz="2800" b="1" dirty="0">
              <a:latin typeface="黑体" panose="02010609060101010101" charset="-122"/>
              <a:ea typeface="黑体" panose="02010609060101010101" charset="-122"/>
              <a:sym typeface="黑体" panose="02010609060101010101" charset="-122"/>
            </a:endParaRPr>
          </a:p>
          <a:p>
            <a:pPr algn="ctr"/>
            <a:r>
              <a:rPr lang="zh-CN" altLang="en-US" sz="2800" b="1" dirty="0">
                <a:latin typeface="黑体" panose="02010609060101010101" charset="-122"/>
                <a:ea typeface="黑体" panose="02010609060101010101" charset="-122"/>
                <a:sym typeface="黑体" panose="02010609060101010101" charset="-122"/>
              </a:rPr>
              <a:t>学科化情境</a:t>
            </a:r>
          </a:p>
        </p:txBody>
      </p:sp>
      <p:sp>
        <p:nvSpPr>
          <p:cNvPr id="21522" name="矩形 30"/>
          <p:cNvSpPr/>
          <p:nvPr/>
        </p:nvSpPr>
        <p:spPr>
          <a:xfrm>
            <a:off x="7810500" y="1571625"/>
            <a:ext cx="2500313" cy="1500188"/>
          </a:xfrm>
          <a:prstGeom prst="rect">
            <a:avLst/>
          </a:prstGeom>
          <a:noFill/>
          <a:ln w="55000">
            <a:noFill/>
          </a:ln>
        </p:spPr>
        <p:txBody>
          <a:bodyPr anchor="ctr"/>
          <a:lstStyle/>
          <a:p>
            <a:pPr algn="ctr"/>
            <a:r>
              <a:rPr lang="zh-CN" altLang="en-US" sz="2800" b="1" dirty="0">
                <a:latin typeface="黑体" panose="02010609060101010101" charset="-122"/>
                <a:ea typeface="黑体" panose="02010609060101010101" charset="-122"/>
                <a:sym typeface="黑体" panose="02010609060101010101" charset="-122"/>
              </a:rPr>
              <a:t>复杂的、</a:t>
            </a:r>
            <a:endParaRPr lang="en-US" altLang="zh-CN" sz="2800" b="1" dirty="0">
              <a:latin typeface="黑体" panose="02010609060101010101" charset="-122"/>
              <a:ea typeface="黑体" panose="02010609060101010101" charset="-122"/>
              <a:sym typeface="黑体" panose="02010609060101010101" charset="-122"/>
            </a:endParaRPr>
          </a:p>
          <a:p>
            <a:pPr algn="ctr"/>
            <a:r>
              <a:rPr lang="zh-CN" altLang="en-US" sz="2800" b="1" dirty="0">
                <a:latin typeface="黑体" panose="02010609060101010101" charset="-122"/>
                <a:ea typeface="黑体" panose="02010609060101010101" charset="-122"/>
                <a:sym typeface="黑体" panose="02010609060101010101" charset="-122"/>
              </a:rPr>
              <a:t>不良结构的</a:t>
            </a:r>
            <a:endParaRPr lang="en-US" altLang="zh-CN" sz="2800" b="1" dirty="0">
              <a:latin typeface="黑体" panose="02010609060101010101" charset="-122"/>
              <a:ea typeface="黑体" panose="02010609060101010101" charset="-122"/>
              <a:sym typeface="黑体" panose="02010609060101010101" charset="-122"/>
            </a:endParaRPr>
          </a:p>
          <a:p>
            <a:pPr algn="ctr"/>
            <a:r>
              <a:rPr lang="zh-CN" altLang="en-US" sz="2800" b="1" dirty="0">
                <a:latin typeface="黑体" panose="02010609060101010101" charset="-122"/>
                <a:ea typeface="黑体" panose="02010609060101010101" charset="-122"/>
                <a:sym typeface="黑体" panose="02010609060101010101" charset="-122"/>
              </a:rPr>
              <a:t>现实情境</a:t>
            </a:r>
          </a:p>
        </p:txBody>
      </p:sp>
      <p:sp>
        <p:nvSpPr>
          <p:cNvPr id="21523" name="矩形 32"/>
          <p:cNvSpPr/>
          <p:nvPr/>
        </p:nvSpPr>
        <p:spPr>
          <a:xfrm>
            <a:off x="7739063" y="3143250"/>
            <a:ext cx="2428875" cy="1785938"/>
          </a:xfrm>
          <a:prstGeom prst="rect">
            <a:avLst/>
          </a:prstGeom>
          <a:noFill/>
          <a:ln w="55000">
            <a:noFill/>
          </a:ln>
        </p:spPr>
        <p:txBody>
          <a:bodyPr anchor="ctr"/>
          <a:lstStyle/>
          <a:p>
            <a:pPr algn="ctr"/>
            <a:r>
              <a:rPr lang="zh-CN" altLang="en-US" sz="2800" b="1" dirty="0">
                <a:latin typeface="黑体" panose="02010609060101010101" charset="-122"/>
                <a:ea typeface="黑体" panose="02010609060101010101" charset="-122"/>
                <a:sym typeface="黑体" panose="02010609060101010101" charset="-122"/>
              </a:rPr>
              <a:t>整合的</a:t>
            </a:r>
            <a:endParaRPr lang="en-US" altLang="zh-CN" sz="2800" b="1" dirty="0">
              <a:latin typeface="黑体" panose="02010609060101010101" charset="-122"/>
              <a:ea typeface="黑体" panose="02010609060101010101" charset="-122"/>
              <a:sym typeface="黑体" panose="02010609060101010101" charset="-122"/>
            </a:endParaRPr>
          </a:p>
          <a:p>
            <a:pPr algn="ctr"/>
            <a:r>
              <a:rPr lang="zh-CN" altLang="en-US" sz="2800" b="1" dirty="0">
                <a:latin typeface="黑体" panose="02010609060101010101" charset="-122"/>
                <a:ea typeface="黑体" panose="02010609060101010101" charset="-122"/>
                <a:sym typeface="黑体" panose="02010609060101010101" charset="-122"/>
              </a:rPr>
              <a:t>学科化情境</a:t>
            </a:r>
          </a:p>
        </p:txBody>
      </p:sp>
      <p:sp>
        <p:nvSpPr>
          <p:cNvPr id="21524" name="椭圆 21"/>
          <p:cNvSpPr/>
          <p:nvPr/>
        </p:nvSpPr>
        <p:spPr>
          <a:xfrm>
            <a:off x="3167063" y="1643063"/>
            <a:ext cx="3000375" cy="1143000"/>
          </a:xfrm>
          <a:prstGeom prst="ellipse">
            <a:avLst/>
          </a:prstGeom>
          <a:noFill/>
          <a:ln w="55000" cap="flat" cmpd="sng">
            <a:solidFill>
              <a:srgbClr val="FF0000"/>
            </a:solidFill>
            <a:prstDash val="solid"/>
            <a:bevel/>
            <a:headEnd type="none" w="med" len="med"/>
            <a:tailEnd type="none" w="med" len="med"/>
          </a:ln>
        </p:spPr>
        <p:txBody>
          <a:bodyPr anchor="ctr"/>
          <a:lstStyle/>
          <a:p>
            <a:pPr algn="ctr"/>
            <a:endParaRPr>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24"/>
                                        </p:tgtEl>
                                        <p:attrNameLst>
                                          <p:attrName>style.visibility</p:attrName>
                                        </p:attrNameLst>
                                      </p:cBhvr>
                                      <p:to>
                                        <p:strVal val="visible"/>
                                      </p:to>
                                    </p:set>
                                    <p:anim calcmode="lin" valueType="num">
                                      <p:cBhvr>
                                        <p:cTn id="7" dur="500" fill="hold"/>
                                        <p:tgtEl>
                                          <p:spTgt spid="21524"/>
                                        </p:tgtEl>
                                        <p:attrNameLst>
                                          <p:attrName>ppt_x</p:attrName>
                                        </p:attrNameLst>
                                      </p:cBhvr>
                                      <p:tavLst>
                                        <p:tav tm="0">
                                          <p:val>
                                            <p:strVal val="#ppt_x"/>
                                          </p:val>
                                        </p:tav>
                                        <p:tav tm="100000">
                                          <p:val>
                                            <p:strVal val="#ppt_x"/>
                                          </p:val>
                                        </p:tav>
                                      </p:tavLst>
                                    </p:anim>
                                    <p:anim calcmode="lin" valueType="num">
                                      <p:cBhvr>
                                        <p:cTn id="8" dur="500" fill="hold"/>
                                        <p:tgtEl>
                                          <p:spTgt spid="215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4"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a:t>高中化学课程目标</a:t>
            </a:r>
          </a:p>
        </p:txBody>
      </p:sp>
      <p:sp>
        <p:nvSpPr>
          <p:cNvPr id="3" name="内容占位符 2"/>
          <p:cNvSpPr>
            <a:spLocks noGrp="1"/>
          </p:cNvSpPr>
          <p:nvPr>
            <p:ph idx="1"/>
          </p:nvPr>
        </p:nvSpPr>
        <p:spPr/>
        <p:txBody>
          <a:bodyPr/>
          <a:lstStyle/>
          <a:p>
            <a:endParaRPr lang="zh-CN" altLang="en-US"/>
          </a:p>
        </p:txBody>
      </p:sp>
      <p:cxnSp>
        <p:nvCxnSpPr>
          <p:cNvPr id="4" name="肘形连接符 3"/>
          <p:cNvCxnSpPr/>
          <p:nvPr>
            <p:custDataLst>
              <p:tags r:id="rId1"/>
            </p:custDataLst>
          </p:nvPr>
        </p:nvCxnSpPr>
        <p:spPr>
          <a:xfrm rot="10800000" flipV="1">
            <a:off x="3809346" y="3401085"/>
            <a:ext cx="1314036" cy="1221366"/>
          </a:xfrm>
          <a:prstGeom prst="bentConnector3">
            <a:avLst>
              <a:gd name="adj1" fmla="val 50000"/>
            </a:avLst>
          </a:prstGeom>
          <a:noFill/>
          <a:ln w="41275" cap="flat" cmpd="sng" algn="ctr">
            <a:solidFill>
              <a:srgbClr val="C83225"/>
            </a:solidFill>
            <a:prstDash val="solid"/>
            <a:miter lim="800000"/>
            <a:tailEnd type="triangle"/>
          </a:ln>
          <a:effectLst/>
        </p:spPr>
      </p:cxnSp>
      <p:cxnSp>
        <p:nvCxnSpPr>
          <p:cNvPr id="5" name="肘形连接符 4"/>
          <p:cNvCxnSpPr>
            <a:endCxn id="12" idx="2"/>
          </p:cNvCxnSpPr>
          <p:nvPr>
            <p:custDataLst>
              <p:tags r:id="rId2"/>
            </p:custDataLst>
          </p:nvPr>
        </p:nvCxnSpPr>
        <p:spPr>
          <a:xfrm>
            <a:off x="6155716" y="3210231"/>
            <a:ext cx="2161295" cy="1380472"/>
          </a:xfrm>
          <a:prstGeom prst="bentConnector3">
            <a:avLst>
              <a:gd name="adj1" fmla="val 38329"/>
            </a:avLst>
          </a:prstGeom>
          <a:noFill/>
          <a:ln w="41275" cap="flat" cmpd="sng" algn="ctr">
            <a:solidFill>
              <a:srgbClr val="207CBC"/>
            </a:solidFill>
            <a:prstDash val="solid"/>
            <a:miter lim="800000"/>
            <a:tailEnd type="triangle"/>
          </a:ln>
          <a:effectLst/>
        </p:spPr>
      </p:cxnSp>
      <p:cxnSp>
        <p:nvCxnSpPr>
          <p:cNvPr id="6" name="肘形连接符 5"/>
          <p:cNvCxnSpPr/>
          <p:nvPr>
            <p:custDataLst>
              <p:tags r:id="rId3"/>
            </p:custDataLst>
          </p:nvPr>
        </p:nvCxnSpPr>
        <p:spPr>
          <a:xfrm rot="10800000">
            <a:off x="3167562" y="2066983"/>
            <a:ext cx="1907806" cy="1764717"/>
          </a:xfrm>
          <a:prstGeom prst="bentConnector3">
            <a:avLst>
              <a:gd name="adj1" fmla="val 52479"/>
            </a:avLst>
          </a:prstGeom>
          <a:noFill/>
          <a:ln w="41275" cap="flat" cmpd="sng" algn="ctr">
            <a:solidFill>
              <a:srgbClr val="0EA490"/>
            </a:solidFill>
            <a:prstDash val="solid"/>
            <a:miter lim="800000"/>
            <a:tailEnd type="triangle"/>
          </a:ln>
          <a:effectLst/>
        </p:spPr>
      </p:cxnSp>
      <p:cxnSp>
        <p:nvCxnSpPr>
          <p:cNvPr id="7" name="肘形连接符 6"/>
          <p:cNvCxnSpPr/>
          <p:nvPr>
            <p:custDataLst>
              <p:tags r:id="rId4"/>
            </p:custDataLst>
          </p:nvPr>
        </p:nvCxnSpPr>
        <p:spPr>
          <a:xfrm flipV="1">
            <a:off x="6342732" y="2111323"/>
            <a:ext cx="1943367" cy="1814610"/>
          </a:xfrm>
          <a:prstGeom prst="bentConnector3">
            <a:avLst>
              <a:gd name="adj1" fmla="val 50000"/>
            </a:avLst>
          </a:prstGeom>
          <a:noFill/>
          <a:ln w="41275" cap="flat" cmpd="sng" algn="ctr">
            <a:solidFill>
              <a:srgbClr val="9EBD05"/>
            </a:solidFill>
            <a:prstDash val="solid"/>
            <a:miter lim="800000"/>
            <a:tailEnd type="triangle"/>
          </a:ln>
          <a:effectLst/>
        </p:spPr>
      </p:cxnSp>
      <p:sp>
        <p:nvSpPr>
          <p:cNvPr id="8" name="椭圆 7"/>
          <p:cNvSpPr/>
          <p:nvPr>
            <p:custDataLst>
              <p:tags r:id="rId5"/>
            </p:custDataLst>
          </p:nvPr>
        </p:nvSpPr>
        <p:spPr>
          <a:xfrm>
            <a:off x="4632960" y="2753360"/>
            <a:ext cx="2499360" cy="1685925"/>
          </a:xfrm>
          <a:prstGeom prst="ellipse">
            <a:avLst/>
          </a:prstGeom>
        </p:spPr>
        <p:style>
          <a:lnRef idx="2">
            <a:schemeClr val="accent4"/>
          </a:lnRef>
          <a:fillRef idx="1">
            <a:schemeClr val="lt1"/>
          </a:fillRef>
          <a:effectRef idx="0">
            <a:schemeClr val="accent4"/>
          </a:effectRef>
          <a:fontRef idx="minor">
            <a:schemeClr val="dk1"/>
          </a:fontRef>
        </p:style>
        <p:txBody>
          <a:bodyPr rtlCol="0" anchor="ctr">
            <a:noAutofit/>
          </a:bodyPr>
          <a:lstStyle/>
          <a:p>
            <a:pPr algn="ctr"/>
            <a:r>
              <a:rPr lang="zh-CN" altLang="en-US" sz="3200" b="1" dirty="0" err="1" smtClean="0">
                <a:sym typeface="Arial" panose="020B0604020202020204" pitchFamily="34" charset="0"/>
              </a:rPr>
              <a:t>化学学科核心素养</a:t>
            </a:r>
          </a:p>
        </p:txBody>
      </p:sp>
      <p:sp>
        <p:nvSpPr>
          <p:cNvPr id="29" name="文本框 28"/>
          <p:cNvSpPr txBox="1"/>
          <p:nvPr>
            <p:custDataLst>
              <p:tags r:id="rId6"/>
            </p:custDataLst>
          </p:nvPr>
        </p:nvSpPr>
        <p:spPr>
          <a:xfrm>
            <a:off x="8776384" y="2376518"/>
            <a:ext cx="2127600" cy="377160"/>
          </a:xfrm>
          <a:prstGeom prst="rect">
            <a:avLst/>
          </a:prstGeom>
          <a:noFill/>
        </p:spPr>
        <p:txBody>
          <a:bodyPr wrap="square" rtlCol="0">
            <a:normAutofit lnSpcReduction="10000"/>
          </a:bodyPr>
          <a:lstStyle/>
          <a:p>
            <a:r>
              <a:rPr lang="en-US" altLang="zh-CN" sz="2000" dirty="0" smtClean="0">
                <a:solidFill>
                  <a:srgbClr val="9EBD05"/>
                </a:solidFill>
                <a:latin typeface="Arial" panose="020B0604020202020204" pitchFamily="34" charset="0"/>
                <a:ea typeface="黑体" panose="02010609060101010101" charset="-122"/>
                <a:cs typeface="+mn-ea"/>
                <a:sym typeface="Arial" panose="020B0604020202020204" pitchFamily="34" charset="0"/>
              </a:rPr>
              <a:t>LOREM</a:t>
            </a:r>
          </a:p>
        </p:txBody>
      </p:sp>
      <p:sp>
        <p:nvSpPr>
          <p:cNvPr id="30" name="文本框 29"/>
          <p:cNvSpPr txBox="1"/>
          <p:nvPr>
            <p:custDataLst>
              <p:tags r:id="rId7"/>
            </p:custDataLst>
          </p:nvPr>
        </p:nvSpPr>
        <p:spPr>
          <a:xfrm>
            <a:off x="8317205" y="1921827"/>
            <a:ext cx="2128722" cy="598861"/>
          </a:xfrm>
          <a:prstGeom prst="rect">
            <a:avLst/>
          </a:prstGeom>
        </p:spPr>
        <p:style>
          <a:lnRef idx="2">
            <a:schemeClr val="accent3"/>
          </a:lnRef>
          <a:fillRef idx="1">
            <a:schemeClr val="lt1"/>
          </a:fillRef>
          <a:effectRef idx="0">
            <a:schemeClr val="accent3"/>
          </a:effectRef>
          <a:fontRef idx="minor">
            <a:schemeClr val="dk1"/>
          </a:fontRef>
        </p:style>
        <p:txBody>
          <a:bodyPr wrap="square" rtlCol="0">
            <a:normAutofit/>
          </a:bodyPr>
          <a:lstStyle/>
          <a:p>
            <a:r>
              <a:rPr lang="en-US" altLang="zh-CN" sz="2800" b="1" dirty="0" smtClean="0">
                <a:latin typeface="+mn-ea"/>
                <a:sym typeface="Arial" panose="020B0604020202020204" pitchFamily="34" charset="0"/>
              </a:rPr>
              <a:t> </a:t>
            </a:r>
            <a:r>
              <a:rPr lang="zh-CN" altLang="da-DK" sz="2800" b="1" dirty="0" smtClean="0">
                <a:latin typeface="+mn-ea"/>
                <a:sym typeface="Arial" panose="020B0604020202020204" pitchFamily="34" charset="0"/>
              </a:rPr>
              <a:t>问题解决</a:t>
            </a:r>
          </a:p>
        </p:txBody>
      </p:sp>
      <p:sp>
        <p:nvSpPr>
          <p:cNvPr id="32" name="文本框 31"/>
          <p:cNvSpPr txBox="1"/>
          <p:nvPr>
            <p:custDataLst>
              <p:tags r:id="rId8"/>
            </p:custDataLst>
          </p:nvPr>
        </p:nvSpPr>
        <p:spPr>
          <a:xfrm>
            <a:off x="8431532" y="4314111"/>
            <a:ext cx="2128722" cy="598861"/>
          </a:xfrm>
          <a:prstGeom prst="rect">
            <a:avLst/>
          </a:prstGeom>
        </p:spPr>
        <p:style>
          <a:lnRef idx="2">
            <a:schemeClr val="accent1"/>
          </a:lnRef>
          <a:fillRef idx="1">
            <a:schemeClr val="lt1"/>
          </a:fillRef>
          <a:effectRef idx="0">
            <a:schemeClr val="accent1"/>
          </a:effectRef>
          <a:fontRef idx="minor">
            <a:schemeClr val="dk1"/>
          </a:fontRef>
        </p:style>
        <p:txBody>
          <a:bodyPr wrap="square" rtlCol="0">
            <a:normAutofit/>
          </a:bodyPr>
          <a:lstStyle/>
          <a:p>
            <a:pPr algn="ctr"/>
            <a:r>
              <a:rPr lang="zh-CN" altLang="da-DK" sz="2800" b="1" dirty="0" smtClean="0">
                <a:sym typeface="Arial" panose="020B0604020202020204" pitchFamily="34" charset="0"/>
              </a:rPr>
              <a:t>价值观养成</a:t>
            </a:r>
          </a:p>
        </p:txBody>
      </p:sp>
      <p:sp>
        <p:nvSpPr>
          <p:cNvPr id="33" name="文本框 32"/>
          <p:cNvSpPr txBox="1"/>
          <p:nvPr>
            <p:custDataLst>
              <p:tags r:id="rId9"/>
            </p:custDataLst>
          </p:nvPr>
        </p:nvSpPr>
        <p:spPr>
          <a:xfrm>
            <a:off x="1681480" y="4590415"/>
            <a:ext cx="2127885" cy="589915"/>
          </a:xfrm>
          <a:prstGeom prst="rect">
            <a:avLst/>
          </a:prstGeom>
        </p:spPr>
        <p:style>
          <a:lnRef idx="2">
            <a:schemeClr val="accent2"/>
          </a:lnRef>
          <a:fillRef idx="1">
            <a:schemeClr val="lt1"/>
          </a:fillRef>
          <a:effectRef idx="0">
            <a:schemeClr val="accent2"/>
          </a:effectRef>
          <a:fontRef idx="minor">
            <a:schemeClr val="dk1"/>
          </a:fontRef>
        </p:style>
        <p:txBody>
          <a:bodyPr wrap="square" rtlCol="0">
            <a:noAutofit/>
          </a:bodyPr>
          <a:lstStyle/>
          <a:p>
            <a:pPr algn="ctr"/>
            <a:r>
              <a:rPr lang="zh-CN" altLang="en-US" sz="2800" b="1" dirty="0" smtClean="0">
                <a:solidFill>
                  <a:schemeClr val="tx1"/>
                </a:solidFill>
                <a:latin typeface="Arial" panose="020B0604020202020204" pitchFamily="34" charset="0"/>
                <a:ea typeface="黑体" panose="02010609060101010101" charset="-122"/>
                <a:cs typeface="+mn-ea"/>
                <a:sym typeface="Arial" panose="020B0604020202020204" pitchFamily="34" charset="0"/>
              </a:rPr>
              <a:t>品德塑造</a:t>
            </a:r>
          </a:p>
        </p:txBody>
      </p:sp>
      <p:sp>
        <p:nvSpPr>
          <p:cNvPr id="35" name="文本框 34"/>
          <p:cNvSpPr txBox="1"/>
          <p:nvPr>
            <p:custDataLst>
              <p:tags r:id="rId10"/>
            </p:custDataLst>
          </p:nvPr>
        </p:nvSpPr>
        <p:spPr>
          <a:xfrm>
            <a:off x="1039495" y="1921510"/>
            <a:ext cx="2600325" cy="1184275"/>
          </a:xfrm>
          <a:prstGeom prst="rect">
            <a:avLst/>
          </a:prstGeom>
        </p:spPr>
        <p:style>
          <a:lnRef idx="2">
            <a:schemeClr val="accent1"/>
          </a:lnRef>
          <a:fillRef idx="1">
            <a:schemeClr val="lt1"/>
          </a:fillRef>
          <a:effectRef idx="0">
            <a:schemeClr val="accent1"/>
          </a:effectRef>
          <a:fontRef idx="minor">
            <a:schemeClr val="dk1"/>
          </a:fontRef>
        </p:style>
        <p:txBody>
          <a:bodyPr wrap="square" rtlCol="0">
            <a:noAutofit/>
          </a:bodyPr>
          <a:lstStyle/>
          <a:p>
            <a:pPr algn="ctr"/>
            <a:r>
              <a:rPr lang="zh-CN" altLang="en-US" sz="2800" b="1" dirty="0" smtClean="0">
                <a:solidFill>
                  <a:schemeClr val="tx1"/>
                </a:solidFill>
                <a:latin typeface="Arial" panose="020B0604020202020204" pitchFamily="34" charset="0"/>
                <a:ea typeface="黑体" panose="02010609060101010101" charset="-122"/>
                <a:cs typeface="+mn-ea"/>
                <a:sym typeface="Arial" panose="020B0604020202020204" pitchFamily="34" charset="0"/>
              </a:rPr>
              <a:t>认识物质世界及其变化</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2027548" y="2169051"/>
            <a:ext cx="8136904" cy="3456384"/>
            <a:chOff x="611560" y="1737003"/>
            <a:chExt cx="8136904" cy="3456384"/>
          </a:xfrm>
        </p:grpSpPr>
        <p:sp>
          <p:nvSpPr>
            <p:cNvPr id="4" name="椭圆 3"/>
            <p:cNvSpPr/>
            <p:nvPr/>
          </p:nvSpPr>
          <p:spPr>
            <a:xfrm>
              <a:off x="3420507" y="1737003"/>
              <a:ext cx="2304256" cy="936104"/>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b="1" dirty="0">
                  <a:latin typeface="微软雅黑" panose="020B0503020204020204" pitchFamily="34" charset="-122"/>
                  <a:ea typeface="微软雅黑" panose="020B0503020204020204" pitchFamily="34" charset="-122"/>
                </a:rPr>
                <a:t>核心素养</a:t>
              </a:r>
            </a:p>
          </p:txBody>
        </p:sp>
        <p:sp>
          <p:nvSpPr>
            <p:cNvPr id="5" name="椭圆 4"/>
            <p:cNvSpPr/>
            <p:nvPr/>
          </p:nvSpPr>
          <p:spPr>
            <a:xfrm>
              <a:off x="611560" y="4221088"/>
              <a:ext cx="2304256" cy="936104"/>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b="1" dirty="0">
                  <a:latin typeface="微软雅黑" panose="020B0503020204020204" pitchFamily="34" charset="-122"/>
                  <a:ea typeface="微软雅黑" panose="020B0503020204020204" pitchFamily="34" charset="-122"/>
                </a:rPr>
                <a:t>真实情景</a:t>
              </a:r>
            </a:p>
          </p:txBody>
        </p:sp>
        <p:sp>
          <p:nvSpPr>
            <p:cNvPr id="6" name="椭圆 5"/>
            <p:cNvSpPr/>
            <p:nvPr/>
          </p:nvSpPr>
          <p:spPr>
            <a:xfrm>
              <a:off x="3564905" y="4257283"/>
              <a:ext cx="2304256" cy="936104"/>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b="1" dirty="0">
                  <a:latin typeface="微软雅黑" panose="020B0503020204020204" pitchFamily="34" charset="-122"/>
                  <a:ea typeface="微软雅黑" panose="020B0503020204020204" pitchFamily="34" charset="-122"/>
                </a:rPr>
                <a:t>实际</a:t>
              </a:r>
              <a:r>
                <a:rPr lang="zh-CN" altLang="en-US" sz="2400" b="1" dirty="0">
                  <a:solidFill>
                    <a:schemeClr val="tx1"/>
                  </a:solidFill>
                  <a:latin typeface="微软雅黑" panose="020B0503020204020204" pitchFamily="34" charset="-122"/>
                  <a:ea typeface="微软雅黑" panose="020B0503020204020204" pitchFamily="34" charset="-122"/>
                </a:rPr>
                <a:t>问题</a:t>
              </a:r>
            </a:p>
          </p:txBody>
        </p:sp>
        <p:sp>
          <p:nvSpPr>
            <p:cNvPr id="7" name="椭圆 6"/>
            <p:cNvSpPr/>
            <p:nvPr/>
          </p:nvSpPr>
          <p:spPr>
            <a:xfrm>
              <a:off x="6444208" y="4221088"/>
              <a:ext cx="2304256" cy="936104"/>
            </a:xfrm>
            <a:prstGeom prst="ellipse">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2400" b="1" dirty="0">
                  <a:latin typeface="微软雅黑" panose="020B0503020204020204" pitchFamily="34" charset="-122"/>
                  <a:ea typeface="微软雅黑" panose="020B0503020204020204" pitchFamily="34" charset="-122"/>
                </a:rPr>
                <a:t>化学知识</a:t>
              </a:r>
            </a:p>
          </p:txBody>
        </p:sp>
        <p:cxnSp>
          <p:nvCxnSpPr>
            <p:cNvPr id="10" name="直接箭头连接符 9"/>
            <p:cNvCxnSpPr/>
            <p:nvPr/>
          </p:nvCxnSpPr>
          <p:spPr>
            <a:xfrm flipV="1">
              <a:off x="1923556" y="2672916"/>
              <a:ext cx="2448272" cy="1512168"/>
            </a:xfrm>
            <a:prstGeom prst="straightConnector1">
              <a:avLst/>
            </a:prstGeom>
            <a:ln w="38100">
              <a:solidFill>
                <a:srgbClr val="C00000"/>
              </a:solidFill>
              <a:tailEnd type="triangle"/>
            </a:ln>
          </p:spPr>
          <p:style>
            <a:lnRef idx="1">
              <a:schemeClr val="accent5"/>
            </a:lnRef>
            <a:fillRef idx="0">
              <a:schemeClr val="accent5"/>
            </a:fillRef>
            <a:effectRef idx="0">
              <a:schemeClr val="accent5"/>
            </a:effectRef>
            <a:fontRef idx="minor">
              <a:schemeClr val="tx1"/>
            </a:fontRef>
          </p:style>
        </p:cxnSp>
        <p:cxnSp>
          <p:nvCxnSpPr>
            <p:cNvPr id="11" name="直接箭头连接符 10"/>
            <p:cNvCxnSpPr/>
            <p:nvPr/>
          </p:nvCxnSpPr>
          <p:spPr>
            <a:xfrm flipH="1" flipV="1">
              <a:off x="4860032" y="2672917"/>
              <a:ext cx="2592288" cy="1476003"/>
            </a:xfrm>
            <a:prstGeom prst="straightConnector1">
              <a:avLst/>
            </a:prstGeom>
            <a:ln w="38100">
              <a:solidFill>
                <a:srgbClr val="C00000"/>
              </a:solidFill>
              <a:tailEnd type="triangle"/>
            </a:ln>
          </p:spPr>
          <p:style>
            <a:lnRef idx="1">
              <a:schemeClr val="accent5"/>
            </a:lnRef>
            <a:fillRef idx="0">
              <a:schemeClr val="accent5"/>
            </a:fillRef>
            <a:effectRef idx="0">
              <a:schemeClr val="accent5"/>
            </a:effectRef>
            <a:fontRef idx="minor">
              <a:schemeClr val="tx1"/>
            </a:fontRef>
          </p:style>
        </p:cxnSp>
        <p:cxnSp>
          <p:nvCxnSpPr>
            <p:cNvPr id="16" name="直接箭头连接符 15"/>
            <p:cNvCxnSpPr/>
            <p:nvPr/>
          </p:nvCxnSpPr>
          <p:spPr>
            <a:xfrm flipV="1">
              <a:off x="4572000" y="2691140"/>
              <a:ext cx="0" cy="1440000"/>
            </a:xfrm>
            <a:prstGeom prst="straightConnector1">
              <a:avLst/>
            </a:prstGeom>
            <a:ln w="38100">
              <a:solidFill>
                <a:srgbClr val="FF0000"/>
              </a:solidFill>
              <a:tailEnd type="triangle"/>
            </a:ln>
          </p:spPr>
          <p:style>
            <a:lnRef idx="1">
              <a:schemeClr val="accent5"/>
            </a:lnRef>
            <a:fillRef idx="0">
              <a:schemeClr val="accent5"/>
            </a:fillRef>
            <a:effectRef idx="0">
              <a:schemeClr val="accent5"/>
            </a:effectRef>
            <a:fontRef idx="minor">
              <a:schemeClr val="tx1"/>
            </a:fontRef>
          </p:style>
        </p:cxnSp>
        <p:cxnSp>
          <p:nvCxnSpPr>
            <p:cNvPr id="18" name="直接箭头连接符 17"/>
            <p:cNvCxnSpPr/>
            <p:nvPr/>
          </p:nvCxnSpPr>
          <p:spPr>
            <a:xfrm>
              <a:off x="2989729" y="4689331"/>
              <a:ext cx="430911" cy="1"/>
            </a:xfrm>
            <a:prstGeom prst="straightConnector1">
              <a:avLst/>
            </a:prstGeom>
            <a:ln w="38100">
              <a:solidFill>
                <a:srgbClr val="C00000"/>
              </a:solidFill>
              <a:tailEnd type="triangle"/>
            </a:ln>
          </p:spPr>
          <p:style>
            <a:lnRef idx="1">
              <a:schemeClr val="accent5"/>
            </a:lnRef>
            <a:fillRef idx="0">
              <a:schemeClr val="accent5"/>
            </a:fillRef>
            <a:effectRef idx="0">
              <a:schemeClr val="accent5"/>
            </a:effectRef>
            <a:fontRef idx="minor">
              <a:schemeClr val="tx1"/>
            </a:fontRef>
          </p:style>
        </p:cxnSp>
        <p:cxnSp>
          <p:nvCxnSpPr>
            <p:cNvPr id="21" name="直接箭头连接符 20"/>
            <p:cNvCxnSpPr/>
            <p:nvPr/>
          </p:nvCxnSpPr>
          <p:spPr>
            <a:xfrm flipH="1">
              <a:off x="2915816" y="4797152"/>
              <a:ext cx="463292" cy="2"/>
            </a:xfrm>
            <a:prstGeom prst="straightConnector1">
              <a:avLst/>
            </a:prstGeom>
            <a:ln w="38100">
              <a:solidFill>
                <a:srgbClr val="C00000"/>
              </a:solidFill>
              <a:tailEnd type="triangle"/>
            </a:ln>
          </p:spPr>
          <p:style>
            <a:lnRef idx="1">
              <a:schemeClr val="accent5"/>
            </a:lnRef>
            <a:fillRef idx="0">
              <a:schemeClr val="accent5"/>
            </a:fillRef>
            <a:effectRef idx="0">
              <a:schemeClr val="accent5"/>
            </a:effectRef>
            <a:fontRef idx="minor">
              <a:schemeClr val="tx1"/>
            </a:fontRef>
          </p:style>
        </p:cxnSp>
        <p:cxnSp>
          <p:nvCxnSpPr>
            <p:cNvPr id="24" name="直接箭头连接符 23"/>
            <p:cNvCxnSpPr/>
            <p:nvPr/>
          </p:nvCxnSpPr>
          <p:spPr>
            <a:xfrm>
              <a:off x="5941289" y="4581128"/>
              <a:ext cx="430911" cy="1"/>
            </a:xfrm>
            <a:prstGeom prst="straightConnector1">
              <a:avLst/>
            </a:prstGeom>
            <a:ln w="38100">
              <a:solidFill>
                <a:srgbClr val="C00000"/>
              </a:solidFill>
              <a:tailEnd type="triangle"/>
            </a:ln>
          </p:spPr>
          <p:style>
            <a:lnRef idx="1">
              <a:schemeClr val="accent5"/>
            </a:lnRef>
            <a:fillRef idx="0">
              <a:schemeClr val="accent5"/>
            </a:fillRef>
            <a:effectRef idx="0">
              <a:schemeClr val="accent5"/>
            </a:effectRef>
            <a:fontRef idx="minor">
              <a:schemeClr val="tx1"/>
            </a:fontRef>
          </p:style>
        </p:cxnSp>
        <p:cxnSp>
          <p:nvCxnSpPr>
            <p:cNvPr id="25" name="直接箭头连接符 24"/>
            <p:cNvCxnSpPr/>
            <p:nvPr/>
          </p:nvCxnSpPr>
          <p:spPr>
            <a:xfrm flipH="1">
              <a:off x="5869281" y="4725144"/>
              <a:ext cx="463292" cy="2"/>
            </a:xfrm>
            <a:prstGeom prst="straightConnector1">
              <a:avLst/>
            </a:prstGeom>
            <a:ln w="38100">
              <a:solidFill>
                <a:srgbClr val="C00000"/>
              </a:solidFill>
              <a:tailEnd type="triangle"/>
            </a:ln>
          </p:spPr>
          <p:style>
            <a:lnRef idx="1">
              <a:schemeClr val="accent5"/>
            </a:lnRef>
            <a:fillRef idx="0">
              <a:schemeClr val="accent5"/>
            </a:fillRef>
            <a:effectRef idx="0">
              <a:schemeClr val="accent5"/>
            </a:effectRef>
            <a:fontRef idx="minor">
              <a:schemeClr val="tx1"/>
            </a:fontRef>
          </p:style>
        </p:cxnSp>
      </p:grpSp>
      <p:cxnSp>
        <p:nvCxnSpPr>
          <p:cNvPr id="14" name="直接连接符 13"/>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5" name="组合 14"/>
          <p:cNvGrpSpPr>
            <a:grpSpLocks noChangeAspect="1"/>
          </p:cNvGrpSpPr>
          <p:nvPr/>
        </p:nvGrpSpPr>
        <p:grpSpPr bwMode="auto">
          <a:xfrm>
            <a:off x="9625359" y="61482"/>
            <a:ext cx="2375297" cy="653653"/>
            <a:chOff x="0" y="0"/>
            <a:chExt cx="3167513" cy="871754"/>
          </a:xfrm>
        </p:grpSpPr>
        <p:pic>
          <p:nvPicPr>
            <p:cNvPr id="17"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矩形 1"/>
          <p:cNvSpPr/>
          <p:nvPr/>
        </p:nvSpPr>
        <p:spPr>
          <a:xfrm>
            <a:off x="7152" y="188640"/>
            <a:ext cx="6516528" cy="523220"/>
          </a:xfrm>
          <a:prstGeom prst="rect">
            <a:avLst/>
          </a:prstGeom>
        </p:spPr>
        <p:txBody>
          <a:bodyPr wrap="none">
            <a:spAutoFit/>
          </a:bodyPr>
          <a:lstStyle/>
          <a:p>
            <a:r>
              <a:rPr lang="zh-CN" altLang="zh-CN" sz="2800"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2800" kern="0" dirty="0">
                <a:latin typeface="微软雅黑" panose="020B0503020204020204" pitchFamily="34" charset="-122"/>
                <a:ea typeface="微软雅黑" panose="020B0503020204020204" pitchFamily="34" charset="-122"/>
                <a:cs typeface="宋体" panose="02010600030101010101" pitchFamily="2" charset="-122"/>
              </a:rPr>
              <a:t>三</a:t>
            </a:r>
            <a:r>
              <a:rPr lang="zh-CN" altLang="zh-CN" sz="2800" kern="0" dirty="0">
                <a:latin typeface="微软雅黑" panose="020B0503020204020204" pitchFamily="34" charset="-122"/>
                <a:ea typeface="微软雅黑" panose="020B0503020204020204" pitchFamily="34" charset="-122"/>
                <a:cs typeface="宋体" panose="02010600030101010101" pitchFamily="2" charset="-122"/>
              </a:rPr>
              <a:t>）</a:t>
            </a:r>
            <a:r>
              <a:rPr lang="zh-CN" altLang="en-US" sz="2800" kern="0" dirty="0">
                <a:latin typeface="微软雅黑" panose="020B0503020204020204" pitchFamily="34" charset="-122"/>
                <a:ea typeface="微软雅黑" panose="020B0503020204020204" pitchFamily="34" charset="-122"/>
                <a:cs typeface="宋体" panose="02010600030101010101" pitchFamily="2" charset="-122"/>
              </a:rPr>
              <a:t>高中化学学业水平考试</a:t>
            </a:r>
            <a:r>
              <a:rPr lang="zh-CN" altLang="zh-CN" sz="2800" kern="0" dirty="0">
                <a:latin typeface="微软雅黑" panose="020B0503020204020204" pitchFamily="34" charset="-122"/>
                <a:ea typeface="微软雅黑" panose="020B0503020204020204" pitchFamily="34" charset="-122"/>
                <a:cs typeface="宋体" panose="02010600030101010101" pitchFamily="2" charset="-122"/>
              </a:rPr>
              <a:t>命题框架</a:t>
            </a:r>
            <a:endParaRPr lang="zh-CN" altLang="en-US"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2549872" y="1052736"/>
            <a:ext cx="7075487" cy="5238750"/>
            <a:chOff x="1033463" y="1069975"/>
            <a:chExt cx="7075487" cy="5238750"/>
          </a:xfrm>
          <a:effectLst/>
        </p:grpSpPr>
        <p:sp>
          <p:nvSpPr>
            <p:cNvPr id="31" name="Oval 7"/>
            <p:cNvSpPr>
              <a:spLocks noChangeArrowheads="1"/>
            </p:cNvSpPr>
            <p:nvPr/>
          </p:nvSpPr>
          <p:spPr bwMode="gray">
            <a:xfrm>
              <a:off x="2505075" y="1746770"/>
              <a:ext cx="4132263" cy="4014788"/>
            </a:xfrm>
            <a:prstGeom prst="ellipse">
              <a:avLst/>
            </a:prstGeom>
            <a:solidFill>
              <a:srgbClr val="C00000"/>
            </a:solidFill>
            <a:ln w="9525" algn="ctr">
              <a:solidFill>
                <a:srgbClr val="C00000"/>
              </a:solidFill>
              <a:round/>
            </a:ln>
            <a:effectLst/>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华文细黑" pitchFamily="2" charset="-122"/>
              </a:endParaRPr>
            </a:p>
          </p:txBody>
        </p:sp>
        <p:sp>
          <p:nvSpPr>
            <p:cNvPr id="32" name="Freeform 9"/>
            <p:cNvSpPr/>
            <p:nvPr/>
          </p:nvSpPr>
          <p:spPr bwMode="auto">
            <a:xfrm>
              <a:off x="2482850" y="1725613"/>
              <a:ext cx="2089150" cy="2090737"/>
            </a:xfrm>
            <a:custGeom>
              <a:avLst/>
              <a:gdLst>
                <a:gd name="T0" fmla="*/ 2147483647 w 177"/>
                <a:gd name="T1" fmla="*/ 0 h 177"/>
                <a:gd name="T2" fmla="*/ 0 w 177"/>
                <a:gd name="T3" fmla="*/ 2147483647 h 177"/>
                <a:gd name="T4" fmla="*/ 2147483647 w 177"/>
                <a:gd name="T5" fmla="*/ 2147483647 h 177"/>
                <a:gd name="T6" fmla="*/ 2147483647 w 177"/>
                <a:gd name="T7" fmla="*/ 0 h 177"/>
                <a:gd name="T8" fmla="*/ 0 60000 65536"/>
                <a:gd name="T9" fmla="*/ 0 60000 65536"/>
                <a:gd name="T10" fmla="*/ 0 60000 65536"/>
                <a:gd name="T11" fmla="*/ 0 60000 65536"/>
                <a:gd name="T12" fmla="*/ 0 w 177"/>
                <a:gd name="T13" fmla="*/ 0 h 177"/>
                <a:gd name="T14" fmla="*/ 177 w 177"/>
                <a:gd name="T15" fmla="*/ 177 h 177"/>
              </a:gdLst>
              <a:ahLst/>
              <a:cxnLst>
                <a:cxn ang="T8">
                  <a:pos x="T0" y="T1"/>
                </a:cxn>
                <a:cxn ang="T9">
                  <a:pos x="T2" y="T3"/>
                </a:cxn>
                <a:cxn ang="T10">
                  <a:pos x="T4" y="T5"/>
                </a:cxn>
                <a:cxn ang="T11">
                  <a:pos x="T6" y="T7"/>
                </a:cxn>
              </a:cxnLst>
              <a:rect l="T12" t="T13" r="T14" b="T15"/>
              <a:pathLst>
                <a:path w="177" h="177">
                  <a:moveTo>
                    <a:pt x="177" y="0"/>
                  </a:moveTo>
                  <a:cubicBezTo>
                    <a:pt x="79" y="0"/>
                    <a:pt x="0" y="79"/>
                    <a:pt x="0" y="177"/>
                  </a:cubicBezTo>
                  <a:lnTo>
                    <a:pt x="177" y="177"/>
                  </a:lnTo>
                  <a:lnTo>
                    <a:pt x="177" y="0"/>
                  </a:lnTo>
                  <a:close/>
                </a:path>
              </a:pathLst>
            </a:custGeom>
            <a:solidFill>
              <a:srgbClr val="C00000"/>
            </a:solidFill>
            <a:ln w="9525">
              <a:solidFill>
                <a:srgbClr val="C00000"/>
              </a:solidFill>
              <a:round/>
            </a:ln>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3" name="Line 10"/>
            <p:cNvSpPr>
              <a:spLocks noChangeShapeType="1"/>
            </p:cNvSpPr>
            <p:nvPr/>
          </p:nvSpPr>
          <p:spPr bwMode="auto">
            <a:xfrm rot="5400000" flipH="1" flipV="1">
              <a:off x="4571207" y="284956"/>
              <a:ext cx="0" cy="7075487"/>
            </a:xfrm>
            <a:prstGeom prst="line">
              <a:avLst/>
            </a:prstGeom>
            <a:noFill/>
            <a:ln w="28575">
              <a:solidFill>
                <a:schemeClr val="tx1">
                  <a:lumMod val="95000"/>
                  <a:lumOff val="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4" name="Line 11"/>
            <p:cNvSpPr>
              <a:spLocks noChangeShapeType="1"/>
            </p:cNvSpPr>
            <p:nvPr/>
          </p:nvSpPr>
          <p:spPr bwMode="auto">
            <a:xfrm flipV="1">
              <a:off x="4572000" y="1069975"/>
              <a:ext cx="0" cy="5238750"/>
            </a:xfrm>
            <a:prstGeom prst="line">
              <a:avLst/>
            </a:prstGeom>
            <a:noFill/>
            <a:ln w="28575">
              <a:solidFill>
                <a:schemeClr val="tx1">
                  <a:lumMod val="95000"/>
                  <a:lumOff val="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5" name="Rectangle 16"/>
            <p:cNvSpPr>
              <a:spLocks noChangeArrowheads="1"/>
            </p:cNvSpPr>
            <p:nvPr/>
          </p:nvSpPr>
          <p:spPr bwMode="auto">
            <a:xfrm>
              <a:off x="1116013" y="3465513"/>
              <a:ext cx="1107996" cy="369332"/>
            </a:xfrm>
            <a:prstGeom prst="rect">
              <a:avLst/>
            </a:prstGeom>
            <a:noFill/>
            <a:ln w="9525">
              <a:noFill/>
              <a:miter lim="800000"/>
            </a:ln>
          </p:spPr>
          <p:txBody>
            <a:bodyPr wrap="none">
              <a:spAutoFit/>
            </a:bodyPr>
            <a:lstStyle/>
            <a:p>
              <a:pPr fontAlgn="base">
                <a:spcBef>
                  <a:spcPct val="0"/>
                </a:spcBef>
                <a:spcAft>
                  <a:spcPct val="0"/>
                </a:spcAft>
              </a:pPr>
              <a:r>
                <a:rPr kumimoji="1" lang="zh-CN" altLang="en-US" b="1" kern="0" dirty="0">
                  <a:latin typeface="微软雅黑" panose="020B0503020204020204" pitchFamily="34" charset="-122"/>
                  <a:ea typeface="微软雅黑" panose="020B0503020204020204" pitchFamily="34" charset="-122"/>
                </a:rPr>
                <a:t>命题原则</a:t>
              </a:r>
            </a:p>
          </p:txBody>
        </p:sp>
        <p:sp>
          <p:nvSpPr>
            <p:cNvPr id="36" name="Rectangle 17"/>
            <p:cNvSpPr>
              <a:spLocks noChangeArrowheads="1"/>
            </p:cNvSpPr>
            <p:nvPr/>
          </p:nvSpPr>
          <p:spPr bwMode="auto">
            <a:xfrm>
              <a:off x="6877050" y="3465513"/>
              <a:ext cx="1107996" cy="369332"/>
            </a:xfrm>
            <a:prstGeom prst="rect">
              <a:avLst/>
            </a:prstGeom>
            <a:noFill/>
            <a:ln w="9525">
              <a:noFill/>
              <a:miter lim="800000"/>
            </a:ln>
          </p:spPr>
          <p:txBody>
            <a:bodyPr wrap="none">
              <a:spAutoFit/>
            </a:bodyPr>
            <a:lstStyle/>
            <a:p>
              <a:pPr fontAlgn="base">
                <a:spcBef>
                  <a:spcPct val="0"/>
                </a:spcBef>
                <a:spcAft>
                  <a:spcPct val="0"/>
                </a:spcAft>
              </a:pPr>
              <a:r>
                <a:rPr kumimoji="1" lang="zh-CN" altLang="en-US" b="1" kern="0" dirty="0">
                  <a:solidFill>
                    <a:srgbClr val="000000"/>
                  </a:solidFill>
                  <a:latin typeface="微软雅黑" panose="020B0503020204020204" pitchFamily="34" charset="-122"/>
                  <a:ea typeface="微软雅黑" panose="020B0503020204020204" pitchFamily="34" charset="-122"/>
                </a:rPr>
                <a:t>命题原则</a:t>
              </a:r>
            </a:p>
          </p:txBody>
        </p:sp>
        <p:sp>
          <p:nvSpPr>
            <p:cNvPr id="37" name="Rectangle 18"/>
            <p:cNvSpPr>
              <a:spLocks noChangeArrowheads="1"/>
            </p:cNvSpPr>
            <p:nvPr/>
          </p:nvSpPr>
          <p:spPr bwMode="auto">
            <a:xfrm>
              <a:off x="4572000" y="5880100"/>
              <a:ext cx="1107996" cy="369332"/>
            </a:xfrm>
            <a:prstGeom prst="rect">
              <a:avLst/>
            </a:prstGeom>
            <a:noFill/>
            <a:ln w="9525">
              <a:noFill/>
              <a:miter lim="800000"/>
            </a:ln>
          </p:spPr>
          <p:txBody>
            <a:bodyPr wrap="none">
              <a:spAutoFit/>
            </a:bodyPr>
            <a:lstStyle/>
            <a:p>
              <a:pPr fontAlgn="base">
                <a:spcBef>
                  <a:spcPct val="0"/>
                </a:spcBef>
                <a:spcAft>
                  <a:spcPct val="0"/>
                </a:spcAft>
              </a:pPr>
              <a:r>
                <a:rPr kumimoji="1" lang="zh-CN" altLang="en-US" b="1" kern="0" dirty="0">
                  <a:solidFill>
                    <a:srgbClr val="000000"/>
                  </a:solidFill>
                  <a:latin typeface="微软雅黑" panose="020B0503020204020204" pitchFamily="34" charset="-122"/>
                  <a:ea typeface="微软雅黑" panose="020B0503020204020204" pitchFamily="34" charset="-122"/>
                </a:rPr>
                <a:t>命题原则</a:t>
              </a:r>
            </a:p>
          </p:txBody>
        </p:sp>
        <p:sp>
          <p:nvSpPr>
            <p:cNvPr id="38" name="Rectangle 19"/>
            <p:cNvSpPr>
              <a:spLocks noChangeArrowheads="1"/>
            </p:cNvSpPr>
            <p:nvPr/>
          </p:nvSpPr>
          <p:spPr bwMode="auto">
            <a:xfrm>
              <a:off x="3473450" y="1279525"/>
              <a:ext cx="1107996" cy="369332"/>
            </a:xfrm>
            <a:prstGeom prst="rect">
              <a:avLst/>
            </a:prstGeom>
            <a:noFill/>
            <a:ln w="9525">
              <a:noFill/>
              <a:miter lim="800000"/>
            </a:ln>
          </p:spPr>
          <p:txBody>
            <a:bodyPr wrap="none">
              <a:spAutoFit/>
            </a:bodyPr>
            <a:lstStyle/>
            <a:p>
              <a:pPr fontAlgn="base">
                <a:spcBef>
                  <a:spcPct val="0"/>
                </a:spcBef>
                <a:spcAft>
                  <a:spcPct val="0"/>
                </a:spcAft>
              </a:pPr>
              <a:r>
                <a:rPr kumimoji="1" lang="zh-CN" altLang="en-US" b="1" kern="0" dirty="0">
                  <a:solidFill>
                    <a:srgbClr val="000000"/>
                  </a:solidFill>
                  <a:latin typeface="微软雅黑" panose="020B0503020204020204" pitchFamily="34" charset="-122"/>
                  <a:ea typeface="微软雅黑" panose="020B0503020204020204" pitchFamily="34" charset="-122"/>
                </a:rPr>
                <a:t>命题原则</a:t>
              </a:r>
            </a:p>
          </p:txBody>
        </p:sp>
        <p:sp>
          <p:nvSpPr>
            <p:cNvPr id="41" name="Rectangle 36"/>
            <p:cNvSpPr>
              <a:spLocks noChangeArrowheads="1"/>
            </p:cNvSpPr>
            <p:nvPr/>
          </p:nvSpPr>
          <p:spPr bwMode="auto">
            <a:xfrm>
              <a:off x="2987720" y="4028979"/>
              <a:ext cx="1512272" cy="830997"/>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r>
                <a:rPr lang="zh-CN" altLang="zh-CN" sz="20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真实</a:t>
              </a:r>
              <a:r>
                <a:rPr lang="zh-CN" altLang="en-US" sz="20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情境</a:t>
              </a:r>
              <a:r>
                <a:rPr lang="zh-CN" altLang="zh-CN" sz="20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为测试载体</a:t>
              </a:r>
              <a:endParaRPr lang="zh-CN" altLang="en-US" sz="1600" b="1" kern="0" dirty="0">
                <a:solidFill>
                  <a:schemeClr val="bg1"/>
                </a:solidFill>
                <a:latin typeface="微软雅黑" panose="020B0503020204020204" pitchFamily="34" charset="-122"/>
                <a:ea typeface="微软雅黑" panose="020B0503020204020204" pitchFamily="34" charset="-122"/>
              </a:endParaRPr>
            </a:p>
          </p:txBody>
        </p:sp>
        <p:sp>
          <p:nvSpPr>
            <p:cNvPr id="43" name="Rectangle 38"/>
            <p:cNvSpPr>
              <a:spLocks noChangeArrowheads="1"/>
            </p:cNvSpPr>
            <p:nvPr/>
          </p:nvSpPr>
          <p:spPr bwMode="auto">
            <a:xfrm>
              <a:off x="2919945" y="2821567"/>
              <a:ext cx="1496932" cy="830997"/>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r>
                <a:rPr lang="zh-CN" altLang="en-US" sz="2000" b="1" kern="0" dirty="0">
                  <a:solidFill>
                    <a:schemeClr val="bg1"/>
                  </a:solidFill>
                  <a:latin typeface="Arial" panose="020B0604020202020204" pitchFamily="34" charset="0"/>
                  <a:ea typeface="微软雅黑" panose="020B0503020204020204" pitchFamily="34" charset="-122"/>
                </a:rPr>
                <a:t>核心素养为测试宗旨</a:t>
              </a:r>
            </a:p>
          </p:txBody>
        </p:sp>
        <p:sp>
          <p:nvSpPr>
            <p:cNvPr id="44" name="Rectangle 39"/>
            <p:cNvSpPr>
              <a:spLocks noChangeArrowheads="1"/>
            </p:cNvSpPr>
            <p:nvPr/>
          </p:nvSpPr>
          <p:spPr bwMode="auto">
            <a:xfrm>
              <a:off x="4716015" y="2852738"/>
              <a:ext cx="1563038" cy="830997"/>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r>
                <a:rPr lang="zh-CN" altLang="zh-CN" sz="20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实际问题为测试任务</a:t>
              </a:r>
              <a:endParaRPr lang="zh-CN" altLang="en-US" sz="1600" b="1" kern="0" dirty="0">
                <a:solidFill>
                  <a:schemeClr val="bg1"/>
                </a:solidFill>
                <a:latin typeface="微软雅黑" panose="020B0503020204020204" pitchFamily="34" charset="-122"/>
                <a:ea typeface="微软雅黑" panose="020B0503020204020204" pitchFamily="34" charset="-122"/>
              </a:endParaRPr>
            </a:p>
          </p:txBody>
        </p:sp>
      </p:grpSp>
      <p:sp>
        <p:nvSpPr>
          <p:cNvPr id="55" name="Rectangle 2"/>
          <p:cNvSpPr>
            <a:spLocks noChangeArrowheads="1"/>
          </p:cNvSpPr>
          <p:nvPr/>
        </p:nvSpPr>
        <p:spPr bwMode="auto">
          <a:xfrm>
            <a:off x="-23320" y="150313"/>
            <a:ext cx="7288591" cy="649288"/>
          </a:xfrm>
          <a:prstGeom prst="rect">
            <a:avLst/>
          </a:prstGeom>
          <a:noFill/>
          <a:ln w="9525">
            <a:noFill/>
            <a:miter lim="800000"/>
          </a:ln>
        </p:spPr>
        <p:txBody>
          <a:bodyPr anchor="ctr"/>
          <a:lstStyle/>
          <a:p>
            <a:r>
              <a:rPr lang="zh-CN"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四</a:t>
            </a:r>
            <a:r>
              <a:rPr lang="zh-CN" altLang="zh-CN" sz="3200" dirty="0">
                <a:latin typeface="微软雅黑" panose="020B0503020204020204" pitchFamily="34" charset="-122"/>
                <a:ea typeface="微软雅黑" panose="020B0503020204020204" pitchFamily="34" charset="-122"/>
              </a:rPr>
              <a:t>）</a:t>
            </a:r>
            <a:r>
              <a:rPr lang="zh-CN" altLang="en-US" sz="3200" kern="0" dirty="0">
                <a:latin typeface="微软雅黑" panose="020B0503020204020204" pitchFamily="34" charset="-122"/>
                <a:ea typeface="微软雅黑" panose="020B0503020204020204" pitchFamily="34" charset="-122"/>
                <a:cs typeface="宋体" panose="02010600030101010101" pitchFamily="2" charset="-122"/>
              </a:rPr>
              <a:t>高中化学学业水平考试</a:t>
            </a:r>
            <a:r>
              <a:rPr lang="zh-CN" altLang="zh-CN" sz="3200" dirty="0">
                <a:latin typeface="微软雅黑" panose="020B0503020204020204" pitchFamily="34" charset="-122"/>
                <a:ea typeface="微软雅黑" panose="020B0503020204020204" pitchFamily="34" charset="-122"/>
              </a:rPr>
              <a:t>命题原则</a:t>
            </a:r>
          </a:p>
        </p:txBody>
      </p:sp>
      <p:sp>
        <p:nvSpPr>
          <p:cNvPr id="58" name="Rectangle 38"/>
          <p:cNvSpPr>
            <a:spLocks noChangeArrowheads="1"/>
          </p:cNvSpPr>
          <p:nvPr/>
        </p:nvSpPr>
        <p:spPr bwMode="auto">
          <a:xfrm>
            <a:off x="6160418" y="4008986"/>
            <a:ext cx="1753627" cy="83099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lvl="0" algn="ctr" fontAlgn="base">
              <a:lnSpc>
                <a:spcPct val="120000"/>
              </a:lnSpc>
              <a:spcBef>
                <a:spcPct val="0"/>
              </a:spcBef>
              <a:spcAft>
                <a:spcPct val="0"/>
              </a:spcAft>
              <a:defRPr/>
            </a:pPr>
            <a:r>
              <a:rPr lang="zh-CN" altLang="en-US" sz="2000" b="1" kern="0" dirty="0">
                <a:solidFill>
                  <a:schemeClr val="bg1"/>
                </a:solidFill>
                <a:latin typeface="Arial" panose="020B0604020202020204" pitchFamily="34" charset="0"/>
                <a:ea typeface="微软雅黑" panose="020B0503020204020204" pitchFamily="34" charset="-122"/>
              </a:rPr>
              <a:t>化学知识为解决问题工具</a:t>
            </a:r>
          </a:p>
        </p:txBody>
      </p:sp>
      <p:cxnSp>
        <p:nvCxnSpPr>
          <p:cNvPr id="57" name="直接连接符 56"/>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9" name="组合 58"/>
          <p:cNvGrpSpPr>
            <a:grpSpLocks noChangeAspect="1"/>
          </p:cNvGrpSpPr>
          <p:nvPr/>
        </p:nvGrpSpPr>
        <p:grpSpPr bwMode="auto">
          <a:xfrm>
            <a:off x="9625359" y="61482"/>
            <a:ext cx="2375297" cy="653653"/>
            <a:chOff x="0" y="0"/>
            <a:chExt cx="3167513" cy="871754"/>
          </a:xfrm>
        </p:grpSpPr>
        <p:pic>
          <p:nvPicPr>
            <p:cNvPr id="60"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AutoShape 3"/>
          <p:cNvSpPr>
            <a:spLocks noChangeArrowheads="1"/>
          </p:cNvSpPr>
          <p:nvPr/>
        </p:nvSpPr>
        <p:spPr bwMode="auto">
          <a:xfrm>
            <a:off x="6600055" y="2057102"/>
            <a:ext cx="5040561" cy="768350"/>
          </a:xfrm>
          <a:prstGeom prst="roundRect">
            <a:avLst>
              <a:gd name="adj" fmla="val 0"/>
            </a:avLst>
          </a:prstGeom>
          <a:solidFill>
            <a:srgbClr val="C00000"/>
          </a:solidFill>
          <a:ln w="9525">
            <a:noFill/>
            <a:round/>
          </a:ln>
          <a:effectLst/>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67" name="Rectangle 6"/>
          <p:cNvSpPr>
            <a:spLocks noChangeArrowheads="1"/>
          </p:cNvSpPr>
          <p:nvPr/>
        </p:nvSpPr>
        <p:spPr bwMode="auto">
          <a:xfrm>
            <a:off x="6620643" y="2492896"/>
            <a:ext cx="5091981" cy="3972191"/>
          </a:xfrm>
          <a:prstGeom prst="rect">
            <a:avLst/>
          </a:prstGeom>
          <a:noFill/>
          <a:ln w="9525">
            <a:noFill/>
            <a:miter lim="800000"/>
          </a:ln>
          <a:effectLst/>
        </p:spPr>
        <p:txBody>
          <a:bodyPr lIns="115196" tIns="57598" rIns="115196" bIns="57598" anchor="ctr"/>
          <a:lstStyle/>
          <a:p>
            <a:pPr indent="457200" fontAlgn="base">
              <a:lnSpc>
                <a:spcPct val="125000"/>
              </a:lnSpc>
              <a:spcBef>
                <a:spcPct val="0"/>
              </a:spcBef>
              <a:spcAft>
                <a:spcPct val="0"/>
              </a:spcAft>
            </a:pP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强调“命题应以化学学科核心素养为宗旨，应熟悉、理解核心素养的内涵及水平描述，并以化学学业质量</a:t>
            </a:r>
            <a:r>
              <a:rPr lang="zh-CN" altLang="en-US" sz="2400" dirty="0">
                <a:latin typeface="微软雅黑" panose="020B0503020204020204" pitchFamily="34" charset="-122"/>
                <a:ea typeface="微软雅黑" panose="020B0503020204020204" pitchFamily="34" charset="-122"/>
              </a:rPr>
              <a:t>水平</a:t>
            </a:r>
            <a:r>
              <a:rPr lang="zh-CN" altLang="zh-CN" sz="2400" dirty="0">
                <a:latin typeface="微软雅黑" panose="020B0503020204020204" pitchFamily="34" charset="-122"/>
                <a:ea typeface="微软雅黑" panose="020B0503020204020204" pitchFamily="34" charset="-122"/>
              </a:rPr>
              <a:t>为依据，从相应水平的学业质量水平中提炼、确定各试题的测试目标”。</a:t>
            </a:r>
            <a:endParaRPr lang="zh-CN" altLang="en-US" sz="2000" dirty="0">
              <a:solidFill>
                <a:srgbClr val="000000"/>
              </a:solidFill>
              <a:latin typeface="微软雅黑" panose="020B0503020204020204" pitchFamily="34" charset="-122"/>
              <a:ea typeface="微软雅黑" panose="020B0503020204020204" pitchFamily="34" charset="-122"/>
            </a:endParaRPr>
          </a:p>
        </p:txBody>
      </p:sp>
      <p:grpSp>
        <p:nvGrpSpPr>
          <p:cNvPr id="30" name="组合 29"/>
          <p:cNvGrpSpPr/>
          <p:nvPr/>
        </p:nvGrpSpPr>
        <p:grpSpPr>
          <a:xfrm>
            <a:off x="911424" y="1954708"/>
            <a:ext cx="4464496" cy="4194195"/>
            <a:chOff x="1837649" y="1069975"/>
            <a:chExt cx="5481150" cy="5238750"/>
          </a:xfrm>
        </p:grpSpPr>
        <p:sp>
          <p:nvSpPr>
            <p:cNvPr id="32" name="Oval 7"/>
            <p:cNvSpPr>
              <a:spLocks noChangeArrowheads="1"/>
            </p:cNvSpPr>
            <p:nvPr/>
          </p:nvSpPr>
          <p:spPr bwMode="gray">
            <a:xfrm>
              <a:off x="2505075" y="1768475"/>
              <a:ext cx="4132263" cy="4014788"/>
            </a:xfrm>
            <a:prstGeom prst="ellipse">
              <a:avLst/>
            </a:prstGeom>
            <a:solidFill>
              <a:schemeClr val="bg1"/>
            </a:solidFill>
            <a:ln w="25400" algn="ctr">
              <a:solidFill>
                <a:srgbClr val="C00000"/>
              </a:solidFill>
              <a:round/>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华文细黑" pitchFamily="2" charset="-122"/>
              </a:endParaRPr>
            </a:p>
          </p:txBody>
        </p:sp>
        <p:sp>
          <p:nvSpPr>
            <p:cNvPr id="33" name="Freeform 9"/>
            <p:cNvSpPr/>
            <p:nvPr/>
          </p:nvSpPr>
          <p:spPr bwMode="auto">
            <a:xfrm>
              <a:off x="2482850" y="1725613"/>
              <a:ext cx="2089150" cy="2090737"/>
            </a:xfrm>
            <a:custGeom>
              <a:avLst/>
              <a:gdLst>
                <a:gd name="T0" fmla="*/ 2147483647 w 177"/>
                <a:gd name="T1" fmla="*/ 0 h 177"/>
                <a:gd name="T2" fmla="*/ 0 w 177"/>
                <a:gd name="T3" fmla="*/ 2147483647 h 177"/>
                <a:gd name="T4" fmla="*/ 2147483647 w 177"/>
                <a:gd name="T5" fmla="*/ 2147483647 h 177"/>
                <a:gd name="T6" fmla="*/ 2147483647 w 177"/>
                <a:gd name="T7" fmla="*/ 0 h 177"/>
                <a:gd name="T8" fmla="*/ 0 60000 65536"/>
                <a:gd name="T9" fmla="*/ 0 60000 65536"/>
                <a:gd name="T10" fmla="*/ 0 60000 65536"/>
                <a:gd name="T11" fmla="*/ 0 60000 65536"/>
                <a:gd name="T12" fmla="*/ 0 w 177"/>
                <a:gd name="T13" fmla="*/ 0 h 177"/>
                <a:gd name="T14" fmla="*/ 177 w 177"/>
                <a:gd name="T15" fmla="*/ 177 h 177"/>
              </a:gdLst>
              <a:ahLst/>
              <a:cxnLst>
                <a:cxn ang="T8">
                  <a:pos x="T0" y="T1"/>
                </a:cxn>
                <a:cxn ang="T9">
                  <a:pos x="T2" y="T3"/>
                </a:cxn>
                <a:cxn ang="T10">
                  <a:pos x="T4" y="T5"/>
                </a:cxn>
                <a:cxn ang="T11">
                  <a:pos x="T6" y="T7"/>
                </a:cxn>
              </a:cxnLst>
              <a:rect l="T12" t="T13" r="T14" b="T15"/>
              <a:pathLst>
                <a:path w="177" h="177">
                  <a:moveTo>
                    <a:pt x="177" y="0"/>
                  </a:moveTo>
                  <a:cubicBezTo>
                    <a:pt x="79" y="0"/>
                    <a:pt x="0" y="79"/>
                    <a:pt x="0" y="177"/>
                  </a:cubicBezTo>
                  <a:lnTo>
                    <a:pt x="177" y="177"/>
                  </a:lnTo>
                  <a:lnTo>
                    <a:pt x="177" y="0"/>
                  </a:lnTo>
                  <a:close/>
                </a:path>
              </a:pathLst>
            </a:custGeom>
            <a:solidFill>
              <a:srgbClr val="C00000"/>
            </a:solidFill>
            <a:ln w="9525">
              <a:noFill/>
              <a:round/>
            </a:ln>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4" name="Line 10"/>
            <p:cNvSpPr>
              <a:spLocks noChangeShapeType="1"/>
            </p:cNvSpPr>
            <p:nvPr/>
          </p:nvSpPr>
          <p:spPr bwMode="auto">
            <a:xfrm rot="5400000" flipH="1" flipV="1">
              <a:off x="4578224" y="1082123"/>
              <a:ext cx="0" cy="54811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5" name="Line 11"/>
            <p:cNvSpPr>
              <a:spLocks noChangeShapeType="1"/>
            </p:cNvSpPr>
            <p:nvPr/>
          </p:nvSpPr>
          <p:spPr bwMode="auto">
            <a:xfrm flipV="1">
              <a:off x="4572000" y="1069975"/>
              <a:ext cx="0" cy="52387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grpSp>
          <p:nvGrpSpPr>
            <p:cNvPr id="41" name="Group 54"/>
            <p:cNvGrpSpPr/>
            <p:nvPr/>
          </p:nvGrpSpPr>
          <p:grpSpPr bwMode="auto">
            <a:xfrm rot="-1297425" flipH="1" flipV="1">
              <a:off x="2745078" y="4930533"/>
              <a:ext cx="3253511" cy="869950"/>
              <a:chOff x="2623" y="1051"/>
              <a:chExt cx="802" cy="246"/>
            </a:xfrm>
          </p:grpSpPr>
          <p:grpSp>
            <p:nvGrpSpPr>
              <p:cNvPr id="46" name="Group 55"/>
              <p:cNvGrpSpPr/>
              <p:nvPr/>
            </p:nvGrpSpPr>
            <p:grpSpPr bwMode="auto">
              <a:xfrm>
                <a:off x="2623" y="1051"/>
                <a:ext cx="653" cy="185"/>
                <a:chOff x="1701" y="2568"/>
                <a:chExt cx="982" cy="279"/>
              </a:xfrm>
            </p:grpSpPr>
            <p:sp>
              <p:nvSpPr>
                <p:cNvPr id="53" name="AutoShape 57"/>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54" name="AutoShape 58"/>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55" name="AutoShape 59"/>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nvGrpSpPr>
              <p:cNvPr id="47" name="Group 60"/>
              <p:cNvGrpSpPr/>
              <p:nvPr/>
            </p:nvGrpSpPr>
            <p:grpSpPr bwMode="auto">
              <a:xfrm rot="1353540">
                <a:off x="2682" y="1111"/>
                <a:ext cx="743" cy="186"/>
                <a:chOff x="1565" y="2568"/>
                <a:chExt cx="1118" cy="279"/>
              </a:xfrm>
            </p:grpSpPr>
            <p:sp>
              <p:nvSpPr>
                <p:cNvPr id="48" name="AutoShape 61"/>
                <p:cNvSpPr>
                  <a:spLocks noChangeArrowheads="1"/>
                </p:cNvSpPr>
                <p:nvPr/>
              </p:nvSpPr>
              <p:spPr bwMode="ltGray">
                <a:xfrm rot="5263130">
                  <a:off x="1859"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49" name="AutoShape 62"/>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50" name="AutoShape 63"/>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51" name="AutoShape 64"/>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sp>
          <p:nvSpPr>
            <p:cNvPr id="43" name="Rectangle 38"/>
            <p:cNvSpPr>
              <a:spLocks noChangeArrowheads="1"/>
            </p:cNvSpPr>
            <p:nvPr/>
          </p:nvSpPr>
          <p:spPr bwMode="auto">
            <a:xfrm>
              <a:off x="2579430" y="2812620"/>
              <a:ext cx="2080976" cy="1037955"/>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r>
                <a:rPr lang="zh-CN" altLang="en-US" sz="2000" b="1" kern="0" dirty="0">
                  <a:solidFill>
                    <a:srgbClr val="FFFFFF"/>
                  </a:solidFill>
                  <a:latin typeface="Arial" panose="020B0604020202020204" pitchFamily="34" charset="0"/>
                  <a:ea typeface="微软雅黑" panose="020B0503020204020204" pitchFamily="34" charset="-122"/>
                </a:rPr>
                <a:t>核心素养为测试宗旨</a:t>
              </a:r>
            </a:p>
          </p:txBody>
        </p:sp>
        <p:sp>
          <p:nvSpPr>
            <p:cNvPr id="45" name="Rectangle 37"/>
            <p:cNvSpPr>
              <a:spLocks noChangeArrowheads="1"/>
            </p:cNvSpPr>
            <p:nvPr/>
          </p:nvSpPr>
          <p:spPr bwMode="auto">
            <a:xfrm>
              <a:off x="4932040" y="4484498"/>
              <a:ext cx="1687154" cy="560505"/>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endParaRPr lang="zh-CN" altLang="en-US" b="1" kern="0" dirty="0">
                <a:solidFill>
                  <a:srgbClr val="000000"/>
                </a:solidFill>
                <a:latin typeface="微软雅黑" panose="020B0503020204020204" pitchFamily="34" charset="-122"/>
                <a:ea typeface="微软雅黑" panose="020B0503020204020204" pitchFamily="34" charset="-122"/>
              </a:endParaRPr>
            </a:p>
          </p:txBody>
        </p:sp>
      </p:grpSp>
      <p:sp>
        <p:nvSpPr>
          <p:cNvPr id="68" name="文本框 67"/>
          <p:cNvSpPr txBox="1"/>
          <p:nvPr/>
        </p:nvSpPr>
        <p:spPr>
          <a:xfrm>
            <a:off x="6816079" y="2204864"/>
            <a:ext cx="4608513" cy="461665"/>
          </a:xfrm>
          <a:prstGeom prst="rect">
            <a:avLst/>
          </a:prstGeom>
          <a:noFill/>
        </p:spPr>
        <p:txBody>
          <a:bodyPr wrap="square" rtlCol="0">
            <a:spAutoFit/>
          </a:bodyPr>
          <a:lstStyle/>
          <a:p>
            <a:pPr algn="ctr"/>
            <a:r>
              <a:rPr lang="zh-CN" altLang="zh-CN" sz="2400" b="1" dirty="0">
                <a:solidFill>
                  <a:schemeClr val="bg1"/>
                </a:solidFill>
                <a:latin typeface="微软雅黑" panose="020B0503020204020204" pitchFamily="34" charset="-122"/>
                <a:ea typeface="微软雅黑" panose="020B0503020204020204" pitchFamily="34" charset="-122"/>
              </a:rPr>
              <a:t>以核心素养为测试宗旨原则</a:t>
            </a:r>
            <a:endParaRPr lang="zh-CN" altLang="en-US" sz="2400" dirty="0">
              <a:solidFill>
                <a:schemeClr val="bg1"/>
              </a:solidFill>
              <a:latin typeface="微软雅黑" panose="020B0503020204020204" pitchFamily="34" charset="-122"/>
              <a:ea typeface="微软雅黑" panose="020B0503020204020204" pitchFamily="34" charset="-122"/>
            </a:endParaRPr>
          </a:p>
        </p:txBody>
      </p:sp>
      <p:cxnSp>
        <p:nvCxnSpPr>
          <p:cNvPr id="26" name="直接连接符 25"/>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27" name="组合 26"/>
          <p:cNvGrpSpPr>
            <a:grpSpLocks noChangeAspect="1"/>
          </p:cNvGrpSpPr>
          <p:nvPr/>
        </p:nvGrpSpPr>
        <p:grpSpPr bwMode="auto">
          <a:xfrm>
            <a:off x="9625359" y="61482"/>
            <a:ext cx="2375297" cy="653653"/>
            <a:chOff x="0" y="0"/>
            <a:chExt cx="3167513" cy="871754"/>
          </a:xfrm>
        </p:grpSpPr>
        <p:pic>
          <p:nvPicPr>
            <p:cNvPr id="28"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3" name="文本框 2"/>
          <p:cNvSpPr txBox="1"/>
          <p:nvPr/>
        </p:nvSpPr>
        <p:spPr>
          <a:xfrm>
            <a:off x="479376" y="1052736"/>
            <a:ext cx="4896544" cy="523220"/>
          </a:xfrm>
          <a:prstGeom prst="rect">
            <a:avLst/>
          </a:prstGeom>
          <a:noFill/>
        </p:spPr>
        <p:txBody>
          <a:bodyPr wrap="square" rtlCol="0">
            <a:spAutoFit/>
          </a:bodyPr>
          <a:lstStyle/>
          <a:p>
            <a:r>
              <a:rPr lang="en-US" altLang="zh-CN" sz="2800" dirty="0">
                <a:latin typeface="微软雅黑" panose="020B0503020204020204" pitchFamily="34" charset="-122"/>
                <a:ea typeface="微软雅黑" panose="020B0503020204020204" pitchFamily="34" charset="-122"/>
              </a:rPr>
              <a:t>1.</a:t>
            </a:r>
            <a:r>
              <a:rPr lang="zh-CN" altLang="en-US" sz="2800" dirty="0">
                <a:latin typeface="微软雅黑" panose="020B0503020204020204" pitchFamily="34" charset="-122"/>
                <a:ea typeface="微软雅黑" panose="020B0503020204020204" pitchFamily="34" charset="-122"/>
              </a:rPr>
              <a:t>以核心素养为测试宗旨</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AutoShape 3"/>
          <p:cNvSpPr>
            <a:spLocks noChangeArrowheads="1"/>
          </p:cNvSpPr>
          <p:nvPr/>
        </p:nvSpPr>
        <p:spPr bwMode="auto">
          <a:xfrm>
            <a:off x="6600055" y="1700808"/>
            <a:ext cx="4697269" cy="768350"/>
          </a:xfrm>
          <a:prstGeom prst="roundRect">
            <a:avLst>
              <a:gd name="adj" fmla="val 0"/>
            </a:avLst>
          </a:prstGeom>
          <a:solidFill>
            <a:srgbClr val="C00000"/>
          </a:solidFill>
          <a:ln w="9525">
            <a:noFill/>
            <a:round/>
          </a:ln>
          <a:effectLst/>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67" name="Rectangle 6"/>
          <p:cNvSpPr>
            <a:spLocks noChangeArrowheads="1"/>
          </p:cNvSpPr>
          <p:nvPr/>
        </p:nvSpPr>
        <p:spPr bwMode="auto">
          <a:xfrm>
            <a:off x="6672064" y="2636912"/>
            <a:ext cx="4720911" cy="3384376"/>
          </a:xfrm>
          <a:prstGeom prst="rect">
            <a:avLst/>
          </a:prstGeom>
          <a:noFill/>
          <a:ln w="9525">
            <a:noFill/>
            <a:miter lim="800000"/>
          </a:ln>
          <a:effectLst/>
        </p:spPr>
        <p:txBody>
          <a:bodyPr lIns="115196" tIns="57598" rIns="115196" bIns="57598" anchor="ctr"/>
          <a:lstStyle/>
          <a:p>
            <a:pPr indent="457200" fontAlgn="base">
              <a:lnSpc>
                <a:spcPct val="125000"/>
              </a:lnSpc>
              <a:spcBef>
                <a:spcPct val="0"/>
              </a:spcBef>
              <a:spcAft>
                <a:spcPct val="0"/>
              </a:spcAft>
            </a:pPr>
            <a:r>
              <a:rPr lang="zh-CN" altLang="en-US" sz="2400" dirty="0">
                <a:latin typeface="微软雅黑" panose="020B0503020204020204" pitchFamily="34" charset="-122"/>
                <a:ea typeface="微软雅黑" panose="020B0503020204020204" pitchFamily="34" charset="-122"/>
              </a:rPr>
              <a:t>突出了情境在试题设计中的重要作用，强调：“试题情境的创设应紧密联系学生学习和生活实际，体现科学、技术、社会与环境发展的成果，注重科学性、针对性、启发性和过程性，形成与测试任务融为一体、具有</a:t>
            </a:r>
            <a:r>
              <a:rPr lang="zh-CN" altLang="en-US" sz="2400" dirty="0">
                <a:solidFill>
                  <a:srgbClr val="C00000"/>
                </a:solidFill>
                <a:latin typeface="微软雅黑" panose="020B0503020204020204" pitchFamily="34" charset="-122"/>
                <a:ea typeface="微软雅黑" panose="020B0503020204020204" pitchFamily="34" charset="-122"/>
              </a:rPr>
              <a:t>不同陌生度、丰富而生动</a:t>
            </a:r>
            <a:r>
              <a:rPr lang="zh-CN" altLang="en-US" sz="2400" dirty="0">
                <a:latin typeface="微软雅黑" panose="020B0503020204020204" pitchFamily="34" charset="-122"/>
                <a:ea typeface="微软雅黑" panose="020B0503020204020204" pitchFamily="34" charset="-122"/>
              </a:rPr>
              <a:t>的测试载体”。</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6744072" y="1876762"/>
            <a:ext cx="4553253" cy="461665"/>
          </a:xfrm>
          <a:prstGeom prst="rect">
            <a:avLst/>
          </a:prstGeom>
          <a:noFill/>
        </p:spPr>
        <p:txBody>
          <a:bodyPr wrap="square" rtlCol="0">
            <a:spAutoFit/>
          </a:bodyPr>
          <a:lstStyle/>
          <a:p>
            <a:pPr algn="ctr"/>
            <a:r>
              <a:rPr lang="zh-CN" altLang="zh-CN" sz="2400" b="1" dirty="0">
                <a:solidFill>
                  <a:schemeClr val="bg1"/>
                </a:solidFill>
                <a:latin typeface="微软雅黑" panose="020B0503020204020204" pitchFamily="34" charset="-122"/>
                <a:ea typeface="微软雅黑" panose="020B0503020204020204" pitchFamily="34" charset="-122"/>
              </a:rPr>
              <a:t>以</a:t>
            </a:r>
            <a:r>
              <a:rPr lang="zh-CN" altLang="en-US" sz="2400" b="1" dirty="0">
                <a:solidFill>
                  <a:schemeClr val="bg1"/>
                </a:solidFill>
                <a:latin typeface="微软雅黑" panose="020B0503020204020204" pitchFamily="34" charset="-122"/>
                <a:ea typeface="微软雅黑" panose="020B0503020204020204" pitchFamily="34" charset="-122"/>
              </a:rPr>
              <a:t>真实情境为测试载体</a:t>
            </a:r>
            <a:r>
              <a:rPr lang="zh-CN" altLang="zh-CN" sz="2400" b="1" dirty="0">
                <a:solidFill>
                  <a:schemeClr val="bg1"/>
                </a:solidFill>
                <a:latin typeface="微软雅黑" panose="020B0503020204020204" pitchFamily="34" charset="-122"/>
                <a:ea typeface="微软雅黑" panose="020B0503020204020204" pitchFamily="34" charset="-122"/>
              </a:rPr>
              <a:t>原则</a:t>
            </a:r>
            <a:endParaRPr lang="zh-CN" altLang="en-US" sz="2400" dirty="0">
              <a:solidFill>
                <a:schemeClr val="bg1"/>
              </a:solidFill>
              <a:latin typeface="微软雅黑" panose="020B0503020204020204" pitchFamily="34" charset="-122"/>
              <a:ea typeface="微软雅黑" panose="020B0503020204020204" pitchFamily="34" charset="-122"/>
            </a:endParaRPr>
          </a:p>
        </p:txBody>
      </p:sp>
      <p:cxnSp>
        <p:nvCxnSpPr>
          <p:cNvPr id="25" name="直接连接符 2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26" name="组合 25"/>
          <p:cNvGrpSpPr>
            <a:grpSpLocks noChangeAspect="1"/>
          </p:cNvGrpSpPr>
          <p:nvPr/>
        </p:nvGrpSpPr>
        <p:grpSpPr bwMode="auto">
          <a:xfrm>
            <a:off x="9625359" y="61482"/>
            <a:ext cx="2375297" cy="653653"/>
            <a:chOff x="0" y="0"/>
            <a:chExt cx="3167513" cy="871754"/>
          </a:xfrm>
        </p:grpSpPr>
        <p:pic>
          <p:nvPicPr>
            <p:cNvPr id="27"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9" name="文本框 28"/>
          <p:cNvSpPr txBox="1"/>
          <p:nvPr/>
        </p:nvSpPr>
        <p:spPr>
          <a:xfrm>
            <a:off x="352784" y="1054475"/>
            <a:ext cx="4453295" cy="523220"/>
          </a:xfrm>
          <a:prstGeom prst="rect">
            <a:avLst/>
          </a:prstGeom>
          <a:noFill/>
        </p:spPr>
        <p:txBody>
          <a:bodyPr wrap="square" rtlCol="0">
            <a:spAutoFit/>
          </a:bodyPr>
          <a:lstStyle/>
          <a:p>
            <a:r>
              <a:rPr lang="en-US" altLang="zh-CN" sz="2800" dirty="0">
                <a:latin typeface="微软雅黑" panose="020B0503020204020204" pitchFamily="34" charset="-122"/>
                <a:ea typeface="微软雅黑" panose="020B0503020204020204" pitchFamily="34" charset="-122"/>
              </a:rPr>
              <a:t>2.</a:t>
            </a:r>
            <a:r>
              <a:rPr lang="zh-CN" altLang="en-US" sz="2800" dirty="0">
                <a:latin typeface="微软雅黑" panose="020B0503020204020204" pitchFamily="34" charset="-122"/>
                <a:ea typeface="微软雅黑" panose="020B0503020204020204" pitchFamily="34" charset="-122"/>
              </a:rPr>
              <a:t>以真实情境为测试载体</a:t>
            </a:r>
          </a:p>
        </p:txBody>
      </p:sp>
      <p:grpSp>
        <p:nvGrpSpPr>
          <p:cNvPr id="31" name="组合 30"/>
          <p:cNvGrpSpPr/>
          <p:nvPr/>
        </p:nvGrpSpPr>
        <p:grpSpPr>
          <a:xfrm>
            <a:off x="911424" y="1954708"/>
            <a:ext cx="4464496" cy="4194195"/>
            <a:chOff x="1837649" y="1069975"/>
            <a:chExt cx="5481150" cy="5238750"/>
          </a:xfrm>
        </p:grpSpPr>
        <p:sp>
          <p:nvSpPr>
            <p:cNvPr id="36" name="Oval 7"/>
            <p:cNvSpPr>
              <a:spLocks noChangeArrowheads="1"/>
            </p:cNvSpPr>
            <p:nvPr/>
          </p:nvSpPr>
          <p:spPr bwMode="gray">
            <a:xfrm>
              <a:off x="2505075" y="1768475"/>
              <a:ext cx="4132263" cy="4014788"/>
            </a:xfrm>
            <a:prstGeom prst="ellipse">
              <a:avLst/>
            </a:prstGeom>
            <a:solidFill>
              <a:schemeClr val="bg1"/>
            </a:solidFill>
            <a:ln w="25400" algn="ctr">
              <a:solidFill>
                <a:srgbClr val="C00000"/>
              </a:solidFill>
              <a:round/>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华文细黑" pitchFamily="2" charset="-122"/>
              </a:endParaRPr>
            </a:p>
          </p:txBody>
        </p:sp>
        <p:sp>
          <p:nvSpPr>
            <p:cNvPr id="37" name="Freeform 9"/>
            <p:cNvSpPr/>
            <p:nvPr/>
          </p:nvSpPr>
          <p:spPr bwMode="auto">
            <a:xfrm>
              <a:off x="2482850" y="1725613"/>
              <a:ext cx="2089150" cy="2090737"/>
            </a:xfrm>
            <a:custGeom>
              <a:avLst/>
              <a:gdLst>
                <a:gd name="T0" fmla="*/ 2147483647 w 177"/>
                <a:gd name="T1" fmla="*/ 0 h 177"/>
                <a:gd name="T2" fmla="*/ 0 w 177"/>
                <a:gd name="T3" fmla="*/ 2147483647 h 177"/>
                <a:gd name="T4" fmla="*/ 2147483647 w 177"/>
                <a:gd name="T5" fmla="*/ 2147483647 h 177"/>
                <a:gd name="T6" fmla="*/ 2147483647 w 177"/>
                <a:gd name="T7" fmla="*/ 0 h 177"/>
                <a:gd name="T8" fmla="*/ 0 60000 65536"/>
                <a:gd name="T9" fmla="*/ 0 60000 65536"/>
                <a:gd name="T10" fmla="*/ 0 60000 65536"/>
                <a:gd name="T11" fmla="*/ 0 60000 65536"/>
                <a:gd name="T12" fmla="*/ 0 w 177"/>
                <a:gd name="T13" fmla="*/ 0 h 177"/>
                <a:gd name="T14" fmla="*/ 177 w 177"/>
                <a:gd name="T15" fmla="*/ 177 h 177"/>
              </a:gdLst>
              <a:ahLst/>
              <a:cxnLst>
                <a:cxn ang="T8">
                  <a:pos x="T0" y="T1"/>
                </a:cxn>
                <a:cxn ang="T9">
                  <a:pos x="T2" y="T3"/>
                </a:cxn>
                <a:cxn ang="T10">
                  <a:pos x="T4" y="T5"/>
                </a:cxn>
                <a:cxn ang="T11">
                  <a:pos x="T6" y="T7"/>
                </a:cxn>
              </a:cxnLst>
              <a:rect l="T12" t="T13" r="T14" b="T15"/>
              <a:pathLst>
                <a:path w="177" h="177">
                  <a:moveTo>
                    <a:pt x="177" y="0"/>
                  </a:moveTo>
                  <a:cubicBezTo>
                    <a:pt x="79" y="0"/>
                    <a:pt x="0" y="79"/>
                    <a:pt x="0" y="177"/>
                  </a:cubicBezTo>
                  <a:lnTo>
                    <a:pt x="177" y="177"/>
                  </a:lnTo>
                  <a:lnTo>
                    <a:pt x="177" y="0"/>
                  </a:lnTo>
                  <a:close/>
                </a:path>
              </a:pathLst>
            </a:custGeom>
            <a:solidFill>
              <a:srgbClr val="C00000"/>
            </a:solidFill>
            <a:ln w="9525">
              <a:noFill/>
              <a:round/>
            </a:ln>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8" name="Line 10"/>
            <p:cNvSpPr>
              <a:spLocks noChangeShapeType="1"/>
            </p:cNvSpPr>
            <p:nvPr/>
          </p:nvSpPr>
          <p:spPr bwMode="auto">
            <a:xfrm rot="5400000" flipH="1" flipV="1">
              <a:off x="4578224" y="1082123"/>
              <a:ext cx="0" cy="54811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9" name="Line 11"/>
            <p:cNvSpPr>
              <a:spLocks noChangeShapeType="1"/>
            </p:cNvSpPr>
            <p:nvPr/>
          </p:nvSpPr>
          <p:spPr bwMode="auto">
            <a:xfrm flipV="1">
              <a:off x="4572000" y="1069975"/>
              <a:ext cx="0" cy="52387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grpSp>
          <p:nvGrpSpPr>
            <p:cNvPr id="44" name="Group 54"/>
            <p:cNvGrpSpPr/>
            <p:nvPr/>
          </p:nvGrpSpPr>
          <p:grpSpPr bwMode="auto">
            <a:xfrm rot="-1297425" flipH="1" flipV="1">
              <a:off x="2745078" y="4930533"/>
              <a:ext cx="3253511" cy="869950"/>
              <a:chOff x="2623" y="1051"/>
              <a:chExt cx="802" cy="246"/>
            </a:xfrm>
          </p:grpSpPr>
          <p:grpSp>
            <p:nvGrpSpPr>
              <p:cNvPr id="57" name="Group 55"/>
              <p:cNvGrpSpPr/>
              <p:nvPr/>
            </p:nvGrpSpPr>
            <p:grpSpPr bwMode="auto">
              <a:xfrm>
                <a:off x="2623" y="1051"/>
                <a:ext cx="653" cy="185"/>
                <a:chOff x="1701" y="2568"/>
                <a:chExt cx="982" cy="279"/>
              </a:xfrm>
            </p:grpSpPr>
            <p:sp>
              <p:nvSpPr>
                <p:cNvPr id="63" name="AutoShape 57"/>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5" name="AutoShape 58"/>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6" name="AutoShape 59"/>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nvGrpSpPr>
              <p:cNvPr id="58" name="Group 60"/>
              <p:cNvGrpSpPr/>
              <p:nvPr/>
            </p:nvGrpSpPr>
            <p:grpSpPr bwMode="auto">
              <a:xfrm rot="1353540">
                <a:off x="2682" y="1111"/>
                <a:ext cx="743" cy="186"/>
                <a:chOff x="1565" y="2568"/>
                <a:chExt cx="1118" cy="279"/>
              </a:xfrm>
            </p:grpSpPr>
            <p:sp>
              <p:nvSpPr>
                <p:cNvPr id="59" name="AutoShape 61"/>
                <p:cNvSpPr>
                  <a:spLocks noChangeArrowheads="1"/>
                </p:cNvSpPr>
                <p:nvPr/>
              </p:nvSpPr>
              <p:spPr bwMode="ltGray">
                <a:xfrm rot="5263130">
                  <a:off x="1859"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0" name="AutoShape 62"/>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1" name="AutoShape 63"/>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2" name="AutoShape 64"/>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sp>
          <p:nvSpPr>
            <p:cNvPr id="52" name="Rectangle 38"/>
            <p:cNvSpPr>
              <a:spLocks noChangeArrowheads="1"/>
            </p:cNvSpPr>
            <p:nvPr/>
          </p:nvSpPr>
          <p:spPr bwMode="auto">
            <a:xfrm>
              <a:off x="2721705" y="2926667"/>
              <a:ext cx="1856519" cy="884183"/>
            </a:xfrm>
            <a:prstGeom prst="rect">
              <a:avLst/>
            </a:prstGeom>
            <a:noFill/>
            <a:ln>
              <a:noFill/>
            </a:ln>
            <a:effectLst>
              <a:prstShdw prst="shdw18" dist="17961" dir="13500000">
                <a:srgbClr val="3399FF">
                  <a:gamma/>
                  <a:shade val="60000"/>
                  <a:invGamma/>
                </a:srgbClr>
              </a:prstShdw>
            </a:effectLst>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真实情境为测试载体</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56" name="Rectangle 37"/>
            <p:cNvSpPr>
              <a:spLocks noChangeArrowheads="1"/>
            </p:cNvSpPr>
            <p:nvPr/>
          </p:nvSpPr>
          <p:spPr bwMode="auto">
            <a:xfrm>
              <a:off x="4932040" y="4484498"/>
              <a:ext cx="1687154" cy="560505"/>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endParaRPr lang="zh-CN" altLang="en-US" b="1" kern="0" dirty="0">
                <a:solidFill>
                  <a:srgbClr val="000000"/>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AutoShape 3"/>
          <p:cNvSpPr>
            <a:spLocks noChangeArrowheads="1"/>
          </p:cNvSpPr>
          <p:nvPr/>
        </p:nvSpPr>
        <p:spPr bwMode="auto">
          <a:xfrm>
            <a:off x="6600056" y="1412776"/>
            <a:ext cx="4735778" cy="768350"/>
          </a:xfrm>
          <a:prstGeom prst="roundRect">
            <a:avLst>
              <a:gd name="adj" fmla="val 0"/>
            </a:avLst>
          </a:prstGeom>
          <a:solidFill>
            <a:srgbClr val="C00000"/>
          </a:solidFill>
          <a:ln w="9525">
            <a:noFill/>
            <a:round/>
          </a:ln>
          <a:effectLst/>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67" name="Rectangle 6"/>
          <p:cNvSpPr>
            <a:spLocks noChangeArrowheads="1"/>
          </p:cNvSpPr>
          <p:nvPr/>
        </p:nvSpPr>
        <p:spPr bwMode="auto">
          <a:xfrm>
            <a:off x="6504406" y="2285072"/>
            <a:ext cx="4862844" cy="3952240"/>
          </a:xfrm>
          <a:prstGeom prst="rect">
            <a:avLst/>
          </a:prstGeom>
          <a:noFill/>
          <a:ln w="9525">
            <a:noFill/>
            <a:miter lim="800000"/>
          </a:ln>
          <a:effectLst/>
        </p:spPr>
        <p:txBody>
          <a:bodyPr lIns="115196" tIns="57598" rIns="115196" bIns="57598" anchor="ctr"/>
          <a:lstStyle/>
          <a:p>
            <a:pPr indent="457200" fontAlgn="base">
              <a:lnSpc>
                <a:spcPct val="125000"/>
              </a:lnSpc>
              <a:spcBef>
                <a:spcPct val="0"/>
              </a:spcBef>
              <a:spcAft>
                <a:spcPct val="0"/>
              </a:spcAft>
            </a:pPr>
            <a:r>
              <a:rPr lang="zh-CN" altLang="zh-CN" sz="2400" dirty="0">
                <a:latin typeface="微软雅黑" panose="020B0503020204020204" pitchFamily="34" charset="-122"/>
                <a:ea typeface="微软雅黑" panose="020B0503020204020204" pitchFamily="34" charset="-122"/>
              </a:rPr>
              <a:t>强调：“试题的测试任务应融入真实、有意义的测试情境；问题的提出应</a:t>
            </a:r>
            <a:r>
              <a:rPr lang="zh-CN" altLang="zh-CN" sz="2400" dirty="0">
                <a:solidFill>
                  <a:srgbClr val="C00000"/>
                </a:solidFill>
                <a:latin typeface="微软雅黑" panose="020B0503020204020204" pitchFamily="34" charset="-122"/>
                <a:ea typeface="微软雅黑" panose="020B0503020204020204" pitchFamily="34" charset="-122"/>
              </a:rPr>
              <a:t>针对本课程标准各主题内容标准和学业要求</a:t>
            </a:r>
            <a:r>
              <a:rPr lang="zh-CN" altLang="zh-CN" sz="2400" dirty="0">
                <a:latin typeface="微软雅黑" panose="020B0503020204020204" pitchFamily="34" charset="-122"/>
                <a:ea typeface="微软雅黑" panose="020B0503020204020204" pitchFamily="34" charset="-122"/>
              </a:rPr>
              <a:t>，突出化学核心概念与观念，符合学生心理发展阶段和认识发展水平，与所要测试的</a:t>
            </a:r>
            <a:r>
              <a:rPr lang="zh-CN" altLang="zh-CN" sz="2400" dirty="0">
                <a:solidFill>
                  <a:srgbClr val="C00000"/>
                </a:solidFill>
                <a:latin typeface="微软雅黑" panose="020B0503020204020204" pitchFamily="34" charset="-122"/>
                <a:ea typeface="微软雅黑" panose="020B0503020204020204" pitchFamily="34" charset="-122"/>
              </a:rPr>
              <a:t>核心素养和测试目标</a:t>
            </a:r>
            <a:r>
              <a:rPr lang="zh-CN" altLang="zh-CN" sz="2400" dirty="0">
                <a:latin typeface="微软雅黑" panose="020B0503020204020204" pitchFamily="34" charset="-122"/>
                <a:ea typeface="微软雅黑" panose="020B0503020204020204" pitchFamily="34" charset="-122"/>
              </a:rPr>
              <a:t>保持高度一致，形成具有</a:t>
            </a:r>
            <a:r>
              <a:rPr lang="zh-CN" altLang="zh-CN" sz="2400" dirty="0">
                <a:solidFill>
                  <a:srgbClr val="C00000"/>
                </a:solidFill>
                <a:latin typeface="微软雅黑" panose="020B0503020204020204" pitchFamily="34" charset="-122"/>
                <a:ea typeface="微软雅黑" panose="020B0503020204020204" pitchFamily="34" charset="-122"/>
              </a:rPr>
              <a:t>不同复杂程度</a:t>
            </a:r>
            <a:r>
              <a:rPr lang="zh-CN" altLang="zh-CN" sz="2400" dirty="0">
                <a:latin typeface="微软雅黑" panose="020B0503020204020204" pitchFamily="34" charset="-122"/>
                <a:ea typeface="微软雅黑" panose="020B0503020204020204" pitchFamily="34" charset="-122"/>
              </a:rPr>
              <a:t>和</a:t>
            </a:r>
            <a:r>
              <a:rPr lang="zh-CN" altLang="zh-CN" sz="2400" dirty="0">
                <a:solidFill>
                  <a:srgbClr val="C00000"/>
                </a:solidFill>
                <a:latin typeface="微软雅黑" panose="020B0503020204020204" pitchFamily="34" charset="-122"/>
                <a:ea typeface="微软雅黑" panose="020B0503020204020204" pitchFamily="34" charset="-122"/>
              </a:rPr>
              <a:t>结构差异、合理的测试任务</a:t>
            </a:r>
            <a:r>
              <a:rPr lang="zh-CN" altLang="zh-CN" sz="24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a:t>
            </a:r>
            <a:endParaRPr lang="zh-CN" altLang="en-US" sz="2400" dirty="0">
              <a:solidFill>
                <a:srgbClr val="000000"/>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7087363" y="1588730"/>
            <a:ext cx="3895789" cy="461665"/>
          </a:xfrm>
          <a:prstGeom prst="rect">
            <a:avLst/>
          </a:prstGeom>
          <a:noFill/>
        </p:spPr>
        <p:txBody>
          <a:bodyPr wrap="square" rtlCol="0">
            <a:spAutoFit/>
          </a:bodyPr>
          <a:lstStyle/>
          <a:p>
            <a:r>
              <a:rPr lang="zh-CN" altLang="zh-CN" sz="2400" b="1" dirty="0">
                <a:solidFill>
                  <a:schemeClr val="bg1"/>
                </a:solidFill>
                <a:latin typeface="微软雅黑" panose="020B0503020204020204" pitchFamily="34" charset="-122"/>
                <a:ea typeface="微软雅黑" panose="020B0503020204020204" pitchFamily="34" charset="-122"/>
              </a:rPr>
              <a:t>以</a:t>
            </a:r>
            <a:r>
              <a:rPr lang="zh-CN" altLang="en-US" sz="2400" b="1" dirty="0">
                <a:solidFill>
                  <a:schemeClr val="bg1"/>
                </a:solidFill>
                <a:latin typeface="微软雅黑" panose="020B0503020204020204" pitchFamily="34" charset="-122"/>
                <a:ea typeface="微软雅黑" panose="020B0503020204020204" pitchFamily="34" charset="-122"/>
              </a:rPr>
              <a:t>实际问题为测试任务</a:t>
            </a:r>
            <a:r>
              <a:rPr lang="zh-CN" altLang="zh-CN" sz="2400" b="1" dirty="0">
                <a:solidFill>
                  <a:schemeClr val="bg1"/>
                </a:solidFill>
                <a:latin typeface="微软雅黑" panose="020B0503020204020204" pitchFamily="34" charset="-122"/>
                <a:ea typeface="微软雅黑" panose="020B0503020204020204" pitchFamily="34" charset="-122"/>
              </a:rPr>
              <a:t>原则</a:t>
            </a:r>
            <a:endParaRPr lang="zh-CN" altLang="en-US" sz="2400" dirty="0">
              <a:solidFill>
                <a:schemeClr val="bg1"/>
              </a:solidFill>
              <a:latin typeface="微软雅黑" panose="020B0503020204020204" pitchFamily="34" charset="-122"/>
              <a:ea typeface="微软雅黑" panose="020B0503020204020204" pitchFamily="34" charset="-122"/>
            </a:endParaRPr>
          </a:p>
        </p:txBody>
      </p:sp>
      <p:cxnSp>
        <p:nvCxnSpPr>
          <p:cNvPr id="25" name="直接连接符 2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26" name="组合 25"/>
          <p:cNvGrpSpPr>
            <a:grpSpLocks noChangeAspect="1"/>
          </p:cNvGrpSpPr>
          <p:nvPr/>
        </p:nvGrpSpPr>
        <p:grpSpPr bwMode="auto">
          <a:xfrm>
            <a:off x="9625359" y="61482"/>
            <a:ext cx="2375297" cy="653653"/>
            <a:chOff x="0" y="0"/>
            <a:chExt cx="3167513" cy="871754"/>
          </a:xfrm>
        </p:grpSpPr>
        <p:pic>
          <p:nvPicPr>
            <p:cNvPr id="27"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9" name="文本框 28"/>
          <p:cNvSpPr txBox="1"/>
          <p:nvPr/>
        </p:nvSpPr>
        <p:spPr>
          <a:xfrm>
            <a:off x="479376" y="1052736"/>
            <a:ext cx="4896544" cy="523220"/>
          </a:xfrm>
          <a:prstGeom prst="rect">
            <a:avLst/>
          </a:prstGeom>
          <a:noFill/>
        </p:spPr>
        <p:txBody>
          <a:bodyPr wrap="square" rtlCol="0">
            <a:spAutoFit/>
          </a:bodyPr>
          <a:lstStyle/>
          <a:p>
            <a:r>
              <a:rPr lang="en-US" altLang="zh-CN" sz="2800" dirty="0">
                <a:latin typeface="微软雅黑" panose="020B0503020204020204" pitchFamily="34" charset="-122"/>
                <a:ea typeface="微软雅黑" panose="020B0503020204020204" pitchFamily="34" charset="-122"/>
              </a:rPr>
              <a:t>3.</a:t>
            </a:r>
            <a:r>
              <a:rPr lang="zh-CN" altLang="en-US" sz="2800" dirty="0">
                <a:latin typeface="微软雅黑" panose="020B0503020204020204" pitchFamily="34" charset="-122"/>
                <a:ea typeface="微软雅黑" panose="020B0503020204020204" pitchFamily="34" charset="-122"/>
              </a:rPr>
              <a:t>以实际问题为测试任务原则</a:t>
            </a:r>
          </a:p>
        </p:txBody>
      </p:sp>
      <p:grpSp>
        <p:nvGrpSpPr>
          <p:cNvPr id="31" name="组合 30"/>
          <p:cNvGrpSpPr/>
          <p:nvPr/>
        </p:nvGrpSpPr>
        <p:grpSpPr>
          <a:xfrm>
            <a:off x="911424" y="1954708"/>
            <a:ext cx="4464496" cy="4194195"/>
            <a:chOff x="1837649" y="1069975"/>
            <a:chExt cx="5481150" cy="5238750"/>
          </a:xfrm>
        </p:grpSpPr>
        <p:sp>
          <p:nvSpPr>
            <p:cNvPr id="36" name="Oval 7"/>
            <p:cNvSpPr>
              <a:spLocks noChangeArrowheads="1"/>
            </p:cNvSpPr>
            <p:nvPr/>
          </p:nvSpPr>
          <p:spPr bwMode="gray">
            <a:xfrm>
              <a:off x="2505075" y="1768475"/>
              <a:ext cx="4132263" cy="4014788"/>
            </a:xfrm>
            <a:prstGeom prst="ellipse">
              <a:avLst/>
            </a:prstGeom>
            <a:solidFill>
              <a:schemeClr val="bg1"/>
            </a:solidFill>
            <a:ln w="25400" algn="ctr">
              <a:solidFill>
                <a:srgbClr val="C00000"/>
              </a:solidFill>
              <a:round/>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华文细黑" pitchFamily="2" charset="-122"/>
              </a:endParaRPr>
            </a:p>
          </p:txBody>
        </p:sp>
        <p:sp>
          <p:nvSpPr>
            <p:cNvPr id="37" name="Freeform 9"/>
            <p:cNvSpPr/>
            <p:nvPr/>
          </p:nvSpPr>
          <p:spPr bwMode="auto">
            <a:xfrm>
              <a:off x="2482850" y="1725613"/>
              <a:ext cx="2089150" cy="2090737"/>
            </a:xfrm>
            <a:custGeom>
              <a:avLst/>
              <a:gdLst>
                <a:gd name="T0" fmla="*/ 2147483647 w 177"/>
                <a:gd name="T1" fmla="*/ 0 h 177"/>
                <a:gd name="T2" fmla="*/ 0 w 177"/>
                <a:gd name="T3" fmla="*/ 2147483647 h 177"/>
                <a:gd name="T4" fmla="*/ 2147483647 w 177"/>
                <a:gd name="T5" fmla="*/ 2147483647 h 177"/>
                <a:gd name="T6" fmla="*/ 2147483647 w 177"/>
                <a:gd name="T7" fmla="*/ 0 h 177"/>
                <a:gd name="T8" fmla="*/ 0 60000 65536"/>
                <a:gd name="T9" fmla="*/ 0 60000 65536"/>
                <a:gd name="T10" fmla="*/ 0 60000 65536"/>
                <a:gd name="T11" fmla="*/ 0 60000 65536"/>
                <a:gd name="T12" fmla="*/ 0 w 177"/>
                <a:gd name="T13" fmla="*/ 0 h 177"/>
                <a:gd name="T14" fmla="*/ 177 w 177"/>
                <a:gd name="T15" fmla="*/ 177 h 177"/>
              </a:gdLst>
              <a:ahLst/>
              <a:cxnLst>
                <a:cxn ang="T8">
                  <a:pos x="T0" y="T1"/>
                </a:cxn>
                <a:cxn ang="T9">
                  <a:pos x="T2" y="T3"/>
                </a:cxn>
                <a:cxn ang="T10">
                  <a:pos x="T4" y="T5"/>
                </a:cxn>
                <a:cxn ang="T11">
                  <a:pos x="T6" y="T7"/>
                </a:cxn>
              </a:cxnLst>
              <a:rect l="T12" t="T13" r="T14" b="T15"/>
              <a:pathLst>
                <a:path w="177" h="177">
                  <a:moveTo>
                    <a:pt x="177" y="0"/>
                  </a:moveTo>
                  <a:cubicBezTo>
                    <a:pt x="79" y="0"/>
                    <a:pt x="0" y="79"/>
                    <a:pt x="0" y="177"/>
                  </a:cubicBezTo>
                  <a:lnTo>
                    <a:pt x="177" y="177"/>
                  </a:lnTo>
                  <a:lnTo>
                    <a:pt x="177" y="0"/>
                  </a:lnTo>
                  <a:close/>
                </a:path>
              </a:pathLst>
            </a:custGeom>
            <a:solidFill>
              <a:srgbClr val="C00000"/>
            </a:solidFill>
            <a:ln w="9525">
              <a:noFill/>
              <a:round/>
            </a:ln>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8" name="Line 10"/>
            <p:cNvSpPr>
              <a:spLocks noChangeShapeType="1"/>
            </p:cNvSpPr>
            <p:nvPr/>
          </p:nvSpPr>
          <p:spPr bwMode="auto">
            <a:xfrm rot="5400000" flipH="1" flipV="1">
              <a:off x="4578224" y="1082123"/>
              <a:ext cx="0" cy="54811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9" name="Line 11"/>
            <p:cNvSpPr>
              <a:spLocks noChangeShapeType="1"/>
            </p:cNvSpPr>
            <p:nvPr/>
          </p:nvSpPr>
          <p:spPr bwMode="auto">
            <a:xfrm flipV="1">
              <a:off x="4572000" y="1069975"/>
              <a:ext cx="0" cy="52387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grpSp>
          <p:nvGrpSpPr>
            <p:cNvPr id="44" name="Group 54"/>
            <p:cNvGrpSpPr/>
            <p:nvPr/>
          </p:nvGrpSpPr>
          <p:grpSpPr bwMode="auto">
            <a:xfrm rot="-1297425" flipH="1" flipV="1">
              <a:off x="2745078" y="4930533"/>
              <a:ext cx="3253511" cy="869950"/>
              <a:chOff x="2623" y="1051"/>
              <a:chExt cx="802" cy="246"/>
            </a:xfrm>
          </p:grpSpPr>
          <p:grpSp>
            <p:nvGrpSpPr>
              <p:cNvPr id="57" name="Group 55"/>
              <p:cNvGrpSpPr/>
              <p:nvPr/>
            </p:nvGrpSpPr>
            <p:grpSpPr bwMode="auto">
              <a:xfrm>
                <a:off x="2623" y="1051"/>
                <a:ext cx="653" cy="185"/>
                <a:chOff x="1701" y="2568"/>
                <a:chExt cx="982" cy="279"/>
              </a:xfrm>
            </p:grpSpPr>
            <p:sp>
              <p:nvSpPr>
                <p:cNvPr id="63" name="AutoShape 57"/>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5" name="AutoShape 58"/>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6" name="AutoShape 59"/>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nvGrpSpPr>
              <p:cNvPr id="58" name="Group 60"/>
              <p:cNvGrpSpPr/>
              <p:nvPr/>
            </p:nvGrpSpPr>
            <p:grpSpPr bwMode="auto">
              <a:xfrm rot="1353540">
                <a:off x="2682" y="1111"/>
                <a:ext cx="743" cy="186"/>
                <a:chOff x="1565" y="2568"/>
                <a:chExt cx="1118" cy="279"/>
              </a:xfrm>
            </p:grpSpPr>
            <p:sp>
              <p:nvSpPr>
                <p:cNvPr id="59" name="AutoShape 61"/>
                <p:cNvSpPr>
                  <a:spLocks noChangeArrowheads="1"/>
                </p:cNvSpPr>
                <p:nvPr/>
              </p:nvSpPr>
              <p:spPr bwMode="ltGray">
                <a:xfrm rot="5263130">
                  <a:off x="1859"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0" name="AutoShape 62"/>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1" name="AutoShape 63"/>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2" name="AutoShape 64"/>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sp>
          <p:nvSpPr>
            <p:cNvPr id="52" name="Rectangle 38"/>
            <p:cNvSpPr>
              <a:spLocks noChangeArrowheads="1"/>
            </p:cNvSpPr>
            <p:nvPr/>
          </p:nvSpPr>
          <p:spPr bwMode="auto">
            <a:xfrm>
              <a:off x="2721705" y="2821495"/>
              <a:ext cx="1856519" cy="884183"/>
            </a:xfrm>
            <a:prstGeom prst="rect">
              <a:avLst/>
            </a:prstGeom>
            <a:noFill/>
            <a:ln>
              <a:noFill/>
            </a:ln>
            <a:effectLst>
              <a:prstShdw prst="shdw18" dist="17961" dir="13500000">
                <a:srgbClr val="3399FF">
                  <a:gamma/>
                  <a:shade val="60000"/>
                  <a:invGamma/>
                </a:srgbClr>
              </a:prstShdw>
            </a:effectLst>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真实情境为测试载体</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56" name="Rectangle 37"/>
            <p:cNvSpPr>
              <a:spLocks noChangeArrowheads="1"/>
            </p:cNvSpPr>
            <p:nvPr/>
          </p:nvSpPr>
          <p:spPr bwMode="auto">
            <a:xfrm>
              <a:off x="4932040" y="4484498"/>
              <a:ext cx="1687154" cy="560505"/>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endParaRPr lang="zh-CN" altLang="en-US" b="1" kern="0" dirty="0">
                <a:solidFill>
                  <a:srgbClr val="000000"/>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AutoShape 3"/>
          <p:cNvSpPr>
            <a:spLocks noChangeArrowheads="1"/>
          </p:cNvSpPr>
          <p:nvPr/>
        </p:nvSpPr>
        <p:spPr bwMode="auto">
          <a:xfrm>
            <a:off x="6744073" y="1628800"/>
            <a:ext cx="4248472" cy="768350"/>
          </a:xfrm>
          <a:prstGeom prst="roundRect">
            <a:avLst>
              <a:gd name="adj" fmla="val 0"/>
            </a:avLst>
          </a:prstGeom>
          <a:solidFill>
            <a:srgbClr val="C00000"/>
          </a:solidFill>
          <a:ln w="9525">
            <a:noFill/>
            <a:round/>
          </a:ln>
          <a:effectLst/>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67" name="Rectangle 6"/>
          <p:cNvSpPr>
            <a:spLocks noChangeArrowheads="1"/>
          </p:cNvSpPr>
          <p:nvPr/>
        </p:nvSpPr>
        <p:spPr bwMode="auto">
          <a:xfrm>
            <a:off x="6672064" y="2564904"/>
            <a:ext cx="4392489" cy="3384376"/>
          </a:xfrm>
          <a:prstGeom prst="rect">
            <a:avLst/>
          </a:prstGeom>
          <a:noFill/>
          <a:ln w="9525">
            <a:noFill/>
            <a:miter lim="800000"/>
          </a:ln>
          <a:effectLst/>
        </p:spPr>
        <p:txBody>
          <a:bodyPr lIns="115196" tIns="57598" rIns="115196" bIns="57598" anchor="ctr"/>
          <a:lstStyle/>
          <a:p>
            <a:pPr indent="457200" fontAlgn="base">
              <a:lnSpc>
                <a:spcPct val="125000"/>
              </a:lnSpc>
              <a:spcBef>
                <a:spcPct val="0"/>
              </a:spcBef>
              <a:spcAft>
                <a:spcPct val="0"/>
              </a:spcAft>
            </a:pPr>
            <a:r>
              <a:rPr lang="zh-CN" altLang="en-US" sz="2400" dirty="0">
                <a:latin typeface="微软雅黑" panose="020B0503020204020204" pitchFamily="34" charset="-122"/>
                <a:ea typeface="微软雅黑" panose="020B0503020204020204" pitchFamily="34" charset="-122"/>
              </a:rPr>
              <a:t>该原则强调：“化学知识是解决实际问题、完成测试任务不可或缺的工具；应结合命题宗旨和目标，根据测试任务的需要，系统梳理解决问题所要运用的</a:t>
            </a:r>
            <a:r>
              <a:rPr lang="zh-CN" altLang="en-US" sz="2400" dirty="0">
                <a:solidFill>
                  <a:srgbClr val="C00000"/>
                </a:solidFill>
                <a:latin typeface="微软雅黑" panose="020B0503020204020204" pitchFamily="34" charset="-122"/>
                <a:ea typeface="微软雅黑" panose="020B0503020204020204" pitchFamily="34" charset="-122"/>
              </a:rPr>
              <a:t>化学知识与方法，注重考查学生灵活运用结构化知识解决实际问题的能力</a:t>
            </a:r>
            <a:r>
              <a:rPr lang="zh-CN" altLang="en-US" sz="2400" dirty="0">
                <a:latin typeface="微软雅黑" panose="020B0503020204020204" pitchFamily="34" charset="-122"/>
                <a:ea typeface="微软雅黑" panose="020B0503020204020204" pitchFamily="34" charset="-122"/>
              </a:rPr>
              <a:t>”。</a:t>
            </a:r>
            <a:endParaRPr lang="zh-CN" altLang="en-US" sz="2400" dirty="0">
              <a:solidFill>
                <a:srgbClr val="000000"/>
              </a:solidFill>
              <a:latin typeface="微软雅黑" panose="020B0503020204020204" pitchFamily="34" charset="-122"/>
              <a:ea typeface="微软雅黑" panose="020B0503020204020204" pitchFamily="34" charset="-122"/>
            </a:endParaRPr>
          </a:p>
        </p:txBody>
      </p:sp>
      <p:sp>
        <p:nvSpPr>
          <p:cNvPr id="68" name="文本框 67"/>
          <p:cNvSpPr txBox="1"/>
          <p:nvPr/>
        </p:nvSpPr>
        <p:spPr>
          <a:xfrm>
            <a:off x="6688813" y="1804754"/>
            <a:ext cx="4447747" cy="400110"/>
          </a:xfrm>
          <a:prstGeom prst="rect">
            <a:avLst/>
          </a:prstGeom>
          <a:noFill/>
        </p:spPr>
        <p:txBody>
          <a:bodyPr wrap="square" rtlCol="0">
            <a:spAutoFit/>
          </a:bodyPr>
          <a:lstStyle/>
          <a:p>
            <a:pPr algn="ctr"/>
            <a:r>
              <a:rPr lang="zh-CN" altLang="zh-CN" sz="2000" b="1" dirty="0">
                <a:solidFill>
                  <a:schemeClr val="bg1"/>
                </a:solidFill>
                <a:latin typeface="微软雅黑" panose="020B0503020204020204" pitchFamily="34" charset="-122"/>
                <a:ea typeface="微软雅黑" panose="020B0503020204020204" pitchFamily="34" charset="-122"/>
              </a:rPr>
              <a:t>以</a:t>
            </a:r>
            <a:r>
              <a:rPr lang="zh-CN" altLang="en-US" sz="2000" b="1" dirty="0">
                <a:solidFill>
                  <a:schemeClr val="bg1"/>
                </a:solidFill>
                <a:latin typeface="微软雅黑" panose="020B0503020204020204" pitchFamily="34" charset="-122"/>
                <a:ea typeface="微软雅黑" panose="020B0503020204020204" pitchFamily="34" charset="-122"/>
              </a:rPr>
              <a:t>化学知识为解决问题的工具</a:t>
            </a:r>
            <a:r>
              <a:rPr lang="zh-CN" altLang="zh-CN" sz="2000" b="1" dirty="0">
                <a:solidFill>
                  <a:schemeClr val="bg1"/>
                </a:solidFill>
                <a:latin typeface="微软雅黑" panose="020B0503020204020204" pitchFamily="34" charset="-122"/>
                <a:ea typeface="微软雅黑" panose="020B0503020204020204" pitchFamily="34" charset="-122"/>
              </a:rPr>
              <a:t>原则</a:t>
            </a:r>
            <a:endParaRPr lang="zh-CN" altLang="en-US" sz="2000" dirty="0">
              <a:solidFill>
                <a:schemeClr val="bg1"/>
              </a:solidFill>
              <a:latin typeface="微软雅黑" panose="020B0503020204020204" pitchFamily="34" charset="-122"/>
              <a:ea typeface="微软雅黑" panose="020B0503020204020204" pitchFamily="34" charset="-122"/>
            </a:endParaRPr>
          </a:p>
        </p:txBody>
      </p:sp>
      <p:cxnSp>
        <p:nvCxnSpPr>
          <p:cNvPr id="25" name="直接连接符 2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26" name="组合 25"/>
          <p:cNvGrpSpPr>
            <a:grpSpLocks noChangeAspect="1"/>
          </p:cNvGrpSpPr>
          <p:nvPr/>
        </p:nvGrpSpPr>
        <p:grpSpPr bwMode="auto">
          <a:xfrm>
            <a:off x="9625359" y="61482"/>
            <a:ext cx="2375297" cy="653653"/>
            <a:chOff x="0" y="0"/>
            <a:chExt cx="3167513" cy="871754"/>
          </a:xfrm>
        </p:grpSpPr>
        <p:pic>
          <p:nvPicPr>
            <p:cNvPr id="27"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9" name="文本框 28"/>
          <p:cNvSpPr txBox="1"/>
          <p:nvPr/>
        </p:nvSpPr>
        <p:spPr>
          <a:xfrm>
            <a:off x="479376" y="1052736"/>
            <a:ext cx="5400600" cy="523220"/>
          </a:xfrm>
          <a:prstGeom prst="rect">
            <a:avLst/>
          </a:prstGeom>
          <a:noFill/>
        </p:spPr>
        <p:txBody>
          <a:bodyPr wrap="square" rtlCol="0">
            <a:spAutoFit/>
          </a:bodyPr>
          <a:lstStyle/>
          <a:p>
            <a:r>
              <a:rPr lang="en-US" altLang="zh-CN" sz="2800" dirty="0">
                <a:latin typeface="微软雅黑" panose="020B0503020204020204" pitchFamily="34" charset="-122"/>
                <a:ea typeface="微软雅黑" panose="020B0503020204020204" pitchFamily="34" charset="-122"/>
              </a:rPr>
              <a:t>4.</a:t>
            </a:r>
            <a:r>
              <a:rPr lang="zh-CN" altLang="en-US" sz="2800" dirty="0">
                <a:latin typeface="微软雅黑" panose="020B0503020204020204" pitchFamily="34" charset="-122"/>
                <a:ea typeface="微软雅黑" panose="020B0503020204020204" pitchFamily="34" charset="-122"/>
              </a:rPr>
              <a:t>以化学知识为解决问题的工具</a:t>
            </a:r>
          </a:p>
        </p:txBody>
      </p:sp>
      <p:grpSp>
        <p:nvGrpSpPr>
          <p:cNvPr id="31" name="组合 30"/>
          <p:cNvGrpSpPr/>
          <p:nvPr/>
        </p:nvGrpSpPr>
        <p:grpSpPr>
          <a:xfrm>
            <a:off x="911424" y="1954708"/>
            <a:ext cx="4464496" cy="4194195"/>
            <a:chOff x="1837649" y="1069975"/>
            <a:chExt cx="5481150" cy="5238750"/>
          </a:xfrm>
        </p:grpSpPr>
        <p:sp>
          <p:nvSpPr>
            <p:cNvPr id="36" name="Oval 7"/>
            <p:cNvSpPr>
              <a:spLocks noChangeArrowheads="1"/>
            </p:cNvSpPr>
            <p:nvPr/>
          </p:nvSpPr>
          <p:spPr bwMode="gray">
            <a:xfrm>
              <a:off x="2505075" y="1768475"/>
              <a:ext cx="4132263" cy="4014788"/>
            </a:xfrm>
            <a:prstGeom prst="ellipse">
              <a:avLst/>
            </a:prstGeom>
            <a:solidFill>
              <a:schemeClr val="bg1"/>
            </a:solidFill>
            <a:ln w="25400" algn="ctr">
              <a:solidFill>
                <a:srgbClr val="C00000"/>
              </a:solidFill>
              <a:round/>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华文细黑" pitchFamily="2" charset="-122"/>
              </a:endParaRPr>
            </a:p>
          </p:txBody>
        </p:sp>
        <p:sp>
          <p:nvSpPr>
            <p:cNvPr id="37" name="Freeform 9"/>
            <p:cNvSpPr/>
            <p:nvPr/>
          </p:nvSpPr>
          <p:spPr bwMode="auto">
            <a:xfrm>
              <a:off x="2482850" y="1725613"/>
              <a:ext cx="2089150" cy="2090737"/>
            </a:xfrm>
            <a:custGeom>
              <a:avLst/>
              <a:gdLst>
                <a:gd name="T0" fmla="*/ 2147483647 w 177"/>
                <a:gd name="T1" fmla="*/ 0 h 177"/>
                <a:gd name="T2" fmla="*/ 0 w 177"/>
                <a:gd name="T3" fmla="*/ 2147483647 h 177"/>
                <a:gd name="T4" fmla="*/ 2147483647 w 177"/>
                <a:gd name="T5" fmla="*/ 2147483647 h 177"/>
                <a:gd name="T6" fmla="*/ 2147483647 w 177"/>
                <a:gd name="T7" fmla="*/ 0 h 177"/>
                <a:gd name="T8" fmla="*/ 0 60000 65536"/>
                <a:gd name="T9" fmla="*/ 0 60000 65536"/>
                <a:gd name="T10" fmla="*/ 0 60000 65536"/>
                <a:gd name="T11" fmla="*/ 0 60000 65536"/>
                <a:gd name="T12" fmla="*/ 0 w 177"/>
                <a:gd name="T13" fmla="*/ 0 h 177"/>
                <a:gd name="T14" fmla="*/ 177 w 177"/>
                <a:gd name="T15" fmla="*/ 177 h 177"/>
              </a:gdLst>
              <a:ahLst/>
              <a:cxnLst>
                <a:cxn ang="T8">
                  <a:pos x="T0" y="T1"/>
                </a:cxn>
                <a:cxn ang="T9">
                  <a:pos x="T2" y="T3"/>
                </a:cxn>
                <a:cxn ang="T10">
                  <a:pos x="T4" y="T5"/>
                </a:cxn>
                <a:cxn ang="T11">
                  <a:pos x="T6" y="T7"/>
                </a:cxn>
              </a:cxnLst>
              <a:rect l="T12" t="T13" r="T14" b="T15"/>
              <a:pathLst>
                <a:path w="177" h="177">
                  <a:moveTo>
                    <a:pt x="177" y="0"/>
                  </a:moveTo>
                  <a:cubicBezTo>
                    <a:pt x="79" y="0"/>
                    <a:pt x="0" y="79"/>
                    <a:pt x="0" y="177"/>
                  </a:cubicBezTo>
                  <a:lnTo>
                    <a:pt x="177" y="177"/>
                  </a:lnTo>
                  <a:lnTo>
                    <a:pt x="177" y="0"/>
                  </a:lnTo>
                  <a:close/>
                </a:path>
              </a:pathLst>
            </a:custGeom>
            <a:solidFill>
              <a:srgbClr val="C00000"/>
            </a:solidFill>
            <a:ln w="9525">
              <a:noFill/>
              <a:round/>
            </a:ln>
          </p:spPr>
          <p:txBody>
            <a:bodyPr wrap="none" anchor="ct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8" name="Line 10"/>
            <p:cNvSpPr>
              <a:spLocks noChangeShapeType="1"/>
            </p:cNvSpPr>
            <p:nvPr/>
          </p:nvSpPr>
          <p:spPr bwMode="auto">
            <a:xfrm rot="5400000" flipH="1" flipV="1">
              <a:off x="4578224" y="1082123"/>
              <a:ext cx="0" cy="54811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sp>
          <p:nvSpPr>
            <p:cNvPr id="39" name="Line 11"/>
            <p:cNvSpPr>
              <a:spLocks noChangeShapeType="1"/>
            </p:cNvSpPr>
            <p:nvPr/>
          </p:nvSpPr>
          <p:spPr bwMode="auto">
            <a:xfrm flipV="1">
              <a:off x="4572000" y="1069975"/>
              <a:ext cx="0" cy="5238750"/>
            </a:xfrm>
            <a:prstGeom prst="line">
              <a:avLst/>
            </a:prstGeom>
            <a:noFill/>
            <a:ln w="28575">
              <a:solidFill>
                <a:schemeClr val="tx1">
                  <a:lumMod val="85000"/>
                  <a:lumOff val="15000"/>
                </a:schemeClr>
              </a:solidFill>
              <a:round/>
              <a:headEnd type="triangle" w="lg" len="med"/>
              <a:tailEnd type="triangle" w="med" len="med"/>
            </a:ln>
          </p:spPr>
          <p:txBody>
            <a:bodyPr/>
            <a:lstStyle/>
            <a:p>
              <a:pPr fontAlgn="base">
                <a:spcBef>
                  <a:spcPct val="0"/>
                </a:spcBef>
                <a:spcAft>
                  <a:spcPct val="0"/>
                </a:spcAft>
              </a:pPr>
              <a:endParaRPr lang="zh-CN" altLang="en-US" b="1" kern="0">
                <a:solidFill>
                  <a:srgbClr val="000000"/>
                </a:solidFill>
                <a:latin typeface="Arial" panose="020B0604020202020204" pitchFamily="34" charset="0"/>
                <a:ea typeface="微软雅黑" panose="020B0503020204020204" pitchFamily="34" charset="-122"/>
              </a:endParaRPr>
            </a:p>
          </p:txBody>
        </p:sp>
        <p:grpSp>
          <p:nvGrpSpPr>
            <p:cNvPr id="44" name="Group 54"/>
            <p:cNvGrpSpPr/>
            <p:nvPr/>
          </p:nvGrpSpPr>
          <p:grpSpPr bwMode="auto">
            <a:xfrm rot="-1297425" flipH="1" flipV="1">
              <a:off x="2745078" y="4930533"/>
              <a:ext cx="3253511" cy="869950"/>
              <a:chOff x="2623" y="1051"/>
              <a:chExt cx="802" cy="246"/>
            </a:xfrm>
          </p:grpSpPr>
          <p:grpSp>
            <p:nvGrpSpPr>
              <p:cNvPr id="57" name="Group 55"/>
              <p:cNvGrpSpPr/>
              <p:nvPr/>
            </p:nvGrpSpPr>
            <p:grpSpPr bwMode="auto">
              <a:xfrm>
                <a:off x="2623" y="1051"/>
                <a:ext cx="653" cy="185"/>
                <a:chOff x="1701" y="2568"/>
                <a:chExt cx="982" cy="279"/>
              </a:xfrm>
            </p:grpSpPr>
            <p:sp>
              <p:nvSpPr>
                <p:cNvPr id="63" name="AutoShape 57"/>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5" name="AutoShape 58"/>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6" name="AutoShape 59"/>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nvGrpSpPr>
              <p:cNvPr id="58" name="Group 60"/>
              <p:cNvGrpSpPr/>
              <p:nvPr/>
            </p:nvGrpSpPr>
            <p:grpSpPr bwMode="auto">
              <a:xfrm rot="1353540">
                <a:off x="2682" y="1111"/>
                <a:ext cx="743" cy="186"/>
                <a:chOff x="1565" y="2568"/>
                <a:chExt cx="1118" cy="279"/>
              </a:xfrm>
            </p:grpSpPr>
            <p:sp>
              <p:nvSpPr>
                <p:cNvPr id="59" name="AutoShape 61"/>
                <p:cNvSpPr>
                  <a:spLocks noChangeArrowheads="1"/>
                </p:cNvSpPr>
                <p:nvPr/>
              </p:nvSpPr>
              <p:spPr bwMode="ltGray">
                <a:xfrm rot="5263130">
                  <a:off x="1859"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0" name="AutoShape 62"/>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1" name="AutoShape 63"/>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sp>
              <p:nvSpPr>
                <p:cNvPr id="62" name="AutoShape 64"/>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vert="eaVert" wrap="none" anchor="ctr"/>
                <a:lstStyle/>
                <a:p>
                  <a:pPr fontAlgn="base">
                    <a:spcBef>
                      <a:spcPct val="0"/>
                    </a:spcBef>
                    <a:spcAft>
                      <a:spcPct val="0"/>
                    </a:spcAft>
                  </a:pPr>
                  <a:endParaRPr lang="zh-CN" altLang="en-US" kern="0">
                    <a:solidFill>
                      <a:srgbClr val="000000"/>
                    </a:solidFill>
                    <a:latin typeface="Arial" panose="020B0604020202020204" pitchFamily="34" charset="0"/>
                    <a:ea typeface="微软雅黑" panose="020B0503020204020204" pitchFamily="34" charset="-122"/>
                  </a:endParaRPr>
                </a:p>
              </p:txBody>
            </p:sp>
          </p:grpSp>
        </p:grpSp>
        <p:sp>
          <p:nvSpPr>
            <p:cNvPr id="52" name="Rectangle 38"/>
            <p:cNvSpPr>
              <a:spLocks noChangeArrowheads="1"/>
            </p:cNvSpPr>
            <p:nvPr/>
          </p:nvSpPr>
          <p:spPr bwMode="auto">
            <a:xfrm>
              <a:off x="2491024" y="2926667"/>
              <a:ext cx="2264011" cy="884183"/>
            </a:xfrm>
            <a:prstGeom prst="rect">
              <a:avLst/>
            </a:prstGeom>
            <a:noFill/>
            <a:ln>
              <a:noFill/>
            </a:ln>
            <a:effectLst>
              <a:prstShdw prst="shdw18" dist="17961" dir="13500000">
                <a:srgbClr val="3399FF">
                  <a:gamma/>
                  <a:shade val="60000"/>
                  <a:invGamma/>
                </a:srgbClr>
              </a:prstShdw>
            </a:effectLst>
          </p:spPr>
          <p:txBody>
            <a:bodyPr wrap="square">
              <a:spAutoFit/>
            </a:bodyPr>
            <a:lstStyle/>
            <a:p>
              <a:pPr algn="ctr"/>
              <a:r>
                <a:rPr lang="zh-CN" altLang="en-US" sz="2000" b="1" dirty="0">
                  <a:solidFill>
                    <a:schemeClr val="bg1"/>
                  </a:solidFill>
                  <a:latin typeface="微软雅黑" panose="020B0503020204020204" pitchFamily="34" charset="-122"/>
                  <a:ea typeface="微软雅黑" panose="020B0503020204020204" pitchFamily="34" charset="-122"/>
                </a:rPr>
                <a:t>化学知识为解决问题的工具</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
          <p:nvSpPr>
            <p:cNvPr id="56" name="Rectangle 37"/>
            <p:cNvSpPr>
              <a:spLocks noChangeArrowheads="1"/>
            </p:cNvSpPr>
            <p:nvPr/>
          </p:nvSpPr>
          <p:spPr bwMode="auto">
            <a:xfrm>
              <a:off x="4932040" y="4484498"/>
              <a:ext cx="1687154" cy="560505"/>
            </a:xfrm>
            <a:prstGeom prst="rect">
              <a:avLst/>
            </a:prstGeom>
            <a:noFill/>
            <a:ln>
              <a:noFill/>
            </a:ln>
            <a:effectLst>
              <a:prstShdw prst="shdw18" dist="17961" dir="13500000">
                <a:srgbClr val="3399FF">
                  <a:gamma/>
                  <a:shade val="60000"/>
                  <a:invGamma/>
                </a:srgbClr>
              </a:prstShdw>
            </a:effectLst>
          </p:spPr>
          <p:txBody>
            <a:bodyPr wrap="square">
              <a:spAutoFit/>
            </a:bodyPr>
            <a:lstStyle/>
            <a:p>
              <a:pPr lvl="0" algn="ctr" fontAlgn="base">
                <a:lnSpc>
                  <a:spcPct val="120000"/>
                </a:lnSpc>
                <a:spcBef>
                  <a:spcPct val="0"/>
                </a:spcBef>
                <a:spcAft>
                  <a:spcPct val="0"/>
                </a:spcAft>
                <a:defRPr/>
              </a:pPr>
              <a:endParaRPr lang="zh-CN" altLang="en-US" b="1" kern="0" dirty="0">
                <a:solidFill>
                  <a:srgbClr val="000000"/>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Line 34"/>
          <p:cNvSpPr>
            <a:spLocks noChangeShapeType="1"/>
          </p:cNvSpPr>
          <p:nvPr/>
        </p:nvSpPr>
        <p:spPr bwMode="auto">
          <a:xfrm rot="618245" flipV="1">
            <a:off x="6698929" y="3387725"/>
            <a:ext cx="130175" cy="1163638"/>
          </a:xfrm>
          <a:prstGeom prst="line">
            <a:avLst/>
          </a:prstGeom>
          <a:noFill/>
          <a:ln w="9525">
            <a:solidFill>
              <a:schemeClr val="tx1"/>
            </a:solidFill>
            <a:prstDash val="dash"/>
            <a:round/>
            <a:tailEnd type="triangle" w="med" len="med"/>
          </a:ln>
        </p:spPr>
        <p:txBody>
          <a:bodyPr/>
          <a:lstStyle/>
          <a:p>
            <a:endParaRPr lang="zh-CN" altLang="en-US"/>
          </a:p>
        </p:txBody>
      </p:sp>
      <p:sp>
        <p:nvSpPr>
          <p:cNvPr id="57" name="Line 35"/>
          <p:cNvSpPr>
            <a:spLocks noChangeShapeType="1"/>
          </p:cNvSpPr>
          <p:nvPr/>
        </p:nvSpPr>
        <p:spPr bwMode="auto">
          <a:xfrm rot="618245" flipH="1" flipV="1">
            <a:off x="5952803" y="3467101"/>
            <a:ext cx="481012" cy="944563"/>
          </a:xfrm>
          <a:prstGeom prst="line">
            <a:avLst/>
          </a:prstGeom>
          <a:noFill/>
          <a:ln w="9525">
            <a:solidFill>
              <a:schemeClr val="tx1"/>
            </a:solidFill>
            <a:prstDash val="dash"/>
            <a:round/>
            <a:tailEnd type="triangle" w="med" len="med"/>
          </a:ln>
        </p:spPr>
        <p:txBody>
          <a:bodyPr/>
          <a:lstStyle/>
          <a:p>
            <a:endParaRPr lang="zh-CN" altLang="en-US"/>
          </a:p>
        </p:txBody>
      </p:sp>
      <p:sp>
        <p:nvSpPr>
          <p:cNvPr id="58" name="Line 36"/>
          <p:cNvSpPr>
            <a:spLocks noChangeShapeType="1"/>
          </p:cNvSpPr>
          <p:nvPr/>
        </p:nvSpPr>
        <p:spPr bwMode="auto">
          <a:xfrm rot="618245" flipH="1" flipV="1">
            <a:off x="5013004" y="3943351"/>
            <a:ext cx="1144587" cy="519113"/>
          </a:xfrm>
          <a:prstGeom prst="line">
            <a:avLst/>
          </a:prstGeom>
          <a:noFill/>
          <a:ln w="9525">
            <a:solidFill>
              <a:schemeClr val="tx1"/>
            </a:solidFill>
            <a:prstDash val="dash"/>
            <a:round/>
            <a:tailEnd type="triangle" w="med" len="med"/>
          </a:ln>
        </p:spPr>
        <p:txBody>
          <a:bodyPr/>
          <a:lstStyle/>
          <a:p>
            <a:endParaRPr lang="zh-CN" altLang="en-US"/>
          </a:p>
        </p:txBody>
      </p:sp>
      <p:sp>
        <p:nvSpPr>
          <p:cNvPr id="59" name="Line 37"/>
          <p:cNvSpPr>
            <a:spLocks noChangeShapeType="1"/>
          </p:cNvSpPr>
          <p:nvPr/>
        </p:nvSpPr>
        <p:spPr bwMode="auto">
          <a:xfrm rot="618245" flipH="1">
            <a:off x="4116066" y="4592639"/>
            <a:ext cx="1946275" cy="26987"/>
          </a:xfrm>
          <a:prstGeom prst="line">
            <a:avLst/>
          </a:prstGeom>
          <a:noFill/>
          <a:ln w="9525">
            <a:solidFill>
              <a:schemeClr val="tx1"/>
            </a:solidFill>
            <a:prstDash val="dash"/>
            <a:round/>
            <a:tailEnd type="triangle" w="med" len="med"/>
          </a:ln>
        </p:spPr>
        <p:txBody>
          <a:bodyPr/>
          <a:lstStyle/>
          <a:p>
            <a:endParaRPr lang="zh-CN" altLang="en-US"/>
          </a:p>
        </p:txBody>
      </p:sp>
      <p:sp>
        <p:nvSpPr>
          <p:cNvPr id="61" name="Line 39"/>
          <p:cNvSpPr>
            <a:spLocks noChangeShapeType="1"/>
          </p:cNvSpPr>
          <p:nvPr/>
        </p:nvSpPr>
        <p:spPr bwMode="auto">
          <a:xfrm rot="618245" flipV="1">
            <a:off x="7159304" y="4300539"/>
            <a:ext cx="1443037" cy="528637"/>
          </a:xfrm>
          <a:prstGeom prst="line">
            <a:avLst/>
          </a:prstGeom>
          <a:noFill/>
          <a:ln w="9525">
            <a:solidFill>
              <a:schemeClr val="tx1"/>
            </a:solidFill>
            <a:prstDash val="dash"/>
            <a:round/>
            <a:tailEnd type="triangle" w="med" len="med"/>
          </a:ln>
        </p:spPr>
        <p:txBody>
          <a:bodyPr/>
          <a:lstStyle/>
          <a:p>
            <a:endParaRPr lang="zh-CN" altLang="en-US"/>
          </a:p>
        </p:txBody>
      </p:sp>
      <p:grpSp>
        <p:nvGrpSpPr>
          <p:cNvPr id="62" name="组合 61"/>
          <p:cNvGrpSpPr/>
          <p:nvPr/>
        </p:nvGrpSpPr>
        <p:grpSpPr>
          <a:xfrm>
            <a:off x="3431704" y="2379664"/>
            <a:ext cx="2932261" cy="895350"/>
            <a:chOff x="1547664" y="2379663"/>
            <a:chExt cx="2932261" cy="895350"/>
          </a:xfrm>
        </p:grpSpPr>
        <p:grpSp>
          <p:nvGrpSpPr>
            <p:cNvPr id="63" name="Group 19"/>
            <p:cNvGrpSpPr/>
            <p:nvPr/>
          </p:nvGrpSpPr>
          <p:grpSpPr bwMode="auto">
            <a:xfrm>
              <a:off x="3581400" y="2379663"/>
              <a:ext cx="898525" cy="895350"/>
              <a:chOff x="2335" y="1139"/>
              <a:chExt cx="1089" cy="1089"/>
            </a:xfrm>
          </p:grpSpPr>
          <p:sp>
            <p:nvSpPr>
              <p:cNvPr id="67" name="Oval 20"/>
              <p:cNvSpPr>
                <a:spLocks noChangeArrowheads="1"/>
              </p:cNvSpPr>
              <p:nvPr/>
            </p:nvSpPr>
            <p:spPr bwMode="auto">
              <a:xfrm>
                <a:off x="2335" y="1139"/>
                <a:ext cx="1089" cy="1089"/>
              </a:xfrm>
              <a:prstGeom prst="ellipse">
                <a:avLst/>
              </a:prstGeom>
              <a:gradFill rotWithShape="1">
                <a:gsLst>
                  <a:gs pos="0">
                    <a:srgbClr val="DDDDDD"/>
                  </a:gs>
                  <a:gs pos="100000">
                    <a:srgbClr val="B2B2B2"/>
                  </a:gs>
                </a:gsLst>
                <a:lin ang="2700000" scaled="1"/>
              </a:gradFill>
              <a:ln w="9525" algn="ctr">
                <a:solidFill>
                  <a:srgbClr val="C0C0C0"/>
                </a:solidFill>
                <a:round/>
              </a:ln>
            </p:spPr>
            <p:txBody>
              <a:bodyPr wrap="none" anchor="ctr"/>
              <a:lstStyle/>
              <a:p>
                <a:pPr algn="ctr"/>
                <a:r>
                  <a:rPr lang="en-US" altLang="zh-CN" sz="4000" dirty="0">
                    <a:solidFill>
                      <a:srgbClr val="1C1C1C"/>
                    </a:solidFill>
                    <a:ea typeface="华文细黑" pitchFamily="2" charset="-122"/>
                  </a:rPr>
                  <a:t>3</a:t>
                </a:r>
              </a:p>
            </p:txBody>
          </p:sp>
          <p:sp>
            <p:nvSpPr>
              <p:cNvPr id="69" name="Freeform 22"/>
              <p:cNvSpPr/>
              <p:nvPr/>
            </p:nvSpPr>
            <p:spPr bwMode="auto">
              <a:xfrm>
                <a:off x="2426" y="1169"/>
                <a:ext cx="908" cy="296"/>
              </a:xfrm>
              <a:custGeom>
                <a:avLst/>
                <a:gdLst>
                  <a:gd name="T0" fmla="*/ 0 w 4756"/>
                  <a:gd name="T1" fmla="*/ 55 h 1576"/>
                  <a:gd name="T2" fmla="*/ 2 w 4756"/>
                  <a:gd name="T3" fmla="*/ 51 h 1576"/>
                  <a:gd name="T4" fmla="*/ 4 w 4756"/>
                  <a:gd name="T5" fmla="*/ 47 h 1576"/>
                  <a:gd name="T6" fmla="*/ 6 w 4756"/>
                  <a:gd name="T7" fmla="*/ 43 h 1576"/>
                  <a:gd name="T8" fmla="*/ 9 w 4756"/>
                  <a:gd name="T9" fmla="*/ 40 h 1576"/>
                  <a:gd name="T10" fmla="*/ 11 w 4756"/>
                  <a:gd name="T11" fmla="*/ 36 h 1576"/>
                  <a:gd name="T12" fmla="*/ 14 w 4756"/>
                  <a:gd name="T13" fmla="*/ 33 h 1576"/>
                  <a:gd name="T14" fmla="*/ 17 w 4756"/>
                  <a:gd name="T15" fmla="*/ 30 h 1576"/>
                  <a:gd name="T16" fmla="*/ 20 w 4756"/>
                  <a:gd name="T17" fmla="*/ 27 h 1576"/>
                  <a:gd name="T18" fmla="*/ 22 w 4756"/>
                  <a:gd name="T19" fmla="*/ 25 h 1576"/>
                  <a:gd name="T20" fmla="*/ 25 w 4756"/>
                  <a:gd name="T21" fmla="*/ 22 h 1576"/>
                  <a:gd name="T22" fmla="*/ 29 w 4756"/>
                  <a:gd name="T23" fmla="*/ 19 h 1576"/>
                  <a:gd name="T24" fmla="*/ 32 w 4756"/>
                  <a:gd name="T25" fmla="*/ 17 h 1576"/>
                  <a:gd name="T26" fmla="*/ 36 w 4756"/>
                  <a:gd name="T27" fmla="*/ 14 h 1576"/>
                  <a:gd name="T28" fmla="*/ 40 w 4756"/>
                  <a:gd name="T29" fmla="*/ 12 h 1576"/>
                  <a:gd name="T30" fmla="*/ 44 w 4756"/>
                  <a:gd name="T31" fmla="*/ 10 h 1576"/>
                  <a:gd name="T32" fmla="*/ 48 w 4756"/>
                  <a:gd name="T33" fmla="*/ 8 h 1576"/>
                  <a:gd name="T34" fmla="*/ 50 w 4756"/>
                  <a:gd name="T35" fmla="*/ 7 h 1576"/>
                  <a:gd name="T36" fmla="*/ 54 w 4756"/>
                  <a:gd name="T37" fmla="*/ 5 h 1576"/>
                  <a:gd name="T38" fmla="*/ 59 w 4756"/>
                  <a:gd name="T39" fmla="*/ 4 h 1576"/>
                  <a:gd name="T40" fmla="*/ 63 w 4756"/>
                  <a:gd name="T41" fmla="*/ 3 h 1576"/>
                  <a:gd name="T42" fmla="*/ 68 w 4756"/>
                  <a:gd name="T43" fmla="*/ 2 h 1576"/>
                  <a:gd name="T44" fmla="*/ 72 w 4756"/>
                  <a:gd name="T45" fmla="*/ 1 h 1576"/>
                  <a:gd name="T46" fmla="*/ 77 w 4756"/>
                  <a:gd name="T47" fmla="*/ 0 h 1576"/>
                  <a:gd name="T48" fmla="*/ 82 w 4756"/>
                  <a:gd name="T49" fmla="*/ 0 h 1576"/>
                  <a:gd name="T50" fmla="*/ 87 w 4756"/>
                  <a:gd name="T51" fmla="*/ 0 h 1576"/>
                  <a:gd name="T52" fmla="*/ 89 w 4756"/>
                  <a:gd name="T53" fmla="*/ 0 h 1576"/>
                  <a:gd name="T54" fmla="*/ 94 w 4756"/>
                  <a:gd name="T55" fmla="*/ 0 h 1576"/>
                  <a:gd name="T56" fmla="*/ 98 w 4756"/>
                  <a:gd name="T57" fmla="*/ 1 h 1576"/>
                  <a:gd name="T58" fmla="*/ 103 w 4756"/>
                  <a:gd name="T59" fmla="*/ 1 h 1576"/>
                  <a:gd name="T60" fmla="*/ 108 w 4756"/>
                  <a:gd name="T61" fmla="*/ 2 h 1576"/>
                  <a:gd name="T62" fmla="*/ 112 w 4756"/>
                  <a:gd name="T63" fmla="*/ 3 h 1576"/>
                  <a:gd name="T64" fmla="*/ 117 w 4756"/>
                  <a:gd name="T65" fmla="*/ 5 h 1576"/>
                  <a:gd name="T66" fmla="*/ 121 w 4756"/>
                  <a:gd name="T67" fmla="*/ 6 h 1576"/>
                  <a:gd name="T68" fmla="*/ 123 w 4756"/>
                  <a:gd name="T69" fmla="*/ 7 h 1576"/>
                  <a:gd name="T70" fmla="*/ 127 w 4756"/>
                  <a:gd name="T71" fmla="*/ 9 h 1576"/>
                  <a:gd name="T72" fmla="*/ 131 w 4756"/>
                  <a:gd name="T73" fmla="*/ 11 h 1576"/>
                  <a:gd name="T74" fmla="*/ 135 w 4756"/>
                  <a:gd name="T75" fmla="*/ 13 h 1576"/>
                  <a:gd name="T76" fmla="*/ 139 w 4756"/>
                  <a:gd name="T77" fmla="*/ 15 h 1576"/>
                  <a:gd name="T78" fmla="*/ 143 w 4756"/>
                  <a:gd name="T79" fmla="*/ 18 h 1576"/>
                  <a:gd name="T80" fmla="*/ 146 w 4756"/>
                  <a:gd name="T81" fmla="*/ 21 h 1576"/>
                  <a:gd name="T82" fmla="*/ 150 w 4756"/>
                  <a:gd name="T83" fmla="*/ 23 h 1576"/>
                  <a:gd name="T84" fmla="*/ 153 w 4756"/>
                  <a:gd name="T85" fmla="*/ 27 h 1576"/>
                  <a:gd name="T86" fmla="*/ 154 w 4756"/>
                  <a:gd name="T87" fmla="*/ 28 h 1576"/>
                  <a:gd name="T88" fmla="*/ 158 w 4756"/>
                  <a:gd name="T89" fmla="*/ 31 h 1576"/>
                  <a:gd name="T90" fmla="*/ 160 w 4756"/>
                  <a:gd name="T91" fmla="*/ 35 h 1576"/>
                  <a:gd name="T92" fmla="*/ 163 w 4756"/>
                  <a:gd name="T93" fmla="*/ 38 h 1576"/>
                  <a:gd name="T94" fmla="*/ 166 w 4756"/>
                  <a:gd name="T95" fmla="*/ 42 h 1576"/>
                  <a:gd name="T96" fmla="*/ 168 w 4756"/>
                  <a:gd name="T97" fmla="*/ 45 h 1576"/>
                  <a:gd name="T98" fmla="*/ 170 w 4756"/>
                  <a:gd name="T99" fmla="*/ 49 h 1576"/>
                  <a:gd name="T100" fmla="*/ 172 w 4756"/>
                  <a:gd name="T101" fmla="*/ 53 h 1576"/>
                  <a:gd name="T102" fmla="*/ 0 w 4756"/>
                  <a:gd name="T103" fmla="*/ 55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ln>
            </p:spPr>
            <p:txBody>
              <a:bodyPr wrap="none" anchor="ctr"/>
              <a:lstStyle/>
              <a:p>
                <a:endParaRPr lang="zh-CN" altLang="en-US"/>
              </a:p>
            </p:txBody>
          </p:sp>
        </p:grpSp>
        <p:sp>
          <p:nvSpPr>
            <p:cNvPr id="65" name="Rectangle 58"/>
            <p:cNvSpPr>
              <a:spLocks noChangeArrowheads="1"/>
            </p:cNvSpPr>
            <p:nvPr/>
          </p:nvSpPr>
          <p:spPr bwMode="auto">
            <a:xfrm>
              <a:off x="1547664" y="2463278"/>
              <a:ext cx="2101849" cy="461665"/>
            </a:xfrm>
            <a:prstGeom prst="rect">
              <a:avLst/>
            </a:prstGeom>
            <a:noFill/>
            <a:ln w="9525">
              <a:noFill/>
              <a:miter lim="800000"/>
            </a:ln>
          </p:spPr>
          <p:txBody>
            <a:bodyPr wrap="square">
              <a:spAutoFit/>
            </a:bodyPr>
            <a:lstStyle/>
            <a:p>
              <a:r>
                <a:rPr lang="zh-CN" altLang="zh-CN" sz="2400" dirty="0">
                  <a:latin typeface="微软雅黑" panose="020B0503020204020204" pitchFamily="34" charset="-122"/>
                  <a:ea typeface="微软雅黑" panose="020B0503020204020204" pitchFamily="34" charset="-122"/>
                </a:rPr>
                <a:t>创设真实情境</a:t>
              </a:r>
            </a:p>
          </p:txBody>
        </p:sp>
      </p:grpSp>
      <p:grpSp>
        <p:nvGrpSpPr>
          <p:cNvPr id="71" name="组合 70"/>
          <p:cNvGrpSpPr/>
          <p:nvPr/>
        </p:nvGrpSpPr>
        <p:grpSpPr>
          <a:xfrm>
            <a:off x="6741790" y="2417764"/>
            <a:ext cx="3242642" cy="895350"/>
            <a:chOff x="4857750" y="2417763"/>
            <a:chExt cx="3242642" cy="895350"/>
          </a:xfrm>
        </p:grpSpPr>
        <p:grpSp>
          <p:nvGrpSpPr>
            <p:cNvPr id="72" name="Group 24"/>
            <p:cNvGrpSpPr/>
            <p:nvPr/>
          </p:nvGrpSpPr>
          <p:grpSpPr bwMode="auto">
            <a:xfrm>
              <a:off x="4857750" y="2417763"/>
              <a:ext cx="898525" cy="895350"/>
              <a:chOff x="2335" y="1139"/>
              <a:chExt cx="1089" cy="1089"/>
            </a:xfrm>
          </p:grpSpPr>
          <p:sp>
            <p:nvSpPr>
              <p:cNvPr id="76" name="Oval 25"/>
              <p:cNvSpPr>
                <a:spLocks noChangeArrowheads="1"/>
              </p:cNvSpPr>
              <p:nvPr/>
            </p:nvSpPr>
            <p:spPr bwMode="auto">
              <a:xfrm>
                <a:off x="2335" y="1139"/>
                <a:ext cx="1089" cy="1089"/>
              </a:xfrm>
              <a:prstGeom prst="ellipse">
                <a:avLst/>
              </a:prstGeom>
              <a:gradFill rotWithShape="1">
                <a:gsLst>
                  <a:gs pos="0">
                    <a:srgbClr val="DDDDDD"/>
                  </a:gs>
                  <a:gs pos="100000">
                    <a:srgbClr val="808080"/>
                  </a:gs>
                </a:gsLst>
                <a:lin ang="2700000" scaled="1"/>
              </a:gradFill>
              <a:ln w="9525" algn="ctr">
                <a:solidFill>
                  <a:srgbClr val="969696"/>
                </a:solidFill>
                <a:round/>
              </a:ln>
            </p:spPr>
            <p:txBody>
              <a:bodyPr wrap="none" anchor="ctr"/>
              <a:lstStyle/>
              <a:p>
                <a:pPr algn="ctr"/>
                <a:r>
                  <a:rPr lang="en-US" altLang="zh-CN" sz="4000">
                    <a:solidFill>
                      <a:srgbClr val="1C1C1C"/>
                    </a:solidFill>
                    <a:ea typeface="华文细黑" pitchFamily="2" charset="-122"/>
                  </a:rPr>
                  <a:t>4</a:t>
                </a:r>
              </a:p>
            </p:txBody>
          </p:sp>
          <p:sp>
            <p:nvSpPr>
              <p:cNvPr id="78" name="Freeform 27"/>
              <p:cNvSpPr/>
              <p:nvPr/>
            </p:nvSpPr>
            <p:spPr bwMode="auto">
              <a:xfrm>
                <a:off x="2426" y="1169"/>
                <a:ext cx="908" cy="296"/>
              </a:xfrm>
              <a:custGeom>
                <a:avLst/>
                <a:gdLst>
                  <a:gd name="T0" fmla="*/ 0 w 4756"/>
                  <a:gd name="T1" fmla="*/ 55 h 1576"/>
                  <a:gd name="T2" fmla="*/ 2 w 4756"/>
                  <a:gd name="T3" fmla="*/ 51 h 1576"/>
                  <a:gd name="T4" fmla="*/ 4 w 4756"/>
                  <a:gd name="T5" fmla="*/ 47 h 1576"/>
                  <a:gd name="T6" fmla="*/ 6 w 4756"/>
                  <a:gd name="T7" fmla="*/ 43 h 1576"/>
                  <a:gd name="T8" fmla="*/ 9 w 4756"/>
                  <a:gd name="T9" fmla="*/ 40 h 1576"/>
                  <a:gd name="T10" fmla="*/ 11 w 4756"/>
                  <a:gd name="T11" fmla="*/ 36 h 1576"/>
                  <a:gd name="T12" fmla="*/ 14 w 4756"/>
                  <a:gd name="T13" fmla="*/ 33 h 1576"/>
                  <a:gd name="T14" fmla="*/ 17 w 4756"/>
                  <a:gd name="T15" fmla="*/ 30 h 1576"/>
                  <a:gd name="T16" fmla="*/ 20 w 4756"/>
                  <a:gd name="T17" fmla="*/ 27 h 1576"/>
                  <a:gd name="T18" fmla="*/ 22 w 4756"/>
                  <a:gd name="T19" fmla="*/ 25 h 1576"/>
                  <a:gd name="T20" fmla="*/ 25 w 4756"/>
                  <a:gd name="T21" fmla="*/ 22 h 1576"/>
                  <a:gd name="T22" fmla="*/ 29 w 4756"/>
                  <a:gd name="T23" fmla="*/ 19 h 1576"/>
                  <a:gd name="T24" fmla="*/ 32 w 4756"/>
                  <a:gd name="T25" fmla="*/ 17 h 1576"/>
                  <a:gd name="T26" fmla="*/ 36 w 4756"/>
                  <a:gd name="T27" fmla="*/ 14 h 1576"/>
                  <a:gd name="T28" fmla="*/ 40 w 4756"/>
                  <a:gd name="T29" fmla="*/ 12 h 1576"/>
                  <a:gd name="T30" fmla="*/ 44 w 4756"/>
                  <a:gd name="T31" fmla="*/ 10 h 1576"/>
                  <a:gd name="T32" fmla="*/ 48 w 4756"/>
                  <a:gd name="T33" fmla="*/ 8 h 1576"/>
                  <a:gd name="T34" fmla="*/ 50 w 4756"/>
                  <a:gd name="T35" fmla="*/ 7 h 1576"/>
                  <a:gd name="T36" fmla="*/ 54 w 4756"/>
                  <a:gd name="T37" fmla="*/ 5 h 1576"/>
                  <a:gd name="T38" fmla="*/ 59 w 4756"/>
                  <a:gd name="T39" fmla="*/ 4 h 1576"/>
                  <a:gd name="T40" fmla="*/ 63 w 4756"/>
                  <a:gd name="T41" fmla="*/ 3 h 1576"/>
                  <a:gd name="T42" fmla="*/ 68 w 4756"/>
                  <a:gd name="T43" fmla="*/ 2 h 1576"/>
                  <a:gd name="T44" fmla="*/ 72 w 4756"/>
                  <a:gd name="T45" fmla="*/ 1 h 1576"/>
                  <a:gd name="T46" fmla="*/ 77 w 4756"/>
                  <a:gd name="T47" fmla="*/ 0 h 1576"/>
                  <a:gd name="T48" fmla="*/ 82 w 4756"/>
                  <a:gd name="T49" fmla="*/ 0 h 1576"/>
                  <a:gd name="T50" fmla="*/ 87 w 4756"/>
                  <a:gd name="T51" fmla="*/ 0 h 1576"/>
                  <a:gd name="T52" fmla="*/ 89 w 4756"/>
                  <a:gd name="T53" fmla="*/ 0 h 1576"/>
                  <a:gd name="T54" fmla="*/ 94 w 4756"/>
                  <a:gd name="T55" fmla="*/ 0 h 1576"/>
                  <a:gd name="T56" fmla="*/ 98 w 4756"/>
                  <a:gd name="T57" fmla="*/ 1 h 1576"/>
                  <a:gd name="T58" fmla="*/ 103 w 4756"/>
                  <a:gd name="T59" fmla="*/ 1 h 1576"/>
                  <a:gd name="T60" fmla="*/ 108 w 4756"/>
                  <a:gd name="T61" fmla="*/ 2 h 1576"/>
                  <a:gd name="T62" fmla="*/ 112 w 4756"/>
                  <a:gd name="T63" fmla="*/ 3 h 1576"/>
                  <a:gd name="T64" fmla="*/ 117 w 4756"/>
                  <a:gd name="T65" fmla="*/ 5 h 1576"/>
                  <a:gd name="T66" fmla="*/ 121 w 4756"/>
                  <a:gd name="T67" fmla="*/ 6 h 1576"/>
                  <a:gd name="T68" fmla="*/ 123 w 4756"/>
                  <a:gd name="T69" fmla="*/ 7 h 1576"/>
                  <a:gd name="T70" fmla="*/ 127 w 4756"/>
                  <a:gd name="T71" fmla="*/ 9 h 1576"/>
                  <a:gd name="T72" fmla="*/ 131 w 4756"/>
                  <a:gd name="T73" fmla="*/ 11 h 1576"/>
                  <a:gd name="T74" fmla="*/ 135 w 4756"/>
                  <a:gd name="T75" fmla="*/ 13 h 1576"/>
                  <a:gd name="T76" fmla="*/ 139 w 4756"/>
                  <a:gd name="T77" fmla="*/ 15 h 1576"/>
                  <a:gd name="T78" fmla="*/ 143 w 4756"/>
                  <a:gd name="T79" fmla="*/ 18 h 1576"/>
                  <a:gd name="T80" fmla="*/ 146 w 4756"/>
                  <a:gd name="T81" fmla="*/ 21 h 1576"/>
                  <a:gd name="T82" fmla="*/ 150 w 4756"/>
                  <a:gd name="T83" fmla="*/ 23 h 1576"/>
                  <a:gd name="T84" fmla="*/ 153 w 4756"/>
                  <a:gd name="T85" fmla="*/ 27 h 1576"/>
                  <a:gd name="T86" fmla="*/ 154 w 4756"/>
                  <a:gd name="T87" fmla="*/ 28 h 1576"/>
                  <a:gd name="T88" fmla="*/ 158 w 4756"/>
                  <a:gd name="T89" fmla="*/ 31 h 1576"/>
                  <a:gd name="T90" fmla="*/ 160 w 4756"/>
                  <a:gd name="T91" fmla="*/ 35 h 1576"/>
                  <a:gd name="T92" fmla="*/ 163 w 4756"/>
                  <a:gd name="T93" fmla="*/ 38 h 1576"/>
                  <a:gd name="T94" fmla="*/ 166 w 4756"/>
                  <a:gd name="T95" fmla="*/ 42 h 1576"/>
                  <a:gd name="T96" fmla="*/ 168 w 4756"/>
                  <a:gd name="T97" fmla="*/ 45 h 1576"/>
                  <a:gd name="T98" fmla="*/ 170 w 4756"/>
                  <a:gd name="T99" fmla="*/ 49 h 1576"/>
                  <a:gd name="T100" fmla="*/ 172 w 4756"/>
                  <a:gd name="T101" fmla="*/ 53 h 1576"/>
                  <a:gd name="T102" fmla="*/ 0 w 4756"/>
                  <a:gd name="T103" fmla="*/ 55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ln>
            </p:spPr>
            <p:txBody>
              <a:bodyPr wrap="none" anchor="ctr"/>
              <a:lstStyle/>
              <a:p>
                <a:endParaRPr lang="zh-CN" altLang="en-US"/>
              </a:p>
            </p:txBody>
          </p:sp>
        </p:grpSp>
        <p:sp>
          <p:nvSpPr>
            <p:cNvPr id="74" name="Rectangle 61"/>
            <p:cNvSpPr>
              <a:spLocks noChangeArrowheads="1"/>
            </p:cNvSpPr>
            <p:nvPr/>
          </p:nvSpPr>
          <p:spPr bwMode="auto">
            <a:xfrm>
              <a:off x="5821390" y="2463278"/>
              <a:ext cx="2279002" cy="461665"/>
            </a:xfrm>
            <a:prstGeom prst="rect">
              <a:avLst/>
            </a:prstGeom>
            <a:noFill/>
            <a:ln w="9525">
              <a:noFill/>
              <a:miter lim="800000"/>
            </a:ln>
          </p:spPr>
          <p:txBody>
            <a:bodyPr wrap="square">
              <a:spAutoFit/>
            </a:bodyPr>
            <a:lstStyle/>
            <a:p>
              <a:r>
                <a:rPr lang="zh-CN" altLang="zh-CN" sz="2400" dirty="0">
                  <a:latin typeface="微软雅黑" panose="020B0503020204020204" pitchFamily="34" charset="-122"/>
                  <a:ea typeface="微软雅黑" panose="020B0503020204020204" pitchFamily="34" charset="-122"/>
                </a:rPr>
                <a:t>设计测试任务</a:t>
              </a:r>
            </a:p>
          </p:txBody>
        </p:sp>
      </p:grpSp>
      <p:grpSp>
        <p:nvGrpSpPr>
          <p:cNvPr id="80" name="组合 79"/>
          <p:cNvGrpSpPr/>
          <p:nvPr/>
        </p:nvGrpSpPr>
        <p:grpSpPr>
          <a:xfrm>
            <a:off x="191344" y="3903664"/>
            <a:ext cx="3886621" cy="895350"/>
            <a:chOff x="-1692696" y="3903663"/>
            <a:chExt cx="3886621" cy="895350"/>
          </a:xfrm>
        </p:grpSpPr>
        <p:grpSp>
          <p:nvGrpSpPr>
            <p:cNvPr id="81" name="Group 4"/>
            <p:cNvGrpSpPr/>
            <p:nvPr/>
          </p:nvGrpSpPr>
          <p:grpSpPr bwMode="auto">
            <a:xfrm>
              <a:off x="1295400" y="3903663"/>
              <a:ext cx="898525" cy="895350"/>
              <a:chOff x="2335" y="1139"/>
              <a:chExt cx="1089" cy="1089"/>
            </a:xfrm>
          </p:grpSpPr>
          <p:sp>
            <p:nvSpPr>
              <p:cNvPr id="85" name="Oval 5"/>
              <p:cNvSpPr>
                <a:spLocks noChangeArrowheads="1"/>
              </p:cNvSpPr>
              <p:nvPr/>
            </p:nvSpPr>
            <p:spPr bwMode="auto">
              <a:xfrm>
                <a:off x="2335" y="1139"/>
                <a:ext cx="1089" cy="1089"/>
              </a:xfrm>
              <a:prstGeom prst="ellipse">
                <a:avLst/>
              </a:prstGeom>
              <a:gradFill rotWithShape="1">
                <a:gsLst>
                  <a:gs pos="0">
                    <a:srgbClr val="FFFFFF"/>
                  </a:gs>
                  <a:gs pos="100000">
                    <a:srgbClr val="EAEAEA"/>
                  </a:gs>
                </a:gsLst>
                <a:lin ang="2700000" scaled="1"/>
              </a:gradFill>
              <a:ln w="9525" algn="ctr">
                <a:solidFill>
                  <a:srgbClr val="C0C0C0"/>
                </a:solidFill>
                <a:round/>
              </a:ln>
            </p:spPr>
            <p:txBody>
              <a:bodyPr wrap="none" anchor="ctr"/>
              <a:lstStyle/>
              <a:p>
                <a:pPr algn="ctr"/>
                <a:r>
                  <a:rPr lang="en-US" altLang="zh-CN" sz="4000" dirty="0">
                    <a:solidFill>
                      <a:srgbClr val="1C1C1C"/>
                    </a:solidFill>
                    <a:ea typeface="华文细黑" pitchFamily="2" charset="-122"/>
                  </a:rPr>
                  <a:t>1</a:t>
                </a:r>
              </a:p>
            </p:txBody>
          </p:sp>
          <p:sp>
            <p:nvSpPr>
              <p:cNvPr id="87" name="Freeform 7"/>
              <p:cNvSpPr/>
              <p:nvPr/>
            </p:nvSpPr>
            <p:spPr bwMode="auto">
              <a:xfrm>
                <a:off x="2426" y="1169"/>
                <a:ext cx="908" cy="296"/>
              </a:xfrm>
              <a:custGeom>
                <a:avLst/>
                <a:gdLst>
                  <a:gd name="T0" fmla="*/ 0 w 4756"/>
                  <a:gd name="T1" fmla="*/ 55 h 1576"/>
                  <a:gd name="T2" fmla="*/ 2 w 4756"/>
                  <a:gd name="T3" fmla="*/ 51 h 1576"/>
                  <a:gd name="T4" fmla="*/ 4 w 4756"/>
                  <a:gd name="T5" fmla="*/ 47 h 1576"/>
                  <a:gd name="T6" fmla="*/ 6 w 4756"/>
                  <a:gd name="T7" fmla="*/ 43 h 1576"/>
                  <a:gd name="T8" fmla="*/ 9 w 4756"/>
                  <a:gd name="T9" fmla="*/ 40 h 1576"/>
                  <a:gd name="T10" fmla="*/ 11 w 4756"/>
                  <a:gd name="T11" fmla="*/ 36 h 1576"/>
                  <a:gd name="T12" fmla="*/ 14 w 4756"/>
                  <a:gd name="T13" fmla="*/ 33 h 1576"/>
                  <a:gd name="T14" fmla="*/ 17 w 4756"/>
                  <a:gd name="T15" fmla="*/ 30 h 1576"/>
                  <a:gd name="T16" fmla="*/ 20 w 4756"/>
                  <a:gd name="T17" fmla="*/ 27 h 1576"/>
                  <a:gd name="T18" fmla="*/ 22 w 4756"/>
                  <a:gd name="T19" fmla="*/ 25 h 1576"/>
                  <a:gd name="T20" fmla="*/ 25 w 4756"/>
                  <a:gd name="T21" fmla="*/ 22 h 1576"/>
                  <a:gd name="T22" fmla="*/ 29 w 4756"/>
                  <a:gd name="T23" fmla="*/ 19 h 1576"/>
                  <a:gd name="T24" fmla="*/ 32 w 4756"/>
                  <a:gd name="T25" fmla="*/ 17 h 1576"/>
                  <a:gd name="T26" fmla="*/ 36 w 4756"/>
                  <a:gd name="T27" fmla="*/ 14 h 1576"/>
                  <a:gd name="T28" fmla="*/ 40 w 4756"/>
                  <a:gd name="T29" fmla="*/ 12 h 1576"/>
                  <a:gd name="T30" fmla="*/ 44 w 4756"/>
                  <a:gd name="T31" fmla="*/ 10 h 1576"/>
                  <a:gd name="T32" fmla="*/ 48 w 4756"/>
                  <a:gd name="T33" fmla="*/ 8 h 1576"/>
                  <a:gd name="T34" fmla="*/ 50 w 4756"/>
                  <a:gd name="T35" fmla="*/ 7 h 1576"/>
                  <a:gd name="T36" fmla="*/ 54 w 4756"/>
                  <a:gd name="T37" fmla="*/ 5 h 1576"/>
                  <a:gd name="T38" fmla="*/ 59 w 4756"/>
                  <a:gd name="T39" fmla="*/ 4 h 1576"/>
                  <a:gd name="T40" fmla="*/ 63 w 4756"/>
                  <a:gd name="T41" fmla="*/ 3 h 1576"/>
                  <a:gd name="T42" fmla="*/ 68 w 4756"/>
                  <a:gd name="T43" fmla="*/ 2 h 1576"/>
                  <a:gd name="T44" fmla="*/ 72 w 4756"/>
                  <a:gd name="T45" fmla="*/ 1 h 1576"/>
                  <a:gd name="T46" fmla="*/ 77 w 4756"/>
                  <a:gd name="T47" fmla="*/ 0 h 1576"/>
                  <a:gd name="T48" fmla="*/ 82 w 4756"/>
                  <a:gd name="T49" fmla="*/ 0 h 1576"/>
                  <a:gd name="T50" fmla="*/ 87 w 4756"/>
                  <a:gd name="T51" fmla="*/ 0 h 1576"/>
                  <a:gd name="T52" fmla="*/ 89 w 4756"/>
                  <a:gd name="T53" fmla="*/ 0 h 1576"/>
                  <a:gd name="T54" fmla="*/ 94 w 4756"/>
                  <a:gd name="T55" fmla="*/ 0 h 1576"/>
                  <a:gd name="T56" fmla="*/ 98 w 4756"/>
                  <a:gd name="T57" fmla="*/ 1 h 1576"/>
                  <a:gd name="T58" fmla="*/ 103 w 4756"/>
                  <a:gd name="T59" fmla="*/ 1 h 1576"/>
                  <a:gd name="T60" fmla="*/ 108 w 4756"/>
                  <a:gd name="T61" fmla="*/ 2 h 1576"/>
                  <a:gd name="T62" fmla="*/ 112 w 4756"/>
                  <a:gd name="T63" fmla="*/ 3 h 1576"/>
                  <a:gd name="T64" fmla="*/ 117 w 4756"/>
                  <a:gd name="T65" fmla="*/ 5 h 1576"/>
                  <a:gd name="T66" fmla="*/ 121 w 4756"/>
                  <a:gd name="T67" fmla="*/ 6 h 1576"/>
                  <a:gd name="T68" fmla="*/ 123 w 4756"/>
                  <a:gd name="T69" fmla="*/ 7 h 1576"/>
                  <a:gd name="T70" fmla="*/ 127 w 4756"/>
                  <a:gd name="T71" fmla="*/ 9 h 1576"/>
                  <a:gd name="T72" fmla="*/ 131 w 4756"/>
                  <a:gd name="T73" fmla="*/ 11 h 1576"/>
                  <a:gd name="T74" fmla="*/ 135 w 4756"/>
                  <a:gd name="T75" fmla="*/ 13 h 1576"/>
                  <a:gd name="T76" fmla="*/ 139 w 4756"/>
                  <a:gd name="T77" fmla="*/ 15 h 1576"/>
                  <a:gd name="T78" fmla="*/ 143 w 4756"/>
                  <a:gd name="T79" fmla="*/ 18 h 1576"/>
                  <a:gd name="T80" fmla="*/ 146 w 4756"/>
                  <a:gd name="T81" fmla="*/ 21 h 1576"/>
                  <a:gd name="T82" fmla="*/ 150 w 4756"/>
                  <a:gd name="T83" fmla="*/ 23 h 1576"/>
                  <a:gd name="T84" fmla="*/ 153 w 4756"/>
                  <a:gd name="T85" fmla="*/ 27 h 1576"/>
                  <a:gd name="T86" fmla="*/ 154 w 4756"/>
                  <a:gd name="T87" fmla="*/ 28 h 1576"/>
                  <a:gd name="T88" fmla="*/ 158 w 4756"/>
                  <a:gd name="T89" fmla="*/ 31 h 1576"/>
                  <a:gd name="T90" fmla="*/ 160 w 4756"/>
                  <a:gd name="T91" fmla="*/ 35 h 1576"/>
                  <a:gd name="T92" fmla="*/ 163 w 4756"/>
                  <a:gd name="T93" fmla="*/ 38 h 1576"/>
                  <a:gd name="T94" fmla="*/ 166 w 4756"/>
                  <a:gd name="T95" fmla="*/ 42 h 1576"/>
                  <a:gd name="T96" fmla="*/ 168 w 4756"/>
                  <a:gd name="T97" fmla="*/ 45 h 1576"/>
                  <a:gd name="T98" fmla="*/ 170 w 4756"/>
                  <a:gd name="T99" fmla="*/ 49 h 1576"/>
                  <a:gd name="T100" fmla="*/ 172 w 4756"/>
                  <a:gd name="T101" fmla="*/ 53 h 1576"/>
                  <a:gd name="T102" fmla="*/ 0 w 4756"/>
                  <a:gd name="T103" fmla="*/ 55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ln>
            </p:spPr>
            <p:txBody>
              <a:bodyPr wrap="none" anchor="ctr"/>
              <a:lstStyle/>
              <a:p>
                <a:endParaRPr lang="zh-CN" altLang="en-US"/>
              </a:p>
            </p:txBody>
          </p:sp>
        </p:grpSp>
        <p:sp>
          <p:nvSpPr>
            <p:cNvPr id="83" name="Rectangle 64"/>
            <p:cNvSpPr>
              <a:spLocks noChangeArrowheads="1"/>
            </p:cNvSpPr>
            <p:nvPr/>
          </p:nvSpPr>
          <p:spPr bwMode="auto">
            <a:xfrm>
              <a:off x="-1692696" y="4142626"/>
              <a:ext cx="3024336" cy="461665"/>
            </a:xfrm>
            <a:prstGeom prst="rect">
              <a:avLst/>
            </a:prstGeom>
            <a:noFill/>
            <a:ln w="9525">
              <a:noFill/>
              <a:miter lim="800000"/>
            </a:ln>
          </p:spPr>
          <p:txBody>
            <a:bodyPr wrap="square">
              <a:spAutoFit/>
            </a:bodyPr>
            <a:lstStyle/>
            <a:p>
              <a:pPr algn="r">
                <a:spcBef>
                  <a:spcPct val="20000"/>
                </a:spcBef>
                <a:buClr>
                  <a:srgbClr val="E1B40C"/>
                </a:buClr>
                <a:buFont typeface="微软雅黑" panose="020B0503020204020204" pitchFamily="34" charset="-122"/>
                <a:buNone/>
              </a:pPr>
              <a:r>
                <a:rPr lang="zh-CN" altLang="zh-CN" sz="2400" dirty="0">
                  <a:latin typeface="微软雅黑" panose="020B0503020204020204" pitchFamily="34" charset="-122"/>
                  <a:ea typeface="微软雅黑" panose="020B0503020204020204" pitchFamily="34" charset="-122"/>
                </a:rPr>
                <a:t>明确考试类别及水</a:t>
              </a:r>
              <a:r>
                <a:rPr lang="zh-CN" altLang="en-US" sz="2400" dirty="0">
                  <a:latin typeface="微软雅黑" panose="020B0503020204020204" pitchFamily="34" charset="-122"/>
                  <a:ea typeface="微软雅黑" panose="020B0503020204020204" pitchFamily="34" charset="-122"/>
                </a:rPr>
                <a:t>平</a:t>
              </a:r>
              <a:endParaRPr lang="zh-CN" altLang="en-US" sz="1600" dirty="0">
                <a:solidFill>
                  <a:srgbClr val="000000"/>
                </a:solidFill>
                <a:latin typeface="微软雅黑" panose="020B0503020204020204" pitchFamily="34" charset="-122"/>
                <a:ea typeface="微软雅黑" panose="020B0503020204020204" pitchFamily="34" charset="-122"/>
              </a:endParaRPr>
            </a:p>
          </p:txBody>
        </p:sp>
      </p:grpSp>
      <p:grpSp>
        <p:nvGrpSpPr>
          <p:cNvPr id="89" name="组合 88"/>
          <p:cNvGrpSpPr/>
          <p:nvPr/>
        </p:nvGrpSpPr>
        <p:grpSpPr>
          <a:xfrm>
            <a:off x="8761090" y="3941764"/>
            <a:ext cx="3023542" cy="895350"/>
            <a:chOff x="6877050" y="3941763"/>
            <a:chExt cx="3023542" cy="895350"/>
          </a:xfrm>
        </p:grpSpPr>
        <p:grpSp>
          <p:nvGrpSpPr>
            <p:cNvPr id="90" name="Group 29"/>
            <p:cNvGrpSpPr/>
            <p:nvPr/>
          </p:nvGrpSpPr>
          <p:grpSpPr bwMode="auto">
            <a:xfrm>
              <a:off x="6877050" y="3941763"/>
              <a:ext cx="898525" cy="895350"/>
              <a:chOff x="2335" y="1139"/>
              <a:chExt cx="1089" cy="1089"/>
            </a:xfrm>
          </p:grpSpPr>
          <p:sp>
            <p:nvSpPr>
              <p:cNvPr id="94" name="Oval 30"/>
              <p:cNvSpPr>
                <a:spLocks noChangeArrowheads="1"/>
              </p:cNvSpPr>
              <p:nvPr/>
            </p:nvSpPr>
            <p:spPr bwMode="auto">
              <a:xfrm>
                <a:off x="2335" y="1139"/>
                <a:ext cx="1089" cy="1089"/>
              </a:xfrm>
              <a:prstGeom prst="ellipse">
                <a:avLst/>
              </a:prstGeom>
              <a:gradFill rotWithShape="1">
                <a:gsLst>
                  <a:gs pos="0">
                    <a:srgbClr val="B2B2B2"/>
                  </a:gs>
                  <a:gs pos="100000">
                    <a:srgbClr val="4D4D4D"/>
                  </a:gs>
                </a:gsLst>
                <a:lin ang="2700000" scaled="1"/>
              </a:gradFill>
              <a:ln w="9525" algn="ctr">
                <a:solidFill>
                  <a:srgbClr val="969696"/>
                </a:solidFill>
                <a:round/>
              </a:ln>
            </p:spPr>
            <p:txBody>
              <a:bodyPr wrap="none" anchor="ctr"/>
              <a:lstStyle/>
              <a:p>
                <a:pPr algn="ctr"/>
                <a:r>
                  <a:rPr lang="en-US" altLang="zh-CN" sz="4000">
                    <a:solidFill>
                      <a:srgbClr val="1C1C1C"/>
                    </a:solidFill>
                    <a:ea typeface="华文细黑" pitchFamily="2" charset="-122"/>
                  </a:rPr>
                  <a:t>6</a:t>
                </a:r>
              </a:p>
            </p:txBody>
          </p:sp>
          <p:sp>
            <p:nvSpPr>
              <p:cNvPr id="97" name="Oval 33"/>
              <p:cNvSpPr>
                <a:spLocks noChangeArrowheads="1"/>
              </p:cNvSpPr>
              <p:nvPr/>
            </p:nvSpPr>
            <p:spPr bwMode="auto">
              <a:xfrm>
                <a:off x="2764" y="1172"/>
                <a:ext cx="227" cy="205"/>
              </a:xfrm>
              <a:prstGeom prst="ellipse">
                <a:avLst/>
              </a:prstGeom>
              <a:gradFill rotWithShape="1">
                <a:gsLst>
                  <a:gs pos="0">
                    <a:srgbClr val="FFFFFF"/>
                  </a:gs>
                  <a:gs pos="100000">
                    <a:srgbClr val="67ABF5">
                      <a:alpha val="0"/>
                    </a:srgbClr>
                  </a:gs>
                </a:gsLst>
                <a:path path="shape">
                  <a:fillToRect l="50000" t="50000" r="50000" b="50000"/>
                </a:path>
              </a:gradFill>
              <a:ln w="9525">
                <a:noFill/>
                <a:round/>
              </a:ln>
            </p:spPr>
            <p:txBody>
              <a:bodyPr wrap="none" anchor="ctr"/>
              <a:lstStyle/>
              <a:p>
                <a:endParaRPr lang="zh-CN" altLang="en-US">
                  <a:ea typeface="华文细黑" pitchFamily="2" charset="-122"/>
                </a:endParaRPr>
              </a:p>
            </p:txBody>
          </p:sp>
        </p:grpSp>
        <p:sp>
          <p:nvSpPr>
            <p:cNvPr id="92" name="Rectangle 67"/>
            <p:cNvSpPr>
              <a:spLocks noChangeArrowheads="1"/>
            </p:cNvSpPr>
            <p:nvPr/>
          </p:nvSpPr>
          <p:spPr bwMode="auto">
            <a:xfrm>
              <a:off x="7815668" y="4128696"/>
              <a:ext cx="2084924" cy="461665"/>
            </a:xfrm>
            <a:prstGeom prst="rect">
              <a:avLst/>
            </a:prstGeom>
            <a:noFill/>
            <a:ln w="9525">
              <a:noFill/>
              <a:miter lim="800000"/>
            </a:ln>
          </p:spPr>
          <p:txBody>
            <a:bodyPr wrap="square">
              <a:spAutoFit/>
            </a:bodyPr>
            <a:lstStyle/>
            <a:p>
              <a:pPr algn="ctr"/>
              <a:r>
                <a:rPr lang="zh-CN" altLang="zh-CN" sz="2400" dirty="0">
                  <a:latin typeface="微软雅黑" panose="020B0503020204020204" pitchFamily="34" charset="-122"/>
                  <a:ea typeface="微软雅黑" panose="020B0503020204020204" pitchFamily="34" charset="-122"/>
                </a:rPr>
                <a:t>推敲修改定题</a:t>
              </a:r>
            </a:p>
          </p:txBody>
        </p:sp>
      </p:grpSp>
      <p:grpSp>
        <p:nvGrpSpPr>
          <p:cNvPr id="98" name="组合 97"/>
          <p:cNvGrpSpPr/>
          <p:nvPr/>
        </p:nvGrpSpPr>
        <p:grpSpPr>
          <a:xfrm>
            <a:off x="1127449" y="3008314"/>
            <a:ext cx="3883967" cy="895350"/>
            <a:chOff x="-756592" y="3008313"/>
            <a:chExt cx="3883967" cy="895350"/>
          </a:xfrm>
        </p:grpSpPr>
        <p:grpSp>
          <p:nvGrpSpPr>
            <p:cNvPr id="99" name="Group 9"/>
            <p:cNvGrpSpPr/>
            <p:nvPr/>
          </p:nvGrpSpPr>
          <p:grpSpPr bwMode="auto">
            <a:xfrm>
              <a:off x="2228850" y="3008313"/>
              <a:ext cx="898525" cy="895350"/>
              <a:chOff x="2335" y="1139"/>
              <a:chExt cx="1089" cy="1089"/>
            </a:xfrm>
          </p:grpSpPr>
          <p:sp>
            <p:nvSpPr>
              <p:cNvPr id="103" name="Oval 10"/>
              <p:cNvSpPr>
                <a:spLocks noChangeArrowheads="1"/>
              </p:cNvSpPr>
              <p:nvPr/>
            </p:nvSpPr>
            <p:spPr bwMode="auto">
              <a:xfrm>
                <a:off x="2335" y="1139"/>
                <a:ext cx="1089" cy="1089"/>
              </a:xfrm>
              <a:prstGeom prst="ellipse">
                <a:avLst/>
              </a:prstGeom>
              <a:gradFill rotWithShape="1">
                <a:gsLst>
                  <a:gs pos="0">
                    <a:srgbClr val="F7F7F7"/>
                  </a:gs>
                  <a:gs pos="100000">
                    <a:srgbClr val="DDDDDD"/>
                  </a:gs>
                </a:gsLst>
                <a:lin ang="2700000" scaled="1"/>
              </a:gradFill>
              <a:ln w="9525" algn="ctr">
                <a:solidFill>
                  <a:srgbClr val="C0C0C0"/>
                </a:solidFill>
                <a:round/>
              </a:ln>
            </p:spPr>
            <p:txBody>
              <a:bodyPr wrap="none" anchor="ctr"/>
              <a:lstStyle/>
              <a:p>
                <a:pPr algn="ctr"/>
                <a:r>
                  <a:rPr lang="en-US" altLang="zh-CN" sz="4000" dirty="0">
                    <a:solidFill>
                      <a:srgbClr val="1C1C1C"/>
                    </a:solidFill>
                    <a:ea typeface="华文细黑" pitchFamily="2" charset="-122"/>
                  </a:rPr>
                  <a:t>2</a:t>
                </a:r>
              </a:p>
            </p:txBody>
          </p:sp>
          <p:sp>
            <p:nvSpPr>
              <p:cNvPr id="105" name="Freeform 12"/>
              <p:cNvSpPr/>
              <p:nvPr/>
            </p:nvSpPr>
            <p:spPr bwMode="auto">
              <a:xfrm>
                <a:off x="2426" y="1169"/>
                <a:ext cx="908" cy="296"/>
              </a:xfrm>
              <a:custGeom>
                <a:avLst/>
                <a:gdLst>
                  <a:gd name="T0" fmla="*/ 0 w 4756"/>
                  <a:gd name="T1" fmla="*/ 55 h 1576"/>
                  <a:gd name="T2" fmla="*/ 2 w 4756"/>
                  <a:gd name="T3" fmla="*/ 51 h 1576"/>
                  <a:gd name="T4" fmla="*/ 4 w 4756"/>
                  <a:gd name="T5" fmla="*/ 47 h 1576"/>
                  <a:gd name="T6" fmla="*/ 6 w 4756"/>
                  <a:gd name="T7" fmla="*/ 43 h 1576"/>
                  <a:gd name="T8" fmla="*/ 9 w 4756"/>
                  <a:gd name="T9" fmla="*/ 40 h 1576"/>
                  <a:gd name="T10" fmla="*/ 11 w 4756"/>
                  <a:gd name="T11" fmla="*/ 36 h 1576"/>
                  <a:gd name="T12" fmla="*/ 14 w 4756"/>
                  <a:gd name="T13" fmla="*/ 33 h 1576"/>
                  <a:gd name="T14" fmla="*/ 17 w 4756"/>
                  <a:gd name="T15" fmla="*/ 30 h 1576"/>
                  <a:gd name="T16" fmla="*/ 20 w 4756"/>
                  <a:gd name="T17" fmla="*/ 27 h 1576"/>
                  <a:gd name="T18" fmla="*/ 22 w 4756"/>
                  <a:gd name="T19" fmla="*/ 25 h 1576"/>
                  <a:gd name="T20" fmla="*/ 25 w 4756"/>
                  <a:gd name="T21" fmla="*/ 22 h 1576"/>
                  <a:gd name="T22" fmla="*/ 29 w 4756"/>
                  <a:gd name="T23" fmla="*/ 19 h 1576"/>
                  <a:gd name="T24" fmla="*/ 32 w 4756"/>
                  <a:gd name="T25" fmla="*/ 17 h 1576"/>
                  <a:gd name="T26" fmla="*/ 36 w 4756"/>
                  <a:gd name="T27" fmla="*/ 14 h 1576"/>
                  <a:gd name="T28" fmla="*/ 40 w 4756"/>
                  <a:gd name="T29" fmla="*/ 12 h 1576"/>
                  <a:gd name="T30" fmla="*/ 44 w 4756"/>
                  <a:gd name="T31" fmla="*/ 10 h 1576"/>
                  <a:gd name="T32" fmla="*/ 48 w 4756"/>
                  <a:gd name="T33" fmla="*/ 8 h 1576"/>
                  <a:gd name="T34" fmla="*/ 50 w 4756"/>
                  <a:gd name="T35" fmla="*/ 7 h 1576"/>
                  <a:gd name="T36" fmla="*/ 54 w 4756"/>
                  <a:gd name="T37" fmla="*/ 5 h 1576"/>
                  <a:gd name="T38" fmla="*/ 59 w 4756"/>
                  <a:gd name="T39" fmla="*/ 4 h 1576"/>
                  <a:gd name="T40" fmla="*/ 63 w 4756"/>
                  <a:gd name="T41" fmla="*/ 3 h 1576"/>
                  <a:gd name="T42" fmla="*/ 68 w 4756"/>
                  <a:gd name="T43" fmla="*/ 2 h 1576"/>
                  <a:gd name="T44" fmla="*/ 72 w 4756"/>
                  <a:gd name="T45" fmla="*/ 1 h 1576"/>
                  <a:gd name="T46" fmla="*/ 77 w 4756"/>
                  <a:gd name="T47" fmla="*/ 0 h 1576"/>
                  <a:gd name="T48" fmla="*/ 82 w 4756"/>
                  <a:gd name="T49" fmla="*/ 0 h 1576"/>
                  <a:gd name="T50" fmla="*/ 87 w 4756"/>
                  <a:gd name="T51" fmla="*/ 0 h 1576"/>
                  <a:gd name="T52" fmla="*/ 89 w 4756"/>
                  <a:gd name="T53" fmla="*/ 0 h 1576"/>
                  <a:gd name="T54" fmla="*/ 94 w 4756"/>
                  <a:gd name="T55" fmla="*/ 0 h 1576"/>
                  <a:gd name="T56" fmla="*/ 98 w 4756"/>
                  <a:gd name="T57" fmla="*/ 1 h 1576"/>
                  <a:gd name="T58" fmla="*/ 103 w 4756"/>
                  <a:gd name="T59" fmla="*/ 1 h 1576"/>
                  <a:gd name="T60" fmla="*/ 108 w 4756"/>
                  <a:gd name="T61" fmla="*/ 2 h 1576"/>
                  <a:gd name="T62" fmla="*/ 112 w 4756"/>
                  <a:gd name="T63" fmla="*/ 3 h 1576"/>
                  <a:gd name="T64" fmla="*/ 117 w 4756"/>
                  <a:gd name="T65" fmla="*/ 5 h 1576"/>
                  <a:gd name="T66" fmla="*/ 121 w 4756"/>
                  <a:gd name="T67" fmla="*/ 6 h 1576"/>
                  <a:gd name="T68" fmla="*/ 123 w 4756"/>
                  <a:gd name="T69" fmla="*/ 7 h 1576"/>
                  <a:gd name="T70" fmla="*/ 127 w 4756"/>
                  <a:gd name="T71" fmla="*/ 9 h 1576"/>
                  <a:gd name="T72" fmla="*/ 131 w 4756"/>
                  <a:gd name="T73" fmla="*/ 11 h 1576"/>
                  <a:gd name="T74" fmla="*/ 135 w 4756"/>
                  <a:gd name="T75" fmla="*/ 13 h 1576"/>
                  <a:gd name="T76" fmla="*/ 139 w 4756"/>
                  <a:gd name="T77" fmla="*/ 15 h 1576"/>
                  <a:gd name="T78" fmla="*/ 143 w 4756"/>
                  <a:gd name="T79" fmla="*/ 18 h 1576"/>
                  <a:gd name="T80" fmla="*/ 146 w 4756"/>
                  <a:gd name="T81" fmla="*/ 21 h 1576"/>
                  <a:gd name="T82" fmla="*/ 150 w 4756"/>
                  <a:gd name="T83" fmla="*/ 23 h 1576"/>
                  <a:gd name="T84" fmla="*/ 153 w 4756"/>
                  <a:gd name="T85" fmla="*/ 27 h 1576"/>
                  <a:gd name="T86" fmla="*/ 154 w 4756"/>
                  <a:gd name="T87" fmla="*/ 28 h 1576"/>
                  <a:gd name="T88" fmla="*/ 158 w 4756"/>
                  <a:gd name="T89" fmla="*/ 31 h 1576"/>
                  <a:gd name="T90" fmla="*/ 160 w 4756"/>
                  <a:gd name="T91" fmla="*/ 35 h 1576"/>
                  <a:gd name="T92" fmla="*/ 163 w 4756"/>
                  <a:gd name="T93" fmla="*/ 38 h 1576"/>
                  <a:gd name="T94" fmla="*/ 166 w 4756"/>
                  <a:gd name="T95" fmla="*/ 42 h 1576"/>
                  <a:gd name="T96" fmla="*/ 168 w 4756"/>
                  <a:gd name="T97" fmla="*/ 45 h 1576"/>
                  <a:gd name="T98" fmla="*/ 170 w 4756"/>
                  <a:gd name="T99" fmla="*/ 49 h 1576"/>
                  <a:gd name="T100" fmla="*/ 172 w 4756"/>
                  <a:gd name="T101" fmla="*/ 53 h 1576"/>
                  <a:gd name="T102" fmla="*/ 0 w 4756"/>
                  <a:gd name="T103" fmla="*/ 55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ln>
            </p:spPr>
            <p:txBody>
              <a:bodyPr wrap="none" anchor="ctr"/>
              <a:lstStyle/>
              <a:p>
                <a:endParaRPr lang="zh-CN" altLang="en-US"/>
              </a:p>
            </p:txBody>
          </p:sp>
        </p:grpSp>
        <p:sp>
          <p:nvSpPr>
            <p:cNvPr id="101" name="Rectangle 70"/>
            <p:cNvSpPr>
              <a:spLocks noChangeArrowheads="1"/>
            </p:cNvSpPr>
            <p:nvPr/>
          </p:nvSpPr>
          <p:spPr bwMode="auto">
            <a:xfrm>
              <a:off x="-756592" y="3177118"/>
              <a:ext cx="3048508" cy="461665"/>
            </a:xfrm>
            <a:prstGeom prst="rect">
              <a:avLst/>
            </a:prstGeom>
            <a:noFill/>
            <a:ln w="9525">
              <a:noFill/>
              <a:miter lim="800000"/>
            </a:ln>
          </p:spPr>
          <p:txBody>
            <a:bodyPr wrap="square">
              <a:spAutoFit/>
            </a:bodyPr>
            <a:lstStyle/>
            <a:p>
              <a:pPr algn="ctr"/>
              <a:r>
                <a:rPr lang="zh-CN" altLang="zh-CN" sz="2400" dirty="0">
                  <a:latin typeface="微软雅黑" panose="020B0503020204020204" pitchFamily="34" charset="-122"/>
                  <a:ea typeface="微软雅黑" panose="020B0503020204020204" pitchFamily="34" charset="-122"/>
                </a:rPr>
                <a:t>确定测试宗旨与目标</a:t>
              </a:r>
            </a:p>
          </p:txBody>
        </p:sp>
      </p:grpSp>
      <p:grpSp>
        <p:nvGrpSpPr>
          <p:cNvPr id="107" name="组合 106"/>
          <p:cNvGrpSpPr/>
          <p:nvPr/>
        </p:nvGrpSpPr>
        <p:grpSpPr>
          <a:xfrm>
            <a:off x="7824466" y="2981326"/>
            <a:ext cx="3960166" cy="895350"/>
            <a:chOff x="5940425" y="2981325"/>
            <a:chExt cx="3960166" cy="895350"/>
          </a:xfrm>
        </p:grpSpPr>
        <p:grpSp>
          <p:nvGrpSpPr>
            <p:cNvPr id="108" name="Group 14"/>
            <p:cNvGrpSpPr/>
            <p:nvPr/>
          </p:nvGrpSpPr>
          <p:grpSpPr bwMode="auto">
            <a:xfrm>
              <a:off x="5940425" y="2981325"/>
              <a:ext cx="898525" cy="895350"/>
              <a:chOff x="2335" y="1139"/>
              <a:chExt cx="1089" cy="1089"/>
            </a:xfrm>
          </p:grpSpPr>
          <p:sp>
            <p:nvSpPr>
              <p:cNvPr id="112" name="Oval 15"/>
              <p:cNvSpPr>
                <a:spLocks noChangeArrowheads="1"/>
              </p:cNvSpPr>
              <p:nvPr/>
            </p:nvSpPr>
            <p:spPr bwMode="auto">
              <a:xfrm>
                <a:off x="2335" y="1139"/>
                <a:ext cx="1089" cy="1089"/>
              </a:xfrm>
              <a:prstGeom prst="ellipse">
                <a:avLst/>
              </a:prstGeom>
              <a:gradFill rotWithShape="1">
                <a:gsLst>
                  <a:gs pos="0">
                    <a:schemeClr val="bg1">
                      <a:lumMod val="65000"/>
                    </a:schemeClr>
                  </a:gs>
                  <a:gs pos="100000">
                    <a:schemeClr val="bg1">
                      <a:lumMod val="50000"/>
                    </a:schemeClr>
                  </a:gs>
                </a:gsLst>
                <a:lin ang="5400000" scaled="1"/>
              </a:gradFill>
              <a:ln w="9525" algn="ctr">
                <a:noFill/>
                <a:round/>
              </a:ln>
            </p:spPr>
            <p:txBody>
              <a:bodyPr wrap="none" anchor="ctr"/>
              <a:lstStyle/>
              <a:p>
                <a:pPr algn="ctr"/>
                <a:r>
                  <a:rPr lang="en-US" altLang="zh-CN" sz="4000" dirty="0"/>
                  <a:t>5</a:t>
                </a:r>
              </a:p>
            </p:txBody>
          </p:sp>
          <p:sp>
            <p:nvSpPr>
              <p:cNvPr id="114" name="Freeform 17"/>
              <p:cNvSpPr/>
              <p:nvPr/>
            </p:nvSpPr>
            <p:spPr bwMode="auto">
              <a:xfrm>
                <a:off x="2426" y="1169"/>
                <a:ext cx="908" cy="296"/>
              </a:xfrm>
              <a:custGeom>
                <a:avLst/>
                <a:gdLst>
                  <a:gd name="T0" fmla="*/ 0 w 4756"/>
                  <a:gd name="T1" fmla="*/ 55 h 1576"/>
                  <a:gd name="T2" fmla="*/ 2 w 4756"/>
                  <a:gd name="T3" fmla="*/ 51 h 1576"/>
                  <a:gd name="T4" fmla="*/ 4 w 4756"/>
                  <a:gd name="T5" fmla="*/ 47 h 1576"/>
                  <a:gd name="T6" fmla="*/ 6 w 4756"/>
                  <a:gd name="T7" fmla="*/ 43 h 1576"/>
                  <a:gd name="T8" fmla="*/ 9 w 4756"/>
                  <a:gd name="T9" fmla="*/ 40 h 1576"/>
                  <a:gd name="T10" fmla="*/ 11 w 4756"/>
                  <a:gd name="T11" fmla="*/ 36 h 1576"/>
                  <a:gd name="T12" fmla="*/ 14 w 4756"/>
                  <a:gd name="T13" fmla="*/ 33 h 1576"/>
                  <a:gd name="T14" fmla="*/ 17 w 4756"/>
                  <a:gd name="T15" fmla="*/ 30 h 1576"/>
                  <a:gd name="T16" fmla="*/ 20 w 4756"/>
                  <a:gd name="T17" fmla="*/ 27 h 1576"/>
                  <a:gd name="T18" fmla="*/ 22 w 4756"/>
                  <a:gd name="T19" fmla="*/ 25 h 1576"/>
                  <a:gd name="T20" fmla="*/ 25 w 4756"/>
                  <a:gd name="T21" fmla="*/ 22 h 1576"/>
                  <a:gd name="T22" fmla="*/ 29 w 4756"/>
                  <a:gd name="T23" fmla="*/ 19 h 1576"/>
                  <a:gd name="T24" fmla="*/ 32 w 4756"/>
                  <a:gd name="T25" fmla="*/ 17 h 1576"/>
                  <a:gd name="T26" fmla="*/ 36 w 4756"/>
                  <a:gd name="T27" fmla="*/ 14 h 1576"/>
                  <a:gd name="T28" fmla="*/ 40 w 4756"/>
                  <a:gd name="T29" fmla="*/ 12 h 1576"/>
                  <a:gd name="T30" fmla="*/ 44 w 4756"/>
                  <a:gd name="T31" fmla="*/ 10 h 1576"/>
                  <a:gd name="T32" fmla="*/ 48 w 4756"/>
                  <a:gd name="T33" fmla="*/ 8 h 1576"/>
                  <a:gd name="T34" fmla="*/ 50 w 4756"/>
                  <a:gd name="T35" fmla="*/ 7 h 1576"/>
                  <a:gd name="T36" fmla="*/ 54 w 4756"/>
                  <a:gd name="T37" fmla="*/ 5 h 1576"/>
                  <a:gd name="T38" fmla="*/ 59 w 4756"/>
                  <a:gd name="T39" fmla="*/ 4 h 1576"/>
                  <a:gd name="T40" fmla="*/ 63 w 4756"/>
                  <a:gd name="T41" fmla="*/ 3 h 1576"/>
                  <a:gd name="T42" fmla="*/ 68 w 4756"/>
                  <a:gd name="T43" fmla="*/ 2 h 1576"/>
                  <a:gd name="T44" fmla="*/ 72 w 4756"/>
                  <a:gd name="T45" fmla="*/ 1 h 1576"/>
                  <a:gd name="T46" fmla="*/ 77 w 4756"/>
                  <a:gd name="T47" fmla="*/ 0 h 1576"/>
                  <a:gd name="T48" fmla="*/ 82 w 4756"/>
                  <a:gd name="T49" fmla="*/ 0 h 1576"/>
                  <a:gd name="T50" fmla="*/ 87 w 4756"/>
                  <a:gd name="T51" fmla="*/ 0 h 1576"/>
                  <a:gd name="T52" fmla="*/ 89 w 4756"/>
                  <a:gd name="T53" fmla="*/ 0 h 1576"/>
                  <a:gd name="T54" fmla="*/ 94 w 4756"/>
                  <a:gd name="T55" fmla="*/ 0 h 1576"/>
                  <a:gd name="T56" fmla="*/ 98 w 4756"/>
                  <a:gd name="T57" fmla="*/ 1 h 1576"/>
                  <a:gd name="T58" fmla="*/ 103 w 4756"/>
                  <a:gd name="T59" fmla="*/ 1 h 1576"/>
                  <a:gd name="T60" fmla="*/ 108 w 4756"/>
                  <a:gd name="T61" fmla="*/ 2 h 1576"/>
                  <a:gd name="T62" fmla="*/ 112 w 4756"/>
                  <a:gd name="T63" fmla="*/ 3 h 1576"/>
                  <a:gd name="T64" fmla="*/ 117 w 4756"/>
                  <a:gd name="T65" fmla="*/ 5 h 1576"/>
                  <a:gd name="T66" fmla="*/ 121 w 4756"/>
                  <a:gd name="T67" fmla="*/ 6 h 1576"/>
                  <a:gd name="T68" fmla="*/ 123 w 4756"/>
                  <a:gd name="T69" fmla="*/ 7 h 1576"/>
                  <a:gd name="T70" fmla="*/ 127 w 4756"/>
                  <a:gd name="T71" fmla="*/ 9 h 1576"/>
                  <a:gd name="T72" fmla="*/ 131 w 4756"/>
                  <a:gd name="T73" fmla="*/ 11 h 1576"/>
                  <a:gd name="T74" fmla="*/ 135 w 4756"/>
                  <a:gd name="T75" fmla="*/ 13 h 1576"/>
                  <a:gd name="T76" fmla="*/ 139 w 4756"/>
                  <a:gd name="T77" fmla="*/ 15 h 1576"/>
                  <a:gd name="T78" fmla="*/ 143 w 4756"/>
                  <a:gd name="T79" fmla="*/ 18 h 1576"/>
                  <a:gd name="T80" fmla="*/ 146 w 4756"/>
                  <a:gd name="T81" fmla="*/ 21 h 1576"/>
                  <a:gd name="T82" fmla="*/ 150 w 4756"/>
                  <a:gd name="T83" fmla="*/ 23 h 1576"/>
                  <a:gd name="T84" fmla="*/ 153 w 4756"/>
                  <a:gd name="T85" fmla="*/ 27 h 1576"/>
                  <a:gd name="T86" fmla="*/ 154 w 4756"/>
                  <a:gd name="T87" fmla="*/ 28 h 1576"/>
                  <a:gd name="T88" fmla="*/ 158 w 4756"/>
                  <a:gd name="T89" fmla="*/ 31 h 1576"/>
                  <a:gd name="T90" fmla="*/ 160 w 4756"/>
                  <a:gd name="T91" fmla="*/ 35 h 1576"/>
                  <a:gd name="T92" fmla="*/ 163 w 4756"/>
                  <a:gd name="T93" fmla="*/ 38 h 1576"/>
                  <a:gd name="T94" fmla="*/ 166 w 4756"/>
                  <a:gd name="T95" fmla="*/ 42 h 1576"/>
                  <a:gd name="T96" fmla="*/ 168 w 4756"/>
                  <a:gd name="T97" fmla="*/ 45 h 1576"/>
                  <a:gd name="T98" fmla="*/ 170 w 4756"/>
                  <a:gd name="T99" fmla="*/ 49 h 1576"/>
                  <a:gd name="T100" fmla="*/ 172 w 4756"/>
                  <a:gd name="T101" fmla="*/ 53 h 1576"/>
                  <a:gd name="T102" fmla="*/ 0 w 4756"/>
                  <a:gd name="T103" fmla="*/ 55 h 157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56"/>
                  <a:gd name="T157" fmla="*/ 0 h 1576"/>
                  <a:gd name="T158" fmla="*/ 4756 w 4756"/>
                  <a:gd name="T159" fmla="*/ 1576 h 157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56" h="1576">
                    <a:moveTo>
                      <a:pt x="0" y="1576"/>
                    </a:moveTo>
                    <a:lnTo>
                      <a:pt x="0" y="1576"/>
                    </a:lnTo>
                    <a:lnTo>
                      <a:pt x="24" y="1518"/>
                    </a:lnTo>
                    <a:lnTo>
                      <a:pt x="50" y="1462"/>
                    </a:lnTo>
                    <a:lnTo>
                      <a:pt x="78" y="1406"/>
                    </a:lnTo>
                    <a:lnTo>
                      <a:pt x="108" y="1350"/>
                    </a:lnTo>
                    <a:lnTo>
                      <a:pt x="138" y="1296"/>
                    </a:lnTo>
                    <a:lnTo>
                      <a:pt x="170" y="1242"/>
                    </a:lnTo>
                    <a:lnTo>
                      <a:pt x="204" y="1190"/>
                    </a:lnTo>
                    <a:lnTo>
                      <a:pt x="238" y="1138"/>
                    </a:lnTo>
                    <a:lnTo>
                      <a:pt x="272" y="1086"/>
                    </a:lnTo>
                    <a:lnTo>
                      <a:pt x="310" y="1036"/>
                    </a:lnTo>
                    <a:lnTo>
                      <a:pt x="348" y="988"/>
                    </a:lnTo>
                    <a:lnTo>
                      <a:pt x="386" y="940"/>
                    </a:lnTo>
                    <a:lnTo>
                      <a:pt x="426" y="892"/>
                    </a:lnTo>
                    <a:lnTo>
                      <a:pt x="468" y="846"/>
                    </a:lnTo>
                    <a:lnTo>
                      <a:pt x="510" y="800"/>
                    </a:lnTo>
                    <a:lnTo>
                      <a:pt x="552" y="756"/>
                    </a:lnTo>
                    <a:lnTo>
                      <a:pt x="596" y="712"/>
                    </a:lnTo>
                    <a:lnTo>
                      <a:pt x="642" y="670"/>
                    </a:lnTo>
                    <a:lnTo>
                      <a:pt x="688" y="630"/>
                    </a:lnTo>
                    <a:lnTo>
                      <a:pt x="736" y="590"/>
                    </a:lnTo>
                    <a:lnTo>
                      <a:pt x="784" y="550"/>
                    </a:lnTo>
                    <a:lnTo>
                      <a:pt x="834" y="512"/>
                    </a:lnTo>
                    <a:lnTo>
                      <a:pt x="884" y="476"/>
                    </a:lnTo>
                    <a:lnTo>
                      <a:pt x="934" y="440"/>
                    </a:lnTo>
                    <a:lnTo>
                      <a:pt x="986" y="406"/>
                    </a:lnTo>
                    <a:lnTo>
                      <a:pt x="1040" y="374"/>
                    </a:lnTo>
                    <a:lnTo>
                      <a:pt x="1092" y="342"/>
                    </a:lnTo>
                    <a:lnTo>
                      <a:pt x="1148" y="312"/>
                    </a:lnTo>
                    <a:lnTo>
                      <a:pt x="1202" y="282"/>
                    </a:lnTo>
                    <a:lnTo>
                      <a:pt x="1258" y="254"/>
                    </a:lnTo>
                    <a:lnTo>
                      <a:pt x="1316" y="228"/>
                    </a:lnTo>
                    <a:lnTo>
                      <a:pt x="1374" y="202"/>
                    </a:lnTo>
                    <a:lnTo>
                      <a:pt x="1432" y="178"/>
                    </a:lnTo>
                    <a:lnTo>
                      <a:pt x="1490" y="156"/>
                    </a:lnTo>
                    <a:lnTo>
                      <a:pt x="1550" y="136"/>
                    </a:lnTo>
                    <a:lnTo>
                      <a:pt x="1610" y="116"/>
                    </a:lnTo>
                    <a:lnTo>
                      <a:pt x="1672" y="98"/>
                    </a:lnTo>
                    <a:lnTo>
                      <a:pt x="1732" y="80"/>
                    </a:lnTo>
                    <a:lnTo>
                      <a:pt x="1794" y="66"/>
                    </a:lnTo>
                    <a:lnTo>
                      <a:pt x="1858" y="52"/>
                    </a:lnTo>
                    <a:lnTo>
                      <a:pt x="1922" y="40"/>
                    </a:lnTo>
                    <a:lnTo>
                      <a:pt x="1984" y="30"/>
                    </a:lnTo>
                    <a:lnTo>
                      <a:pt x="2050" y="20"/>
                    </a:lnTo>
                    <a:lnTo>
                      <a:pt x="2114" y="12"/>
                    </a:lnTo>
                    <a:lnTo>
                      <a:pt x="2180" y="8"/>
                    </a:lnTo>
                    <a:lnTo>
                      <a:pt x="2246" y="2"/>
                    </a:lnTo>
                    <a:lnTo>
                      <a:pt x="2312" y="0"/>
                    </a:lnTo>
                    <a:lnTo>
                      <a:pt x="2378" y="0"/>
                    </a:lnTo>
                    <a:lnTo>
                      <a:pt x="2444" y="0"/>
                    </a:lnTo>
                    <a:lnTo>
                      <a:pt x="2510" y="2"/>
                    </a:lnTo>
                    <a:lnTo>
                      <a:pt x="2576" y="8"/>
                    </a:lnTo>
                    <a:lnTo>
                      <a:pt x="2642" y="12"/>
                    </a:lnTo>
                    <a:lnTo>
                      <a:pt x="2706" y="20"/>
                    </a:lnTo>
                    <a:lnTo>
                      <a:pt x="2772" y="30"/>
                    </a:lnTo>
                    <a:lnTo>
                      <a:pt x="2834" y="40"/>
                    </a:lnTo>
                    <a:lnTo>
                      <a:pt x="2898" y="52"/>
                    </a:lnTo>
                    <a:lnTo>
                      <a:pt x="2962" y="66"/>
                    </a:lnTo>
                    <a:lnTo>
                      <a:pt x="3024" y="80"/>
                    </a:lnTo>
                    <a:lnTo>
                      <a:pt x="3084" y="98"/>
                    </a:lnTo>
                    <a:lnTo>
                      <a:pt x="3146" y="116"/>
                    </a:lnTo>
                    <a:lnTo>
                      <a:pt x="3206" y="136"/>
                    </a:lnTo>
                    <a:lnTo>
                      <a:pt x="3266" y="156"/>
                    </a:lnTo>
                    <a:lnTo>
                      <a:pt x="3324" y="178"/>
                    </a:lnTo>
                    <a:lnTo>
                      <a:pt x="3382" y="202"/>
                    </a:lnTo>
                    <a:lnTo>
                      <a:pt x="3440" y="228"/>
                    </a:lnTo>
                    <a:lnTo>
                      <a:pt x="3498" y="254"/>
                    </a:lnTo>
                    <a:lnTo>
                      <a:pt x="3554" y="282"/>
                    </a:lnTo>
                    <a:lnTo>
                      <a:pt x="3608" y="312"/>
                    </a:lnTo>
                    <a:lnTo>
                      <a:pt x="3664" y="342"/>
                    </a:lnTo>
                    <a:lnTo>
                      <a:pt x="3716" y="374"/>
                    </a:lnTo>
                    <a:lnTo>
                      <a:pt x="3770" y="406"/>
                    </a:lnTo>
                    <a:lnTo>
                      <a:pt x="3822" y="440"/>
                    </a:lnTo>
                    <a:lnTo>
                      <a:pt x="3872" y="476"/>
                    </a:lnTo>
                    <a:lnTo>
                      <a:pt x="3922" y="512"/>
                    </a:lnTo>
                    <a:lnTo>
                      <a:pt x="3972" y="550"/>
                    </a:lnTo>
                    <a:lnTo>
                      <a:pt x="4020" y="590"/>
                    </a:lnTo>
                    <a:lnTo>
                      <a:pt x="4068" y="630"/>
                    </a:lnTo>
                    <a:lnTo>
                      <a:pt x="4114" y="670"/>
                    </a:lnTo>
                    <a:lnTo>
                      <a:pt x="4160" y="712"/>
                    </a:lnTo>
                    <a:lnTo>
                      <a:pt x="4204" y="756"/>
                    </a:lnTo>
                    <a:lnTo>
                      <a:pt x="4246" y="800"/>
                    </a:lnTo>
                    <a:lnTo>
                      <a:pt x="4288" y="846"/>
                    </a:lnTo>
                    <a:lnTo>
                      <a:pt x="4330" y="892"/>
                    </a:lnTo>
                    <a:lnTo>
                      <a:pt x="4370" y="940"/>
                    </a:lnTo>
                    <a:lnTo>
                      <a:pt x="4410" y="988"/>
                    </a:lnTo>
                    <a:lnTo>
                      <a:pt x="4446" y="1036"/>
                    </a:lnTo>
                    <a:lnTo>
                      <a:pt x="4484" y="1086"/>
                    </a:lnTo>
                    <a:lnTo>
                      <a:pt x="4518" y="1138"/>
                    </a:lnTo>
                    <a:lnTo>
                      <a:pt x="4552" y="1190"/>
                    </a:lnTo>
                    <a:lnTo>
                      <a:pt x="4586" y="1242"/>
                    </a:lnTo>
                    <a:lnTo>
                      <a:pt x="4618" y="1296"/>
                    </a:lnTo>
                    <a:lnTo>
                      <a:pt x="4648" y="1350"/>
                    </a:lnTo>
                    <a:lnTo>
                      <a:pt x="4678" y="1406"/>
                    </a:lnTo>
                    <a:lnTo>
                      <a:pt x="4706" y="1462"/>
                    </a:lnTo>
                    <a:lnTo>
                      <a:pt x="4732" y="1518"/>
                    </a:lnTo>
                    <a:lnTo>
                      <a:pt x="4756" y="1576"/>
                    </a:lnTo>
                    <a:lnTo>
                      <a:pt x="0" y="1576"/>
                    </a:lnTo>
                    <a:close/>
                  </a:path>
                </a:pathLst>
              </a:custGeom>
              <a:gradFill rotWithShape="1">
                <a:gsLst>
                  <a:gs pos="0">
                    <a:srgbClr val="FFFFFF">
                      <a:alpha val="75000"/>
                    </a:srgbClr>
                  </a:gs>
                  <a:gs pos="100000">
                    <a:srgbClr val="FFFFFF">
                      <a:alpha val="0"/>
                    </a:srgbClr>
                  </a:gs>
                </a:gsLst>
                <a:lin ang="5400000" scaled="1"/>
              </a:gradFill>
              <a:ln w="9525">
                <a:noFill/>
                <a:round/>
              </a:ln>
            </p:spPr>
            <p:txBody>
              <a:bodyPr wrap="none" anchor="ctr"/>
              <a:lstStyle/>
              <a:p>
                <a:endParaRPr lang="zh-CN" altLang="en-US"/>
              </a:p>
            </p:txBody>
          </p:sp>
        </p:grpSp>
        <p:sp>
          <p:nvSpPr>
            <p:cNvPr id="110" name="Rectangle 73"/>
            <p:cNvSpPr>
              <a:spLocks noChangeArrowheads="1"/>
            </p:cNvSpPr>
            <p:nvPr/>
          </p:nvSpPr>
          <p:spPr bwMode="auto">
            <a:xfrm>
              <a:off x="6838950" y="3165872"/>
              <a:ext cx="3061641" cy="461665"/>
            </a:xfrm>
            <a:prstGeom prst="rect">
              <a:avLst/>
            </a:prstGeom>
            <a:noFill/>
            <a:ln w="9525">
              <a:noFill/>
              <a:miter lim="800000"/>
            </a:ln>
          </p:spPr>
          <p:txBody>
            <a:bodyPr wrap="square">
              <a:spAutoFit/>
            </a:bodyPr>
            <a:lstStyle/>
            <a:p>
              <a:pPr algn="ctr"/>
              <a:r>
                <a:rPr lang="zh-CN" altLang="zh-CN" sz="2400" dirty="0">
                  <a:latin typeface="微软雅黑" panose="020B0503020204020204" pitchFamily="34" charset="-122"/>
                  <a:ea typeface="微软雅黑" panose="020B0503020204020204" pitchFamily="34" charset="-122"/>
                </a:rPr>
                <a:t>梳理化学知识与方法</a:t>
              </a:r>
            </a:p>
          </p:txBody>
        </p:sp>
      </p:grpSp>
      <p:grpSp>
        <p:nvGrpSpPr>
          <p:cNvPr id="116" name="Group 451"/>
          <p:cNvGrpSpPr/>
          <p:nvPr/>
        </p:nvGrpSpPr>
        <p:grpSpPr bwMode="auto">
          <a:xfrm>
            <a:off x="5595619" y="4365628"/>
            <a:ext cx="1720851" cy="1660526"/>
            <a:chOff x="2338" y="2750"/>
            <a:chExt cx="1084" cy="1046"/>
          </a:xfrm>
        </p:grpSpPr>
        <p:sp>
          <p:nvSpPr>
            <p:cNvPr id="117" name="Oval 40"/>
            <p:cNvSpPr>
              <a:spLocks noChangeArrowheads="1"/>
            </p:cNvSpPr>
            <p:nvPr/>
          </p:nvSpPr>
          <p:spPr bwMode="auto">
            <a:xfrm>
              <a:off x="2338" y="3339"/>
              <a:ext cx="1084" cy="457"/>
            </a:xfrm>
            <a:prstGeom prst="ellipse">
              <a:avLst/>
            </a:prstGeom>
            <a:gradFill rotWithShape="1">
              <a:gsLst>
                <a:gs pos="0">
                  <a:srgbClr val="000000"/>
                </a:gs>
                <a:gs pos="100000">
                  <a:srgbClr val="445E7A">
                    <a:alpha val="0"/>
                  </a:srgbClr>
                </a:gs>
              </a:gsLst>
              <a:path path="shape">
                <a:fillToRect l="50000" t="50000" r="50000" b="50000"/>
              </a:path>
            </a:gradFill>
            <a:ln w="9525">
              <a:noFill/>
              <a:round/>
            </a:ln>
          </p:spPr>
          <p:txBody>
            <a:bodyPr wrap="none" anchor="ctr"/>
            <a:lstStyle/>
            <a:p>
              <a:pPr algn="ctr">
                <a:spcBef>
                  <a:spcPct val="20000"/>
                </a:spcBef>
                <a:buClr>
                  <a:srgbClr val="E1B40C"/>
                </a:buClr>
                <a:buFont typeface="微软雅黑" panose="020B0503020204020204" pitchFamily="34" charset="-122"/>
                <a:buNone/>
              </a:pPr>
              <a:endParaRPr lang="zh-CN" altLang="zh-CN" sz="1400">
                <a:solidFill>
                  <a:srgbClr val="000000"/>
                </a:solidFill>
                <a:latin typeface="微软雅黑" panose="020B0503020204020204" pitchFamily="34" charset="-122"/>
              </a:endParaRPr>
            </a:p>
          </p:txBody>
        </p:sp>
        <p:sp>
          <p:nvSpPr>
            <p:cNvPr id="118" name="Oval 44"/>
            <p:cNvSpPr>
              <a:spLocks noChangeArrowheads="1"/>
            </p:cNvSpPr>
            <p:nvPr/>
          </p:nvSpPr>
          <p:spPr bwMode="gray">
            <a:xfrm>
              <a:off x="2420" y="2750"/>
              <a:ext cx="920" cy="909"/>
            </a:xfrm>
            <a:prstGeom prst="ellipse">
              <a:avLst/>
            </a:prstGeom>
            <a:solidFill>
              <a:srgbClr val="C00000"/>
            </a:solidFill>
            <a:ln w="9525" algn="ctr">
              <a:solidFill>
                <a:schemeClr val="accent2"/>
              </a:solidFill>
              <a:round/>
            </a:ln>
            <a:effectLst>
              <a:softEdge rad="25400"/>
            </a:effectLst>
          </p:spPr>
          <p:txBody>
            <a:bodyPr wrap="none" anchor="ctr"/>
            <a:lstStyle/>
            <a:p>
              <a:pPr algn="ctr"/>
              <a:r>
                <a:rPr lang="zh-CN" altLang="en-US" sz="2000" b="1" dirty="0">
                  <a:solidFill>
                    <a:schemeClr val="bg1"/>
                  </a:solidFill>
                  <a:latin typeface="微软雅黑" panose="020B0503020204020204" pitchFamily="34" charset="-122"/>
                  <a:ea typeface="微软雅黑" panose="020B0503020204020204" pitchFamily="34" charset="-122"/>
                </a:rPr>
                <a:t>一般程序</a:t>
              </a:r>
            </a:p>
          </p:txBody>
        </p:sp>
        <p:pic>
          <p:nvPicPr>
            <p:cNvPr id="119" name="Picture 45" descr="Picture2"/>
            <p:cNvPicPr>
              <a:picLocks noChangeAspect="1" noChangeArrowheads="1"/>
            </p:cNvPicPr>
            <p:nvPr/>
          </p:nvPicPr>
          <p:blipFill>
            <a:blip r:embed="rId2" cstate="print"/>
            <a:srcRect/>
            <a:stretch>
              <a:fillRect/>
            </a:stretch>
          </p:blipFill>
          <p:spPr bwMode="gray">
            <a:xfrm>
              <a:off x="2511" y="2764"/>
              <a:ext cx="732" cy="321"/>
            </a:xfrm>
            <a:prstGeom prst="rect">
              <a:avLst/>
            </a:prstGeom>
            <a:noFill/>
            <a:ln w="9525">
              <a:noFill/>
              <a:miter lim="800000"/>
              <a:headEnd/>
              <a:tailEnd/>
            </a:ln>
          </p:spPr>
        </p:pic>
        <p:grpSp>
          <p:nvGrpSpPr>
            <p:cNvPr id="120" name="Group 46"/>
            <p:cNvGrpSpPr/>
            <p:nvPr/>
          </p:nvGrpSpPr>
          <p:grpSpPr bwMode="auto">
            <a:xfrm rot="20302575" flipH="1" flipV="1">
              <a:off x="2490" y="3444"/>
              <a:ext cx="712" cy="190"/>
              <a:chOff x="2623" y="1051"/>
              <a:chExt cx="802" cy="246"/>
            </a:xfrm>
          </p:grpSpPr>
          <p:grpSp>
            <p:nvGrpSpPr>
              <p:cNvPr id="121" name="Group 47"/>
              <p:cNvGrpSpPr/>
              <p:nvPr/>
            </p:nvGrpSpPr>
            <p:grpSpPr bwMode="auto">
              <a:xfrm>
                <a:off x="2623" y="1051"/>
                <a:ext cx="653" cy="185"/>
                <a:chOff x="1701" y="2568"/>
                <a:chExt cx="982" cy="279"/>
              </a:xfrm>
            </p:grpSpPr>
            <p:sp>
              <p:nvSpPr>
                <p:cNvPr id="128" name="AutoShape 49"/>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sp>
              <p:nvSpPr>
                <p:cNvPr id="129" name="AutoShape 50"/>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sp>
              <p:nvSpPr>
                <p:cNvPr id="130" name="AutoShape 51"/>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grpSp>
          <p:grpSp>
            <p:nvGrpSpPr>
              <p:cNvPr id="122" name="Group 52"/>
              <p:cNvGrpSpPr/>
              <p:nvPr/>
            </p:nvGrpSpPr>
            <p:grpSpPr bwMode="auto">
              <a:xfrm rot="1353540">
                <a:off x="2682" y="1111"/>
                <a:ext cx="743" cy="186"/>
                <a:chOff x="1565" y="2568"/>
                <a:chExt cx="1118" cy="279"/>
              </a:xfrm>
            </p:grpSpPr>
            <p:sp>
              <p:nvSpPr>
                <p:cNvPr id="123" name="AutoShape 53"/>
                <p:cNvSpPr>
                  <a:spLocks noChangeArrowheads="1"/>
                </p:cNvSpPr>
                <p:nvPr/>
              </p:nvSpPr>
              <p:spPr bwMode="ltGray">
                <a:xfrm rot="5263130">
                  <a:off x="1859" y="2274"/>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sp>
              <p:nvSpPr>
                <p:cNvPr id="124" name="AutoShape 54"/>
                <p:cNvSpPr>
                  <a:spLocks noChangeArrowheads="1"/>
                </p:cNvSpPr>
                <p:nvPr/>
              </p:nvSpPr>
              <p:spPr bwMode="ltGray">
                <a:xfrm rot="6078281">
                  <a:off x="1995" y="2274"/>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sp>
              <p:nvSpPr>
                <p:cNvPr id="125" name="AutoShape 55"/>
                <p:cNvSpPr>
                  <a:spLocks noChangeArrowheads="1"/>
                </p:cNvSpPr>
                <p:nvPr/>
              </p:nvSpPr>
              <p:spPr bwMode="ltGray">
                <a:xfrm rot="6373927">
                  <a:off x="2071" y="2296"/>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sp>
              <p:nvSpPr>
                <p:cNvPr id="126" name="AutoShape 56"/>
                <p:cNvSpPr>
                  <a:spLocks noChangeArrowheads="1"/>
                </p:cNvSpPr>
                <p:nvPr/>
              </p:nvSpPr>
              <p:spPr bwMode="ltGray">
                <a:xfrm rot="6906312">
                  <a:off x="2161" y="2326"/>
                  <a:ext cx="227" cy="816"/>
                </a:xfrm>
                <a:prstGeom prst="moon">
                  <a:avLst>
                    <a:gd name="adj" fmla="val 49773"/>
                  </a:avLst>
                </a:prstGeom>
                <a:solidFill>
                  <a:srgbClr val="F8F8F8">
                    <a:alpha val="3922"/>
                  </a:srgbClr>
                </a:solidFill>
                <a:ln w="9525">
                  <a:noFill/>
                  <a:miter lim="800000"/>
                </a:ln>
              </p:spPr>
              <p:txBody>
                <a:bodyPr wrap="none" anchor="ctr"/>
                <a:lstStyle/>
                <a:p>
                  <a:endParaRPr lang="zh-CN" altLang="en-US">
                    <a:ea typeface="华文细黑" pitchFamily="2" charset="-122"/>
                  </a:endParaRPr>
                </a:p>
              </p:txBody>
            </p:sp>
          </p:grpSp>
        </p:grpSp>
      </p:grpSp>
      <p:sp>
        <p:nvSpPr>
          <p:cNvPr id="131"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73" name="直接连接符 72"/>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75" name="组合 74"/>
          <p:cNvGrpSpPr>
            <a:grpSpLocks noChangeAspect="1"/>
          </p:cNvGrpSpPr>
          <p:nvPr/>
        </p:nvGrpSpPr>
        <p:grpSpPr bwMode="auto">
          <a:xfrm>
            <a:off x="9625359" y="61482"/>
            <a:ext cx="2375297" cy="653653"/>
            <a:chOff x="0" y="0"/>
            <a:chExt cx="3167513" cy="871754"/>
          </a:xfrm>
        </p:grpSpPr>
        <p:pic>
          <p:nvPicPr>
            <p:cNvPr id="82" name="图片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4" name="图片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3" name="矩形 92"/>
          <p:cNvSpPr/>
          <p:nvPr/>
        </p:nvSpPr>
        <p:spPr>
          <a:xfrm>
            <a:off x="7152" y="188640"/>
            <a:ext cx="6288901" cy="523220"/>
          </a:xfrm>
          <a:prstGeom prst="rect">
            <a:avLst/>
          </a:prstGeom>
        </p:spPr>
        <p:txBody>
          <a:bodyPr wrap="none">
            <a:spAutoFit/>
          </a:bodyPr>
          <a:lstStyle/>
          <a:p>
            <a:r>
              <a:rPr lang="zh-CN"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五</a:t>
            </a:r>
            <a:r>
              <a:rPr lang="zh-CN" altLang="zh-CN" sz="2800" dirty="0">
                <a:latin typeface="微软雅黑" panose="020B0503020204020204" pitchFamily="34" charset="-122"/>
                <a:ea typeface="微软雅黑" panose="020B0503020204020204" pitchFamily="34" charset="-122"/>
              </a:rPr>
              <a:t>）</a:t>
            </a:r>
            <a:r>
              <a:rPr lang="zh-CN" altLang="en-US" sz="2800" kern="0" dirty="0">
                <a:latin typeface="微软雅黑" panose="020B0503020204020204" pitchFamily="34" charset="-122"/>
                <a:ea typeface="微软雅黑" panose="020B0503020204020204" pitchFamily="34" charset="-122"/>
                <a:cs typeface="宋体" panose="02010600030101010101" pitchFamily="2" charset="-122"/>
              </a:rPr>
              <a:t>高中化学学业水平考试</a:t>
            </a:r>
            <a:r>
              <a:rPr lang="zh-CN" altLang="zh-CN" sz="2800" dirty="0">
                <a:latin typeface="微软雅黑" panose="020B0503020204020204" pitchFamily="34" charset="-122"/>
                <a:ea typeface="微软雅黑" panose="020B0503020204020204" pitchFamily="34" charset="-122"/>
              </a:rPr>
              <a:t>命题程序</a:t>
            </a:r>
          </a:p>
        </p:txBody>
      </p:sp>
      <p:sp>
        <p:nvSpPr>
          <p:cNvPr id="91" name="Line 34"/>
          <p:cNvSpPr>
            <a:spLocks noChangeShapeType="1"/>
          </p:cNvSpPr>
          <p:nvPr/>
        </p:nvSpPr>
        <p:spPr bwMode="auto">
          <a:xfrm rot="618245" flipV="1">
            <a:off x="7023089" y="3635049"/>
            <a:ext cx="819871" cy="987297"/>
          </a:xfrm>
          <a:prstGeom prst="line">
            <a:avLst/>
          </a:prstGeom>
          <a:noFill/>
          <a:ln w="9525">
            <a:solidFill>
              <a:schemeClr val="tx1"/>
            </a:solidFill>
            <a:prstDash val="dash"/>
            <a:round/>
            <a:tailEnd type="triangle" w="med" len="med"/>
          </a:ln>
        </p:spPr>
        <p:txBody>
          <a:bodyPr/>
          <a:lstStyle/>
          <a:p>
            <a:endParaRPr lang="zh-CN"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WordArt 4"/>
          <p:cNvSpPr>
            <a:spLocks noChangeArrowheads="1" noChangeShapeType="1"/>
          </p:cNvSpPr>
          <p:nvPr/>
        </p:nvSpPr>
        <p:spPr bwMode="auto">
          <a:xfrm>
            <a:off x="2855640" y="1428596"/>
            <a:ext cx="5904656" cy="414337"/>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zh-CN" altLang="zh-CN" sz="3200" b="1" dirty="0">
                <a:latin typeface="微软雅黑" panose="020B0503020204020204" pitchFamily="34" charset="-122"/>
                <a:ea typeface="微软雅黑" panose="020B0503020204020204" pitchFamily="34" charset="-122"/>
              </a:rPr>
              <a:t>第一环节“明确</a:t>
            </a:r>
            <a:r>
              <a:rPr lang="zh-CN" altLang="en-US" sz="3200" b="1" dirty="0">
                <a:latin typeface="微软雅黑" panose="020B0503020204020204" pitchFamily="34" charset="-122"/>
                <a:ea typeface="微软雅黑" panose="020B0503020204020204" pitchFamily="34" charset="-122"/>
              </a:rPr>
              <a:t>考试</a:t>
            </a:r>
            <a:r>
              <a:rPr lang="zh-CN" altLang="zh-CN" sz="3200" b="1" dirty="0">
                <a:latin typeface="微软雅黑" panose="020B0503020204020204" pitchFamily="34" charset="-122"/>
                <a:ea typeface="微软雅黑" panose="020B0503020204020204" pitchFamily="34" charset="-122"/>
              </a:rPr>
              <a:t>类别及水平”</a:t>
            </a:r>
            <a:endParaRPr lang="zh-CN" altLang="en-US" sz="4400" b="1" dirty="0">
              <a:latin typeface="微软雅黑" panose="020B0503020204020204" pitchFamily="34" charset="-122"/>
              <a:ea typeface="微软雅黑" panose="020B0503020204020204" pitchFamily="34" charset="-122"/>
            </a:endParaRPr>
          </a:p>
        </p:txBody>
      </p:sp>
      <p:sp>
        <p:nvSpPr>
          <p:cNvPr id="13" name="Rectangle 5"/>
          <p:cNvSpPr>
            <a:spLocks noChangeArrowheads="1"/>
          </p:cNvSpPr>
          <p:nvPr/>
        </p:nvSpPr>
        <p:spPr bwMode="auto">
          <a:xfrm>
            <a:off x="407368" y="2499955"/>
            <a:ext cx="4032448" cy="445278"/>
          </a:xfrm>
          <a:prstGeom prst="rect">
            <a:avLst/>
          </a:prstGeom>
          <a:noFill/>
          <a:ln w="9525">
            <a:noFill/>
            <a:miter lim="800000"/>
          </a:ln>
          <a:effectLst/>
        </p:spPr>
        <p:txBody>
          <a:bodyPr lIns="115196" tIns="57598" rIns="115196" bIns="57598" anchor="ctr"/>
          <a:lstStyle/>
          <a:p>
            <a:pPr marL="342900" indent="-342900" algn="ctr" fontAlgn="base">
              <a:spcBef>
                <a:spcPct val="0"/>
              </a:spcBef>
              <a:spcAft>
                <a:spcPct val="0"/>
              </a:spcAft>
              <a:buFont typeface="Wingdings" panose="05000000000000000000" pitchFamily="2" charset="2"/>
              <a:buChar char="l"/>
            </a:pPr>
            <a:r>
              <a:rPr lang="zh-CN" altLang="zh-CN" sz="2800" b="1" dirty="0">
                <a:latin typeface="微软雅黑" panose="020B0503020204020204" pitchFamily="34" charset="-122"/>
                <a:ea typeface="微软雅黑" panose="020B0503020204020204" pitchFamily="34" charset="-122"/>
              </a:rPr>
              <a:t>学业水平合格</a:t>
            </a:r>
            <a:r>
              <a:rPr lang="zh-CN" altLang="en-US" sz="2800" b="1" dirty="0">
                <a:latin typeface="微软雅黑" panose="020B0503020204020204" pitchFamily="34" charset="-122"/>
                <a:ea typeface="微软雅黑" panose="020B0503020204020204" pitchFamily="34" charset="-122"/>
              </a:rPr>
              <a:t>性</a:t>
            </a:r>
            <a:r>
              <a:rPr lang="zh-CN" altLang="zh-CN" sz="2800" b="1" dirty="0">
                <a:latin typeface="微软雅黑" panose="020B0503020204020204" pitchFamily="34" charset="-122"/>
                <a:ea typeface="微软雅黑" panose="020B0503020204020204" pitchFamily="34" charset="-122"/>
              </a:rPr>
              <a:t>考试</a:t>
            </a: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16" name="Rectangle 5"/>
          <p:cNvSpPr>
            <a:spLocks noChangeArrowheads="1"/>
          </p:cNvSpPr>
          <p:nvPr/>
        </p:nvSpPr>
        <p:spPr bwMode="auto">
          <a:xfrm>
            <a:off x="335360" y="4005064"/>
            <a:ext cx="4078808" cy="637507"/>
          </a:xfrm>
          <a:prstGeom prst="rect">
            <a:avLst/>
          </a:prstGeom>
          <a:noFill/>
          <a:ln w="9525">
            <a:noFill/>
            <a:miter lim="800000"/>
          </a:ln>
          <a:effectLst/>
        </p:spPr>
        <p:txBody>
          <a:bodyPr lIns="115196" tIns="57598" rIns="115196" bIns="57598" anchor="ctr"/>
          <a:lstStyle/>
          <a:p>
            <a:pPr marL="342900" indent="-342900" algn="ctr" fontAlgn="base">
              <a:spcBef>
                <a:spcPct val="0"/>
              </a:spcBef>
              <a:spcAft>
                <a:spcPct val="0"/>
              </a:spcAft>
              <a:buFont typeface="Wingdings" panose="05000000000000000000" pitchFamily="2" charset="2"/>
              <a:buChar char="l"/>
            </a:pPr>
            <a:r>
              <a:rPr lang="zh-CN" altLang="zh-CN" sz="2800" b="1" dirty="0">
                <a:latin typeface="微软雅黑" panose="020B0503020204020204" pitchFamily="34" charset="-122"/>
                <a:ea typeface="微软雅黑" panose="020B0503020204020204" pitchFamily="34" charset="-122"/>
              </a:rPr>
              <a:t>学业水平等级</a:t>
            </a:r>
            <a:r>
              <a:rPr lang="zh-CN" altLang="en-US" sz="2800" b="1" dirty="0">
                <a:latin typeface="微软雅黑" panose="020B0503020204020204" pitchFamily="34" charset="-122"/>
                <a:ea typeface="微软雅黑" panose="020B0503020204020204" pitchFamily="34" charset="-122"/>
              </a:rPr>
              <a:t>性</a:t>
            </a:r>
            <a:r>
              <a:rPr lang="zh-CN" altLang="zh-CN" sz="2800" b="1" dirty="0">
                <a:latin typeface="微软雅黑" panose="020B0503020204020204" pitchFamily="34" charset="-122"/>
                <a:ea typeface="微软雅黑" panose="020B0503020204020204" pitchFamily="34" charset="-122"/>
              </a:rPr>
              <a:t>考试</a:t>
            </a: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17" name="Rectangle 5"/>
          <p:cNvSpPr>
            <a:spLocks noChangeArrowheads="1"/>
          </p:cNvSpPr>
          <p:nvPr/>
        </p:nvSpPr>
        <p:spPr bwMode="auto">
          <a:xfrm>
            <a:off x="551384" y="3110015"/>
            <a:ext cx="10585176" cy="775478"/>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zh-CN" sz="2400" dirty="0">
                <a:latin typeface="微软雅黑" panose="020B0503020204020204" pitchFamily="34" charset="-122"/>
                <a:ea typeface="微软雅黑" panose="020B0503020204020204" pitchFamily="34" charset="-122"/>
              </a:rPr>
              <a:t>以化学必修课程要求为准，按照学业质量标准水平</a:t>
            </a:r>
            <a:r>
              <a:rPr lang="en-US" altLang="zh-CN" sz="24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的程度进行命制</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18" name="Rectangle 5"/>
          <p:cNvSpPr>
            <a:spLocks noChangeArrowheads="1"/>
          </p:cNvSpPr>
          <p:nvPr/>
        </p:nvSpPr>
        <p:spPr bwMode="auto">
          <a:xfrm>
            <a:off x="569976" y="4837984"/>
            <a:ext cx="10926623" cy="775478"/>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zh-CN" sz="2400" dirty="0">
                <a:latin typeface="微软雅黑" panose="020B0503020204020204" pitchFamily="34" charset="-122"/>
                <a:ea typeface="微软雅黑" panose="020B0503020204020204" pitchFamily="34" charset="-122"/>
              </a:rPr>
              <a:t>以化学</a:t>
            </a:r>
            <a:r>
              <a:rPr lang="zh-CN" altLang="en-US" sz="2400" dirty="0">
                <a:latin typeface="微软雅黑" panose="020B0503020204020204" pitchFamily="34" charset="-122"/>
                <a:ea typeface="微软雅黑" panose="020B0503020204020204" pitchFamily="34" charset="-122"/>
              </a:rPr>
              <a:t>必修</a:t>
            </a:r>
            <a:r>
              <a:rPr lang="zh-CN" altLang="zh-CN" sz="2400" dirty="0">
                <a:latin typeface="微软雅黑" panose="020B0503020204020204" pitchFamily="34" charset="-122"/>
                <a:ea typeface="微软雅黑" panose="020B0503020204020204" pitchFamily="34" charset="-122"/>
              </a:rPr>
              <a:t>课程</a:t>
            </a:r>
            <a:r>
              <a:rPr lang="zh-CN" altLang="en-US" sz="2400" dirty="0">
                <a:latin typeface="微软雅黑" panose="020B0503020204020204" pitchFamily="34" charset="-122"/>
                <a:ea typeface="微软雅黑" panose="020B0503020204020204" pitchFamily="34" charset="-122"/>
              </a:rPr>
              <a:t>和选择性必修课程</a:t>
            </a:r>
            <a:r>
              <a:rPr lang="zh-CN" altLang="zh-CN" sz="2400" dirty="0">
                <a:latin typeface="微软雅黑" panose="020B0503020204020204" pitchFamily="34" charset="-122"/>
                <a:ea typeface="微软雅黑" panose="020B0503020204020204" pitchFamily="34" charset="-122"/>
              </a:rPr>
              <a:t>要求为准，按照学业质量标准水平</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4</a:t>
            </a:r>
            <a:r>
              <a:rPr lang="zh-CN" altLang="zh-CN" sz="2400" dirty="0">
                <a:latin typeface="微软雅黑" panose="020B0503020204020204" pitchFamily="34" charset="-122"/>
                <a:ea typeface="微软雅黑" panose="020B0503020204020204" pitchFamily="34" charset="-122"/>
              </a:rPr>
              <a:t>的程度进行命制</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14"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15" name="直接连接符 1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9" name="组合 18"/>
          <p:cNvGrpSpPr>
            <a:grpSpLocks noChangeAspect="1"/>
          </p:cNvGrpSpPr>
          <p:nvPr/>
        </p:nvGrpSpPr>
        <p:grpSpPr bwMode="auto">
          <a:xfrm>
            <a:off x="9625359" y="61482"/>
            <a:ext cx="2375297" cy="653653"/>
            <a:chOff x="0" y="0"/>
            <a:chExt cx="3167513" cy="871754"/>
          </a:xfrm>
        </p:grpSpPr>
        <p:pic>
          <p:nvPicPr>
            <p:cNvPr id="20"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3" name="直接连接符 2"/>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4" name="组合 3"/>
          <p:cNvGrpSpPr>
            <a:grpSpLocks noChangeAspect="1"/>
          </p:cNvGrpSpPr>
          <p:nvPr/>
        </p:nvGrpSpPr>
        <p:grpSpPr bwMode="auto">
          <a:xfrm>
            <a:off x="9625359" y="61482"/>
            <a:ext cx="2375297" cy="653653"/>
            <a:chOff x="0" y="0"/>
            <a:chExt cx="3167513" cy="871754"/>
          </a:xfrm>
        </p:grpSpPr>
        <p:pic>
          <p:nvPicPr>
            <p:cNvPr id="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文本框 6"/>
          <p:cNvSpPr txBox="1"/>
          <p:nvPr/>
        </p:nvSpPr>
        <p:spPr>
          <a:xfrm>
            <a:off x="551136" y="1196752"/>
            <a:ext cx="4536752" cy="584775"/>
          </a:xfrm>
          <a:prstGeom prst="rect">
            <a:avLst/>
          </a:prstGeom>
          <a:noFill/>
        </p:spPr>
        <p:txBody>
          <a:bodyPr wrap="square" rtlCol="0">
            <a:spAutoFit/>
          </a:bodyPr>
          <a:lstStyle/>
          <a:p>
            <a:r>
              <a:rPr lang="zh-CN" altLang="en-US" sz="3200" dirty="0" smtClean="0">
                <a:latin typeface="微软雅黑" panose="020B0503020204020204" pitchFamily="34" charset="-122"/>
                <a:ea typeface="微软雅黑" panose="020B0503020204020204" pitchFamily="34" charset="-122"/>
              </a:rPr>
              <a:t>题目设计案例第一环节</a:t>
            </a:r>
            <a:endParaRPr lang="zh-CN" altLang="en-US" sz="3200" dirty="0">
              <a:latin typeface="微软雅黑" panose="020B0503020204020204" pitchFamily="34" charset="-122"/>
              <a:ea typeface="微软雅黑" panose="020B0503020204020204" pitchFamily="34" charset="-122"/>
            </a:endParaRPr>
          </a:p>
        </p:txBody>
      </p:sp>
      <p:sp>
        <p:nvSpPr>
          <p:cNvPr id="8" name="文本框 7"/>
          <p:cNvSpPr txBox="1"/>
          <p:nvPr/>
        </p:nvSpPr>
        <p:spPr>
          <a:xfrm>
            <a:off x="1919288" y="2492896"/>
            <a:ext cx="8280400" cy="738664"/>
          </a:xfrm>
          <a:prstGeom prst="rect">
            <a:avLst/>
          </a:prstGeom>
          <a:noFill/>
          <a:ln w="25400">
            <a:solidFill>
              <a:srgbClr val="BD1E03"/>
            </a:solidFill>
          </a:ln>
        </p:spPr>
        <p:txBody>
          <a:bodyPr wrap="square" rtlCol="0">
            <a:spAutoFit/>
          </a:bodyPr>
          <a:lstStyle/>
          <a:p>
            <a:pPr algn="ctr">
              <a:lnSpc>
                <a:spcPct val="150000"/>
              </a:lnSpc>
            </a:pPr>
            <a:r>
              <a:rPr lang="zh-CN" altLang="en-US" sz="2800" dirty="0">
                <a:latin typeface="微软雅黑" panose="020B0503020204020204" pitchFamily="34" charset="-122"/>
                <a:ea typeface="微软雅黑" panose="020B0503020204020204" pitchFamily="34" charset="-122"/>
              </a:rPr>
              <a:t>考试类别：学业水平等级性</a:t>
            </a:r>
            <a:r>
              <a:rPr lang="zh-CN" altLang="en-US" sz="2800" dirty="0" smtClean="0">
                <a:latin typeface="微软雅黑" panose="020B0503020204020204" pitchFamily="34" charset="-122"/>
                <a:ea typeface="微软雅黑" panose="020B0503020204020204" pitchFamily="34" charset="-122"/>
              </a:rPr>
              <a:t>考试</a:t>
            </a:r>
            <a:endParaRPr lang="zh-CN" altLang="en-US" sz="28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1918768" y="4149080"/>
            <a:ext cx="8280920" cy="1384995"/>
          </a:xfrm>
          <a:prstGeom prst="rect">
            <a:avLst/>
          </a:prstGeom>
          <a:noFill/>
          <a:ln w="25400">
            <a:solidFill>
              <a:srgbClr val="BD1E03"/>
            </a:solidFill>
          </a:ln>
        </p:spPr>
        <p:txBody>
          <a:bodyPr wrap="square" rtlCol="0">
            <a:spAutoFit/>
          </a:bodyPr>
          <a:lstStyle/>
          <a:p>
            <a:pPr>
              <a:lnSpc>
                <a:spcPct val="150000"/>
              </a:lnSpc>
            </a:pPr>
            <a:r>
              <a:rPr lang="zh-CN" altLang="en-US" sz="2800" dirty="0" smtClean="0">
                <a:latin typeface="微软雅黑" panose="020B0503020204020204" pitchFamily="34" charset="-122"/>
                <a:ea typeface="微软雅黑" panose="020B0503020204020204" pitchFamily="34" charset="-122"/>
              </a:rPr>
              <a:t>考试范围：必修</a:t>
            </a:r>
            <a:r>
              <a:rPr lang="en-US" altLang="zh-CN" sz="2800" dirty="0" smtClean="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选择性必修</a:t>
            </a:r>
            <a:endParaRPr lang="en-US" altLang="zh-CN" sz="2800" dirty="0" smtClean="0">
              <a:latin typeface="微软雅黑" panose="020B0503020204020204" pitchFamily="34" charset="-122"/>
              <a:ea typeface="微软雅黑" panose="020B0503020204020204" pitchFamily="34" charset="-122"/>
            </a:endParaRPr>
          </a:p>
          <a:p>
            <a:pPr>
              <a:lnSpc>
                <a:spcPct val="150000"/>
              </a:lnSpc>
            </a:pPr>
            <a:r>
              <a:rPr lang="zh-CN" altLang="en-US" sz="2800" dirty="0" smtClean="0">
                <a:latin typeface="微软雅黑" panose="020B0503020204020204" pitchFamily="34" charset="-122"/>
                <a:ea typeface="微软雅黑" panose="020B0503020204020204" pitchFamily="34" charset="-122"/>
              </a:rPr>
              <a:t>考试水平：</a:t>
            </a:r>
            <a:r>
              <a:rPr lang="zh-CN" altLang="zh-CN" sz="2800" dirty="0">
                <a:latin typeface="微软雅黑" panose="020B0503020204020204" pitchFamily="34" charset="-122"/>
                <a:ea typeface="微软雅黑" panose="020B0503020204020204" pitchFamily="34" charset="-122"/>
              </a:rPr>
              <a:t>按照学业质量标准水平</a:t>
            </a:r>
            <a:r>
              <a:rPr lang="en-US" altLang="zh-CN" sz="2800" dirty="0">
                <a:latin typeface="微软雅黑" panose="020B0503020204020204" pitchFamily="34" charset="-122"/>
                <a:ea typeface="微软雅黑" panose="020B0503020204020204" pitchFamily="34" charset="-122"/>
                <a:cs typeface="Times New Roman" panose="02020603050405020304" pitchFamily="18" charset="0"/>
              </a:rPr>
              <a:t>4</a:t>
            </a:r>
            <a:r>
              <a:rPr lang="zh-CN" altLang="zh-CN" sz="2800" dirty="0">
                <a:latin typeface="微软雅黑" panose="020B0503020204020204" pitchFamily="34" charset="-122"/>
                <a:ea typeface="微软雅黑" panose="020B0503020204020204" pitchFamily="34" charset="-122"/>
              </a:rPr>
              <a:t>的程度进行命制</a:t>
            </a:r>
            <a:endParaRPr lang="zh-CN" altLang="en-US" sz="2800" dirty="0">
              <a:latin typeface="微软雅黑" panose="020B0503020204020204" pitchFamily="34" charset="-122"/>
              <a:ea typeface="微软雅黑" panose="020B0503020204020204" pitchFamily="34" charset="-122"/>
            </a:endParaRPr>
          </a:p>
        </p:txBody>
      </p:sp>
      <p:sp>
        <p:nvSpPr>
          <p:cNvPr id="10" name="下箭头 9"/>
          <p:cNvSpPr/>
          <p:nvPr/>
        </p:nvSpPr>
        <p:spPr>
          <a:xfrm>
            <a:off x="5897210" y="3384115"/>
            <a:ext cx="342806" cy="620949"/>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p:cNvSpPr>
            <a:spLocks noChangeArrowheads="1"/>
          </p:cNvSpPr>
          <p:nvPr/>
        </p:nvSpPr>
        <p:spPr bwMode="auto">
          <a:xfrm>
            <a:off x="476449" y="2359372"/>
            <a:ext cx="2235175" cy="618232"/>
          </a:xfrm>
          <a:prstGeom prst="rect">
            <a:avLst/>
          </a:prstGeom>
          <a:noFill/>
          <a:ln w="9525">
            <a:noFill/>
            <a:miter lim="800000"/>
          </a:ln>
          <a:effectLst/>
        </p:spPr>
        <p:txBody>
          <a:bodyPr lIns="115196" tIns="57598" rIns="115196" bIns="57598" anchor="ctr"/>
          <a:lstStyle/>
          <a:p>
            <a:pPr marL="342900" indent="-342900" algn="ctr" fontAlgn="base">
              <a:spcBef>
                <a:spcPct val="0"/>
              </a:spcBef>
              <a:spcAft>
                <a:spcPct val="0"/>
              </a:spcAft>
              <a:buFont typeface="Wingdings" panose="05000000000000000000" pitchFamily="2" charset="2"/>
              <a:buChar char="l"/>
            </a:pPr>
            <a:r>
              <a:rPr lang="zh-CN" altLang="en-US" sz="2800" b="1" dirty="0">
                <a:latin typeface="微软雅黑" panose="020B0503020204020204" pitchFamily="34" charset="-122"/>
                <a:ea typeface="微软雅黑" panose="020B0503020204020204" pitchFamily="34" charset="-122"/>
              </a:rPr>
              <a:t>测试宗旨</a:t>
            </a: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16" name="Rectangle 5"/>
          <p:cNvSpPr>
            <a:spLocks noChangeArrowheads="1"/>
          </p:cNvSpPr>
          <p:nvPr/>
        </p:nvSpPr>
        <p:spPr bwMode="auto">
          <a:xfrm>
            <a:off x="517838" y="3976028"/>
            <a:ext cx="2193786" cy="546224"/>
          </a:xfrm>
          <a:prstGeom prst="rect">
            <a:avLst/>
          </a:prstGeom>
          <a:noFill/>
          <a:ln w="9525">
            <a:noFill/>
            <a:miter lim="800000"/>
          </a:ln>
          <a:effectLst/>
        </p:spPr>
        <p:txBody>
          <a:bodyPr lIns="115196" tIns="57598" rIns="115196" bIns="57598" anchor="ctr"/>
          <a:lstStyle/>
          <a:p>
            <a:pPr marL="342900" indent="-342900" algn="ctr" fontAlgn="base">
              <a:spcBef>
                <a:spcPct val="0"/>
              </a:spcBef>
              <a:spcAft>
                <a:spcPct val="0"/>
              </a:spcAft>
              <a:buFont typeface="Wingdings" panose="05000000000000000000" pitchFamily="2" charset="2"/>
              <a:buChar char="l"/>
            </a:pPr>
            <a:r>
              <a:rPr lang="zh-CN" altLang="en-US" sz="2800" b="1" dirty="0">
                <a:latin typeface="微软雅黑" panose="020B0503020204020204" pitchFamily="34" charset="-122"/>
                <a:ea typeface="微软雅黑" panose="020B0503020204020204" pitchFamily="34" charset="-122"/>
              </a:rPr>
              <a:t>测试目标</a:t>
            </a: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17" name="Rectangle 5"/>
          <p:cNvSpPr>
            <a:spLocks noChangeArrowheads="1"/>
          </p:cNvSpPr>
          <p:nvPr/>
        </p:nvSpPr>
        <p:spPr bwMode="auto">
          <a:xfrm>
            <a:off x="655237" y="3050112"/>
            <a:ext cx="10481323" cy="775478"/>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zh-CN" sz="2400" dirty="0">
                <a:latin typeface="微软雅黑" panose="020B0503020204020204" pitchFamily="34" charset="-122"/>
                <a:ea typeface="微软雅黑" panose="020B0503020204020204" pitchFamily="34" charset="-122"/>
              </a:rPr>
              <a:t>“</a:t>
            </a:r>
            <a:r>
              <a:rPr lang="zh-CN" altLang="zh-CN" sz="2400" b="1" dirty="0">
                <a:latin typeface="微软雅黑" panose="020B0503020204020204" pitchFamily="34" charset="-122"/>
                <a:ea typeface="微软雅黑" panose="020B0503020204020204" pitchFamily="34" charset="-122"/>
              </a:rPr>
              <a:t>测试宗旨</a:t>
            </a:r>
            <a:r>
              <a:rPr lang="zh-CN" altLang="zh-CN" sz="2400" dirty="0">
                <a:latin typeface="微软雅黑" panose="020B0503020204020204" pitchFamily="34" charset="-122"/>
                <a:ea typeface="微软雅黑" panose="020B0503020204020204" pitchFamily="34" charset="-122"/>
              </a:rPr>
              <a:t>”是指命制的试题要测试学生的哪些化学学科核心素养</a:t>
            </a:r>
            <a:r>
              <a:rPr lang="zh-CN" altLang="en-US" sz="2400" dirty="0">
                <a:latin typeface="微软雅黑" panose="020B0503020204020204" pitchFamily="34" charset="-122"/>
                <a:ea typeface="微软雅黑" panose="020B0503020204020204" pitchFamily="34" charset="-122"/>
              </a:rPr>
              <a:t>。</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18" name="Rectangle 5"/>
          <p:cNvSpPr>
            <a:spLocks noChangeArrowheads="1"/>
          </p:cNvSpPr>
          <p:nvPr/>
        </p:nvSpPr>
        <p:spPr bwMode="auto">
          <a:xfrm>
            <a:off x="655237" y="4672690"/>
            <a:ext cx="10985379" cy="1147771"/>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zh-CN" sz="2400" dirty="0">
                <a:latin typeface="微软雅黑" panose="020B0503020204020204" pitchFamily="34" charset="-122"/>
                <a:ea typeface="微软雅黑" panose="020B0503020204020204" pitchFamily="34" charset="-122"/>
              </a:rPr>
              <a:t>“</a:t>
            </a:r>
            <a:r>
              <a:rPr lang="zh-CN" altLang="zh-CN" sz="2400" b="1" dirty="0">
                <a:latin typeface="微软雅黑" panose="020B0503020204020204" pitchFamily="34" charset="-122"/>
                <a:ea typeface="微软雅黑" panose="020B0503020204020204" pitchFamily="34" charset="-122"/>
              </a:rPr>
              <a:t>测试目标</a:t>
            </a:r>
            <a:r>
              <a:rPr lang="zh-CN" altLang="zh-CN" sz="2400" dirty="0">
                <a:latin typeface="微软雅黑" panose="020B0503020204020204" pitchFamily="34" charset="-122"/>
                <a:ea typeface="微软雅黑" panose="020B0503020204020204" pitchFamily="34" charset="-122"/>
              </a:rPr>
              <a:t>”即评价目标，是根据测试宗旨，从学业质量标准中提炼出的、学生毕业或升学所应达到的</a:t>
            </a:r>
            <a:r>
              <a:rPr lang="zh-CN" altLang="en-US" sz="2400" dirty="0">
                <a:latin typeface="微软雅黑" panose="020B0503020204020204" pitchFamily="34" charset="-122"/>
                <a:ea typeface="微软雅黑" panose="020B0503020204020204" pitchFamily="34" charset="-122"/>
              </a:rPr>
              <a:t>学业质量</a:t>
            </a:r>
            <a:r>
              <a:rPr lang="zh-CN" altLang="zh-CN" sz="2400" dirty="0">
                <a:latin typeface="微软雅黑" panose="020B0503020204020204" pitchFamily="34" charset="-122"/>
                <a:ea typeface="微软雅黑" panose="020B0503020204020204" pitchFamily="34" charset="-122"/>
              </a:rPr>
              <a:t>水平或程度。</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14"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15" name="直接连接符 1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9" name="组合 18"/>
          <p:cNvGrpSpPr>
            <a:grpSpLocks noChangeAspect="1"/>
          </p:cNvGrpSpPr>
          <p:nvPr/>
        </p:nvGrpSpPr>
        <p:grpSpPr bwMode="auto">
          <a:xfrm>
            <a:off x="9625359" y="61482"/>
            <a:ext cx="2375297" cy="653653"/>
            <a:chOff x="0" y="0"/>
            <a:chExt cx="3167513" cy="871754"/>
          </a:xfrm>
        </p:grpSpPr>
        <p:pic>
          <p:nvPicPr>
            <p:cNvPr id="20"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文本框 1"/>
          <p:cNvSpPr txBox="1"/>
          <p:nvPr/>
        </p:nvSpPr>
        <p:spPr>
          <a:xfrm>
            <a:off x="3143672" y="1263653"/>
            <a:ext cx="6803524"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第二环节“确定测试宗旨与目标”</a:t>
            </a:r>
            <a:endParaRPr lang="zh-CN" altLang="en-US" sz="44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a:grpSpLocks noChangeAspect="1"/>
          </p:cNvGrpSpPr>
          <p:nvPr/>
        </p:nvGrpSpPr>
        <p:grpSpPr bwMode="auto">
          <a:xfrm>
            <a:off x="9480376" y="138827"/>
            <a:ext cx="2393688"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cxnSp>
        <p:nvCxnSpPr>
          <p:cNvPr id="10" name="直接连接符 9"/>
          <p:cNvCxnSpPr/>
          <p:nvPr/>
        </p:nvCxnSpPr>
        <p:spPr>
          <a:xfrm>
            <a:off x="-24680" y="90872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48872" y="300541"/>
            <a:ext cx="11231704" cy="583565"/>
          </a:xfrm>
          <a:prstGeom prst="rect">
            <a:avLst/>
          </a:prstGeom>
          <a:noFill/>
        </p:spPr>
        <p:txBody>
          <a:bodyPr wrap="square" rtlCol="0">
            <a:spAutoFit/>
          </a:bodyPr>
          <a:lstStyle/>
          <a:p>
            <a:r>
              <a:rPr lang="zh-CN" altLang="en-US" sz="3200" dirty="0">
                <a:solidFill>
                  <a:prstClr val="black"/>
                </a:solidFill>
                <a:latin typeface="微软雅黑" panose="020B0503020204020204" pitchFamily="34" charset="-122"/>
                <a:ea typeface="微软雅黑" panose="020B0503020204020204" pitchFamily="34" charset="-122"/>
              </a:rPr>
              <a:t>评价学生学科核心素养发展水平：学生的价值观、能力和品格</a:t>
            </a:r>
          </a:p>
        </p:txBody>
      </p:sp>
      <p:sp>
        <p:nvSpPr>
          <p:cNvPr id="23" name="矩形 22"/>
          <p:cNvSpPr/>
          <p:nvPr/>
        </p:nvSpPr>
        <p:spPr>
          <a:xfrm>
            <a:off x="1055440" y="1484784"/>
            <a:ext cx="4181664" cy="4401205"/>
          </a:xfrm>
          <a:prstGeom prst="rect">
            <a:avLst/>
          </a:prstGeom>
        </p:spPr>
        <p:txBody>
          <a:bodyPr wrap="square">
            <a:spAutoFit/>
          </a:bodyPr>
          <a:lstStyle/>
          <a:p>
            <a:pPr marL="457200" indent="-457200">
              <a:lnSpc>
                <a:spcPct val="200000"/>
              </a:lnSpc>
              <a:buFont typeface="Wingdings" panose="05000000000000000000" pitchFamily="2" charset="2"/>
              <a:buChar char="l"/>
            </a:pPr>
            <a:r>
              <a:rPr lang="zh-CN" altLang="en-US" sz="2800" dirty="0">
                <a:latin typeface="微软雅黑" panose="020B0503020204020204" pitchFamily="34" charset="-122"/>
                <a:ea typeface="微软雅黑" panose="020B0503020204020204" pitchFamily="34" charset="-122"/>
              </a:rPr>
              <a:t>宏观辨识与微观探析</a:t>
            </a:r>
            <a:endParaRPr lang="en-US" altLang="zh-CN" sz="2800" dirty="0">
              <a:latin typeface="微软雅黑" panose="020B0503020204020204" pitchFamily="34" charset="-122"/>
              <a:ea typeface="微软雅黑" panose="020B0503020204020204" pitchFamily="34" charset="-122"/>
            </a:endParaRPr>
          </a:p>
          <a:p>
            <a:pPr marL="457200" indent="-457200">
              <a:lnSpc>
                <a:spcPct val="200000"/>
              </a:lnSpc>
              <a:buFont typeface="Wingdings" panose="05000000000000000000" pitchFamily="2" charset="2"/>
              <a:buChar char="l"/>
            </a:pPr>
            <a:r>
              <a:rPr lang="zh-CN" altLang="en-US" sz="2800" dirty="0">
                <a:latin typeface="微软雅黑" panose="020B0503020204020204" pitchFamily="34" charset="-122"/>
                <a:ea typeface="微软雅黑" panose="020B0503020204020204" pitchFamily="34" charset="-122"/>
              </a:rPr>
              <a:t>变化观念与平衡思想</a:t>
            </a:r>
            <a:endParaRPr lang="en-US" altLang="zh-CN" sz="2800" dirty="0">
              <a:latin typeface="微软雅黑" panose="020B0503020204020204" pitchFamily="34" charset="-122"/>
              <a:ea typeface="微软雅黑" panose="020B0503020204020204" pitchFamily="34" charset="-122"/>
            </a:endParaRPr>
          </a:p>
          <a:p>
            <a:pPr marL="457200" indent="-457200">
              <a:lnSpc>
                <a:spcPct val="200000"/>
              </a:lnSpc>
              <a:buFont typeface="Wingdings" panose="05000000000000000000" pitchFamily="2" charset="2"/>
              <a:buChar char="l"/>
            </a:pPr>
            <a:r>
              <a:rPr lang="zh-CN" altLang="en-US" sz="2800" dirty="0">
                <a:latin typeface="微软雅黑" panose="020B0503020204020204" pitchFamily="34" charset="-122"/>
                <a:ea typeface="微软雅黑" panose="020B0503020204020204" pitchFamily="34" charset="-122"/>
              </a:rPr>
              <a:t>证据推理与模型认知</a:t>
            </a:r>
            <a:endParaRPr lang="en-US" altLang="zh-CN" sz="2800" dirty="0">
              <a:latin typeface="微软雅黑" panose="020B0503020204020204" pitchFamily="34" charset="-122"/>
              <a:ea typeface="微软雅黑" panose="020B0503020204020204" pitchFamily="34" charset="-122"/>
            </a:endParaRPr>
          </a:p>
          <a:p>
            <a:pPr marL="457200" indent="-457200">
              <a:lnSpc>
                <a:spcPct val="200000"/>
              </a:lnSpc>
              <a:buFont typeface="Wingdings" panose="05000000000000000000" pitchFamily="2" charset="2"/>
              <a:buChar char="l"/>
            </a:pPr>
            <a:r>
              <a:rPr lang="zh-CN" altLang="en-US" sz="2800" dirty="0">
                <a:latin typeface="微软雅黑" panose="020B0503020204020204" pitchFamily="34" charset="-122"/>
                <a:ea typeface="微软雅黑" panose="020B0503020204020204" pitchFamily="34" charset="-122"/>
              </a:rPr>
              <a:t>科学探究与创新意识</a:t>
            </a:r>
            <a:endParaRPr lang="en-US" altLang="zh-CN" sz="2800" dirty="0">
              <a:latin typeface="微软雅黑" panose="020B0503020204020204" pitchFamily="34" charset="-122"/>
              <a:ea typeface="微软雅黑" panose="020B0503020204020204" pitchFamily="34" charset="-122"/>
            </a:endParaRPr>
          </a:p>
          <a:p>
            <a:pPr marL="457200" indent="-457200">
              <a:lnSpc>
                <a:spcPct val="200000"/>
              </a:lnSpc>
              <a:buFont typeface="Wingdings" panose="05000000000000000000" pitchFamily="2" charset="2"/>
              <a:buChar char="l"/>
            </a:pPr>
            <a:r>
              <a:rPr lang="zh-CN" altLang="en-US" sz="2800" dirty="0">
                <a:latin typeface="微软雅黑" panose="020B0503020204020204" pitchFamily="34" charset="-122"/>
                <a:ea typeface="微软雅黑" panose="020B0503020204020204" pitchFamily="34" charset="-122"/>
              </a:rPr>
              <a:t>科学态度与社会责任</a:t>
            </a:r>
          </a:p>
        </p:txBody>
      </p:sp>
      <p:sp>
        <p:nvSpPr>
          <p:cNvPr id="2" name="右大括号 1"/>
          <p:cNvSpPr/>
          <p:nvPr/>
        </p:nvSpPr>
        <p:spPr>
          <a:xfrm>
            <a:off x="5075164" y="1916830"/>
            <a:ext cx="432048" cy="1872201"/>
          </a:xfrm>
          <a:prstGeom prst="rightBrace">
            <a:avLst/>
          </a:prstGeom>
          <a:ln>
            <a:solidFill>
              <a:srgbClr val="BD1E03"/>
            </a:solidFill>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zh-CN" altLang="en-US"/>
          </a:p>
        </p:txBody>
      </p:sp>
      <p:sp>
        <p:nvSpPr>
          <p:cNvPr id="3" name="文本框 2"/>
          <p:cNvSpPr txBox="1"/>
          <p:nvPr/>
        </p:nvSpPr>
        <p:spPr>
          <a:xfrm>
            <a:off x="5951984" y="2375876"/>
            <a:ext cx="4453763" cy="954107"/>
          </a:xfrm>
          <a:prstGeom prst="rect">
            <a:avLst/>
          </a:prstGeom>
          <a:noFill/>
          <a:ln w="25400">
            <a:solidFill>
              <a:srgbClr val="C00000"/>
            </a:solidFill>
            <a:prstDash val="solid"/>
          </a:ln>
        </p:spPr>
        <p:txBody>
          <a:bodyPr wrap="square" rtlCol="0">
            <a:spAutoFit/>
          </a:bodyPr>
          <a:lstStyle/>
          <a:p>
            <a:r>
              <a:rPr lang="zh-CN" altLang="en-US" sz="2800" dirty="0">
                <a:latin typeface="微软雅黑" panose="020B0503020204020204" pitchFamily="34" charset="-122"/>
                <a:ea typeface="微软雅黑" panose="020B0503020204020204" pitchFamily="34" charset="-122"/>
              </a:rPr>
              <a:t>从学科观念和思维方式视角对化学科学思维的描述</a:t>
            </a:r>
          </a:p>
        </p:txBody>
      </p:sp>
      <p:sp>
        <p:nvSpPr>
          <p:cNvPr id="26" name="文本框 25"/>
          <p:cNvSpPr txBox="1"/>
          <p:nvPr/>
        </p:nvSpPr>
        <p:spPr>
          <a:xfrm>
            <a:off x="5951983" y="4443986"/>
            <a:ext cx="4453763" cy="521970"/>
          </a:xfrm>
          <a:prstGeom prst="rect">
            <a:avLst/>
          </a:prstGeom>
          <a:noFill/>
          <a:ln w="25400">
            <a:solidFill>
              <a:srgbClr val="C00000"/>
            </a:solidFill>
            <a:prstDash val="solid"/>
          </a:ln>
        </p:spPr>
        <p:txBody>
          <a:bodyPr wrap="square" rtlCol="0">
            <a:spAutoFit/>
          </a:bodyPr>
          <a:lstStyle/>
          <a:p>
            <a:pPr algn="ctr"/>
            <a:r>
              <a:rPr lang="zh-CN" altLang="en-US" sz="2800" dirty="0">
                <a:latin typeface="微软雅黑" panose="020B0503020204020204" pitchFamily="34" charset="-122"/>
                <a:ea typeface="微软雅黑" panose="020B0503020204020204" pitchFamily="34" charset="-122"/>
              </a:rPr>
              <a:t>化学科学实践能力与意识</a:t>
            </a:r>
            <a:endParaRPr lang="en-US" altLang="zh-CN" sz="28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5951967" y="5141952"/>
            <a:ext cx="4453763" cy="521970"/>
          </a:xfrm>
          <a:prstGeom prst="rect">
            <a:avLst/>
          </a:prstGeom>
          <a:noFill/>
          <a:ln w="25400">
            <a:solidFill>
              <a:srgbClr val="C00000"/>
            </a:solidFill>
            <a:prstDash val="solid"/>
          </a:ln>
        </p:spPr>
        <p:txBody>
          <a:bodyPr wrap="square" rtlCol="0">
            <a:spAutoFit/>
          </a:bodyPr>
          <a:lstStyle/>
          <a:p>
            <a:pPr algn="ctr"/>
            <a:r>
              <a:rPr lang="zh-CN" altLang="en-US" sz="2800" dirty="0">
                <a:latin typeface="微软雅黑" panose="020B0503020204020204" pitchFamily="34" charset="-122"/>
                <a:ea typeface="微软雅黑" panose="020B0503020204020204" pitchFamily="34" charset="-122"/>
              </a:rPr>
              <a:t>必备品格</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95400" y="1067601"/>
            <a:ext cx="4392736" cy="584775"/>
          </a:xfrm>
          <a:prstGeom prst="rect">
            <a:avLst/>
          </a:prstGeom>
          <a:noFill/>
        </p:spPr>
        <p:txBody>
          <a:bodyPr wrap="square" rtlCol="0">
            <a:spAutoFit/>
          </a:bodyPr>
          <a:lstStyle/>
          <a:p>
            <a:r>
              <a:rPr lang="zh-CN" altLang="en-US" sz="3200" dirty="0" smtClean="0">
                <a:latin typeface="微软雅黑" panose="020B0503020204020204" pitchFamily="34" charset="-122"/>
                <a:ea typeface="微软雅黑" panose="020B0503020204020204" pitchFamily="34" charset="-122"/>
              </a:rPr>
              <a:t>题目设计案例第二环节</a:t>
            </a:r>
            <a:endParaRPr lang="zh-CN" altLang="en-US" sz="3200" dirty="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4" name="组合 3"/>
          <p:cNvGrpSpPr>
            <a:grpSpLocks noChangeAspect="1"/>
          </p:cNvGrpSpPr>
          <p:nvPr/>
        </p:nvGrpSpPr>
        <p:grpSpPr bwMode="auto">
          <a:xfrm>
            <a:off x="9625359" y="61482"/>
            <a:ext cx="2375297" cy="653653"/>
            <a:chOff x="0" y="0"/>
            <a:chExt cx="3167513" cy="871754"/>
          </a:xfrm>
        </p:grpSpPr>
        <p:pic>
          <p:nvPicPr>
            <p:cNvPr id="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文本框 6"/>
          <p:cNvSpPr txBox="1"/>
          <p:nvPr/>
        </p:nvSpPr>
        <p:spPr>
          <a:xfrm>
            <a:off x="695400" y="1916832"/>
            <a:ext cx="10873208" cy="1200329"/>
          </a:xfrm>
          <a:prstGeom prst="rect">
            <a:avLst/>
          </a:prstGeom>
          <a:noFill/>
        </p:spPr>
        <p:txBody>
          <a:bodyPr wrap="square" rtlCol="0">
            <a:spAutoFit/>
          </a:bodyPr>
          <a:lstStyle/>
          <a:p>
            <a:r>
              <a:rPr lang="zh-CN" altLang="en-US" sz="2400" dirty="0" smtClean="0">
                <a:solidFill>
                  <a:srgbClr val="C00000"/>
                </a:solidFill>
                <a:latin typeface="微软雅黑" panose="020B0503020204020204" pitchFamily="34" charset="-122"/>
                <a:ea typeface="微软雅黑" panose="020B0503020204020204" pitchFamily="34" charset="-122"/>
              </a:rPr>
              <a:t>落实测试宗旨：</a:t>
            </a:r>
            <a:r>
              <a:rPr lang="zh-CN" altLang="en-US" sz="2400" dirty="0" smtClean="0">
                <a:latin typeface="微软雅黑" panose="020B0503020204020204" pitchFamily="34" charset="-122"/>
                <a:ea typeface="微软雅黑" panose="020B0503020204020204" pitchFamily="34" charset="-122"/>
              </a:rPr>
              <a:t>拟考察学科核心素养为“宏观辨识与微观探析”；具体为水平</a:t>
            </a:r>
            <a:r>
              <a:rPr lang="en-US" altLang="zh-CN" sz="2400" dirty="0" smtClean="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a:t>
            </a:r>
            <a:r>
              <a:rPr lang="zh-CN" altLang="en-US" sz="2400" dirty="0" smtClean="0">
                <a:latin typeface="微软雅黑" panose="020B0503020204020204" pitchFamily="34" charset="-122"/>
                <a:ea typeface="微软雅黑" panose="020B0503020204020204" pitchFamily="34" charset="-122"/>
              </a:rPr>
              <a:t>能依据物质的微观结构，描述或预测物质的性质和在一定条件下可能发生的化学变化，能评估某种解释或预测的合理性。”</a:t>
            </a:r>
            <a:endParaRPr lang="zh-CN" altLang="en-US" sz="2400" dirty="0">
              <a:latin typeface="微软雅黑" panose="020B0503020204020204" pitchFamily="34" charset="-122"/>
              <a:ea typeface="微软雅黑" panose="020B0503020204020204" pitchFamily="34" charset="-122"/>
            </a:endParaRPr>
          </a:p>
        </p:txBody>
      </p:sp>
      <p:sp>
        <p:nvSpPr>
          <p:cNvPr id="8" name="文本框 7"/>
          <p:cNvSpPr txBox="1"/>
          <p:nvPr/>
        </p:nvSpPr>
        <p:spPr>
          <a:xfrm>
            <a:off x="572804" y="3717032"/>
            <a:ext cx="10873208" cy="830997"/>
          </a:xfrm>
          <a:prstGeom prst="rect">
            <a:avLst/>
          </a:prstGeom>
          <a:noFill/>
        </p:spPr>
        <p:txBody>
          <a:bodyPr wrap="square" rtlCol="0">
            <a:spAutoFit/>
          </a:bodyPr>
          <a:lstStyle/>
          <a:p>
            <a:r>
              <a:rPr lang="zh-CN" altLang="en-US" sz="2400" dirty="0" smtClean="0">
                <a:solidFill>
                  <a:srgbClr val="C00000"/>
                </a:solidFill>
                <a:latin typeface="微软雅黑" panose="020B0503020204020204" pitchFamily="34" charset="-122"/>
                <a:ea typeface="微软雅黑" panose="020B0503020204020204" pitchFamily="34" charset="-122"/>
              </a:rPr>
              <a:t>根据测试宗旨判断测试目标：</a:t>
            </a:r>
            <a:r>
              <a:rPr lang="zh-CN" altLang="en-US" sz="2400" dirty="0" smtClean="0">
                <a:latin typeface="微软雅黑" panose="020B0503020204020204" pitchFamily="34" charset="-122"/>
                <a:ea typeface="微软雅黑" panose="020B0503020204020204" pitchFamily="34" charset="-122"/>
              </a:rPr>
              <a:t>能根据物质的类别、组成、微粒的结构、微粒间的作用力等说明或预测物质的性质，评估所做说明或预测的合理性。</a:t>
            </a:r>
            <a:endParaRPr lang="zh-CN" altLang="en-US" sz="2400" dirty="0">
              <a:solidFill>
                <a:srgbClr val="C00000"/>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623392" y="5046275"/>
            <a:ext cx="10873208" cy="830997"/>
          </a:xfrm>
          <a:prstGeom prst="rect">
            <a:avLst/>
          </a:prstGeom>
          <a:noFill/>
        </p:spPr>
        <p:txBody>
          <a:bodyPr wrap="square" rtlCol="0">
            <a:spAutoFit/>
          </a:bodyPr>
          <a:lstStyle/>
          <a:p>
            <a:r>
              <a:rPr lang="zh-CN" altLang="en-US" sz="2400" dirty="0" smtClean="0">
                <a:solidFill>
                  <a:srgbClr val="C00000"/>
                </a:solidFill>
                <a:latin typeface="微软雅黑" panose="020B0503020204020204" pitchFamily="34" charset="-122"/>
                <a:ea typeface="微软雅黑" panose="020B0503020204020204" pitchFamily="34" charset="-122"/>
              </a:rPr>
              <a:t>与学业要求相互对应落实考察主题：</a:t>
            </a:r>
            <a:r>
              <a:rPr lang="zh-CN" altLang="en-US" sz="2400" dirty="0" smtClean="0">
                <a:latin typeface="微软雅黑" panose="020B0503020204020204" pitchFamily="34" charset="-122"/>
                <a:ea typeface="微软雅黑" panose="020B0503020204020204" pitchFamily="34" charset="-122"/>
              </a:rPr>
              <a:t>选择性必修课程模块二“物质结构与性质”；选择性必修课程模块三“</a:t>
            </a:r>
            <a:r>
              <a:rPr lang="zh-CN" altLang="en-US" sz="2400" dirty="0" smtClean="0">
                <a:solidFill>
                  <a:srgbClr val="C00000"/>
                </a:solidFill>
                <a:latin typeface="微软雅黑" panose="020B0503020204020204" pitchFamily="34" charset="-122"/>
                <a:ea typeface="微软雅黑" panose="020B0503020204020204" pitchFamily="34" charset="-122"/>
              </a:rPr>
              <a:t>有机化学基础</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12" name="圆角矩形标注 11"/>
          <p:cNvSpPr/>
          <p:nvPr/>
        </p:nvSpPr>
        <p:spPr>
          <a:xfrm>
            <a:off x="6456040" y="5733256"/>
            <a:ext cx="3913378" cy="1052736"/>
          </a:xfrm>
          <a:prstGeom prst="wedgeRoundRectCallout">
            <a:avLst>
              <a:gd name="adj1" fmla="val -68720"/>
              <a:gd name="adj2" fmla="val -42247"/>
              <a:gd name="adj3" fmla="val 16667"/>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kern="0" dirty="0">
                <a:solidFill>
                  <a:schemeClr val="tx1"/>
                </a:solidFill>
                <a:latin typeface="微软雅黑" panose="020B0503020204020204" pitchFamily="34" charset="-122"/>
                <a:ea typeface="微软雅黑" panose="020B0503020204020204" pitchFamily="34" charset="-122"/>
              </a:rPr>
              <a:t>能基于官能团、化学键的特点及反应规律分析和推断含有典型官能团的有机物的化学性质</a:t>
            </a:r>
            <a:r>
              <a:rPr lang="zh-CN" altLang="en-US" sz="2000" kern="0" dirty="0" smtClean="0">
                <a:solidFill>
                  <a:schemeClr val="tx1"/>
                </a:solidFill>
                <a:latin typeface="微软雅黑" panose="020B0503020204020204" pitchFamily="34" charset="-122"/>
                <a:ea typeface="微软雅黑" panose="020B0503020204020204" pitchFamily="34" charset="-122"/>
              </a:rPr>
              <a:t>。</a:t>
            </a:r>
            <a:endParaRPr lang="zh-CN" altLang="en-US" sz="2000" dirty="0">
              <a:solidFill>
                <a:schemeClr val="tx1"/>
              </a:solidFill>
            </a:endParaRPr>
          </a:p>
        </p:txBody>
      </p:sp>
      <p:sp>
        <p:nvSpPr>
          <p:cNvPr id="14" name="下箭头 13"/>
          <p:cNvSpPr/>
          <p:nvPr/>
        </p:nvSpPr>
        <p:spPr>
          <a:xfrm>
            <a:off x="5897210" y="3140968"/>
            <a:ext cx="342806" cy="620949"/>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下箭头 14"/>
          <p:cNvSpPr/>
          <p:nvPr/>
        </p:nvSpPr>
        <p:spPr>
          <a:xfrm>
            <a:off x="5879976" y="4464235"/>
            <a:ext cx="342806" cy="620949"/>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WordArt 4"/>
          <p:cNvSpPr>
            <a:spLocks noChangeArrowheads="1" noChangeShapeType="1"/>
          </p:cNvSpPr>
          <p:nvPr/>
        </p:nvSpPr>
        <p:spPr bwMode="auto">
          <a:xfrm>
            <a:off x="3215680" y="1700808"/>
            <a:ext cx="5040560" cy="414337"/>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zh-CN" altLang="en-US" sz="3200" b="1" dirty="0">
                <a:latin typeface="微软雅黑" panose="020B0503020204020204" pitchFamily="34" charset="-122"/>
                <a:ea typeface="微软雅黑" panose="020B0503020204020204" pitchFamily="34" charset="-122"/>
              </a:rPr>
              <a:t>第三环节“创设真实情境”</a:t>
            </a:r>
            <a:endParaRPr lang="zh-CN" altLang="en-US" sz="4400" b="1" dirty="0">
              <a:latin typeface="微软雅黑" panose="020B0503020204020204" pitchFamily="34" charset="-122"/>
              <a:ea typeface="微软雅黑" panose="020B0503020204020204" pitchFamily="34" charset="-122"/>
            </a:endParaRPr>
          </a:p>
        </p:txBody>
      </p:sp>
      <p:sp>
        <p:nvSpPr>
          <p:cNvPr id="18" name="Rectangle 5"/>
          <p:cNvSpPr>
            <a:spLocks noChangeArrowheads="1"/>
          </p:cNvSpPr>
          <p:nvPr/>
        </p:nvSpPr>
        <p:spPr bwMode="auto">
          <a:xfrm>
            <a:off x="767408" y="2708920"/>
            <a:ext cx="11089232" cy="2140290"/>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zh-CN" sz="2400" b="1" dirty="0">
                <a:latin typeface="微软雅黑" panose="020B0503020204020204" pitchFamily="34" charset="-122"/>
                <a:ea typeface="微软雅黑" panose="020B0503020204020204" pitchFamily="34" charset="-122"/>
              </a:rPr>
              <a:t>“真实情境”</a:t>
            </a:r>
            <a:r>
              <a:rPr lang="zh-CN" altLang="zh-CN" sz="2400" dirty="0">
                <a:latin typeface="微软雅黑" panose="020B0503020204020204" pitchFamily="34" charset="-122"/>
                <a:ea typeface="微软雅黑" panose="020B0503020204020204" pitchFamily="34" charset="-122"/>
              </a:rPr>
              <a:t>即对学生而言是有意义的现实的情境，真实情境的创设与测试任务的设计以及相关化学知识之间存在着密切的联系。所以我们提倡“任务设计的情境化”，命题实践中“创设真实情境”与“设计测试任务”一般来说没有先后之分，常常是综合考虑设计的。</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8"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13" name="直接连接符 12"/>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4" name="组合 13"/>
          <p:cNvGrpSpPr>
            <a:grpSpLocks noChangeAspect="1"/>
          </p:cNvGrpSpPr>
          <p:nvPr/>
        </p:nvGrpSpPr>
        <p:grpSpPr bwMode="auto">
          <a:xfrm>
            <a:off x="9625359" y="61482"/>
            <a:ext cx="2375297" cy="653653"/>
            <a:chOff x="0" y="0"/>
            <a:chExt cx="3167513" cy="871754"/>
          </a:xfrm>
        </p:grpSpPr>
        <p:pic>
          <p:nvPicPr>
            <p:cNvPr id="1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15" name="直接连接符 1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9" name="组合 18"/>
          <p:cNvGrpSpPr>
            <a:grpSpLocks noChangeAspect="1"/>
          </p:cNvGrpSpPr>
          <p:nvPr/>
        </p:nvGrpSpPr>
        <p:grpSpPr bwMode="auto">
          <a:xfrm>
            <a:off x="9625359" y="61482"/>
            <a:ext cx="2375297" cy="653653"/>
            <a:chOff x="0" y="0"/>
            <a:chExt cx="3167513" cy="871754"/>
          </a:xfrm>
        </p:grpSpPr>
        <p:pic>
          <p:nvPicPr>
            <p:cNvPr id="20"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文本框 1"/>
          <p:cNvSpPr txBox="1"/>
          <p:nvPr/>
        </p:nvSpPr>
        <p:spPr>
          <a:xfrm>
            <a:off x="480968" y="960755"/>
            <a:ext cx="4246880" cy="583565"/>
          </a:xfrm>
          <a:prstGeom prst="rect">
            <a:avLst/>
          </a:prstGeom>
          <a:noFill/>
        </p:spPr>
        <p:txBody>
          <a:bodyPr wrap="none" rtlCol="0">
            <a:spAutoFit/>
          </a:bodyPr>
          <a:lstStyle/>
          <a:p>
            <a:r>
              <a:rPr lang="zh-CN" altLang="en-US" sz="3200" dirty="0">
                <a:latin typeface="微软雅黑" panose="020B0503020204020204" pitchFamily="34" charset="-122"/>
                <a:ea typeface="微软雅黑" panose="020B0503020204020204" pitchFamily="34" charset="-122"/>
              </a:rPr>
              <a:t>题目设计案例第三环节</a:t>
            </a:r>
          </a:p>
        </p:txBody>
      </p:sp>
      <p:pic>
        <p:nvPicPr>
          <p:cNvPr id="11" name="图片 10" descr="C:\Users\Administrator\Desktop\1 青蒿素.tif"/>
          <p:cNvPicPr/>
          <p:nvPr/>
        </p:nvPicPr>
        <p:blipFill>
          <a:blip r:embed="rId4" cstate="print"/>
          <a:srcRect/>
          <a:stretch>
            <a:fillRect/>
          </a:stretch>
        </p:blipFill>
        <p:spPr>
          <a:xfrm>
            <a:off x="9614120" y="3248130"/>
            <a:ext cx="2221653" cy="2018453"/>
          </a:xfrm>
          <a:prstGeom prst="rect">
            <a:avLst/>
          </a:prstGeom>
          <a:noFill/>
          <a:ln w="9525">
            <a:noFill/>
            <a:miter lim="800000"/>
            <a:headEnd/>
            <a:tailEnd/>
          </a:ln>
        </p:spPr>
      </p:pic>
      <p:sp>
        <p:nvSpPr>
          <p:cNvPr id="5" name="矩形 4"/>
          <p:cNvSpPr/>
          <p:nvPr/>
        </p:nvSpPr>
        <p:spPr>
          <a:xfrm>
            <a:off x="480696" y="3103880"/>
            <a:ext cx="9298234" cy="2306955"/>
          </a:xfrm>
          <a:prstGeom prst="rect">
            <a:avLst/>
          </a:prstGeom>
        </p:spPr>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我国科学家屠呦呦因成功提取青蒿素而获得</a:t>
            </a:r>
            <a:r>
              <a:rPr lang="en-US" altLang="zh-CN" sz="2400" dirty="0">
                <a:latin typeface="微软雅黑" panose="020B0503020204020204" pitchFamily="34" charset="-122"/>
                <a:ea typeface="微软雅黑" panose="020B0503020204020204" pitchFamily="34" charset="-122"/>
              </a:rPr>
              <a:t>2015</a:t>
            </a:r>
            <a:r>
              <a:rPr lang="zh-CN" altLang="zh-CN" sz="2400" dirty="0">
                <a:latin typeface="微软雅黑" panose="020B0503020204020204" pitchFamily="34" charset="-122"/>
                <a:ea typeface="微软雅黑" panose="020B0503020204020204" pitchFamily="34" charset="-122"/>
              </a:rPr>
              <a:t>年诺贝尔生理学或医学奖。青蒿素是治疗疟疾的有效药物，它的使用在全世界</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拯救了几百万人的生命</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。科学家研究确认青蒿素分子结构如右上图所示，请同学们在仔细观察、分析的基础上，回答下列问题。</a:t>
            </a:r>
            <a:endParaRPr lang="en-US" altLang="zh-CN" sz="240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67936" y="1747993"/>
            <a:ext cx="11375945" cy="954107"/>
          </a:xfrm>
          <a:prstGeom prst="rect">
            <a:avLst/>
          </a:prstGeom>
          <a:noFill/>
        </p:spPr>
        <p:txBody>
          <a:bodyPr wrap="square" rtlCol="0">
            <a:spAutoFit/>
          </a:bodyPr>
          <a:lstStyle/>
          <a:p>
            <a:pPr algn="l"/>
            <a:r>
              <a:rPr lang="zh-CN" altLang="zh-CN" sz="2800" dirty="0" smtClean="0">
                <a:solidFill>
                  <a:srgbClr val="C00000"/>
                </a:solidFill>
                <a:latin typeface="微软雅黑" panose="020B0503020204020204" pitchFamily="34" charset="-122"/>
                <a:ea typeface="微软雅黑" panose="020B0503020204020204" pitchFamily="34" charset="-122"/>
              </a:rPr>
              <a:t>设计</a:t>
            </a:r>
            <a:r>
              <a:rPr lang="zh-CN" altLang="zh-CN" sz="2800" dirty="0">
                <a:solidFill>
                  <a:srgbClr val="C00000"/>
                </a:solidFill>
                <a:latin typeface="微软雅黑" panose="020B0503020204020204" pitchFamily="34" charset="-122"/>
                <a:ea typeface="微软雅黑" panose="020B0503020204020204" pitchFamily="34" charset="-122"/>
              </a:rPr>
              <a:t>情境</a:t>
            </a:r>
            <a:r>
              <a:rPr lang="zh-CN" altLang="zh-CN" sz="2800" dirty="0" smtClean="0">
                <a:solidFill>
                  <a:srgbClr val="C00000"/>
                </a:solidFill>
                <a:latin typeface="微软雅黑" panose="020B0503020204020204" pitchFamily="34" charset="-122"/>
                <a:ea typeface="微软雅黑" panose="020B0503020204020204" pitchFamily="34" charset="-122"/>
              </a:rPr>
              <a:t>载体</a:t>
            </a:r>
            <a:r>
              <a:rPr lang="en-US" altLang="zh-CN" sz="2800" dirty="0" smtClean="0">
                <a:solidFill>
                  <a:srgbClr val="C00000"/>
                </a:solidFill>
                <a:latin typeface="微软雅黑" panose="020B0503020204020204" pitchFamily="34" charset="-122"/>
                <a:ea typeface="微软雅黑" panose="020B0503020204020204" pitchFamily="34" charset="-122"/>
              </a:rPr>
              <a:t>:</a:t>
            </a:r>
            <a:r>
              <a:rPr lang="zh-CN" altLang="zh-CN" sz="2800" dirty="0" smtClean="0">
                <a:latin typeface="微软雅黑" panose="020B0503020204020204" pitchFamily="34" charset="-122"/>
                <a:ea typeface="微软雅黑" panose="020B0503020204020204" pitchFamily="34" charset="-122"/>
              </a:rPr>
              <a:t>拟</a:t>
            </a:r>
            <a:r>
              <a:rPr lang="zh-CN" altLang="zh-CN" sz="2800" dirty="0">
                <a:latin typeface="微软雅黑" panose="020B0503020204020204" pitchFamily="34" charset="-122"/>
                <a:ea typeface="微软雅黑" panose="020B0503020204020204" pitchFamily="34" charset="-122"/>
              </a:rPr>
              <a:t>以</a:t>
            </a:r>
            <a:r>
              <a:rPr lang="zh-CN" altLang="zh-CN" sz="2800" dirty="0">
                <a:latin typeface="微软雅黑" panose="020B0503020204020204" pitchFamily="34" charset="-122"/>
                <a:ea typeface="微软雅黑" panose="020B0503020204020204" pitchFamily="34" charset="-122"/>
                <a:sym typeface="+mn-ea"/>
              </a:rPr>
              <a:t>屠呦呦教授获得诺贝尔奖为背景，结合 高中化学教学实际，围绕青蒿素分子结构创设了真实有意义的测试情境</a:t>
            </a:r>
            <a:endParaRPr lang="zh-CN" altLang="zh-CN"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WordArt 4"/>
          <p:cNvSpPr>
            <a:spLocks noChangeArrowheads="1" noChangeShapeType="1"/>
          </p:cNvSpPr>
          <p:nvPr/>
        </p:nvSpPr>
        <p:spPr bwMode="auto">
          <a:xfrm>
            <a:off x="3359696" y="1772816"/>
            <a:ext cx="5040560" cy="414337"/>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zh-CN" altLang="en-US" sz="4000" b="1" dirty="0">
                <a:latin typeface="微软雅黑" panose="020B0503020204020204" pitchFamily="34" charset="-122"/>
                <a:ea typeface="微软雅黑" panose="020B0503020204020204" pitchFamily="34" charset="-122"/>
              </a:rPr>
              <a:t>第四环节“设计测试任务”</a:t>
            </a:r>
            <a:endParaRPr lang="zh-CN" altLang="en-US" sz="5400" b="1" dirty="0">
              <a:latin typeface="微软雅黑" panose="020B0503020204020204" pitchFamily="34" charset="-122"/>
              <a:ea typeface="微软雅黑" panose="020B0503020204020204" pitchFamily="34" charset="-122"/>
            </a:endParaRPr>
          </a:p>
        </p:txBody>
      </p:sp>
      <p:sp>
        <p:nvSpPr>
          <p:cNvPr id="18" name="Rectangle 5"/>
          <p:cNvSpPr>
            <a:spLocks noChangeArrowheads="1"/>
          </p:cNvSpPr>
          <p:nvPr/>
        </p:nvSpPr>
        <p:spPr bwMode="auto">
          <a:xfrm>
            <a:off x="767408" y="2564904"/>
            <a:ext cx="11017224" cy="2634062"/>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en-US" sz="2400" b="1" dirty="0">
                <a:latin typeface="微软雅黑" panose="020B0503020204020204" pitchFamily="34" charset="-122"/>
                <a:ea typeface="微软雅黑" panose="020B0503020204020204" pitchFamily="34" charset="-122"/>
              </a:rPr>
              <a:t>“测试任务”</a:t>
            </a:r>
            <a:r>
              <a:rPr lang="zh-CN" altLang="en-US" sz="2400" dirty="0">
                <a:latin typeface="微软雅黑" panose="020B0503020204020204" pitchFamily="34" charset="-122"/>
                <a:ea typeface="微软雅黑" panose="020B0503020204020204" pitchFamily="34" charset="-122"/>
              </a:rPr>
              <a:t>即评价任务，是指在某种特定的情境下，围绕该试题的测试目标而设计、要求学生运用相关化学知识和技能去解决的一个或几个具体的实际问题。</a:t>
            </a:r>
            <a:endParaRPr lang="en-US" altLang="zh-CN" sz="2400" dirty="0">
              <a:latin typeface="微软雅黑" panose="020B0503020204020204" pitchFamily="34" charset="-122"/>
              <a:ea typeface="微软雅黑" panose="020B0503020204020204" pitchFamily="34" charset="-122"/>
            </a:endParaRPr>
          </a:p>
          <a:p>
            <a:pPr indent="457200" fontAlgn="base">
              <a:lnSpc>
                <a:spcPct val="150000"/>
              </a:lnSpc>
              <a:spcBef>
                <a:spcPct val="0"/>
              </a:spcBef>
              <a:spcAft>
                <a:spcPct val="0"/>
              </a:spcAft>
            </a:pPr>
            <a:r>
              <a:rPr lang="zh-CN" altLang="en-US" sz="2400" dirty="0">
                <a:latin typeface="微软雅黑" panose="020B0503020204020204" pitchFamily="34" charset="-122"/>
                <a:ea typeface="微软雅黑" panose="020B0503020204020204" pitchFamily="34" charset="-122"/>
              </a:rPr>
              <a:t>我们</a:t>
            </a:r>
            <a:r>
              <a:rPr lang="zh-CN" altLang="en-US" sz="2400" dirty="0">
                <a:solidFill>
                  <a:srgbClr val="C00000"/>
                </a:solidFill>
                <a:latin typeface="微软雅黑" panose="020B0503020204020204" pitchFamily="34" charset="-122"/>
                <a:ea typeface="微软雅黑" panose="020B0503020204020204" pitchFamily="34" charset="-122"/>
              </a:rPr>
              <a:t>提倡评价任务的整合性，最好是比较完整的、与现实生产和生活有联系任务，形成不同复杂程度和结构差异的评价任务，借以考查学生思维的深度。</a:t>
            </a:r>
            <a:endParaRPr lang="zh-CN" altLang="en-US" sz="2000" dirty="0">
              <a:solidFill>
                <a:srgbClr val="C00000"/>
              </a:solidFill>
              <a:latin typeface="微软雅黑" panose="020B0503020204020204" pitchFamily="34" charset="-122"/>
              <a:ea typeface="微软雅黑" panose="020B0503020204020204" pitchFamily="34" charset="-122"/>
            </a:endParaRPr>
          </a:p>
        </p:txBody>
      </p:sp>
      <p:sp>
        <p:nvSpPr>
          <p:cNvPr id="6"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7" name="直接连接符 6"/>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8" name="组合 7"/>
          <p:cNvGrpSpPr>
            <a:grpSpLocks noChangeAspect="1"/>
          </p:cNvGrpSpPr>
          <p:nvPr/>
        </p:nvGrpSpPr>
        <p:grpSpPr bwMode="auto">
          <a:xfrm>
            <a:off x="9625359" y="61482"/>
            <a:ext cx="2375297" cy="653653"/>
            <a:chOff x="0" y="0"/>
            <a:chExt cx="3167513" cy="871754"/>
          </a:xfrm>
        </p:grpSpPr>
        <p:pic>
          <p:nvPicPr>
            <p:cNvPr id="9"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直接连接符 1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9" name="组合 18"/>
          <p:cNvGrpSpPr>
            <a:grpSpLocks noChangeAspect="1"/>
          </p:cNvGrpSpPr>
          <p:nvPr/>
        </p:nvGrpSpPr>
        <p:grpSpPr bwMode="auto">
          <a:xfrm>
            <a:off x="9625359" y="61482"/>
            <a:ext cx="2375297" cy="653653"/>
            <a:chOff x="0" y="0"/>
            <a:chExt cx="3167513" cy="871754"/>
          </a:xfrm>
        </p:grpSpPr>
        <p:pic>
          <p:nvPicPr>
            <p:cNvPr id="20"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文本框 1"/>
          <p:cNvSpPr txBox="1"/>
          <p:nvPr/>
        </p:nvSpPr>
        <p:spPr>
          <a:xfrm>
            <a:off x="449534" y="1162570"/>
            <a:ext cx="4246880" cy="583565"/>
          </a:xfrm>
          <a:prstGeom prst="rect">
            <a:avLst/>
          </a:prstGeom>
          <a:noFill/>
        </p:spPr>
        <p:txBody>
          <a:bodyPr wrap="none" rtlCol="0">
            <a:spAutoFit/>
          </a:bodyPr>
          <a:lstStyle/>
          <a:p>
            <a:r>
              <a:rPr lang="zh-CN" altLang="en-US" sz="3200" dirty="0">
                <a:latin typeface="微软雅黑" panose="020B0503020204020204" pitchFamily="34" charset="-122"/>
                <a:ea typeface="微软雅黑" panose="020B0503020204020204" pitchFamily="34" charset="-122"/>
              </a:rPr>
              <a:t>题目设计案例第四环节</a:t>
            </a:r>
          </a:p>
        </p:txBody>
      </p:sp>
      <p:sp>
        <p:nvSpPr>
          <p:cNvPr id="22" name="矩形 21"/>
          <p:cNvSpPr/>
          <p:nvPr/>
        </p:nvSpPr>
        <p:spPr>
          <a:xfrm>
            <a:off x="417030" y="3516855"/>
            <a:ext cx="8881110" cy="2861310"/>
          </a:xfrm>
          <a:prstGeom prst="rect">
            <a:avLst/>
          </a:prstGeom>
        </p:spPr>
        <p:txBody>
          <a:bodyPr wrap="square">
            <a:spAutoFit/>
          </a:bodyPr>
          <a:lstStyle/>
          <a:p>
            <a:pPr indent="457200">
              <a:lnSpc>
                <a:spcPct val="150000"/>
              </a:lnSpc>
            </a:pP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科学家在青蒿素的研究中进一步发现，一定条件下硼氢化钠（</a:t>
            </a:r>
            <a:r>
              <a:rPr lang="en-US" altLang="zh-CN" sz="2400" dirty="0">
                <a:latin typeface="微软雅黑" panose="020B0503020204020204" pitchFamily="34" charset="-122"/>
                <a:ea typeface="微软雅黑" panose="020B0503020204020204" pitchFamily="34" charset="-122"/>
              </a:rPr>
              <a:t>NaBH</a:t>
            </a:r>
            <a:r>
              <a:rPr lang="en-US" altLang="zh-CN" sz="2400" baseline="-25000" dirty="0">
                <a:latin typeface="微软雅黑" panose="020B0503020204020204" pitchFamily="34" charset="-122"/>
                <a:ea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rPr>
              <a:t>）能将青蒿素选择性地还原生成双氢青蒿素，分子结构如右上图所示。因双氢青蒿素比青蒿素水溶性好，所以治疗疟疾的效果更好。试从分子结构与性质关系的角度推测双氢青蒿素水溶性增强、疗效更好的主要原因。</a:t>
            </a:r>
            <a:endParaRPr lang="en-US" altLang="zh-CN" sz="2400" dirty="0">
              <a:solidFill>
                <a:prstClr val="black"/>
              </a:solidFill>
              <a:latin typeface="微软雅黑" panose="020B0503020204020204" pitchFamily="34" charset="-122"/>
              <a:ea typeface="微软雅黑" panose="020B0503020204020204" pitchFamily="34" charset="-122"/>
            </a:endParaRPr>
          </a:p>
        </p:txBody>
      </p:sp>
      <p:pic>
        <p:nvPicPr>
          <p:cNvPr id="12" name="图片 11" descr="C:\Users\Administrator\Desktop\2 双氢青蒿素.tif"/>
          <p:cNvPicPr/>
          <p:nvPr/>
        </p:nvPicPr>
        <p:blipFill>
          <a:blip r:embed="rId4" cstate="print"/>
          <a:srcRect/>
          <a:stretch>
            <a:fillRect/>
          </a:stretch>
        </p:blipFill>
        <p:spPr>
          <a:xfrm>
            <a:off x="9336360" y="3501008"/>
            <a:ext cx="2569098" cy="2448272"/>
          </a:xfrm>
          <a:prstGeom prst="rect">
            <a:avLst/>
          </a:prstGeom>
          <a:noFill/>
          <a:ln w="9525">
            <a:noFill/>
            <a:miter lim="800000"/>
            <a:headEnd/>
            <a:tailEnd/>
          </a:ln>
        </p:spPr>
      </p:pic>
      <p:sp>
        <p:nvSpPr>
          <p:cNvPr id="7" name="文本框 6"/>
          <p:cNvSpPr txBox="1"/>
          <p:nvPr/>
        </p:nvSpPr>
        <p:spPr>
          <a:xfrm>
            <a:off x="449534" y="1905809"/>
            <a:ext cx="11471765" cy="1384995"/>
          </a:xfrm>
          <a:prstGeom prst="rect">
            <a:avLst/>
          </a:prstGeom>
          <a:noFill/>
        </p:spPr>
        <p:txBody>
          <a:bodyPr wrap="square" rtlCol="0">
            <a:spAutoFit/>
          </a:bodyPr>
          <a:lstStyle/>
          <a:p>
            <a:pPr algn="l"/>
            <a:r>
              <a:rPr lang="zh-CN" altLang="zh-CN" sz="2800" dirty="0" smtClean="0">
                <a:solidFill>
                  <a:srgbClr val="C00000"/>
                </a:solidFill>
                <a:latin typeface="微软雅黑" panose="020B0503020204020204" pitchFamily="34" charset="-122"/>
                <a:ea typeface="微软雅黑" panose="020B0503020204020204" pitchFamily="34" charset="-122"/>
              </a:rPr>
              <a:t>设计任务</a:t>
            </a:r>
            <a:r>
              <a:rPr lang="en-US" altLang="zh-CN" sz="2800" dirty="0" smtClean="0">
                <a:solidFill>
                  <a:srgbClr val="C00000"/>
                </a:solidFill>
                <a:latin typeface="微软雅黑" panose="020B0503020204020204" pitchFamily="34" charset="-122"/>
                <a:ea typeface="微软雅黑" panose="020B0503020204020204" pitchFamily="34" charset="-122"/>
              </a:rPr>
              <a:t>:</a:t>
            </a:r>
            <a:r>
              <a:rPr lang="zh-CN" altLang="zh-CN" sz="2800" dirty="0" smtClean="0">
                <a:solidFill>
                  <a:schemeClr val="tx1"/>
                </a:solidFill>
                <a:latin typeface="微软雅黑" panose="020B0503020204020204" pitchFamily="34" charset="-122"/>
                <a:ea typeface="微软雅黑" panose="020B0503020204020204" pitchFamily="34" charset="-122"/>
                <a:sym typeface="+mn-ea"/>
              </a:rPr>
              <a:t>依据</a:t>
            </a:r>
            <a:r>
              <a:rPr lang="zh-CN" altLang="zh-CN" sz="2800" dirty="0">
                <a:solidFill>
                  <a:schemeClr val="tx1"/>
                </a:solidFill>
                <a:latin typeface="微软雅黑" panose="020B0503020204020204" pitchFamily="34" charset="-122"/>
                <a:ea typeface="微软雅黑" panose="020B0503020204020204" pitchFamily="34" charset="-122"/>
                <a:sym typeface="+mn-ea"/>
              </a:rPr>
              <a:t>测试宗旨与目标，基于真实、有意义的测试情境向学生提出问题，要求学生在观察和分析青蒿素、双氢青蒿素分子结构的基础 上，灵活运用化学知识与方法进行解答。</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5"/>
          <p:cNvSpPr>
            <a:spLocks noChangeArrowheads="1"/>
          </p:cNvSpPr>
          <p:nvPr/>
        </p:nvSpPr>
        <p:spPr bwMode="auto">
          <a:xfrm>
            <a:off x="551384" y="2190817"/>
            <a:ext cx="11161240" cy="3383260"/>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en-US" sz="2400" b="1" dirty="0">
                <a:solidFill>
                  <a:srgbClr val="C00000"/>
                </a:solidFill>
                <a:latin typeface="微软雅黑" panose="020B0503020204020204" pitchFamily="34" charset="-122"/>
                <a:ea typeface="微软雅黑" panose="020B0503020204020204" pitchFamily="34" charset="-122"/>
              </a:rPr>
              <a:t>“化学知识与方法”</a:t>
            </a:r>
            <a:r>
              <a:rPr lang="zh-CN" altLang="en-US" sz="2400" dirty="0">
                <a:solidFill>
                  <a:prstClr val="black"/>
                </a:solidFill>
                <a:latin typeface="微软雅黑" panose="020B0503020204020204" pitchFamily="34" charset="-122"/>
                <a:ea typeface="微软雅黑" panose="020B0503020204020204" pitchFamily="34" charset="-122"/>
              </a:rPr>
              <a:t>即解决问题所需要的化学知识与方法。每一道试题本身都包含着</a:t>
            </a:r>
            <a:r>
              <a:rPr lang="zh-CN" altLang="en-US" sz="2400" dirty="0">
                <a:solidFill>
                  <a:srgbClr val="C00000"/>
                </a:solidFill>
                <a:latin typeface="微软雅黑" panose="020B0503020204020204" pitchFamily="34" charset="-122"/>
                <a:ea typeface="微软雅黑" panose="020B0503020204020204" pitchFamily="34" charset="-122"/>
              </a:rPr>
              <a:t>问题</a:t>
            </a:r>
            <a:r>
              <a:rPr lang="zh-CN" altLang="en-US" sz="2400" dirty="0">
                <a:solidFill>
                  <a:prstClr val="black"/>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情境</a:t>
            </a:r>
            <a:r>
              <a:rPr lang="zh-CN" altLang="en-US" sz="2400" dirty="0">
                <a:solidFill>
                  <a:prstClr val="black"/>
                </a:solidFill>
                <a:latin typeface="微软雅黑" panose="020B0503020204020204" pitchFamily="34" charset="-122"/>
                <a:ea typeface="微软雅黑" panose="020B0503020204020204" pitchFamily="34" charset="-122"/>
              </a:rPr>
              <a:t>和</a:t>
            </a:r>
            <a:r>
              <a:rPr lang="zh-CN" altLang="en-US" sz="2400" dirty="0">
                <a:solidFill>
                  <a:srgbClr val="C00000"/>
                </a:solidFill>
                <a:latin typeface="微软雅黑" panose="020B0503020204020204" pitchFamily="34" charset="-122"/>
                <a:ea typeface="微软雅黑" panose="020B0503020204020204" pitchFamily="34" charset="-122"/>
              </a:rPr>
              <a:t>基本知识</a:t>
            </a:r>
            <a:r>
              <a:rPr lang="zh-CN" altLang="en-US" sz="2400" dirty="0">
                <a:solidFill>
                  <a:prstClr val="black"/>
                </a:solidFill>
                <a:latin typeface="微软雅黑" panose="020B0503020204020204" pitchFamily="34" charset="-122"/>
                <a:ea typeface="微软雅黑" panose="020B0503020204020204" pitchFamily="34" charset="-122"/>
              </a:rPr>
              <a:t>，共同构成该试题的评价任务。理解试题中的任务情境并解决试题中所提出的问题，命题者需要依据课程标准中的</a:t>
            </a:r>
            <a:r>
              <a:rPr lang="zh-CN" altLang="en-US" sz="2400" b="1" dirty="0">
                <a:solidFill>
                  <a:srgbClr val="C00000"/>
                </a:solidFill>
                <a:latin typeface="微软雅黑" panose="020B0503020204020204" pitchFamily="34" charset="-122"/>
                <a:ea typeface="微软雅黑" panose="020B0503020204020204" pitchFamily="34" charset="-122"/>
              </a:rPr>
              <a:t>“内容标准”</a:t>
            </a:r>
            <a:r>
              <a:rPr lang="zh-CN" altLang="en-US" sz="2400" dirty="0">
                <a:solidFill>
                  <a:prstClr val="black"/>
                </a:solidFill>
                <a:latin typeface="微软雅黑" panose="020B0503020204020204" pitchFamily="34" charset="-122"/>
                <a:ea typeface="微软雅黑" panose="020B0503020204020204" pitchFamily="34" charset="-122"/>
              </a:rPr>
              <a:t>和该试题的</a:t>
            </a:r>
            <a:r>
              <a:rPr lang="zh-CN" altLang="en-US" sz="2400" b="1" dirty="0">
                <a:solidFill>
                  <a:prstClr val="black"/>
                </a:solidFill>
                <a:latin typeface="微软雅黑" panose="020B0503020204020204" pitchFamily="34" charset="-122"/>
                <a:ea typeface="微软雅黑" panose="020B0503020204020204" pitchFamily="34" charset="-122"/>
              </a:rPr>
              <a:t>“</a:t>
            </a:r>
            <a:r>
              <a:rPr lang="zh-CN" altLang="en-US" sz="2400" b="1" dirty="0">
                <a:solidFill>
                  <a:srgbClr val="C00000"/>
                </a:solidFill>
                <a:latin typeface="微软雅黑" panose="020B0503020204020204" pitchFamily="34" charset="-122"/>
                <a:ea typeface="微软雅黑" panose="020B0503020204020204" pitchFamily="34" charset="-122"/>
              </a:rPr>
              <a:t>测试目标”</a:t>
            </a:r>
            <a:r>
              <a:rPr lang="zh-CN" altLang="en-US" sz="2400" dirty="0">
                <a:solidFill>
                  <a:prstClr val="black"/>
                </a:solidFill>
                <a:latin typeface="微软雅黑" panose="020B0503020204020204" pitchFamily="34" charset="-122"/>
                <a:ea typeface="微软雅黑" panose="020B0503020204020204" pitchFamily="34" charset="-122"/>
              </a:rPr>
              <a:t>，对解决问题所要运用的化学知识和技能进行细心梳理，以确保该试题的评价目标符合相应的考试类别与目标的要求。</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6"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7" name="直接连接符 6"/>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8" name="组合 7"/>
          <p:cNvGrpSpPr>
            <a:grpSpLocks noChangeAspect="1"/>
          </p:cNvGrpSpPr>
          <p:nvPr/>
        </p:nvGrpSpPr>
        <p:grpSpPr bwMode="auto">
          <a:xfrm>
            <a:off x="9625359" y="61482"/>
            <a:ext cx="2375297" cy="653653"/>
            <a:chOff x="0" y="0"/>
            <a:chExt cx="3167513" cy="871754"/>
          </a:xfrm>
        </p:grpSpPr>
        <p:pic>
          <p:nvPicPr>
            <p:cNvPr id="9"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文本框 1"/>
          <p:cNvSpPr txBox="1"/>
          <p:nvPr/>
        </p:nvSpPr>
        <p:spPr>
          <a:xfrm>
            <a:off x="2891644" y="1412776"/>
            <a:ext cx="6480720"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第五环节“梳理化学知识与方法”</a:t>
            </a:r>
            <a:endParaRPr lang="zh-CN" altLang="en-US" sz="44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15" name="直接连接符 14"/>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9" name="组合 18"/>
          <p:cNvGrpSpPr>
            <a:grpSpLocks noChangeAspect="1"/>
          </p:cNvGrpSpPr>
          <p:nvPr/>
        </p:nvGrpSpPr>
        <p:grpSpPr bwMode="auto">
          <a:xfrm>
            <a:off x="9625359" y="61482"/>
            <a:ext cx="2375297" cy="653653"/>
            <a:chOff x="0" y="0"/>
            <a:chExt cx="3167513" cy="871754"/>
          </a:xfrm>
        </p:grpSpPr>
        <p:pic>
          <p:nvPicPr>
            <p:cNvPr id="20"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文本框 1"/>
          <p:cNvSpPr txBox="1"/>
          <p:nvPr/>
        </p:nvSpPr>
        <p:spPr>
          <a:xfrm>
            <a:off x="551384" y="1287174"/>
            <a:ext cx="4246880" cy="583565"/>
          </a:xfrm>
          <a:prstGeom prst="rect">
            <a:avLst/>
          </a:prstGeom>
          <a:noFill/>
        </p:spPr>
        <p:txBody>
          <a:bodyPr wrap="none" rtlCol="0">
            <a:spAutoFit/>
          </a:bodyPr>
          <a:lstStyle/>
          <a:p>
            <a:r>
              <a:rPr lang="zh-CN" altLang="en-US" sz="3200" dirty="0">
                <a:latin typeface="微软雅黑" panose="020B0503020204020204" pitchFamily="34" charset="-122"/>
                <a:ea typeface="微软雅黑" panose="020B0503020204020204" pitchFamily="34" charset="-122"/>
              </a:rPr>
              <a:t>题目设计案例第五环节</a:t>
            </a:r>
          </a:p>
        </p:txBody>
      </p:sp>
      <p:sp>
        <p:nvSpPr>
          <p:cNvPr id="100" name="文本框 99"/>
          <p:cNvSpPr txBox="1"/>
          <p:nvPr/>
        </p:nvSpPr>
        <p:spPr>
          <a:xfrm>
            <a:off x="821264" y="2564904"/>
            <a:ext cx="10550832" cy="2677656"/>
          </a:xfrm>
          <a:prstGeom prst="rect">
            <a:avLst/>
          </a:prstGeom>
          <a:noFill/>
          <a:ln w="9525">
            <a:noFill/>
          </a:ln>
        </p:spPr>
        <p:txBody>
          <a:bodyPr wrap="square">
            <a:spAutoFit/>
          </a:bodyPr>
          <a:lstStyle/>
          <a:p>
            <a:pPr indent="457200" algn="l">
              <a:lnSpc>
                <a:spcPct val="150000"/>
              </a:lnSpc>
            </a:pPr>
            <a:r>
              <a:rPr lang="zh-CN" altLang="en-US" sz="2800" dirty="0" smtClean="0">
                <a:solidFill>
                  <a:srgbClr val="C00000"/>
                </a:solidFill>
                <a:latin typeface="微软雅黑" panose="020B0503020204020204" pitchFamily="34" charset="-122"/>
                <a:ea typeface="微软雅黑" panose="020B0503020204020204" pitchFamily="34" charset="-122"/>
              </a:rPr>
              <a:t>根据所出题梳理本题知识：</a:t>
            </a:r>
            <a:r>
              <a:rPr lang="zh-CN" altLang="zh-CN" sz="2800" b="0" dirty="0" smtClean="0">
                <a:latin typeface="微软雅黑" panose="020B0503020204020204" pitchFamily="34" charset="-122"/>
                <a:ea typeface="微软雅黑" panose="020B0503020204020204" pitchFamily="34" charset="-122"/>
              </a:rPr>
              <a:t>本</a:t>
            </a:r>
            <a:r>
              <a:rPr lang="zh-CN" altLang="zh-CN" sz="2800" b="0" dirty="0">
                <a:latin typeface="微软雅黑" panose="020B0503020204020204" pitchFamily="34" charset="-122"/>
                <a:ea typeface="微软雅黑" panose="020B0503020204020204" pitchFamily="34" charset="-122"/>
              </a:rPr>
              <a:t>试题要求学生运用已有化学知识及从试题中领悟到的相关知识来解决所提出的问题，即利用分子中羰基转变成羟基，分子的极性增强，导致物质性质和应用价值的变化的知识。</a:t>
            </a:r>
            <a:endParaRPr lang="zh-CN" altLang="zh-CN"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5"/>
          <p:cNvSpPr>
            <a:spLocks noChangeArrowheads="1"/>
          </p:cNvSpPr>
          <p:nvPr/>
        </p:nvSpPr>
        <p:spPr bwMode="auto">
          <a:xfrm>
            <a:off x="659396" y="2924944"/>
            <a:ext cx="10873208" cy="1564226"/>
          </a:xfrm>
          <a:prstGeom prst="rect">
            <a:avLst/>
          </a:prstGeom>
          <a:noFill/>
          <a:ln w="9525">
            <a:noFill/>
            <a:miter lim="800000"/>
          </a:ln>
          <a:effectLst/>
        </p:spPr>
        <p:txBody>
          <a:bodyPr lIns="115196" tIns="57598" rIns="115196" bIns="57598" anchor="ctr"/>
          <a:lstStyle/>
          <a:p>
            <a:pPr indent="457200" fontAlgn="base">
              <a:lnSpc>
                <a:spcPct val="150000"/>
              </a:lnSpc>
              <a:spcBef>
                <a:spcPct val="0"/>
              </a:spcBef>
              <a:spcAft>
                <a:spcPct val="0"/>
              </a:spcAft>
            </a:pPr>
            <a:r>
              <a:rPr lang="zh-CN" altLang="en-US" sz="2400" dirty="0">
                <a:solidFill>
                  <a:prstClr val="black"/>
                </a:solidFill>
                <a:latin typeface="微软雅黑" panose="020B0503020204020204" pitchFamily="34" charset="-122"/>
                <a:ea typeface="微软雅黑" panose="020B0503020204020204" pitchFamily="34" charset="-122"/>
              </a:rPr>
              <a:t>第六环节是不可或缺的重要环节。</a:t>
            </a:r>
            <a:r>
              <a:rPr lang="zh-CN" altLang="en-US" sz="2400" dirty="0">
                <a:solidFill>
                  <a:srgbClr val="C00000"/>
                </a:solidFill>
                <a:latin typeface="微软雅黑" panose="020B0503020204020204" pitchFamily="34" charset="-122"/>
                <a:ea typeface="微软雅黑" panose="020B0503020204020204" pitchFamily="34" charset="-122"/>
              </a:rPr>
              <a:t>推敲</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修改</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再推敲</a:t>
            </a:r>
            <a:r>
              <a:rPr lang="en-US" altLang="zh-CN" sz="2400" dirty="0">
                <a:solidFill>
                  <a:srgbClr val="C00000"/>
                </a:solidFill>
                <a:latin typeface="微软雅黑" panose="020B0503020204020204" pitchFamily="34" charset="-122"/>
                <a:ea typeface="微软雅黑" panose="020B0503020204020204" pitchFamily="34" charset="-122"/>
              </a:rPr>
              <a:t>——</a:t>
            </a:r>
            <a:r>
              <a:rPr lang="zh-CN" altLang="en-US" sz="2400" dirty="0">
                <a:solidFill>
                  <a:srgbClr val="C00000"/>
                </a:solidFill>
                <a:latin typeface="微软雅黑" panose="020B0503020204020204" pitchFamily="34" charset="-122"/>
                <a:ea typeface="微软雅黑" panose="020B0503020204020204" pitchFamily="34" charset="-122"/>
              </a:rPr>
              <a:t>再修改</a:t>
            </a:r>
            <a:r>
              <a:rPr lang="zh-CN" altLang="en-US" sz="2400" dirty="0">
                <a:solidFill>
                  <a:prstClr val="black"/>
                </a:solidFill>
                <a:latin typeface="微软雅黑" panose="020B0503020204020204" pitchFamily="34" charset="-122"/>
                <a:ea typeface="微软雅黑" panose="020B0503020204020204" pitchFamily="34" charset="-122"/>
              </a:rPr>
              <a:t>，如此反复数次最后确定试题，是提升命题质量和水平的重要的实践方式。</a:t>
            </a:r>
            <a:endParaRPr lang="zh-CN" altLang="en-US" sz="2000" dirty="0">
              <a:solidFill>
                <a:srgbClr val="000000"/>
              </a:solidFill>
              <a:latin typeface="微软雅黑" panose="020B0503020204020204" pitchFamily="34" charset="-122"/>
              <a:ea typeface="微软雅黑" panose="020B0503020204020204" pitchFamily="34" charset="-122"/>
            </a:endParaRPr>
          </a:p>
        </p:txBody>
      </p:sp>
      <p:sp>
        <p:nvSpPr>
          <p:cNvPr id="6"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7" name="直接连接符 6"/>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8" name="组合 7"/>
          <p:cNvGrpSpPr>
            <a:grpSpLocks noChangeAspect="1"/>
          </p:cNvGrpSpPr>
          <p:nvPr/>
        </p:nvGrpSpPr>
        <p:grpSpPr bwMode="auto">
          <a:xfrm>
            <a:off x="9625359" y="61482"/>
            <a:ext cx="2375297" cy="653653"/>
            <a:chOff x="0" y="0"/>
            <a:chExt cx="3167513" cy="871754"/>
          </a:xfrm>
        </p:grpSpPr>
        <p:pic>
          <p:nvPicPr>
            <p:cNvPr id="9"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文本框 1"/>
          <p:cNvSpPr txBox="1"/>
          <p:nvPr/>
        </p:nvSpPr>
        <p:spPr>
          <a:xfrm>
            <a:off x="3431704" y="2060848"/>
            <a:ext cx="4824536" cy="584775"/>
          </a:xfrm>
          <a:prstGeom prst="rect">
            <a:avLst/>
          </a:prstGeom>
          <a:noFill/>
        </p:spPr>
        <p:txBody>
          <a:bodyPr wrap="square" rtlCol="0">
            <a:spAutoFit/>
          </a:bodyPr>
          <a:lstStyle/>
          <a:p>
            <a:r>
              <a:rPr lang="zh-CN" altLang="en-US" sz="3200" b="1" dirty="0">
                <a:latin typeface="微软雅黑" panose="020B0503020204020204" pitchFamily="34" charset="-122"/>
                <a:ea typeface="微软雅黑" panose="020B0503020204020204" pitchFamily="34" charset="-122"/>
              </a:rPr>
              <a:t>第六环节“推敲修改定题”</a:t>
            </a:r>
            <a:endParaRPr lang="zh-CN" altLang="en-US" sz="44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3" name="直接连接符 2"/>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4" name="组合 3"/>
          <p:cNvGrpSpPr>
            <a:grpSpLocks noChangeAspect="1"/>
          </p:cNvGrpSpPr>
          <p:nvPr/>
        </p:nvGrpSpPr>
        <p:grpSpPr bwMode="auto">
          <a:xfrm>
            <a:off x="9625359" y="61482"/>
            <a:ext cx="2375297" cy="653653"/>
            <a:chOff x="0" y="0"/>
            <a:chExt cx="3167513" cy="871754"/>
          </a:xfrm>
        </p:grpSpPr>
        <p:pic>
          <p:nvPicPr>
            <p:cNvPr id="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 name="文本框 8"/>
          <p:cNvSpPr txBox="1"/>
          <p:nvPr/>
        </p:nvSpPr>
        <p:spPr>
          <a:xfrm>
            <a:off x="335360" y="1196752"/>
            <a:ext cx="4392736" cy="584775"/>
          </a:xfrm>
          <a:prstGeom prst="rect">
            <a:avLst/>
          </a:prstGeom>
          <a:noFill/>
        </p:spPr>
        <p:txBody>
          <a:bodyPr wrap="square" rtlCol="0">
            <a:spAutoFit/>
          </a:bodyPr>
          <a:lstStyle/>
          <a:p>
            <a:r>
              <a:rPr lang="zh-CN" altLang="en-US" sz="3200" dirty="0" smtClean="0">
                <a:latin typeface="微软雅黑" panose="020B0503020204020204" pitchFamily="34" charset="-122"/>
                <a:ea typeface="微软雅黑" panose="020B0503020204020204" pitchFamily="34" charset="-122"/>
              </a:rPr>
              <a:t>题目设计案例第六环节</a:t>
            </a:r>
            <a:endParaRPr lang="zh-CN" altLang="en-US" sz="3200" dirty="0">
              <a:latin typeface="微软雅黑" panose="020B0503020204020204" pitchFamily="34" charset="-122"/>
              <a:ea typeface="微软雅黑" panose="020B0503020204020204" pitchFamily="34" charset="-122"/>
            </a:endParaRPr>
          </a:p>
        </p:txBody>
      </p:sp>
      <p:graphicFrame>
        <p:nvGraphicFramePr>
          <p:cNvPr id="10" name="图示 9"/>
          <p:cNvGraphicFramePr/>
          <p:nvPr/>
        </p:nvGraphicFramePr>
        <p:xfrm>
          <a:off x="1887984" y="1250693"/>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sp>
        <p:nvSpPr>
          <p:cNvPr id="6" name="Rectangle 5"/>
          <p:cNvSpPr>
            <a:spLocks noChangeArrowheads="1"/>
          </p:cNvSpPr>
          <p:nvPr/>
        </p:nvSpPr>
        <p:spPr bwMode="auto">
          <a:xfrm>
            <a:off x="551384" y="2640484"/>
            <a:ext cx="8424936" cy="856307"/>
          </a:xfrm>
          <a:prstGeom prst="rect">
            <a:avLst/>
          </a:prstGeom>
          <a:noFill/>
          <a:ln w="9525">
            <a:noFill/>
            <a:miter lim="800000"/>
          </a:ln>
          <a:effectLst/>
        </p:spPr>
        <p:txBody>
          <a:bodyPr lIns="115196" tIns="57598" rIns="115196" bIns="57598" anchor="ctr"/>
          <a:lstStyle/>
          <a:p>
            <a:pPr marL="342900" algn="ctr">
              <a:buFont typeface="Wingdings" panose="05000000000000000000" pitchFamily="2" charset="2"/>
              <a:buChar char="l"/>
            </a:pP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先后顺序不是固定的，命题时可根据具体情况进行调整</a:t>
            </a:r>
            <a:r>
              <a:rPr lang="zh-CN" altLang="en-US" sz="2400" dirty="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p:txBody>
      </p:sp>
      <p:sp>
        <p:nvSpPr>
          <p:cNvPr id="7" name="Rectangle 6"/>
          <p:cNvSpPr>
            <a:spLocks noChangeArrowheads="1"/>
          </p:cNvSpPr>
          <p:nvPr/>
        </p:nvSpPr>
        <p:spPr bwMode="auto">
          <a:xfrm>
            <a:off x="839416" y="3356992"/>
            <a:ext cx="10729192" cy="2160240"/>
          </a:xfrm>
          <a:prstGeom prst="rect">
            <a:avLst/>
          </a:prstGeom>
          <a:noFill/>
          <a:ln w="9525">
            <a:noFill/>
            <a:miter lim="800000"/>
          </a:ln>
          <a:effectLst/>
        </p:spPr>
        <p:txBody>
          <a:bodyPr lIns="115196" tIns="57598" rIns="115196" bIns="57598" anchor="ctr"/>
          <a:lstStyle/>
          <a:p>
            <a:pPr marL="342900" indent="-342900">
              <a:lnSpc>
                <a:spcPct val="150000"/>
              </a:lnSpc>
              <a:buFont typeface="Wingdings" panose="05000000000000000000" pitchFamily="2" charset="2"/>
              <a:buChar char="l"/>
            </a:pPr>
            <a:r>
              <a:rPr lang="zh-CN" altLang="zh-CN" sz="2400" dirty="0">
                <a:latin typeface="微软雅黑" panose="020B0503020204020204" pitchFamily="34" charset="-122"/>
                <a:ea typeface="微软雅黑" panose="020B0503020204020204" pitchFamily="34" charset="-122"/>
              </a:rPr>
              <a:t>由于不同省市社会、经济、教育发展水平存在着一定差异，命题建议中特别强调：“应高度重视试题难度的控制。应依据学业水平合格</a:t>
            </a:r>
            <a:r>
              <a:rPr lang="zh-CN" altLang="en-US" sz="2400" dirty="0">
                <a:latin typeface="微软雅黑" panose="020B0503020204020204" pitchFamily="34" charset="-122"/>
                <a:ea typeface="微软雅黑" panose="020B0503020204020204" pitchFamily="34" charset="-122"/>
              </a:rPr>
              <a:t>性</a:t>
            </a:r>
            <a:r>
              <a:rPr lang="zh-CN" altLang="zh-CN" sz="2400" dirty="0">
                <a:latin typeface="微软雅黑" panose="020B0503020204020204" pitchFamily="34" charset="-122"/>
                <a:ea typeface="微软雅黑" panose="020B0503020204020204" pitchFamily="34" charset="-122"/>
              </a:rPr>
              <a:t>考试和等级</a:t>
            </a:r>
            <a:r>
              <a:rPr lang="zh-CN" altLang="en-US" sz="2400" dirty="0">
                <a:latin typeface="微软雅黑" panose="020B0503020204020204" pitchFamily="34" charset="-122"/>
                <a:ea typeface="微软雅黑" panose="020B0503020204020204" pitchFamily="34" charset="-122"/>
              </a:rPr>
              <a:t>性</a:t>
            </a:r>
            <a:r>
              <a:rPr lang="zh-CN" altLang="zh-CN" sz="2400" dirty="0">
                <a:latin typeface="微软雅黑" panose="020B0503020204020204" pitchFamily="34" charset="-122"/>
                <a:ea typeface="微软雅黑" panose="020B0503020204020204" pitchFamily="34" charset="-122"/>
              </a:rPr>
              <a:t>考试的性质、特点及考试结果的应用价值，结合本地区实际，科学、合理地确定试题的平均难度”。</a:t>
            </a:r>
            <a:endParaRPr lang="zh-CN" altLang="en-US" sz="20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3936440" y="1681623"/>
            <a:ext cx="4320480" cy="584775"/>
          </a:xfrm>
          <a:prstGeom prst="rect">
            <a:avLst/>
          </a:prstGeom>
          <a:noFill/>
        </p:spPr>
        <p:txBody>
          <a:bodyPr wrap="square" rtlCol="0">
            <a:spAutoFit/>
          </a:bodyPr>
          <a:lstStyle/>
          <a:p>
            <a:pPr algn="ctr"/>
            <a:r>
              <a:rPr lang="zh-CN" altLang="en-US" sz="3200" b="1" dirty="0">
                <a:latin typeface="微软雅黑" panose="020B0503020204020204" pitchFamily="34" charset="-122"/>
                <a:ea typeface="微软雅黑" panose="020B0503020204020204" pitchFamily="34" charset="-122"/>
              </a:rPr>
              <a:t>说  明</a:t>
            </a:r>
          </a:p>
        </p:txBody>
      </p:sp>
      <p:sp>
        <p:nvSpPr>
          <p:cNvPr id="8" name="Rectangle 2"/>
          <p:cNvSpPr>
            <a:spLocks noChangeArrowheads="1"/>
          </p:cNvSpPr>
          <p:nvPr/>
        </p:nvSpPr>
        <p:spPr bwMode="auto">
          <a:xfrm>
            <a:off x="1919288" y="142875"/>
            <a:ext cx="8280400" cy="649288"/>
          </a:xfrm>
          <a:prstGeom prst="rect">
            <a:avLst/>
          </a:prstGeom>
          <a:noFill/>
          <a:ln w="9525">
            <a:noFill/>
            <a:miter lim="800000"/>
          </a:ln>
        </p:spPr>
        <p:txBody>
          <a:bodyPr anchor="ctr"/>
          <a:lstStyle/>
          <a:p>
            <a:pPr eaLnBrk="0" hangingPunct="0"/>
            <a:r>
              <a:rPr lang="zh-CN" altLang="en-US" sz="2800" dirty="0">
                <a:solidFill>
                  <a:schemeClr val="bg1"/>
                </a:solidFill>
              </a:rPr>
              <a:t>单击增加标题内容</a:t>
            </a:r>
          </a:p>
        </p:txBody>
      </p:sp>
      <p:cxnSp>
        <p:nvCxnSpPr>
          <p:cNvPr id="11" name="直接连接符 10"/>
          <p:cNvCxnSpPr/>
          <p:nvPr/>
        </p:nvCxnSpPr>
        <p:spPr>
          <a:xfrm>
            <a:off x="-23320" y="792480"/>
            <a:ext cx="12240000"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2" name="组合 11"/>
          <p:cNvGrpSpPr>
            <a:grpSpLocks noChangeAspect="1"/>
          </p:cNvGrpSpPr>
          <p:nvPr/>
        </p:nvGrpSpPr>
        <p:grpSpPr bwMode="auto">
          <a:xfrm>
            <a:off x="9625359" y="61482"/>
            <a:ext cx="2375297" cy="653653"/>
            <a:chOff x="0" y="0"/>
            <a:chExt cx="3167513" cy="871754"/>
          </a:xfrm>
        </p:grpSpPr>
        <p:pic>
          <p:nvPicPr>
            <p:cNvPr id="13"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5902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idx="4294967295"/>
          </p:nvPr>
        </p:nvSpPr>
        <p:spPr>
          <a:xfrm>
            <a:off x="0" y="0"/>
            <a:ext cx="6104255" cy="659130"/>
          </a:xfrm>
        </p:spPr>
        <p:txBody>
          <a:bodyPr>
            <a:normAutofit fontScale="90000"/>
          </a:bodyPr>
          <a:lstStyle/>
          <a:p>
            <a:r>
              <a:rPr lang="zh-CN" altLang="en-US" sz="3600" b="1" dirty="0" smtClean="0">
                <a:solidFill>
                  <a:schemeClr val="bg1"/>
                </a:solidFill>
                <a:latin typeface="微软雅黑" panose="020B0503020204020204" pitchFamily="34" charset="-122"/>
                <a:ea typeface="微软雅黑" panose="020B0503020204020204" pitchFamily="34" charset="-122"/>
              </a:rPr>
              <a:t>二、</a:t>
            </a:r>
            <a:r>
              <a:rPr lang="zh-CN" altLang="en-US" sz="3600" b="1" dirty="0" smtClean="0">
                <a:solidFill>
                  <a:schemeClr val="bg1"/>
                </a:solidFill>
                <a:latin typeface="微软雅黑" panose="020B0503020204020204" pitchFamily="34" charset="-122"/>
                <a:ea typeface="微软雅黑" panose="020B0503020204020204" pitchFamily="34" charset="-122"/>
                <a:sym typeface="+mn-ea"/>
              </a:rPr>
              <a:t>学科核心素养与课程目标</a:t>
            </a:r>
            <a:endParaRPr lang="zh-CN" altLang="en-US" sz="3600" b="1" dirty="0" smtClean="0">
              <a:solidFill>
                <a:schemeClr val="bg1"/>
              </a:solidFill>
              <a:latin typeface="微软雅黑" panose="020B0503020204020204" pitchFamily="34" charset="-122"/>
              <a:ea typeface="微软雅黑" panose="020B0503020204020204" pitchFamily="34" charset="-122"/>
            </a:endParaRPr>
          </a:p>
        </p:txBody>
      </p:sp>
      <p:sp>
        <p:nvSpPr>
          <p:cNvPr id="3" name="内容占位符 2"/>
          <p:cNvSpPr>
            <a:spLocks noGrp="1"/>
          </p:cNvSpPr>
          <p:nvPr>
            <p:ph idx="4294967295"/>
          </p:nvPr>
        </p:nvSpPr>
        <p:spPr>
          <a:xfrm>
            <a:off x="409575" y="853440"/>
            <a:ext cx="6510020" cy="563245"/>
          </a:xfrm>
        </p:spPr>
        <p:txBody>
          <a:bodyPr>
            <a:normAutofit lnSpcReduction="10000"/>
          </a:bodyPr>
          <a:lstStyle/>
          <a:p>
            <a:pPr marL="0" indent="0">
              <a:buNone/>
            </a:pPr>
            <a:r>
              <a:rPr lang="zh-CN" altLang="en-US" b="1" dirty="0" smtClean="0">
                <a:solidFill>
                  <a:srgbClr val="C00000"/>
                </a:solidFill>
                <a:latin typeface="微软雅黑" panose="020B0503020204020204" pitchFamily="34" charset="-122"/>
                <a:ea typeface="微软雅黑" panose="020B0503020204020204" pitchFamily="34" charset="-122"/>
              </a:rPr>
              <a:t>（一）</a:t>
            </a:r>
            <a:r>
              <a:rPr lang="zh-CN" altLang="en-US" b="1" dirty="0" smtClean="0">
                <a:solidFill>
                  <a:srgbClr val="C00000"/>
                </a:solidFill>
                <a:latin typeface="微软雅黑" panose="020B0503020204020204" pitchFamily="34" charset="-122"/>
                <a:ea typeface="微软雅黑" panose="020B0503020204020204" pitchFamily="34" charset="-122"/>
                <a:sym typeface="+mn-ea"/>
              </a:rPr>
              <a:t>学科核心素养</a:t>
            </a:r>
          </a:p>
        </p:txBody>
      </p:sp>
      <p:graphicFrame>
        <p:nvGraphicFramePr>
          <p:cNvPr id="5" name="表格 4"/>
          <p:cNvGraphicFramePr/>
          <p:nvPr/>
        </p:nvGraphicFramePr>
        <p:xfrm>
          <a:off x="2616835" y="1691640"/>
          <a:ext cx="9408160" cy="4895645"/>
        </p:xfrm>
        <a:graphic>
          <a:graphicData uri="http://schemas.openxmlformats.org/drawingml/2006/table">
            <a:tbl>
              <a:tblPr firstRow="1" bandRow="1">
                <a:tableStyleId>{69CF1AB2-1976-4502-BF36-3FF5EA218861}</a:tableStyleId>
              </a:tblPr>
              <a:tblGrid>
                <a:gridCol w="866140"/>
                <a:gridCol w="8542020"/>
              </a:tblGrid>
              <a:tr h="1224000">
                <a:tc>
                  <a:txBody>
                    <a:bodyPr/>
                    <a:lstStyle/>
                    <a:p>
                      <a:pPr indent="0" algn="ctr">
                        <a:buNone/>
                      </a:pPr>
                      <a:r>
                        <a:rPr lang="en-US" sz="1800" b="0" dirty="0"/>
                        <a:t>水平1</a:t>
                      </a:r>
                      <a:endParaRPr lang="en-US" altLang="en-US" sz="1800" b="0" dirty="0"/>
                    </a:p>
                  </a:txBody>
                  <a:tcPr marL="68580" marR="68580" marT="0" marB="0" anchor="ctr"/>
                </a:tc>
                <a:tc>
                  <a:txBody>
                    <a:bodyPr/>
                    <a:lstStyle/>
                    <a:p>
                      <a:pPr indent="0" algn="l">
                        <a:buNone/>
                      </a:pPr>
                      <a:r>
                        <a:rPr lang="en-US" sz="1800" b="0" dirty="0"/>
                        <a:t>能根据实验现象辨识物质及其反应，能运用化学符号描述常见简单物质及其变化，能从物质的宏观特征入手对物质及其反应进行分类和表征，能联系物质的组成和结构解释宏观现象。</a:t>
                      </a:r>
                      <a:endParaRPr lang="en-US" altLang="en-US" sz="1800" b="0" dirty="0"/>
                    </a:p>
                  </a:txBody>
                  <a:tcPr marL="68580" marR="68580" marT="0" marB="0" anchor="ctr"/>
                </a:tc>
              </a:tr>
              <a:tr h="1223645">
                <a:tc>
                  <a:txBody>
                    <a:bodyPr/>
                    <a:lstStyle/>
                    <a:p>
                      <a:pPr indent="0" algn="ctr">
                        <a:buNone/>
                      </a:pPr>
                      <a:r>
                        <a:rPr lang="en-US" sz="1800" b="0"/>
                        <a:t>水平2</a:t>
                      </a:r>
                      <a:endParaRPr lang="en-US" altLang="en-US" sz="1800" b="0"/>
                    </a:p>
                  </a:txBody>
                  <a:tcPr marL="68580" marR="68580" marT="0" marB="0" anchor="ctr"/>
                </a:tc>
                <a:tc>
                  <a:txBody>
                    <a:bodyPr/>
                    <a:lstStyle/>
                    <a:p>
                      <a:pPr indent="0" algn="l">
                        <a:buNone/>
                      </a:pPr>
                      <a:r>
                        <a:rPr lang="en-US" sz="1800" b="0" dirty="0"/>
                        <a:t>能根据实验现象归纳物质及其反应的类型，能运用微粒结构图式描述物质及其变化的过程，能从物质的微观结构说明同类物质的共性和不同类物质性质差异及其原因，解释同类的不同物质性质变化的规律。</a:t>
                      </a:r>
                      <a:endParaRPr lang="en-US" altLang="en-US" sz="1800" b="0" dirty="0"/>
                    </a:p>
                  </a:txBody>
                  <a:tcPr marL="68580" marR="68580" marT="0" marB="0" anchor="ctr"/>
                </a:tc>
              </a:tr>
              <a:tr h="1224000">
                <a:tc>
                  <a:txBody>
                    <a:bodyPr/>
                    <a:lstStyle/>
                    <a:p>
                      <a:pPr indent="0" algn="ctr">
                        <a:buNone/>
                      </a:pPr>
                      <a:r>
                        <a:rPr lang="en-US" sz="1800" b="0"/>
                        <a:t>水平3</a:t>
                      </a:r>
                      <a:endParaRPr lang="en-US" altLang="en-US" sz="1800" b="0"/>
                    </a:p>
                  </a:txBody>
                  <a:tcPr marL="68580" marR="68580" marT="0" marB="0" anchor="ctr"/>
                </a:tc>
                <a:tc>
                  <a:txBody>
                    <a:bodyPr/>
                    <a:lstStyle/>
                    <a:p>
                      <a:pPr indent="0" algn="l">
                        <a:buNone/>
                      </a:pPr>
                      <a:r>
                        <a:rPr lang="en-US" sz="1800" b="0" dirty="0"/>
                        <a:t>能从原子、分子水平分析常见物质及其反应的微观特征，能运用化学符号和定量计算等手段说明物质的组成及其变化，能分析物质化学变化和伴随发生的能量转化与物质微观结构之间的关系。</a:t>
                      </a:r>
                      <a:endParaRPr lang="en-US" altLang="en-US" sz="1800" b="0" dirty="0"/>
                    </a:p>
                  </a:txBody>
                  <a:tcPr marL="68580" marR="68580" marT="0" marB="0" anchor="ctr"/>
                </a:tc>
              </a:tr>
              <a:tr h="1224000">
                <a:tc>
                  <a:txBody>
                    <a:bodyPr/>
                    <a:lstStyle/>
                    <a:p>
                      <a:pPr indent="0" algn="ctr">
                        <a:buNone/>
                      </a:pPr>
                      <a:r>
                        <a:rPr lang="en-US" sz="1800" b="0"/>
                        <a:t>水平4</a:t>
                      </a:r>
                      <a:endParaRPr lang="en-US" altLang="en-US" sz="1800" b="0"/>
                    </a:p>
                  </a:txBody>
                  <a:tcPr marL="68580" marR="68580" marT="0" marB="0" anchor="ctr"/>
                </a:tc>
                <a:tc>
                  <a:txBody>
                    <a:bodyPr/>
                    <a:lstStyle/>
                    <a:p>
                      <a:pPr indent="0" algn="l">
                        <a:buNone/>
                      </a:pPr>
                      <a:r>
                        <a:rPr lang="en-US" sz="1800" b="0" dirty="0"/>
                        <a:t>能依据物质的微观结构，描述或预测物质的性质和在一定条件下可能发生的化学变化，能评估某种解释或预测的合理性；能从宏观与微观的结合的视角对物质及其变化进行分类和表征。</a:t>
                      </a:r>
                      <a:endParaRPr lang="en-US" altLang="en-US" sz="1800" b="0" dirty="0"/>
                    </a:p>
                  </a:txBody>
                  <a:tcPr marL="68580" marR="68580" marT="0" marB="0" anchor="ctr"/>
                </a:tc>
              </a:tr>
            </a:tbl>
          </a:graphicData>
        </a:graphic>
      </p:graphicFrame>
      <p:sp>
        <p:nvSpPr>
          <p:cNvPr id="13" name="圆角矩形 12"/>
          <p:cNvSpPr/>
          <p:nvPr/>
        </p:nvSpPr>
        <p:spPr>
          <a:xfrm>
            <a:off x="539750" y="2919730"/>
            <a:ext cx="1955800" cy="2285365"/>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sz="2400" b="1" dirty="0">
                <a:solidFill>
                  <a:schemeClr val="bg1"/>
                </a:solidFill>
                <a:latin typeface="黑体" panose="02010609060101010101" charset="-122"/>
                <a:ea typeface="黑体" panose="02010609060101010101" charset="-122"/>
                <a:cs typeface="黑体" panose="02010609060101010101" charset="-122"/>
              </a:rPr>
              <a:t>素养1　</a:t>
            </a:r>
          </a:p>
          <a:p>
            <a:pPr algn="ctr">
              <a:lnSpc>
                <a:spcPct val="150000"/>
              </a:lnSpc>
            </a:pPr>
            <a:r>
              <a:rPr lang="zh-CN" altLang="en-US" sz="2400" b="1" dirty="0">
                <a:latin typeface="黑体" panose="02010609060101010101" charset="-122"/>
                <a:ea typeface="黑体" panose="02010609060101010101" charset="-122"/>
                <a:cs typeface="黑体" panose="02010609060101010101" charset="-122"/>
              </a:rPr>
              <a:t>宏观辨识与</a:t>
            </a:r>
          </a:p>
          <a:p>
            <a:pPr algn="ctr">
              <a:lnSpc>
                <a:spcPct val="150000"/>
              </a:lnSpc>
            </a:pPr>
            <a:r>
              <a:rPr lang="zh-CN" altLang="en-US" sz="2400" b="1" dirty="0">
                <a:latin typeface="黑体" panose="02010609060101010101" charset="-122"/>
                <a:ea typeface="黑体" panose="02010609060101010101" charset="-122"/>
                <a:cs typeface="黑体" panose="02010609060101010101" charset="-122"/>
              </a:rPr>
              <a:t>微观探析</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2241176"/>
            <a:ext cx="12192000" cy="2700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dirty="0"/>
          </a:p>
        </p:txBody>
      </p:sp>
      <p:sp>
        <p:nvSpPr>
          <p:cNvPr id="6" name="矩形 5"/>
          <p:cNvSpPr/>
          <p:nvPr/>
        </p:nvSpPr>
        <p:spPr>
          <a:xfrm>
            <a:off x="1" y="2663825"/>
            <a:ext cx="1096963" cy="541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8" name="文本框 7"/>
          <p:cNvSpPr txBox="1">
            <a:spLocks noChangeArrowheads="1"/>
          </p:cNvSpPr>
          <p:nvPr/>
        </p:nvSpPr>
        <p:spPr bwMode="auto">
          <a:xfrm>
            <a:off x="946151" y="2000250"/>
            <a:ext cx="1539875" cy="1855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sz="11465" dirty="0">
                <a:solidFill>
                  <a:schemeClr val="bg1"/>
                </a:solidFill>
                <a:latin typeface="Impact" panose="020B0806030902050204" pitchFamily="34" charset="0"/>
              </a:rPr>
              <a:t>3</a:t>
            </a:r>
          </a:p>
        </p:txBody>
      </p:sp>
      <p:sp>
        <p:nvSpPr>
          <p:cNvPr id="9" name="文本框 8"/>
          <p:cNvSpPr txBox="1">
            <a:spLocks noChangeArrowheads="1"/>
          </p:cNvSpPr>
          <p:nvPr/>
        </p:nvSpPr>
        <p:spPr bwMode="auto">
          <a:xfrm>
            <a:off x="419101" y="2638425"/>
            <a:ext cx="571500"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C00000"/>
                </a:solidFill>
                <a:latin typeface="微软雅黑" panose="020B0503020204020204" pitchFamily="34" charset="-122"/>
                <a:ea typeface="微软雅黑" panose="020B0503020204020204" pitchFamily="34" charset="-122"/>
              </a:rPr>
              <a:t>第</a:t>
            </a:r>
          </a:p>
        </p:txBody>
      </p:sp>
      <p:sp>
        <p:nvSpPr>
          <p:cNvPr id="10" name="矩形 9"/>
          <p:cNvSpPr/>
          <p:nvPr/>
        </p:nvSpPr>
        <p:spPr>
          <a:xfrm>
            <a:off x="2498725" y="2663825"/>
            <a:ext cx="9693275" cy="541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a:defRPr/>
            </a:pPr>
            <a:endParaRPr lang="zh-CN" altLang="en-US" sz="2400"/>
          </a:p>
        </p:txBody>
      </p:sp>
      <p:sp>
        <p:nvSpPr>
          <p:cNvPr id="11" name="文本框 10"/>
          <p:cNvSpPr txBox="1">
            <a:spLocks noChangeArrowheads="1"/>
          </p:cNvSpPr>
          <p:nvPr/>
        </p:nvSpPr>
        <p:spPr bwMode="auto">
          <a:xfrm>
            <a:off x="2525714" y="2638425"/>
            <a:ext cx="176688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C00000"/>
                </a:solidFill>
                <a:latin typeface="微软雅黑" panose="020B0503020204020204" pitchFamily="34" charset="-122"/>
                <a:ea typeface="微软雅黑" panose="020B0503020204020204" pitchFamily="34" charset="-122"/>
              </a:rPr>
              <a:t>部分</a:t>
            </a:r>
          </a:p>
        </p:txBody>
      </p:sp>
      <p:sp>
        <p:nvSpPr>
          <p:cNvPr id="12" name="文本框 11"/>
          <p:cNvSpPr txBox="1">
            <a:spLocks noChangeArrowheads="1"/>
          </p:cNvSpPr>
          <p:nvPr/>
        </p:nvSpPr>
        <p:spPr bwMode="auto">
          <a:xfrm>
            <a:off x="-15213" y="3504576"/>
            <a:ext cx="12519027"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40" tIns="45720" rIns="91440" bIns="45720">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4800" b="1" dirty="0">
                <a:solidFill>
                  <a:schemeClr val="bg1"/>
                </a:solidFill>
                <a:latin typeface="微软雅黑" panose="020B0503020204020204" pitchFamily="34" charset="-122"/>
                <a:ea typeface="微软雅黑" panose="020B0503020204020204" pitchFamily="34" charset="-122"/>
              </a:rPr>
              <a:t> 高中化学学业水平考试命题案例</a:t>
            </a:r>
            <a:endParaRPr lang="en-US" altLang="zh-CN" sz="4800" b="1" dirty="0">
              <a:solidFill>
                <a:schemeClr val="bg1"/>
              </a:solidFill>
              <a:latin typeface="微软雅黑" panose="020B0503020204020204" pitchFamily="34" charset="-122"/>
              <a:ea typeface="微软雅黑" panose="020B0503020204020204" pitchFamily="34" charset="-122"/>
            </a:endParaRPr>
          </a:p>
        </p:txBody>
      </p:sp>
      <p:cxnSp>
        <p:nvCxnSpPr>
          <p:cNvPr id="13" name="直接连接符 12"/>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14" name="组合 13"/>
          <p:cNvGrpSpPr>
            <a:grpSpLocks noChangeAspect="1"/>
          </p:cNvGrpSpPr>
          <p:nvPr/>
        </p:nvGrpSpPr>
        <p:grpSpPr bwMode="auto">
          <a:xfrm>
            <a:off x="9648395" y="55883"/>
            <a:ext cx="2415536" cy="653653"/>
            <a:chOff x="0" y="0"/>
            <a:chExt cx="3167513" cy="871754"/>
          </a:xfrm>
        </p:grpSpPr>
        <p:pic>
          <p:nvPicPr>
            <p:cNvPr id="15"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ransition spd="slow">
    <p:push di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 name="矩形 1"/>
          <p:cNvSpPr/>
          <p:nvPr/>
        </p:nvSpPr>
        <p:spPr>
          <a:xfrm>
            <a:off x="496679" y="1435415"/>
            <a:ext cx="11041227" cy="4524315"/>
          </a:xfrm>
          <a:prstGeom prst="rect">
            <a:avLst/>
          </a:prstGeom>
        </p:spPr>
        <p:txBody>
          <a:bodyPr wrap="square">
            <a:spAutoFit/>
          </a:bodyPr>
          <a:lstStyle/>
          <a:p>
            <a:pPr algn="just">
              <a:lnSpc>
                <a:spcPct val="150000"/>
              </a:lnSpc>
            </a:pPr>
            <a:r>
              <a:rPr lang="en-US" altLang="zh-CN" sz="2400" dirty="0">
                <a:latin typeface="微软雅黑" panose="020B0503020204020204" pitchFamily="34" charset="-122"/>
                <a:ea typeface="微软雅黑" panose="020B0503020204020204" pitchFamily="34" charset="-122"/>
              </a:rPr>
              <a:t>    1.</a:t>
            </a:r>
            <a:r>
              <a:rPr lang="zh-CN" altLang="en-US" sz="2400" dirty="0">
                <a:latin typeface="微软雅黑" panose="020B0503020204020204" pitchFamily="34" charset="-122"/>
                <a:ea typeface="微软雅黑" panose="020B0503020204020204" pitchFamily="34" charset="-122"/>
              </a:rPr>
              <a:t> （北京，</a:t>
            </a:r>
            <a:r>
              <a:rPr lang="en-US" altLang="zh-CN" sz="2400" dirty="0">
                <a:latin typeface="微软雅黑" panose="020B0503020204020204" pitchFamily="34" charset="-122"/>
                <a:ea typeface="微软雅黑" panose="020B0503020204020204" pitchFamily="34" charset="-122"/>
              </a:rPr>
              <a:t>2017</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2016</a:t>
            </a:r>
            <a:r>
              <a:rPr lang="zh-CN" altLang="en-US" sz="2400" dirty="0">
                <a:latin typeface="微软雅黑" panose="020B0503020204020204" pitchFamily="34" charset="-122"/>
                <a:ea typeface="微软雅黑" panose="020B0503020204020204" pitchFamily="34" charset="-122"/>
              </a:rPr>
              <a:t>年</a:t>
            </a:r>
            <a:r>
              <a:rPr lang="en-US" altLang="zh-CN" sz="2400" dirty="0">
                <a:latin typeface="微软雅黑" panose="020B0503020204020204" pitchFamily="34" charset="-122"/>
                <a:ea typeface="微软雅黑" panose="020B0503020204020204" pitchFamily="34" charset="-122"/>
              </a:rPr>
              <a:t>6</a:t>
            </a:r>
            <a:r>
              <a:rPr lang="zh-CN" altLang="en-US" sz="2400" dirty="0">
                <a:latin typeface="微软雅黑" panose="020B0503020204020204" pitchFamily="34" charset="-122"/>
                <a:ea typeface="微软雅黑" panose="020B0503020204020204" pitchFamily="34" charset="-122"/>
              </a:rPr>
              <a:t>月</a:t>
            </a:r>
            <a:r>
              <a:rPr lang="en-US" altLang="zh-CN" sz="2400" dirty="0">
                <a:latin typeface="微软雅黑" panose="020B0503020204020204" pitchFamily="34" charset="-122"/>
                <a:ea typeface="微软雅黑" panose="020B0503020204020204" pitchFamily="34" charset="-122"/>
              </a:rPr>
              <a:t>25</a:t>
            </a:r>
            <a:r>
              <a:rPr lang="zh-CN" altLang="en-US" sz="2400" dirty="0">
                <a:latin typeface="微软雅黑" panose="020B0503020204020204" pitchFamily="34" charset="-122"/>
                <a:ea typeface="微软雅黑" panose="020B0503020204020204" pitchFamily="34" charset="-122"/>
              </a:rPr>
              <a:t>日，我国全新研制的“长征七号”运载火箭发射成功。“长征七号”采用液氧煤油发动机，其工作效率提高了</a:t>
            </a:r>
            <a:r>
              <a:rPr lang="en-US" altLang="zh-CN" sz="2400" dirty="0">
                <a:latin typeface="微软雅黑" panose="020B0503020204020204" pitchFamily="34" charset="-122"/>
                <a:ea typeface="微软雅黑" panose="020B0503020204020204" pitchFamily="34" charset="-122"/>
              </a:rPr>
              <a:t>20%</a:t>
            </a:r>
            <a:r>
              <a:rPr lang="zh-CN" altLang="en-US" sz="2400" dirty="0">
                <a:latin typeface="微软雅黑" panose="020B0503020204020204" pitchFamily="34" charset="-122"/>
                <a:ea typeface="微软雅黑" panose="020B0503020204020204" pitchFamily="34" charset="-122"/>
              </a:rPr>
              <a:t>，推力提高了</a:t>
            </a:r>
            <a:r>
              <a:rPr lang="en-US" altLang="zh-CN" sz="2400" dirty="0">
                <a:latin typeface="微软雅黑" panose="020B0503020204020204" pitchFamily="34" charset="-122"/>
                <a:ea typeface="微软雅黑" panose="020B0503020204020204" pitchFamily="34" charset="-122"/>
              </a:rPr>
              <a:t>60%</a:t>
            </a:r>
            <a:r>
              <a:rPr lang="zh-CN" altLang="en-US" sz="2400" dirty="0">
                <a:latin typeface="微软雅黑" panose="020B0503020204020204" pitchFamily="34" charset="-122"/>
                <a:ea typeface="微软雅黑" panose="020B0503020204020204" pitchFamily="34" charset="-122"/>
              </a:rPr>
              <a:t>。液氧的沸点为</a:t>
            </a:r>
            <a:r>
              <a:rPr lang="en-US" altLang="zh-CN" sz="2400" dirty="0">
                <a:latin typeface="微软雅黑" panose="020B0503020204020204" pitchFamily="34" charset="-122"/>
                <a:ea typeface="微软雅黑" panose="020B0503020204020204" pitchFamily="34" charset="-122"/>
              </a:rPr>
              <a:t>-183℃</a:t>
            </a:r>
            <a:r>
              <a:rPr lang="zh-CN" altLang="en-US" sz="2400" dirty="0">
                <a:latin typeface="微软雅黑" panose="020B0503020204020204" pitchFamily="34" charset="-122"/>
                <a:ea typeface="微软雅黑" panose="020B0503020204020204" pitchFamily="34" charset="-122"/>
              </a:rPr>
              <a:t>，存储液氧的贮箱，经过特殊加工而更加轻质化、环保无污染。点火一瞬间之后，零下</a:t>
            </a:r>
            <a:r>
              <a:rPr lang="en-US" altLang="zh-CN" sz="2400" dirty="0">
                <a:latin typeface="微软雅黑" panose="020B0503020204020204" pitchFamily="34" charset="-122"/>
                <a:ea typeface="微软雅黑" panose="020B0503020204020204" pitchFamily="34" charset="-122"/>
              </a:rPr>
              <a:t>100</a:t>
            </a:r>
            <a:r>
              <a:rPr lang="zh-CN" altLang="en-US" sz="2400" dirty="0">
                <a:latin typeface="微软雅黑" panose="020B0503020204020204" pitchFamily="34" charset="-122"/>
                <a:ea typeface="微软雅黑" panose="020B0503020204020204" pitchFamily="34" charset="-122"/>
              </a:rPr>
              <a:t>多摄氏度的燃料变成</a:t>
            </a:r>
            <a:r>
              <a:rPr lang="en-US" altLang="zh-CN" sz="2400" dirty="0">
                <a:latin typeface="微软雅黑" panose="020B0503020204020204" pitchFamily="34" charset="-122"/>
                <a:ea typeface="微软雅黑" panose="020B0503020204020204" pitchFamily="34" charset="-122"/>
              </a:rPr>
              <a:t>3000</a:t>
            </a:r>
            <a:r>
              <a:rPr lang="zh-CN" altLang="en-US" sz="2400" dirty="0">
                <a:latin typeface="微软雅黑" panose="020B0503020204020204" pitchFamily="34" charset="-122"/>
                <a:ea typeface="微软雅黑" panose="020B0503020204020204" pitchFamily="34" charset="-122"/>
              </a:rPr>
              <a:t>多摄氏度的热焰，瞬间经历“冰火两重天”。因为燃料不同，喷出的火焰颜色与以往不同，喷囗燃气的温度也比以往火箭高得多，使得发射平台瞬间接近</a:t>
            </a:r>
            <a:r>
              <a:rPr lang="en-US" altLang="zh-CN" sz="2400" dirty="0">
                <a:latin typeface="微软雅黑" panose="020B0503020204020204" pitchFamily="34" charset="-122"/>
                <a:ea typeface="微软雅黑" panose="020B0503020204020204" pitchFamily="34" charset="-122"/>
              </a:rPr>
              <a:t>3000℃</a:t>
            </a:r>
            <a:r>
              <a:rPr lang="zh-CN" altLang="en-US" sz="2400" dirty="0">
                <a:latin typeface="微软雅黑" panose="020B0503020204020204" pitchFamily="34" charset="-122"/>
                <a:ea typeface="微软雅黑" panose="020B0503020204020204" pitchFamily="34" charset="-122"/>
              </a:rPr>
              <a:t>。这个温度足以熔化绝大多数金属和非金属材料，因此在发射平台和火箭助推器、芯级上，均喷有防热涂层，还贴有柔性隔热毡，它能进一步提升隔热效果。</a:t>
            </a:r>
          </a:p>
        </p:txBody>
      </p:sp>
      <p:sp>
        <p:nvSpPr>
          <p:cNvPr id="12" name="文本框 8"/>
          <p:cNvSpPr txBox="1"/>
          <p:nvPr/>
        </p:nvSpPr>
        <p:spPr>
          <a:xfrm>
            <a:off x="143339" y="102767"/>
            <a:ext cx="11233248" cy="584775"/>
          </a:xfrm>
          <a:prstGeom prst="rect">
            <a:avLst/>
          </a:prstGeom>
          <a:noFill/>
        </p:spPr>
        <p:txBody>
          <a:bodyPr wrap="square" rtlCol="0">
            <a:spAutoFit/>
          </a:bodyPr>
          <a:lstStyle/>
          <a:p>
            <a:r>
              <a:rPr lang="zh-CN" altLang="en-US" sz="3200" dirty="0">
                <a:solidFill>
                  <a:prstClr val="black"/>
                </a:solidFill>
                <a:latin typeface="微软雅黑" panose="020B0503020204020204" pitchFamily="34" charset="-122"/>
                <a:ea typeface="微软雅黑" panose="020B0503020204020204" pitchFamily="34" charset="-122"/>
              </a:rPr>
              <a:t>（一）高中化学学业水平合格性考试命题案例</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336360" y="102767"/>
            <a:ext cx="2625715" cy="541924"/>
            <a:chOff x="0" y="0"/>
            <a:chExt cx="3167513" cy="871754"/>
          </a:xfrm>
        </p:grpSpPr>
        <p:pic>
          <p:nvPicPr>
            <p:cNvPr id="6" name="图片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728827" y="1484784"/>
            <a:ext cx="11233248" cy="3323987"/>
          </a:xfrm>
          <a:prstGeom prst="rect">
            <a:avLst/>
          </a:prstGeom>
        </p:spPr>
        <p:txBody>
          <a:bodyPr wrap="square">
            <a:spAutoFit/>
          </a:bodyPr>
          <a:lstStyle/>
          <a:p>
            <a:pPr indent="-457200">
              <a:lnSpc>
                <a:spcPct val="125000"/>
              </a:lnSpc>
            </a:pPr>
            <a:r>
              <a:rPr lang="zh-CN" altLang="zh-CN" sz="2800" dirty="0" smtClean="0">
                <a:latin typeface="微软雅黑" panose="020B0503020204020204" pitchFamily="34" charset="-122"/>
                <a:ea typeface="微软雅黑" panose="020B0503020204020204" pitchFamily="34" charset="-122"/>
              </a:rPr>
              <a:t>请</a:t>
            </a:r>
            <a:r>
              <a:rPr lang="zh-CN" altLang="zh-CN" sz="2800" dirty="0">
                <a:latin typeface="微软雅黑" panose="020B0503020204020204" pitchFamily="34" charset="-122"/>
                <a:ea typeface="微软雅黑" panose="020B0503020204020204" pitchFamily="34" charset="-122"/>
              </a:rPr>
              <a:t>依据以上短文，判断下列说法是否正确</a:t>
            </a:r>
            <a:r>
              <a:rPr lang="en-US" altLang="zh-CN"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填“对”或“错”</a:t>
            </a:r>
            <a:r>
              <a:rPr lang="en-US" altLang="zh-CN" sz="2800" dirty="0">
                <a:latin typeface="微软雅黑" panose="020B0503020204020204" pitchFamily="34" charset="-122"/>
                <a:ea typeface="微软雅黑" panose="020B0503020204020204" pitchFamily="34" charset="-122"/>
              </a:rPr>
              <a:t>)</a:t>
            </a:r>
            <a:r>
              <a:rPr lang="zh-CN" altLang="zh-CN" sz="2800" dirty="0">
                <a:latin typeface="微软雅黑" panose="020B0503020204020204" pitchFamily="34" charset="-122"/>
                <a:ea typeface="微软雅黑" panose="020B0503020204020204" pitchFamily="34" charset="-122"/>
              </a:rPr>
              <a:t>。</a:t>
            </a:r>
          </a:p>
          <a:p>
            <a:pPr indent="-457200">
              <a:lnSpc>
                <a:spcPct val="125000"/>
              </a:lnSpc>
            </a:pPr>
            <a:r>
              <a:rPr lang="zh-CN" altLang="en-US" sz="2800" dirty="0" smtClean="0">
                <a:latin typeface="微软雅黑" panose="020B0503020204020204" pitchFamily="34" charset="-122"/>
                <a:ea typeface="微软雅黑" panose="020B0503020204020204" pitchFamily="34" charset="-122"/>
              </a:rPr>
              <a:t>①</a:t>
            </a:r>
            <a:r>
              <a:rPr lang="zh-CN" altLang="zh-CN" sz="2800" dirty="0">
                <a:latin typeface="微软雅黑" panose="020B0503020204020204" pitchFamily="34" charset="-122"/>
                <a:ea typeface="微软雅黑" panose="020B0503020204020204" pitchFamily="34" charset="-122"/>
              </a:rPr>
              <a:t>煤油燃烧是放热反应。</a:t>
            </a:r>
            <a:endParaRPr lang="en-US" altLang="zh-CN" sz="2800" dirty="0">
              <a:latin typeface="微软雅黑" panose="020B0503020204020204" pitchFamily="34" charset="-122"/>
              <a:ea typeface="微软雅黑" panose="020B0503020204020204" pitchFamily="34" charset="-122"/>
            </a:endParaRPr>
          </a:p>
          <a:p>
            <a:pPr indent="-457200">
              <a:lnSpc>
                <a:spcPct val="125000"/>
              </a:lnSpc>
            </a:pPr>
            <a:r>
              <a:rPr lang="zh-CN" altLang="zh-CN" sz="2800" dirty="0" smtClean="0">
                <a:latin typeface="微软雅黑" panose="020B0503020204020204" pitchFamily="34" charset="-122"/>
                <a:ea typeface="微软雅黑" panose="020B0503020204020204" pitchFamily="34" charset="-122"/>
              </a:rPr>
              <a:t>②</a:t>
            </a:r>
            <a:r>
              <a:rPr lang="zh-CN" altLang="zh-CN" sz="2800" dirty="0">
                <a:latin typeface="微软雅黑" panose="020B0503020204020204" pitchFamily="34" charset="-122"/>
                <a:ea typeface="微软雅黑" panose="020B0503020204020204" pitchFamily="34" charset="-122"/>
              </a:rPr>
              <a:t>液氧的贮存温度是由液氧的沸点决定的。</a:t>
            </a:r>
            <a:endParaRPr lang="en-US" altLang="zh-CN" sz="2800" dirty="0">
              <a:latin typeface="微软雅黑" panose="020B0503020204020204" pitchFamily="34" charset="-122"/>
              <a:ea typeface="微软雅黑" panose="020B0503020204020204" pitchFamily="34" charset="-122"/>
            </a:endParaRPr>
          </a:p>
          <a:p>
            <a:pPr indent="-457200">
              <a:lnSpc>
                <a:spcPct val="125000"/>
              </a:lnSpc>
            </a:pPr>
            <a:r>
              <a:rPr lang="zh-CN" altLang="zh-CN" sz="2800" dirty="0" smtClean="0">
                <a:latin typeface="微软雅黑" panose="020B0503020204020204" pitchFamily="34" charset="-122"/>
                <a:ea typeface="微软雅黑" panose="020B0503020204020204" pitchFamily="34" charset="-122"/>
              </a:rPr>
              <a:t>③</a:t>
            </a:r>
            <a:r>
              <a:rPr lang="zh-CN" altLang="zh-CN" sz="2800" dirty="0">
                <a:latin typeface="微软雅黑" panose="020B0503020204020204" pitchFamily="34" charset="-122"/>
                <a:ea typeface="微软雅黑" panose="020B0503020204020204" pitchFamily="34" charset="-122"/>
              </a:rPr>
              <a:t>从火箭瞬间点燃来看，所有的氧化还原反应都很快。</a:t>
            </a:r>
            <a:endParaRPr lang="en-US" altLang="zh-CN" sz="2800" dirty="0">
              <a:latin typeface="微软雅黑" panose="020B0503020204020204" pitchFamily="34" charset="-122"/>
              <a:ea typeface="微软雅黑" panose="020B0503020204020204" pitchFamily="34" charset="-122"/>
            </a:endParaRPr>
          </a:p>
          <a:p>
            <a:pPr indent="-457200">
              <a:lnSpc>
                <a:spcPct val="125000"/>
              </a:lnSpc>
            </a:pPr>
            <a:r>
              <a:rPr lang="en-US" altLang="zh-CN" sz="2800" dirty="0" smtClean="0">
                <a:latin typeface="微软雅黑" panose="020B0503020204020204" pitchFamily="34" charset="-122"/>
                <a:ea typeface="微软雅黑" panose="020B0503020204020204" pitchFamily="34" charset="-122"/>
              </a:rPr>
              <a:t>④</a:t>
            </a:r>
            <a:r>
              <a:rPr lang="zh-CN" altLang="zh-CN" sz="2800" dirty="0">
                <a:latin typeface="微软雅黑" panose="020B0503020204020204" pitchFamily="34" charset="-122"/>
                <a:ea typeface="微软雅黑" panose="020B0503020204020204" pitchFamily="34" charset="-122"/>
              </a:rPr>
              <a:t>“长征七号”使用的燃料、材料、涂层等，都彰显出化学科学</a:t>
            </a:r>
            <a:r>
              <a:rPr lang="zh-CN" altLang="zh-CN" sz="2800" dirty="0" smtClean="0">
                <a:latin typeface="微软雅黑" panose="020B0503020204020204" pitchFamily="34" charset="-122"/>
                <a:ea typeface="微软雅黑" panose="020B0503020204020204" pitchFamily="34" charset="-122"/>
              </a:rPr>
              <a:t>的</a:t>
            </a:r>
            <a:r>
              <a:rPr lang="en-US" altLang="zh-CN" sz="2800" dirty="0" smtClean="0">
                <a:latin typeface="微软雅黑" panose="020B0503020204020204" pitchFamily="34" charset="-122"/>
                <a:ea typeface="微软雅黑" panose="020B0503020204020204" pitchFamily="34" charset="-122"/>
              </a:rPr>
              <a:t>     </a:t>
            </a:r>
            <a:r>
              <a:rPr lang="zh-CN" altLang="zh-CN" sz="2800" dirty="0" smtClean="0">
                <a:latin typeface="微软雅黑" panose="020B0503020204020204" pitchFamily="34" charset="-122"/>
                <a:ea typeface="微软雅黑" panose="020B0503020204020204" pitchFamily="34" charset="-122"/>
              </a:rPr>
              <a:t>巨大</a:t>
            </a:r>
            <a:r>
              <a:rPr lang="zh-CN" altLang="zh-CN" sz="2800" dirty="0">
                <a:latin typeface="微软雅黑" panose="020B0503020204020204" pitchFamily="34" charset="-122"/>
                <a:ea typeface="微软雅黑" panose="020B0503020204020204" pitchFamily="34" charset="-122"/>
              </a:rPr>
              <a:t>贡献。</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336360"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文本框 11"/>
          <p:cNvSpPr txBox="1"/>
          <p:nvPr/>
        </p:nvSpPr>
        <p:spPr>
          <a:xfrm>
            <a:off x="7710590" y="3967267"/>
            <a:ext cx="2233445" cy="830997"/>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学科核心素养</a:t>
            </a:r>
            <a:endParaRPr kumimoji="1"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学业质量标准</a:t>
            </a:r>
          </a:p>
        </p:txBody>
      </p:sp>
      <p:sp>
        <p:nvSpPr>
          <p:cNvPr id="13" name="文本框 12"/>
          <p:cNvSpPr txBox="1"/>
          <p:nvPr/>
        </p:nvSpPr>
        <p:spPr>
          <a:xfrm>
            <a:off x="7854606" y="5986500"/>
            <a:ext cx="1613230"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化学知识</a:t>
            </a:r>
          </a:p>
        </p:txBody>
      </p:sp>
      <p:sp>
        <p:nvSpPr>
          <p:cNvPr id="14" name="文本框 13"/>
          <p:cNvSpPr txBox="1"/>
          <p:nvPr/>
        </p:nvSpPr>
        <p:spPr>
          <a:xfrm>
            <a:off x="5284342" y="5986500"/>
            <a:ext cx="1562152"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实际问题</a:t>
            </a:r>
          </a:p>
        </p:txBody>
      </p:sp>
      <p:sp>
        <p:nvSpPr>
          <p:cNvPr id="15" name="文本框 14"/>
          <p:cNvSpPr txBox="1"/>
          <p:nvPr/>
        </p:nvSpPr>
        <p:spPr>
          <a:xfrm>
            <a:off x="2760348" y="5986500"/>
            <a:ext cx="1428318"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真实情境</a:t>
            </a:r>
          </a:p>
        </p:txBody>
      </p:sp>
      <p:cxnSp>
        <p:nvCxnSpPr>
          <p:cNvPr id="16" name="直线箭头连接符 18"/>
          <p:cNvCxnSpPr>
            <a:stCxn id="15" idx="0"/>
          </p:cNvCxnSpPr>
          <p:nvPr/>
        </p:nvCxnSpPr>
        <p:spPr>
          <a:xfrm flipV="1">
            <a:off x="3474507" y="4763705"/>
            <a:ext cx="2435522"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线箭头连接符 27"/>
          <p:cNvCxnSpPr/>
          <p:nvPr/>
        </p:nvCxnSpPr>
        <p:spPr>
          <a:xfrm flipV="1">
            <a:off x="4188666"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线箭头连接符 31"/>
          <p:cNvCxnSpPr/>
          <p:nvPr/>
        </p:nvCxnSpPr>
        <p:spPr>
          <a:xfrm flipV="1">
            <a:off x="6789888"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线箭头连接符 33"/>
          <p:cNvCxnSpPr>
            <a:stCxn id="13" idx="0"/>
          </p:cNvCxnSpPr>
          <p:nvPr/>
        </p:nvCxnSpPr>
        <p:spPr>
          <a:xfrm flipH="1" flipV="1">
            <a:off x="6220808" y="4763705"/>
            <a:ext cx="2440413"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线箭头连接符 36"/>
          <p:cNvCxnSpPr/>
          <p:nvPr/>
        </p:nvCxnSpPr>
        <p:spPr>
          <a:xfrm flipH="1">
            <a:off x="4188666"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线箭头连接符 38"/>
          <p:cNvCxnSpPr/>
          <p:nvPr/>
        </p:nvCxnSpPr>
        <p:spPr>
          <a:xfrm flipH="1">
            <a:off x="6789888"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线箭头连接符 47"/>
          <p:cNvCxnSpPr>
            <a:stCxn id="14" idx="0"/>
          </p:cNvCxnSpPr>
          <p:nvPr/>
        </p:nvCxnSpPr>
        <p:spPr>
          <a:xfrm flipV="1">
            <a:off x="6065418" y="4763705"/>
            <a:ext cx="0" cy="1222795"/>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4592242" y="4151934"/>
            <a:ext cx="2470276"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测试</a:t>
            </a:r>
            <a:r>
              <a:rPr kumimoji="1" lang="zh-CN" altLang="en-US" sz="2400">
                <a:latin typeface="微软雅黑" panose="020B0503020204020204" pitchFamily="34" charset="-122"/>
                <a:ea typeface="微软雅黑" panose="020B0503020204020204" pitchFamily="34" charset="-122"/>
                <a:cs typeface="微软雅黑" panose="020B0503020204020204" pitchFamily="34" charset="-122"/>
              </a:rPr>
              <a:t>宗旨与目标</a:t>
            </a:r>
            <a:endPar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线箭头连接符 54"/>
          <p:cNvCxnSpPr/>
          <p:nvPr/>
        </p:nvCxnSpPr>
        <p:spPr>
          <a:xfrm flipV="1">
            <a:off x="6990510" y="4374048"/>
            <a:ext cx="576064" cy="8719"/>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983432" y="1408652"/>
            <a:ext cx="10225136" cy="2412000"/>
          </a:xfrm>
          <a:prstGeom prst="rect">
            <a:avLst/>
          </a:prstGeom>
          <a:noFill/>
          <a:ln w="44450">
            <a:solidFill>
              <a:srgbClr val="C00000"/>
            </a:solidFill>
          </a:ln>
        </p:spPr>
        <p:txBody>
          <a:bodyPr wrap="square" rtlCol="0">
            <a:spAutoFit/>
          </a:bodyPr>
          <a:lstStyle/>
          <a:p>
            <a:pPr marL="342900" indent="-342900" algn="ctr">
              <a:buFont typeface="+mj-ea"/>
              <a:buAutoNum type="circleNumDbPlain"/>
            </a:pPr>
            <a:endParaRPr lang="en-US" altLang="zh-CN" sz="3200" dirty="0" smtClean="0">
              <a:latin typeface="微软雅黑" panose="020B0503020204020204" pitchFamily="34" charset="-122"/>
              <a:ea typeface="微软雅黑" panose="020B0503020204020204" pitchFamily="34" charset="-122"/>
            </a:endParaRPr>
          </a:p>
          <a:p>
            <a:pPr indent="-1080135"/>
            <a:r>
              <a:rPr lang="zh-CN" altLang="en-US" sz="3200" dirty="0" smtClean="0">
                <a:latin typeface="微软雅黑" panose="020B0503020204020204" pitchFamily="34" charset="-122"/>
                <a:ea typeface="微软雅黑" panose="020B0503020204020204" pitchFamily="34" charset="-122"/>
              </a:rPr>
              <a:t>                 ① 考察的化学学科核心素养及水平？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② 考察学业质量标准的水平？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③ 涉及的真实情景和化学知识？</a:t>
            </a:r>
            <a:endParaRPr lang="en-US" altLang="zh-CN" sz="3200" dirty="0" smtClean="0">
              <a:latin typeface="微软雅黑" panose="020B0503020204020204" pitchFamily="34" charset="-122"/>
              <a:ea typeface="微软雅黑" panose="020B0503020204020204" pitchFamily="34" charset="-122"/>
            </a:endParaRPr>
          </a:p>
        </p:txBody>
      </p:sp>
      <p:sp>
        <p:nvSpPr>
          <p:cNvPr id="27" name="文本框 26"/>
          <p:cNvSpPr txBox="1"/>
          <p:nvPr/>
        </p:nvSpPr>
        <p:spPr>
          <a:xfrm>
            <a:off x="4953751" y="1063681"/>
            <a:ext cx="2618028" cy="646331"/>
          </a:xfrm>
          <a:prstGeom prst="rect">
            <a:avLst/>
          </a:prstGeom>
          <a:solidFill>
            <a:schemeClr val="bg1"/>
          </a:solidFill>
        </p:spPr>
        <p:txBody>
          <a:bodyPr wrap="square" rtlCol="0">
            <a:spAutoFit/>
          </a:bodyPr>
          <a:lstStyle/>
          <a:p>
            <a:pPr algn="ctr"/>
            <a:r>
              <a:rPr lang="zh-CN" altLang="en-US" sz="3600" dirty="0" smtClean="0">
                <a:latin typeface="微软雅黑" panose="020B0503020204020204" pitchFamily="34" charset="-122"/>
                <a:ea typeface="微软雅黑" panose="020B0503020204020204" pitchFamily="34" charset="-122"/>
              </a:rPr>
              <a:t>讨论与交流</a:t>
            </a:r>
            <a:endParaRPr lang="zh-CN" altLang="en-US" sz="3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217024" y="102767"/>
            <a:ext cx="2567608" cy="541924"/>
            <a:chOff x="0" y="0"/>
            <a:chExt cx="3167513" cy="871754"/>
          </a:xfrm>
        </p:grpSpPr>
        <p:pic>
          <p:nvPicPr>
            <p:cNvPr id="6" name="图片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335360" y="1537364"/>
            <a:ext cx="11593288" cy="4195892"/>
          </a:xfrm>
          <a:prstGeom prst="rect">
            <a:avLst/>
          </a:prstGeom>
        </p:spPr>
        <p:txBody>
          <a:bodyPr wrap="square">
            <a:spAutoFit/>
          </a:bodyPr>
          <a:lstStyle/>
          <a:p>
            <a:pPr algn="just">
              <a:lnSpc>
                <a:spcPct val="150000"/>
              </a:lnSpc>
            </a:pP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（广东，</a:t>
            </a:r>
            <a:r>
              <a:rPr lang="en-US" altLang="zh-CN" sz="2400" dirty="0">
                <a:latin typeface="微软雅黑" panose="020B0503020204020204" pitchFamily="34" charset="-122"/>
                <a:ea typeface="微软雅黑" panose="020B0503020204020204" pitchFamily="34" charset="-122"/>
              </a:rPr>
              <a:t>2017</a:t>
            </a:r>
            <a:r>
              <a:rPr lang="zh-CN" altLang="en-US"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文学中有“点石成金”，在化学趣味实验中有“点</a:t>
            </a:r>
            <a:r>
              <a:rPr lang="en-US" altLang="zh-CN" sz="2400"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L</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成</a:t>
            </a:r>
            <a:r>
              <a:rPr lang="en-US" altLang="zh-CN" sz="2400"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M</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”：取少量白色粉末于烧杯中，加入适量水得蓝色溶液，将金属棒</a:t>
            </a:r>
            <a:r>
              <a:rPr lang="en-US" altLang="zh-CN" sz="2400" b="1" dirty="0">
                <a:latin typeface="微软雅黑" panose="020B0503020204020204" pitchFamily="34" charset="-122"/>
                <a:ea typeface="微软雅黑" panose="020B0503020204020204" pitchFamily="34" charset="-122"/>
              </a:rPr>
              <a:t> L </a:t>
            </a:r>
            <a:r>
              <a:rPr lang="zh-CN" altLang="zh-CN" sz="2400" dirty="0">
                <a:latin typeface="微软雅黑" panose="020B0503020204020204" pitchFamily="34" charset="-122"/>
                <a:ea typeface="微软雅黑" panose="020B0503020204020204" pitchFamily="34" charset="-122"/>
              </a:rPr>
              <a:t>插入该溶液中，一段时间后，在金属棒</a:t>
            </a:r>
            <a:r>
              <a:rPr lang="en-US" altLang="zh-CN" sz="2400"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表面析出紫红色固体</a:t>
            </a:r>
            <a:r>
              <a:rPr lang="en-US" altLang="zh-CN" sz="2400"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M</a:t>
            </a:r>
            <a:r>
              <a:rPr lang="zh-CN" altLang="zh-CN" sz="2400" dirty="0">
                <a:latin typeface="微软雅黑" panose="020B0503020204020204" pitchFamily="34" charset="-122"/>
                <a:ea typeface="微软雅黑" panose="020B0503020204020204" pitchFamily="34" charset="-122"/>
              </a:rPr>
              <a:t>，溶液颜色变浅。</a:t>
            </a:r>
            <a:endParaRPr lang="en-US" altLang="zh-CN" sz="2400" dirty="0">
              <a:latin typeface="微软雅黑" panose="020B0503020204020204" pitchFamily="34" charset="-122"/>
              <a:ea typeface="微软雅黑" panose="020B0503020204020204" pitchFamily="34" charset="-122"/>
            </a:endParaRPr>
          </a:p>
          <a:p>
            <a:pPr algn="just">
              <a:lnSpc>
                <a:spcPct val="135000"/>
              </a:lnSpc>
            </a:pPr>
            <a:r>
              <a:rPr lang="zh-CN" altLang="zh-CN" sz="2400" dirty="0">
                <a:latin typeface="微软雅黑" panose="020B0503020204020204" pitchFamily="34" charset="-122"/>
                <a:ea typeface="微软雅黑" panose="020B0503020204020204" pitchFamily="34" charset="-122"/>
              </a:rPr>
              <a:t>①则“点</a:t>
            </a:r>
            <a:r>
              <a:rPr lang="en-US" altLang="zh-CN" sz="2400" b="1"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成</a:t>
            </a:r>
            <a:r>
              <a:rPr lang="en-US" altLang="zh-CN" sz="2400" b="1" dirty="0">
                <a:latin typeface="微软雅黑" panose="020B0503020204020204" pitchFamily="34" charset="-122"/>
                <a:ea typeface="微软雅黑" panose="020B0503020204020204" pitchFamily="34" charset="-122"/>
              </a:rPr>
              <a:t>M</a:t>
            </a:r>
            <a:r>
              <a:rPr lang="zh-CN" altLang="zh-CN" sz="2400" dirty="0">
                <a:latin typeface="微软雅黑" panose="020B0503020204020204" pitchFamily="34" charset="-122"/>
                <a:ea typeface="微软雅黑" panose="020B0503020204020204" pitchFamily="34" charset="-122"/>
              </a:rPr>
              <a:t>”可能是（ ）</a:t>
            </a:r>
            <a:r>
              <a:rPr lang="en-US" altLang="zh-CN" sz="2400" dirty="0">
                <a:latin typeface="微软雅黑" panose="020B0503020204020204" pitchFamily="34" charset="-122"/>
                <a:ea typeface="微软雅黑" panose="020B0503020204020204" pitchFamily="34" charset="-122"/>
              </a:rPr>
              <a:t> A </a:t>
            </a:r>
            <a:r>
              <a:rPr lang="zh-CN" altLang="zh-CN" sz="2400" dirty="0">
                <a:latin typeface="微软雅黑" panose="020B0503020204020204" pitchFamily="34" charset="-122"/>
                <a:ea typeface="微软雅黑" panose="020B0503020204020204" pitchFamily="34" charset="-122"/>
              </a:rPr>
              <a:t>点钠成铜</a:t>
            </a:r>
            <a:r>
              <a:rPr lang="en-US" altLang="zh-CN" sz="2400" dirty="0">
                <a:latin typeface="微软雅黑" panose="020B0503020204020204" pitchFamily="34" charset="-122"/>
                <a:ea typeface="微软雅黑" panose="020B0503020204020204" pitchFamily="34" charset="-122"/>
              </a:rPr>
              <a:t>    B </a:t>
            </a:r>
            <a:r>
              <a:rPr lang="zh-CN" altLang="zh-CN" sz="2400" dirty="0">
                <a:latin typeface="微软雅黑" panose="020B0503020204020204" pitchFamily="34" charset="-122"/>
                <a:ea typeface="微软雅黑" panose="020B0503020204020204" pitchFamily="34" charset="-122"/>
              </a:rPr>
              <a:t>点银成钠</a:t>
            </a:r>
            <a:r>
              <a:rPr lang="en-US" altLang="zh-CN" sz="2400" dirty="0">
                <a:latin typeface="微软雅黑" panose="020B0503020204020204" pitchFamily="34" charset="-122"/>
                <a:ea typeface="微软雅黑" panose="020B0503020204020204" pitchFamily="34" charset="-122"/>
              </a:rPr>
              <a:t>   C </a:t>
            </a:r>
            <a:r>
              <a:rPr lang="zh-CN" altLang="zh-CN" sz="2400" dirty="0">
                <a:latin typeface="微软雅黑" panose="020B0503020204020204" pitchFamily="34" charset="-122"/>
                <a:ea typeface="微软雅黑" panose="020B0503020204020204" pitchFamily="34" charset="-122"/>
              </a:rPr>
              <a:t>点锌成钙</a:t>
            </a:r>
            <a:r>
              <a:rPr lang="en-US" altLang="zh-CN" sz="2400" dirty="0">
                <a:latin typeface="微软雅黑" panose="020B0503020204020204" pitchFamily="34" charset="-122"/>
                <a:ea typeface="微软雅黑" panose="020B0503020204020204" pitchFamily="34" charset="-122"/>
              </a:rPr>
              <a:t>    D </a:t>
            </a:r>
            <a:r>
              <a:rPr lang="zh-CN" altLang="zh-CN" sz="2400" dirty="0">
                <a:latin typeface="微软雅黑" panose="020B0503020204020204" pitchFamily="34" charset="-122"/>
                <a:ea typeface="微软雅黑" panose="020B0503020204020204" pitchFamily="34" charset="-122"/>
              </a:rPr>
              <a:t>点铁成铜</a:t>
            </a:r>
          </a:p>
          <a:p>
            <a:pPr algn="just">
              <a:lnSpc>
                <a:spcPct val="135000"/>
              </a:lnSpc>
            </a:pPr>
            <a:r>
              <a:rPr lang="zh-CN" altLang="en-US" sz="2400" dirty="0">
                <a:latin typeface="微软雅黑" panose="020B0503020204020204" pitchFamily="34" charset="-122"/>
                <a:ea typeface="微软雅黑" panose="020B0503020204020204" pitchFamily="34" charset="-122"/>
              </a:rPr>
              <a:t>②</a:t>
            </a:r>
            <a:r>
              <a:rPr lang="zh-CN" altLang="zh-CN" sz="2400" dirty="0">
                <a:latin typeface="微软雅黑" panose="020B0503020204020204" pitchFamily="34" charset="-122"/>
                <a:ea typeface="微软雅黑" panose="020B0503020204020204" pitchFamily="34" charset="-122"/>
              </a:rPr>
              <a:t>请书写“点</a:t>
            </a:r>
            <a:r>
              <a:rPr lang="en-US" altLang="zh-CN" sz="2400" b="1"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成</a:t>
            </a:r>
            <a:r>
              <a:rPr lang="en-US" altLang="zh-CN" sz="2400" b="1" dirty="0">
                <a:latin typeface="微软雅黑" panose="020B0503020204020204" pitchFamily="34" charset="-122"/>
                <a:ea typeface="微软雅黑" panose="020B0503020204020204" pitchFamily="34" charset="-122"/>
              </a:rPr>
              <a:t>M</a:t>
            </a:r>
            <a:r>
              <a:rPr lang="zh-CN" altLang="zh-CN" sz="2400" dirty="0">
                <a:latin typeface="微软雅黑" panose="020B0503020204020204" pitchFamily="34" charset="-122"/>
                <a:ea typeface="微软雅黑" panose="020B0503020204020204" pitchFamily="34" charset="-122"/>
              </a:rPr>
              <a:t>”反应的离子反应方程式： </a:t>
            </a:r>
          </a:p>
          <a:p>
            <a:pPr algn="just">
              <a:lnSpc>
                <a:spcPct val="135000"/>
              </a:lnSpc>
            </a:pPr>
            <a:r>
              <a:rPr lang="zh-CN" altLang="en-US" sz="2400" dirty="0">
                <a:latin typeface="微软雅黑" panose="020B0503020204020204" pitchFamily="34" charset="-122"/>
                <a:ea typeface="微软雅黑" panose="020B0503020204020204" pitchFamily="34" charset="-122"/>
              </a:rPr>
              <a:t>③</a:t>
            </a:r>
            <a:r>
              <a:rPr lang="zh-CN" altLang="zh-CN" sz="2400" dirty="0">
                <a:latin typeface="微软雅黑" panose="020B0503020204020204" pitchFamily="34" charset="-122"/>
                <a:ea typeface="微软雅黑" panose="020B0503020204020204" pitchFamily="34" charset="-122"/>
              </a:rPr>
              <a:t>请将上述反应设计成为一个原电池装置。</a:t>
            </a:r>
          </a:p>
          <a:p>
            <a:pPr algn="just">
              <a:lnSpc>
                <a:spcPct val="135000"/>
              </a:lnSpc>
            </a:pPr>
            <a:r>
              <a:rPr lang="zh-CN" altLang="en-US" sz="2400" dirty="0">
                <a:latin typeface="微软雅黑" panose="020B0503020204020204" pitchFamily="34" charset="-122"/>
                <a:ea typeface="微软雅黑" panose="020B0503020204020204" pitchFamily="34" charset="-122"/>
              </a:rPr>
              <a:t>④</a:t>
            </a:r>
            <a:r>
              <a:rPr lang="zh-CN" altLang="zh-CN" sz="2400" dirty="0">
                <a:latin typeface="微软雅黑" panose="020B0503020204020204" pitchFamily="34" charset="-122"/>
                <a:ea typeface="微软雅黑" panose="020B0503020204020204" pitchFamily="34" charset="-122"/>
              </a:rPr>
              <a:t>上述电池中为了得到的</a:t>
            </a:r>
            <a:r>
              <a:rPr lang="en-US" altLang="zh-CN" sz="2400" dirty="0">
                <a:latin typeface="微软雅黑" panose="020B0503020204020204" pitchFamily="34" charset="-122"/>
                <a:ea typeface="微软雅黑" panose="020B0503020204020204" pitchFamily="34" charset="-122"/>
              </a:rPr>
              <a:t>11.2g</a:t>
            </a:r>
            <a:r>
              <a:rPr lang="zh-CN" altLang="zh-CN" sz="2400" dirty="0">
                <a:latin typeface="微软雅黑" panose="020B0503020204020204" pitchFamily="34" charset="-122"/>
                <a:ea typeface="微软雅黑" panose="020B0503020204020204" pitchFamily="34" charset="-122"/>
              </a:rPr>
              <a:t>紫红色固体，需要金属</a:t>
            </a:r>
            <a:r>
              <a:rPr lang="en-US" altLang="zh-CN" sz="2400"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多少克？在此过程中，电路中一共转移了多少</a:t>
            </a:r>
            <a:r>
              <a:rPr lang="en-US" altLang="zh-CN" sz="2400" dirty="0" err="1">
                <a:latin typeface="微软雅黑" panose="020B0503020204020204" pitchFamily="34" charset="-122"/>
                <a:ea typeface="微软雅黑" panose="020B0503020204020204" pitchFamily="34" charset="-122"/>
              </a:rPr>
              <a:t>mol</a:t>
            </a:r>
            <a:r>
              <a:rPr lang="zh-CN" altLang="zh-CN" sz="2400" dirty="0">
                <a:latin typeface="微软雅黑" panose="020B0503020204020204" pitchFamily="34" charset="-122"/>
                <a:ea typeface="微软雅黑" panose="020B0503020204020204" pitchFamily="34" charset="-122"/>
              </a:rPr>
              <a:t>电子？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336360"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文本框 11"/>
          <p:cNvSpPr txBox="1"/>
          <p:nvPr/>
        </p:nvSpPr>
        <p:spPr>
          <a:xfrm>
            <a:off x="7710590" y="3967267"/>
            <a:ext cx="2233445" cy="830997"/>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学科核心素养</a:t>
            </a:r>
            <a:endParaRPr kumimoji="1"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学业质量标准</a:t>
            </a:r>
          </a:p>
        </p:txBody>
      </p:sp>
      <p:sp>
        <p:nvSpPr>
          <p:cNvPr id="13" name="文本框 12"/>
          <p:cNvSpPr txBox="1"/>
          <p:nvPr/>
        </p:nvSpPr>
        <p:spPr>
          <a:xfrm>
            <a:off x="7854606" y="5986500"/>
            <a:ext cx="1613230"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化学知识</a:t>
            </a:r>
          </a:p>
        </p:txBody>
      </p:sp>
      <p:sp>
        <p:nvSpPr>
          <p:cNvPr id="14" name="文本框 13"/>
          <p:cNvSpPr txBox="1"/>
          <p:nvPr/>
        </p:nvSpPr>
        <p:spPr>
          <a:xfrm>
            <a:off x="5284342" y="5986500"/>
            <a:ext cx="1562152"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实际问题</a:t>
            </a:r>
          </a:p>
        </p:txBody>
      </p:sp>
      <p:sp>
        <p:nvSpPr>
          <p:cNvPr id="15" name="文本框 14"/>
          <p:cNvSpPr txBox="1"/>
          <p:nvPr/>
        </p:nvSpPr>
        <p:spPr>
          <a:xfrm>
            <a:off x="2760348" y="5986500"/>
            <a:ext cx="1428318"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真实情境</a:t>
            </a:r>
          </a:p>
        </p:txBody>
      </p:sp>
      <p:cxnSp>
        <p:nvCxnSpPr>
          <p:cNvPr id="16" name="直线箭头连接符 18"/>
          <p:cNvCxnSpPr>
            <a:stCxn id="15" idx="0"/>
          </p:cNvCxnSpPr>
          <p:nvPr/>
        </p:nvCxnSpPr>
        <p:spPr>
          <a:xfrm flipV="1">
            <a:off x="3474507" y="4763705"/>
            <a:ext cx="2435522"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线箭头连接符 27"/>
          <p:cNvCxnSpPr/>
          <p:nvPr/>
        </p:nvCxnSpPr>
        <p:spPr>
          <a:xfrm flipV="1">
            <a:off x="4188666"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线箭头连接符 31"/>
          <p:cNvCxnSpPr/>
          <p:nvPr/>
        </p:nvCxnSpPr>
        <p:spPr>
          <a:xfrm flipV="1">
            <a:off x="6789888"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线箭头连接符 33"/>
          <p:cNvCxnSpPr>
            <a:stCxn id="13" idx="0"/>
          </p:cNvCxnSpPr>
          <p:nvPr/>
        </p:nvCxnSpPr>
        <p:spPr>
          <a:xfrm flipH="1" flipV="1">
            <a:off x="6220808" y="4763705"/>
            <a:ext cx="2440413"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线箭头连接符 36"/>
          <p:cNvCxnSpPr/>
          <p:nvPr/>
        </p:nvCxnSpPr>
        <p:spPr>
          <a:xfrm flipH="1">
            <a:off x="4188666"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线箭头连接符 38"/>
          <p:cNvCxnSpPr/>
          <p:nvPr/>
        </p:nvCxnSpPr>
        <p:spPr>
          <a:xfrm flipH="1">
            <a:off x="6789888"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线箭头连接符 47"/>
          <p:cNvCxnSpPr>
            <a:stCxn id="14" idx="0"/>
          </p:cNvCxnSpPr>
          <p:nvPr/>
        </p:nvCxnSpPr>
        <p:spPr>
          <a:xfrm flipV="1">
            <a:off x="6065418" y="4763705"/>
            <a:ext cx="0" cy="1222795"/>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4592242" y="4151934"/>
            <a:ext cx="2470276"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测试</a:t>
            </a:r>
            <a:r>
              <a:rPr kumimoji="1" lang="zh-CN" altLang="en-US" sz="2400">
                <a:latin typeface="微软雅黑" panose="020B0503020204020204" pitchFamily="34" charset="-122"/>
                <a:ea typeface="微软雅黑" panose="020B0503020204020204" pitchFamily="34" charset="-122"/>
                <a:cs typeface="微软雅黑" panose="020B0503020204020204" pitchFamily="34" charset="-122"/>
              </a:rPr>
              <a:t>宗旨与目标</a:t>
            </a:r>
            <a:endPar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线箭头连接符 54"/>
          <p:cNvCxnSpPr/>
          <p:nvPr/>
        </p:nvCxnSpPr>
        <p:spPr>
          <a:xfrm flipV="1">
            <a:off x="6990510" y="4374048"/>
            <a:ext cx="576064" cy="8719"/>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983432" y="1408652"/>
            <a:ext cx="10225136" cy="2412000"/>
          </a:xfrm>
          <a:prstGeom prst="rect">
            <a:avLst/>
          </a:prstGeom>
          <a:noFill/>
          <a:ln w="44450">
            <a:solidFill>
              <a:srgbClr val="C00000"/>
            </a:solidFill>
          </a:ln>
        </p:spPr>
        <p:txBody>
          <a:bodyPr wrap="square" rtlCol="0">
            <a:spAutoFit/>
          </a:bodyPr>
          <a:lstStyle/>
          <a:p>
            <a:pPr marL="342900" indent="-342900" algn="ctr">
              <a:buFont typeface="+mj-ea"/>
              <a:buAutoNum type="circleNumDbPlain"/>
            </a:pPr>
            <a:endParaRPr lang="en-US" altLang="zh-CN" sz="3200" dirty="0" smtClean="0">
              <a:latin typeface="微软雅黑" panose="020B0503020204020204" pitchFamily="34" charset="-122"/>
              <a:ea typeface="微软雅黑" panose="020B0503020204020204" pitchFamily="34" charset="-122"/>
            </a:endParaRPr>
          </a:p>
          <a:p>
            <a:pPr indent="-1080135"/>
            <a:r>
              <a:rPr lang="zh-CN" altLang="en-US" sz="3200" dirty="0" smtClean="0">
                <a:latin typeface="微软雅黑" panose="020B0503020204020204" pitchFamily="34" charset="-122"/>
                <a:ea typeface="微软雅黑" panose="020B0503020204020204" pitchFamily="34" charset="-122"/>
              </a:rPr>
              <a:t>                 ① 考察的化学学科核心素养及水平？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② 考察学业质量标准的水平？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③ 涉及的真实情景和化学知识？</a:t>
            </a:r>
            <a:endParaRPr lang="en-US" altLang="zh-CN" sz="3200" dirty="0" smtClean="0">
              <a:latin typeface="微软雅黑" panose="020B0503020204020204" pitchFamily="34" charset="-122"/>
              <a:ea typeface="微软雅黑" panose="020B0503020204020204" pitchFamily="34" charset="-122"/>
            </a:endParaRPr>
          </a:p>
        </p:txBody>
      </p:sp>
      <p:sp>
        <p:nvSpPr>
          <p:cNvPr id="27" name="文本框 26"/>
          <p:cNvSpPr txBox="1"/>
          <p:nvPr/>
        </p:nvSpPr>
        <p:spPr>
          <a:xfrm>
            <a:off x="4953751" y="1063681"/>
            <a:ext cx="2618028" cy="646331"/>
          </a:xfrm>
          <a:prstGeom prst="rect">
            <a:avLst/>
          </a:prstGeom>
          <a:solidFill>
            <a:schemeClr val="bg1"/>
          </a:solidFill>
        </p:spPr>
        <p:txBody>
          <a:bodyPr wrap="square" rtlCol="0">
            <a:spAutoFit/>
          </a:bodyPr>
          <a:lstStyle/>
          <a:p>
            <a:pPr algn="ctr"/>
            <a:r>
              <a:rPr lang="zh-CN" altLang="en-US" sz="3600" dirty="0" smtClean="0">
                <a:latin typeface="微软雅黑" panose="020B0503020204020204" pitchFamily="34" charset="-122"/>
                <a:ea typeface="微软雅黑" panose="020B0503020204020204" pitchFamily="34" charset="-122"/>
              </a:rPr>
              <a:t>讨论与交流</a:t>
            </a:r>
            <a:endParaRPr lang="zh-CN" altLang="en-US" sz="3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 name="文本框 8"/>
          <p:cNvSpPr txBox="1"/>
          <p:nvPr/>
        </p:nvSpPr>
        <p:spPr>
          <a:xfrm>
            <a:off x="143339" y="102767"/>
            <a:ext cx="11233248" cy="584775"/>
          </a:xfrm>
          <a:prstGeom prst="rect">
            <a:avLst/>
          </a:prstGeom>
          <a:noFill/>
        </p:spPr>
        <p:txBody>
          <a:bodyPr wrap="square" rtlCol="0">
            <a:spAutoFit/>
          </a:bodyPr>
          <a:lstStyle/>
          <a:p>
            <a:r>
              <a:rPr lang="zh-CN" altLang="en-US" sz="3200" dirty="0">
                <a:solidFill>
                  <a:prstClr val="black"/>
                </a:solidFill>
                <a:latin typeface="微软雅黑" panose="020B0503020204020204" pitchFamily="34" charset="-122"/>
                <a:ea typeface="微软雅黑" panose="020B0503020204020204" pitchFamily="34" charset="-122"/>
              </a:rPr>
              <a:t>（二）高中化学学业水平等级性考试命题案例</a:t>
            </a:r>
          </a:p>
        </p:txBody>
      </p:sp>
      <p:sp>
        <p:nvSpPr>
          <p:cNvPr id="10" name="矩形 9"/>
          <p:cNvSpPr/>
          <p:nvPr/>
        </p:nvSpPr>
        <p:spPr>
          <a:xfrm>
            <a:off x="331748" y="1120676"/>
            <a:ext cx="9076619" cy="2308324"/>
          </a:xfrm>
          <a:prstGeom prst="rect">
            <a:avLst/>
          </a:prstGeom>
        </p:spPr>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1.</a:t>
            </a:r>
            <a:r>
              <a:rPr lang="zh-CN" altLang="zh-CN" sz="2400" dirty="0">
                <a:latin typeface="微软雅黑" panose="020B0503020204020204" pitchFamily="34" charset="-122"/>
                <a:ea typeface="微软雅黑" panose="020B0503020204020204" pitchFamily="34" charset="-122"/>
              </a:rPr>
              <a:t>我国科学家屠呦呦因成功提取青蒿素而获得</a:t>
            </a:r>
            <a:r>
              <a:rPr lang="en-US" altLang="zh-CN" sz="2400" dirty="0">
                <a:latin typeface="微软雅黑" panose="020B0503020204020204" pitchFamily="34" charset="-122"/>
                <a:ea typeface="微软雅黑" panose="020B0503020204020204" pitchFamily="34" charset="-122"/>
              </a:rPr>
              <a:t>2015</a:t>
            </a:r>
            <a:r>
              <a:rPr lang="zh-CN" altLang="zh-CN" sz="2400" dirty="0">
                <a:latin typeface="微软雅黑" panose="020B0503020204020204" pitchFamily="34" charset="-122"/>
                <a:ea typeface="微软雅黑" panose="020B0503020204020204" pitchFamily="34" charset="-122"/>
              </a:rPr>
              <a:t>年诺贝尔生理学或医学奖。青蒿素是治疗疟疾的有效药物，它的使用在全世界</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拯救了几百万人的生命</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。科学家研究确认青蒿素分子结构如右上图所示，请同学们在仔细观察、分析的基础上，回答下列问题。</a:t>
            </a:r>
            <a:endParaRPr lang="en-US" altLang="zh-CN" sz="2400" dirty="0">
              <a:latin typeface="微软雅黑" panose="020B0503020204020204" pitchFamily="34" charset="-122"/>
              <a:ea typeface="微软雅黑" panose="020B0503020204020204" pitchFamily="34" charset="-122"/>
            </a:endParaRPr>
          </a:p>
        </p:txBody>
      </p:sp>
      <p:pic>
        <p:nvPicPr>
          <p:cNvPr id="11" name="图片 10" descr="C:\Users\Administrator\Desktop\1 青蒿素.tif"/>
          <p:cNvPicPr/>
          <p:nvPr/>
        </p:nvPicPr>
        <p:blipFill>
          <a:blip r:embed="rId4" cstate="print"/>
          <a:srcRect/>
          <a:stretch>
            <a:fillRect/>
          </a:stretch>
        </p:blipFill>
        <p:spPr>
          <a:xfrm>
            <a:off x="9597319" y="1316766"/>
            <a:ext cx="2221653" cy="2018453"/>
          </a:xfrm>
          <a:prstGeom prst="rect">
            <a:avLst/>
          </a:prstGeom>
          <a:noFill/>
          <a:ln w="9525">
            <a:noFill/>
            <a:miter lim="800000"/>
            <a:headEnd/>
            <a:tailEnd/>
          </a:ln>
        </p:spPr>
      </p:pic>
      <p:sp>
        <p:nvSpPr>
          <p:cNvPr id="2" name="TextBox 1"/>
          <p:cNvSpPr txBox="1"/>
          <p:nvPr/>
        </p:nvSpPr>
        <p:spPr>
          <a:xfrm>
            <a:off x="357666" y="3717032"/>
            <a:ext cx="11620905" cy="1754326"/>
          </a:xfrm>
          <a:prstGeom prst="rect">
            <a:avLst/>
          </a:prstGeom>
          <a:noFill/>
        </p:spPr>
        <p:txBody>
          <a:bodyPr wrap="square" rtlCol="0">
            <a:spAutoFit/>
          </a:bodyPr>
          <a:lstStyle/>
          <a:p>
            <a:pPr>
              <a:lnSpc>
                <a:spcPct val="150000"/>
              </a:lnSpc>
            </a:pPr>
            <a:r>
              <a:rPr lang="zh-CN" altLang="zh-CN" sz="2400" dirty="0">
                <a:latin typeface="微软雅黑" panose="020B0503020204020204" pitchFamily="34" charset="-122"/>
                <a:ea typeface="微软雅黑" panose="020B0503020204020204" pitchFamily="34" charset="-122"/>
              </a:rPr>
              <a:t>①青蒿素属于内酯化合物（在同一分子中既含有羧基，又含有羟基，二者脱水而结合成的产物），请用笔在右上图中将青蒿素分子中的内酯基标示出来；根据酯的性质判断青蒿素可能具有的某种化学性质和反应条件，并给予解释。</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654140" y="1536174"/>
            <a:ext cx="10901500" cy="3785652"/>
          </a:xfrm>
          <a:prstGeom prst="rect">
            <a:avLst/>
          </a:prstGeom>
        </p:spPr>
        <p:txBody>
          <a:bodyPr wrap="square">
            <a:spAutoFit/>
          </a:bodyPr>
          <a:lstStyle/>
          <a:p>
            <a:pPr>
              <a:lnSpc>
                <a:spcPct val="200000"/>
              </a:lnSpc>
            </a:pPr>
            <a:r>
              <a:rPr lang="zh-CN" altLang="zh-CN" sz="2400" dirty="0">
                <a:latin typeface="微软雅黑" panose="020B0503020204020204" pitchFamily="34" charset="-122"/>
                <a:ea typeface="微软雅黑" panose="020B0503020204020204" pitchFamily="34" charset="-122"/>
              </a:rPr>
              <a:t>②屠呦呦教授率领的研究团队先后经历了用水、乙醇、乙醚提取青蒿素的探究过程，最终确认只有采用低温、乙醚冷浸等方法才能成功提取青蒿素；研究发现这是因为青蒿素分子中的某个基团在提取过程中对热不稳定。实验证明，该基团还能与碘化钠作用生成碘单质。试对青蒿素分子结构中的各种基团进行分析，推测写出该基团的结构式，并说明理由。</a:t>
            </a:r>
            <a:endParaRPr lang="en-US" altLang="zh-CN" sz="24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2" name="矩形 21"/>
          <p:cNvSpPr/>
          <p:nvPr/>
        </p:nvSpPr>
        <p:spPr>
          <a:xfrm>
            <a:off x="367125" y="2070925"/>
            <a:ext cx="8831419" cy="2862322"/>
          </a:xfrm>
          <a:prstGeom prst="rect">
            <a:avLst/>
          </a:prstGeom>
        </p:spPr>
        <p:txBody>
          <a:bodyPr wrap="square">
            <a:spAutoFit/>
          </a:bodyPr>
          <a:lstStyle/>
          <a:p>
            <a:pPr>
              <a:lnSpc>
                <a:spcPct val="150000"/>
              </a:lnSpc>
            </a:pPr>
            <a:r>
              <a:rPr lang="zh-CN" altLang="zh-CN" sz="2400" dirty="0">
                <a:latin typeface="微软雅黑" panose="020B0503020204020204" pitchFamily="34" charset="-122"/>
                <a:ea typeface="微软雅黑" panose="020B0503020204020204" pitchFamily="34" charset="-122"/>
              </a:rPr>
              <a:t>③科学家在青蒿素的研究中进一步发现，一定条件下硼氢化钠（</a:t>
            </a:r>
            <a:r>
              <a:rPr lang="en-US" altLang="zh-CN" sz="2400" dirty="0">
                <a:latin typeface="微软雅黑" panose="020B0503020204020204" pitchFamily="34" charset="-122"/>
                <a:ea typeface="微软雅黑" panose="020B0503020204020204" pitchFamily="34" charset="-122"/>
              </a:rPr>
              <a:t>NaBH</a:t>
            </a:r>
            <a:r>
              <a:rPr lang="en-US" altLang="zh-CN" sz="2400" baseline="-25000" dirty="0">
                <a:latin typeface="微软雅黑" panose="020B0503020204020204" pitchFamily="34" charset="-122"/>
                <a:ea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rPr>
              <a:t>）能将青蒿素选择性地还原生成双氢青蒿素，分子结构如右下图所示。因双氢青蒿素比青蒿素水溶性好，所以治疗疟疾的效果更好。试从分子结构与性质关系的角度推测双氢青蒿素水溶性增强、疗效更好的主要原因。</a:t>
            </a:r>
            <a:endParaRPr lang="en-US" altLang="zh-CN" sz="2400" dirty="0">
              <a:solidFill>
                <a:prstClr val="black"/>
              </a:solidFill>
              <a:latin typeface="微软雅黑" panose="020B0503020204020204" pitchFamily="34" charset="-122"/>
              <a:ea typeface="微软雅黑" panose="020B0503020204020204" pitchFamily="34" charset="-122"/>
            </a:endParaRPr>
          </a:p>
        </p:txBody>
      </p:sp>
      <p:pic>
        <p:nvPicPr>
          <p:cNvPr id="2" name="图片 1"/>
          <p:cNvPicPr>
            <a:picLocks noChangeAspect="1"/>
          </p:cNvPicPr>
          <p:nvPr/>
        </p:nvPicPr>
        <p:blipFill>
          <a:blip r:embed="rId5" cstate="print"/>
          <a:stretch>
            <a:fillRect/>
          </a:stretch>
        </p:blipFill>
        <p:spPr>
          <a:xfrm>
            <a:off x="9198544" y="2070925"/>
            <a:ext cx="2391000" cy="2156247"/>
          </a:xfrm>
          <a:prstGeom prst="rect">
            <a:avLst/>
          </a:prstGeom>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336360"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文本框 11"/>
          <p:cNvSpPr txBox="1"/>
          <p:nvPr/>
        </p:nvSpPr>
        <p:spPr>
          <a:xfrm>
            <a:off x="7710590" y="3967267"/>
            <a:ext cx="2233445" cy="830997"/>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学科核心素养</a:t>
            </a:r>
            <a:endParaRPr kumimoji="1"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学业质量标准</a:t>
            </a:r>
          </a:p>
        </p:txBody>
      </p:sp>
      <p:sp>
        <p:nvSpPr>
          <p:cNvPr id="13" name="文本框 12"/>
          <p:cNvSpPr txBox="1"/>
          <p:nvPr/>
        </p:nvSpPr>
        <p:spPr>
          <a:xfrm>
            <a:off x="7854606" y="5986500"/>
            <a:ext cx="1613230"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化学知识</a:t>
            </a:r>
          </a:p>
        </p:txBody>
      </p:sp>
      <p:sp>
        <p:nvSpPr>
          <p:cNvPr id="14" name="文本框 13"/>
          <p:cNvSpPr txBox="1"/>
          <p:nvPr/>
        </p:nvSpPr>
        <p:spPr>
          <a:xfrm>
            <a:off x="5284342" y="5986500"/>
            <a:ext cx="1562152"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实际问题</a:t>
            </a:r>
          </a:p>
        </p:txBody>
      </p:sp>
      <p:sp>
        <p:nvSpPr>
          <p:cNvPr id="15" name="文本框 14"/>
          <p:cNvSpPr txBox="1"/>
          <p:nvPr/>
        </p:nvSpPr>
        <p:spPr>
          <a:xfrm>
            <a:off x="2760348" y="5986500"/>
            <a:ext cx="1428318"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真实情境</a:t>
            </a:r>
          </a:p>
        </p:txBody>
      </p:sp>
      <p:cxnSp>
        <p:nvCxnSpPr>
          <p:cNvPr id="16" name="直线箭头连接符 18"/>
          <p:cNvCxnSpPr>
            <a:stCxn id="15" idx="0"/>
          </p:cNvCxnSpPr>
          <p:nvPr/>
        </p:nvCxnSpPr>
        <p:spPr>
          <a:xfrm flipV="1">
            <a:off x="3474507" y="4763705"/>
            <a:ext cx="2435522"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线箭头连接符 27"/>
          <p:cNvCxnSpPr/>
          <p:nvPr/>
        </p:nvCxnSpPr>
        <p:spPr>
          <a:xfrm flipV="1">
            <a:off x="4188666"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线箭头连接符 31"/>
          <p:cNvCxnSpPr/>
          <p:nvPr/>
        </p:nvCxnSpPr>
        <p:spPr>
          <a:xfrm flipV="1">
            <a:off x="6789888"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线箭头连接符 33"/>
          <p:cNvCxnSpPr>
            <a:stCxn id="13" idx="0"/>
          </p:cNvCxnSpPr>
          <p:nvPr/>
        </p:nvCxnSpPr>
        <p:spPr>
          <a:xfrm flipH="1" flipV="1">
            <a:off x="6220808" y="4763705"/>
            <a:ext cx="2440413"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线箭头连接符 36"/>
          <p:cNvCxnSpPr/>
          <p:nvPr/>
        </p:nvCxnSpPr>
        <p:spPr>
          <a:xfrm flipH="1">
            <a:off x="4188666"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线箭头连接符 38"/>
          <p:cNvCxnSpPr/>
          <p:nvPr/>
        </p:nvCxnSpPr>
        <p:spPr>
          <a:xfrm flipH="1">
            <a:off x="6789888"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线箭头连接符 47"/>
          <p:cNvCxnSpPr>
            <a:stCxn id="14" idx="0"/>
          </p:cNvCxnSpPr>
          <p:nvPr/>
        </p:nvCxnSpPr>
        <p:spPr>
          <a:xfrm flipV="1">
            <a:off x="6065418" y="4763705"/>
            <a:ext cx="0" cy="1222795"/>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4592242" y="4151934"/>
            <a:ext cx="2470276"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测试</a:t>
            </a:r>
            <a:r>
              <a:rPr kumimoji="1" lang="zh-CN" altLang="en-US" sz="2400">
                <a:latin typeface="微软雅黑" panose="020B0503020204020204" pitchFamily="34" charset="-122"/>
                <a:ea typeface="微软雅黑" panose="020B0503020204020204" pitchFamily="34" charset="-122"/>
                <a:cs typeface="微软雅黑" panose="020B0503020204020204" pitchFamily="34" charset="-122"/>
              </a:rPr>
              <a:t>宗旨与目标</a:t>
            </a:r>
            <a:endPar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线箭头连接符 54"/>
          <p:cNvCxnSpPr/>
          <p:nvPr/>
        </p:nvCxnSpPr>
        <p:spPr>
          <a:xfrm flipV="1">
            <a:off x="6990510" y="4374048"/>
            <a:ext cx="576064" cy="8719"/>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983432" y="1408652"/>
            <a:ext cx="10225136" cy="2412000"/>
          </a:xfrm>
          <a:prstGeom prst="rect">
            <a:avLst/>
          </a:prstGeom>
          <a:noFill/>
          <a:ln w="44450">
            <a:solidFill>
              <a:srgbClr val="C00000"/>
            </a:solidFill>
          </a:ln>
        </p:spPr>
        <p:txBody>
          <a:bodyPr wrap="square" rtlCol="0">
            <a:spAutoFit/>
          </a:bodyPr>
          <a:lstStyle/>
          <a:p>
            <a:pPr marL="342900" indent="-342900" algn="ctr">
              <a:buFont typeface="+mj-ea"/>
              <a:buAutoNum type="circleNumDbPlain"/>
            </a:pPr>
            <a:endParaRPr lang="en-US" altLang="zh-CN" sz="3200" dirty="0" smtClean="0">
              <a:latin typeface="微软雅黑" panose="020B0503020204020204" pitchFamily="34" charset="-122"/>
              <a:ea typeface="微软雅黑" panose="020B0503020204020204" pitchFamily="34" charset="-122"/>
            </a:endParaRPr>
          </a:p>
          <a:p>
            <a:pPr indent="-1080135"/>
            <a:r>
              <a:rPr lang="zh-CN" altLang="en-US" sz="3200" dirty="0" smtClean="0">
                <a:latin typeface="微软雅黑" panose="020B0503020204020204" pitchFamily="34" charset="-122"/>
                <a:ea typeface="微软雅黑" panose="020B0503020204020204" pitchFamily="34" charset="-122"/>
              </a:rPr>
              <a:t>                 ① 考察的化学学科核心素养及水平？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② 考察学业质量标准的水平？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③ 涉及的真实情景和化学知识？</a:t>
            </a:r>
            <a:endParaRPr lang="en-US" altLang="zh-CN" sz="3200" dirty="0" smtClean="0">
              <a:latin typeface="微软雅黑" panose="020B0503020204020204" pitchFamily="34" charset="-122"/>
              <a:ea typeface="微软雅黑" panose="020B0503020204020204" pitchFamily="34" charset="-122"/>
            </a:endParaRPr>
          </a:p>
        </p:txBody>
      </p:sp>
      <p:sp>
        <p:nvSpPr>
          <p:cNvPr id="27" name="文本框 26"/>
          <p:cNvSpPr txBox="1"/>
          <p:nvPr/>
        </p:nvSpPr>
        <p:spPr>
          <a:xfrm>
            <a:off x="4953751" y="1063681"/>
            <a:ext cx="2618028" cy="646331"/>
          </a:xfrm>
          <a:prstGeom prst="rect">
            <a:avLst/>
          </a:prstGeom>
          <a:solidFill>
            <a:schemeClr val="bg1"/>
          </a:solidFill>
        </p:spPr>
        <p:txBody>
          <a:bodyPr wrap="square" rtlCol="0">
            <a:spAutoFit/>
          </a:bodyPr>
          <a:lstStyle/>
          <a:p>
            <a:pPr algn="ctr"/>
            <a:r>
              <a:rPr lang="zh-CN" altLang="en-US" sz="3600" dirty="0" smtClean="0">
                <a:latin typeface="微软雅黑" panose="020B0503020204020204" pitchFamily="34" charset="-122"/>
                <a:ea typeface="微软雅黑" panose="020B0503020204020204" pitchFamily="34" charset="-122"/>
              </a:rPr>
              <a:t>讨论与交流</a:t>
            </a:r>
            <a:endParaRPr lang="zh-CN" altLang="en-US" sz="3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5902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idx="4294967295"/>
          </p:nvPr>
        </p:nvSpPr>
        <p:spPr>
          <a:xfrm>
            <a:off x="0" y="0"/>
            <a:ext cx="5774724" cy="659027"/>
          </a:xfrm>
        </p:spPr>
        <p:txBody>
          <a:bodyPr>
            <a:normAutofit/>
          </a:bodyPr>
          <a:lstStyle/>
          <a:p>
            <a:r>
              <a:rPr lang="zh-CN" altLang="en-US" sz="3600" b="1" dirty="0">
                <a:solidFill>
                  <a:schemeClr val="bg1"/>
                </a:solidFill>
                <a:latin typeface="微软雅黑" panose="020B0503020204020204" pitchFamily="34" charset="-122"/>
                <a:ea typeface="微软雅黑" panose="020B0503020204020204" pitchFamily="34" charset="-122"/>
              </a:rPr>
              <a:t>三、课程结构</a:t>
            </a:r>
          </a:p>
        </p:txBody>
      </p:sp>
      <p:sp>
        <p:nvSpPr>
          <p:cNvPr id="3" name="内容占位符 2"/>
          <p:cNvSpPr>
            <a:spLocks noGrp="1"/>
          </p:cNvSpPr>
          <p:nvPr>
            <p:ph idx="4294967295"/>
          </p:nvPr>
        </p:nvSpPr>
        <p:spPr>
          <a:xfrm>
            <a:off x="409247" y="788795"/>
            <a:ext cx="2852351" cy="563348"/>
          </a:xfrm>
        </p:spPr>
        <p:txBody>
          <a:bodyPr>
            <a:normAutofit lnSpcReduction="10000"/>
          </a:bodyPr>
          <a:lstStyle/>
          <a:p>
            <a:pPr marL="0" indent="0">
              <a:buNone/>
            </a:pPr>
            <a:r>
              <a:rPr lang="zh-CN" altLang="en-US" b="1" dirty="0">
                <a:solidFill>
                  <a:srgbClr val="FF0000"/>
                </a:solidFill>
                <a:latin typeface="微软雅黑" panose="020B0503020204020204" pitchFamily="34" charset="-122"/>
                <a:ea typeface="微软雅黑" panose="020B0503020204020204" pitchFamily="34" charset="-122"/>
              </a:rPr>
              <a:t>（二）结构</a:t>
            </a:r>
          </a:p>
        </p:txBody>
      </p:sp>
      <p:grpSp>
        <p:nvGrpSpPr>
          <p:cNvPr id="54" name="组合 53"/>
          <p:cNvGrpSpPr/>
          <p:nvPr/>
        </p:nvGrpSpPr>
        <p:grpSpPr>
          <a:xfrm>
            <a:off x="1928141" y="1410463"/>
            <a:ext cx="9357123" cy="5287470"/>
            <a:chOff x="2358094" y="1179789"/>
            <a:chExt cx="9424659" cy="5737523"/>
          </a:xfrm>
        </p:grpSpPr>
        <p:grpSp>
          <p:nvGrpSpPr>
            <p:cNvPr id="52" name="组合 51"/>
            <p:cNvGrpSpPr/>
            <p:nvPr/>
          </p:nvGrpSpPr>
          <p:grpSpPr>
            <a:xfrm>
              <a:off x="3261598" y="4620909"/>
              <a:ext cx="5202248" cy="2221138"/>
              <a:chOff x="3637181" y="4442801"/>
              <a:chExt cx="5202248" cy="2221138"/>
            </a:xfrm>
          </p:grpSpPr>
          <p:sp>
            <p:nvSpPr>
              <p:cNvPr id="42" name="Text Box 13"/>
              <p:cNvSpPr txBox="1">
                <a:spLocks noChangeArrowheads="1"/>
              </p:cNvSpPr>
              <p:nvPr/>
            </p:nvSpPr>
            <p:spPr bwMode="auto">
              <a:xfrm>
                <a:off x="3637181" y="5362526"/>
                <a:ext cx="1281113"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dirty="0">
                    <a:latin typeface="微软雅黑" panose="020B0503020204020204" pitchFamily="34" charset="-122"/>
                    <a:ea typeface="微软雅黑" panose="020B0503020204020204" pitchFamily="34" charset="-122"/>
                  </a:rPr>
                  <a:t>必修课程</a:t>
                </a:r>
                <a:endParaRPr lang="en-US" altLang="zh-CN" sz="1600" dirty="0">
                  <a:latin typeface="微软雅黑" panose="020B0503020204020204" pitchFamily="34" charset="-122"/>
                  <a:ea typeface="微软雅黑" panose="020B0503020204020204" pitchFamily="34" charset="-122"/>
                </a:endParaRPr>
              </a:p>
              <a:p>
                <a:pPr algn="ctr" eaLnBrk="1" hangingPunct="1"/>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学分）</a:t>
                </a:r>
              </a:p>
            </p:txBody>
          </p:sp>
          <p:sp>
            <p:nvSpPr>
              <p:cNvPr id="43" name="Text Box 15"/>
              <p:cNvSpPr txBox="1">
                <a:spLocks noChangeArrowheads="1"/>
              </p:cNvSpPr>
              <p:nvPr/>
            </p:nvSpPr>
            <p:spPr bwMode="auto">
              <a:xfrm>
                <a:off x="5079927" y="4442801"/>
                <a:ext cx="3759502" cy="349250"/>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主题 </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：化学科学与实验探究</a:t>
                </a:r>
              </a:p>
            </p:txBody>
          </p:sp>
          <p:sp>
            <p:nvSpPr>
              <p:cNvPr id="44" name="Text Box 15"/>
              <p:cNvSpPr txBox="1">
                <a:spLocks noChangeArrowheads="1"/>
              </p:cNvSpPr>
              <p:nvPr/>
            </p:nvSpPr>
            <p:spPr bwMode="auto">
              <a:xfrm>
                <a:off x="5079927" y="4922307"/>
                <a:ext cx="3759502" cy="349250"/>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主题 </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：常见的无机物及其应用</a:t>
                </a:r>
              </a:p>
            </p:txBody>
          </p:sp>
          <p:sp>
            <p:nvSpPr>
              <p:cNvPr id="45" name="Text Box 15"/>
              <p:cNvSpPr txBox="1">
                <a:spLocks noChangeArrowheads="1"/>
              </p:cNvSpPr>
              <p:nvPr/>
            </p:nvSpPr>
            <p:spPr bwMode="auto">
              <a:xfrm>
                <a:off x="5079927" y="6314689"/>
                <a:ext cx="3759502" cy="349250"/>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主题 </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：化学与社会发展</a:t>
                </a:r>
              </a:p>
            </p:txBody>
          </p:sp>
          <p:sp>
            <p:nvSpPr>
              <p:cNvPr id="46" name="Text Box 15"/>
              <p:cNvSpPr txBox="1">
                <a:spLocks noChangeArrowheads="1"/>
              </p:cNvSpPr>
              <p:nvPr/>
            </p:nvSpPr>
            <p:spPr bwMode="auto">
              <a:xfrm>
                <a:off x="5079927" y="5418669"/>
                <a:ext cx="3759502" cy="349250"/>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主题 </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：物质结构基础与化学反应规律</a:t>
                </a:r>
              </a:p>
            </p:txBody>
          </p:sp>
          <p:sp>
            <p:nvSpPr>
              <p:cNvPr id="47" name="Text Box 15"/>
              <p:cNvSpPr txBox="1">
                <a:spLocks noChangeArrowheads="1"/>
              </p:cNvSpPr>
              <p:nvPr/>
            </p:nvSpPr>
            <p:spPr bwMode="auto">
              <a:xfrm>
                <a:off x="5079927" y="5872987"/>
                <a:ext cx="3759502" cy="349250"/>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主题 </a:t>
                </a:r>
                <a:r>
                  <a:rPr lang="en-US" altLang="zh-CN" sz="1600" dirty="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：简单的有机化合物及其应用</a:t>
                </a:r>
              </a:p>
            </p:txBody>
          </p:sp>
        </p:grpSp>
        <p:grpSp>
          <p:nvGrpSpPr>
            <p:cNvPr id="51" name="组合 50"/>
            <p:cNvGrpSpPr/>
            <p:nvPr/>
          </p:nvGrpSpPr>
          <p:grpSpPr>
            <a:xfrm>
              <a:off x="2358094" y="1179789"/>
              <a:ext cx="9424659" cy="5737523"/>
              <a:chOff x="2767341" y="1018869"/>
              <a:chExt cx="9424659" cy="5737523"/>
            </a:xfrm>
          </p:grpSpPr>
          <p:grpSp>
            <p:nvGrpSpPr>
              <p:cNvPr id="14" name="组合 13"/>
              <p:cNvGrpSpPr/>
              <p:nvPr/>
            </p:nvGrpSpPr>
            <p:grpSpPr>
              <a:xfrm>
                <a:off x="3453152" y="2649501"/>
                <a:ext cx="6500813" cy="4106891"/>
                <a:chOff x="2182114" y="2895034"/>
                <a:chExt cx="6500813" cy="4106891"/>
              </a:xfrm>
            </p:grpSpPr>
            <p:sp>
              <p:nvSpPr>
                <p:cNvPr id="40" name="AutoShape 18"/>
                <p:cNvSpPr>
                  <a:spLocks noChangeArrowheads="1"/>
                </p:cNvSpPr>
                <p:nvPr/>
              </p:nvSpPr>
              <p:spPr bwMode="auto">
                <a:xfrm>
                  <a:off x="7844930" y="4322298"/>
                  <a:ext cx="164035" cy="223673"/>
                </a:xfrm>
                <a:prstGeom prst="upArrow">
                  <a:avLst>
                    <a:gd name="adj1" fmla="val 50000"/>
                    <a:gd name="adj2" fmla="val 63696"/>
                  </a:avLst>
                </a:prstGeom>
                <a:solidFill>
                  <a:schemeClr val="accent5"/>
                </a:solidFill>
                <a:ln w="9525">
                  <a:solidFill>
                    <a:srgbClr val="0070C0"/>
                  </a:solidFill>
                  <a:miter lim="800000"/>
                </a:ln>
              </p:spPr>
              <p:txBody>
                <a:bodyPr vert="eaVert"/>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sp>
              <p:nvSpPr>
                <p:cNvPr id="39" name="AutoShape 17"/>
                <p:cNvSpPr>
                  <a:spLocks noChangeArrowheads="1"/>
                </p:cNvSpPr>
                <p:nvPr/>
              </p:nvSpPr>
              <p:spPr bwMode="auto">
                <a:xfrm>
                  <a:off x="2846305" y="2895034"/>
                  <a:ext cx="320790" cy="1671509"/>
                </a:xfrm>
                <a:prstGeom prst="upArrow">
                  <a:avLst>
                    <a:gd name="adj1" fmla="val 50000"/>
                    <a:gd name="adj2" fmla="val 286956"/>
                  </a:avLst>
                </a:prstGeom>
                <a:solidFill>
                  <a:schemeClr val="accent5"/>
                </a:solidFill>
                <a:ln w="9525">
                  <a:solidFill>
                    <a:srgbClr val="0070C0"/>
                  </a:solidFill>
                  <a:miter lim="800000"/>
                </a:ln>
              </p:spPr>
              <p:txBody>
                <a:bodyPr vert="eaVert"/>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dirty="0">
                    <a:latin typeface="微软雅黑" panose="020B0503020204020204" pitchFamily="34" charset="-122"/>
                    <a:ea typeface="微软雅黑" panose="020B0503020204020204" pitchFamily="34" charset="-122"/>
                  </a:endParaRPr>
                </a:p>
              </p:txBody>
            </p:sp>
            <p:sp>
              <p:nvSpPr>
                <p:cNvPr id="28" name="Text Box 6"/>
                <p:cNvSpPr txBox="1">
                  <a:spLocks noChangeArrowheads="1"/>
                </p:cNvSpPr>
                <p:nvPr/>
              </p:nvSpPr>
              <p:spPr bwMode="auto">
                <a:xfrm>
                  <a:off x="2182114" y="4566544"/>
                  <a:ext cx="6500813" cy="2435381"/>
                </a:xfrm>
                <a:prstGeom prst="rect">
                  <a:avLst/>
                </a:prstGeom>
                <a:noFill/>
                <a:ln w="38100">
                  <a:solidFill>
                    <a:srgbClr val="0070C0"/>
                  </a:solidFill>
                  <a:miter lim="800000"/>
                </a:ln>
                <a:effectLst>
                  <a:outerShdw dist="28398" dir="3806097" algn="ctr" rotWithShape="0">
                    <a:srgbClr val="4E6128">
                      <a:alpha val="50000"/>
                    </a:srgbClr>
                  </a:outerShdw>
                </a:effectLst>
              </p:spPr>
              <p:txBody>
                <a:bodyPr/>
                <a:lstStyle/>
                <a:p>
                  <a:pPr fontAlgn="auto">
                    <a:spcBef>
                      <a:spcPts val="600"/>
                    </a:spcBef>
                    <a:spcAft>
                      <a:spcPts val="600"/>
                    </a:spcAft>
                    <a:defRPr/>
                  </a:pPr>
                  <a:r>
                    <a:rPr lang="zh-CN" altLang="en-US" sz="1600" dirty="0">
                      <a:latin typeface="微软雅黑" panose="020B0503020204020204" pitchFamily="34" charset="-122"/>
                      <a:ea typeface="微软雅黑" panose="020B0503020204020204" pitchFamily="34" charset="-122"/>
                    </a:rPr>
                    <a:t>                       </a:t>
                  </a:r>
                  <a:endParaRPr lang="en-US" altLang="zh-CN" sz="1600" dirty="0">
                    <a:latin typeface="微软雅黑" panose="020B0503020204020204" pitchFamily="34" charset="-122"/>
                    <a:ea typeface="微软雅黑" panose="020B0503020204020204" pitchFamily="34" charset="-122"/>
                  </a:endParaRPr>
                </a:p>
                <a:p>
                  <a:pPr fontAlgn="auto">
                    <a:spcBef>
                      <a:spcPts val="600"/>
                    </a:spcBef>
                    <a:spcAft>
                      <a:spcPts val="600"/>
                    </a:spcAft>
                    <a:defRPr/>
                  </a:pPr>
                  <a:r>
                    <a:rPr lang="zh-CN" altLang="en-US" sz="1600" dirty="0">
                      <a:latin typeface="微软雅黑" panose="020B0503020204020204" pitchFamily="34" charset="-122"/>
                      <a:ea typeface="微软雅黑" panose="020B0503020204020204" pitchFamily="34" charset="-122"/>
                    </a:rPr>
                    <a:t>                   </a:t>
                  </a:r>
                  <a:endParaRPr lang="en-US" altLang="zh-CN" sz="1600" dirty="0">
                    <a:latin typeface="微软雅黑" panose="020B0503020204020204" pitchFamily="34" charset="-122"/>
                    <a:ea typeface="微软雅黑" panose="020B0503020204020204" pitchFamily="34" charset="-122"/>
                  </a:endParaRPr>
                </a:p>
              </p:txBody>
            </p:sp>
          </p:grpSp>
          <p:grpSp>
            <p:nvGrpSpPr>
              <p:cNvPr id="15" name="组合 14"/>
              <p:cNvGrpSpPr/>
              <p:nvPr/>
            </p:nvGrpSpPr>
            <p:grpSpPr>
              <a:xfrm>
                <a:off x="2767341" y="1018869"/>
                <a:ext cx="9424659" cy="3070889"/>
                <a:chOff x="2767341" y="1018869"/>
                <a:chExt cx="9424659" cy="3070889"/>
              </a:xfrm>
            </p:grpSpPr>
            <p:grpSp>
              <p:nvGrpSpPr>
                <p:cNvPr id="13" name="组合 12"/>
                <p:cNvGrpSpPr/>
                <p:nvPr/>
              </p:nvGrpSpPr>
              <p:grpSpPr>
                <a:xfrm>
                  <a:off x="2767341" y="1018869"/>
                  <a:ext cx="9424659" cy="3070889"/>
                  <a:chOff x="2073305" y="1487214"/>
                  <a:chExt cx="9424659" cy="3070889"/>
                </a:xfrm>
              </p:grpSpPr>
              <p:grpSp>
                <p:nvGrpSpPr>
                  <p:cNvPr id="8" name="组合 7"/>
                  <p:cNvGrpSpPr/>
                  <p:nvPr/>
                </p:nvGrpSpPr>
                <p:grpSpPr>
                  <a:xfrm>
                    <a:off x="2073305" y="1487214"/>
                    <a:ext cx="4009443" cy="1620837"/>
                    <a:chOff x="2073305" y="1487214"/>
                    <a:chExt cx="4009443" cy="1620837"/>
                  </a:xfrm>
                </p:grpSpPr>
                <p:sp>
                  <p:nvSpPr>
                    <p:cNvPr id="30" name="Text Box 8"/>
                    <p:cNvSpPr txBox="1">
                      <a:spLocks noChangeArrowheads="1"/>
                    </p:cNvSpPr>
                    <p:nvPr/>
                  </p:nvSpPr>
                  <p:spPr bwMode="auto">
                    <a:xfrm>
                      <a:off x="2073305" y="2010649"/>
                      <a:ext cx="1281112" cy="642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dirty="0">
                          <a:latin typeface="微软雅黑" panose="020B0503020204020204" pitchFamily="34" charset="-122"/>
                          <a:ea typeface="微软雅黑" panose="020B0503020204020204" pitchFamily="34" charset="-122"/>
                        </a:rPr>
                        <a:t>选修课程</a:t>
                      </a:r>
                      <a:endParaRPr lang="en-US" altLang="zh-CN" sz="1600" dirty="0">
                        <a:latin typeface="微软雅黑" panose="020B0503020204020204" pitchFamily="34" charset="-122"/>
                        <a:ea typeface="微软雅黑" panose="020B0503020204020204" pitchFamily="34" charset="-122"/>
                      </a:endParaRPr>
                    </a:p>
                    <a:p>
                      <a:pPr algn="ctr" eaLnBrk="1" hangingPunct="1"/>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0--4</a:t>
                      </a:r>
                      <a:r>
                        <a:rPr lang="zh-CN" altLang="en-US" sz="1600" dirty="0">
                          <a:latin typeface="微软雅黑" panose="020B0503020204020204" pitchFamily="34" charset="-122"/>
                          <a:ea typeface="微软雅黑" panose="020B0503020204020204" pitchFamily="34" charset="-122"/>
                        </a:rPr>
                        <a:t>学分）</a:t>
                      </a:r>
                    </a:p>
                  </p:txBody>
                </p:sp>
                <p:sp>
                  <p:nvSpPr>
                    <p:cNvPr id="33" name="Rectangle 11"/>
                    <p:cNvSpPr>
                      <a:spLocks noChangeArrowheads="1"/>
                    </p:cNvSpPr>
                    <p:nvPr/>
                  </p:nvSpPr>
                  <p:spPr bwMode="auto">
                    <a:xfrm>
                      <a:off x="2147861" y="1487214"/>
                      <a:ext cx="3934887" cy="1620837"/>
                    </a:xfrm>
                    <a:prstGeom prst="rect">
                      <a:avLst/>
                    </a:prstGeom>
                    <a:noFill/>
                    <a:ln w="38100">
                      <a:solidFill>
                        <a:srgbClr val="0070C0"/>
                      </a:solidFill>
                      <a:miter lim="800000"/>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latin typeface="微软雅黑" panose="020B0503020204020204" pitchFamily="34" charset="-122"/>
                        <a:ea typeface="微软雅黑" panose="020B0503020204020204" pitchFamily="34" charset="-122"/>
                      </a:endParaRPr>
                    </a:p>
                  </p:txBody>
                </p:sp>
              </p:grpSp>
              <p:grpSp>
                <p:nvGrpSpPr>
                  <p:cNvPr id="12" name="组合 11"/>
                  <p:cNvGrpSpPr/>
                  <p:nvPr/>
                </p:nvGrpSpPr>
                <p:grpSpPr>
                  <a:xfrm>
                    <a:off x="5640989" y="2937266"/>
                    <a:ext cx="5856975" cy="1620837"/>
                    <a:chOff x="5640989" y="2937266"/>
                    <a:chExt cx="5856975" cy="1620837"/>
                  </a:xfrm>
                </p:grpSpPr>
                <p:sp>
                  <p:nvSpPr>
                    <p:cNvPr id="34" name="Rectangle 12"/>
                    <p:cNvSpPr>
                      <a:spLocks noChangeArrowheads="1"/>
                    </p:cNvSpPr>
                    <p:nvPr/>
                  </p:nvSpPr>
                  <p:spPr bwMode="auto">
                    <a:xfrm>
                      <a:off x="6413278" y="2937266"/>
                      <a:ext cx="5084686" cy="1620837"/>
                    </a:xfrm>
                    <a:prstGeom prst="rect">
                      <a:avLst/>
                    </a:prstGeom>
                    <a:noFill/>
                    <a:ln w="38100">
                      <a:solidFill>
                        <a:srgbClr val="0070C0"/>
                      </a:solidFill>
                      <a:miter lim="800000"/>
                    </a:ln>
                    <a:extLst>
                      <a:ext uri="{909E8E84-426E-40DD-AFC4-6F175D3DCCD1}">
                        <a14:hiddenFill xmlns:a14="http://schemas.microsoft.com/office/drawing/2010/main" xmlns="">
                          <a:solidFill>
                            <a:srgbClr val="FFFFFF"/>
                          </a:solidFill>
                        </a14:hiddenFill>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dirty="0">
                        <a:latin typeface="微软雅黑" panose="020B0503020204020204" pitchFamily="34" charset="-122"/>
                        <a:ea typeface="微软雅黑" panose="020B0503020204020204" pitchFamily="34" charset="-122"/>
                      </a:endParaRPr>
                    </a:p>
                  </p:txBody>
                </p:sp>
                <p:sp>
                  <p:nvSpPr>
                    <p:cNvPr id="35" name="Text Box 13"/>
                    <p:cNvSpPr txBox="1">
                      <a:spLocks noChangeArrowheads="1"/>
                    </p:cNvSpPr>
                    <p:nvPr/>
                  </p:nvSpPr>
                  <p:spPr bwMode="auto">
                    <a:xfrm>
                      <a:off x="6413278" y="3330381"/>
                      <a:ext cx="1281113"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600" dirty="0">
                          <a:latin typeface="微软雅黑" panose="020B0503020204020204" pitchFamily="34" charset="-122"/>
                          <a:ea typeface="微软雅黑" panose="020B0503020204020204" pitchFamily="34" charset="-122"/>
                        </a:rPr>
                        <a:t>选择性必修课程</a:t>
                      </a:r>
                      <a:endParaRPr lang="en-US" altLang="zh-CN" sz="1600" dirty="0">
                        <a:latin typeface="微软雅黑" panose="020B0503020204020204" pitchFamily="34" charset="-122"/>
                        <a:ea typeface="微软雅黑" panose="020B0503020204020204" pitchFamily="34" charset="-122"/>
                      </a:endParaRPr>
                    </a:p>
                    <a:p>
                      <a:pPr algn="ctr" eaLnBrk="1" hangingPunct="1"/>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0--6</a:t>
                      </a:r>
                      <a:r>
                        <a:rPr lang="zh-CN" altLang="en-US" sz="1600" dirty="0">
                          <a:latin typeface="微软雅黑" panose="020B0503020204020204" pitchFamily="34" charset="-122"/>
                          <a:ea typeface="微软雅黑" panose="020B0503020204020204" pitchFamily="34" charset="-122"/>
                        </a:rPr>
                        <a:t>学分）</a:t>
                      </a:r>
                    </a:p>
                  </p:txBody>
                </p:sp>
                <p:sp>
                  <p:nvSpPr>
                    <p:cNvPr id="36" name="Text Box 14"/>
                    <p:cNvSpPr txBox="1">
                      <a:spLocks noChangeArrowheads="1"/>
                    </p:cNvSpPr>
                    <p:nvPr/>
                  </p:nvSpPr>
                  <p:spPr bwMode="auto">
                    <a:xfrm>
                      <a:off x="7646195" y="3548506"/>
                      <a:ext cx="3759502" cy="371475"/>
                    </a:xfrm>
                    <a:prstGeom prst="rect">
                      <a:avLst/>
                    </a:prstGeom>
                    <a:solidFill>
                      <a:srgbClr val="CCFFFF"/>
                    </a:solidFill>
                    <a:ln w="12700" algn="ctr">
                      <a:solidFill>
                        <a:srgbClr val="95B3D7"/>
                      </a:solidFill>
                      <a:miter lim="800000"/>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   模块 </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：物质结构与性质（</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学分）</a:t>
                      </a:r>
                    </a:p>
                  </p:txBody>
                </p:sp>
                <p:sp>
                  <p:nvSpPr>
                    <p:cNvPr id="37" name="Text Box 15"/>
                    <p:cNvSpPr txBox="1">
                      <a:spLocks noChangeArrowheads="1"/>
                    </p:cNvSpPr>
                    <p:nvPr/>
                  </p:nvSpPr>
                  <p:spPr bwMode="auto">
                    <a:xfrm>
                      <a:off x="7635310" y="3036110"/>
                      <a:ext cx="3759502" cy="349250"/>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模块 </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：化学反应原理（</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学分）</a:t>
                      </a:r>
                    </a:p>
                  </p:txBody>
                </p:sp>
                <p:sp>
                  <p:nvSpPr>
                    <p:cNvPr id="38" name="Text Box 16"/>
                    <p:cNvSpPr txBox="1">
                      <a:spLocks noChangeArrowheads="1"/>
                    </p:cNvSpPr>
                    <p:nvPr/>
                  </p:nvSpPr>
                  <p:spPr bwMode="auto">
                    <a:xfrm>
                      <a:off x="7646195" y="4056720"/>
                      <a:ext cx="3759502" cy="349250"/>
                    </a:xfrm>
                    <a:prstGeom prst="rect">
                      <a:avLst/>
                    </a:prstGeom>
                    <a:solidFill>
                      <a:srgbClr val="CCFFFF"/>
                    </a:solidFill>
                    <a:ln w="12700" algn="ctr">
                      <a:solidFill>
                        <a:srgbClr val="95B3D7"/>
                      </a:solidFill>
                      <a:miter lim="800000"/>
                    </a:ln>
                    <a:effectLst>
                      <a:outerShdw dist="28398" dir="3806097" algn="ctr" rotWithShape="0">
                        <a:srgbClr val="243F60">
                          <a:alpha val="50000"/>
                        </a:srgbClr>
                      </a:outerShdw>
                    </a:effectLst>
                  </p:spPr>
                  <p:txBody>
                    <a:bodyPr/>
                    <a:lstStyle/>
                    <a:p>
                      <a:pPr algn="ctr" fontAlgn="auto">
                        <a:spcBef>
                          <a:spcPts val="0"/>
                        </a:spcBef>
                        <a:spcAft>
                          <a:spcPts val="0"/>
                        </a:spcAft>
                        <a:defRPr/>
                      </a:pPr>
                      <a:r>
                        <a:rPr lang="zh-CN" altLang="en-US" sz="1600" dirty="0">
                          <a:latin typeface="微软雅黑" panose="020B0503020204020204" pitchFamily="34" charset="-122"/>
                          <a:ea typeface="微软雅黑" panose="020B0503020204020204" pitchFamily="34" charset="-122"/>
                        </a:rPr>
                        <a:t>模块 </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：有机化学基础（</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学分）</a:t>
                      </a:r>
                    </a:p>
                  </p:txBody>
                </p:sp>
                <p:sp>
                  <p:nvSpPr>
                    <p:cNvPr id="41" name="AutoShape 19"/>
                    <p:cNvSpPr>
                      <a:spLocks noChangeArrowheads="1"/>
                    </p:cNvSpPr>
                    <p:nvPr/>
                  </p:nvSpPr>
                  <p:spPr bwMode="auto">
                    <a:xfrm flipH="1">
                      <a:off x="5640989" y="3114771"/>
                      <a:ext cx="751216" cy="724806"/>
                    </a:xfrm>
                    <a:custGeom>
                      <a:avLst/>
                      <a:gdLst>
                        <a:gd name="T0" fmla="*/ 25981502 w 21600"/>
                        <a:gd name="T1" fmla="*/ 0 h 21600"/>
                        <a:gd name="T2" fmla="*/ 19252254 w 21600"/>
                        <a:gd name="T3" fmla="*/ 9028954 h 21600"/>
                        <a:gd name="T4" fmla="*/ 0 w 21600"/>
                        <a:gd name="T5" fmla="*/ 29352972 h 21600"/>
                        <a:gd name="T6" fmla="*/ 14001517 w 21600"/>
                        <a:gd name="T7" fmla="*/ 31652556 h 21600"/>
                        <a:gd name="T8" fmla="*/ 28004186 w 21600"/>
                        <a:gd name="T9" fmla="*/ 21102074 h 21600"/>
                        <a:gd name="T10" fmla="*/ 32670600 w 21600"/>
                        <a:gd name="T11" fmla="*/ 9028954 h 21600"/>
                        <a:gd name="T12" fmla="*/ 17694720 60000 65536"/>
                        <a:gd name="T13" fmla="*/ 11796480 60000 65536"/>
                        <a:gd name="T14" fmla="*/ 11796480 60000 65536"/>
                        <a:gd name="T15" fmla="*/ 5898240 60000 65536"/>
                        <a:gd name="T16" fmla="*/ 0 60000 65536"/>
                        <a:gd name="T17" fmla="*/ 0 60000 65536"/>
                        <a:gd name="T18" fmla="*/ 0 w 21600"/>
                        <a:gd name="T19" fmla="*/ 18462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65" y="0"/>
                          </a:moveTo>
                          <a:lnTo>
                            <a:pt x="12729" y="6162"/>
                          </a:lnTo>
                          <a:lnTo>
                            <a:pt x="15815" y="6162"/>
                          </a:lnTo>
                          <a:lnTo>
                            <a:pt x="15815" y="18451"/>
                          </a:lnTo>
                          <a:lnTo>
                            <a:pt x="0" y="18451"/>
                          </a:lnTo>
                          <a:lnTo>
                            <a:pt x="0" y="21600"/>
                          </a:lnTo>
                          <a:lnTo>
                            <a:pt x="18514" y="21600"/>
                          </a:lnTo>
                          <a:lnTo>
                            <a:pt x="18514" y="6162"/>
                          </a:lnTo>
                          <a:lnTo>
                            <a:pt x="21600" y="6162"/>
                          </a:lnTo>
                          <a:close/>
                        </a:path>
                      </a:pathLst>
                    </a:custGeom>
                    <a:solidFill>
                      <a:schemeClr val="accent5"/>
                    </a:solidFill>
                    <a:ln w="9525">
                      <a:solidFill>
                        <a:srgbClr val="0070C0"/>
                      </a:solidFill>
                      <a:miter lim="800000"/>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dirty="0">
                        <a:latin typeface="微软雅黑" panose="020B0503020204020204" pitchFamily="34" charset="-122"/>
                        <a:ea typeface="微软雅黑" panose="020B0503020204020204" pitchFamily="34" charset="-122"/>
                      </a:endParaRPr>
                    </a:p>
                  </p:txBody>
                </p:sp>
              </p:grpSp>
            </p:grpSp>
            <p:sp>
              <p:nvSpPr>
                <p:cNvPr id="48" name="Text Box 15"/>
                <p:cNvSpPr txBox="1">
                  <a:spLocks noChangeArrowheads="1"/>
                </p:cNvSpPr>
                <p:nvPr/>
              </p:nvSpPr>
              <p:spPr bwMode="auto">
                <a:xfrm>
                  <a:off x="3961501" y="1089257"/>
                  <a:ext cx="2742057" cy="382659"/>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a:defRPr/>
                  </a:pPr>
                  <a:r>
                    <a:rPr lang="zh-CN" altLang="en-US" sz="1600" dirty="0">
                      <a:latin typeface="微软雅黑" panose="020B0503020204020204" pitchFamily="34" charset="-122"/>
                      <a:ea typeface="微软雅黑" panose="020B0503020204020204" pitchFamily="34" charset="-122"/>
                    </a:rPr>
                    <a:t>系列 </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：实验化学</a:t>
                  </a:r>
                </a:p>
              </p:txBody>
            </p:sp>
            <p:sp>
              <p:nvSpPr>
                <p:cNvPr id="49" name="Text Box 15"/>
                <p:cNvSpPr txBox="1">
                  <a:spLocks noChangeArrowheads="1"/>
                </p:cNvSpPr>
                <p:nvPr/>
              </p:nvSpPr>
              <p:spPr bwMode="auto">
                <a:xfrm>
                  <a:off x="3961501" y="1602172"/>
                  <a:ext cx="2742058" cy="389402"/>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a:defRPr/>
                  </a:pPr>
                  <a:r>
                    <a:rPr lang="zh-CN" altLang="en-US" sz="1600" dirty="0">
                      <a:latin typeface="微软雅黑" panose="020B0503020204020204" pitchFamily="34" charset="-122"/>
                      <a:ea typeface="微软雅黑" panose="020B0503020204020204" pitchFamily="34" charset="-122"/>
                    </a:rPr>
                    <a:t>系列 </a:t>
                  </a:r>
                  <a:r>
                    <a:rPr lang="en-US" altLang="zh-CN" sz="1600" dirty="0">
                      <a:latin typeface="微软雅黑" panose="020B0503020204020204" pitchFamily="34" charset="-122"/>
                      <a:ea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rPr>
                    <a:t>：化学与社会</a:t>
                  </a:r>
                </a:p>
              </p:txBody>
            </p:sp>
            <p:sp>
              <p:nvSpPr>
                <p:cNvPr id="50" name="Text Box 15"/>
                <p:cNvSpPr txBox="1">
                  <a:spLocks noChangeArrowheads="1"/>
                </p:cNvSpPr>
                <p:nvPr/>
              </p:nvSpPr>
              <p:spPr bwMode="auto">
                <a:xfrm>
                  <a:off x="3899629" y="2121829"/>
                  <a:ext cx="2742058" cy="362253"/>
                </a:xfrm>
                <a:prstGeom prst="rect">
                  <a:avLst/>
                </a:prstGeom>
                <a:solidFill>
                  <a:srgbClr val="CCFFFF"/>
                </a:solidFill>
                <a:ln w="12700">
                  <a:solidFill>
                    <a:srgbClr val="95B3D7"/>
                  </a:solidFill>
                  <a:miter lim="800000"/>
                </a:ln>
                <a:effectLst>
                  <a:outerShdw dist="28398" dir="3806097" algn="ctr" rotWithShape="0">
                    <a:srgbClr val="243F60">
                      <a:alpha val="50000"/>
                    </a:srgbClr>
                  </a:outerShdw>
                </a:effectLst>
              </p:spPr>
              <p:txBody>
                <a:bodyPr/>
                <a:lstStyle/>
                <a:p>
                  <a:pPr algn="ctr">
                    <a:defRPr/>
                  </a:pPr>
                  <a:r>
                    <a:rPr lang="zh-CN" altLang="en-US" sz="1600" dirty="0">
                      <a:latin typeface="微软雅黑" panose="020B0503020204020204" pitchFamily="34" charset="-122"/>
                      <a:ea typeface="微软雅黑" panose="020B0503020204020204" pitchFamily="34" charset="-122"/>
                    </a:rPr>
                    <a:t>系列 </a:t>
                  </a:r>
                  <a:r>
                    <a:rPr lang="en-US" altLang="zh-CN" sz="1600" dirty="0">
                      <a:latin typeface="微软雅黑" panose="020B0503020204020204" pitchFamily="34" charset="-122"/>
                      <a:ea typeface="微软雅黑" panose="020B0503020204020204" pitchFamily="34" charset="-122"/>
                    </a:rPr>
                    <a:t>3</a:t>
                  </a:r>
                  <a:r>
                    <a:rPr lang="zh-CN" altLang="en-US" sz="1600" dirty="0">
                      <a:latin typeface="微软雅黑" panose="020B0503020204020204" pitchFamily="34" charset="-122"/>
                      <a:ea typeface="微软雅黑" panose="020B0503020204020204" pitchFamily="34" charset="-122"/>
                    </a:rPr>
                    <a:t>：发展中的化学科学</a:t>
                  </a:r>
                </a:p>
              </p:txBody>
            </p:sp>
          </p:grpSp>
        </p:grpSp>
      </p:gr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417185" y="1022828"/>
            <a:ext cx="10873208" cy="1753235"/>
          </a:xfrm>
          <a:prstGeom prst="rect">
            <a:avLst/>
          </a:prstGeom>
        </p:spPr>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（北京，</a:t>
            </a:r>
            <a:r>
              <a:rPr lang="en-US" altLang="zh-CN" sz="2400" dirty="0">
                <a:latin typeface="微软雅黑" panose="020B0503020204020204" pitchFamily="34" charset="-122"/>
                <a:ea typeface="微软雅黑" panose="020B0503020204020204" pitchFamily="34" charset="-122"/>
              </a:rPr>
              <a:t>2015</a:t>
            </a:r>
            <a:r>
              <a:rPr lang="zh-CN" altLang="zh-CN" sz="2400" dirty="0">
                <a:latin typeface="微软雅黑" panose="020B0503020204020204" pitchFamily="34" charset="-122"/>
                <a:ea typeface="微软雅黑" panose="020B0503020204020204" pitchFamily="34" charset="-122"/>
              </a:rPr>
              <a:t>）最新报道：</a:t>
            </a:r>
            <a:r>
              <a:rPr lang="zh-CN" altLang="zh-CN" sz="2400" dirty="0">
                <a:latin typeface="微软雅黑" panose="020B0503020204020204" pitchFamily="34" charset="-122"/>
                <a:ea typeface="微软雅黑" panose="020B0503020204020204" pitchFamily="34" charset="-122"/>
                <a:sym typeface="+mn-ea"/>
              </a:rPr>
              <a:t>科</a:t>
            </a:r>
            <a:r>
              <a:rPr lang="zh-CN" altLang="zh-CN" sz="2400" dirty="0">
                <a:latin typeface="微软雅黑" panose="020B0503020204020204" pitchFamily="34" charset="-122"/>
                <a:ea typeface="微软雅黑" panose="020B0503020204020204" pitchFamily="34" charset="-122"/>
              </a:rPr>
              <a:t>学家首次用</a:t>
            </a:r>
            <a:r>
              <a:rPr lang="en-US" altLang="zh-CN" sz="2400" dirty="0">
                <a:latin typeface="微软雅黑" panose="020B0503020204020204" pitchFamily="34" charset="-122"/>
                <a:ea typeface="微软雅黑" panose="020B0503020204020204" pitchFamily="34" charset="-122"/>
              </a:rPr>
              <a:t>X</a:t>
            </a:r>
            <a:r>
              <a:rPr lang="zh-CN" altLang="zh-CN" sz="2400" dirty="0">
                <a:latin typeface="微软雅黑" panose="020B0503020204020204" pitchFamily="34" charset="-122"/>
                <a:ea typeface="微软雅黑" panose="020B0503020204020204" pitchFamily="34" charset="-122"/>
              </a:rPr>
              <a:t>射线激光技术观察到</a:t>
            </a:r>
            <a:r>
              <a:rPr lang="en-US" altLang="zh-CN" sz="2400" dirty="0">
                <a:latin typeface="微软雅黑" panose="020B0503020204020204" pitchFamily="34" charset="-122"/>
                <a:ea typeface="微软雅黑" panose="020B0503020204020204" pitchFamily="34" charset="-122"/>
              </a:rPr>
              <a:t>CO</a:t>
            </a:r>
            <a:r>
              <a:rPr lang="zh-CN" altLang="zh-CN" sz="2400" dirty="0">
                <a:latin typeface="微软雅黑" panose="020B0503020204020204" pitchFamily="34" charset="-122"/>
                <a:ea typeface="微软雅黑" panose="020B0503020204020204" pitchFamily="34" charset="-122"/>
              </a:rPr>
              <a:t>与</a:t>
            </a:r>
            <a:r>
              <a:rPr lang="en-US" altLang="zh-CN" sz="2400" dirty="0">
                <a:latin typeface="微软雅黑" panose="020B0503020204020204" pitchFamily="34" charset="-122"/>
                <a:ea typeface="微软雅黑" panose="020B0503020204020204" pitchFamily="34" charset="-122"/>
              </a:rPr>
              <a:t>O</a:t>
            </a:r>
            <a:r>
              <a:rPr lang="zh-CN" altLang="zh-CN" sz="2400" dirty="0">
                <a:latin typeface="微软雅黑" panose="020B0503020204020204" pitchFamily="34" charset="-122"/>
                <a:ea typeface="微软雅黑" panose="020B0503020204020204" pitchFamily="34" charset="-122"/>
              </a:rPr>
              <a:t>在催化剂表面形成化学键的过程。反应过程的示意图如下</a:t>
            </a:r>
            <a:r>
              <a:rPr lang="zh-CN" altLang="en-US" sz="2400" dirty="0">
                <a:latin typeface="微软雅黑" panose="020B0503020204020204" pitchFamily="34" charset="-122"/>
                <a:ea typeface="微软雅黑" panose="020B0503020204020204" pitchFamily="34" charset="-122"/>
              </a:rPr>
              <a:t>。</a:t>
            </a:r>
            <a:endParaRPr lang="zh-CN" altLang="zh-CN" sz="2400" dirty="0">
              <a:latin typeface="微软雅黑" panose="020B0503020204020204" pitchFamily="34" charset="-122"/>
              <a:ea typeface="微软雅黑" panose="020B0503020204020204" pitchFamily="34" charset="-122"/>
            </a:endParaRPr>
          </a:p>
          <a:p>
            <a:pPr>
              <a:lnSpc>
                <a:spcPct val="150000"/>
              </a:lnSpc>
            </a:pPr>
            <a:endParaRPr lang="zh-CN" altLang="zh-CN" sz="2400" dirty="0">
              <a:latin typeface="微软雅黑" panose="020B0503020204020204" pitchFamily="34" charset="-122"/>
              <a:ea typeface="微软雅黑" panose="020B0503020204020204" pitchFamily="34" charset="-122"/>
            </a:endParaRPr>
          </a:p>
        </p:txBody>
      </p:sp>
      <p:pic>
        <p:nvPicPr>
          <p:cNvPr id="11" name="图片 10"/>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11424" y="2276872"/>
            <a:ext cx="9185481" cy="2400267"/>
          </a:xfrm>
          <a:prstGeom prst="rect">
            <a:avLst/>
          </a:prstGeom>
          <a:noFill/>
          <a:ln>
            <a:noFill/>
          </a:ln>
        </p:spPr>
      </p:pic>
      <p:sp>
        <p:nvSpPr>
          <p:cNvPr id="8" name="矩形 7"/>
          <p:cNvSpPr/>
          <p:nvPr/>
        </p:nvSpPr>
        <p:spPr>
          <a:xfrm>
            <a:off x="398172" y="4677139"/>
            <a:ext cx="12025210" cy="1754326"/>
          </a:xfrm>
          <a:prstGeom prst="rect">
            <a:avLst/>
          </a:prstGeom>
        </p:spPr>
        <p:txBody>
          <a:bodyPr wrap="square">
            <a:spAutoFit/>
          </a:bodyPr>
          <a:lstStyle/>
          <a:p>
            <a:pPr>
              <a:lnSpc>
                <a:spcPct val="150000"/>
              </a:lnSpc>
            </a:pPr>
            <a:r>
              <a:rPr lang="zh-CN" altLang="zh-CN" sz="2400" dirty="0">
                <a:latin typeface="微软雅黑" panose="020B0503020204020204" pitchFamily="34" charset="-122"/>
                <a:ea typeface="微软雅黑" panose="020B0503020204020204" pitchFamily="34" charset="-122"/>
              </a:rPr>
              <a:t>下列说法正确的是（</a:t>
            </a:r>
            <a:r>
              <a:rPr lang="en-US" altLang="zh-CN" sz="24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en-US" altLang="zh-CN" sz="2400" dirty="0">
                <a:latin typeface="微软雅黑" panose="020B0503020204020204" pitchFamily="34" charset="-122"/>
                <a:ea typeface="微软雅黑" panose="020B0503020204020204" pitchFamily="34" charset="-122"/>
              </a:rPr>
              <a:t>A.CO</a:t>
            </a:r>
            <a:r>
              <a:rPr lang="zh-CN" altLang="en-US" sz="2400" dirty="0">
                <a:latin typeface="微软雅黑" panose="020B0503020204020204" pitchFamily="34" charset="-122"/>
                <a:ea typeface="微软雅黑" panose="020B0503020204020204" pitchFamily="34" charset="-122"/>
              </a:rPr>
              <a:t>和</a:t>
            </a:r>
            <a:r>
              <a:rPr lang="en-US" altLang="zh-CN" sz="2400" dirty="0">
                <a:latin typeface="微软雅黑" panose="020B0503020204020204" pitchFamily="34" charset="-122"/>
                <a:ea typeface="微软雅黑" panose="020B0503020204020204" pitchFamily="34" charset="-122"/>
              </a:rPr>
              <a:t>O</a:t>
            </a:r>
            <a:r>
              <a:rPr lang="zh-CN" altLang="en-US" sz="2400" dirty="0">
                <a:latin typeface="微软雅黑" panose="020B0503020204020204" pitchFamily="34" charset="-122"/>
                <a:ea typeface="微软雅黑" panose="020B0503020204020204" pitchFamily="34" charset="-122"/>
              </a:rPr>
              <a:t>生成</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是</a:t>
            </a:r>
            <a:r>
              <a:rPr lang="zh-CN" altLang="en-US" sz="2400" dirty="0" smtClean="0">
                <a:latin typeface="微软雅黑" panose="020B0503020204020204" pitchFamily="34" charset="-122"/>
                <a:ea typeface="微软雅黑" panose="020B0503020204020204" pitchFamily="34" charset="-122"/>
              </a:rPr>
              <a:t>吸热反应                    </a:t>
            </a:r>
            <a:r>
              <a:rPr lang="en-US" altLang="zh-CN" sz="2400" dirty="0" smtClean="0">
                <a:latin typeface="微软雅黑" panose="020B0503020204020204" pitchFamily="34" charset="-122"/>
                <a:ea typeface="微软雅黑" panose="020B0503020204020204" pitchFamily="34" charset="-122"/>
              </a:rPr>
              <a:t>B</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在该过程中，</a:t>
            </a:r>
            <a:r>
              <a:rPr lang="en-US" altLang="zh-CN" sz="2400" dirty="0">
                <a:latin typeface="微软雅黑" panose="020B0503020204020204" pitchFamily="34" charset="-122"/>
                <a:ea typeface="微软雅黑" panose="020B0503020204020204" pitchFamily="34" charset="-122"/>
              </a:rPr>
              <a:t>CO</a:t>
            </a:r>
            <a:r>
              <a:rPr lang="zh-CN" altLang="en-US" sz="2400" dirty="0">
                <a:latin typeface="微软雅黑" panose="020B0503020204020204" pitchFamily="34" charset="-122"/>
                <a:ea typeface="微软雅黑" panose="020B0503020204020204" pitchFamily="34" charset="-122"/>
              </a:rPr>
              <a:t>断键形成</a:t>
            </a:r>
            <a:r>
              <a:rPr lang="en-US" altLang="zh-CN" sz="2400" dirty="0">
                <a:latin typeface="微软雅黑" panose="020B0503020204020204" pitchFamily="34" charset="-122"/>
                <a:ea typeface="微软雅黑" panose="020B0503020204020204" pitchFamily="34" charset="-122"/>
              </a:rPr>
              <a:t>C</a:t>
            </a:r>
            <a:r>
              <a:rPr lang="zh-CN" altLang="en-US" sz="2400" dirty="0">
                <a:latin typeface="微软雅黑" panose="020B0503020204020204" pitchFamily="34" charset="-122"/>
                <a:ea typeface="微软雅黑" panose="020B0503020204020204" pitchFamily="34" charset="-122"/>
              </a:rPr>
              <a:t>和</a:t>
            </a:r>
            <a:r>
              <a:rPr lang="en-US" altLang="zh-CN" sz="2400" dirty="0">
                <a:latin typeface="微软雅黑" panose="020B0503020204020204" pitchFamily="34" charset="-122"/>
                <a:ea typeface="微软雅黑" panose="020B0503020204020204" pitchFamily="34" charset="-122"/>
              </a:rPr>
              <a:t>O </a:t>
            </a:r>
          </a:p>
          <a:p>
            <a:pPr>
              <a:lnSpc>
                <a:spcPct val="150000"/>
              </a:lnSpc>
            </a:pPr>
            <a:r>
              <a:rPr lang="en-US" altLang="zh-CN" sz="2400" dirty="0">
                <a:latin typeface="微软雅黑" panose="020B0503020204020204" pitchFamily="34" charset="-122"/>
                <a:ea typeface="微软雅黑" panose="020B0503020204020204" pitchFamily="34" charset="-122"/>
              </a:rPr>
              <a:t>C.CO</a:t>
            </a:r>
            <a:r>
              <a:rPr lang="zh-CN" altLang="en-US" sz="2400" dirty="0">
                <a:latin typeface="微软雅黑" panose="020B0503020204020204" pitchFamily="34" charset="-122"/>
                <a:ea typeface="微软雅黑" panose="020B0503020204020204" pitchFamily="34" charset="-122"/>
              </a:rPr>
              <a:t>和</a:t>
            </a:r>
            <a:r>
              <a:rPr lang="en-US" altLang="zh-CN" sz="2400" dirty="0">
                <a:latin typeface="微软雅黑" panose="020B0503020204020204" pitchFamily="34" charset="-122"/>
                <a:ea typeface="微软雅黑" panose="020B0503020204020204" pitchFamily="34" charset="-122"/>
              </a:rPr>
              <a:t>O</a:t>
            </a:r>
            <a:r>
              <a:rPr lang="zh-CN" altLang="en-US" sz="2400" dirty="0">
                <a:latin typeface="微软雅黑" panose="020B0503020204020204" pitchFamily="34" charset="-122"/>
                <a:ea typeface="微软雅黑" panose="020B0503020204020204" pitchFamily="34" charset="-122"/>
              </a:rPr>
              <a:t>生成了具有极性共价键的</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D</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状态</a:t>
            </a:r>
            <a:r>
              <a:rPr lang="en-US" altLang="zh-CN" sz="2400" dirty="0">
                <a:latin typeface="微软雅黑" panose="020B0503020204020204" pitchFamily="34" charset="-122"/>
                <a:ea typeface="微软雅黑" panose="020B0503020204020204" pitchFamily="34" charset="-122"/>
              </a:rPr>
              <a:t>Ⅰ→</a:t>
            </a:r>
            <a:r>
              <a:rPr lang="zh-CN" altLang="en-US" sz="2400" dirty="0">
                <a:latin typeface="微软雅黑" panose="020B0503020204020204" pitchFamily="34" charset="-122"/>
                <a:ea typeface="微软雅黑" panose="020B0503020204020204" pitchFamily="34" charset="-122"/>
              </a:rPr>
              <a:t>状态</a:t>
            </a:r>
            <a:r>
              <a:rPr lang="en-US" altLang="zh-CN" sz="2400" dirty="0">
                <a:latin typeface="微软雅黑" panose="020B0503020204020204" pitchFamily="34" charset="-122"/>
                <a:ea typeface="微软雅黑" panose="020B0503020204020204" pitchFamily="34" charset="-122"/>
              </a:rPr>
              <a:t>Ⅲ</a:t>
            </a:r>
            <a:r>
              <a:rPr lang="zh-CN" altLang="en-US" sz="2400" dirty="0">
                <a:latin typeface="微软雅黑" panose="020B0503020204020204" pitchFamily="34" charset="-122"/>
                <a:ea typeface="微软雅黑" panose="020B0503020204020204" pitchFamily="34" charset="-122"/>
              </a:rPr>
              <a:t>表示</a:t>
            </a:r>
            <a:r>
              <a:rPr lang="en-US" altLang="zh-CN" sz="2400" dirty="0">
                <a:latin typeface="微软雅黑" panose="020B0503020204020204" pitchFamily="34" charset="-122"/>
                <a:ea typeface="微软雅黑" panose="020B0503020204020204" pitchFamily="34" charset="-122"/>
              </a:rPr>
              <a:t>CO</a:t>
            </a:r>
            <a:r>
              <a:rPr lang="zh-CN" altLang="en-US" sz="2400" dirty="0">
                <a:latin typeface="微软雅黑" panose="020B0503020204020204" pitchFamily="34" charset="-122"/>
                <a:ea typeface="微软雅黑" panose="020B0503020204020204" pitchFamily="34" charset="-122"/>
              </a:rPr>
              <a:t>与</a:t>
            </a:r>
            <a:r>
              <a:rPr lang="en-US" altLang="zh-CN" sz="2400" dirty="0">
                <a:latin typeface="微软雅黑" panose="020B0503020204020204" pitchFamily="34" charset="-122"/>
                <a:ea typeface="微软雅黑" panose="020B0503020204020204" pitchFamily="34" charset="-122"/>
              </a:rPr>
              <a:t>O</a:t>
            </a:r>
            <a:r>
              <a:rPr lang="en-US" altLang="zh-CN" sz="2400" baseline="-250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反应的过程</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336360"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文本框 11"/>
          <p:cNvSpPr txBox="1"/>
          <p:nvPr/>
        </p:nvSpPr>
        <p:spPr>
          <a:xfrm>
            <a:off x="7710590" y="3967267"/>
            <a:ext cx="2233445" cy="830997"/>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学科核心素养</a:t>
            </a:r>
            <a:endParaRPr kumimoji="1"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学业质量标准</a:t>
            </a:r>
          </a:p>
        </p:txBody>
      </p:sp>
      <p:sp>
        <p:nvSpPr>
          <p:cNvPr id="13" name="文本框 12"/>
          <p:cNvSpPr txBox="1"/>
          <p:nvPr/>
        </p:nvSpPr>
        <p:spPr>
          <a:xfrm>
            <a:off x="7854606" y="5986500"/>
            <a:ext cx="1613230"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化学知识</a:t>
            </a:r>
          </a:p>
        </p:txBody>
      </p:sp>
      <p:sp>
        <p:nvSpPr>
          <p:cNvPr id="14" name="文本框 13"/>
          <p:cNvSpPr txBox="1"/>
          <p:nvPr/>
        </p:nvSpPr>
        <p:spPr>
          <a:xfrm>
            <a:off x="5284342" y="5986500"/>
            <a:ext cx="1562152"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实际问题</a:t>
            </a:r>
          </a:p>
        </p:txBody>
      </p:sp>
      <p:sp>
        <p:nvSpPr>
          <p:cNvPr id="15" name="文本框 14"/>
          <p:cNvSpPr txBox="1"/>
          <p:nvPr/>
        </p:nvSpPr>
        <p:spPr>
          <a:xfrm>
            <a:off x="2760348" y="5986500"/>
            <a:ext cx="1428318"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真实情境</a:t>
            </a:r>
          </a:p>
        </p:txBody>
      </p:sp>
      <p:cxnSp>
        <p:nvCxnSpPr>
          <p:cNvPr id="16" name="直线箭头连接符 18"/>
          <p:cNvCxnSpPr>
            <a:stCxn id="15" idx="0"/>
          </p:cNvCxnSpPr>
          <p:nvPr/>
        </p:nvCxnSpPr>
        <p:spPr>
          <a:xfrm flipV="1">
            <a:off x="3474507" y="4763705"/>
            <a:ext cx="2435522"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线箭头连接符 27"/>
          <p:cNvCxnSpPr/>
          <p:nvPr/>
        </p:nvCxnSpPr>
        <p:spPr>
          <a:xfrm flipV="1">
            <a:off x="4188666"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线箭头连接符 31"/>
          <p:cNvCxnSpPr/>
          <p:nvPr/>
        </p:nvCxnSpPr>
        <p:spPr>
          <a:xfrm flipV="1">
            <a:off x="6789888"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线箭头连接符 33"/>
          <p:cNvCxnSpPr>
            <a:stCxn id="13" idx="0"/>
          </p:cNvCxnSpPr>
          <p:nvPr/>
        </p:nvCxnSpPr>
        <p:spPr>
          <a:xfrm flipH="1" flipV="1">
            <a:off x="6220808" y="4763705"/>
            <a:ext cx="2440413"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线箭头连接符 36"/>
          <p:cNvCxnSpPr/>
          <p:nvPr/>
        </p:nvCxnSpPr>
        <p:spPr>
          <a:xfrm flipH="1">
            <a:off x="4188666"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线箭头连接符 38"/>
          <p:cNvCxnSpPr/>
          <p:nvPr/>
        </p:nvCxnSpPr>
        <p:spPr>
          <a:xfrm flipH="1">
            <a:off x="6789888"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线箭头连接符 47"/>
          <p:cNvCxnSpPr>
            <a:stCxn id="14" idx="0"/>
          </p:cNvCxnSpPr>
          <p:nvPr/>
        </p:nvCxnSpPr>
        <p:spPr>
          <a:xfrm flipV="1">
            <a:off x="6065418" y="4763705"/>
            <a:ext cx="0" cy="1222795"/>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4592242" y="4151934"/>
            <a:ext cx="2470276"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测试</a:t>
            </a:r>
            <a:r>
              <a:rPr kumimoji="1" lang="zh-CN" altLang="en-US" sz="2400">
                <a:latin typeface="微软雅黑" panose="020B0503020204020204" pitchFamily="34" charset="-122"/>
                <a:ea typeface="微软雅黑" panose="020B0503020204020204" pitchFamily="34" charset="-122"/>
                <a:cs typeface="微软雅黑" panose="020B0503020204020204" pitchFamily="34" charset="-122"/>
              </a:rPr>
              <a:t>宗旨与目标</a:t>
            </a:r>
            <a:endPar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线箭头连接符 54"/>
          <p:cNvCxnSpPr/>
          <p:nvPr/>
        </p:nvCxnSpPr>
        <p:spPr>
          <a:xfrm flipV="1">
            <a:off x="6990510" y="4374048"/>
            <a:ext cx="576064" cy="8719"/>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983432" y="1408652"/>
            <a:ext cx="10225136" cy="2412000"/>
          </a:xfrm>
          <a:prstGeom prst="rect">
            <a:avLst/>
          </a:prstGeom>
          <a:noFill/>
          <a:ln w="44450">
            <a:solidFill>
              <a:srgbClr val="C00000"/>
            </a:solidFill>
          </a:ln>
        </p:spPr>
        <p:txBody>
          <a:bodyPr wrap="square" rtlCol="0">
            <a:spAutoFit/>
          </a:bodyPr>
          <a:lstStyle/>
          <a:p>
            <a:pPr marL="342900" indent="-342900" algn="ctr">
              <a:buFont typeface="+mj-ea"/>
              <a:buAutoNum type="circleNumDbPlain"/>
            </a:pPr>
            <a:endParaRPr lang="en-US" altLang="zh-CN" sz="3200" dirty="0" smtClean="0">
              <a:latin typeface="微软雅黑" panose="020B0503020204020204" pitchFamily="34" charset="-122"/>
              <a:ea typeface="微软雅黑" panose="020B0503020204020204" pitchFamily="34" charset="-122"/>
            </a:endParaRPr>
          </a:p>
          <a:p>
            <a:pPr indent="-1080135"/>
            <a:r>
              <a:rPr lang="zh-CN" altLang="en-US" sz="3200" dirty="0" smtClean="0">
                <a:latin typeface="微软雅黑" panose="020B0503020204020204" pitchFamily="34" charset="-122"/>
                <a:ea typeface="微软雅黑" panose="020B0503020204020204" pitchFamily="34" charset="-122"/>
              </a:rPr>
              <a:t>                 ① 考察的化学学科核心素养及水平？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② 考察学业质量标准的水平？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③ 涉及的真实情景和化学知识？</a:t>
            </a:r>
            <a:endParaRPr lang="en-US" altLang="zh-CN" sz="3200" dirty="0" smtClean="0">
              <a:latin typeface="微软雅黑" panose="020B0503020204020204" pitchFamily="34" charset="-122"/>
              <a:ea typeface="微软雅黑" panose="020B0503020204020204" pitchFamily="34" charset="-122"/>
            </a:endParaRPr>
          </a:p>
        </p:txBody>
      </p:sp>
      <p:sp>
        <p:nvSpPr>
          <p:cNvPr id="27" name="文本框 26"/>
          <p:cNvSpPr txBox="1"/>
          <p:nvPr/>
        </p:nvSpPr>
        <p:spPr>
          <a:xfrm>
            <a:off x="4953751" y="1063681"/>
            <a:ext cx="2618028" cy="646331"/>
          </a:xfrm>
          <a:prstGeom prst="rect">
            <a:avLst/>
          </a:prstGeom>
          <a:solidFill>
            <a:schemeClr val="bg1"/>
          </a:solidFill>
        </p:spPr>
        <p:txBody>
          <a:bodyPr wrap="square" rtlCol="0">
            <a:spAutoFit/>
          </a:bodyPr>
          <a:lstStyle/>
          <a:p>
            <a:pPr algn="ctr"/>
            <a:r>
              <a:rPr lang="zh-CN" altLang="en-US" sz="3600" dirty="0" smtClean="0">
                <a:latin typeface="微软雅黑" panose="020B0503020204020204" pitchFamily="34" charset="-122"/>
                <a:ea typeface="微软雅黑" panose="020B0503020204020204" pitchFamily="34" charset="-122"/>
              </a:rPr>
              <a:t>讨论与交流</a:t>
            </a:r>
            <a:endParaRPr lang="zh-CN" altLang="en-US" sz="3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310357" y="1028734"/>
            <a:ext cx="11329257" cy="5724644"/>
          </a:xfrm>
          <a:prstGeom prst="rect">
            <a:avLst/>
          </a:prstGeom>
        </p:spPr>
        <p:txBody>
          <a:bodyPr wrap="square">
            <a:spAutoFit/>
          </a:bodyPr>
          <a:lstStyle/>
          <a:p>
            <a:pPr>
              <a:lnSpc>
                <a:spcPct val="150000"/>
              </a:lnSpc>
            </a:pPr>
            <a:r>
              <a:rPr lang="en-US" altLang="zh-CN" sz="2400" dirty="0">
                <a:solidFill>
                  <a:prstClr val="black"/>
                </a:solidFill>
                <a:latin typeface="微软雅黑" panose="020B0503020204020204" pitchFamily="34" charset="-122"/>
                <a:ea typeface="微软雅黑" panose="020B0503020204020204" pitchFamily="34" charset="-122"/>
              </a:rPr>
              <a:t>3.</a:t>
            </a:r>
            <a:r>
              <a:rPr lang="zh-CN" altLang="zh-CN" sz="2400" dirty="0">
                <a:solidFill>
                  <a:prstClr val="black"/>
                </a:solidFill>
                <a:latin typeface="微软雅黑" panose="020B0503020204020204" pitchFamily="34" charset="-122"/>
                <a:ea typeface="微软雅黑" panose="020B0503020204020204" pitchFamily="34" charset="-122"/>
              </a:rPr>
              <a:t>（天津，</a:t>
            </a:r>
            <a:r>
              <a:rPr lang="en-US" altLang="zh-CN" sz="2400" dirty="0">
                <a:solidFill>
                  <a:prstClr val="black"/>
                </a:solidFill>
                <a:latin typeface="微软雅黑" panose="020B0503020204020204" pitchFamily="34" charset="-122"/>
                <a:ea typeface="微软雅黑" panose="020B0503020204020204" pitchFamily="34" charset="-122"/>
              </a:rPr>
              <a:t>2016</a:t>
            </a:r>
            <a:r>
              <a:rPr lang="zh-CN" altLang="zh-CN" sz="2400" dirty="0">
                <a:solidFill>
                  <a:prstClr val="black"/>
                </a:solidFill>
                <a:latin typeface="微软雅黑" panose="020B0503020204020204" pitchFamily="34" charset="-122"/>
                <a:ea typeface="微软雅黑" panose="020B0503020204020204" pitchFamily="34" charset="-122"/>
              </a:rPr>
              <a:t>）氢能是发展中的新能源，它的利用包括氢的制备、储存和应用三个环节。回答下列问题：</a:t>
            </a:r>
          </a:p>
          <a:p>
            <a:pPr>
              <a:lnSpc>
                <a:spcPct val="150000"/>
              </a:lnSpc>
            </a:pP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1</a:t>
            </a:r>
            <a:r>
              <a:rPr lang="zh-CN" altLang="zh-CN" sz="2400" dirty="0">
                <a:solidFill>
                  <a:prstClr val="black"/>
                </a:solidFill>
                <a:latin typeface="微软雅黑" panose="020B0503020204020204" pitchFamily="34" charset="-122"/>
                <a:ea typeface="微软雅黑" panose="020B0503020204020204" pitchFamily="34" charset="-122"/>
              </a:rPr>
              <a:t>）与汽油相比，氢气作为燃料的优点是</a:t>
            </a:r>
            <a:r>
              <a:rPr lang="en-US" altLang="zh-CN" sz="2400" dirty="0">
                <a:solidFill>
                  <a:prstClr val="black"/>
                </a:solidFill>
                <a:latin typeface="微软雅黑" panose="020B0503020204020204" pitchFamily="34" charset="-122"/>
                <a:ea typeface="微软雅黑" panose="020B0503020204020204" pitchFamily="34" charset="-122"/>
              </a:rPr>
              <a:t>_________</a:t>
            </a:r>
            <a:r>
              <a:rPr lang="zh-CN" altLang="zh-CN" sz="2400" dirty="0">
                <a:solidFill>
                  <a:prstClr val="black"/>
                </a:solidFill>
                <a:latin typeface="微软雅黑" panose="020B0503020204020204" pitchFamily="34" charset="-122"/>
                <a:ea typeface="微软雅黑" panose="020B0503020204020204" pitchFamily="34" charset="-122"/>
              </a:rPr>
              <a:t>（至少答出两点）。</a:t>
            </a:r>
          </a:p>
          <a:p>
            <a:pPr>
              <a:lnSpc>
                <a:spcPct val="150000"/>
              </a:lnSpc>
            </a:pPr>
            <a:r>
              <a:rPr lang="zh-CN" altLang="zh-CN" sz="2400" dirty="0">
                <a:solidFill>
                  <a:prstClr val="black"/>
                </a:solidFill>
                <a:latin typeface="微软雅黑" panose="020B0503020204020204" pitchFamily="34" charset="-122"/>
                <a:ea typeface="微软雅黑" panose="020B0503020204020204" pitchFamily="34" charset="-122"/>
              </a:rPr>
              <a:t>但是氢气直接燃烧的能量转换率远低于燃料电池，写出碱性氢氧燃料电池的负极反应式：</a:t>
            </a:r>
            <a:r>
              <a:rPr lang="en-US" altLang="zh-CN" sz="2400" dirty="0">
                <a:solidFill>
                  <a:prstClr val="black"/>
                </a:solidFill>
                <a:latin typeface="微软雅黑" panose="020B0503020204020204" pitchFamily="34" charset="-122"/>
                <a:ea typeface="微软雅黑" panose="020B0503020204020204" pitchFamily="34" charset="-122"/>
              </a:rPr>
              <a:t>____________</a:t>
            </a:r>
            <a:r>
              <a:rPr lang="zh-CN" altLang="zh-CN" sz="2400" dirty="0">
                <a:solidFill>
                  <a:prstClr val="black"/>
                </a:solidFill>
                <a:latin typeface="微软雅黑" panose="020B0503020204020204" pitchFamily="34" charset="-122"/>
                <a:ea typeface="微软雅黑" panose="020B0503020204020204" pitchFamily="34" charset="-122"/>
              </a:rPr>
              <a:t>。</a:t>
            </a:r>
            <a:endParaRPr lang="en-US" altLang="zh-CN" sz="2400" dirty="0">
              <a:solidFill>
                <a:prstClr val="black"/>
              </a:solidFill>
              <a:latin typeface="微软雅黑" panose="020B0503020204020204" pitchFamily="34" charset="-122"/>
              <a:ea typeface="微软雅黑" panose="020B0503020204020204" pitchFamily="34" charset="-122"/>
            </a:endParaRPr>
          </a:p>
          <a:p>
            <a:pPr>
              <a:lnSpc>
                <a:spcPct val="125000"/>
              </a:lnSpc>
            </a:pP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）氢气可用于制备</a:t>
            </a:r>
            <a:r>
              <a:rPr lang="en-US" altLang="zh-CN" sz="2400" dirty="0">
                <a:latin typeface="微软雅黑" panose="020B0503020204020204" pitchFamily="34" charset="-122"/>
                <a:ea typeface="微软雅黑" panose="020B0503020204020204" pitchFamily="34" charset="-122"/>
              </a:rPr>
              <a:t>H</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endParaRPr>
          </a:p>
          <a:p>
            <a:pPr>
              <a:lnSpc>
                <a:spcPct val="125000"/>
              </a:lnSpc>
            </a:pPr>
            <a:r>
              <a:rPr lang="en-US" altLang="zh-CN" sz="2400" dirty="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r>
              <a:rPr lang="zh-CN" altLang="zh-CN" sz="2400" dirty="0" smtClean="0">
                <a:latin typeface="微软雅黑" panose="020B0503020204020204" pitchFamily="34" charset="-122"/>
                <a:ea typeface="微软雅黑" panose="020B0503020204020204" pitchFamily="34" charset="-122"/>
              </a:rPr>
              <a:t>已知</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H</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g</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 A</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 B</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 ΔH</a:t>
            </a:r>
            <a:r>
              <a:rPr lang="en-US" altLang="zh-CN" sz="2400" baseline="-25000" dirty="0">
                <a:latin typeface="微软雅黑" panose="020B0503020204020204" pitchFamily="34" charset="-122"/>
                <a:ea typeface="微软雅黑" panose="020B0503020204020204" pitchFamily="34" charset="-122"/>
              </a:rPr>
              <a:t>1 </a:t>
            </a:r>
            <a:r>
              <a:rPr lang="en-US" altLang="zh-CN" sz="2400" baseline="-25000" dirty="0" smtClean="0">
                <a:latin typeface="微软雅黑" panose="020B0503020204020204" pitchFamily="34" charset="-122"/>
                <a:ea typeface="微软雅黑" panose="020B0503020204020204" pitchFamily="34" charset="-122"/>
              </a:rPr>
              <a:t>    </a:t>
            </a:r>
            <a:r>
              <a:rPr lang="en-US" altLang="zh-CN" sz="2400" dirty="0" smtClean="0">
                <a:latin typeface="微软雅黑" panose="020B0503020204020204" pitchFamily="34" charset="-122"/>
                <a:ea typeface="微软雅黑" panose="020B0503020204020204" pitchFamily="34" charset="-122"/>
              </a:rPr>
              <a:t> </a:t>
            </a:r>
            <a:endParaRPr lang="zh-CN" altLang="zh-CN" sz="2400" dirty="0" smtClean="0">
              <a:latin typeface="微软雅黑" panose="020B0503020204020204" pitchFamily="34" charset="-122"/>
              <a:ea typeface="微软雅黑" panose="020B0503020204020204" pitchFamily="34" charset="-122"/>
            </a:endParaRPr>
          </a:p>
          <a:p>
            <a:pPr>
              <a:lnSpc>
                <a:spcPct val="125000"/>
              </a:lnSpc>
            </a:pPr>
            <a:r>
              <a:rPr lang="en-US" altLang="zh-CN" sz="2400" dirty="0" smtClean="0">
                <a:latin typeface="微软雅黑" panose="020B0503020204020204" pitchFamily="34" charset="-122"/>
                <a:ea typeface="微软雅黑" panose="020B0503020204020204" pitchFamily="34" charset="-122"/>
              </a:rPr>
              <a:t>                  O</a:t>
            </a:r>
            <a:r>
              <a:rPr lang="en-US" altLang="zh-CN" sz="2400" baseline="-25000" dirty="0" smtClean="0">
                <a:latin typeface="微软雅黑" panose="020B0503020204020204" pitchFamily="34" charset="-122"/>
                <a:ea typeface="微软雅黑" panose="020B0503020204020204" pitchFamily="34" charset="-122"/>
              </a:rPr>
              <a:t>2</a:t>
            </a:r>
            <a:r>
              <a:rPr lang="zh-CN" altLang="zh-CN"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g</a:t>
            </a:r>
            <a:r>
              <a:rPr lang="zh-CN" altLang="zh-CN"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 B</a:t>
            </a:r>
            <a:r>
              <a:rPr lang="zh-CN" altLang="zh-CN"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l</a:t>
            </a:r>
            <a:r>
              <a:rPr lang="zh-CN" altLang="zh-CN"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 A</a:t>
            </a:r>
            <a:r>
              <a:rPr lang="zh-CN" altLang="zh-CN"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l</a:t>
            </a:r>
            <a:r>
              <a:rPr lang="zh-CN" altLang="zh-CN"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 H</a:t>
            </a:r>
            <a:r>
              <a:rPr lang="en-US" altLang="zh-CN" sz="2400" baseline="-25000" dirty="0" smtClean="0">
                <a:latin typeface="微软雅黑" panose="020B0503020204020204" pitchFamily="34" charset="-122"/>
                <a:ea typeface="微软雅黑" panose="020B0503020204020204" pitchFamily="34" charset="-122"/>
              </a:rPr>
              <a:t>2</a:t>
            </a:r>
            <a:r>
              <a:rPr lang="en-US" altLang="zh-CN" sz="2400" dirty="0" smtClean="0">
                <a:latin typeface="微软雅黑" panose="020B0503020204020204" pitchFamily="34" charset="-122"/>
                <a:ea typeface="微软雅黑" panose="020B0503020204020204" pitchFamily="34" charset="-122"/>
              </a:rPr>
              <a:t>O</a:t>
            </a:r>
            <a:r>
              <a:rPr lang="en-US" altLang="zh-CN" sz="2400" baseline="-25000" dirty="0" smtClean="0">
                <a:latin typeface="微软雅黑" panose="020B0503020204020204" pitchFamily="34" charset="-122"/>
                <a:ea typeface="微软雅黑" panose="020B0503020204020204" pitchFamily="34" charset="-122"/>
              </a:rPr>
              <a:t>2    </a:t>
            </a:r>
            <a:r>
              <a:rPr lang="en-US" altLang="zh-CN" sz="2400" dirty="0" smtClean="0">
                <a:latin typeface="微软雅黑" panose="020B0503020204020204" pitchFamily="34" charset="-122"/>
                <a:ea typeface="微软雅黑" panose="020B0503020204020204" pitchFamily="34" charset="-122"/>
              </a:rPr>
              <a:t>ΔH</a:t>
            </a:r>
            <a:r>
              <a:rPr lang="en-US" altLang="zh-CN" sz="2400" baseline="-25000" dirty="0" smtClean="0">
                <a:latin typeface="微软雅黑" panose="020B0503020204020204" pitchFamily="34" charset="-122"/>
                <a:ea typeface="微软雅黑" panose="020B0503020204020204" pitchFamily="34" charset="-122"/>
              </a:rPr>
              <a:t>2</a:t>
            </a:r>
            <a:endParaRPr lang="zh-CN" altLang="zh-CN" sz="2400" dirty="0" smtClean="0">
              <a:latin typeface="微软雅黑" panose="020B0503020204020204" pitchFamily="34" charset="-122"/>
              <a:ea typeface="微软雅黑" panose="020B0503020204020204" pitchFamily="34" charset="-122"/>
            </a:endParaRPr>
          </a:p>
          <a:p>
            <a:pPr>
              <a:lnSpc>
                <a:spcPct val="125000"/>
              </a:lnSpc>
            </a:pPr>
            <a:r>
              <a:rPr lang="zh-CN" altLang="zh-CN" sz="2400" dirty="0" smtClean="0">
                <a:latin typeface="微软雅黑" panose="020B0503020204020204" pitchFamily="34" charset="-122"/>
                <a:ea typeface="微软雅黑" panose="020B0503020204020204" pitchFamily="34" charset="-122"/>
              </a:rPr>
              <a:t>其中</a:t>
            </a:r>
            <a:r>
              <a:rPr lang="en-US" altLang="zh-CN" sz="2400" dirty="0">
                <a:latin typeface="微软雅黑" panose="020B0503020204020204" pitchFamily="34" charset="-122"/>
                <a:ea typeface="微软雅黑" panose="020B0503020204020204" pitchFamily="34" charset="-122"/>
              </a:rPr>
              <a:t>A</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B</a:t>
            </a:r>
            <a:r>
              <a:rPr lang="zh-CN" altLang="zh-CN" sz="2400" dirty="0">
                <a:latin typeface="微软雅黑" panose="020B0503020204020204" pitchFamily="34" charset="-122"/>
                <a:ea typeface="微软雅黑" panose="020B0503020204020204" pitchFamily="34" charset="-122"/>
              </a:rPr>
              <a:t>为有机物，两反应均为自发反应，则</a:t>
            </a:r>
            <a:r>
              <a:rPr lang="en-US" altLang="zh-CN" sz="2400" dirty="0">
                <a:latin typeface="微软雅黑" panose="020B0503020204020204" pitchFamily="34" charset="-122"/>
                <a:ea typeface="微软雅黑" panose="020B0503020204020204" pitchFamily="34" charset="-122"/>
              </a:rPr>
              <a:t>H</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g</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 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g</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=H</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）的</a:t>
            </a:r>
            <a:r>
              <a:rPr lang="en-US" altLang="zh-CN" sz="2400" dirty="0">
                <a:latin typeface="微软雅黑" panose="020B0503020204020204" pitchFamily="34" charset="-122"/>
                <a:ea typeface="微软雅黑" panose="020B0503020204020204" pitchFamily="34" charset="-122"/>
              </a:rPr>
              <a:t>ΔH____0</a:t>
            </a:r>
            <a:r>
              <a:rPr lang="zh-CN" altLang="zh-CN" sz="2400" dirty="0">
                <a:latin typeface="微软雅黑" panose="020B0503020204020204" pitchFamily="34" charset="-122"/>
                <a:ea typeface="微软雅黑" panose="020B0503020204020204" pitchFamily="34" charset="-122"/>
              </a:rPr>
              <a:t>（填</a:t>
            </a:r>
            <a:r>
              <a:rPr lang="en-US" altLang="zh-CN" sz="2400" dirty="0">
                <a:latin typeface="微软雅黑" panose="020B0503020204020204" pitchFamily="34" charset="-122"/>
                <a:ea typeface="微软雅黑" panose="020B0503020204020204" pitchFamily="34" charset="-122"/>
              </a:rPr>
              <a:t>“&gt;”</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“&lt;”</a:t>
            </a:r>
            <a:r>
              <a:rPr lang="zh-CN" altLang="zh-CN" sz="2400" dirty="0">
                <a:latin typeface="微软雅黑" panose="020B0503020204020204" pitchFamily="34" charset="-122"/>
                <a:ea typeface="微软雅黑" panose="020B0503020204020204" pitchFamily="34" charset="-122"/>
              </a:rPr>
              <a:t>或</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a:t>
            </a:r>
          </a:p>
          <a:p>
            <a:pPr>
              <a:lnSpc>
                <a:spcPct val="150000"/>
              </a:lnSpc>
            </a:pPr>
            <a:endParaRPr lang="en-US" altLang="zh-CN" sz="24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395729" y="1076275"/>
            <a:ext cx="10912323" cy="2308324"/>
          </a:xfrm>
          <a:prstGeom prst="rect">
            <a:avLst/>
          </a:prstGeom>
        </p:spPr>
        <p:txBody>
          <a:bodyPr wrap="square">
            <a:spAutoFit/>
          </a:bodyPr>
          <a:lstStyle/>
          <a:p>
            <a:pPr>
              <a:lnSpc>
                <a:spcPct val="150000"/>
              </a:lnSpc>
            </a:pP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3</a:t>
            </a:r>
            <a:r>
              <a:rPr lang="zh-CN" altLang="zh-CN" sz="2400" dirty="0">
                <a:solidFill>
                  <a:prstClr val="black"/>
                </a:solidFill>
                <a:latin typeface="微软雅黑" panose="020B0503020204020204" pitchFamily="34" charset="-122"/>
                <a:ea typeface="微软雅黑" panose="020B0503020204020204" pitchFamily="34" charset="-122"/>
              </a:rPr>
              <a:t>）在恒温恒容的密闭容器中，某储氢反应：</a:t>
            </a:r>
            <a:r>
              <a:rPr lang="en-US" altLang="zh-CN" sz="2400" dirty="0" err="1">
                <a:solidFill>
                  <a:prstClr val="black"/>
                </a:solidFill>
                <a:latin typeface="微软雅黑" panose="020B0503020204020204" pitchFamily="34" charset="-122"/>
                <a:ea typeface="微软雅黑" panose="020B0503020204020204" pitchFamily="34" charset="-122"/>
              </a:rPr>
              <a:t>MH</a:t>
            </a:r>
            <a:r>
              <a:rPr lang="en-US" altLang="zh-CN" sz="2400" baseline="-25000" dirty="0" err="1">
                <a:solidFill>
                  <a:prstClr val="black"/>
                </a:solidFill>
                <a:latin typeface="微软雅黑" panose="020B0503020204020204" pitchFamily="34" charset="-122"/>
                <a:ea typeface="微软雅黑" panose="020B0503020204020204" pitchFamily="34" charset="-122"/>
              </a:rPr>
              <a:t>x</a:t>
            </a: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s</a:t>
            </a: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 yH</a:t>
            </a:r>
            <a:r>
              <a:rPr lang="en-US" altLang="zh-CN" sz="2400" baseline="-25000" dirty="0">
                <a:solidFill>
                  <a:prstClr val="black"/>
                </a:solidFill>
                <a:latin typeface="微软雅黑" panose="020B0503020204020204" pitchFamily="34" charset="-122"/>
                <a:ea typeface="微软雅黑" panose="020B0503020204020204" pitchFamily="34" charset="-122"/>
              </a:rPr>
              <a:t>2</a:t>
            </a: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g</a:t>
            </a: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 MH</a:t>
            </a:r>
            <a:r>
              <a:rPr lang="en-US" altLang="zh-CN" sz="2400" baseline="-25000" dirty="0">
                <a:solidFill>
                  <a:prstClr val="black"/>
                </a:solidFill>
                <a:latin typeface="微软雅黑" panose="020B0503020204020204" pitchFamily="34" charset="-122"/>
                <a:ea typeface="微软雅黑" panose="020B0503020204020204" pitchFamily="34" charset="-122"/>
              </a:rPr>
              <a:t>x+2y</a:t>
            </a: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s</a:t>
            </a: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ΔH&lt;0</a:t>
            </a:r>
            <a:r>
              <a:rPr lang="zh-CN" altLang="zh-CN" sz="2400" dirty="0">
                <a:solidFill>
                  <a:prstClr val="black"/>
                </a:solidFill>
                <a:latin typeface="微软雅黑" panose="020B0503020204020204" pitchFamily="34" charset="-122"/>
                <a:ea typeface="微软雅黑" panose="020B0503020204020204" pitchFamily="34" charset="-122"/>
              </a:rPr>
              <a:t>达到化学平衡，为提高储氢效果，请提出两条有效建议。</a:t>
            </a:r>
          </a:p>
          <a:p>
            <a:pPr>
              <a:lnSpc>
                <a:spcPct val="150000"/>
              </a:lnSpc>
            </a:pPr>
            <a:r>
              <a:rPr lang="zh-CN" altLang="zh-CN" sz="2400" dirty="0">
                <a:solidFill>
                  <a:prstClr val="black"/>
                </a:solidFill>
                <a:latin typeface="微软雅黑" panose="020B0503020204020204" pitchFamily="34" charset="-122"/>
                <a:ea typeface="微软雅黑" panose="020B0503020204020204" pitchFamily="34" charset="-122"/>
              </a:rPr>
              <a:t>（</a:t>
            </a:r>
            <a:r>
              <a:rPr lang="en-US" altLang="zh-CN" sz="2400" dirty="0">
                <a:solidFill>
                  <a:prstClr val="black"/>
                </a:solidFill>
                <a:latin typeface="微软雅黑" panose="020B0503020204020204" pitchFamily="34" charset="-122"/>
                <a:ea typeface="微软雅黑" panose="020B0503020204020204" pitchFamily="34" charset="-122"/>
              </a:rPr>
              <a:t>4</a:t>
            </a:r>
            <a:r>
              <a:rPr lang="zh-CN" altLang="zh-CN" sz="2400" dirty="0">
                <a:solidFill>
                  <a:prstClr val="black"/>
                </a:solidFill>
                <a:latin typeface="微软雅黑" panose="020B0503020204020204" pitchFamily="34" charset="-122"/>
                <a:ea typeface="微软雅黑" panose="020B0503020204020204" pitchFamily="34" charset="-122"/>
              </a:rPr>
              <a:t>）利用太阳能直接分解水制氢，是最具吸引力的制氢途径，其能量转化形式为</a:t>
            </a:r>
            <a:r>
              <a:rPr lang="en-US" altLang="zh-CN" sz="2400" dirty="0">
                <a:solidFill>
                  <a:prstClr val="black"/>
                </a:solidFill>
                <a:latin typeface="微软雅黑" panose="020B0503020204020204" pitchFamily="34" charset="-122"/>
                <a:ea typeface="微软雅黑" panose="020B0503020204020204" pitchFamily="34" charset="-122"/>
              </a:rPr>
              <a:t>_______</a:t>
            </a:r>
            <a:r>
              <a:rPr lang="zh-CN" altLang="zh-CN" sz="2400" dirty="0">
                <a:solidFill>
                  <a:prstClr val="black"/>
                </a:solidFill>
                <a:latin typeface="微软雅黑" panose="020B0503020204020204" pitchFamily="34" charset="-122"/>
                <a:ea typeface="微软雅黑" panose="020B0503020204020204" pitchFamily="34" charset="-122"/>
              </a:rPr>
              <a:t>。</a:t>
            </a:r>
          </a:p>
        </p:txBody>
      </p:sp>
      <p:sp>
        <p:nvSpPr>
          <p:cNvPr id="26" name="文本框 25"/>
          <p:cNvSpPr txBox="1"/>
          <p:nvPr/>
        </p:nvSpPr>
        <p:spPr>
          <a:xfrm>
            <a:off x="1055440" y="3668393"/>
            <a:ext cx="10225136" cy="2412000"/>
          </a:xfrm>
          <a:prstGeom prst="rect">
            <a:avLst/>
          </a:prstGeom>
          <a:noFill/>
          <a:ln w="44450">
            <a:solidFill>
              <a:srgbClr val="C00000"/>
            </a:solidFill>
          </a:ln>
        </p:spPr>
        <p:txBody>
          <a:bodyPr wrap="square" rtlCol="0">
            <a:spAutoFit/>
          </a:bodyPr>
          <a:lstStyle/>
          <a:p>
            <a:pPr marL="342900" indent="-342900" algn="ctr">
              <a:buFont typeface="+mj-ea"/>
              <a:buAutoNum type="circleNumDbPlain"/>
            </a:pPr>
            <a:endParaRPr lang="en-US" altLang="zh-CN" sz="3200" dirty="0" smtClean="0">
              <a:latin typeface="微软雅黑" panose="020B0503020204020204" pitchFamily="34" charset="-122"/>
              <a:ea typeface="微软雅黑" panose="020B0503020204020204" pitchFamily="34" charset="-122"/>
            </a:endParaRPr>
          </a:p>
          <a:p>
            <a:pPr indent="-1080135"/>
            <a:r>
              <a:rPr lang="zh-CN" altLang="en-US" sz="3200" dirty="0" smtClean="0">
                <a:latin typeface="微软雅黑" panose="020B0503020204020204" pitchFamily="34" charset="-122"/>
                <a:ea typeface="微软雅黑" panose="020B0503020204020204" pitchFamily="34" charset="-122"/>
              </a:rPr>
              <a:t>                 ① 考察的化学学科核心素养及水平？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② 考察学业质量标准的水平？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③ 涉及的真实情景和化学知识？</a:t>
            </a:r>
            <a:endParaRPr lang="en-US" altLang="zh-CN" sz="3200" dirty="0" smtClean="0">
              <a:latin typeface="微软雅黑" panose="020B0503020204020204" pitchFamily="34" charset="-122"/>
              <a:ea typeface="微软雅黑" panose="020B0503020204020204" pitchFamily="34" charset="-122"/>
            </a:endParaRPr>
          </a:p>
        </p:txBody>
      </p:sp>
      <p:sp>
        <p:nvSpPr>
          <p:cNvPr id="27" name="文本框 26"/>
          <p:cNvSpPr txBox="1"/>
          <p:nvPr/>
        </p:nvSpPr>
        <p:spPr>
          <a:xfrm>
            <a:off x="5025759" y="3323422"/>
            <a:ext cx="2618028" cy="646331"/>
          </a:xfrm>
          <a:prstGeom prst="rect">
            <a:avLst/>
          </a:prstGeom>
          <a:solidFill>
            <a:schemeClr val="bg1"/>
          </a:solidFill>
        </p:spPr>
        <p:txBody>
          <a:bodyPr wrap="square" rtlCol="0">
            <a:spAutoFit/>
          </a:bodyPr>
          <a:lstStyle/>
          <a:p>
            <a:pPr algn="ctr"/>
            <a:r>
              <a:rPr lang="zh-CN" altLang="en-US" sz="3600" dirty="0" smtClean="0">
                <a:latin typeface="微软雅黑" panose="020B0503020204020204" pitchFamily="34" charset="-122"/>
                <a:ea typeface="微软雅黑" panose="020B0503020204020204" pitchFamily="34" charset="-122"/>
              </a:rPr>
              <a:t>讨论与交流</a:t>
            </a:r>
            <a:endParaRPr lang="zh-CN" altLang="en-US" sz="3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433048" y="150772"/>
            <a:ext cx="2567608"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169633" y="1280949"/>
            <a:ext cx="11546284" cy="4524315"/>
          </a:xfrm>
          <a:prstGeom prst="rect">
            <a:avLst/>
          </a:prstGeom>
        </p:spPr>
        <p:txBody>
          <a:bodyPr wrap="square">
            <a:spAutoFit/>
          </a:bodyPr>
          <a:lstStyle/>
          <a:p>
            <a:pPr>
              <a:lnSpc>
                <a:spcPct val="150000"/>
              </a:lnSpc>
            </a:pPr>
            <a:r>
              <a:rPr lang="en-US" altLang="zh-CN" sz="2400" dirty="0">
                <a:latin typeface="微软雅黑" panose="020B0503020204020204" pitchFamily="34" charset="-122"/>
                <a:ea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rPr>
              <a:t>（北京，</a:t>
            </a:r>
            <a:r>
              <a:rPr lang="en-US" altLang="zh-CN" sz="2400" dirty="0">
                <a:latin typeface="微软雅黑" panose="020B0503020204020204" pitchFamily="34" charset="-122"/>
                <a:ea typeface="微软雅黑" panose="020B0503020204020204" pitchFamily="34" charset="-122"/>
              </a:rPr>
              <a:t>2015</a:t>
            </a:r>
            <a:r>
              <a:rPr lang="zh-CN" altLang="zh-CN" sz="2400" dirty="0">
                <a:latin typeface="微软雅黑" panose="020B0503020204020204" pitchFamily="34" charset="-122"/>
                <a:ea typeface="微软雅黑" panose="020B0503020204020204" pitchFamily="34" charset="-122"/>
              </a:rPr>
              <a:t>）研究</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在海洋中的转移和归宿，是当今海洋科学研究的前沿领域。 </a:t>
            </a:r>
          </a:p>
          <a:p>
            <a:pPr>
              <a:lnSpc>
                <a:spcPct val="150000"/>
              </a:lnSpc>
            </a:pP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zh-CN" sz="2400" dirty="0">
                <a:latin typeface="微软雅黑" panose="020B0503020204020204" pitchFamily="34" charset="-122"/>
                <a:ea typeface="微软雅黑" panose="020B0503020204020204" pitchFamily="34" charset="-122"/>
              </a:rPr>
              <a:t>）溶于海水的</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主要以</a:t>
            </a:r>
            <a:r>
              <a:rPr lang="en-US" altLang="zh-CN" sz="2400" dirty="0">
                <a:latin typeface="微软雅黑" panose="020B0503020204020204" pitchFamily="34" charset="-122"/>
                <a:ea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rPr>
              <a:t>种无机碳形式存在，其中</a:t>
            </a:r>
            <a:r>
              <a:rPr lang="en-US" altLang="zh-CN" sz="2400" dirty="0">
                <a:latin typeface="微软雅黑" panose="020B0503020204020204" pitchFamily="34" charset="-122"/>
                <a:ea typeface="微软雅黑" panose="020B0503020204020204" pitchFamily="34" charset="-122"/>
              </a:rPr>
              <a:t>HCO</a:t>
            </a:r>
            <a:r>
              <a:rPr lang="en-US" altLang="zh-CN" sz="2400" baseline="-25000" dirty="0">
                <a:latin typeface="微软雅黑" panose="020B0503020204020204" pitchFamily="34" charset="-122"/>
                <a:ea typeface="微软雅黑" panose="020B0503020204020204" pitchFamily="34" charset="-122"/>
              </a:rPr>
              <a:t>3  </a:t>
            </a:r>
            <a:r>
              <a:rPr lang="zh-CN" altLang="zh-CN" sz="2400" dirty="0">
                <a:latin typeface="微软雅黑" panose="020B0503020204020204" pitchFamily="34" charset="-122"/>
                <a:ea typeface="微软雅黑" panose="020B0503020204020204" pitchFamily="34" charset="-122"/>
              </a:rPr>
              <a:t>占</a:t>
            </a:r>
            <a:r>
              <a:rPr lang="en-US" altLang="zh-CN" sz="2400" dirty="0">
                <a:latin typeface="微软雅黑" panose="020B0503020204020204" pitchFamily="34" charset="-122"/>
                <a:ea typeface="微软雅黑" panose="020B0503020204020204" pitchFamily="34" charset="-122"/>
              </a:rPr>
              <a:t>95%</a:t>
            </a:r>
            <a:r>
              <a:rPr lang="zh-CN" altLang="zh-CN" sz="2400" dirty="0">
                <a:latin typeface="微软雅黑" panose="020B0503020204020204" pitchFamily="34" charset="-122"/>
                <a:ea typeface="微软雅黑" panose="020B0503020204020204" pitchFamily="34" charset="-122"/>
              </a:rPr>
              <a:t>，写出</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溶于水产生</a:t>
            </a:r>
            <a:r>
              <a:rPr lang="en-US" altLang="zh-CN" sz="2400" dirty="0">
                <a:latin typeface="微软雅黑" panose="020B0503020204020204" pitchFamily="34" charset="-122"/>
                <a:ea typeface="微软雅黑" panose="020B0503020204020204" pitchFamily="34" charset="-122"/>
              </a:rPr>
              <a:t>HCO</a:t>
            </a:r>
            <a:r>
              <a:rPr lang="en-US" altLang="zh-CN" sz="2400" baseline="-25000" dirty="0">
                <a:latin typeface="微软雅黑" panose="020B0503020204020204" pitchFamily="34" charset="-122"/>
                <a:ea typeface="微软雅黑" panose="020B0503020204020204" pitchFamily="34" charset="-122"/>
              </a:rPr>
              <a:t>3</a:t>
            </a:r>
            <a:r>
              <a:rPr lang="en-US" altLang="zh-CN" sz="2400" baseline="30000" dirty="0">
                <a:latin typeface="微软雅黑" panose="020B0503020204020204" pitchFamily="34" charset="-122"/>
                <a:ea typeface="微软雅黑" panose="020B0503020204020204" pitchFamily="34" charset="-122"/>
              </a:rPr>
              <a:t>  </a:t>
            </a:r>
            <a:r>
              <a:rPr lang="zh-CN" altLang="zh-CN" sz="2400" dirty="0">
                <a:latin typeface="微软雅黑" panose="020B0503020204020204" pitchFamily="34" charset="-122"/>
                <a:ea typeface="微软雅黑" panose="020B0503020204020204" pitchFamily="34" charset="-122"/>
              </a:rPr>
              <a:t>的方程式：</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）在海洋循环中，通过右图所示的途径固碳。</a:t>
            </a:r>
          </a:p>
          <a:p>
            <a:pPr>
              <a:lnSpc>
                <a:spcPct val="150000"/>
              </a:lnSpc>
            </a:pPr>
            <a:r>
              <a:rPr lang="zh-CN" altLang="zh-CN" sz="2400" dirty="0">
                <a:latin typeface="微软雅黑" panose="020B0503020204020204" pitchFamily="34" charset="-122"/>
                <a:ea typeface="微软雅黑" panose="020B0503020204020204" pitchFamily="34" charset="-122"/>
              </a:rPr>
              <a:t>①写出钙化作用的离子方程式：</a:t>
            </a:r>
          </a:p>
          <a:p>
            <a:pPr>
              <a:lnSpc>
                <a:spcPct val="150000"/>
              </a:lnSpc>
            </a:pPr>
            <a:r>
              <a:rPr lang="zh-CN" altLang="zh-CN" sz="2400" dirty="0">
                <a:latin typeface="微软雅黑" panose="020B0503020204020204" pitchFamily="34" charset="-122"/>
                <a:ea typeface="微软雅黑" panose="020B0503020204020204" pitchFamily="34" charset="-122"/>
              </a:rPr>
              <a:t>②同位素示踪法证实光合作用释放出的</a:t>
            </a:r>
            <a:r>
              <a:rPr lang="en-US" altLang="zh-CN" sz="2400" dirty="0">
                <a:latin typeface="微软雅黑" panose="020B0503020204020204" pitchFamily="34" charset="-122"/>
                <a:ea typeface="微软雅黑" panose="020B0503020204020204" pitchFamily="34" charset="-122"/>
              </a:rPr>
              <a:t>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只来自于</a:t>
            </a:r>
            <a:r>
              <a:rPr lang="en-US" altLang="zh-CN" sz="2400" dirty="0">
                <a:latin typeface="微软雅黑" panose="020B0503020204020204" pitchFamily="34" charset="-122"/>
                <a:ea typeface="微软雅黑" panose="020B0503020204020204" pitchFamily="34" charset="-122"/>
              </a:rPr>
              <a:t>H</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O</a:t>
            </a:r>
            <a:r>
              <a:rPr lang="zh-CN" altLang="zh-CN" sz="2400" dirty="0">
                <a:latin typeface="微软雅黑" panose="020B0503020204020204" pitchFamily="34" charset="-122"/>
                <a:ea typeface="微软雅黑" panose="020B0503020204020204" pitchFamily="34" charset="-122"/>
              </a:rPr>
              <a:t>，用 </a:t>
            </a:r>
            <a:r>
              <a:rPr lang="en-US" altLang="zh-CN" sz="2400" baseline="30000" dirty="0">
                <a:latin typeface="微软雅黑" panose="020B0503020204020204" pitchFamily="34" charset="-122"/>
                <a:ea typeface="微软雅黑" panose="020B0503020204020204" pitchFamily="34" charset="-122"/>
              </a:rPr>
              <a:t>18 </a:t>
            </a:r>
            <a:r>
              <a:rPr lang="en-US" altLang="zh-CN" sz="2400" dirty="0">
                <a:latin typeface="微软雅黑" panose="020B0503020204020204" pitchFamily="34" charset="-122"/>
                <a:ea typeface="微软雅黑" panose="020B0503020204020204" pitchFamily="34" charset="-122"/>
              </a:rPr>
              <a:t>O</a:t>
            </a:r>
            <a:r>
              <a:rPr lang="zh-CN" altLang="zh-CN" sz="2400" dirty="0">
                <a:latin typeface="微软雅黑" panose="020B0503020204020204" pitchFamily="34" charset="-122"/>
                <a:ea typeface="微软雅黑" panose="020B0503020204020204" pitchFamily="34" charset="-122"/>
              </a:rPr>
              <a:t>标记物质的光合作用 的化学方程式如下，将其补充完整：</a:t>
            </a:r>
          </a:p>
          <a:p>
            <a:pPr>
              <a:lnSpc>
                <a:spcPct val="150000"/>
              </a:lnSpc>
            </a:pPr>
            <a:r>
              <a:rPr lang="en-US" altLang="zh-CN" sz="2400" dirty="0">
                <a:latin typeface="微软雅黑" panose="020B0503020204020204" pitchFamily="34" charset="-122"/>
                <a:ea typeface="微软雅黑" panose="020B0503020204020204" pitchFamily="34" charset="-122"/>
              </a:rPr>
              <a:t> _____+______ = </a:t>
            </a: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CH</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O</a:t>
            </a:r>
            <a:r>
              <a:rPr lang="zh-CN" altLang="zh-CN" sz="2400" dirty="0">
                <a:latin typeface="微软雅黑" panose="020B0503020204020204" pitchFamily="34" charset="-122"/>
                <a:ea typeface="微软雅黑" panose="020B0503020204020204" pitchFamily="34" charset="-122"/>
              </a:rPr>
              <a:t>）</a:t>
            </a:r>
            <a:r>
              <a:rPr lang="en-US" altLang="zh-CN" sz="2400" baseline="-25000" dirty="0">
                <a:latin typeface="微软雅黑" panose="020B0503020204020204" pitchFamily="34" charset="-122"/>
                <a:ea typeface="微软雅黑" panose="020B0503020204020204" pitchFamily="34" charset="-122"/>
              </a:rPr>
              <a:t>x</a:t>
            </a:r>
            <a:r>
              <a:rPr lang="en-US" altLang="zh-CN" sz="2400" dirty="0">
                <a:latin typeface="微软雅黑" panose="020B0503020204020204" pitchFamily="34" charset="-122"/>
                <a:ea typeface="微软雅黑" panose="020B0503020204020204" pitchFamily="34" charset="-122"/>
              </a:rPr>
              <a:t>+x</a:t>
            </a:r>
            <a:r>
              <a:rPr lang="en-US" altLang="zh-CN" sz="2400" baseline="30000" dirty="0">
                <a:latin typeface="微软雅黑" panose="020B0503020204020204" pitchFamily="34" charset="-122"/>
                <a:ea typeface="微软雅黑" panose="020B0503020204020204" pitchFamily="34" charset="-122"/>
              </a:rPr>
              <a:t>18</a:t>
            </a:r>
            <a:r>
              <a:rPr lang="en-US" altLang="zh-CN" sz="2400" dirty="0">
                <a:latin typeface="微软雅黑" panose="020B0503020204020204" pitchFamily="34" charset="-122"/>
                <a:ea typeface="微软雅黑" panose="020B0503020204020204" pitchFamily="34" charset="-122"/>
              </a:rPr>
              <a:t>O</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+xH</a:t>
            </a:r>
            <a:r>
              <a:rPr lang="en-US" altLang="zh-CN" sz="2400" baseline="-25000" dirty="0">
                <a:latin typeface="微软雅黑" panose="020B0503020204020204" pitchFamily="34" charset="-122"/>
                <a:ea typeface="微软雅黑" panose="020B0503020204020204" pitchFamily="34" charset="-122"/>
              </a:rPr>
              <a:t>2</a:t>
            </a:r>
            <a:r>
              <a:rPr lang="en-US" altLang="zh-CN" sz="2400" dirty="0">
                <a:latin typeface="微软雅黑" panose="020B0503020204020204" pitchFamily="34" charset="-122"/>
                <a:ea typeface="微软雅黑" panose="020B0503020204020204" pitchFamily="34" charset="-122"/>
              </a:rPr>
              <a:t>O </a:t>
            </a:r>
            <a:endParaRPr lang="zh-CN" altLang="zh-CN" sz="2400" dirty="0">
              <a:latin typeface="微软雅黑" panose="020B0503020204020204" pitchFamily="34" charset="-122"/>
              <a:ea typeface="微软雅黑" panose="020B0503020204020204" pitchFamily="34" charset="-122"/>
            </a:endParaRPr>
          </a:p>
        </p:txBody>
      </p:sp>
      <p:sp>
        <p:nvSpPr>
          <p:cNvPr id="11" name="TextBox 10"/>
          <p:cNvSpPr txBox="1"/>
          <p:nvPr/>
        </p:nvSpPr>
        <p:spPr>
          <a:xfrm>
            <a:off x="8184232" y="1847721"/>
            <a:ext cx="393056" cy="369332"/>
          </a:xfrm>
          <a:prstGeom prst="rect">
            <a:avLst/>
          </a:prstGeom>
          <a:noFill/>
        </p:spPr>
        <p:txBody>
          <a:bodyPr wrap="none" rtlCol="0">
            <a:spAutoFit/>
          </a:bodyPr>
          <a:lstStyle/>
          <a:p>
            <a:r>
              <a:rPr lang="en-US" altLang="zh-CN" b="1" dirty="0"/>
              <a:t>—</a:t>
            </a:r>
            <a:endParaRPr lang="zh-CN" altLang="en-US" b="1" dirty="0"/>
          </a:p>
        </p:txBody>
      </p:sp>
      <p:sp>
        <p:nvSpPr>
          <p:cNvPr id="12" name="TextBox 11"/>
          <p:cNvSpPr txBox="1"/>
          <p:nvPr/>
        </p:nvSpPr>
        <p:spPr>
          <a:xfrm>
            <a:off x="1775520" y="2435111"/>
            <a:ext cx="393056" cy="369332"/>
          </a:xfrm>
          <a:prstGeom prst="rect">
            <a:avLst/>
          </a:prstGeom>
          <a:noFill/>
        </p:spPr>
        <p:txBody>
          <a:bodyPr wrap="none" rtlCol="0">
            <a:spAutoFit/>
          </a:bodyPr>
          <a:lstStyle/>
          <a:p>
            <a:r>
              <a:rPr lang="en-US" altLang="zh-CN" b="1" dirty="0"/>
              <a:t>—</a:t>
            </a:r>
            <a:endParaRPr lang="zh-CN" altLang="en-US" b="1" dirty="0"/>
          </a:p>
        </p:txBody>
      </p:sp>
      <p:pic>
        <p:nvPicPr>
          <p:cNvPr id="13" name="图片 12"/>
          <p:cNvPicPr/>
          <p:nvPr/>
        </p:nvPicPr>
        <p:blipFill>
          <a:blip r:embed="rId4" cstate="print">
            <a:extLst>
              <a:ext uri="{28A0092B-C50C-407E-A947-70E740481C1C}">
                <a14:useLocalDpi xmlns:a14="http://schemas.microsoft.com/office/drawing/2010/main" xmlns="" val="0"/>
              </a:ext>
            </a:extLst>
          </a:blip>
          <a:stretch>
            <a:fillRect/>
          </a:stretch>
        </p:blipFill>
        <p:spPr>
          <a:xfrm>
            <a:off x="7694077" y="2474251"/>
            <a:ext cx="3744416" cy="1676413"/>
          </a:xfrm>
          <a:prstGeom prst="rect">
            <a:avLst/>
          </a:prstGeom>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p:nvPr/>
        </p:nvPicPr>
        <p:blipFill rotWithShape="1">
          <a:blip r:embed="rId3" cstate="print">
            <a:extLst>
              <a:ext uri="{28A0092B-C50C-407E-A947-70E740481C1C}">
                <a14:useLocalDpi xmlns:a14="http://schemas.microsoft.com/office/drawing/2010/main" xmlns="" val="0"/>
              </a:ext>
            </a:extLst>
          </a:blip>
          <a:srcRect r="12399"/>
          <a:stretch>
            <a:fillRect/>
          </a:stretch>
        </p:blipFill>
        <p:spPr bwMode="auto">
          <a:xfrm>
            <a:off x="8618725" y="4342275"/>
            <a:ext cx="3515113" cy="2492896"/>
          </a:xfrm>
          <a:prstGeom prst="rect">
            <a:avLst/>
          </a:prstGeom>
          <a:ln>
            <a:noFill/>
          </a:ln>
        </p:spPr>
      </p:pic>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矩形 9"/>
          <p:cNvSpPr/>
          <p:nvPr/>
        </p:nvSpPr>
        <p:spPr>
          <a:xfrm>
            <a:off x="263352" y="764704"/>
            <a:ext cx="11870486" cy="5262979"/>
          </a:xfrm>
          <a:prstGeom prst="rect">
            <a:avLst/>
          </a:prstGeom>
        </p:spPr>
        <p:txBody>
          <a:bodyPr wrap="square">
            <a:spAutoFit/>
          </a:bodyPr>
          <a:lstStyle/>
          <a:p>
            <a:pPr>
              <a:lnSpc>
                <a:spcPct val="200000"/>
              </a:lnSpc>
            </a:pP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zh-CN" sz="2400" dirty="0">
                <a:latin typeface="微软雅黑" panose="020B0503020204020204" pitchFamily="34" charset="-122"/>
                <a:ea typeface="微软雅黑" panose="020B0503020204020204" pitchFamily="34" charset="-122"/>
              </a:rPr>
              <a:t>）海水中溶解无机碳占海水总碳的</a:t>
            </a:r>
            <a:r>
              <a:rPr lang="en-US" altLang="zh-CN" sz="2400" dirty="0">
                <a:latin typeface="微软雅黑" panose="020B0503020204020204" pitchFamily="34" charset="-122"/>
                <a:ea typeface="微软雅黑" panose="020B0503020204020204" pitchFamily="34" charset="-122"/>
              </a:rPr>
              <a:t>95%</a:t>
            </a:r>
            <a:r>
              <a:rPr lang="zh-CN" altLang="zh-CN" sz="2400" dirty="0">
                <a:latin typeface="微软雅黑" panose="020B0503020204020204" pitchFamily="34" charset="-122"/>
                <a:ea typeface="微软雅黑" panose="020B0503020204020204" pitchFamily="34" charset="-122"/>
              </a:rPr>
              <a:t>以上，其准确测量是研究海洋碳循环的基础，测量溶解无机碳，可采用如下方法：</a:t>
            </a:r>
          </a:p>
          <a:p>
            <a:pPr>
              <a:lnSpc>
                <a:spcPct val="200000"/>
              </a:lnSpc>
            </a:pPr>
            <a:r>
              <a:rPr lang="zh-CN" altLang="zh-CN" sz="2400" dirty="0">
                <a:latin typeface="微软雅黑" panose="020B0503020204020204" pitchFamily="34" charset="-122"/>
                <a:ea typeface="微软雅黑" panose="020B0503020204020204" pitchFamily="34" charset="-122"/>
              </a:rPr>
              <a:t>①气提、吸收</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，用</a:t>
            </a:r>
            <a:r>
              <a:rPr lang="en-US" altLang="zh-CN" sz="2400" dirty="0">
                <a:latin typeface="微软雅黑" panose="020B0503020204020204" pitchFamily="34" charset="-122"/>
                <a:ea typeface="微软雅黑" panose="020B0503020204020204" pitchFamily="34" charset="-122"/>
              </a:rPr>
              <a:t>N</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从酸化后的海水中吹出</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并用碱液吸收</a:t>
            </a:r>
            <a:endParaRPr lang="en-US" altLang="zh-CN" sz="2400" dirty="0">
              <a:latin typeface="微软雅黑" panose="020B0503020204020204" pitchFamily="34" charset="-122"/>
              <a:ea typeface="微软雅黑" panose="020B0503020204020204" pitchFamily="34" charset="-122"/>
            </a:endParaRPr>
          </a:p>
          <a:p>
            <a:pPr>
              <a:lnSpc>
                <a:spcPct val="200000"/>
              </a:lnSpc>
            </a:pPr>
            <a:r>
              <a:rPr lang="zh-CN" altLang="zh-CN" sz="2400" dirty="0">
                <a:latin typeface="微软雅黑" panose="020B0503020204020204" pitchFamily="34" charset="-122"/>
                <a:ea typeface="微软雅黑" panose="020B0503020204020204" pitchFamily="34" charset="-122"/>
              </a:rPr>
              <a:t>（装置示意图如下），将虚线框中的装置补充完整并标出所用试剂。</a:t>
            </a:r>
            <a:endParaRPr lang="en-US" altLang="zh-CN" sz="2400" dirty="0">
              <a:latin typeface="微软雅黑" panose="020B0503020204020204" pitchFamily="34" charset="-122"/>
              <a:ea typeface="微软雅黑" panose="020B0503020204020204" pitchFamily="34" charset="-122"/>
            </a:endParaRPr>
          </a:p>
          <a:p>
            <a:pPr>
              <a:lnSpc>
                <a:spcPct val="200000"/>
              </a:lnSpc>
            </a:pPr>
            <a:r>
              <a:rPr lang="zh-CN" altLang="zh-CN" sz="2400" dirty="0">
                <a:latin typeface="微软雅黑" panose="020B0503020204020204" pitchFamily="34" charset="-122"/>
                <a:ea typeface="微软雅黑" panose="020B0503020204020204" pitchFamily="34" charset="-122"/>
              </a:rPr>
              <a:t>②滴定。将吸收液洗后的无机碳转化为</a:t>
            </a:r>
            <a:r>
              <a:rPr lang="en-US" altLang="zh-CN" sz="2400" dirty="0">
                <a:latin typeface="微软雅黑" panose="020B0503020204020204" pitchFamily="34" charset="-122"/>
                <a:ea typeface="微软雅黑" panose="020B0503020204020204" pitchFamily="34" charset="-122"/>
              </a:rPr>
              <a:t>NaHCO</a:t>
            </a:r>
            <a:r>
              <a:rPr lang="en-US" altLang="zh-CN" sz="2400" baseline="-25000" dirty="0">
                <a:latin typeface="微软雅黑" panose="020B0503020204020204" pitchFamily="34" charset="-122"/>
                <a:ea typeface="微软雅黑" panose="020B0503020204020204" pitchFamily="34" charset="-122"/>
              </a:rPr>
              <a:t>3</a:t>
            </a:r>
            <a:r>
              <a:rPr lang="zh-CN" altLang="zh-CN" sz="2400" dirty="0">
                <a:latin typeface="微软雅黑" panose="020B0503020204020204" pitchFamily="34" charset="-122"/>
                <a:ea typeface="微软雅黑" panose="020B0503020204020204" pitchFamily="34" charset="-122"/>
              </a:rPr>
              <a:t>，再用</a:t>
            </a:r>
            <a:r>
              <a:rPr lang="en-US" altLang="zh-CN" sz="2400" dirty="0">
                <a:latin typeface="微软雅黑" panose="020B0503020204020204" pitchFamily="34" charset="-122"/>
                <a:ea typeface="微软雅黑" panose="020B0503020204020204" pitchFamily="34" charset="-122"/>
              </a:rPr>
              <a:t>x </a:t>
            </a:r>
            <a:r>
              <a:rPr lang="en-US" altLang="zh-CN" sz="2400" dirty="0" err="1">
                <a:latin typeface="微软雅黑" panose="020B0503020204020204" pitchFamily="34" charset="-122"/>
                <a:ea typeface="微软雅黑" panose="020B0503020204020204" pitchFamily="34" charset="-122"/>
              </a:rPr>
              <a:t>mol</a:t>
            </a:r>
            <a:r>
              <a:rPr lang="en-US" altLang="zh-CN" sz="2400" dirty="0">
                <a:latin typeface="微软雅黑" panose="020B0503020204020204" pitchFamily="34" charset="-122"/>
                <a:ea typeface="微软雅黑" panose="020B0503020204020204" pitchFamily="34" charset="-122"/>
              </a:rPr>
              <a:t>/L </a:t>
            </a:r>
            <a:r>
              <a:rPr lang="en-US" altLang="zh-CN" sz="2400" dirty="0" err="1">
                <a:latin typeface="微软雅黑" panose="020B0503020204020204" pitchFamily="34" charset="-122"/>
                <a:ea typeface="微软雅黑" panose="020B0503020204020204" pitchFamily="34" charset="-122"/>
              </a:rPr>
              <a:t>HCl</a:t>
            </a:r>
            <a:r>
              <a:rPr lang="zh-CN" altLang="zh-CN" sz="2400" dirty="0">
                <a:latin typeface="微软雅黑" panose="020B0503020204020204" pitchFamily="34" charset="-122"/>
                <a:ea typeface="微软雅黑" panose="020B0503020204020204" pitchFamily="34" charset="-122"/>
              </a:rPr>
              <a:t>溶液滴定，消耗</a:t>
            </a:r>
            <a:r>
              <a:rPr lang="en-US" altLang="zh-CN" sz="2400" dirty="0">
                <a:latin typeface="微软雅黑" panose="020B0503020204020204" pitchFamily="34" charset="-122"/>
                <a:ea typeface="微软雅黑" panose="020B0503020204020204" pitchFamily="34" charset="-122"/>
              </a:rPr>
              <a:t>y ml </a:t>
            </a:r>
            <a:r>
              <a:rPr lang="en-US" altLang="zh-CN" sz="2400" dirty="0" err="1">
                <a:latin typeface="微软雅黑" panose="020B0503020204020204" pitchFamily="34" charset="-122"/>
                <a:ea typeface="微软雅黑" panose="020B0503020204020204" pitchFamily="34" charset="-122"/>
              </a:rPr>
              <a:t>HCl</a:t>
            </a:r>
            <a:r>
              <a:rPr lang="zh-CN" altLang="zh-CN" sz="2400" dirty="0">
                <a:latin typeface="微软雅黑" panose="020B0503020204020204" pitchFamily="34" charset="-122"/>
                <a:ea typeface="微软雅黑" panose="020B0503020204020204" pitchFamily="34" charset="-122"/>
              </a:rPr>
              <a:t>溶液，海水中溶解无机碳的浓度</a:t>
            </a:r>
            <a:r>
              <a:rPr lang="en-US" altLang="zh-CN" sz="2400" dirty="0">
                <a:latin typeface="微软雅黑" panose="020B0503020204020204" pitchFamily="34" charset="-122"/>
                <a:ea typeface="微软雅黑" panose="020B0503020204020204" pitchFamily="34" charset="-122"/>
              </a:rPr>
              <a:t>= ______</a:t>
            </a:r>
            <a:r>
              <a:rPr lang="en-US" altLang="zh-CN" sz="2400" dirty="0" err="1">
                <a:latin typeface="微软雅黑" panose="020B0503020204020204" pitchFamily="34" charset="-122"/>
                <a:ea typeface="微软雅黑" panose="020B0503020204020204" pitchFamily="34" charset="-122"/>
              </a:rPr>
              <a:t>mol</a:t>
            </a:r>
            <a:r>
              <a:rPr lang="en-US" altLang="zh-CN" sz="2400" dirty="0">
                <a:latin typeface="微软雅黑" panose="020B0503020204020204" pitchFamily="34" charset="-122"/>
                <a:ea typeface="微软雅黑" panose="020B0503020204020204" pitchFamily="34" charset="-122"/>
              </a:rPr>
              <a:t>/L</a:t>
            </a:r>
            <a:r>
              <a:rPr lang="zh-CN" altLang="zh-CN" sz="2400" dirty="0">
                <a:latin typeface="微软雅黑" panose="020B0503020204020204" pitchFamily="34" charset="-122"/>
                <a:ea typeface="微软雅黑" panose="020B0503020204020204" pitchFamily="34" charset="-122"/>
              </a:rPr>
              <a:t>。 </a:t>
            </a:r>
          </a:p>
          <a:p>
            <a:pPr>
              <a:lnSpc>
                <a:spcPct val="200000"/>
              </a:lnSpc>
            </a:pPr>
            <a:endParaRPr lang="zh-CN" altLang="zh-CN" sz="2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566285"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30" name="矩形 29"/>
          <p:cNvSpPr/>
          <p:nvPr/>
        </p:nvSpPr>
        <p:spPr>
          <a:xfrm>
            <a:off x="263352" y="1790814"/>
            <a:ext cx="8784976" cy="2862322"/>
          </a:xfrm>
          <a:prstGeom prst="rect">
            <a:avLst/>
          </a:prstGeom>
        </p:spPr>
        <p:txBody>
          <a:bodyPr wrap="square">
            <a:spAutoFit/>
          </a:bodyPr>
          <a:lstStyle/>
          <a:p>
            <a:pPr>
              <a:lnSpc>
                <a:spcPct val="150000"/>
              </a:lnSpc>
            </a:pPr>
            <a:r>
              <a:rPr lang="zh-CN" altLang="zh-CN"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zh-CN" sz="2400" dirty="0">
                <a:latin typeface="微软雅黑" panose="020B0503020204020204" pitchFamily="34" charset="-122"/>
                <a:ea typeface="微软雅黑" panose="020B0503020204020204" pitchFamily="34" charset="-122"/>
              </a:rPr>
              <a:t>）利用右图所示装置从海水中提取</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，有利于减少环境温室气体含量。</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zh-CN" sz="2400" dirty="0">
                <a:latin typeface="微软雅黑" panose="020B0503020204020204" pitchFamily="34" charset="-122"/>
                <a:ea typeface="微软雅黑" panose="020B0503020204020204" pitchFamily="34" charset="-122"/>
              </a:rPr>
              <a:t>①结合方程式简述提取</a:t>
            </a:r>
            <a:r>
              <a:rPr lang="en-US" altLang="zh-CN" sz="2400" dirty="0">
                <a:latin typeface="微软雅黑" panose="020B0503020204020204" pitchFamily="34" charset="-122"/>
                <a:ea typeface="微软雅黑" panose="020B0503020204020204" pitchFamily="34" charset="-122"/>
              </a:rPr>
              <a:t>CO</a:t>
            </a:r>
            <a:r>
              <a:rPr lang="en-US" altLang="zh-CN" sz="2400" baseline="-25000" dirty="0">
                <a:latin typeface="微软雅黑" panose="020B0503020204020204" pitchFamily="34" charset="-122"/>
                <a:ea typeface="微软雅黑" panose="020B0503020204020204" pitchFamily="34" charset="-122"/>
              </a:rPr>
              <a:t>2</a:t>
            </a:r>
            <a:r>
              <a:rPr lang="zh-CN" altLang="zh-CN" sz="2400" dirty="0">
                <a:latin typeface="微软雅黑" panose="020B0503020204020204" pitchFamily="34" charset="-122"/>
                <a:ea typeface="微软雅黑" panose="020B0503020204020204" pitchFamily="34" charset="-122"/>
              </a:rPr>
              <a:t>的原理：</a:t>
            </a:r>
          </a:p>
          <a:p>
            <a:pPr>
              <a:lnSpc>
                <a:spcPct val="150000"/>
              </a:lnSpc>
            </a:pPr>
            <a:r>
              <a:rPr lang="zh-CN" altLang="zh-CN" sz="2400" dirty="0">
                <a:latin typeface="微软雅黑" panose="020B0503020204020204" pitchFamily="34" charset="-122"/>
                <a:ea typeface="微软雅黑" panose="020B0503020204020204" pitchFamily="34" charset="-122"/>
              </a:rPr>
              <a:t>②用该装置产生的物质处理</a:t>
            </a:r>
            <a:r>
              <a:rPr lang="en-US" altLang="zh-CN" sz="2400" dirty="0">
                <a:latin typeface="微软雅黑" panose="020B0503020204020204" pitchFamily="34" charset="-122"/>
                <a:ea typeface="微软雅黑" panose="020B0503020204020204" pitchFamily="34" charset="-122"/>
              </a:rPr>
              <a:t>b</a:t>
            </a:r>
            <a:r>
              <a:rPr lang="zh-CN" altLang="zh-CN" sz="2400" dirty="0">
                <a:latin typeface="微软雅黑" panose="020B0503020204020204" pitchFamily="34" charset="-122"/>
                <a:ea typeface="微软雅黑" panose="020B0503020204020204" pitchFamily="34" charset="-122"/>
              </a:rPr>
              <a:t>室排出的海水，合格后排回大海。处理至合格的方法是？</a:t>
            </a:r>
          </a:p>
        </p:txBody>
      </p:sp>
      <p:pic>
        <p:nvPicPr>
          <p:cNvPr id="31" name="图片 30"/>
          <p:cNvPicPr/>
          <p:nvPr/>
        </p:nvPicPr>
        <p:blipFill rotWithShape="1">
          <a:blip r:embed="rId4" cstate="print">
            <a:extLst>
              <a:ext uri="{28A0092B-C50C-407E-A947-70E740481C1C}">
                <a14:useLocalDpi xmlns:a14="http://schemas.microsoft.com/office/drawing/2010/main" xmlns="" val="0"/>
              </a:ext>
            </a:extLst>
          </a:blip>
          <a:srcRect r="7912"/>
          <a:stretch>
            <a:fillRect/>
          </a:stretch>
        </p:blipFill>
        <p:spPr bwMode="auto">
          <a:xfrm>
            <a:off x="8985059" y="1981574"/>
            <a:ext cx="3075996" cy="2455538"/>
          </a:xfrm>
          <a:prstGeom prst="rect">
            <a:avLst/>
          </a:prstGeom>
          <a:ln>
            <a:noFill/>
          </a:ln>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336360" y="102767"/>
            <a:ext cx="2625715" cy="541924"/>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文本框 11"/>
          <p:cNvSpPr txBox="1"/>
          <p:nvPr/>
        </p:nvSpPr>
        <p:spPr>
          <a:xfrm>
            <a:off x="7710590" y="3967267"/>
            <a:ext cx="2233445" cy="830997"/>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学科核心素养</a:t>
            </a:r>
            <a:endParaRPr kumimoji="1"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学业质量标准</a:t>
            </a:r>
          </a:p>
        </p:txBody>
      </p:sp>
      <p:sp>
        <p:nvSpPr>
          <p:cNvPr id="13" name="文本框 12"/>
          <p:cNvSpPr txBox="1"/>
          <p:nvPr/>
        </p:nvSpPr>
        <p:spPr>
          <a:xfrm>
            <a:off x="7854606" y="5986500"/>
            <a:ext cx="1613230"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化学知识</a:t>
            </a:r>
          </a:p>
        </p:txBody>
      </p:sp>
      <p:sp>
        <p:nvSpPr>
          <p:cNvPr id="14" name="文本框 13"/>
          <p:cNvSpPr txBox="1"/>
          <p:nvPr/>
        </p:nvSpPr>
        <p:spPr>
          <a:xfrm>
            <a:off x="5284342" y="5986500"/>
            <a:ext cx="1562152"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实际问题</a:t>
            </a:r>
          </a:p>
        </p:txBody>
      </p:sp>
      <p:sp>
        <p:nvSpPr>
          <p:cNvPr id="15" name="文本框 14"/>
          <p:cNvSpPr txBox="1"/>
          <p:nvPr/>
        </p:nvSpPr>
        <p:spPr>
          <a:xfrm>
            <a:off x="2760348" y="5986500"/>
            <a:ext cx="1428318"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真实情境</a:t>
            </a:r>
          </a:p>
        </p:txBody>
      </p:sp>
      <p:cxnSp>
        <p:nvCxnSpPr>
          <p:cNvPr id="16" name="直线箭头连接符 18"/>
          <p:cNvCxnSpPr>
            <a:stCxn id="15" idx="0"/>
          </p:cNvCxnSpPr>
          <p:nvPr/>
        </p:nvCxnSpPr>
        <p:spPr>
          <a:xfrm flipV="1">
            <a:off x="3474507" y="4763705"/>
            <a:ext cx="2435522"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线箭头连接符 27"/>
          <p:cNvCxnSpPr/>
          <p:nvPr/>
        </p:nvCxnSpPr>
        <p:spPr>
          <a:xfrm flipV="1">
            <a:off x="4188666"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线箭头连接符 31"/>
          <p:cNvCxnSpPr/>
          <p:nvPr/>
        </p:nvCxnSpPr>
        <p:spPr>
          <a:xfrm flipV="1">
            <a:off x="6789888" y="6182635"/>
            <a:ext cx="1001644" cy="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线箭头连接符 33"/>
          <p:cNvCxnSpPr>
            <a:stCxn id="13" idx="0"/>
          </p:cNvCxnSpPr>
          <p:nvPr/>
        </p:nvCxnSpPr>
        <p:spPr>
          <a:xfrm flipH="1" flipV="1">
            <a:off x="6220808" y="4763705"/>
            <a:ext cx="2440413" cy="122279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线箭头连接符 36"/>
          <p:cNvCxnSpPr/>
          <p:nvPr/>
        </p:nvCxnSpPr>
        <p:spPr>
          <a:xfrm flipH="1">
            <a:off x="4188666"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线箭头连接符 38"/>
          <p:cNvCxnSpPr/>
          <p:nvPr/>
        </p:nvCxnSpPr>
        <p:spPr>
          <a:xfrm flipH="1">
            <a:off x="6789888" y="6318264"/>
            <a:ext cx="100164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线箭头连接符 47"/>
          <p:cNvCxnSpPr>
            <a:stCxn id="14" idx="0"/>
          </p:cNvCxnSpPr>
          <p:nvPr/>
        </p:nvCxnSpPr>
        <p:spPr>
          <a:xfrm flipV="1">
            <a:off x="6065418" y="4763705"/>
            <a:ext cx="0" cy="1222795"/>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4592242" y="4151934"/>
            <a:ext cx="2470276" cy="461665"/>
          </a:xfrm>
          <a:prstGeom prst="rect">
            <a:avLst/>
          </a:prstGeom>
          <a:noFill/>
        </p:spPr>
        <p:txBody>
          <a:bodyPr wrap="square" rtlCol="0">
            <a:spAutoFit/>
          </a:bodyPr>
          <a:lstStyle/>
          <a:p>
            <a:r>
              <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rPr>
              <a:t>测试</a:t>
            </a:r>
            <a:r>
              <a:rPr kumimoji="1" lang="zh-CN" altLang="en-US" sz="2400">
                <a:latin typeface="微软雅黑" panose="020B0503020204020204" pitchFamily="34" charset="-122"/>
                <a:ea typeface="微软雅黑" panose="020B0503020204020204" pitchFamily="34" charset="-122"/>
                <a:cs typeface="微软雅黑" panose="020B0503020204020204" pitchFamily="34" charset="-122"/>
              </a:rPr>
              <a:t>宗旨与目标</a:t>
            </a:r>
            <a:endParaRPr kumimoji="1"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线箭头连接符 54"/>
          <p:cNvCxnSpPr/>
          <p:nvPr/>
        </p:nvCxnSpPr>
        <p:spPr>
          <a:xfrm flipV="1">
            <a:off x="6990510" y="4374048"/>
            <a:ext cx="576064" cy="8719"/>
          </a:xfrm>
          <a:prstGeom prst="straightConnector1">
            <a:avLst/>
          </a:prstGeom>
          <a:ln w="57150">
            <a:solidFill>
              <a:srgbClr val="BD1E03"/>
            </a:solidFill>
            <a:tailEnd type="triangle"/>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983432" y="1408652"/>
            <a:ext cx="10225136" cy="2412000"/>
          </a:xfrm>
          <a:prstGeom prst="rect">
            <a:avLst/>
          </a:prstGeom>
          <a:noFill/>
          <a:ln w="44450">
            <a:solidFill>
              <a:srgbClr val="C00000"/>
            </a:solidFill>
          </a:ln>
        </p:spPr>
        <p:txBody>
          <a:bodyPr wrap="square" rtlCol="0">
            <a:spAutoFit/>
          </a:bodyPr>
          <a:lstStyle/>
          <a:p>
            <a:pPr marL="342900" indent="-342900" algn="ctr">
              <a:buFont typeface="+mj-ea"/>
              <a:buAutoNum type="circleNumDbPlain"/>
            </a:pPr>
            <a:endParaRPr lang="en-US" altLang="zh-CN" sz="3200" dirty="0" smtClean="0">
              <a:latin typeface="微软雅黑" panose="020B0503020204020204" pitchFamily="34" charset="-122"/>
              <a:ea typeface="微软雅黑" panose="020B0503020204020204" pitchFamily="34" charset="-122"/>
            </a:endParaRPr>
          </a:p>
          <a:p>
            <a:pPr indent="-1080135"/>
            <a:r>
              <a:rPr lang="zh-CN" altLang="en-US" sz="3200" dirty="0" smtClean="0">
                <a:latin typeface="微软雅黑" panose="020B0503020204020204" pitchFamily="34" charset="-122"/>
                <a:ea typeface="微软雅黑" panose="020B0503020204020204" pitchFamily="34" charset="-122"/>
              </a:rPr>
              <a:t>                 ① 考察的化学学科核心素养及水平？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② 考察学业质量标准的水平？</a:t>
            </a:r>
            <a:endParaRPr lang="en-US" altLang="zh-CN" sz="3200" dirty="0" smtClean="0">
              <a:latin typeface="微软雅黑" panose="020B0503020204020204" pitchFamily="34" charset="-122"/>
              <a:ea typeface="微软雅黑" panose="020B0503020204020204" pitchFamily="34" charset="-122"/>
            </a:endParaRPr>
          </a:p>
          <a:p>
            <a:pPr indent="-1080135">
              <a:lnSpc>
                <a:spcPct val="125000"/>
              </a:lnSpc>
            </a:pPr>
            <a:r>
              <a:rPr lang="zh-CN" altLang="en-US" sz="3200" dirty="0" smtClean="0">
                <a:latin typeface="微软雅黑" panose="020B0503020204020204" pitchFamily="34" charset="-122"/>
                <a:ea typeface="微软雅黑" panose="020B0503020204020204" pitchFamily="34" charset="-122"/>
              </a:rPr>
              <a:t>                 ③ 涉及的真实情景和化学知识？</a:t>
            </a:r>
            <a:endParaRPr lang="en-US" altLang="zh-CN" sz="3200" dirty="0" smtClean="0">
              <a:latin typeface="微软雅黑" panose="020B0503020204020204" pitchFamily="34" charset="-122"/>
              <a:ea typeface="微软雅黑" panose="020B0503020204020204" pitchFamily="34" charset="-122"/>
            </a:endParaRPr>
          </a:p>
        </p:txBody>
      </p:sp>
      <p:sp>
        <p:nvSpPr>
          <p:cNvPr id="27" name="文本框 26"/>
          <p:cNvSpPr txBox="1"/>
          <p:nvPr/>
        </p:nvSpPr>
        <p:spPr>
          <a:xfrm>
            <a:off x="4953751" y="1063681"/>
            <a:ext cx="2618028" cy="646331"/>
          </a:xfrm>
          <a:prstGeom prst="rect">
            <a:avLst/>
          </a:prstGeom>
          <a:solidFill>
            <a:schemeClr val="bg1"/>
          </a:solidFill>
        </p:spPr>
        <p:txBody>
          <a:bodyPr wrap="square" rtlCol="0">
            <a:spAutoFit/>
          </a:bodyPr>
          <a:lstStyle/>
          <a:p>
            <a:pPr algn="ctr"/>
            <a:r>
              <a:rPr lang="zh-CN" altLang="en-US" sz="3600" dirty="0" smtClean="0">
                <a:latin typeface="微软雅黑" panose="020B0503020204020204" pitchFamily="34" charset="-122"/>
                <a:ea typeface="微软雅黑" panose="020B0503020204020204" pitchFamily="34" charset="-122"/>
              </a:rPr>
              <a:t>讨论与交流</a:t>
            </a:r>
            <a:endParaRPr lang="zh-CN" altLang="en-US" sz="36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485775" y="2406015"/>
            <a:ext cx="11730355" cy="24663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4787900" y="3206750"/>
            <a:ext cx="6781165" cy="1198880"/>
          </a:xfrm>
          <a:prstGeom prst="rect">
            <a:avLst/>
          </a:prstGeom>
          <a:noFill/>
        </p:spPr>
        <p:txBody>
          <a:bodyPr wrap="square" rtlCol="0">
            <a:spAutoFit/>
          </a:bodyPr>
          <a:lstStyle/>
          <a:p>
            <a:r>
              <a:rPr lang="zh-CN" altLang="en-US" sz="7200" b="1" dirty="0">
                <a:solidFill>
                  <a:schemeClr val="bg1"/>
                </a:solidFill>
                <a:latin typeface="幼圆" panose="02010509060101010101" pitchFamily="49" charset="-122"/>
                <a:ea typeface="幼圆" panose="02010509060101010101" pitchFamily="49" charset="-122"/>
              </a:rPr>
              <a:t>谢谢！</a:t>
            </a:r>
          </a:p>
        </p:txBody>
      </p:sp>
      <p:grpSp>
        <p:nvGrpSpPr>
          <p:cNvPr id="12" name="组合 4"/>
          <p:cNvGrpSpPr>
            <a:grpSpLocks noChangeAspect="1"/>
          </p:cNvGrpSpPr>
          <p:nvPr/>
        </p:nvGrpSpPr>
        <p:grpSpPr bwMode="auto">
          <a:xfrm>
            <a:off x="127551" y="84500"/>
            <a:ext cx="2307648" cy="649575"/>
            <a:chOff x="0" y="0"/>
            <a:chExt cx="3167513" cy="871754"/>
          </a:xfrm>
        </p:grpSpPr>
        <p:pic>
          <p:nvPicPr>
            <p:cNvPr id="14"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cxnSp>
        <p:nvCxnSpPr>
          <p:cNvPr id="17" name="直接连接符 16"/>
          <p:cNvCxnSpPr/>
          <p:nvPr/>
        </p:nvCxnSpPr>
        <p:spPr>
          <a:xfrm>
            <a:off x="-6773" y="836712"/>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p:nvPr/>
        </p:nvSpPr>
        <p:spPr>
          <a:xfrm>
            <a:off x="246801" y="822905"/>
            <a:ext cx="2852351" cy="5633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CN" altLang="en-US" b="1" dirty="0">
                <a:solidFill>
                  <a:srgbClr val="0070C0"/>
                </a:solidFill>
                <a:latin typeface="微软雅黑" panose="020B0503020204020204" pitchFamily="34" charset="-122"/>
                <a:ea typeface="微软雅黑" panose="020B0503020204020204" pitchFamily="34" charset="-122"/>
              </a:rPr>
              <a:t>（一）必修课程</a:t>
            </a:r>
          </a:p>
        </p:txBody>
      </p:sp>
      <p:sp>
        <p:nvSpPr>
          <p:cNvPr id="5" name="矩形 4"/>
          <p:cNvSpPr/>
          <p:nvPr/>
        </p:nvSpPr>
        <p:spPr>
          <a:xfrm>
            <a:off x="0" y="0"/>
            <a:ext cx="12192000" cy="65902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txBox="1"/>
          <p:nvPr/>
        </p:nvSpPr>
        <p:spPr>
          <a:xfrm>
            <a:off x="0" y="0"/>
            <a:ext cx="5774724" cy="65902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600" b="1" dirty="0">
                <a:solidFill>
                  <a:schemeClr val="bg1"/>
                </a:solidFill>
                <a:latin typeface="微软雅黑" panose="020B0503020204020204" pitchFamily="34" charset="-122"/>
                <a:ea typeface="微软雅黑" panose="020B0503020204020204" pitchFamily="34" charset="-122"/>
              </a:rPr>
              <a:t>四、课程内容</a:t>
            </a:r>
          </a:p>
        </p:txBody>
      </p:sp>
      <p:sp>
        <p:nvSpPr>
          <p:cNvPr id="7" name="文本框 6"/>
          <p:cNvSpPr txBox="1"/>
          <p:nvPr/>
        </p:nvSpPr>
        <p:spPr>
          <a:xfrm>
            <a:off x="3457575" y="1928813"/>
            <a:ext cx="5774724" cy="523220"/>
          </a:xfrm>
          <a:prstGeom prst="rect">
            <a:avLst/>
          </a:prstGeom>
          <a:noFill/>
        </p:spPr>
        <p:txBody>
          <a:bodyPr wrap="square" rtlCol="0">
            <a:spAutoFit/>
          </a:bodyPr>
          <a:lstStyle/>
          <a:p>
            <a:r>
              <a:rPr lang="zh-CN" altLang="en-US" sz="2800" b="1" dirty="0">
                <a:solidFill>
                  <a:srgbClr val="0070C0"/>
                </a:solidFill>
                <a:latin typeface="微软雅黑" panose="020B0503020204020204" pitchFamily="34" charset="-122"/>
                <a:ea typeface="微软雅黑" panose="020B0503020204020204" pitchFamily="34" charset="-122"/>
              </a:rPr>
              <a:t>主题 </a:t>
            </a:r>
            <a:r>
              <a:rPr lang="en-US" altLang="zh-CN" sz="2800" b="1" dirty="0">
                <a:solidFill>
                  <a:srgbClr val="0070C0"/>
                </a:solidFill>
                <a:latin typeface="微软雅黑" panose="020B0503020204020204" pitchFamily="34" charset="-122"/>
                <a:ea typeface="微软雅黑" panose="020B0503020204020204" pitchFamily="34" charset="-122"/>
              </a:rPr>
              <a:t>1 </a:t>
            </a:r>
            <a:r>
              <a:rPr lang="zh-CN" altLang="en-US" sz="2800" b="1" dirty="0">
                <a:solidFill>
                  <a:srgbClr val="0070C0"/>
                </a:solidFill>
                <a:latin typeface="微软雅黑" panose="020B0503020204020204" pitchFamily="34" charset="-122"/>
                <a:ea typeface="微软雅黑" panose="020B0503020204020204" pitchFamily="34" charset="-122"/>
              </a:rPr>
              <a:t>： 化学科学与实验探究</a:t>
            </a:r>
          </a:p>
        </p:txBody>
      </p:sp>
      <p:sp>
        <p:nvSpPr>
          <p:cNvPr id="8" name="文本框 7"/>
          <p:cNvSpPr txBox="1"/>
          <p:nvPr/>
        </p:nvSpPr>
        <p:spPr>
          <a:xfrm>
            <a:off x="781049" y="2849634"/>
            <a:ext cx="5774724" cy="461665"/>
          </a:xfrm>
          <a:prstGeom prst="rect">
            <a:avLst/>
          </a:prstGeom>
          <a:noFill/>
        </p:spPr>
        <p:txBody>
          <a:bodyPr wrap="square" rtlCol="0">
            <a:spAutoFit/>
          </a:bodyPr>
          <a:lstStyle/>
          <a:p>
            <a:r>
              <a:rPr lang="en-US" altLang="zh-CN" sz="2400" b="1" dirty="0">
                <a:solidFill>
                  <a:srgbClr val="0070C0"/>
                </a:solidFill>
                <a:latin typeface="微软雅黑" panose="020B0503020204020204" pitchFamily="34" charset="-122"/>
                <a:ea typeface="微软雅黑" panose="020B0503020204020204" pitchFamily="34" charset="-122"/>
              </a:rPr>
              <a:t>【</a:t>
            </a:r>
            <a:r>
              <a:rPr lang="zh-CN" altLang="en-US" sz="2400" b="1" dirty="0">
                <a:solidFill>
                  <a:srgbClr val="0070C0"/>
                </a:solidFill>
                <a:latin typeface="微软雅黑" panose="020B0503020204020204" pitchFamily="34" charset="-122"/>
                <a:ea typeface="微软雅黑" panose="020B0503020204020204" pitchFamily="34" charset="-122"/>
              </a:rPr>
              <a:t>内容要求</a:t>
            </a:r>
            <a:r>
              <a:rPr lang="en-US" altLang="zh-CN" sz="2400" b="1" dirty="0">
                <a:solidFill>
                  <a:srgbClr val="0070C0"/>
                </a:solidFill>
                <a:latin typeface="微软雅黑" panose="020B0503020204020204" pitchFamily="34" charset="-122"/>
                <a:ea typeface="微软雅黑" panose="020B0503020204020204" pitchFamily="34" charset="-122"/>
              </a:rPr>
              <a:t>】</a:t>
            </a:r>
          </a:p>
        </p:txBody>
      </p:sp>
      <p:sp>
        <p:nvSpPr>
          <p:cNvPr id="9" name="矩形 8"/>
          <p:cNvSpPr/>
          <p:nvPr/>
        </p:nvSpPr>
        <p:spPr>
          <a:xfrm>
            <a:off x="887171" y="3585789"/>
            <a:ext cx="10042767" cy="2323713"/>
          </a:xfrm>
          <a:prstGeom prst="rect">
            <a:avLst/>
          </a:prstGeom>
        </p:spPr>
        <p:txBody>
          <a:bodyPr wrap="square">
            <a:spAutoFit/>
          </a:bodyPr>
          <a:lstStyle/>
          <a:p>
            <a:r>
              <a:rPr lang="en-US" altLang="zh-CN" b="1" dirty="0">
                <a:solidFill>
                  <a:srgbClr val="0070C0"/>
                </a:solidFill>
                <a:latin typeface="微软雅黑" panose="020B0503020204020204" pitchFamily="34" charset="-122"/>
                <a:ea typeface="微软雅黑" panose="020B0503020204020204" pitchFamily="34" charset="-122"/>
              </a:rPr>
              <a:t> </a:t>
            </a:r>
            <a:r>
              <a:rPr lang="en-US" altLang="zh-CN" sz="2000" dirty="0">
                <a:solidFill>
                  <a:srgbClr val="0070C0"/>
                </a:solidFill>
                <a:latin typeface="微软雅黑" panose="020B0503020204020204" pitchFamily="34" charset="-122"/>
                <a:ea typeface="微软雅黑" panose="020B0503020204020204" pitchFamily="34" charset="-122"/>
              </a:rPr>
              <a:t>1.1 </a:t>
            </a:r>
            <a:r>
              <a:rPr lang="zh-CN" altLang="en-US" sz="2000" dirty="0">
                <a:solidFill>
                  <a:srgbClr val="0070C0"/>
                </a:solidFill>
                <a:latin typeface="微软雅黑" panose="020B0503020204020204" pitchFamily="34" charset="-122"/>
                <a:ea typeface="微软雅黑" panose="020B0503020204020204" pitchFamily="34" charset="-122"/>
              </a:rPr>
              <a:t>化学科学的主要</a:t>
            </a:r>
            <a:r>
              <a:rPr lang="zh-CN" altLang="en-US" sz="2000" dirty="0" smtClean="0">
                <a:solidFill>
                  <a:srgbClr val="0070C0"/>
                </a:solidFill>
                <a:latin typeface="微软雅黑" panose="020B0503020204020204" pitchFamily="34" charset="-122"/>
                <a:ea typeface="微软雅黑" panose="020B0503020204020204" pitchFamily="34" charset="-122"/>
              </a:rPr>
              <a:t>特征</a:t>
            </a:r>
            <a:endParaRPr lang="en-US" altLang="zh-CN" b="1" dirty="0">
              <a:solidFill>
                <a:srgbClr val="0070C0"/>
              </a:solidFill>
              <a:latin typeface="微软雅黑" panose="020B0503020204020204" pitchFamily="34" charset="-122"/>
              <a:ea typeface="微软雅黑" panose="020B0503020204020204" pitchFamily="34" charset="-122"/>
            </a:endParaRPr>
          </a:p>
          <a:p>
            <a:pPr marL="342900" indent="-342900">
              <a:spcBef>
                <a:spcPts val="600"/>
              </a:spcBef>
              <a:spcAft>
                <a:spcPts val="600"/>
              </a:spcAft>
              <a:buFont typeface="Wingdings" panose="05000000000000000000" pitchFamily="2" charset="2"/>
              <a:buChar char="ü"/>
            </a:pPr>
            <a:r>
              <a:rPr lang="zh-CN" altLang="en-US" sz="2000" dirty="0">
                <a:latin typeface="微软雅黑" panose="020B0503020204020204" pitchFamily="34" charset="-122"/>
                <a:ea typeface="微软雅黑" panose="020B0503020204020204" pitchFamily="34" charset="-122"/>
              </a:rPr>
              <a:t>认识化学是在原子、分子水平上研究物质的组成、结构、性质、转化及其应用的一门基础学科，其特征是认识物质和创造物质；了解化学科学的发展历程及其趋势。</a:t>
            </a:r>
            <a:endParaRPr lang="en-US" altLang="zh-CN" sz="2000" dirty="0">
              <a:latin typeface="微软雅黑" panose="020B0503020204020204" pitchFamily="34" charset="-122"/>
              <a:ea typeface="微软雅黑" panose="020B0503020204020204" pitchFamily="34" charset="-122"/>
            </a:endParaRPr>
          </a:p>
          <a:p>
            <a:pPr marL="342900" indent="-342900">
              <a:spcBef>
                <a:spcPts val="600"/>
              </a:spcBef>
              <a:spcAft>
                <a:spcPts val="600"/>
              </a:spcAft>
              <a:buFont typeface="Wingdings" panose="05000000000000000000" pitchFamily="2" charset="2"/>
              <a:buChar char="ü"/>
            </a:pPr>
            <a:r>
              <a:rPr lang="zh-CN" altLang="en-US" sz="2000" dirty="0">
                <a:latin typeface="微软雅黑" panose="020B0503020204020204" pitchFamily="34" charset="-122"/>
                <a:ea typeface="微软雅黑" panose="020B0503020204020204" pitchFamily="34" charset="-122"/>
              </a:rPr>
              <a:t>认识化学科学研究需要实证与推理，注重宏观与微观的联系；了解实验、假说、模型、比较、分类等方法在化学科学研究中的运用。</a:t>
            </a:r>
            <a:endParaRPr lang="en-US" altLang="zh-CN" sz="2000" dirty="0">
              <a:latin typeface="微软雅黑" panose="020B0503020204020204" pitchFamily="34" charset="-122"/>
              <a:ea typeface="微软雅黑" panose="020B0503020204020204" pitchFamily="34" charset="-122"/>
            </a:endParaRPr>
          </a:p>
          <a:p>
            <a:pPr marL="342900" indent="-342900">
              <a:spcBef>
                <a:spcPts val="600"/>
              </a:spcBef>
              <a:spcAft>
                <a:spcPts val="600"/>
              </a:spcAft>
              <a:buFont typeface="Wingdings" panose="05000000000000000000" pitchFamily="2" charset="2"/>
              <a:buChar char="ü"/>
            </a:pPr>
            <a:r>
              <a:rPr lang="zh-CN" altLang="en-US" sz="2000" dirty="0">
                <a:latin typeface="微软雅黑" panose="020B0503020204020204" pitchFamily="34" charset="-122"/>
                <a:ea typeface="微软雅黑" panose="020B0503020204020204" pitchFamily="34" charset="-122"/>
              </a:rPr>
              <a:t>了解物质的量及其相关物理量的含义及应用，体会定量研究对化学科学的重要作用。</a:t>
            </a:r>
            <a:endParaRPr lang="en-US" altLang="zh-CN" sz="20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6773" y="792480"/>
            <a:ext cx="12223327" cy="0"/>
          </a:xfrm>
          <a:prstGeom prst="line">
            <a:avLst/>
          </a:prstGeom>
          <a:ln w="28575"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bwMode="auto">
          <a:xfrm>
            <a:off x="9648395" y="55883"/>
            <a:ext cx="2415536" cy="653653"/>
            <a:chOff x="0" y="0"/>
            <a:chExt cx="3167513" cy="871754"/>
          </a:xfrm>
        </p:grpSpPr>
        <p:pic>
          <p:nvPicPr>
            <p:cNvPr id="6" name="图片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2220" y="237439"/>
              <a:ext cx="2175293" cy="485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图片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871754" cy="871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0" name="文本框 9"/>
          <p:cNvSpPr txBox="1"/>
          <p:nvPr/>
        </p:nvSpPr>
        <p:spPr>
          <a:xfrm>
            <a:off x="623392" y="1332399"/>
            <a:ext cx="7128792" cy="646331"/>
          </a:xfrm>
          <a:prstGeom prst="rect">
            <a:avLst/>
          </a:prstGeom>
          <a:noFill/>
        </p:spPr>
        <p:txBody>
          <a:bodyPr wrap="square" rtlCol="0">
            <a:spAutoFit/>
          </a:bodyPr>
          <a:lstStyle/>
          <a:p>
            <a:r>
              <a:rPr lang="en-US" altLang="zh-CN" sz="3600" dirty="0">
                <a:solidFill>
                  <a:prstClr val="black"/>
                </a:solidFill>
                <a:latin typeface="微软雅黑" panose="020B0503020204020204" pitchFamily="34" charset="-122"/>
                <a:ea typeface="微软雅黑" panose="020B0503020204020204" pitchFamily="34" charset="-122"/>
              </a:rPr>
              <a:t>1.</a:t>
            </a:r>
            <a:r>
              <a:rPr lang="zh-CN" altLang="en-US" sz="3600" dirty="0">
                <a:solidFill>
                  <a:prstClr val="black"/>
                </a:solidFill>
                <a:latin typeface="微软雅黑" panose="020B0503020204020204" pitchFamily="34" charset="-122"/>
                <a:ea typeface="微软雅黑" panose="020B0503020204020204" pitchFamily="34" charset="-122"/>
              </a:rPr>
              <a:t>学业</a:t>
            </a:r>
            <a:r>
              <a:rPr lang="zh-CN" altLang="en-US" sz="3600" dirty="0" smtClean="0">
                <a:solidFill>
                  <a:prstClr val="black"/>
                </a:solidFill>
                <a:latin typeface="微软雅黑" panose="020B0503020204020204" pitchFamily="34" charset="-122"/>
                <a:ea typeface="微软雅黑" panose="020B0503020204020204" pitchFamily="34" charset="-122"/>
              </a:rPr>
              <a:t>质量</a:t>
            </a:r>
            <a:endParaRPr lang="zh-CN" altLang="en-US" sz="3600" dirty="0">
              <a:solidFill>
                <a:prstClr val="black"/>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623392" y="2353472"/>
            <a:ext cx="11089232" cy="743986"/>
          </a:xfrm>
          <a:prstGeom prst="rect">
            <a:avLst/>
          </a:prstGeom>
          <a:noFill/>
        </p:spPr>
        <p:txBody>
          <a:bodyPr wrap="square" rtlCol="0">
            <a:spAutoFit/>
          </a:bodyPr>
          <a:lstStyle/>
          <a:p>
            <a:pPr indent="457200">
              <a:lnSpc>
                <a:spcPct val="150000"/>
              </a:lnSpc>
            </a:pPr>
            <a:r>
              <a:rPr lang="zh-CN" altLang="zh-CN" sz="3200" dirty="0">
                <a:solidFill>
                  <a:srgbClr val="BD1E03"/>
                </a:solidFill>
                <a:latin typeface="微软雅黑" panose="020B0503020204020204" pitchFamily="34" charset="-122"/>
                <a:ea typeface="微软雅黑" panose="020B0503020204020204" pitchFamily="34" charset="-122"/>
              </a:rPr>
              <a:t>学业质量</a:t>
            </a:r>
            <a:r>
              <a:rPr lang="zh-CN" altLang="zh-CN" sz="3200" dirty="0">
                <a:solidFill>
                  <a:prstClr val="black"/>
                </a:solidFill>
                <a:latin typeface="微软雅黑" panose="020B0503020204020204" pitchFamily="34" charset="-122"/>
                <a:ea typeface="微软雅黑" panose="020B0503020204020204" pitchFamily="34" charset="-122"/>
              </a:rPr>
              <a:t>是学生在完成本学科课程学习后的</a:t>
            </a:r>
            <a:r>
              <a:rPr lang="zh-CN" altLang="zh-CN" sz="3200" b="1" dirty="0">
                <a:solidFill>
                  <a:prstClr val="black"/>
                </a:solidFill>
                <a:latin typeface="微软雅黑" panose="020B0503020204020204" pitchFamily="34" charset="-122"/>
                <a:ea typeface="微软雅黑" panose="020B0503020204020204" pitchFamily="34" charset="-122"/>
              </a:rPr>
              <a:t>学业</a:t>
            </a:r>
            <a:r>
              <a:rPr lang="zh-CN" altLang="zh-CN" sz="3200" b="1" dirty="0" smtClean="0">
                <a:solidFill>
                  <a:prstClr val="black"/>
                </a:solidFill>
                <a:latin typeface="微软雅黑" panose="020B0503020204020204" pitchFamily="34" charset="-122"/>
                <a:ea typeface="微软雅黑" panose="020B0503020204020204" pitchFamily="34" charset="-122"/>
              </a:rPr>
              <a:t>成</a:t>
            </a:r>
            <a:r>
              <a:rPr lang="zh-CN" altLang="en-US" sz="3200" b="1" dirty="0" smtClean="0">
                <a:solidFill>
                  <a:prstClr val="black"/>
                </a:solidFill>
                <a:latin typeface="微软雅黑" panose="020B0503020204020204" pitchFamily="34" charset="-122"/>
                <a:ea typeface="微软雅黑" panose="020B0503020204020204" pitchFamily="34" charset="-122"/>
              </a:rPr>
              <a:t>就</a:t>
            </a:r>
            <a:r>
              <a:rPr lang="zh-CN" altLang="zh-CN" sz="3200" b="1" dirty="0" smtClean="0">
                <a:solidFill>
                  <a:prstClr val="black"/>
                </a:solidFill>
                <a:latin typeface="微软雅黑" panose="020B0503020204020204" pitchFamily="34" charset="-122"/>
                <a:ea typeface="微软雅黑" panose="020B0503020204020204" pitchFamily="34" charset="-122"/>
              </a:rPr>
              <a:t>表现</a:t>
            </a:r>
            <a:r>
              <a:rPr lang="zh-CN" altLang="zh-CN" sz="3200" dirty="0" smtClean="0">
                <a:solidFill>
                  <a:prstClr val="black"/>
                </a:solidFill>
                <a:latin typeface="微软雅黑" panose="020B0503020204020204" pitchFamily="34" charset="-122"/>
                <a:ea typeface="微软雅黑" panose="020B0503020204020204" pitchFamily="34" charset="-122"/>
              </a:rPr>
              <a:t>。</a:t>
            </a:r>
            <a:endParaRPr lang="en-US" altLang="zh-CN" sz="3200" dirty="0" smtClean="0">
              <a:solidFill>
                <a:prstClr val="black"/>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158336" y="166233"/>
            <a:ext cx="6873767" cy="584775"/>
          </a:xfrm>
          <a:prstGeom prst="rect">
            <a:avLst/>
          </a:prstGeom>
          <a:noFill/>
        </p:spPr>
        <p:txBody>
          <a:bodyPr wrap="square" rtlCol="0">
            <a:spAutoFit/>
          </a:bodyPr>
          <a:lstStyle/>
          <a:p>
            <a:r>
              <a:rPr lang="zh-CN" altLang="en-US" sz="3200" dirty="0" smtClean="0">
                <a:solidFill>
                  <a:prstClr val="black"/>
                </a:solidFill>
                <a:latin typeface="微软雅黑" panose="020B0503020204020204" pitchFamily="34" charset="-122"/>
                <a:ea typeface="微软雅黑" panose="020B0503020204020204" pitchFamily="34" charset="-122"/>
              </a:rPr>
              <a:t>（一）学业质量</a:t>
            </a:r>
            <a:r>
              <a:rPr lang="zh-CN" altLang="en-US" sz="3200" dirty="0">
                <a:solidFill>
                  <a:prstClr val="black"/>
                </a:solidFill>
                <a:latin typeface="微软雅黑" panose="020B0503020204020204" pitchFamily="34" charset="-122"/>
                <a:ea typeface="微软雅黑" panose="020B0503020204020204" pitchFamily="34" charset="-122"/>
              </a:rPr>
              <a:t>与学业</a:t>
            </a:r>
            <a:r>
              <a:rPr lang="zh-CN" altLang="en-US" sz="3200" dirty="0" smtClean="0">
                <a:solidFill>
                  <a:prstClr val="black"/>
                </a:solidFill>
                <a:latin typeface="微软雅黑" panose="020B0503020204020204" pitchFamily="34" charset="-122"/>
                <a:ea typeface="微软雅黑" panose="020B0503020204020204" pitchFamily="34" charset="-122"/>
              </a:rPr>
              <a:t>质量标准</a:t>
            </a:r>
            <a:endParaRPr lang="zh-CN" altLang="en-US" sz="3200" dirty="0">
              <a:solidFill>
                <a:prstClr val="black"/>
              </a:solidFill>
              <a:latin typeface="微软雅黑" panose="020B0503020204020204" pitchFamily="34" charset="-122"/>
              <a:ea typeface="微软雅黑" panose="020B0503020204020204" pitchFamily="34" charset="-122"/>
            </a:endParaRPr>
          </a:p>
        </p:txBody>
      </p:sp>
      <p:sp>
        <p:nvSpPr>
          <p:cNvPr id="9" name="文本框 9"/>
          <p:cNvSpPr txBox="1"/>
          <p:nvPr/>
        </p:nvSpPr>
        <p:spPr>
          <a:xfrm>
            <a:off x="623392" y="3573016"/>
            <a:ext cx="7128792" cy="646331"/>
          </a:xfrm>
          <a:prstGeom prst="rect">
            <a:avLst/>
          </a:prstGeom>
          <a:noFill/>
        </p:spPr>
        <p:txBody>
          <a:bodyPr wrap="square" rtlCol="0">
            <a:spAutoFit/>
          </a:bodyPr>
          <a:lstStyle/>
          <a:p>
            <a:r>
              <a:rPr lang="en-US" altLang="zh-CN" sz="3600" dirty="0" smtClean="0">
                <a:solidFill>
                  <a:prstClr val="black"/>
                </a:solidFill>
                <a:latin typeface="微软雅黑" panose="020B0503020204020204" pitchFamily="34" charset="-122"/>
                <a:ea typeface="微软雅黑" panose="020B0503020204020204" pitchFamily="34" charset="-122"/>
              </a:rPr>
              <a:t>2.</a:t>
            </a:r>
            <a:r>
              <a:rPr lang="zh-CN" altLang="en-US" sz="3600" dirty="0">
                <a:solidFill>
                  <a:prstClr val="black"/>
                </a:solidFill>
                <a:latin typeface="微软雅黑" panose="020B0503020204020204" pitchFamily="34" charset="-122"/>
                <a:ea typeface="微软雅黑" panose="020B0503020204020204" pitchFamily="34" charset="-122"/>
              </a:rPr>
              <a:t>学业</a:t>
            </a:r>
            <a:r>
              <a:rPr lang="zh-CN" altLang="en-US" sz="3600" dirty="0" smtClean="0">
                <a:solidFill>
                  <a:prstClr val="black"/>
                </a:solidFill>
                <a:latin typeface="微软雅黑" panose="020B0503020204020204" pitchFamily="34" charset="-122"/>
                <a:ea typeface="微软雅黑" panose="020B0503020204020204" pitchFamily="34" charset="-122"/>
              </a:rPr>
              <a:t>质量标准</a:t>
            </a:r>
            <a:endParaRPr lang="zh-CN" altLang="en-US" sz="3600" dirty="0">
              <a:solidFill>
                <a:prstClr val="black"/>
              </a:solidFill>
              <a:latin typeface="微软雅黑" panose="020B0503020204020204" pitchFamily="34" charset="-122"/>
              <a:ea typeface="微软雅黑" panose="020B0503020204020204" pitchFamily="34" charset="-122"/>
            </a:endParaRPr>
          </a:p>
        </p:txBody>
      </p:sp>
      <p:sp>
        <p:nvSpPr>
          <p:cNvPr id="2" name="矩形 1"/>
          <p:cNvSpPr/>
          <p:nvPr/>
        </p:nvSpPr>
        <p:spPr>
          <a:xfrm>
            <a:off x="623392" y="4581128"/>
            <a:ext cx="10428820" cy="1482650"/>
          </a:xfrm>
          <a:prstGeom prst="rect">
            <a:avLst/>
          </a:prstGeom>
        </p:spPr>
        <p:txBody>
          <a:bodyPr wrap="square">
            <a:spAutoFit/>
          </a:bodyPr>
          <a:lstStyle/>
          <a:p>
            <a:pPr indent="457200">
              <a:lnSpc>
                <a:spcPct val="150000"/>
              </a:lnSpc>
            </a:pPr>
            <a:r>
              <a:rPr lang="zh-CN" altLang="zh-CN" sz="3200" dirty="0">
                <a:solidFill>
                  <a:srgbClr val="BD1E03"/>
                </a:solidFill>
                <a:latin typeface="微软雅黑" panose="020B0503020204020204" pitchFamily="34" charset="-122"/>
                <a:ea typeface="微软雅黑" panose="020B0503020204020204" pitchFamily="34" charset="-122"/>
              </a:rPr>
              <a:t>学业质量标准</a:t>
            </a:r>
            <a:r>
              <a:rPr lang="zh-CN" altLang="zh-CN" sz="3200" dirty="0" smtClean="0">
                <a:solidFill>
                  <a:prstClr val="black"/>
                </a:solidFill>
                <a:latin typeface="微软雅黑" panose="020B0503020204020204" pitchFamily="34" charset="-122"/>
                <a:ea typeface="微软雅黑" panose="020B0503020204020204" pitchFamily="34" charset="-122"/>
              </a:rPr>
              <a:t>是以本学科核心素养及其表现水平为主要维度结合课程内容</a:t>
            </a:r>
            <a:r>
              <a:rPr lang="en-US" altLang="zh-CN" sz="3200" dirty="0" smtClean="0">
                <a:solidFill>
                  <a:prstClr val="black"/>
                </a:solidFill>
                <a:latin typeface="微软雅黑" panose="020B0503020204020204" pitchFamily="34" charset="-122"/>
                <a:ea typeface="微软雅黑" panose="020B0503020204020204" pitchFamily="34" charset="-122"/>
              </a:rPr>
              <a:t>,</a:t>
            </a:r>
            <a:r>
              <a:rPr lang="zh-CN" altLang="zh-CN" sz="3200" dirty="0" smtClean="0">
                <a:solidFill>
                  <a:prstClr val="black"/>
                </a:solidFill>
                <a:latin typeface="微软雅黑" panose="020B0503020204020204" pitchFamily="34" charset="-122"/>
                <a:ea typeface="微软雅黑" panose="020B0503020204020204" pitchFamily="34" charset="-122"/>
              </a:rPr>
              <a:t>对学生</a:t>
            </a:r>
            <a:r>
              <a:rPr lang="zh-CN" altLang="zh-CN" sz="3200" b="1" dirty="0" smtClean="0">
                <a:solidFill>
                  <a:prstClr val="black"/>
                </a:solidFill>
                <a:latin typeface="微软雅黑" panose="020B0503020204020204" pitchFamily="34" charset="-122"/>
                <a:ea typeface="微软雅黑" panose="020B0503020204020204" pitchFamily="34" charset="-122"/>
              </a:rPr>
              <a:t>学业成就的总体刻画</a:t>
            </a:r>
            <a:r>
              <a:rPr lang="zh-CN" altLang="zh-CN" sz="3200" dirty="0" smtClean="0">
                <a:solidFill>
                  <a:prstClr val="black"/>
                </a:solidFill>
                <a:latin typeface="微软雅黑" panose="020B0503020204020204" pitchFamily="34" charset="-122"/>
                <a:ea typeface="微软雅黑" panose="020B0503020204020204" pitchFamily="34" charset="-122"/>
              </a:rPr>
              <a:t>。</a:t>
            </a:r>
            <a:endParaRPr lang="zh-CN" altLang="zh-CN" sz="3200" dirty="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i"/>
  <p:tag name="KSO_WM_UNIT_INDEX" val="1_1"/>
  <p:tag name="KSO_WM_UNIT_ID" val="diagram763_3*p_i*1_1"/>
  <p:tag name="KSO_WM_UNIT_CLEAR" val="1"/>
  <p:tag name="KSO_WM_UNIT_LAYERLEVEL" val="1_1"/>
  <p:tag name="KSO_WM_DIAGRAM_GROUP_CODE" val="p1-1"/>
  <p:tag name="KSO_WM_UNIT_LINE_FORE_SCHEMECOLOR_INDEX" val="9"/>
  <p:tag name="KSO_WM_UNIT_LINE_FILL_TYPE" val="2"/>
</p:tagLst>
</file>

<file path=ppt/tags/tag1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h_a"/>
  <p:tag name="KSO_WM_UNIT_INDEX" val="1_2_1"/>
  <p:tag name="KSO_WM_UNIT_ID" val="diagram763_3*p_h_a*1_2_1"/>
  <p:tag name="KSO_WM_UNIT_CLEAR" val="1"/>
  <p:tag name="KSO_WM_UNIT_LAYERLEVEL" val="1_1_1"/>
  <p:tag name="KSO_WM_UNIT_VALUE" val="8"/>
  <p:tag name="KSO_WM_UNIT_HIGHLIGHT" val="0"/>
  <p:tag name="KSO_WM_UNIT_COMPATIBLE" val="0"/>
  <p:tag name="KSO_WM_UNIT_PRESET_TEXT_INDEX" val="3"/>
  <p:tag name="KSO_WM_UNIT_PRESET_TEXT_LEN" val="5"/>
  <p:tag name="KSO_WM_DIAGRAM_GROUP_CODE" val="p1-1"/>
  <p:tag name="KSO_WM_UNIT_TEXT_FILL_FORE_SCHEMECOLOR_INDEX" val="6"/>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i"/>
  <p:tag name="KSO_WM_UNIT_INDEX" val="1_2"/>
  <p:tag name="KSO_WM_UNIT_ID" val="diagram763_3*p_i*1_2"/>
  <p:tag name="KSO_WM_UNIT_CLEAR" val="1"/>
  <p:tag name="KSO_WM_UNIT_LAYERLEVEL" val="1_1"/>
  <p:tag name="KSO_WM_DIAGRAM_GROUP_CODE" val="p1-1"/>
  <p:tag name="KSO_WM_UNIT_LINE_FORE_SCHEMECOLOR_INDEX" val="5"/>
  <p:tag name="KSO_WM_UNIT_LINE_FILL_TYPE" val="2"/>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i"/>
  <p:tag name="KSO_WM_UNIT_INDEX" val="1_3"/>
  <p:tag name="KSO_WM_UNIT_ID" val="diagram763_3*p_i*1_3"/>
  <p:tag name="KSO_WM_UNIT_CLEAR" val="1"/>
  <p:tag name="KSO_WM_UNIT_LAYERLEVEL" val="1_1"/>
  <p:tag name="KSO_WM_DIAGRAM_GROUP_CODE" val="p1-1"/>
  <p:tag name="KSO_WM_UNIT_LINE_FORE_SCHEMECOLOR_INDEX" val="6"/>
  <p:tag name="KSO_WM_UNIT_LINE_FILL_TYPE" val="2"/>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i"/>
  <p:tag name="KSO_WM_UNIT_INDEX" val="1_4"/>
  <p:tag name="KSO_WM_UNIT_ID" val="diagram763_3*p_i*1_4"/>
  <p:tag name="KSO_WM_UNIT_CLEAR" val="1"/>
  <p:tag name="KSO_WM_UNIT_LAYERLEVEL" val="1_1"/>
  <p:tag name="KSO_WM_DIAGRAM_GROUP_CODE" val="p1-1"/>
  <p:tag name="KSO_WM_UNIT_LINE_FORE_SCHEMECOLOR_INDEX" val="7"/>
  <p:tag name="KSO_WM_UNIT_LINE_FILL_TYPE" val="2"/>
</p:tagLst>
</file>

<file path=ppt/tags/tag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ISCONTENTSTITLE" val="0"/>
  <p:tag name="KSO_WM_UNIT_PRESET_TEXT_LEN" val="12"/>
  <p:tag name="KSO_WM_UNIT_TYPE" val="p_h_f"/>
  <p:tag name="KSO_WM_UNIT_INDEX" val="1_1_1"/>
  <p:tag name="KSO_WM_UNIT_ID" val="diagram763_3*p_h_f*1_1_1"/>
  <p:tag name="KSO_WM_UNIT_CLEAR" val="1"/>
  <p:tag name="KSO_WM_UNIT_LAYERLEVEL" val="1_1_1"/>
  <p:tag name="KSO_WM_UNIT_VALUE" val="25"/>
  <p:tag name="KSO_WM_UNIT_HIGHLIGHT" val="0"/>
  <p:tag name="KSO_WM_UNIT_COMPATIBLE" val="0"/>
  <p:tag name="KSO_WM_UNIT_PRESET_TEXT_INDEX" val="3"/>
  <p:tag name="KSO_WM_DIAGRAM_GROUP_CODE" val="p1-1"/>
  <p:tag name="KSO_WM_UNIT_FILL_FORE_SCHEMECOLOR_INDEX" val="10"/>
  <p:tag name="KSO_WM_UNIT_FILL_TYPE" val="1"/>
  <p:tag name="KSO_WM_UNIT_TEXT_FILL_FORE_SCHEMECOLOR_INDEX" val="2"/>
  <p:tag name="KSO_WM_UNIT_TEXT_FILL_TYPE" val="1"/>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h_a"/>
  <p:tag name="KSO_WM_UNIT_INDEX" val="1_2_2"/>
  <p:tag name="KSO_WM_UNIT_ID" val="diagram763_3*p_h_a*1_2_2"/>
  <p:tag name="KSO_WM_UNIT_CLEAR" val="1"/>
  <p:tag name="KSO_WM_UNIT_LAYERLEVEL" val="1_1_1"/>
  <p:tag name="KSO_WM_UNIT_VALUE" val="8"/>
  <p:tag name="KSO_WM_UNIT_HIGHLIGHT" val="0"/>
  <p:tag name="KSO_WM_UNIT_COMPATIBLE" val="0"/>
  <p:tag name="KSO_WM_UNIT_PRESET_TEXT_INDEX" val="3"/>
  <p:tag name="KSO_WM_UNIT_PRESET_TEXT_LEN" val="5"/>
  <p:tag name="KSO_WM_DIAGRAM_GROUP_CODE" val="p1-1"/>
  <p:tag name="KSO_WM_UNIT_TEXT_FILL_FORE_SCHEMECOLOR_INDEX" val="7"/>
  <p:tag name="KSO_WM_UNIT_TEXT_FILL_TYPE" val="1"/>
</p:tagLst>
</file>

<file path=ppt/tags/tag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PRESET_TEXT_LEN" val="26"/>
  <p:tag name="KSO_WM_UNIT_TYPE" val="p_h_f"/>
  <p:tag name="KSO_WM_UNIT_INDEX" val="1_2_2"/>
  <p:tag name="KSO_WM_UNIT_ID" val="diagram763_3*p_h_f*1_2_2"/>
  <p:tag name="KSO_WM_UNIT_CLEAR" val="1"/>
  <p:tag name="KSO_WM_UNIT_LAYERLEVEL" val="1_1_1"/>
  <p:tag name="KSO_WM_UNIT_VALUE" val="16"/>
  <p:tag name="KSO_WM_UNIT_HIGHLIGHT" val="0"/>
  <p:tag name="KSO_WM_UNIT_COMPATIBLE" val="0"/>
  <p:tag name="KSO_WM_UNIT_PRESET_TEXT_INDEX" val="4"/>
  <p:tag name="KSO_WM_DIAGRAM_GROUP_CODE" val="p1-1"/>
  <p:tag name="KSO_WM_UNIT_TEXT_FILL_FORE_SCHEMECOLOR_INDEX" val="13"/>
  <p:tag name="KSO_WM_UNIT_TEXT_FILL_TYPE" val="1"/>
</p:tagLst>
</file>

<file path=ppt/tags/tag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PRESET_TEXT_LEN" val="26"/>
  <p:tag name="KSO_WM_UNIT_TYPE" val="p_h_f"/>
  <p:tag name="KSO_WM_UNIT_INDEX" val="1_2_4"/>
  <p:tag name="KSO_WM_UNIT_ID" val="diagram763_3*p_h_f*1_2_4"/>
  <p:tag name="KSO_WM_UNIT_CLEAR" val="1"/>
  <p:tag name="KSO_WM_UNIT_LAYERLEVEL" val="1_1_1"/>
  <p:tag name="KSO_WM_UNIT_VALUE" val="16"/>
  <p:tag name="KSO_WM_UNIT_HIGHLIGHT" val="0"/>
  <p:tag name="KSO_WM_UNIT_COMPATIBLE" val="0"/>
  <p:tag name="KSO_WM_UNIT_PRESET_TEXT_INDEX" val="4"/>
  <p:tag name="KSO_WM_DIAGRAM_GROUP_CODE" val="p1-1"/>
  <p:tag name="KSO_WM_UNIT_TEXT_FILL_FORE_SCHEMECOLOR_INDEX" val="13"/>
  <p:tag name="KSO_WM_UNIT_TEXT_FILL_TYPE" val="1"/>
</p:tagLst>
</file>

<file path=ppt/tags/tag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763"/>
  <p:tag name="KSO_WM_UNIT_TYPE" val="p_h_a"/>
  <p:tag name="KSO_WM_UNIT_INDEX" val="1_2_3"/>
  <p:tag name="KSO_WM_UNIT_ID" val="diagram763_3*p_h_a*1_2_3"/>
  <p:tag name="KSO_WM_UNIT_CLEAR" val="1"/>
  <p:tag name="KSO_WM_UNIT_LAYERLEVEL" val="1_1_1"/>
  <p:tag name="KSO_WM_UNIT_VALUE" val="8"/>
  <p:tag name="KSO_WM_UNIT_HIGHLIGHT" val="0"/>
  <p:tag name="KSO_WM_UNIT_COMPATIBLE" val="0"/>
  <p:tag name="KSO_WM_UNIT_PRESET_TEXT_INDEX" val="3"/>
  <p:tag name="KSO_WM_UNIT_PRESET_TEXT_LEN" val="5"/>
  <p:tag name="KSO_WM_DIAGRAM_GROUP_CODE" val="p1-1"/>
  <p:tag name="KSO_WM_UNIT_TEXT_FILL_FORE_SCHEMECOLOR_INDEX" val="9"/>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10680</Words>
  <Application>Microsoft Office PowerPoint</Application>
  <PresentationFormat>自定义</PresentationFormat>
  <Paragraphs>509</Paragraphs>
  <Slides>78</Slides>
  <Notes>7</Notes>
  <HiddenSlides>0</HiddenSlides>
  <MMClips>0</MMClips>
  <ScaleCrop>false</ScaleCrop>
  <HeadingPairs>
    <vt:vector size="4" baseType="variant">
      <vt:variant>
        <vt:lpstr>主题</vt:lpstr>
      </vt:variant>
      <vt:variant>
        <vt:i4>3</vt:i4>
      </vt:variant>
      <vt:variant>
        <vt:lpstr>幻灯片标题</vt:lpstr>
      </vt:variant>
      <vt:variant>
        <vt:i4>78</vt:i4>
      </vt:variant>
    </vt:vector>
  </HeadingPairs>
  <TitlesOfParts>
    <vt:vector size="81" baseType="lpstr">
      <vt:lpstr>Office 主题</vt:lpstr>
      <vt:lpstr>2_Office 主题</vt:lpstr>
      <vt:lpstr>5_Office 主题</vt:lpstr>
      <vt:lpstr>幻灯片 1</vt:lpstr>
      <vt:lpstr>幻灯片 2</vt:lpstr>
      <vt:lpstr>幻灯片 3</vt:lpstr>
      <vt:lpstr>高中化学课程目标</vt:lpstr>
      <vt:lpstr>幻灯片 5</vt:lpstr>
      <vt:lpstr>二、学科核心素养与课程目标</vt:lpstr>
      <vt:lpstr>三、课程结构</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考试命题基础</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180</cp:revision>
  <dcterms:created xsi:type="dcterms:W3CDTF">2018-01-24T14:27:00Z</dcterms:created>
  <dcterms:modified xsi:type="dcterms:W3CDTF">2018-07-28T09:48:18Z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