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90" r:id="rId2"/>
    <p:sldId id="265" r:id="rId3"/>
    <p:sldId id="266" r:id="rId4"/>
    <p:sldId id="291" r:id="rId5"/>
    <p:sldId id="381" r:id="rId6"/>
    <p:sldId id="347" r:id="rId7"/>
    <p:sldId id="274" r:id="rId8"/>
    <p:sldId id="267" r:id="rId9"/>
    <p:sldId id="280" r:id="rId10"/>
    <p:sldId id="285" r:id="rId11"/>
    <p:sldId id="293" r:id="rId12"/>
    <p:sldId id="296" r:id="rId13"/>
    <p:sldId id="442" r:id="rId14"/>
    <p:sldId id="443" r:id="rId15"/>
    <p:sldId id="295" r:id="rId16"/>
    <p:sldId id="268" r:id="rId17"/>
    <p:sldId id="276" r:id="rId18"/>
    <p:sldId id="323" r:id="rId19"/>
    <p:sldId id="324" r:id="rId20"/>
    <p:sldId id="325" r:id="rId21"/>
    <p:sldId id="345" r:id="rId22"/>
    <p:sldId id="299" r:id="rId23"/>
    <p:sldId id="269" r:id="rId24"/>
    <p:sldId id="300" r:id="rId25"/>
    <p:sldId id="301" r:id="rId26"/>
    <p:sldId id="444" r:id="rId27"/>
    <p:sldId id="302" r:id="rId28"/>
    <p:sldId id="303" r:id="rId29"/>
    <p:sldId id="304" r:id="rId30"/>
    <p:sldId id="305" r:id="rId31"/>
    <p:sldId id="314" r:id="rId32"/>
    <p:sldId id="321" r:id="rId33"/>
    <p:sldId id="446" r:id="rId34"/>
    <p:sldId id="307" r:id="rId35"/>
    <p:sldId id="309" r:id="rId36"/>
    <p:sldId id="445" r:id="rId37"/>
    <p:sldId id="378" r:id="rId38"/>
    <p:sldId id="322" r:id="rId39"/>
    <p:sldId id="377" r:id="rId40"/>
    <p:sldId id="272" r:id="rId41"/>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CC"/>
    <a:srgbClr val="E73A1C"/>
    <a:srgbClr val="F23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674"/>
  </p:normalViewPr>
  <p:slideViewPr>
    <p:cSldViewPr snapToGrid="0" snapToObjects="1">
      <p:cViewPr>
        <p:scale>
          <a:sx n="50" d="100"/>
          <a:sy n="50" d="100"/>
        </p:scale>
        <p:origin x="-1446" y="-534"/>
      </p:cViewPr>
      <p:guideLst>
        <p:guide orient="horz" pos="2160"/>
        <p:guide orient="horz" pos="232"/>
        <p:guide orient="horz" pos="4104"/>
        <p:guide pos="3840"/>
        <p:guide pos="568"/>
      </p:guideLst>
    </p:cSldViewPr>
  </p:slideViewPr>
  <p:notesTextViewPr>
    <p:cViewPr>
      <p:scale>
        <a:sx n="1" d="1"/>
        <a:sy n="1" d="1"/>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8F8C9-C197-4094-ADC2-56A57B268DD3}" type="datetimeFigureOut">
              <a:rPr lang="zh-CN" altLang="en-US" smtClean="0"/>
              <a:pPr/>
              <a:t>2018/7/30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BEA69-AC22-4C9A-9A45-EFE3069D402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defTabSz="801370" fontAlgn="base">
              <a:spcBef>
                <a:spcPct val="0"/>
              </a:spcBef>
              <a:spcAft>
                <a:spcPct val="0"/>
              </a:spcAft>
              <a:defRPr/>
            </a:pPr>
            <a:fld id="{4D65C11B-5A75-4AC4-82E0-152961A16068}" type="slidenum">
              <a:rPr lang="zh-CN" altLang="en-US"/>
              <a:pPr defTabSz="801370" fontAlgn="base">
                <a:spcBef>
                  <a:spcPct val="0"/>
                </a:spcBef>
                <a:spcAft>
                  <a:spcPct val="0"/>
                </a:spcAft>
                <a:defRPr/>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idx="2"/>
          </p:nvPr>
        </p:nvSpPr>
        <p:spPr>
          <a:ln>
            <a:solidFill>
              <a:srgbClr val="000000">
                <a:alpha val="100000"/>
              </a:srgbClr>
            </a:solidFill>
            <a:miter lim="800000"/>
          </a:ln>
        </p:spPr>
      </p:sp>
      <p:sp>
        <p:nvSpPr>
          <p:cNvPr id="93187" name="文本占位符 2"/>
          <p:cNvSpPr>
            <a:spLocks noGrp="1"/>
          </p:cNvSpPr>
          <p:nvPr>
            <p:ph type="body" idx="3"/>
          </p:nvPr>
        </p:nvSpPr>
        <p:spPr>
          <a:noFill/>
          <a:ln>
            <a:noFill/>
          </a:ln>
        </p:spPr>
        <p:txBody>
          <a:bodyPr wrap="square" lIns="91440" tIns="45720" rIns="91440" bIns="45720" anchor="t"/>
          <a:lstStyle/>
          <a:p>
            <a:pPr lvl="0" eaLnBrk="1" hangingPunct="1">
              <a:spcBef>
                <a:spcPct val="0"/>
              </a:spcBef>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algn="ctr" defTabSz="608965"/>
            <a:r>
              <a:rPr kumimoji="1" lang="zh-CN" altLang="en-US" sz="1335" dirty="0" smtClean="0">
                <a:solidFill>
                  <a:srgbClr val="000000"/>
                </a:solidFill>
                <a:latin typeface="Century Gothic"/>
                <a:ea typeface="微软雅黑" panose="020B0503020204020204" charset="-122"/>
              </a:rPr>
              <a:t>点击</a:t>
            </a:r>
            <a:r>
              <a:rPr kumimoji="1" lang="en-US" altLang="zh-CN" sz="1335" dirty="0" smtClean="0">
                <a:solidFill>
                  <a:srgbClr val="000000"/>
                </a:solidFill>
                <a:latin typeface="Segoe UI Light" panose="020B0502040204020203" charset="0"/>
                <a:ea typeface="Segoe UI Light" panose="020B0502040204020203" charset="0"/>
                <a:cs typeface="Segoe UI Light" panose="020B0502040204020203" charset="0"/>
              </a:rPr>
              <a:t>Logo</a:t>
            </a:r>
            <a:r>
              <a:rPr kumimoji="1" lang="zh-CN" altLang="en-US" sz="1335" dirty="0" smtClean="0">
                <a:solidFill>
                  <a:srgbClr val="000000"/>
                </a:solidFill>
                <a:latin typeface="Century Gothic"/>
                <a:ea typeface="微软雅黑" panose="020B0503020204020204" charset="-122"/>
              </a:rPr>
              <a:t>获取更多优质模板（放映模式）</a:t>
            </a:r>
            <a:endParaRPr kumimoji="1" lang="zh-CN" altLang="en-US" sz="1335" dirty="0">
              <a:solidFill>
                <a:srgbClr val="000000"/>
              </a:solidFill>
              <a:latin typeface="Century Gothic"/>
              <a:ea typeface="微软雅黑" panose="020B0503020204020204" charset="-122"/>
            </a:endParaRPr>
          </a:p>
        </p:txBody>
      </p:sp>
      <p:pic>
        <p:nvPicPr>
          <p:cNvPr id="4" name="图片 3">
            <a:hlinkClick r:id="rId2"/>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标题幻灯片">
    <p:bg>
      <p:bgPr>
        <a:gradFill flip="none" rotWithShape="1">
          <a:gsLst>
            <a:gs pos="32000">
              <a:schemeClr val="accent2"/>
            </a:gs>
            <a:gs pos="0">
              <a:schemeClr val="accent2">
                <a:lumMod val="75000"/>
              </a:schemeClr>
            </a:gs>
            <a:gs pos="69000">
              <a:schemeClr val="accent3"/>
            </a:gs>
            <a:gs pos="97000">
              <a:schemeClr val="accent4"/>
            </a:gs>
          </a:gsLst>
          <a:path path="circle">
            <a:fillToRect t="100000" r="100000"/>
          </a:path>
          <a:tileRect l="-100000" b="-100000"/>
        </a:gradFill>
        <a:effectLst/>
      </p:bgPr>
    </p:bg>
    <p:spTree>
      <p:nvGrpSpPr>
        <p:cNvPr id="1" name=""/>
        <p:cNvGrpSpPr/>
        <p:nvPr/>
      </p:nvGrpSpPr>
      <p:grpSpPr>
        <a:xfrm>
          <a:off x="0" y="0"/>
          <a:ext cx="0" cy="0"/>
          <a:chOff x="0" y="0"/>
          <a:chExt cx="0" cy="0"/>
        </a:xfrm>
      </p:grpSpPr>
      <p:grpSp>
        <p:nvGrpSpPr>
          <p:cNvPr id="236" name="组 235"/>
          <p:cNvGrpSpPr/>
          <p:nvPr userDrawn="1"/>
        </p:nvGrpSpPr>
        <p:grpSpPr>
          <a:xfrm>
            <a:off x="-1517189" y="-871840"/>
            <a:ext cx="14366963" cy="9196672"/>
            <a:chOff x="-1517189" y="-871840"/>
            <a:chExt cx="14366963" cy="9196672"/>
          </a:xfrm>
          <a:solidFill>
            <a:schemeClr val="bg1">
              <a:alpha val="5000"/>
            </a:schemeClr>
          </a:solidFill>
        </p:grpSpPr>
        <p:sp>
          <p:nvSpPr>
            <p:cNvPr id="5" name="Freeform 7"/>
            <p:cNvSpPr>
              <a:spLocks noEditPoints="1"/>
            </p:cNvSpPr>
            <p:nvPr/>
          </p:nvSpPr>
          <p:spPr bwMode="auto">
            <a:xfrm rot="20132266">
              <a:off x="3204672" y="5259246"/>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 name="Freeform 9"/>
            <p:cNvSpPr>
              <a:spLocks noEditPoints="1"/>
            </p:cNvSpPr>
            <p:nvPr/>
          </p:nvSpPr>
          <p:spPr bwMode="auto">
            <a:xfrm>
              <a:off x="3276077" y="3086935"/>
              <a:ext cx="1135300" cy="1451430"/>
            </a:xfrm>
            <a:custGeom>
              <a:avLst/>
              <a:gdLst>
                <a:gd name="T0" fmla="*/ 449 w 1637"/>
                <a:gd name="T1" fmla="*/ 1301 h 2083"/>
                <a:gd name="T2" fmla="*/ 449 w 1637"/>
                <a:gd name="T3" fmla="*/ 1301 h 2083"/>
                <a:gd name="T4" fmla="*/ 350 w 1637"/>
                <a:gd name="T5" fmla="*/ 1276 h 2083"/>
                <a:gd name="T6" fmla="*/ 240 w 1637"/>
                <a:gd name="T7" fmla="*/ 1150 h 2083"/>
                <a:gd name="T8" fmla="*/ 273 w 1637"/>
                <a:gd name="T9" fmla="*/ 841 h 2083"/>
                <a:gd name="T10" fmla="*/ 770 w 1637"/>
                <a:gd name="T11" fmla="*/ 1055 h 2083"/>
                <a:gd name="T12" fmla="*/ 449 w 1637"/>
                <a:gd name="T13" fmla="*/ 1301 h 2083"/>
                <a:gd name="T14" fmla="*/ 1500 w 1637"/>
                <a:gd name="T15" fmla="*/ 1781 h 2083"/>
                <a:gd name="T16" fmla="*/ 1500 w 1637"/>
                <a:gd name="T17" fmla="*/ 1781 h 2083"/>
                <a:gd name="T18" fmla="*/ 1590 w 1637"/>
                <a:gd name="T19" fmla="*/ 1670 h 2083"/>
                <a:gd name="T20" fmla="*/ 1278 w 1637"/>
                <a:gd name="T21" fmla="*/ 1604 h 2083"/>
                <a:gd name="T22" fmla="*/ 1403 w 1637"/>
                <a:gd name="T23" fmla="*/ 1057 h 2083"/>
                <a:gd name="T24" fmla="*/ 1031 w 1637"/>
                <a:gd name="T25" fmla="*/ 383 h 2083"/>
                <a:gd name="T26" fmla="*/ 931 w 1637"/>
                <a:gd name="T27" fmla="*/ 92 h 2083"/>
                <a:gd name="T28" fmla="*/ 480 w 1637"/>
                <a:gd name="T29" fmla="*/ 430 h 2083"/>
                <a:gd name="T30" fmla="*/ 0 w 1637"/>
                <a:gd name="T31" fmla="*/ 723 h 2083"/>
                <a:gd name="T32" fmla="*/ 236 w 1637"/>
                <a:gd name="T33" fmla="*/ 825 h 2083"/>
                <a:gd name="T34" fmla="*/ 202 w 1637"/>
                <a:gd name="T35" fmla="*/ 1162 h 2083"/>
                <a:gd name="T36" fmla="*/ 332 w 1637"/>
                <a:gd name="T37" fmla="*/ 1312 h 2083"/>
                <a:gd name="T38" fmla="*/ 449 w 1637"/>
                <a:gd name="T39" fmla="*/ 1341 h 2083"/>
                <a:gd name="T40" fmla="*/ 807 w 1637"/>
                <a:gd name="T41" fmla="*/ 1071 h 2083"/>
                <a:gd name="T42" fmla="*/ 1003 w 1637"/>
                <a:gd name="T43" fmla="*/ 1156 h 2083"/>
                <a:gd name="T44" fmla="*/ 950 w 1637"/>
                <a:gd name="T45" fmla="*/ 626 h 2083"/>
                <a:gd name="T46" fmla="*/ 1001 w 1637"/>
                <a:gd name="T47" fmla="*/ 495 h 2083"/>
                <a:gd name="T48" fmla="*/ 1297 w 1637"/>
                <a:gd name="T49" fmla="*/ 1060 h 2083"/>
                <a:gd name="T50" fmla="*/ 1215 w 1637"/>
                <a:gd name="T51" fmla="*/ 1499 h 2083"/>
                <a:gd name="T52" fmla="*/ 1166 w 1637"/>
                <a:gd name="T53" fmla="*/ 1581 h 2083"/>
                <a:gd name="T54" fmla="*/ 920 w 1637"/>
                <a:gd name="T55" fmla="*/ 1530 h 2083"/>
                <a:gd name="T56" fmla="*/ 549 w 1637"/>
                <a:gd name="T57" fmla="*/ 1946 h 2083"/>
                <a:gd name="T58" fmla="*/ 1255 w 1637"/>
                <a:gd name="T59" fmla="*/ 2083 h 2083"/>
                <a:gd name="T60" fmla="*/ 1637 w 1637"/>
                <a:gd name="T61" fmla="*/ 1806 h 2083"/>
                <a:gd name="T62" fmla="*/ 1500 w 1637"/>
                <a:gd name="T63" fmla="*/ 178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7" h="2083">
                  <a:moveTo>
                    <a:pt x="449" y="1301"/>
                  </a:moveTo>
                  <a:lnTo>
                    <a:pt x="449" y="1301"/>
                  </a:lnTo>
                  <a:cubicBezTo>
                    <a:pt x="416" y="1301"/>
                    <a:pt x="383" y="1292"/>
                    <a:pt x="350" y="1276"/>
                  </a:cubicBezTo>
                  <a:cubicBezTo>
                    <a:pt x="295" y="1248"/>
                    <a:pt x="258" y="1206"/>
                    <a:pt x="240" y="1150"/>
                  </a:cubicBezTo>
                  <a:cubicBezTo>
                    <a:pt x="207" y="1047"/>
                    <a:pt x="243" y="919"/>
                    <a:pt x="273" y="841"/>
                  </a:cubicBezTo>
                  <a:lnTo>
                    <a:pt x="770" y="1055"/>
                  </a:lnTo>
                  <a:cubicBezTo>
                    <a:pt x="719" y="1137"/>
                    <a:pt x="599" y="1301"/>
                    <a:pt x="449" y="1301"/>
                  </a:cubicBezTo>
                  <a:close/>
                  <a:moveTo>
                    <a:pt x="1500" y="1781"/>
                  </a:moveTo>
                  <a:lnTo>
                    <a:pt x="1500" y="1781"/>
                  </a:lnTo>
                  <a:lnTo>
                    <a:pt x="1590" y="1670"/>
                  </a:lnTo>
                  <a:lnTo>
                    <a:pt x="1278" y="1604"/>
                  </a:lnTo>
                  <a:cubicBezTo>
                    <a:pt x="1340" y="1504"/>
                    <a:pt x="1412" y="1329"/>
                    <a:pt x="1403" y="1057"/>
                  </a:cubicBezTo>
                  <a:cubicBezTo>
                    <a:pt x="1392" y="672"/>
                    <a:pt x="1130" y="453"/>
                    <a:pt x="1031" y="383"/>
                  </a:cubicBezTo>
                  <a:cubicBezTo>
                    <a:pt x="1053" y="263"/>
                    <a:pt x="1046" y="135"/>
                    <a:pt x="931" y="92"/>
                  </a:cubicBezTo>
                  <a:cubicBezTo>
                    <a:pt x="680" y="0"/>
                    <a:pt x="480" y="430"/>
                    <a:pt x="480" y="430"/>
                  </a:cubicBezTo>
                  <a:cubicBezTo>
                    <a:pt x="480" y="430"/>
                    <a:pt x="113" y="340"/>
                    <a:pt x="0" y="723"/>
                  </a:cubicBezTo>
                  <a:lnTo>
                    <a:pt x="236" y="825"/>
                  </a:lnTo>
                  <a:cubicBezTo>
                    <a:pt x="204" y="908"/>
                    <a:pt x="164" y="1046"/>
                    <a:pt x="202" y="1162"/>
                  </a:cubicBezTo>
                  <a:cubicBezTo>
                    <a:pt x="223" y="1229"/>
                    <a:pt x="267" y="1279"/>
                    <a:pt x="332" y="1312"/>
                  </a:cubicBezTo>
                  <a:cubicBezTo>
                    <a:pt x="370" y="1331"/>
                    <a:pt x="410" y="1341"/>
                    <a:pt x="449" y="1341"/>
                  </a:cubicBezTo>
                  <a:cubicBezTo>
                    <a:pt x="623" y="1341"/>
                    <a:pt x="755" y="1157"/>
                    <a:pt x="807" y="1071"/>
                  </a:cubicBezTo>
                  <a:lnTo>
                    <a:pt x="1003" y="1156"/>
                  </a:lnTo>
                  <a:cubicBezTo>
                    <a:pt x="1003" y="1156"/>
                    <a:pt x="1247" y="846"/>
                    <a:pt x="950" y="626"/>
                  </a:cubicBezTo>
                  <a:cubicBezTo>
                    <a:pt x="950" y="626"/>
                    <a:pt x="977" y="571"/>
                    <a:pt x="1001" y="495"/>
                  </a:cubicBezTo>
                  <a:cubicBezTo>
                    <a:pt x="1101" y="574"/>
                    <a:pt x="1288" y="762"/>
                    <a:pt x="1297" y="1060"/>
                  </a:cubicBezTo>
                  <a:cubicBezTo>
                    <a:pt x="1303" y="1273"/>
                    <a:pt x="1256" y="1416"/>
                    <a:pt x="1215" y="1499"/>
                  </a:cubicBezTo>
                  <a:cubicBezTo>
                    <a:pt x="1198" y="1534"/>
                    <a:pt x="1181" y="1561"/>
                    <a:pt x="1166" y="1581"/>
                  </a:cubicBezTo>
                  <a:lnTo>
                    <a:pt x="920" y="1530"/>
                  </a:lnTo>
                  <a:lnTo>
                    <a:pt x="549" y="1946"/>
                  </a:lnTo>
                  <a:lnTo>
                    <a:pt x="1255" y="2083"/>
                  </a:lnTo>
                  <a:lnTo>
                    <a:pt x="1637" y="1806"/>
                  </a:lnTo>
                  <a:lnTo>
                    <a:pt x="1500" y="1781"/>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9" name="组 18"/>
            <p:cNvGrpSpPr/>
            <p:nvPr userDrawn="1"/>
          </p:nvGrpSpPr>
          <p:grpSpPr>
            <a:xfrm rot="1396810">
              <a:off x="5439148" y="3364452"/>
              <a:ext cx="337162" cy="1815987"/>
              <a:chOff x="6099175" y="2627313"/>
              <a:chExt cx="411163" cy="2214563"/>
            </a:xfrm>
            <a:grpFill/>
          </p:grpSpPr>
          <p:sp>
            <p:nvSpPr>
              <p:cNvPr id="11" name="Freeform 13"/>
              <p:cNvSpPr>
                <a:spLocks noEditPoints="1"/>
              </p:cNvSpPr>
              <p:nvPr/>
            </p:nvSpPr>
            <p:spPr bwMode="auto">
              <a:xfrm>
                <a:off x="6130130" y="3048001"/>
                <a:ext cx="349250" cy="1258888"/>
              </a:xfrm>
              <a:custGeom>
                <a:avLst/>
                <a:gdLst>
                  <a:gd name="T0" fmla="*/ 137 w 367"/>
                  <a:gd name="T1" fmla="*/ 40 h 1313"/>
                  <a:gd name="T2" fmla="*/ 137 w 367"/>
                  <a:gd name="T3" fmla="*/ 40 h 1313"/>
                  <a:gd name="T4" fmla="*/ 230 w 367"/>
                  <a:gd name="T5" fmla="*/ 40 h 1313"/>
                  <a:gd name="T6" fmla="*/ 230 w 367"/>
                  <a:gd name="T7" fmla="*/ 1273 h 1313"/>
                  <a:gd name="T8" fmla="*/ 137 w 367"/>
                  <a:gd name="T9" fmla="*/ 1273 h 1313"/>
                  <a:gd name="T10" fmla="*/ 137 w 367"/>
                  <a:gd name="T11" fmla="*/ 40 h 1313"/>
                  <a:gd name="T12" fmla="*/ 97 w 367"/>
                  <a:gd name="T13" fmla="*/ 1273 h 1313"/>
                  <a:gd name="T14" fmla="*/ 97 w 367"/>
                  <a:gd name="T15" fmla="*/ 1273 h 1313"/>
                  <a:gd name="T16" fmla="*/ 40 w 367"/>
                  <a:gd name="T17" fmla="*/ 1273 h 1313"/>
                  <a:gd name="T18" fmla="*/ 40 w 367"/>
                  <a:gd name="T19" fmla="*/ 40 h 1313"/>
                  <a:gd name="T20" fmla="*/ 97 w 367"/>
                  <a:gd name="T21" fmla="*/ 40 h 1313"/>
                  <a:gd name="T22" fmla="*/ 97 w 367"/>
                  <a:gd name="T23" fmla="*/ 1273 h 1313"/>
                  <a:gd name="T24" fmla="*/ 270 w 367"/>
                  <a:gd name="T25" fmla="*/ 40 h 1313"/>
                  <a:gd name="T26" fmla="*/ 270 w 367"/>
                  <a:gd name="T27" fmla="*/ 40 h 1313"/>
                  <a:gd name="T28" fmla="*/ 327 w 367"/>
                  <a:gd name="T29" fmla="*/ 40 h 1313"/>
                  <a:gd name="T30" fmla="*/ 327 w 367"/>
                  <a:gd name="T31" fmla="*/ 1273 h 1313"/>
                  <a:gd name="T32" fmla="*/ 270 w 367"/>
                  <a:gd name="T33" fmla="*/ 1273 h 1313"/>
                  <a:gd name="T34" fmla="*/ 270 w 367"/>
                  <a:gd name="T35" fmla="*/ 40 h 1313"/>
                  <a:gd name="T36" fmla="*/ 270 w 367"/>
                  <a:gd name="T37" fmla="*/ 1313 h 1313"/>
                  <a:gd name="T38" fmla="*/ 270 w 367"/>
                  <a:gd name="T39" fmla="*/ 1313 h 1313"/>
                  <a:gd name="T40" fmla="*/ 270 w 367"/>
                  <a:gd name="T41" fmla="*/ 1313 h 1313"/>
                  <a:gd name="T42" fmla="*/ 367 w 367"/>
                  <a:gd name="T43" fmla="*/ 1313 h 1313"/>
                  <a:gd name="T44" fmla="*/ 367 w 367"/>
                  <a:gd name="T45" fmla="*/ 0 h 1313"/>
                  <a:gd name="T46" fmla="*/ 0 w 367"/>
                  <a:gd name="T47" fmla="*/ 0 h 1313"/>
                  <a:gd name="T48" fmla="*/ 0 w 367"/>
                  <a:gd name="T49" fmla="*/ 1313 h 1313"/>
                  <a:gd name="T50" fmla="*/ 97 w 367"/>
                  <a:gd name="T51" fmla="*/ 1313 h 1313"/>
                  <a:gd name="T52" fmla="*/ 97 w 367"/>
                  <a:gd name="T53" fmla="*/ 1313 h 1313"/>
                  <a:gd name="T54" fmla="*/ 137 w 367"/>
                  <a:gd name="T55" fmla="*/ 1313 h 1313"/>
                  <a:gd name="T56" fmla="*/ 137 w 367"/>
                  <a:gd name="T57" fmla="*/ 1313 h 1313"/>
                  <a:gd name="T58" fmla="*/ 230 w 367"/>
                  <a:gd name="T59" fmla="*/ 1313 h 1313"/>
                  <a:gd name="T60" fmla="*/ 230 w 367"/>
                  <a:gd name="T61" fmla="*/ 1313 h 1313"/>
                  <a:gd name="T62" fmla="*/ 270 w 367"/>
                  <a:gd name="T6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1313">
                    <a:moveTo>
                      <a:pt x="137" y="40"/>
                    </a:moveTo>
                    <a:lnTo>
                      <a:pt x="137" y="40"/>
                    </a:lnTo>
                    <a:lnTo>
                      <a:pt x="230" y="40"/>
                    </a:lnTo>
                    <a:lnTo>
                      <a:pt x="230" y="1273"/>
                    </a:lnTo>
                    <a:lnTo>
                      <a:pt x="137" y="1273"/>
                    </a:lnTo>
                    <a:lnTo>
                      <a:pt x="137" y="40"/>
                    </a:lnTo>
                    <a:close/>
                    <a:moveTo>
                      <a:pt x="97" y="1273"/>
                    </a:moveTo>
                    <a:lnTo>
                      <a:pt x="97" y="1273"/>
                    </a:lnTo>
                    <a:lnTo>
                      <a:pt x="40" y="1273"/>
                    </a:lnTo>
                    <a:lnTo>
                      <a:pt x="40" y="40"/>
                    </a:lnTo>
                    <a:lnTo>
                      <a:pt x="97" y="40"/>
                    </a:lnTo>
                    <a:lnTo>
                      <a:pt x="97" y="1273"/>
                    </a:lnTo>
                    <a:close/>
                    <a:moveTo>
                      <a:pt x="270" y="40"/>
                    </a:moveTo>
                    <a:lnTo>
                      <a:pt x="270" y="40"/>
                    </a:lnTo>
                    <a:lnTo>
                      <a:pt x="327" y="40"/>
                    </a:lnTo>
                    <a:lnTo>
                      <a:pt x="327" y="1273"/>
                    </a:lnTo>
                    <a:lnTo>
                      <a:pt x="270" y="1273"/>
                    </a:lnTo>
                    <a:lnTo>
                      <a:pt x="270" y="40"/>
                    </a:lnTo>
                    <a:close/>
                    <a:moveTo>
                      <a:pt x="270" y="1313"/>
                    </a:moveTo>
                    <a:lnTo>
                      <a:pt x="270" y="1313"/>
                    </a:lnTo>
                    <a:lnTo>
                      <a:pt x="270" y="1313"/>
                    </a:lnTo>
                    <a:lnTo>
                      <a:pt x="367" y="1313"/>
                    </a:lnTo>
                    <a:lnTo>
                      <a:pt x="367" y="0"/>
                    </a:lnTo>
                    <a:lnTo>
                      <a:pt x="0" y="0"/>
                    </a:lnTo>
                    <a:lnTo>
                      <a:pt x="0" y="1313"/>
                    </a:lnTo>
                    <a:lnTo>
                      <a:pt x="97" y="1313"/>
                    </a:lnTo>
                    <a:lnTo>
                      <a:pt x="97" y="1313"/>
                    </a:lnTo>
                    <a:lnTo>
                      <a:pt x="137" y="1313"/>
                    </a:lnTo>
                    <a:lnTo>
                      <a:pt x="137" y="1313"/>
                    </a:lnTo>
                    <a:lnTo>
                      <a:pt x="230" y="1313"/>
                    </a:lnTo>
                    <a:lnTo>
                      <a:pt x="230" y="1313"/>
                    </a:lnTo>
                    <a:lnTo>
                      <a:pt x="270" y="1313"/>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 name="Freeform 14"/>
              <p:cNvSpPr/>
              <p:nvPr/>
            </p:nvSpPr>
            <p:spPr bwMode="auto">
              <a:xfrm>
                <a:off x="6130131" y="2968626"/>
                <a:ext cx="349250" cy="63500"/>
              </a:xfrm>
              <a:custGeom>
                <a:avLst/>
                <a:gdLst>
                  <a:gd name="T0" fmla="*/ 367 w 367"/>
                  <a:gd name="T1" fmla="*/ 0 h 67"/>
                  <a:gd name="T2" fmla="*/ 367 w 367"/>
                  <a:gd name="T3" fmla="*/ 0 h 67"/>
                  <a:gd name="T4" fmla="*/ 0 w 367"/>
                  <a:gd name="T5" fmla="*/ 0 h 67"/>
                  <a:gd name="T6" fmla="*/ 0 w 367"/>
                  <a:gd name="T7" fmla="*/ 67 h 67"/>
                  <a:gd name="T8" fmla="*/ 367 w 367"/>
                  <a:gd name="T9" fmla="*/ 67 h 67"/>
                  <a:gd name="T10" fmla="*/ 367 w 367"/>
                  <a:gd name="T11" fmla="*/ 0 h 67"/>
                </a:gdLst>
                <a:ahLst/>
                <a:cxnLst>
                  <a:cxn ang="0">
                    <a:pos x="T0" y="T1"/>
                  </a:cxn>
                  <a:cxn ang="0">
                    <a:pos x="T2" y="T3"/>
                  </a:cxn>
                  <a:cxn ang="0">
                    <a:pos x="T4" y="T5"/>
                  </a:cxn>
                  <a:cxn ang="0">
                    <a:pos x="T6" y="T7"/>
                  </a:cxn>
                  <a:cxn ang="0">
                    <a:pos x="T8" y="T9"/>
                  </a:cxn>
                  <a:cxn ang="0">
                    <a:pos x="T10" y="T11"/>
                  </a:cxn>
                </a:cxnLst>
                <a:rect l="0" t="0" r="r" b="b"/>
                <a:pathLst>
                  <a:path w="367" h="67">
                    <a:moveTo>
                      <a:pt x="367" y="0"/>
                    </a:moveTo>
                    <a:lnTo>
                      <a:pt x="367" y="0"/>
                    </a:lnTo>
                    <a:lnTo>
                      <a:pt x="0" y="0"/>
                    </a:lnTo>
                    <a:lnTo>
                      <a:pt x="0" y="67"/>
                    </a:lnTo>
                    <a:lnTo>
                      <a:pt x="367" y="67"/>
                    </a:lnTo>
                    <a:lnTo>
                      <a:pt x="36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6099175" y="2627313"/>
                <a:ext cx="411163" cy="325438"/>
              </a:xfrm>
              <a:custGeom>
                <a:avLst/>
                <a:gdLst>
                  <a:gd name="T0" fmla="*/ 399 w 430"/>
                  <a:gd name="T1" fmla="*/ 340 h 340"/>
                  <a:gd name="T2" fmla="*/ 399 w 430"/>
                  <a:gd name="T3" fmla="*/ 340 h 340"/>
                  <a:gd name="T4" fmla="*/ 215 w 430"/>
                  <a:gd name="T5" fmla="*/ 0 h 340"/>
                  <a:gd name="T6" fmla="*/ 32 w 430"/>
                  <a:gd name="T7" fmla="*/ 340 h 340"/>
                  <a:gd name="T8" fmla="*/ 399 w 430"/>
                  <a:gd name="T9" fmla="*/ 340 h 340"/>
                </a:gdLst>
                <a:ahLst/>
                <a:cxnLst>
                  <a:cxn ang="0">
                    <a:pos x="T0" y="T1"/>
                  </a:cxn>
                  <a:cxn ang="0">
                    <a:pos x="T2" y="T3"/>
                  </a:cxn>
                  <a:cxn ang="0">
                    <a:pos x="T4" y="T5"/>
                  </a:cxn>
                  <a:cxn ang="0">
                    <a:pos x="T6" y="T7"/>
                  </a:cxn>
                  <a:cxn ang="0">
                    <a:pos x="T8" y="T9"/>
                  </a:cxn>
                </a:cxnLst>
                <a:rect l="0" t="0" r="r" b="b"/>
                <a:pathLst>
                  <a:path w="430" h="340">
                    <a:moveTo>
                      <a:pt x="399" y="340"/>
                    </a:moveTo>
                    <a:lnTo>
                      <a:pt x="399" y="340"/>
                    </a:lnTo>
                    <a:cubicBezTo>
                      <a:pt x="399" y="340"/>
                      <a:pt x="430" y="0"/>
                      <a:pt x="215" y="0"/>
                    </a:cubicBezTo>
                    <a:cubicBezTo>
                      <a:pt x="0" y="0"/>
                      <a:pt x="32" y="340"/>
                      <a:pt x="32" y="340"/>
                    </a:cubicBezTo>
                    <a:lnTo>
                      <a:pt x="399" y="34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 name="Freeform 17"/>
              <p:cNvSpPr>
                <a:spLocks noEditPoints="1"/>
              </p:cNvSpPr>
              <p:nvPr/>
            </p:nvSpPr>
            <p:spPr bwMode="auto">
              <a:xfrm>
                <a:off x="6128544" y="4310063"/>
                <a:ext cx="352425" cy="531813"/>
              </a:xfrm>
              <a:custGeom>
                <a:avLst/>
                <a:gdLst>
                  <a:gd name="T0" fmla="*/ 214 w 369"/>
                  <a:gd name="T1" fmla="*/ 338 h 554"/>
                  <a:gd name="T2" fmla="*/ 214 w 369"/>
                  <a:gd name="T3" fmla="*/ 338 h 554"/>
                  <a:gd name="T4" fmla="*/ 155 w 369"/>
                  <a:gd name="T5" fmla="*/ 338 h 554"/>
                  <a:gd name="T6" fmla="*/ 56 w 369"/>
                  <a:gd name="T7" fmla="*/ 40 h 554"/>
                  <a:gd name="T8" fmla="*/ 313 w 369"/>
                  <a:gd name="T9" fmla="*/ 40 h 554"/>
                  <a:gd name="T10" fmla="*/ 214 w 369"/>
                  <a:gd name="T11" fmla="*/ 338 h 554"/>
                  <a:gd name="T12" fmla="*/ 113 w 369"/>
                  <a:gd name="T13" fmla="*/ 338 h 554"/>
                  <a:gd name="T14" fmla="*/ 113 w 369"/>
                  <a:gd name="T15" fmla="*/ 338 h 554"/>
                  <a:gd name="T16" fmla="*/ 184 w 369"/>
                  <a:gd name="T17" fmla="*/ 554 h 554"/>
                  <a:gd name="T18" fmla="*/ 256 w 369"/>
                  <a:gd name="T19" fmla="*/ 338 h 554"/>
                  <a:gd name="T20" fmla="*/ 369 w 369"/>
                  <a:gd name="T21" fmla="*/ 0 h 554"/>
                  <a:gd name="T22" fmla="*/ 0 w 369"/>
                  <a:gd name="T23" fmla="*/ 0 h 554"/>
                  <a:gd name="T24" fmla="*/ 113 w 369"/>
                  <a:gd name="T25" fmla="*/ 3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554">
                    <a:moveTo>
                      <a:pt x="214" y="338"/>
                    </a:moveTo>
                    <a:lnTo>
                      <a:pt x="214" y="338"/>
                    </a:lnTo>
                    <a:lnTo>
                      <a:pt x="155" y="338"/>
                    </a:lnTo>
                    <a:lnTo>
                      <a:pt x="56" y="40"/>
                    </a:lnTo>
                    <a:lnTo>
                      <a:pt x="313" y="40"/>
                    </a:lnTo>
                    <a:lnTo>
                      <a:pt x="214" y="338"/>
                    </a:lnTo>
                    <a:close/>
                    <a:moveTo>
                      <a:pt x="113" y="338"/>
                    </a:moveTo>
                    <a:lnTo>
                      <a:pt x="113" y="338"/>
                    </a:lnTo>
                    <a:lnTo>
                      <a:pt x="184" y="554"/>
                    </a:lnTo>
                    <a:lnTo>
                      <a:pt x="256" y="338"/>
                    </a:lnTo>
                    <a:lnTo>
                      <a:pt x="369" y="0"/>
                    </a:lnTo>
                    <a:lnTo>
                      <a:pt x="0" y="0"/>
                    </a:lnTo>
                    <a:lnTo>
                      <a:pt x="113" y="33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7" name="Freeform 19"/>
            <p:cNvSpPr>
              <a:spLocks noEditPoints="1"/>
            </p:cNvSpPr>
            <p:nvPr/>
          </p:nvSpPr>
          <p:spPr bwMode="auto">
            <a:xfrm rot="1363540">
              <a:off x="8673100" y="723488"/>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 name="Freeform 20"/>
            <p:cNvSpPr/>
            <p:nvPr/>
          </p:nvSpPr>
          <p:spPr bwMode="auto">
            <a:xfrm rot="20253209">
              <a:off x="4644944" y="4409600"/>
              <a:ext cx="271863" cy="880837"/>
            </a:xfrm>
            <a:custGeom>
              <a:avLst/>
              <a:gdLst>
                <a:gd name="T0" fmla="*/ 772 w 831"/>
                <a:gd name="T1" fmla="*/ 279 h 2682"/>
                <a:gd name="T2" fmla="*/ 772 w 831"/>
                <a:gd name="T3" fmla="*/ 279 h 2682"/>
                <a:gd name="T4" fmla="*/ 772 w 831"/>
                <a:gd name="T5" fmla="*/ 0 h 2682"/>
                <a:gd name="T6" fmla="*/ 622 w 831"/>
                <a:gd name="T7" fmla="*/ 0 h 2682"/>
                <a:gd name="T8" fmla="*/ 622 w 831"/>
                <a:gd name="T9" fmla="*/ 279 h 2682"/>
                <a:gd name="T10" fmla="*/ 557 w 831"/>
                <a:gd name="T11" fmla="*/ 279 h 2682"/>
                <a:gd name="T12" fmla="*/ 557 w 831"/>
                <a:gd name="T13" fmla="*/ 900 h 2682"/>
                <a:gd name="T14" fmla="*/ 606 w 831"/>
                <a:gd name="T15" fmla="*/ 900 h 2682"/>
                <a:gd name="T16" fmla="*/ 102 w 831"/>
                <a:gd name="T17" fmla="*/ 2121 h 2682"/>
                <a:gd name="T18" fmla="*/ 130 w 831"/>
                <a:gd name="T19" fmla="*/ 2133 h 2682"/>
                <a:gd name="T20" fmla="*/ 40 w 831"/>
                <a:gd name="T21" fmla="*/ 2350 h 2682"/>
                <a:gd name="T22" fmla="*/ 62 w 831"/>
                <a:gd name="T23" fmla="*/ 2359 h 2682"/>
                <a:gd name="T24" fmla="*/ 0 w 831"/>
                <a:gd name="T25" fmla="*/ 2510 h 2682"/>
                <a:gd name="T26" fmla="*/ 24 w 831"/>
                <a:gd name="T27" fmla="*/ 2519 h 2682"/>
                <a:gd name="T28" fmla="*/ 86 w 831"/>
                <a:gd name="T29" fmla="*/ 2369 h 2682"/>
                <a:gd name="T30" fmla="*/ 108 w 831"/>
                <a:gd name="T31" fmla="*/ 2378 h 2682"/>
                <a:gd name="T32" fmla="*/ 198 w 831"/>
                <a:gd name="T33" fmla="*/ 2161 h 2682"/>
                <a:gd name="T34" fmla="*/ 226 w 831"/>
                <a:gd name="T35" fmla="*/ 2172 h 2682"/>
                <a:gd name="T36" fmla="*/ 630 w 831"/>
                <a:gd name="T37" fmla="*/ 1191 h 2682"/>
                <a:gd name="T38" fmla="*/ 630 w 831"/>
                <a:gd name="T39" fmla="*/ 2284 h 2682"/>
                <a:gd name="T40" fmla="*/ 660 w 831"/>
                <a:gd name="T41" fmla="*/ 2284 h 2682"/>
                <a:gd name="T42" fmla="*/ 660 w 831"/>
                <a:gd name="T43" fmla="*/ 2519 h 2682"/>
                <a:gd name="T44" fmla="*/ 684 w 831"/>
                <a:gd name="T45" fmla="*/ 2519 h 2682"/>
                <a:gd name="T46" fmla="*/ 684 w 831"/>
                <a:gd name="T47" fmla="*/ 2682 h 2682"/>
                <a:gd name="T48" fmla="*/ 710 w 831"/>
                <a:gd name="T49" fmla="*/ 2682 h 2682"/>
                <a:gd name="T50" fmla="*/ 710 w 831"/>
                <a:gd name="T51" fmla="*/ 2519 h 2682"/>
                <a:gd name="T52" fmla="*/ 734 w 831"/>
                <a:gd name="T53" fmla="*/ 2519 h 2682"/>
                <a:gd name="T54" fmla="*/ 734 w 831"/>
                <a:gd name="T55" fmla="*/ 2284 h 2682"/>
                <a:gd name="T56" fmla="*/ 764 w 831"/>
                <a:gd name="T57" fmla="*/ 2284 h 2682"/>
                <a:gd name="T58" fmla="*/ 764 w 831"/>
                <a:gd name="T59" fmla="*/ 900 h 2682"/>
                <a:gd name="T60" fmla="*/ 831 w 831"/>
                <a:gd name="T61" fmla="*/ 900 h 2682"/>
                <a:gd name="T62" fmla="*/ 831 w 831"/>
                <a:gd name="T63" fmla="*/ 279 h 2682"/>
                <a:gd name="T64" fmla="*/ 772 w 831"/>
                <a:gd name="T65" fmla="*/ 279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1" h="2682">
                  <a:moveTo>
                    <a:pt x="772" y="279"/>
                  </a:moveTo>
                  <a:lnTo>
                    <a:pt x="772" y="279"/>
                  </a:lnTo>
                  <a:lnTo>
                    <a:pt x="772" y="0"/>
                  </a:lnTo>
                  <a:lnTo>
                    <a:pt x="622" y="0"/>
                  </a:lnTo>
                  <a:lnTo>
                    <a:pt x="622" y="279"/>
                  </a:lnTo>
                  <a:lnTo>
                    <a:pt x="557" y="279"/>
                  </a:lnTo>
                  <a:lnTo>
                    <a:pt x="557" y="900"/>
                  </a:lnTo>
                  <a:lnTo>
                    <a:pt x="606" y="900"/>
                  </a:lnTo>
                  <a:lnTo>
                    <a:pt x="102" y="2121"/>
                  </a:lnTo>
                  <a:lnTo>
                    <a:pt x="130" y="2133"/>
                  </a:lnTo>
                  <a:lnTo>
                    <a:pt x="40" y="2350"/>
                  </a:lnTo>
                  <a:lnTo>
                    <a:pt x="62" y="2359"/>
                  </a:lnTo>
                  <a:lnTo>
                    <a:pt x="0" y="2510"/>
                  </a:lnTo>
                  <a:lnTo>
                    <a:pt x="24" y="2519"/>
                  </a:lnTo>
                  <a:lnTo>
                    <a:pt x="86" y="2369"/>
                  </a:lnTo>
                  <a:lnTo>
                    <a:pt x="108" y="2378"/>
                  </a:lnTo>
                  <a:lnTo>
                    <a:pt x="198" y="2161"/>
                  </a:lnTo>
                  <a:lnTo>
                    <a:pt x="226" y="2172"/>
                  </a:lnTo>
                  <a:lnTo>
                    <a:pt x="630" y="1191"/>
                  </a:lnTo>
                  <a:lnTo>
                    <a:pt x="630" y="2284"/>
                  </a:lnTo>
                  <a:lnTo>
                    <a:pt x="660" y="2284"/>
                  </a:lnTo>
                  <a:lnTo>
                    <a:pt x="660" y="2519"/>
                  </a:lnTo>
                  <a:lnTo>
                    <a:pt x="684" y="2519"/>
                  </a:lnTo>
                  <a:lnTo>
                    <a:pt x="684" y="2682"/>
                  </a:lnTo>
                  <a:lnTo>
                    <a:pt x="710" y="2682"/>
                  </a:lnTo>
                  <a:lnTo>
                    <a:pt x="710" y="2519"/>
                  </a:lnTo>
                  <a:lnTo>
                    <a:pt x="734" y="2519"/>
                  </a:lnTo>
                  <a:lnTo>
                    <a:pt x="734" y="2284"/>
                  </a:lnTo>
                  <a:lnTo>
                    <a:pt x="764" y="2284"/>
                  </a:lnTo>
                  <a:lnTo>
                    <a:pt x="764" y="900"/>
                  </a:lnTo>
                  <a:lnTo>
                    <a:pt x="831" y="900"/>
                  </a:lnTo>
                  <a:lnTo>
                    <a:pt x="831" y="279"/>
                  </a:lnTo>
                  <a:lnTo>
                    <a:pt x="772" y="279"/>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20" name="组合 45"/>
            <p:cNvGrpSpPr/>
            <p:nvPr userDrawn="1"/>
          </p:nvGrpSpPr>
          <p:grpSpPr>
            <a:xfrm rot="2116298">
              <a:off x="5097308" y="5328958"/>
              <a:ext cx="722933" cy="629672"/>
              <a:chOff x="501650" y="3292475"/>
              <a:chExt cx="1735138" cy="1511300"/>
            </a:xfrm>
            <a:grpFill/>
          </p:grpSpPr>
          <p:sp>
            <p:nvSpPr>
              <p:cNvPr id="21" name="Freeform 5"/>
              <p:cNvSpPr/>
              <p:nvPr/>
            </p:nvSpPr>
            <p:spPr bwMode="auto">
              <a:xfrm>
                <a:off x="501650" y="3292475"/>
                <a:ext cx="1735138" cy="893762"/>
              </a:xfrm>
              <a:custGeom>
                <a:avLst/>
                <a:gdLst>
                  <a:gd name="T0" fmla="*/ 0 w 943"/>
                  <a:gd name="T1" fmla="*/ 242 h 484"/>
                  <a:gd name="T2" fmla="*/ 0 w 943"/>
                  <a:gd name="T3" fmla="*/ 242 h 484"/>
                  <a:gd name="T4" fmla="*/ 471 w 943"/>
                  <a:gd name="T5" fmla="*/ 484 h 484"/>
                  <a:gd name="T6" fmla="*/ 943 w 943"/>
                  <a:gd name="T7" fmla="*/ 242 h 484"/>
                  <a:gd name="T8" fmla="*/ 471 w 943"/>
                  <a:gd name="T9" fmla="*/ 0 h 484"/>
                  <a:gd name="T10" fmla="*/ 0 w 943"/>
                  <a:gd name="T11" fmla="*/ 242 h 484"/>
                </a:gdLst>
                <a:ahLst/>
                <a:cxnLst>
                  <a:cxn ang="0">
                    <a:pos x="T0" y="T1"/>
                  </a:cxn>
                  <a:cxn ang="0">
                    <a:pos x="T2" y="T3"/>
                  </a:cxn>
                  <a:cxn ang="0">
                    <a:pos x="T4" y="T5"/>
                  </a:cxn>
                  <a:cxn ang="0">
                    <a:pos x="T6" y="T7"/>
                  </a:cxn>
                  <a:cxn ang="0">
                    <a:pos x="T8" y="T9"/>
                  </a:cxn>
                  <a:cxn ang="0">
                    <a:pos x="T10" y="T11"/>
                  </a:cxn>
                </a:cxnLst>
                <a:rect l="0" t="0" r="r" b="b"/>
                <a:pathLst>
                  <a:path w="943" h="484">
                    <a:moveTo>
                      <a:pt x="0" y="242"/>
                    </a:moveTo>
                    <a:lnTo>
                      <a:pt x="0" y="242"/>
                    </a:lnTo>
                    <a:lnTo>
                      <a:pt x="471" y="484"/>
                    </a:lnTo>
                    <a:lnTo>
                      <a:pt x="943" y="242"/>
                    </a:lnTo>
                    <a:lnTo>
                      <a:pt x="471" y="0"/>
                    </a:lnTo>
                    <a:lnTo>
                      <a:pt x="0" y="24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6"/>
              <p:cNvSpPr/>
              <p:nvPr/>
            </p:nvSpPr>
            <p:spPr bwMode="auto">
              <a:xfrm>
                <a:off x="728663" y="3959225"/>
                <a:ext cx="1285875" cy="758825"/>
              </a:xfrm>
              <a:custGeom>
                <a:avLst/>
                <a:gdLst>
                  <a:gd name="T0" fmla="*/ 349 w 699"/>
                  <a:gd name="T1" fmla="*/ 179 h 412"/>
                  <a:gd name="T2" fmla="*/ 349 w 699"/>
                  <a:gd name="T3" fmla="*/ 179 h 412"/>
                  <a:gd name="T4" fmla="*/ 0 w 699"/>
                  <a:gd name="T5" fmla="*/ 0 h 412"/>
                  <a:gd name="T6" fmla="*/ 0 w 699"/>
                  <a:gd name="T7" fmla="*/ 233 h 412"/>
                  <a:gd name="T8" fmla="*/ 349 w 699"/>
                  <a:gd name="T9" fmla="*/ 412 h 412"/>
                  <a:gd name="T10" fmla="*/ 699 w 699"/>
                  <a:gd name="T11" fmla="*/ 233 h 412"/>
                  <a:gd name="T12" fmla="*/ 699 w 699"/>
                  <a:gd name="T13" fmla="*/ 0 h 412"/>
                  <a:gd name="T14" fmla="*/ 349 w 699"/>
                  <a:gd name="T15" fmla="*/ 179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412">
                    <a:moveTo>
                      <a:pt x="349" y="179"/>
                    </a:moveTo>
                    <a:lnTo>
                      <a:pt x="349" y="179"/>
                    </a:lnTo>
                    <a:lnTo>
                      <a:pt x="0" y="0"/>
                    </a:lnTo>
                    <a:lnTo>
                      <a:pt x="0" y="233"/>
                    </a:lnTo>
                    <a:lnTo>
                      <a:pt x="349" y="412"/>
                    </a:lnTo>
                    <a:lnTo>
                      <a:pt x="699" y="233"/>
                    </a:lnTo>
                    <a:lnTo>
                      <a:pt x="699" y="0"/>
                    </a:lnTo>
                    <a:lnTo>
                      <a:pt x="349" y="1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7"/>
              <p:cNvSpPr/>
              <p:nvPr/>
            </p:nvSpPr>
            <p:spPr bwMode="auto">
              <a:xfrm>
                <a:off x="514350" y="4095750"/>
                <a:ext cx="68263" cy="708025"/>
              </a:xfrm>
              <a:custGeom>
                <a:avLst/>
                <a:gdLst>
                  <a:gd name="T0" fmla="*/ 0 w 37"/>
                  <a:gd name="T1" fmla="*/ 384 h 384"/>
                  <a:gd name="T2" fmla="*/ 0 w 37"/>
                  <a:gd name="T3" fmla="*/ 384 h 384"/>
                  <a:gd name="T4" fmla="*/ 37 w 37"/>
                  <a:gd name="T5" fmla="*/ 384 h 384"/>
                  <a:gd name="T6" fmla="*/ 37 w 37"/>
                  <a:gd name="T7" fmla="*/ 0 h 384"/>
                  <a:gd name="T8" fmla="*/ 0 w 37"/>
                  <a:gd name="T9" fmla="*/ 0 h 384"/>
                  <a:gd name="T10" fmla="*/ 0 w 37"/>
                  <a:gd name="T11" fmla="*/ 384 h 384"/>
                </a:gdLst>
                <a:ahLst/>
                <a:cxnLst>
                  <a:cxn ang="0">
                    <a:pos x="T0" y="T1"/>
                  </a:cxn>
                  <a:cxn ang="0">
                    <a:pos x="T2" y="T3"/>
                  </a:cxn>
                  <a:cxn ang="0">
                    <a:pos x="T4" y="T5"/>
                  </a:cxn>
                  <a:cxn ang="0">
                    <a:pos x="T6" y="T7"/>
                  </a:cxn>
                  <a:cxn ang="0">
                    <a:pos x="T8" y="T9"/>
                  </a:cxn>
                  <a:cxn ang="0">
                    <a:pos x="T10" y="T11"/>
                  </a:cxn>
                </a:cxnLst>
                <a:rect l="0" t="0" r="r" b="b"/>
                <a:pathLst>
                  <a:path w="37" h="384">
                    <a:moveTo>
                      <a:pt x="0" y="384"/>
                    </a:moveTo>
                    <a:lnTo>
                      <a:pt x="0" y="384"/>
                    </a:lnTo>
                    <a:lnTo>
                      <a:pt x="37" y="384"/>
                    </a:lnTo>
                    <a:lnTo>
                      <a:pt x="37" y="0"/>
                    </a:lnTo>
                    <a:lnTo>
                      <a:pt x="0" y="0"/>
                    </a:lnTo>
                    <a:lnTo>
                      <a:pt x="0" y="38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8"/>
              <p:cNvSpPr/>
              <p:nvPr/>
            </p:nvSpPr>
            <p:spPr bwMode="auto">
              <a:xfrm>
                <a:off x="511175" y="3986212"/>
                <a:ext cx="74613" cy="76200"/>
              </a:xfrm>
              <a:custGeom>
                <a:avLst/>
                <a:gdLst>
                  <a:gd name="T0" fmla="*/ 41 w 41"/>
                  <a:gd name="T1" fmla="*/ 21 h 41"/>
                  <a:gd name="T2" fmla="*/ 41 w 41"/>
                  <a:gd name="T3" fmla="*/ 21 h 41"/>
                  <a:gd name="T4" fmla="*/ 20 w 41"/>
                  <a:gd name="T5" fmla="*/ 41 h 41"/>
                  <a:gd name="T6" fmla="*/ 0 w 41"/>
                  <a:gd name="T7" fmla="*/ 21 h 41"/>
                  <a:gd name="T8" fmla="*/ 20 w 41"/>
                  <a:gd name="T9" fmla="*/ 0 h 41"/>
                  <a:gd name="T10" fmla="*/ 41 w 41"/>
                  <a:gd name="T11" fmla="*/ 21 h 41"/>
                </a:gdLst>
                <a:ahLst/>
                <a:cxnLst>
                  <a:cxn ang="0">
                    <a:pos x="T0" y="T1"/>
                  </a:cxn>
                  <a:cxn ang="0">
                    <a:pos x="T2" y="T3"/>
                  </a:cxn>
                  <a:cxn ang="0">
                    <a:pos x="T4" y="T5"/>
                  </a:cxn>
                  <a:cxn ang="0">
                    <a:pos x="T6" y="T7"/>
                  </a:cxn>
                  <a:cxn ang="0">
                    <a:pos x="T8" y="T9"/>
                  </a:cxn>
                  <a:cxn ang="0">
                    <a:pos x="T10" y="T11"/>
                  </a:cxn>
                </a:cxnLst>
                <a:rect l="0" t="0" r="r" b="b"/>
                <a:pathLst>
                  <a:path w="41" h="41">
                    <a:moveTo>
                      <a:pt x="41" y="21"/>
                    </a:moveTo>
                    <a:lnTo>
                      <a:pt x="41" y="21"/>
                    </a:lnTo>
                    <a:cubicBezTo>
                      <a:pt x="41" y="32"/>
                      <a:pt x="32" y="41"/>
                      <a:pt x="20" y="41"/>
                    </a:cubicBezTo>
                    <a:cubicBezTo>
                      <a:pt x="9" y="41"/>
                      <a:pt x="0" y="32"/>
                      <a:pt x="0" y="21"/>
                    </a:cubicBezTo>
                    <a:cubicBezTo>
                      <a:pt x="0" y="9"/>
                      <a:pt x="9" y="0"/>
                      <a:pt x="20" y="0"/>
                    </a:cubicBezTo>
                    <a:cubicBezTo>
                      <a:pt x="32" y="0"/>
                      <a:pt x="41" y="9"/>
                      <a:pt x="41" y="2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9"/>
              <p:cNvSpPr/>
              <p:nvPr/>
            </p:nvSpPr>
            <p:spPr bwMode="auto">
              <a:xfrm>
                <a:off x="541338" y="3738562"/>
                <a:ext cx="14288" cy="401637"/>
              </a:xfrm>
              <a:custGeom>
                <a:avLst/>
                <a:gdLst>
                  <a:gd name="T0" fmla="*/ 7 w 7"/>
                  <a:gd name="T1" fmla="*/ 217 h 217"/>
                  <a:gd name="T2" fmla="*/ 7 w 7"/>
                  <a:gd name="T3" fmla="*/ 217 h 217"/>
                  <a:gd name="T4" fmla="*/ 0 w 7"/>
                  <a:gd name="T5" fmla="*/ 217 h 217"/>
                  <a:gd name="T6" fmla="*/ 0 w 7"/>
                  <a:gd name="T7" fmla="*/ 0 h 217"/>
                  <a:gd name="T8" fmla="*/ 7 w 7"/>
                  <a:gd name="T9" fmla="*/ 0 h 217"/>
                  <a:gd name="T10" fmla="*/ 7 w 7"/>
                  <a:gd name="T11" fmla="*/ 217 h 217"/>
                </a:gdLst>
                <a:ahLst/>
                <a:cxnLst>
                  <a:cxn ang="0">
                    <a:pos x="T0" y="T1"/>
                  </a:cxn>
                  <a:cxn ang="0">
                    <a:pos x="T2" y="T3"/>
                  </a:cxn>
                  <a:cxn ang="0">
                    <a:pos x="T4" y="T5"/>
                  </a:cxn>
                  <a:cxn ang="0">
                    <a:pos x="T6" y="T7"/>
                  </a:cxn>
                  <a:cxn ang="0">
                    <a:pos x="T8" y="T9"/>
                  </a:cxn>
                  <a:cxn ang="0">
                    <a:pos x="T10" y="T11"/>
                  </a:cxn>
                </a:cxnLst>
                <a:rect l="0" t="0" r="r" b="b"/>
                <a:pathLst>
                  <a:path w="7" h="217">
                    <a:moveTo>
                      <a:pt x="7" y="217"/>
                    </a:moveTo>
                    <a:lnTo>
                      <a:pt x="7" y="217"/>
                    </a:lnTo>
                    <a:lnTo>
                      <a:pt x="0" y="217"/>
                    </a:lnTo>
                    <a:lnTo>
                      <a:pt x="0" y="0"/>
                    </a:lnTo>
                    <a:lnTo>
                      <a:pt x="7" y="0"/>
                    </a:lnTo>
                    <a:lnTo>
                      <a:pt x="7" y="21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6" name="组合 46"/>
            <p:cNvGrpSpPr/>
            <p:nvPr userDrawn="1"/>
          </p:nvGrpSpPr>
          <p:grpSpPr>
            <a:xfrm rot="19680185">
              <a:off x="2669841" y="4499503"/>
              <a:ext cx="920458" cy="709092"/>
              <a:chOff x="2486025" y="3619500"/>
              <a:chExt cx="1500188" cy="1155700"/>
            </a:xfrm>
            <a:grpFill/>
          </p:grpSpPr>
          <p:sp>
            <p:nvSpPr>
              <p:cNvPr id="27"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9" name="Freeform 29"/>
            <p:cNvSpPr>
              <a:spLocks noEditPoints="1"/>
            </p:cNvSpPr>
            <p:nvPr userDrawn="1"/>
          </p:nvSpPr>
          <p:spPr bwMode="auto">
            <a:xfrm>
              <a:off x="4567724" y="3130391"/>
              <a:ext cx="905329" cy="907255"/>
            </a:xfrm>
            <a:custGeom>
              <a:avLst/>
              <a:gdLst>
                <a:gd name="T0" fmla="*/ 578 w 811"/>
                <a:gd name="T1" fmla="*/ 436 h 811"/>
                <a:gd name="T2" fmla="*/ 578 w 811"/>
                <a:gd name="T3" fmla="*/ 436 h 811"/>
                <a:gd name="T4" fmla="*/ 531 w 811"/>
                <a:gd name="T5" fmla="*/ 269 h 811"/>
                <a:gd name="T6" fmla="*/ 698 w 811"/>
                <a:gd name="T7" fmla="*/ 222 h 811"/>
                <a:gd name="T8" fmla="*/ 745 w 811"/>
                <a:gd name="T9" fmla="*/ 389 h 811"/>
                <a:gd name="T10" fmla="*/ 578 w 811"/>
                <a:gd name="T11" fmla="*/ 436 h 811"/>
                <a:gd name="T12" fmla="*/ 656 w 811"/>
                <a:gd name="T13" fmla="*/ 663 h 811"/>
                <a:gd name="T14" fmla="*/ 656 w 811"/>
                <a:gd name="T15" fmla="*/ 663 h 811"/>
                <a:gd name="T16" fmla="*/ 489 w 811"/>
                <a:gd name="T17" fmla="*/ 710 h 811"/>
                <a:gd name="T18" fmla="*/ 441 w 811"/>
                <a:gd name="T19" fmla="*/ 543 h 811"/>
                <a:gd name="T20" fmla="*/ 609 w 811"/>
                <a:gd name="T21" fmla="*/ 495 h 811"/>
                <a:gd name="T22" fmla="*/ 656 w 811"/>
                <a:gd name="T23" fmla="*/ 663 h 811"/>
                <a:gd name="T24" fmla="*/ 366 w 811"/>
                <a:gd name="T25" fmla="*/ 405 h 811"/>
                <a:gd name="T26" fmla="*/ 366 w 811"/>
                <a:gd name="T27" fmla="*/ 405 h 811"/>
                <a:gd name="T28" fmla="*/ 405 w 811"/>
                <a:gd name="T29" fmla="*/ 366 h 811"/>
                <a:gd name="T30" fmla="*/ 444 w 811"/>
                <a:gd name="T31" fmla="*/ 405 h 811"/>
                <a:gd name="T32" fmla="*/ 405 w 811"/>
                <a:gd name="T33" fmla="*/ 444 h 811"/>
                <a:gd name="T34" fmla="*/ 366 w 811"/>
                <a:gd name="T35" fmla="*/ 405 h 811"/>
                <a:gd name="T36" fmla="*/ 369 w 811"/>
                <a:gd name="T37" fmla="*/ 663 h 811"/>
                <a:gd name="T38" fmla="*/ 369 w 811"/>
                <a:gd name="T39" fmla="*/ 663 h 811"/>
                <a:gd name="T40" fmla="*/ 201 w 811"/>
                <a:gd name="T41" fmla="*/ 710 h 811"/>
                <a:gd name="T42" fmla="*/ 154 w 811"/>
                <a:gd name="T43" fmla="*/ 543 h 811"/>
                <a:gd name="T44" fmla="*/ 321 w 811"/>
                <a:gd name="T45" fmla="*/ 495 h 811"/>
                <a:gd name="T46" fmla="*/ 369 w 811"/>
                <a:gd name="T47" fmla="*/ 663 h 811"/>
                <a:gd name="T48" fmla="*/ 112 w 811"/>
                <a:gd name="T49" fmla="*/ 436 h 811"/>
                <a:gd name="T50" fmla="*/ 112 w 811"/>
                <a:gd name="T51" fmla="*/ 436 h 811"/>
                <a:gd name="T52" fmla="*/ 65 w 811"/>
                <a:gd name="T53" fmla="*/ 269 h 811"/>
                <a:gd name="T54" fmla="*/ 232 w 811"/>
                <a:gd name="T55" fmla="*/ 222 h 811"/>
                <a:gd name="T56" fmla="*/ 280 w 811"/>
                <a:gd name="T57" fmla="*/ 389 h 811"/>
                <a:gd name="T58" fmla="*/ 112 w 811"/>
                <a:gd name="T59" fmla="*/ 436 h 811"/>
                <a:gd name="T60" fmla="*/ 298 w 811"/>
                <a:gd name="T61" fmla="*/ 100 h 811"/>
                <a:gd name="T62" fmla="*/ 298 w 811"/>
                <a:gd name="T63" fmla="*/ 100 h 811"/>
                <a:gd name="T64" fmla="*/ 465 w 811"/>
                <a:gd name="T65" fmla="*/ 52 h 811"/>
                <a:gd name="T66" fmla="*/ 513 w 811"/>
                <a:gd name="T67" fmla="*/ 220 h 811"/>
                <a:gd name="T68" fmla="*/ 345 w 811"/>
                <a:gd name="T69" fmla="*/ 267 h 811"/>
                <a:gd name="T70" fmla="*/ 298 w 811"/>
                <a:gd name="T71" fmla="*/ 100 h 811"/>
                <a:gd name="T72" fmla="*/ 405 w 811"/>
                <a:gd name="T73" fmla="*/ 0 h 811"/>
                <a:gd name="T74" fmla="*/ 405 w 811"/>
                <a:gd name="T75" fmla="*/ 0 h 811"/>
                <a:gd name="T76" fmla="*/ 0 w 811"/>
                <a:gd name="T77" fmla="*/ 405 h 811"/>
                <a:gd name="T78" fmla="*/ 405 w 811"/>
                <a:gd name="T79" fmla="*/ 811 h 811"/>
                <a:gd name="T80" fmla="*/ 811 w 811"/>
                <a:gd name="T81" fmla="*/ 405 h 811"/>
                <a:gd name="T82" fmla="*/ 405 w 811"/>
                <a:gd name="T83"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1" h="811">
                  <a:moveTo>
                    <a:pt x="578" y="436"/>
                  </a:moveTo>
                  <a:lnTo>
                    <a:pt x="578" y="436"/>
                  </a:lnTo>
                  <a:cubicBezTo>
                    <a:pt x="519" y="403"/>
                    <a:pt x="497" y="329"/>
                    <a:pt x="531" y="269"/>
                  </a:cubicBezTo>
                  <a:cubicBezTo>
                    <a:pt x="564" y="210"/>
                    <a:pt x="638" y="188"/>
                    <a:pt x="698" y="222"/>
                  </a:cubicBezTo>
                  <a:cubicBezTo>
                    <a:pt x="757" y="255"/>
                    <a:pt x="778" y="329"/>
                    <a:pt x="745" y="389"/>
                  </a:cubicBezTo>
                  <a:cubicBezTo>
                    <a:pt x="712" y="448"/>
                    <a:pt x="637" y="469"/>
                    <a:pt x="578" y="436"/>
                  </a:cubicBezTo>
                  <a:close/>
                  <a:moveTo>
                    <a:pt x="656" y="663"/>
                  </a:moveTo>
                  <a:lnTo>
                    <a:pt x="656" y="663"/>
                  </a:lnTo>
                  <a:cubicBezTo>
                    <a:pt x="623" y="722"/>
                    <a:pt x="548" y="743"/>
                    <a:pt x="489" y="710"/>
                  </a:cubicBezTo>
                  <a:cubicBezTo>
                    <a:pt x="430" y="677"/>
                    <a:pt x="408" y="602"/>
                    <a:pt x="441" y="543"/>
                  </a:cubicBezTo>
                  <a:cubicBezTo>
                    <a:pt x="474" y="484"/>
                    <a:pt x="549" y="462"/>
                    <a:pt x="609" y="495"/>
                  </a:cubicBezTo>
                  <a:cubicBezTo>
                    <a:pt x="668" y="528"/>
                    <a:pt x="689" y="603"/>
                    <a:pt x="656" y="663"/>
                  </a:cubicBezTo>
                  <a:close/>
                  <a:moveTo>
                    <a:pt x="366" y="405"/>
                  </a:moveTo>
                  <a:lnTo>
                    <a:pt x="366" y="405"/>
                  </a:lnTo>
                  <a:cubicBezTo>
                    <a:pt x="366" y="384"/>
                    <a:pt x="384" y="366"/>
                    <a:pt x="405" y="366"/>
                  </a:cubicBezTo>
                  <a:cubicBezTo>
                    <a:pt x="427" y="366"/>
                    <a:pt x="444" y="384"/>
                    <a:pt x="444" y="405"/>
                  </a:cubicBezTo>
                  <a:cubicBezTo>
                    <a:pt x="444" y="427"/>
                    <a:pt x="427" y="444"/>
                    <a:pt x="405" y="444"/>
                  </a:cubicBezTo>
                  <a:cubicBezTo>
                    <a:pt x="384" y="444"/>
                    <a:pt x="366" y="427"/>
                    <a:pt x="366" y="405"/>
                  </a:cubicBezTo>
                  <a:close/>
                  <a:moveTo>
                    <a:pt x="369" y="663"/>
                  </a:moveTo>
                  <a:lnTo>
                    <a:pt x="369" y="663"/>
                  </a:lnTo>
                  <a:cubicBezTo>
                    <a:pt x="336" y="722"/>
                    <a:pt x="261" y="743"/>
                    <a:pt x="201" y="710"/>
                  </a:cubicBezTo>
                  <a:cubicBezTo>
                    <a:pt x="142" y="677"/>
                    <a:pt x="121" y="602"/>
                    <a:pt x="154" y="543"/>
                  </a:cubicBezTo>
                  <a:cubicBezTo>
                    <a:pt x="187" y="484"/>
                    <a:pt x="262" y="462"/>
                    <a:pt x="321" y="495"/>
                  </a:cubicBezTo>
                  <a:cubicBezTo>
                    <a:pt x="381" y="528"/>
                    <a:pt x="402" y="603"/>
                    <a:pt x="369" y="663"/>
                  </a:cubicBezTo>
                  <a:close/>
                  <a:moveTo>
                    <a:pt x="112" y="436"/>
                  </a:moveTo>
                  <a:lnTo>
                    <a:pt x="112" y="436"/>
                  </a:lnTo>
                  <a:cubicBezTo>
                    <a:pt x="53" y="403"/>
                    <a:pt x="32" y="329"/>
                    <a:pt x="65" y="269"/>
                  </a:cubicBezTo>
                  <a:cubicBezTo>
                    <a:pt x="98" y="210"/>
                    <a:pt x="173" y="188"/>
                    <a:pt x="232" y="222"/>
                  </a:cubicBezTo>
                  <a:cubicBezTo>
                    <a:pt x="291" y="255"/>
                    <a:pt x="313" y="329"/>
                    <a:pt x="280" y="389"/>
                  </a:cubicBezTo>
                  <a:cubicBezTo>
                    <a:pt x="247" y="448"/>
                    <a:pt x="172" y="469"/>
                    <a:pt x="112" y="436"/>
                  </a:cubicBezTo>
                  <a:close/>
                  <a:moveTo>
                    <a:pt x="298" y="100"/>
                  </a:moveTo>
                  <a:lnTo>
                    <a:pt x="298" y="100"/>
                  </a:lnTo>
                  <a:cubicBezTo>
                    <a:pt x="331" y="41"/>
                    <a:pt x="406" y="19"/>
                    <a:pt x="465" y="52"/>
                  </a:cubicBezTo>
                  <a:cubicBezTo>
                    <a:pt x="524" y="85"/>
                    <a:pt x="546" y="160"/>
                    <a:pt x="513" y="220"/>
                  </a:cubicBezTo>
                  <a:cubicBezTo>
                    <a:pt x="480" y="279"/>
                    <a:pt x="405" y="300"/>
                    <a:pt x="345" y="267"/>
                  </a:cubicBezTo>
                  <a:cubicBezTo>
                    <a:pt x="286" y="234"/>
                    <a:pt x="265" y="159"/>
                    <a:pt x="298" y="100"/>
                  </a:cubicBezTo>
                  <a:close/>
                  <a:moveTo>
                    <a:pt x="405" y="0"/>
                  </a:moveTo>
                  <a:lnTo>
                    <a:pt x="405" y="0"/>
                  </a:lnTo>
                  <a:cubicBezTo>
                    <a:pt x="181" y="0"/>
                    <a:pt x="0" y="181"/>
                    <a:pt x="0" y="405"/>
                  </a:cubicBezTo>
                  <a:cubicBezTo>
                    <a:pt x="0" y="629"/>
                    <a:pt x="181" y="811"/>
                    <a:pt x="405" y="811"/>
                  </a:cubicBezTo>
                  <a:cubicBezTo>
                    <a:pt x="629" y="811"/>
                    <a:pt x="811" y="629"/>
                    <a:pt x="811" y="405"/>
                  </a:cubicBezTo>
                  <a:cubicBezTo>
                    <a:pt x="811" y="181"/>
                    <a:pt x="629" y="0"/>
                    <a:pt x="405"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5"/>
            <p:cNvSpPr>
              <a:spLocks noEditPoints="1"/>
            </p:cNvSpPr>
            <p:nvPr userDrawn="1"/>
          </p:nvSpPr>
          <p:spPr bwMode="auto">
            <a:xfrm rot="1264384">
              <a:off x="3800465" y="6382321"/>
              <a:ext cx="1000393" cy="429321"/>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31" name="组合 22"/>
            <p:cNvGrpSpPr/>
            <p:nvPr userDrawn="1"/>
          </p:nvGrpSpPr>
          <p:grpSpPr>
            <a:xfrm rot="1013132">
              <a:off x="2506793" y="6413812"/>
              <a:ext cx="794889" cy="623974"/>
              <a:chOff x="3654425" y="5089525"/>
              <a:chExt cx="1860550" cy="1460500"/>
            </a:xfrm>
            <a:grpFill/>
          </p:grpSpPr>
          <p:sp>
            <p:nvSpPr>
              <p:cNvPr id="32"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3"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4"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5"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6"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9" name="组合 23"/>
            <p:cNvGrpSpPr/>
            <p:nvPr userDrawn="1"/>
          </p:nvGrpSpPr>
          <p:grpSpPr>
            <a:xfrm>
              <a:off x="6063218" y="3624642"/>
              <a:ext cx="1301704" cy="1299270"/>
              <a:chOff x="6262690" y="5170488"/>
              <a:chExt cx="1697038" cy="1693863"/>
            </a:xfrm>
            <a:grpFill/>
          </p:grpSpPr>
          <p:sp>
            <p:nvSpPr>
              <p:cNvPr id="40" name="Freeform 19"/>
              <p:cNvSpPr>
                <a:spLocks noEditPoints="1"/>
              </p:cNvSpPr>
              <p:nvPr/>
            </p:nvSpPr>
            <p:spPr bwMode="auto">
              <a:xfrm>
                <a:off x="6262690"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1" name="Freeform 20"/>
              <p:cNvSpPr/>
              <p:nvPr userDrawn="1"/>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44" name="Freeform 7"/>
            <p:cNvSpPr>
              <a:spLocks noEditPoints="1"/>
            </p:cNvSpPr>
            <p:nvPr/>
          </p:nvSpPr>
          <p:spPr bwMode="auto">
            <a:xfrm rot="20132266">
              <a:off x="-1257123" y="4798205"/>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5" name="Freeform 9"/>
            <p:cNvSpPr>
              <a:spLocks noEditPoints="1"/>
            </p:cNvSpPr>
            <p:nvPr/>
          </p:nvSpPr>
          <p:spPr bwMode="auto">
            <a:xfrm>
              <a:off x="-491355" y="2831662"/>
              <a:ext cx="1135300" cy="1451430"/>
            </a:xfrm>
            <a:custGeom>
              <a:avLst/>
              <a:gdLst>
                <a:gd name="T0" fmla="*/ 449 w 1637"/>
                <a:gd name="T1" fmla="*/ 1301 h 2083"/>
                <a:gd name="T2" fmla="*/ 449 w 1637"/>
                <a:gd name="T3" fmla="*/ 1301 h 2083"/>
                <a:gd name="T4" fmla="*/ 350 w 1637"/>
                <a:gd name="T5" fmla="*/ 1276 h 2083"/>
                <a:gd name="T6" fmla="*/ 240 w 1637"/>
                <a:gd name="T7" fmla="*/ 1150 h 2083"/>
                <a:gd name="T8" fmla="*/ 273 w 1637"/>
                <a:gd name="T9" fmla="*/ 841 h 2083"/>
                <a:gd name="T10" fmla="*/ 770 w 1637"/>
                <a:gd name="T11" fmla="*/ 1055 h 2083"/>
                <a:gd name="T12" fmla="*/ 449 w 1637"/>
                <a:gd name="T13" fmla="*/ 1301 h 2083"/>
                <a:gd name="T14" fmla="*/ 1500 w 1637"/>
                <a:gd name="T15" fmla="*/ 1781 h 2083"/>
                <a:gd name="T16" fmla="*/ 1500 w 1637"/>
                <a:gd name="T17" fmla="*/ 1781 h 2083"/>
                <a:gd name="T18" fmla="*/ 1590 w 1637"/>
                <a:gd name="T19" fmla="*/ 1670 h 2083"/>
                <a:gd name="T20" fmla="*/ 1278 w 1637"/>
                <a:gd name="T21" fmla="*/ 1604 h 2083"/>
                <a:gd name="T22" fmla="*/ 1403 w 1637"/>
                <a:gd name="T23" fmla="*/ 1057 h 2083"/>
                <a:gd name="T24" fmla="*/ 1031 w 1637"/>
                <a:gd name="T25" fmla="*/ 383 h 2083"/>
                <a:gd name="T26" fmla="*/ 931 w 1637"/>
                <a:gd name="T27" fmla="*/ 92 h 2083"/>
                <a:gd name="T28" fmla="*/ 480 w 1637"/>
                <a:gd name="T29" fmla="*/ 430 h 2083"/>
                <a:gd name="T30" fmla="*/ 0 w 1637"/>
                <a:gd name="T31" fmla="*/ 723 h 2083"/>
                <a:gd name="T32" fmla="*/ 236 w 1637"/>
                <a:gd name="T33" fmla="*/ 825 h 2083"/>
                <a:gd name="T34" fmla="*/ 202 w 1637"/>
                <a:gd name="T35" fmla="*/ 1162 h 2083"/>
                <a:gd name="T36" fmla="*/ 332 w 1637"/>
                <a:gd name="T37" fmla="*/ 1312 h 2083"/>
                <a:gd name="T38" fmla="*/ 449 w 1637"/>
                <a:gd name="T39" fmla="*/ 1341 h 2083"/>
                <a:gd name="T40" fmla="*/ 807 w 1637"/>
                <a:gd name="T41" fmla="*/ 1071 h 2083"/>
                <a:gd name="T42" fmla="*/ 1003 w 1637"/>
                <a:gd name="T43" fmla="*/ 1156 h 2083"/>
                <a:gd name="T44" fmla="*/ 950 w 1637"/>
                <a:gd name="T45" fmla="*/ 626 h 2083"/>
                <a:gd name="T46" fmla="*/ 1001 w 1637"/>
                <a:gd name="T47" fmla="*/ 495 h 2083"/>
                <a:gd name="T48" fmla="*/ 1297 w 1637"/>
                <a:gd name="T49" fmla="*/ 1060 h 2083"/>
                <a:gd name="T50" fmla="*/ 1215 w 1637"/>
                <a:gd name="T51" fmla="*/ 1499 h 2083"/>
                <a:gd name="T52" fmla="*/ 1166 w 1637"/>
                <a:gd name="T53" fmla="*/ 1581 h 2083"/>
                <a:gd name="T54" fmla="*/ 920 w 1637"/>
                <a:gd name="T55" fmla="*/ 1530 h 2083"/>
                <a:gd name="T56" fmla="*/ 549 w 1637"/>
                <a:gd name="T57" fmla="*/ 1946 h 2083"/>
                <a:gd name="T58" fmla="*/ 1255 w 1637"/>
                <a:gd name="T59" fmla="*/ 2083 h 2083"/>
                <a:gd name="T60" fmla="*/ 1637 w 1637"/>
                <a:gd name="T61" fmla="*/ 1806 h 2083"/>
                <a:gd name="T62" fmla="*/ 1500 w 1637"/>
                <a:gd name="T63" fmla="*/ 178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7" h="2083">
                  <a:moveTo>
                    <a:pt x="449" y="1301"/>
                  </a:moveTo>
                  <a:lnTo>
                    <a:pt x="449" y="1301"/>
                  </a:lnTo>
                  <a:cubicBezTo>
                    <a:pt x="416" y="1301"/>
                    <a:pt x="383" y="1292"/>
                    <a:pt x="350" y="1276"/>
                  </a:cubicBezTo>
                  <a:cubicBezTo>
                    <a:pt x="295" y="1248"/>
                    <a:pt x="258" y="1206"/>
                    <a:pt x="240" y="1150"/>
                  </a:cubicBezTo>
                  <a:cubicBezTo>
                    <a:pt x="207" y="1047"/>
                    <a:pt x="243" y="919"/>
                    <a:pt x="273" y="841"/>
                  </a:cubicBezTo>
                  <a:lnTo>
                    <a:pt x="770" y="1055"/>
                  </a:lnTo>
                  <a:cubicBezTo>
                    <a:pt x="719" y="1137"/>
                    <a:pt x="599" y="1301"/>
                    <a:pt x="449" y="1301"/>
                  </a:cubicBezTo>
                  <a:close/>
                  <a:moveTo>
                    <a:pt x="1500" y="1781"/>
                  </a:moveTo>
                  <a:lnTo>
                    <a:pt x="1500" y="1781"/>
                  </a:lnTo>
                  <a:lnTo>
                    <a:pt x="1590" y="1670"/>
                  </a:lnTo>
                  <a:lnTo>
                    <a:pt x="1278" y="1604"/>
                  </a:lnTo>
                  <a:cubicBezTo>
                    <a:pt x="1340" y="1504"/>
                    <a:pt x="1412" y="1329"/>
                    <a:pt x="1403" y="1057"/>
                  </a:cubicBezTo>
                  <a:cubicBezTo>
                    <a:pt x="1392" y="672"/>
                    <a:pt x="1130" y="453"/>
                    <a:pt x="1031" y="383"/>
                  </a:cubicBezTo>
                  <a:cubicBezTo>
                    <a:pt x="1053" y="263"/>
                    <a:pt x="1046" y="135"/>
                    <a:pt x="931" y="92"/>
                  </a:cubicBezTo>
                  <a:cubicBezTo>
                    <a:pt x="680" y="0"/>
                    <a:pt x="480" y="430"/>
                    <a:pt x="480" y="430"/>
                  </a:cubicBezTo>
                  <a:cubicBezTo>
                    <a:pt x="480" y="430"/>
                    <a:pt x="113" y="340"/>
                    <a:pt x="0" y="723"/>
                  </a:cubicBezTo>
                  <a:lnTo>
                    <a:pt x="236" y="825"/>
                  </a:lnTo>
                  <a:cubicBezTo>
                    <a:pt x="204" y="908"/>
                    <a:pt x="164" y="1046"/>
                    <a:pt x="202" y="1162"/>
                  </a:cubicBezTo>
                  <a:cubicBezTo>
                    <a:pt x="223" y="1229"/>
                    <a:pt x="267" y="1279"/>
                    <a:pt x="332" y="1312"/>
                  </a:cubicBezTo>
                  <a:cubicBezTo>
                    <a:pt x="370" y="1331"/>
                    <a:pt x="410" y="1341"/>
                    <a:pt x="449" y="1341"/>
                  </a:cubicBezTo>
                  <a:cubicBezTo>
                    <a:pt x="623" y="1341"/>
                    <a:pt x="755" y="1157"/>
                    <a:pt x="807" y="1071"/>
                  </a:cubicBezTo>
                  <a:lnTo>
                    <a:pt x="1003" y="1156"/>
                  </a:lnTo>
                  <a:cubicBezTo>
                    <a:pt x="1003" y="1156"/>
                    <a:pt x="1247" y="846"/>
                    <a:pt x="950" y="626"/>
                  </a:cubicBezTo>
                  <a:cubicBezTo>
                    <a:pt x="950" y="626"/>
                    <a:pt x="977" y="571"/>
                    <a:pt x="1001" y="495"/>
                  </a:cubicBezTo>
                  <a:cubicBezTo>
                    <a:pt x="1101" y="574"/>
                    <a:pt x="1288" y="762"/>
                    <a:pt x="1297" y="1060"/>
                  </a:cubicBezTo>
                  <a:cubicBezTo>
                    <a:pt x="1303" y="1273"/>
                    <a:pt x="1256" y="1416"/>
                    <a:pt x="1215" y="1499"/>
                  </a:cubicBezTo>
                  <a:cubicBezTo>
                    <a:pt x="1198" y="1534"/>
                    <a:pt x="1181" y="1561"/>
                    <a:pt x="1166" y="1581"/>
                  </a:cubicBezTo>
                  <a:lnTo>
                    <a:pt x="920" y="1530"/>
                  </a:lnTo>
                  <a:lnTo>
                    <a:pt x="549" y="1946"/>
                  </a:lnTo>
                  <a:lnTo>
                    <a:pt x="1255" y="2083"/>
                  </a:lnTo>
                  <a:lnTo>
                    <a:pt x="1637" y="1806"/>
                  </a:lnTo>
                  <a:lnTo>
                    <a:pt x="1500" y="1781"/>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46" name="组 45"/>
            <p:cNvGrpSpPr/>
            <p:nvPr userDrawn="1"/>
          </p:nvGrpSpPr>
          <p:grpSpPr>
            <a:xfrm rot="1396810">
              <a:off x="998952" y="3722131"/>
              <a:ext cx="337162" cy="1815987"/>
              <a:chOff x="6099175" y="2627313"/>
              <a:chExt cx="411163" cy="2214563"/>
            </a:xfrm>
            <a:grpFill/>
          </p:grpSpPr>
          <p:sp>
            <p:nvSpPr>
              <p:cNvPr id="71" name="Freeform 13"/>
              <p:cNvSpPr>
                <a:spLocks noEditPoints="1"/>
              </p:cNvSpPr>
              <p:nvPr/>
            </p:nvSpPr>
            <p:spPr bwMode="auto">
              <a:xfrm>
                <a:off x="6130131" y="3048001"/>
                <a:ext cx="349250" cy="1258888"/>
              </a:xfrm>
              <a:custGeom>
                <a:avLst/>
                <a:gdLst>
                  <a:gd name="T0" fmla="*/ 137 w 367"/>
                  <a:gd name="T1" fmla="*/ 40 h 1313"/>
                  <a:gd name="T2" fmla="*/ 137 w 367"/>
                  <a:gd name="T3" fmla="*/ 40 h 1313"/>
                  <a:gd name="T4" fmla="*/ 230 w 367"/>
                  <a:gd name="T5" fmla="*/ 40 h 1313"/>
                  <a:gd name="T6" fmla="*/ 230 w 367"/>
                  <a:gd name="T7" fmla="*/ 1273 h 1313"/>
                  <a:gd name="T8" fmla="*/ 137 w 367"/>
                  <a:gd name="T9" fmla="*/ 1273 h 1313"/>
                  <a:gd name="T10" fmla="*/ 137 w 367"/>
                  <a:gd name="T11" fmla="*/ 40 h 1313"/>
                  <a:gd name="T12" fmla="*/ 97 w 367"/>
                  <a:gd name="T13" fmla="*/ 1273 h 1313"/>
                  <a:gd name="T14" fmla="*/ 97 w 367"/>
                  <a:gd name="T15" fmla="*/ 1273 h 1313"/>
                  <a:gd name="T16" fmla="*/ 40 w 367"/>
                  <a:gd name="T17" fmla="*/ 1273 h 1313"/>
                  <a:gd name="T18" fmla="*/ 40 w 367"/>
                  <a:gd name="T19" fmla="*/ 40 h 1313"/>
                  <a:gd name="T20" fmla="*/ 97 w 367"/>
                  <a:gd name="T21" fmla="*/ 40 h 1313"/>
                  <a:gd name="T22" fmla="*/ 97 w 367"/>
                  <a:gd name="T23" fmla="*/ 1273 h 1313"/>
                  <a:gd name="T24" fmla="*/ 270 w 367"/>
                  <a:gd name="T25" fmla="*/ 40 h 1313"/>
                  <a:gd name="T26" fmla="*/ 270 w 367"/>
                  <a:gd name="T27" fmla="*/ 40 h 1313"/>
                  <a:gd name="T28" fmla="*/ 327 w 367"/>
                  <a:gd name="T29" fmla="*/ 40 h 1313"/>
                  <a:gd name="T30" fmla="*/ 327 w 367"/>
                  <a:gd name="T31" fmla="*/ 1273 h 1313"/>
                  <a:gd name="T32" fmla="*/ 270 w 367"/>
                  <a:gd name="T33" fmla="*/ 1273 h 1313"/>
                  <a:gd name="T34" fmla="*/ 270 w 367"/>
                  <a:gd name="T35" fmla="*/ 40 h 1313"/>
                  <a:gd name="T36" fmla="*/ 270 w 367"/>
                  <a:gd name="T37" fmla="*/ 1313 h 1313"/>
                  <a:gd name="T38" fmla="*/ 270 w 367"/>
                  <a:gd name="T39" fmla="*/ 1313 h 1313"/>
                  <a:gd name="T40" fmla="*/ 270 w 367"/>
                  <a:gd name="T41" fmla="*/ 1313 h 1313"/>
                  <a:gd name="T42" fmla="*/ 367 w 367"/>
                  <a:gd name="T43" fmla="*/ 1313 h 1313"/>
                  <a:gd name="T44" fmla="*/ 367 w 367"/>
                  <a:gd name="T45" fmla="*/ 0 h 1313"/>
                  <a:gd name="T46" fmla="*/ 0 w 367"/>
                  <a:gd name="T47" fmla="*/ 0 h 1313"/>
                  <a:gd name="T48" fmla="*/ 0 w 367"/>
                  <a:gd name="T49" fmla="*/ 1313 h 1313"/>
                  <a:gd name="T50" fmla="*/ 97 w 367"/>
                  <a:gd name="T51" fmla="*/ 1313 h 1313"/>
                  <a:gd name="T52" fmla="*/ 97 w 367"/>
                  <a:gd name="T53" fmla="*/ 1313 h 1313"/>
                  <a:gd name="T54" fmla="*/ 137 w 367"/>
                  <a:gd name="T55" fmla="*/ 1313 h 1313"/>
                  <a:gd name="T56" fmla="*/ 137 w 367"/>
                  <a:gd name="T57" fmla="*/ 1313 h 1313"/>
                  <a:gd name="T58" fmla="*/ 230 w 367"/>
                  <a:gd name="T59" fmla="*/ 1313 h 1313"/>
                  <a:gd name="T60" fmla="*/ 230 w 367"/>
                  <a:gd name="T61" fmla="*/ 1313 h 1313"/>
                  <a:gd name="T62" fmla="*/ 270 w 367"/>
                  <a:gd name="T6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1313">
                    <a:moveTo>
                      <a:pt x="137" y="40"/>
                    </a:moveTo>
                    <a:lnTo>
                      <a:pt x="137" y="40"/>
                    </a:lnTo>
                    <a:lnTo>
                      <a:pt x="230" y="40"/>
                    </a:lnTo>
                    <a:lnTo>
                      <a:pt x="230" y="1273"/>
                    </a:lnTo>
                    <a:lnTo>
                      <a:pt x="137" y="1273"/>
                    </a:lnTo>
                    <a:lnTo>
                      <a:pt x="137" y="40"/>
                    </a:lnTo>
                    <a:close/>
                    <a:moveTo>
                      <a:pt x="97" y="1273"/>
                    </a:moveTo>
                    <a:lnTo>
                      <a:pt x="97" y="1273"/>
                    </a:lnTo>
                    <a:lnTo>
                      <a:pt x="40" y="1273"/>
                    </a:lnTo>
                    <a:lnTo>
                      <a:pt x="40" y="40"/>
                    </a:lnTo>
                    <a:lnTo>
                      <a:pt x="97" y="40"/>
                    </a:lnTo>
                    <a:lnTo>
                      <a:pt x="97" y="1273"/>
                    </a:lnTo>
                    <a:close/>
                    <a:moveTo>
                      <a:pt x="270" y="40"/>
                    </a:moveTo>
                    <a:lnTo>
                      <a:pt x="270" y="40"/>
                    </a:lnTo>
                    <a:lnTo>
                      <a:pt x="327" y="40"/>
                    </a:lnTo>
                    <a:lnTo>
                      <a:pt x="327" y="1273"/>
                    </a:lnTo>
                    <a:lnTo>
                      <a:pt x="270" y="1273"/>
                    </a:lnTo>
                    <a:lnTo>
                      <a:pt x="270" y="40"/>
                    </a:lnTo>
                    <a:close/>
                    <a:moveTo>
                      <a:pt x="270" y="1313"/>
                    </a:moveTo>
                    <a:lnTo>
                      <a:pt x="270" y="1313"/>
                    </a:lnTo>
                    <a:lnTo>
                      <a:pt x="270" y="1313"/>
                    </a:lnTo>
                    <a:lnTo>
                      <a:pt x="367" y="1313"/>
                    </a:lnTo>
                    <a:lnTo>
                      <a:pt x="367" y="0"/>
                    </a:lnTo>
                    <a:lnTo>
                      <a:pt x="0" y="0"/>
                    </a:lnTo>
                    <a:lnTo>
                      <a:pt x="0" y="1313"/>
                    </a:lnTo>
                    <a:lnTo>
                      <a:pt x="97" y="1313"/>
                    </a:lnTo>
                    <a:lnTo>
                      <a:pt x="97" y="1313"/>
                    </a:lnTo>
                    <a:lnTo>
                      <a:pt x="137" y="1313"/>
                    </a:lnTo>
                    <a:lnTo>
                      <a:pt x="137" y="1313"/>
                    </a:lnTo>
                    <a:lnTo>
                      <a:pt x="230" y="1313"/>
                    </a:lnTo>
                    <a:lnTo>
                      <a:pt x="230" y="1313"/>
                    </a:lnTo>
                    <a:lnTo>
                      <a:pt x="270" y="1313"/>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2" name="Freeform 14"/>
              <p:cNvSpPr/>
              <p:nvPr/>
            </p:nvSpPr>
            <p:spPr bwMode="auto">
              <a:xfrm>
                <a:off x="6130131" y="2968626"/>
                <a:ext cx="349250" cy="63500"/>
              </a:xfrm>
              <a:custGeom>
                <a:avLst/>
                <a:gdLst>
                  <a:gd name="T0" fmla="*/ 367 w 367"/>
                  <a:gd name="T1" fmla="*/ 0 h 67"/>
                  <a:gd name="T2" fmla="*/ 367 w 367"/>
                  <a:gd name="T3" fmla="*/ 0 h 67"/>
                  <a:gd name="T4" fmla="*/ 0 w 367"/>
                  <a:gd name="T5" fmla="*/ 0 h 67"/>
                  <a:gd name="T6" fmla="*/ 0 w 367"/>
                  <a:gd name="T7" fmla="*/ 67 h 67"/>
                  <a:gd name="T8" fmla="*/ 367 w 367"/>
                  <a:gd name="T9" fmla="*/ 67 h 67"/>
                  <a:gd name="T10" fmla="*/ 367 w 367"/>
                  <a:gd name="T11" fmla="*/ 0 h 67"/>
                </a:gdLst>
                <a:ahLst/>
                <a:cxnLst>
                  <a:cxn ang="0">
                    <a:pos x="T0" y="T1"/>
                  </a:cxn>
                  <a:cxn ang="0">
                    <a:pos x="T2" y="T3"/>
                  </a:cxn>
                  <a:cxn ang="0">
                    <a:pos x="T4" y="T5"/>
                  </a:cxn>
                  <a:cxn ang="0">
                    <a:pos x="T6" y="T7"/>
                  </a:cxn>
                  <a:cxn ang="0">
                    <a:pos x="T8" y="T9"/>
                  </a:cxn>
                  <a:cxn ang="0">
                    <a:pos x="T10" y="T11"/>
                  </a:cxn>
                </a:cxnLst>
                <a:rect l="0" t="0" r="r" b="b"/>
                <a:pathLst>
                  <a:path w="367" h="67">
                    <a:moveTo>
                      <a:pt x="367" y="0"/>
                    </a:moveTo>
                    <a:lnTo>
                      <a:pt x="367" y="0"/>
                    </a:lnTo>
                    <a:lnTo>
                      <a:pt x="0" y="0"/>
                    </a:lnTo>
                    <a:lnTo>
                      <a:pt x="0" y="67"/>
                    </a:lnTo>
                    <a:lnTo>
                      <a:pt x="367" y="67"/>
                    </a:lnTo>
                    <a:lnTo>
                      <a:pt x="36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3" name="Freeform 15"/>
              <p:cNvSpPr/>
              <p:nvPr/>
            </p:nvSpPr>
            <p:spPr bwMode="auto">
              <a:xfrm>
                <a:off x="6099175" y="2627313"/>
                <a:ext cx="411163" cy="325438"/>
              </a:xfrm>
              <a:custGeom>
                <a:avLst/>
                <a:gdLst>
                  <a:gd name="T0" fmla="*/ 399 w 430"/>
                  <a:gd name="T1" fmla="*/ 340 h 340"/>
                  <a:gd name="T2" fmla="*/ 399 w 430"/>
                  <a:gd name="T3" fmla="*/ 340 h 340"/>
                  <a:gd name="T4" fmla="*/ 215 w 430"/>
                  <a:gd name="T5" fmla="*/ 0 h 340"/>
                  <a:gd name="T6" fmla="*/ 32 w 430"/>
                  <a:gd name="T7" fmla="*/ 340 h 340"/>
                  <a:gd name="T8" fmla="*/ 399 w 430"/>
                  <a:gd name="T9" fmla="*/ 340 h 340"/>
                </a:gdLst>
                <a:ahLst/>
                <a:cxnLst>
                  <a:cxn ang="0">
                    <a:pos x="T0" y="T1"/>
                  </a:cxn>
                  <a:cxn ang="0">
                    <a:pos x="T2" y="T3"/>
                  </a:cxn>
                  <a:cxn ang="0">
                    <a:pos x="T4" y="T5"/>
                  </a:cxn>
                  <a:cxn ang="0">
                    <a:pos x="T6" y="T7"/>
                  </a:cxn>
                  <a:cxn ang="0">
                    <a:pos x="T8" y="T9"/>
                  </a:cxn>
                </a:cxnLst>
                <a:rect l="0" t="0" r="r" b="b"/>
                <a:pathLst>
                  <a:path w="430" h="340">
                    <a:moveTo>
                      <a:pt x="399" y="340"/>
                    </a:moveTo>
                    <a:lnTo>
                      <a:pt x="399" y="340"/>
                    </a:lnTo>
                    <a:cubicBezTo>
                      <a:pt x="399" y="340"/>
                      <a:pt x="430" y="0"/>
                      <a:pt x="215" y="0"/>
                    </a:cubicBezTo>
                    <a:cubicBezTo>
                      <a:pt x="0" y="0"/>
                      <a:pt x="32" y="340"/>
                      <a:pt x="32" y="340"/>
                    </a:cubicBezTo>
                    <a:lnTo>
                      <a:pt x="399" y="34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4" name="Freeform 17"/>
              <p:cNvSpPr>
                <a:spLocks noEditPoints="1"/>
              </p:cNvSpPr>
              <p:nvPr/>
            </p:nvSpPr>
            <p:spPr bwMode="auto">
              <a:xfrm>
                <a:off x="6128544" y="4310063"/>
                <a:ext cx="352425" cy="531813"/>
              </a:xfrm>
              <a:custGeom>
                <a:avLst/>
                <a:gdLst>
                  <a:gd name="T0" fmla="*/ 214 w 369"/>
                  <a:gd name="T1" fmla="*/ 338 h 554"/>
                  <a:gd name="T2" fmla="*/ 214 w 369"/>
                  <a:gd name="T3" fmla="*/ 338 h 554"/>
                  <a:gd name="T4" fmla="*/ 155 w 369"/>
                  <a:gd name="T5" fmla="*/ 338 h 554"/>
                  <a:gd name="T6" fmla="*/ 56 w 369"/>
                  <a:gd name="T7" fmla="*/ 40 h 554"/>
                  <a:gd name="T8" fmla="*/ 313 w 369"/>
                  <a:gd name="T9" fmla="*/ 40 h 554"/>
                  <a:gd name="T10" fmla="*/ 214 w 369"/>
                  <a:gd name="T11" fmla="*/ 338 h 554"/>
                  <a:gd name="T12" fmla="*/ 113 w 369"/>
                  <a:gd name="T13" fmla="*/ 338 h 554"/>
                  <a:gd name="T14" fmla="*/ 113 w 369"/>
                  <a:gd name="T15" fmla="*/ 338 h 554"/>
                  <a:gd name="T16" fmla="*/ 184 w 369"/>
                  <a:gd name="T17" fmla="*/ 554 h 554"/>
                  <a:gd name="T18" fmla="*/ 256 w 369"/>
                  <a:gd name="T19" fmla="*/ 338 h 554"/>
                  <a:gd name="T20" fmla="*/ 369 w 369"/>
                  <a:gd name="T21" fmla="*/ 0 h 554"/>
                  <a:gd name="T22" fmla="*/ 0 w 369"/>
                  <a:gd name="T23" fmla="*/ 0 h 554"/>
                  <a:gd name="T24" fmla="*/ 113 w 369"/>
                  <a:gd name="T25" fmla="*/ 3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554">
                    <a:moveTo>
                      <a:pt x="214" y="338"/>
                    </a:moveTo>
                    <a:lnTo>
                      <a:pt x="214" y="338"/>
                    </a:lnTo>
                    <a:lnTo>
                      <a:pt x="155" y="338"/>
                    </a:lnTo>
                    <a:lnTo>
                      <a:pt x="56" y="40"/>
                    </a:lnTo>
                    <a:lnTo>
                      <a:pt x="313" y="40"/>
                    </a:lnTo>
                    <a:lnTo>
                      <a:pt x="214" y="338"/>
                    </a:lnTo>
                    <a:close/>
                    <a:moveTo>
                      <a:pt x="113" y="338"/>
                    </a:moveTo>
                    <a:lnTo>
                      <a:pt x="113" y="338"/>
                    </a:lnTo>
                    <a:lnTo>
                      <a:pt x="184" y="554"/>
                    </a:lnTo>
                    <a:lnTo>
                      <a:pt x="256" y="338"/>
                    </a:lnTo>
                    <a:lnTo>
                      <a:pt x="369" y="0"/>
                    </a:lnTo>
                    <a:lnTo>
                      <a:pt x="0" y="0"/>
                    </a:lnTo>
                    <a:lnTo>
                      <a:pt x="113" y="33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47" name="Freeform 19"/>
            <p:cNvSpPr>
              <a:spLocks noEditPoints="1"/>
            </p:cNvSpPr>
            <p:nvPr/>
          </p:nvSpPr>
          <p:spPr bwMode="auto">
            <a:xfrm rot="1363540">
              <a:off x="337564" y="5792830"/>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8" name="Freeform 20"/>
            <p:cNvSpPr/>
            <p:nvPr/>
          </p:nvSpPr>
          <p:spPr bwMode="auto">
            <a:xfrm rot="20253209">
              <a:off x="158920" y="4485610"/>
              <a:ext cx="271863" cy="880837"/>
            </a:xfrm>
            <a:custGeom>
              <a:avLst/>
              <a:gdLst>
                <a:gd name="T0" fmla="*/ 772 w 831"/>
                <a:gd name="T1" fmla="*/ 279 h 2682"/>
                <a:gd name="T2" fmla="*/ 772 w 831"/>
                <a:gd name="T3" fmla="*/ 279 h 2682"/>
                <a:gd name="T4" fmla="*/ 772 w 831"/>
                <a:gd name="T5" fmla="*/ 0 h 2682"/>
                <a:gd name="T6" fmla="*/ 622 w 831"/>
                <a:gd name="T7" fmla="*/ 0 h 2682"/>
                <a:gd name="T8" fmla="*/ 622 w 831"/>
                <a:gd name="T9" fmla="*/ 279 h 2682"/>
                <a:gd name="T10" fmla="*/ 557 w 831"/>
                <a:gd name="T11" fmla="*/ 279 h 2682"/>
                <a:gd name="T12" fmla="*/ 557 w 831"/>
                <a:gd name="T13" fmla="*/ 900 h 2682"/>
                <a:gd name="T14" fmla="*/ 606 w 831"/>
                <a:gd name="T15" fmla="*/ 900 h 2682"/>
                <a:gd name="T16" fmla="*/ 102 w 831"/>
                <a:gd name="T17" fmla="*/ 2121 h 2682"/>
                <a:gd name="T18" fmla="*/ 130 w 831"/>
                <a:gd name="T19" fmla="*/ 2133 h 2682"/>
                <a:gd name="T20" fmla="*/ 40 w 831"/>
                <a:gd name="T21" fmla="*/ 2350 h 2682"/>
                <a:gd name="T22" fmla="*/ 62 w 831"/>
                <a:gd name="T23" fmla="*/ 2359 h 2682"/>
                <a:gd name="T24" fmla="*/ 0 w 831"/>
                <a:gd name="T25" fmla="*/ 2510 h 2682"/>
                <a:gd name="T26" fmla="*/ 24 w 831"/>
                <a:gd name="T27" fmla="*/ 2519 h 2682"/>
                <a:gd name="T28" fmla="*/ 86 w 831"/>
                <a:gd name="T29" fmla="*/ 2369 h 2682"/>
                <a:gd name="T30" fmla="*/ 108 w 831"/>
                <a:gd name="T31" fmla="*/ 2378 h 2682"/>
                <a:gd name="T32" fmla="*/ 198 w 831"/>
                <a:gd name="T33" fmla="*/ 2161 h 2682"/>
                <a:gd name="T34" fmla="*/ 226 w 831"/>
                <a:gd name="T35" fmla="*/ 2172 h 2682"/>
                <a:gd name="T36" fmla="*/ 630 w 831"/>
                <a:gd name="T37" fmla="*/ 1191 h 2682"/>
                <a:gd name="T38" fmla="*/ 630 w 831"/>
                <a:gd name="T39" fmla="*/ 2284 h 2682"/>
                <a:gd name="T40" fmla="*/ 660 w 831"/>
                <a:gd name="T41" fmla="*/ 2284 h 2682"/>
                <a:gd name="T42" fmla="*/ 660 w 831"/>
                <a:gd name="T43" fmla="*/ 2519 h 2682"/>
                <a:gd name="T44" fmla="*/ 684 w 831"/>
                <a:gd name="T45" fmla="*/ 2519 h 2682"/>
                <a:gd name="T46" fmla="*/ 684 w 831"/>
                <a:gd name="T47" fmla="*/ 2682 h 2682"/>
                <a:gd name="T48" fmla="*/ 710 w 831"/>
                <a:gd name="T49" fmla="*/ 2682 h 2682"/>
                <a:gd name="T50" fmla="*/ 710 w 831"/>
                <a:gd name="T51" fmla="*/ 2519 h 2682"/>
                <a:gd name="T52" fmla="*/ 734 w 831"/>
                <a:gd name="T53" fmla="*/ 2519 h 2682"/>
                <a:gd name="T54" fmla="*/ 734 w 831"/>
                <a:gd name="T55" fmla="*/ 2284 h 2682"/>
                <a:gd name="T56" fmla="*/ 764 w 831"/>
                <a:gd name="T57" fmla="*/ 2284 h 2682"/>
                <a:gd name="T58" fmla="*/ 764 w 831"/>
                <a:gd name="T59" fmla="*/ 900 h 2682"/>
                <a:gd name="T60" fmla="*/ 831 w 831"/>
                <a:gd name="T61" fmla="*/ 900 h 2682"/>
                <a:gd name="T62" fmla="*/ 831 w 831"/>
                <a:gd name="T63" fmla="*/ 279 h 2682"/>
                <a:gd name="T64" fmla="*/ 772 w 831"/>
                <a:gd name="T65" fmla="*/ 279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1" h="2682">
                  <a:moveTo>
                    <a:pt x="772" y="279"/>
                  </a:moveTo>
                  <a:lnTo>
                    <a:pt x="772" y="279"/>
                  </a:lnTo>
                  <a:lnTo>
                    <a:pt x="772" y="0"/>
                  </a:lnTo>
                  <a:lnTo>
                    <a:pt x="622" y="0"/>
                  </a:lnTo>
                  <a:lnTo>
                    <a:pt x="622" y="279"/>
                  </a:lnTo>
                  <a:lnTo>
                    <a:pt x="557" y="279"/>
                  </a:lnTo>
                  <a:lnTo>
                    <a:pt x="557" y="900"/>
                  </a:lnTo>
                  <a:lnTo>
                    <a:pt x="606" y="900"/>
                  </a:lnTo>
                  <a:lnTo>
                    <a:pt x="102" y="2121"/>
                  </a:lnTo>
                  <a:lnTo>
                    <a:pt x="130" y="2133"/>
                  </a:lnTo>
                  <a:lnTo>
                    <a:pt x="40" y="2350"/>
                  </a:lnTo>
                  <a:lnTo>
                    <a:pt x="62" y="2359"/>
                  </a:lnTo>
                  <a:lnTo>
                    <a:pt x="0" y="2510"/>
                  </a:lnTo>
                  <a:lnTo>
                    <a:pt x="24" y="2519"/>
                  </a:lnTo>
                  <a:lnTo>
                    <a:pt x="86" y="2369"/>
                  </a:lnTo>
                  <a:lnTo>
                    <a:pt x="108" y="2378"/>
                  </a:lnTo>
                  <a:lnTo>
                    <a:pt x="198" y="2161"/>
                  </a:lnTo>
                  <a:lnTo>
                    <a:pt x="226" y="2172"/>
                  </a:lnTo>
                  <a:lnTo>
                    <a:pt x="630" y="1191"/>
                  </a:lnTo>
                  <a:lnTo>
                    <a:pt x="630" y="2284"/>
                  </a:lnTo>
                  <a:lnTo>
                    <a:pt x="660" y="2284"/>
                  </a:lnTo>
                  <a:lnTo>
                    <a:pt x="660" y="2519"/>
                  </a:lnTo>
                  <a:lnTo>
                    <a:pt x="684" y="2519"/>
                  </a:lnTo>
                  <a:lnTo>
                    <a:pt x="684" y="2682"/>
                  </a:lnTo>
                  <a:lnTo>
                    <a:pt x="710" y="2682"/>
                  </a:lnTo>
                  <a:lnTo>
                    <a:pt x="710" y="2519"/>
                  </a:lnTo>
                  <a:lnTo>
                    <a:pt x="734" y="2519"/>
                  </a:lnTo>
                  <a:lnTo>
                    <a:pt x="734" y="2284"/>
                  </a:lnTo>
                  <a:lnTo>
                    <a:pt x="764" y="2284"/>
                  </a:lnTo>
                  <a:lnTo>
                    <a:pt x="764" y="900"/>
                  </a:lnTo>
                  <a:lnTo>
                    <a:pt x="831" y="900"/>
                  </a:lnTo>
                  <a:lnTo>
                    <a:pt x="831" y="279"/>
                  </a:lnTo>
                  <a:lnTo>
                    <a:pt x="772" y="279"/>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49" name="组合 45"/>
            <p:cNvGrpSpPr/>
            <p:nvPr userDrawn="1"/>
          </p:nvGrpSpPr>
          <p:grpSpPr>
            <a:xfrm rot="2116298">
              <a:off x="1231243" y="5128618"/>
              <a:ext cx="722933" cy="629672"/>
              <a:chOff x="501650" y="3292475"/>
              <a:chExt cx="1735138" cy="1511300"/>
            </a:xfrm>
            <a:grpFill/>
          </p:grpSpPr>
          <p:sp>
            <p:nvSpPr>
              <p:cNvPr id="66" name="Freeform 5"/>
              <p:cNvSpPr/>
              <p:nvPr/>
            </p:nvSpPr>
            <p:spPr bwMode="auto">
              <a:xfrm>
                <a:off x="501650" y="3292475"/>
                <a:ext cx="1735138" cy="893762"/>
              </a:xfrm>
              <a:custGeom>
                <a:avLst/>
                <a:gdLst>
                  <a:gd name="T0" fmla="*/ 0 w 943"/>
                  <a:gd name="T1" fmla="*/ 242 h 484"/>
                  <a:gd name="T2" fmla="*/ 0 w 943"/>
                  <a:gd name="T3" fmla="*/ 242 h 484"/>
                  <a:gd name="T4" fmla="*/ 471 w 943"/>
                  <a:gd name="T5" fmla="*/ 484 h 484"/>
                  <a:gd name="T6" fmla="*/ 943 w 943"/>
                  <a:gd name="T7" fmla="*/ 242 h 484"/>
                  <a:gd name="T8" fmla="*/ 471 w 943"/>
                  <a:gd name="T9" fmla="*/ 0 h 484"/>
                  <a:gd name="T10" fmla="*/ 0 w 943"/>
                  <a:gd name="T11" fmla="*/ 242 h 484"/>
                </a:gdLst>
                <a:ahLst/>
                <a:cxnLst>
                  <a:cxn ang="0">
                    <a:pos x="T0" y="T1"/>
                  </a:cxn>
                  <a:cxn ang="0">
                    <a:pos x="T2" y="T3"/>
                  </a:cxn>
                  <a:cxn ang="0">
                    <a:pos x="T4" y="T5"/>
                  </a:cxn>
                  <a:cxn ang="0">
                    <a:pos x="T6" y="T7"/>
                  </a:cxn>
                  <a:cxn ang="0">
                    <a:pos x="T8" y="T9"/>
                  </a:cxn>
                  <a:cxn ang="0">
                    <a:pos x="T10" y="T11"/>
                  </a:cxn>
                </a:cxnLst>
                <a:rect l="0" t="0" r="r" b="b"/>
                <a:pathLst>
                  <a:path w="943" h="484">
                    <a:moveTo>
                      <a:pt x="0" y="242"/>
                    </a:moveTo>
                    <a:lnTo>
                      <a:pt x="0" y="242"/>
                    </a:lnTo>
                    <a:lnTo>
                      <a:pt x="471" y="484"/>
                    </a:lnTo>
                    <a:lnTo>
                      <a:pt x="943" y="242"/>
                    </a:lnTo>
                    <a:lnTo>
                      <a:pt x="471" y="0"/>
                    </a:lnTo>
                    <a:lnTo>
                      <a:pt x="0" y="24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7" name="Freeform 6"/>
              <p:cNvSpPr/>
              <p:nvPr/>
            </p:nvSpPr>
            <p:spPr bwMode="auto">
              <a:xfrm>
                <a:off x="728663" y="3959225"/>
                <a:ext cx="1285875" cy="758825"/>
              </a:xfrm>
              <a:custGeom>
                <a:avLst/>
                <a:gdLst>
                  <a:gd name="T0" fmla="*/ 349 w 699"/>
                  <a:gd name="T1" fmla="*/ 179 h 412"/>
                  <a:gd name="T2" fmla="*/ 349 w 699"/>
                  <a:gd name="T3" fmla="*/ 179 h 412"/>
                  <a:gd name="T4" fmla="*/ 0 w 699"/>
                  <a:gd name="T5" fmla="*/ 0 h 412"/>
                  <a:gd name="T6" fmla="*/ 0 w 699"/>
                  <a:gd name="T7" fmla="*/ 233 h 412"/>
                  <a:gd name="T8" fmla="*/ 349 w 699"/>
                  <a:gd name="T9" fmla="*/ 412 h 412"/>
                  <a:gd name="T10" fmla="*/ 699 w 699"/>
                  <a:gd name="T11" fmla="*/ 233 h 412"/>
                  <a:gd name="T12" fmla="*/ 699 w 699"/>
                  <a:gd name="T13" fmla="*/ 0 h 412"/>
                  <a:gd name="T14" fmla="*/ 349 w 699"/>
                  <a:gd name="T15" fmla="*/ 179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412">
                    <a:moveTo>
                      <a:pt x="349" y="179"/>
                    </a:moveTo>
                    <a:lnTo>
                      <a:pt x="349" y="179"/>
                    </a:lnTo>
                    <a:lnTo>
                      <a:pt x="0" y="0"/>
                    </a:lnTo>
                    <a:lnTo>
                      <a:pt x="0" y="233"/>
                    </a:lnTo>
                    <a:lnTo>
                      <a:pt x="349" y="412"/>
                    </a:lnTo>
                    <a:lnTo>
                      <a:pt x="699" y="233"/>
                    </a:lnTo>
                    <a:lnTo>
                      <a:pt x="699" y="0"/>
                    </a:lnTo>
                    <a:lnTo>
                      <a:pt x="349" y="1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8" name="Freeform 7"/>
              <p:cNvSpPr/>
              <p:nvPr/>
            </p:nvSpPr>
            <p:spPr bwMode="auto">
              <a:xfrm>
                <a:off x="514350" y="4095750"/>
                <a:ext cx="68263" cy="708025"/>
              </a:xfrm>
              <a:custGeom>
                <a:avLst/>
                <a:gdLst>
                  <a:gd name="T0" fmla="*/ 0 w 37"/>
                  <a:gd name="T1" fmla="*/ 384 h 384"/>
                  <a:gd name="T2" fmla="*/ 0 w 37"/>
                  <a:gd name="T3" fmla="*/ 384 h 384"/>
                  <a:gd name="T4" fmla="*/ 37 w 37"/>
                  <a:gd name="T5" fmla="*/ 384 h 384"/>
                  <a:gd name="T6" fmla="*/ 37 w 37"/>
                  <a:gd name="T7" fmla="*/ 0 h 384"/>
                  <a:gd name="T8" fmla="*/ 0 w 37"/>
                  <a:gd name="T9" fmla="*/ 0 h 384"/>
                  <a:gd name="T10" fmla="*/ 0 w 37"/>
                  <a:gd name="T11" fmla="*/ 384 h 384"/>
                </a:gdLst>
                <a:ahLst/>
                <a:cxnLst>
                  <a:cxn ang="0">
                    <a:pos x="T0" y="T1"/>
                  </a:cxn>
                  <a:cxn ang="0">
                    <a:pos x="T2" y="T3"/>
                  </a:cxn>
                  <a:cxn ang="0">
                    <a:pos x="T4" y="T5"/>
                  </a:cxn>
                  <a:cxn ang="0">
                    <a:pos x="T6" y="T7"/>
                  </a:cxn>
                  <a:cxn ang="0">
                    <a:pos x="T8" y="T9"/>
                  </a:cxn>
                  <a:cxn ang="0">
                    <a:pos x="T10" y="T11"/>
                  </a:cxn>
                </a:cxnLst>
                <a:rect l="0" t="0" r="r" b="b"/>
                <a:pathLst>
                  <a:path w="37" h="384">
                    <a:moveTo>
                      <a:pt x="0" y="384"/>
                    </a:moveTo>
                    <a:lnTo>
                      <a:pt x="0" y="384"/>
                    </a:lnTo>
                    <a:lnTo>
                      <a:pt x="37" y="384"/>
                    </a:lnTo>
                    <a:lnTo>
                      <a:pt x="37" y="0"/>
                    </a:lnTo>
                    <a:lnTo>
                      <a:pt x="0" y="0"/>
                    </a:lnTo>
                    <a:lnTo>
                      <a:pt x="0" y="38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9" name="Freeform 8"/>
              <p:cNvSpPr/>
              <p:nvPr/>
            </p:nvSpPr>
            <p:spPr bwMode="auto">
              <a:xfrm>
                <a:off x="511175" y="3986212"/>
                <a:ext cx="74613" cy="76200"/>
              </a:xfrm>
              <a:custGeom>
                <a:avLst/>
                <a:gdLst>
                  <a:gd name="T0" fmla="*/ 41 w 41"/>
                  <a:gd name="T1" fmla="*/ 21 h 41"/>
                  <a:gd name="T2" fmla="*/ 41 w 41"/>
                  <a:gd name="T3" fmla="*/ 21 h 41"/>
                  <a:gd name="T4" fmla="*/ 20 w 41"/>
                  <a:gd name="T5" fmla="*/ 41 h 41"/>
                  <a:gd name="T6" fmla="*/ 0 w 41"/>
                  <a:gd name="T7" fmla="*/ 21 h 41"/>
                  <a:gd name="T8" fmla="*/ 20 w 41"/>
                  <a:gd name="T9" fmla="*/ 0 h 41"/>
                  <a:gd name="T10" fmla="*/ 41 w 41"/>
                  <a:gd name="T11" fmla="*/ 21 h 41"/>
                </a:gdLst>
                <a:ahLst/>
                <a:cxnLst>
                  <a:cxn ang="0">
                    <a:pos x="T0" y="T1"/>
                  </a:cxn>
                  <a:cxn ang="0">
                    <a:pos x="T2" y="T3"/>
                  </a:cxn>
                  <a:cxn ang="0">
                    <a:pos x="T4" y="T5"/>
                  </a:cxn>
                  <a:cxn ang="0">
                    <a:pos x="T6" y="T7"/>
                  </a:cxn>
                  <a:cxn ang="0">
                    <a:pos x="T8" y="T9"/>
                  </a:cxn>
                  <a:cxn ang="0">
                    <a:pos x="T10" y="T11"/>
                  </a:cxn>
                </a:cxnLst>
                <a:rect l="0" t="0" r="r" b="b"/>
                <a:pathLst>
                  <a:path w="41" h="41">
                    <a:moveTo>
                      <a:pt x="41" y="21"/>
                    </a:moveTo>
                    <a:lnTo>
                      <a:pt x="41" y="21"/>
                    </a:lnTo>
                    <a:cubicBezTo>
                      <a:pt x="41" y="32"/>
                      <a:pt x="32" y="41"/>
                      <a:pt x="20" y="41"/>
                    </a:cubicBezTo>
                    <a:cubicBezTo>
                      <a:pt x="9" y="41"/>
                      <a:pt x="0" y="32"/>
                      <a:pt x="0" y="21"/>
                    </a:cubicBezTo>
                    <a:cubicBezTo>
                      <a:pt x="0" y="9"/>
                      <a:pt x="9" y="0"/>
                      <a:pt x="20" y="0"/>
                    </a:cubicBezTo>
                    <a:cubicBezTo>
                      <a:pt x="32" y="0"/>
                      <a:pt x="41" y="9"/>
                      <a:pt x="41" y="2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0" name="Freeform 9"/>
              <p:cNvSpPr/>
              <p:nvPr/>
            </p:nvSpPr>
            <p:spPr bwMode="auto">
              <a:xfrm>
                <a:off x="541338" y="3738562"/>
                <a:ext cx="14288" cy="401637"/>
              </a:xfrm>
              <a:custGeom>
                <a:avLst/>
                <a:gdLst>
                  <a:gd name="T0" fmla="*/ 7 w 7"/>
                  <a:gd name="T1" fmla="*/ 217 h 217"/>
                  <a:gd name="T2" fmla="*/ 7 w 7"/>
                  <a:gd name="T3" fmla="*/ 217 h 217"/>
                  <a:gd name="T4" fmla="*/ 0 w 7"/>
                  <a:gd name="T5" fmla="*/ 217 h 217"/>
                  <a:gd name="T6" fmla="*/ 0 w 7"/>
                  <a:gd name="T7" fmla="*/ 0 h 217"/>
                  <a:gd name="T8" fmla="*/ 7 w 7"/>
                  <a:gd name="T9" fmla="*/ 0 h 217"/>
                  <a:gd name="T10" fmla="*/ 7 w 7"/>
                  <a:gd name="T11" fmla="*/ 217 h 217"/>
                </a:gdLst>
                <a:ahLst/>
                <a:cxnLst>
                  <a:cxn ang="0">
                    <a:pos x="T0" y="T1"/>
                  </a:cxn>
                  <a:cxn ang="0">
                    <a:pos x="T2" y="T3"/>
                  </a:cxn>
                  <a:cxn ang="0">
                    <a:pos x="T4" y="T5"/>
                  </a:cxn>
                  <a:cxn ang="0">
                    <a:pos x="T6" y="T7"/>
                  </a:cxn>
                  <a:cxn ang="0">
                    <a:pos x="T8" y="T9"/>
                  </a:cxn>
                  <a:cxn ang="0">
                    <a:pos x="T10" y="T11"/>
                  </a:cxn>
                </a:cxnLst>
                <a:rect l="0" t="0" r="r" b="b"/>
                <a:pathLst>
                  <a:path w="7" h="217">
                    <a:moveTo>
                      <a:pt x="7" y="217"/>
                    </a:moveTo>
                    <a:lnTo>
                      <a:pt x="7" y="217"/>
                    </a:lnTo>
                    <a:lnTo>
                      <a:pt x="0" y="217"/>
                    </a:lnTo>
                    <a:lnTo>
                      <a:pt x="0" y="0"/>
                    </a:lnTo>
                    <a:lnTo>
                      <a:pt x="7" y="0"/>
                    </a:lnTo>
                    <a:lnTo>
                      <a:pt x="7" y="21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50" name="组合 46"/>
            <p:cNvGrpSpPr/>
            <p:nvPr userDrawn="1"/>
          </p:nvGrpSpPr>
          <p:grpSpPr>
            <a:xfrm rot="19680185">
              <a:off x="-1517189" y="3803033"/>
              <a:ext cx="920458" cy="709092"/>
              <a:chOff x="2486025" y="3619500"/>
              <a:chExt cx="1500188" cy="1155700"/>
            </a:xfrm>
            <a:grpFill/>
          </p:grpSpPr>
          <p:sp>
            <p:nvSpPr>
              <p:cNvPr id="64"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5"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51" name="Freeform 29"/>
            <p:cNvSpPr>
              <a:spLocks noEditPoints="1"/>
            </p:cNvSpPr>
            <p:nvPr userDrawn="1"/>
          </p:nvSpPr>
          <p:spPr bwMode="auto">
            <a:xfrm>
              <a:off x="760976" y="2751525"/>
              <a:ext cx="905329" cy="907255"/>
            </a:xfrm>
            <a:custGeom>
              <a:avLst/>
              <a:gdLst>
                <a:gd name="T0" fmla="*/ 578 w 811"/>
                <a:gd name="T1" fmla="*/ 436 h 811"/>
                <a:gd name="T2" fmla="*/ 578 w 811"/>
                <a:gd name="T3" fmla="*/ 436 h 811"/>
                <a:gd name="T4" fmla="*/ 531 w 811"/>
                <a:gd name="T5" fmla="*/ 269 h 811"/>
                <a:gd name="T6" fmla="*/ 698 w 811"/>
                <a:gd name="T7" fmla="*/ 222 h 811"/>
                <a:gd name="T8" fmla="*/ 745 w 811"/>
                <a:gd name="T9" fmla="*/ 389 h 811"/>
                <a:gd name="T10" fmla="*/ 578 w 811"/>
                <a:gd name="T11" fmla="*/ 436 h 811"/>
                <a:gd name="T12" fmla="*/ 656 w 811"/>
                <a:gd name="T13" fmla="*/ 663 h 811"/>
                <a:gd name="T14" fmla="*/ 656 w 811"/>
                <a:gd name="T15" fmla="*/ 663 h 811"/>
                <a:gd name="T16" fmla="*/ 489 w 811"/>
                <a:gd name="T17" fmla="*/ 710 h 811"/>
                <a:gd name="T18" fmla="*/ 441 w 811"/>
                <a:gd name="T19" fmla="*/ 543 h 811"/>
                <a:gd name="T20" fmla="*/ 609 w 811"/>
                <a:gd name="T21" fmla="*/ 495 h 811"/>
                <a:gd name="T22" fmla="*/ 656 w 811"/>
                <a:gd name="T23" fmla="*/ 663 h 811"/>
                <a:gd name="T24" fmla="*/ 366 w 811"/>
                <a:gd name="T25" fmla="*/ 405 h 811"/>
                <a:gd name="T26" fmla="*/ 366 w 811"/>
                <a:gd name="T27" fmla="*/ 405 h 811"/>
                <a:gd name="T28" fmla="*/ 405 w 811"/>
                <a:gd name="T29" fmla="*/ 366 h 811"/>
                <a:gd name="T30" fmla="*/ 444 w 811"/>
                <a:gd name="T31" fmla="*/ 405 h 811"/>
                <a:gd name="T32" fmla="*/ 405 w 811"/>
                <a:gd name="T33" fmla="*/ 444 h 811"/>
                <a:gd name="T34" fmla="*/ 366 w 811"/>
                <a:gd name="T35" fmla="*/ 405 h 811"/>
                <a:gd name="T36" fmla="*/ 369 w 811"/>
                <a:gd name="T37" fmla="*/ 663 h 811"/>
                <a:gd name="T38" fmla="*/ 369 w 811"/>
                <a:gd name="T39" fmla="*/ 663 h 811"/>
                <a:gd name="T40" fmla="*/ 201 w 811"/>
                <a:gd name="T41" fmla="*/ 710 h 811"/>
                <a:gd name="T42" fmla="*/ 154 w 811"/>
                <a:gd name="T43" fmla="*/ 543 h 811"/>
                <a:gd name="T44" fmla="*/ 321 w 811"/>
                <a:gd name="T45" fmla="*/ 495 h 811"/>
                <a:gd name="T46" fmla="*/ 369 w 811"/>
                <a:gd name="T47" fmla="*/ 663 h 811"/>
                <a:gd name="T48" fmla="*/ 112 w 811"/>
                <a:gd name="T49" fmla="*/ 436 h 811"/>
                <a:gd name="T50" fmla="*/ 112 w 811"/>
                <a:gd name="T51" fmla="*/ 436 h 811"/>
                <a:gd name="T52" fmla="*/ 65 w 811"/>
                <a:gd name="T53" fmla="*/ 269 h 811"/>
                <a:gd name="T54" fmla="*/ 232 w 811"/>
                <a:gd name="T55" fmla="*/ 222 h 811"/>
                <a:gd name="T56" fmla="*/ 280 w 811"/>
                <a:gd name="T57" fmla="*/ 389 h 811"/>
                <a:gd name="T58" fmla="*/ 112 w 811"/>
                <a:gd name="T59" fmla="*/ 436 h 811"/>
                <a:gd name="T60" fmla="*/ 298 w 811"/>
                <a:gd name="T61" fmla="*/ 100 h 811"/>
                <a:gd name="T62" fmla="*/ 298 w 811"/>
                <a:gd name="T63" fmla="*/ 100 h 811"/>
                <a:gd name="T64" fmla="*/ 465 w 811"/>
                <a:gd name="T65" fmla="*/ 52 h 811"/>
                <a:gd name="T66" fmla="*/ 513 w 811"/>
                <a:gd name="T67" fmla="*/ 220 h 811"/>
                <a:gd name="T68" fmla="*/ 345 w 811"/>
                <a:gd name="T69" fmla="*/ 267 h 811"/>
                <a:gd name="T70" fmla="*/ 298 w 811"/>
                <a:gd name="T71" fmla="*/ 100 h 811"/>
                <a:gd name="T72" fmla="*/ 405 w 811"/>
                <a:gd name="T73" fmla="*/ 0 h 811"/>
                <a:gd name="T74" fmla="*/ 405 w 811"/>
                <a:gd name="T75" fmla="*/ 0 h 811"/>
                <a:gd name="T76" fmla="*/ 0 w 811"/>
                <a:gd name="T77" fmla="*/ 405 h 811"/>
                <a:gd name="T78" fmla="*/ 405 w 811"/>
                <a:gd name="T79" fmla="*/ 811 h 811"/>
                <a:gd name="T80" fmla="*/ 811 w 811"/>
                <a:gd name="T81" fmla="*/ 405 h 811"/>
                <a:gd name="T82" fmla="*/ 405 w 811"/>
                <a:gd name="T83"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1" h="811">
                  <a:moveTo>
                    <a:pt x="578" y="436"/>
                  </a:moveTo>
                  <a:lnTo>
                    <a:pt x="578" y="436"/>
                  </a:lnTo>
                  <a:cubicBezTo>
                    <a:pt x="519" y="403"/>
                    <a:pt x="497" y="329"/>
                    <a:pt x="531" y="269"/>
                  </a:cubicBezTo>
                  <a:cubicBezTo>
                    <a:pt x="564" y="210"/>
                    <a:pt x="638" y="188"/>
                    <a:pt x="698" y="222"/>
                  </a:cubicBezTo>
                  <a:cubicBezTo>
                    <a:pt x="757" y="255"/>
                    <a:pt x="778" y="329"/>
                    <a:pt x="745" y="389"/>
                  </a:cubicBezTo>
                  <a:cubicBezTo>
                    <a:pt x="712" y="448"/>
                    <a:pt x="637" y="469"/>
                    <a:pt x="578" y="436"/>
                  </a:cubicBezTo>
                  <a:close/>
                  <a:moveTo>
                    <a:pt x="656" y="663"/>
                  </a:moveTo>
                  <a:lnTo>
                    <a:pt x="656" y="663"/>
                  </a:lnTo>
                  <a:cubicBezTo>
                    <a:pt x="623" y="722"/>
                    <a:pt x="548" y="743"/>
                    <a:pt x="489" y="710"/>
                  </a:cubicBezTo>
                  <a:cubicBezTo>
                    <a:pt x="430" y="677"/>
                    <a:pt x="408" y="602"/>
                    <a:pt x="441" y="543"/>
                  </a:cubicBezTo>
                  <a:cubicBezTo>
                    <a:pt x="474" y="484"/>
                    <a:pt x="549" y="462"/>
                    <a:pt x="609" y="495"/>
                  </a:cubicBezTo>
                  <a:cubicBezTo>
                    <a:pt x="668" y="528"/>
                    <a:pt x="689" y="603"/>
                    <a:pt x="656" y="663"/>
                  </a:cubicBezTo>
                  <a:close/>
                  <a:moveTo>
                    <a:pt x="366" y="405"/>
                  </a:moveTo>
                  <a:lnTo>
                    <a:pt x="366" y="405"/>
                  </a:lnTo>
                  <a:cubicBezTo>
                    <a:pt x="366" y="384"/>
                    <a:pt x="384" y="366"/>
                    <a:pt x="405" y="366"/>
                  </a:cubicBezTo>
                  <a:cubicBezTo>
                    <a:pt x="427" y="366"/>
                    <a:pt x="444" y="384"/>
                    <a:pt x="444" y="405"/>
                  </a:cubicBezTo>
                  <a:cubicBezTo>
                    <a:pt x="444" y="427"/>
                    <a:pt x="427" y="444"/>
                    <a:pt x="405" y="444"/>
                  </a:cubicBezTo>
                  <a:cubicBezTo>
                    <a:pt x="384" y="444"/>
                    <a:pt x="366" y="427"/>
                    <a:pt x="366" y="405"/>
                  </a:cubicBezTo>
                  <a:close/>
                  <a:moveTo>
                    <a:pt x="369" y="663"/>
                  </a:moveTo>
                  <a:lnTo>
                    <a:pt x="369" y="663"/>
                  </a:lnTo>
                  <a:cubicBezTo>
                    <a:pt x="336" y="722"/>
                    <a:pt x="261" y="743"/>
                    <a:pt x="201" y="710"/>
                  </a:cubicBezTo>
                  <a:cubicBezTo>
                    <a:pt x="142" y="677"/>
                    <a:pt x="121" y="602"/>
                    <a:pt x="154" y="543"/>
                  </a:cubicBezTo>
                  <a:cubicBezTo>
                    <a:pt x="187" y="484"/>
                    <a:pt x="262" y="462"/>
                    <a:pt x="321" y="495"/>
                  </a:cubicBezTo>
                  <a:cubicBezTo>
                    <a:pt x="381" y="528"/>
                    <a:pt x="402" y="603"/>
                    <a:pt x="369" y="663"/>
                  </a:cubicBezTo>
                  <a:close/>
                  <a:moveTo>
                    <a:pt x="112" y="436"/>
                  </a:moveTo>
                  <a:lnTo>
                    <a:pt x="112" y="436"/>
                  </a:lnTo>
                  <a:cubicBezTo>
                    <a:pt x="53" y="403"/>
                    <a:pt x="32" y="329"/>
                    <a:pt x="65" y="269"/>
                  </a:cubicBezTo>
                  <a:cubicBezTo>
                    <a:pt x="98" y="210"/>
                    <a:pt x="173" y="188"/>
                    <a:pt x="232" y="222"/>
                  </a:cubicBezTo>
                  <a:cubicBezTo>
                    <a:pt x="291" y="255"/>
                    <a:pt x="313" y="329"/>
                    <a:pt x="280" y="389"/>
                  </a:cubicBezTo>
                  <a:cubicBezTo>
                    <a:pt x="247" y="448"/>
                    <a:pt x="172" y="469"/>
                    <a:pt x="112" y="436"/>
                  </a:cubicBezTo>
                  <a:close/>
                  <a:moveTo>
                    <a:pt x="298" y="100"/>
                  </a:moveTo>
                  <a:lnTo>
                    <a:pt x="298" y="100"/>
                  </a:lnTo>
                  <a:cubicBezTo>
                    <a:pt x="331" y="41"/>
                    <a:pt x="406" y="19"/>
                    <a:pt x="465" y="52"/>
                  </a:cubicBezTo>
                  <a:cubicBezTo>
                    <a:pt x="524" y="85"/>
                    <a:pt x="546" y="160"/>
                    <a:pt x="513" y="220"/>
                  </a:cubicBezTo>
                  <a:cubicBezTo>
                    <a:pt x="480" y="279"/>
                    <a:pt x="405" y="300"/>
                    <a:pt x="345" y="267"/>
                  </a:cubicBezTo>
                  <a:cubicBezTo>
                    <a:pt x="286" y="234"/>
                    <a:pt x="265" y="159"/>
                    <a:pt x="298" y="100"/>
                  </a:cubicBezTo>
                  <a:close/>
                  <a:moveTo>
                    <a:pt x="405" y="0"/>
                  </a:moveTo>
                  <a:lnTo>
                    <a:pt x="405" y="0"/>
                  </a:lnTo>
                  <a:cubicBezTo>
                    <a:pt x="181" y="0"/>
                    <a:pt x="0" y="181"/>
                    <a:pt x="0" y="405"/>
                  </a:cubicBezTo>
                  <a:cubicBezTo>
                    <a:pt x="0" y="629"/>
                    <a:pt x="181" y="811"/>
                    <a:pt x="405" y="811"/>
                  </a:cubicBezTo>
                  <a:cubicBezTo>
                    <a:pt x="629" y="811"/>
                    <a:pt x="811" y="629"/>
                    <a:pt x="811" y="405"/>
                  </a:cubicBezTo>
                  <a:cubicBezTo>
                    <a:pt x="811" y="181"/>
                    <a:pt x="629" y="0"/>
                    <a:pt x="405"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2" name="Freeform 5"/>
            <p:cNvSpPr>
              <a:spLocks noEditPoints="1"/>
            </p:cNvSpPr>
            <p:nvPr userDrawn="1"/>
          </p:nvSpPr>
          <p:spPr bwMode="auto">
            <a:xfrm rot="1264384">
              <a:off x="1983280" y="5686214"/>
              <a:ext cx="1000393" cy="429321"/>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53" name="组合 22"/>
            <p:cNvGrpSpPr/>
            <p:nvPr userDrawn="1"/>
          </p:nvGrpSpPr>
          <p:grpSpPr>
            <a:xfrm rot="1013132">
              <a:off x="1601368" y="4438604"/>
              <a:ext cx="794889" cy="623974"/>
              <a:chOff x="3654425" y="5089525"/>
              <a:chExt cx="1860550" cy="1460500"/>
            </a:xfrm>
            <a:grpFill/>
          </p:grpSpPr>
          <p:sp>
            <p:nvSpPr>
              <p:cNvPr id="57"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8"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9"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0"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1"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2"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3"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54" name="组合 23"/>
            <p:cNvGrpSpPr/>
            <p:nvPr userDrawn="1"/>
          </p:nvGrpSpPr>
          <p:grpSpPr>
            <a:xfrm>
              <a:off x="1798258" y="2947826"/>
              <a:ext cx="1301704" cy="1299270"/>
              <a:chOff x="6262688" y="5170488"/>
              <a:chExt cx="1697038" cy="1693863"/>
            </a:xfrm>
            <a:grpFill/>
          </p:grpSpPr>
          <p:sp>
            <p:nvSpPr>
              <p:cNvPr id="55"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56"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76" name="Freeform 7"/>
            <p:cNvSpPr>
              <a:spLocks noEditPoints="1"/>
            </p:cNvSpPr>
            <p:nvPr/>
          </p:nvSpPr>
          <p:spPr bwMode="auto">
            <a:xfrm rot="21538996">
              <a:off x="7150383" y="5764310"/>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7" name="Freeform 9"/>
            <p:cNvSpPr>
              <a:spLocks noEditPoints="1"/>
            </p:cNvSpPr>
            <p:nvPr/>
          </p:nvSpPr>
          <p:spPr bwMode="auto">
            <a:xfrm rot="1406730">
              <a:off x="8537771" y="4215104"/>
              <a:ext cx="1135300" cy="1451430"/>
            </a:xfrm>
            <a:custGeom>
              <a:avLst/>
              <a:gdLst>
                <a:gd name="T0" fmla="*/ 449 w 1637"/>
                <a:gd name="T1" fmla="*/ 1301 h 2083"/>
                <a:gd name="T2" fmla="*/ 449 w 1637"/>
                <a:gd name="T3" fmla="*/ 1301 h 2083"/>
                <a:gd name="T4" fmla="*/ 350 w 1637"/>
                <a:gd name="T5" fmla="*/ 1276 h 2083"/>
                <a:gd name="T6" fmla="*/ 240 w 1637"/>
                <a:gd name="T7" fmla="*/ 1150 h 2083"/>
                <a:gd name="T8" fmla="*/ 273 w 1637"/>
                <a:gd name="T9" fmla="*/ 841 h 2083"/>
                <a:gd name="T10" fmla="*/ 770 w 1637"/>
                <a:gd name="T11" fmla="*/ 1055 h 2083"/>
                <a:gd name="T12" fmla="*/ 449 w 1637"/>
                <a:gd name="T13" fmla="*/ 1301 h 2083"/>
                <a:gd name="T14" fmla="*/ 1500 w 1637"/>
                <a:gd name="T15" fmla="*/ 1781 h 2083"/>
                <a:gd name="T16" fmla="*/ 1500 w 1637"/>
                <a:gd name="T17" fmla="*/ 1781 h 2083"/>
                <a:gd name="T18" fmla="*/ 1590 w 1637"/>
                <a:gd name="T19" fmla="*/ 1670 h 2083"/>
                <a:gd name="T20" fmla="*/ 1278 w 1637"/>
                <a:gd name="T21" fmla="*/ 1604 h 2083"/>
                <a:gd name="T22" fmla="*/ 1403 w 1637"/>
                <a:gd name="T23" fmla="*/ 1057 h 2083"/>
                <a:gd name="T24" fmla="*/ 1031 w 1637"/>
                <a:gd name="T25" fmla="*/ 383 h 2083"/>
                <a:gd name="T26" fmla="*/ 931 w 1637"/>
                <a:gd name="T27" fmla="*/ 92 h 2083"/>
                <a:gd name="T28" fmla="*/ 480 w 1637"/>
                <a:gd name="T29" fmla="*/ 430 h 2083"/>
                <a:gd name="T30" fmla="*/ 0 w 1637"/>
                <a:gd name="T31" fmla="*/ 723 h 2083"/>
                <a:gd name="T32" fmla="*/ 236 w 1637"/>
                <a:gd name="T33" fmla="*/ 825 h 2083"/>
                <a:gd name="T34" fmla="*/ 202 w 1637"/>
                <a:gd name="T35" fmla="*/ 1162 h 2083"/>
                <a:gd name="T36" fmla="*/ 332 w 1637"/>
                <a:gd name="T37" fmla="*/ 1312 h 2083"/>
                <a:gd name="T38" fmla="*/ 449 w 1637"/>
                <a:gd name="T39" fmla="*/ 1341 h 2083"/>
                <a:gd name="T40" fmla="*/ 807 w 1637"/>
                <a:gd name="T41" fmla="*/ 1071 h 2083"/>
                <a:gd name="T42" fmla="*/ 1003 w 1637"/>
                <a:gd name="T43" fmla="*/ 1156 h 2083"/>
                <a:gd name="T44" fmla="*/ 950 w 1637"/>
                <a:gd name="T45" fmla="*/ 626 h 2083"/>
                <a:gd name="T46" fmla="*/ 1001 w 1637"/>
                <a:gd name="T47" fmla="*/ 495 h 2083"/>
                <a:gd name="T48" fmla="*/ 1297 w 1637"/>
                <a:gd name="T49" fmla="*/ 1060 h 2083"/>
                <a:gd name="T50" fmla="*/ 1215 w 1637"/>
                <a:gd name="T51" fmla="*/ 1499 h 2083"/>
                <a:gd name="T52" fmla="*/ 1166 w 1637"/>
                <a:gd name="T53" fmla="*/ 1581 h 2083"/>
                <a:gd name="T54" fmla="*/ 920 w 1637"/>
                <a:gd name="T55" fmla="*/ 1530 h 2083"/>
                <a:gd name="T56" fmla="*/ 549 w 1637"/>
                <a:gd name="T57" fmla="*/ 1946 h 2083"/>
                <a:gd name="T58" fmla="*/ 1255 w 1637"/>
                <a:gd name="T59" fmla="*/ 2083 h 2083"/>
                <a:gd name="T60" fmla="*/ 1637 w 1637"/>
                <a:gd name="T61" fmla="*/ 1806 h 2083"/>
                <a:gd name="T62" fmla="*/ 1500 w 1637"/>
                <a:gd name="T63" fmla="*/ 178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7" h="2083">
                  <a:moveTo>
                    <a:pt x="449" y="1301"/>
                  </a:moveTo>
                  <a:lnTo>
                    <a:pt x="449" y="1301"/>
                  </a:lnTo>
                  <a:cubicBezTo>
                    <a:pt x="416" y="1301"/>
                    <a:pt x="383" y="1292"/>
                    <a:pt x="350" y="1276"/>
                  </a:cubicBezTo>
                  <a:cubicBezTo>
                    <a:pt x="295" y="1248"/>
                    <a:pt x="258" y="1206"/>
                    <a:pt x="240" y="1150"/>
                  </a:cubicBezTo>
                  <a:cubicBezTo>
                    <a:pt x="207" y="1047"/>
                    <a:pt x="243" y="919"/>
                    <a:pt x="273" y="841"/>
                  </a:cubicBezTo>
                  <a:lnTo>
                    <a:pt x="770" y="1055"/>
                  </a:lnTo>
                  <a:cubicBezTo>
                    <a:pt x="719" y="1137"/>
                    <a:pt x="599" y="1301"/>
                    <a:pt x="449" y="1301"/>
                  </a:cubicBezTo>
                  <a:close/>
                  <a:moveTo>
                    <a:pt x="1500" y="1781"/>
                  </a:moveTo>
                  <a:lnTo>
                    <a:pt x="1500" y="1781"/>
                  </a:lnTo>
                  <a:lnTo>
                    <a:pt x="1590" y="1670"/>
                  </a:lnTo>
                  <a:lnTo>
                    <a:pt x="1278" y="1604"/>
                  </a:lnTo>
                  <a:cubicBezTo>
                    <a:pt x="1340" y="1504"/>
                    <a:pt x="1412" y="1329"/>
                    <a:pt x="1403" y="1057"/>
                  </a:cubicBezTo>
                  <a:cubicBezTo>
                    <a:pt x="1392" y="672"/>
                    <a:pt x="1130" y="453"/>
                    <a:pt x="1031" y="383"/>
                  </a:cubicBezTo>
                  <a:cubicBezTo>
                    <a:pt x="1053" y="263"/>
                    <a:pt x="1046" y="135"/>
                    <a:pt x="931" y="92"/>
                  </a:cubicBezTo>
                  <a:cubicBezTo>
                    <a:pt x="680" y="0"/>
                    <a:pt x="480" y="430"/>
                    <a:pt x="480" y="430"/>
                  </a:cubicBezTo>
                  <a:cubicBezTo>
                    <a:pt x="480" y="430"/>
                    <a:pt x="113" y="340"/>
                    <a:pt x="0" y="723"/>
                  </a:cubicBezTo>
                  <a:lnTo>
                    <a:pt x="236" y="825"/>
                  </a:lnTo>
                  <a:cubicBezTo>
                    <a:pt x="204" y="908"/>
                    <a:pt x="164" y="1046"/>
                    <a:pt x="202" y="1162"/>
                  </a:cubicBezTo>
                  <a:cubicBezTo>
                    <a:pt x="223" y="1229"/>
                    <a:pt x="267" y="1279"/>
                    <a:pt x="332" y="1312"/>
                  </a:cubicBezTo>
                  <a:cubicBezTo>
                    <a:pt x="370" y="1331"/>
                    <a:pt x="410" y="1341"/>
                    <a:pt x="449" y="1341"/>
                  </a:cubicBezTo>
                  <a:cubicBezTo>
                    <a:pt x="623" y="1341"/>
                    <a:pt x="755" y="1157"/>
                    <a:pt x="807" y="1071"/>
                  </a:cubicBezTo>
                  <a:lnTo>
                    <a:pt x="1003" y="1156"/>
                  </a:lnTo>
                  <a:cubicBezTo>
                    <a:pt x="1003" y="1156"/>
                    <a:pt x="1247" y="846"/>
                    <a:pt x="950" y="626"/>
                  </a:cubicBezTo>
                  <a:cubicBezTo>
                    <a:pt x="950" y="626"/>
                    <a:pt x="977" y="571"/>
                    <a:pt x="1001" y="495"/>
                  </a:cubicBezTo>
                  <a:cubicBezTo>
                    <a:pt x="1101" y="574"/>
                    <a:pt x="1288" y="762"/>
                    <a:pt x="1297" y="1060"/>
                  </a:cubicBezTo>
                  <a:cubicBezTo>
                    <a:pt x="1303" y="1273"/>
                    <a:pt x="1256" y="1416"/>
                    <a:pt x="1215" y="1499"/>
                  </a:cubicBezTo>
                  <a:cubicBezTo>
                    <a:pt x="1198" y="1534"/>
                    <a:pt x="1181" y="1561"/>
                    <a:pt x="1166" y="1581"/>
                  </a:cubicBezTo>
                  <a:lnTo>
                    <a:pt x="920" y="1530"/>
                  </a:lnTo>
                  <a:lnTo>
                    <a:pt x="549" y="1946"/>
                  </a:lnTo>
                  <a:lnTo>
                    <a:pt x="1255" y="2083"/>
                  </a:lnTo>
                  <a:lnTo>
                    <a:pt x="1637" y="1806"/>
                  </a:lnTo>
                  <a:lnTo>
                    <a:pt x="1500" y="1781"/>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78" name="组 77"/>
            <p:cNvGrpSpPr/>
            <p:nvPr userDrawn="1"/>
          </p:nvGrpSpPr>
          <p:grpSpPr>
            <a:xfrm rot="2803540">
              <a:off x="9511163" y="5451184"/>
              <a:ext cx="337162" cy="1815987"/>
              <a:chOff x="6099175" y="2627313"/>
              <a:chExt cx="411163" cy="2214563"/>
            </a:xfrm>
            <a:grpFill/>
          </p:grpSpPr>
          <p:sp>
            <p:nvSpPr>
              <p:cNvPr id="103" name="Freeform 13"/>
              <p:cNvSpPr>
                <a:spLocks noEditPoints="1"/>
              </p:cNvSpPr>
              <p:nvPr/>
            </p:nvSpPr>
            <p:spPr bwMode="auto">
              <a:xfrm>
                <a:off x="6130131" y="3048001"/>
                <a:ext cx="349250" cy="1258888"/>
              </a:xfrm>
              <a:custGeom>
                <a:avLst/>
                <a:gdLst>
                  <a:gd name="T0" fmla="*/ 137 w 367"/>
                  <a:gd name="T1" fmla="*/ 40 h 1313"/>
                  <a:gd name="T2" fmla="*/ 137 w 367"/>
                  <a:gd name="T3" fmla="*/ 40 h 1313"/>
                  <a:gd name="T4" fmla="*/ 230 w 367"/>
                  <a:gd name="T5" fmla="*/ 40 h 1313"/>
                  <a:gd name="T6" fmla="*/ 230 w 367"/>
                  <a:gd name="T7" fmla="*/ 1273 h 1313"/>
                  <a:gd name="T8" fmla="*/ 137 w 367"/>
                  <a:gd name="T9" fmla="*/ 1273 h 1313"/>
                  <a:gd name="T10" fmla="*/ 137 w 367"/>
                  <a:gd name="T11" fmla="*/ 40 h 1313"/>
                  <a:gd name="T12" fmla="*/ 97 w 367"/>
                  <a:gd name="T13" fmla="*/ 1273 h 1313"/>
                  <a:gd name="T14" fmla="*/ 97 w 367"/>
                  <a:gd name="T15" fmla="*/ 1273 h 1313"/>
                  <a:gd name="T16" fmla="*/ 40 w 367"/>
                  <a:gd name="T17" fmla="*/ 1273 h 1313"/>
                  <a:gd name="T18" fmla="*/ 40 w 367"/>
                  <a:gd name="T19" fmla="*/ 40 h 1313"/>
                  <a:gd name="T20" fmla="*/ 97 w 367"/>
                  <a:gd name="T21" fmla="*/ 40 h 1313"/>
                  <a:gd name="T22" fmla="*/ 97 w 367"/>
                  <a:gd name="T23" fmla="*/ 1273 h 1313"/>
                  <a:gd name="T24" fmla="*/ 270 w 367"/>
                  <a:gd name="T25" fmla="*/ 40 h 1313"/>
                  <a:gd name="T26" fmla="*/ 270 w 367"/>
                  <a:gd name="T27" fmla="*/ 40 h 1313"/>
                  <a:gd name="T28" fmla="*/ 327 w 367"/>
                  <a:gd name="T29" fmla="*/ 40 h 1313"/>
                  <a:gd name="T30" fmla="*/ 327 w 367"/>
                  <a:gd name="T31" fmla="*/ 1273 h 1313"/>
                  <a:gd name="T32" fmla="*/ 270 w 367"/>
                  <a:gd name="T33" fmla="*/ 1273 h 1313"/>
                  <a:gd name="T34" fmla="*/ 270 w 367"/>
                  <a:gd name="T35" fmla="*/ 40 h 1313"/>
                  <a:gd name="T36" fmla="*/ 270 w 367"/>
                  <a:gd name="T37" fmla="*/ 1313 h 1313"/>
                  <a:gd name="T38" fmla="*/ 270 w 367"/>
                  <a:gd name="T39" fmla="*/ 1313 h 1313"/>
                  <a:gd name="T40" fmla="*/ 270 w 367"/>
                  <a:gd name="T41" fmla="*/ 1313 h 1313"/>
                  <a:gd name="T42" fmla="*/ 367 w 367"/>
                  <a:gd name="T43" fmla="*/ 1313 h 1313"/>
                  <a:gd name="T44" fmla="*/ 367 w 367"/>
                  <a:gd name="T45" fmla="*/ 0 h 1313"/>
                  <a:gd name="T46" fmla="*/ 0 w 367"/>
                  <a:gd name="T47" fmla="*/ 0 h 1313"/>
                  <a:gd name="T48" fmla="*/ 0 w 367"/>
                  <a:gd name="T49" fmla="*/ 1313 h 1313"/>
                  <a:gd name="T50" fmla="*/ 97 w 367"/>
                  <a:gd name="T51" fmla="*/ 1313 h 1313"/>
                  <a:gd name="T52" fmla="*/ 97 w 367"/>
                  <a:gd name="T53" fmla="*/ 1313 h 1313"/>
                  <a:gd name="T54" fmla="*/ 137 w 367"/>
                  <a:gd name="T55" fmla="*/ 1313 h 1313"/>
                  <a:gd name="T56" fmla="*/ 137 w 367"/>
                  <a:gd name="T57" fmla="*/ 1313 h 1313"/>
                  <a:gd name="T58" fmla="*/ 230 w 367"/>
                  <a:gd name="T59" fmla="*/ 1313 h 1313"/>
                  <a:gd name="T60" fmla="*/ 230 w 367"/>
                  <a:gd name="T61" fmla="*/ 1313 h 1313"/>
                  <a:gd name="T62" fmla="*/ 270 w 367"/>
                  <a:gd name="T6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1313">
                    <a:moveTo>
                      <a:pt x="137" y="40"/>
                    </a:moveTo>
                    <a:lnTo>
                      <a:pt x="137" y="40"/>
                    </a:lnTo>
                    <a:lnTo>
                      <a:pt x="230" y="40"/>
                    </a:lnTo>
                    <a:lnTo>
                      <a:pt x="230" y="1273"/>
                    </a:lnTo>
                    <a:lnTo>
                      <a:pt x="137" y="1273"/>
                    </a:lnTo>
                    <a:lnTo>
                      <a:pt x="137" y="40"/>
                    </a:lnTo>
                    <a:close/>
                    <a:moveTo>
                      <a:pt x="97" y="1273"/>
                    </a:moveTo>
                    <a:lnTo>
                      <a:pt x="97" y="1273"/>
                    </a:lnTo>
                    <a:lnTo>
                      <a:pt x="40" y="1273"/>
                    </a:lnTo>
                    <a:lnTo>
                      <a:pt x="40" y="40"/>
                    </a:lnTo>
                    <a:lnTo>
                      <a:pt x="97" y="40"/>
                    </a:lnTo>
                    <a:lnTo>
                      <a:pt x="97" y="1273"/>
                    </a:lnTo>
                    <a:close/>
                    <a:moveTo>
                      <a:pt x="270" y="40"/>
                    </a:moveTo>
                    <a:lnTo>
                      <a:pt x="270" y="40"/>
                    </a:lnTo>
                    <a:lnTo>
                      <a:pt x="327" y="40"/>
                    </a:lnTo>
                    <a:lnTo>
                      <a:pt x="327" y="1273"/>
                    </a:lnTo>
                    <a:lnTo>
                      <a:pt x="270" y="1273"/>
                    </a:lnTo>
                    <a:lnTo>
                      <a:pt x="270" y="40"/>
                    </a:lnTo>
                    <a:close/>
                    <a:moveTo>
                      <a:pt x="270" y="1313"/>
                    </a:moveTo>
                    <a:lnTo>
                      <a:pt x="270" y="1313"/>
                    </a:lnTo>
                    <a:lnTo>
                      <a:pt x="270" y="1313"/>
                    </a:lnTo>
                    <a:lnTo>
                      <a:pt x="367" y="1313"/>
                    </a:lnTo>
                    <a:lnTo>
                      <a:pt x="367" y="0"/>
                    </a:lnTo>
                    <a:lnTo>
                      <a:pt x="0" y="0"/>
                    </a:lnTo>
                    <a:lnTo>
                      <a:pt x="0" y="1313"/>
                    </a:lnTo>
                    <a:lnTo>
                      <a:pt x="97" y="1313"/>
                    </a:lnTo>
                    <a:lnTo>
                      <a:pt x="97" y="1313"/>
                    </a:lnTo>
                    <a:lnTo>
                      <a:pt x="137" y="1313"/>
                    </a:lnTo>
                    <a:lnTo>
                      <a:pt x="137" y="1313"/>
                    </a:lnTo>
                    <a:lnTo>
                      <a:pt x="230" y="1313"/>
                    </a:lnTo>
                    <a:lnTo>
                      <a:pt x="230" y="1313"/>
                    </a:lnTo>
                    <a:lnTo>
                      <a:pt x="270" y="1313"/>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4" name="Freeform 14"/>
              <p:cNvSpPr/>
              <p:nvPr/>
            </p:nvSpPr>
            <p:spPr bwMode="auto">
              <a:xfrm>
                <a:off x="6130131" y="2968626"/>
                <a:ext cx="349250" cy="63500"/>
              </a:xfrm>
              <a:custGeom>
                <a:avLst/>
                <a:gdLst>
                  <a:gd name="T0" fmla="*/ 367 w 367"/>
                  <a:gd name="T1" fmla="*/ 0 h 67"/>
                  <a:gd name="T2" fmla="*/ 367 w 367"/>
                  <a:gd name="T3" fmla="*/ 0 h 67"/>
                  <a:gd name="T4" fmla="*/ 0 w 367"/>
                  <a:gd name="T5" fmla="*/ 0 h 67"/>
                  <a:gd name="T6" fmla="*/ 0 w 367"/>
                  <a:gd name="T7" fmla="*/ 67 h 67"/>
                  <a:gd name="T8" fmla="*/ 367 w 367"/>
                  <a:gd name="T9" fmla="*/ 67 h 67"/>
                  <a:gd name="T10" fmla="*/ 367 w 367"/>
                  <a:gd name="T11" fmla="*/ 0 h 67"/>
                </a:gdLst>
                <a:ahLst/>
                <a:cxnLst>
                  <a:cxn ang="0">
                    <a:pos x="T0" y="T1"/>
                  </a:cxn>
                  <a:cxn ang="0">
                    <a:pos x="T2" y="T3"/>
                  </a:cxn>
                  <a:cxn ang="0">
                    <a:pos x="T4" y="T5"/>
                  </a:cxn>
                  <a:cxn ang="0">
                    <a:pos x="T6" y="T7"/>
                  </a:cxn>
                  <a:cxn ang="0">
                    <a:pos x="T8" y="T9"/>
                  </a:cxn>
                  <a:cxn ang="0">
                    <a:pos x="T10" y="T11"/>
                  </a:cxn>
                </a:cxnLst>
                <a:rect l="0" t="0" r="r" b="b"/>
                <a:pathLst>
                  <a:path w="367" h="67">
                    <a:moveTo>
                      <a:pt x="367" y="0"/>
                    </a:moveTo>
                    <a:lnTo>
                      <a:pt x="367" y="0"/>
                    </a:lnTo>
                    <a:lnTo>
                      <a:pt x="0" y="0"/>
                    </a:lnTo>
                    <a:lnTo>
                      <a:pt x="0" y="67"/>
                    </a:lnTo>
                    <a:lnTo>
                      <a:pt x="367" y="67"/>
                    </a:lnTo>
                    <a:lnTo>
                      <a:pt x="36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5" name="Freeform 15"/>
              <p:cNvSpPr/>
              <p:nvPr/>
            </p:nvSpPr>
            <p:spPr bwMode="auto">
              <a:xfrm>
                <a:off x="6099175" y="2627313"/>
                <a:ext cx="411163" cy="325438"/>
              </a:xfrm>
              <a:custGeom>
                <a:avLst/>
                <a:gdLst>
                  <a:gd name="T0" fmla="*/ 399 w 430"/>
                  <a:gd name="T1" fmla="*/ 340 h 340"/>
                  <a:gd name="T2" fmla="*/ 399 w 430"/>
                  <a:gd name="T3" fmla="*/ 340 h 340"/>
                  <a:gd name="T4" fmla="*/ 215 w 430"/>
                  <a:gd name="T5" fmla="*/ 0 h 340"/>
                  <a:gd name="T6" fmla="*/ 32 w 430"/>
                  <a:gd name="T7" fmla="*/ 340 h 340"/>
                  <a:gd name="T8" fmla="*/ 399 w 430"/>
                  <a:gd name="T9" fmla="*/ 340 h 340"/>
                </a:gdLst>
                <a:ahLst/>
                <a:cxnLst>
                  <a:cxn ang="0">
                    <a:pos x="T0" y="T1"/>
                  </a:cxn>
                  <a:cxn ang="0">
                    <a:pos x="T2" y="T3"/>
                  </a:cxn>
                  <a:cxn ang="0">
                    <a:pos x="T4" y="T5"/>
                  </a:cxn>
                  <a:cxn ang="0">
                    <a:pos x="T6" y="T7"/>
                  </a:cxn>
                  <a:cxn ang="0">
                    <a:pos x="T8" y="T9"/>
                  </a:cxn>
                </a:cxnLst>
                <a:rect l="0" t="0" r="r" b="b"/>
                <a:pathLst>
                  <a:path w="430" h="340">
                    <a:moveTo>
                      <a:pt x="399" y="340"/>
                    </a:moveTo>
                    <a:lnTo>
                      <a:pt x="399" y="340"/>
                    </a:lnTo>
                    <a:cubicBezTo>
                      <a:pt x="399" y="340"/>
                      <a:pt x="430" y="0"/>
                      <a:pt x="215" y="0"/>
                    </a:cubicBezTo>
                    <a:cubicBezTo>
                      <a:pt x="0" y="0"/>
                      <a:pt x="32" y="340"/>
                      <a:pt x="32" y="340"/>
                    </a:cubicBezTo>
                    <a:lnTo>
                      <a:pt x="399" y="34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6" name="Freeform 17"/>
              <p:cNvSpPr>
                <a:spLocks noEditPoints="1"/>
              </p:cNvSpPr>
              <p:nvPr/>
            </p:nvSpPr>
            <p:spPr bwMode="auto">
              <a:xfrm>
                <a:off x="6128544" y="4310063"/>
                <a:ext cx="352425" cy="531813"/>
              </a:xfrm>
              <a:custGeom>
                <a:avLst/>
                <a:gdLst>
                  <a:gd name="T0" fmla="*/ 214 w 369"/>
                  <a:gd name="T1" fmla="*/ 338 h 554"/>
                  <a:gd name="T2" fmla="*/ 214 w 369"/>
                  <a:gd name="T3" fmla="*/ 338 h 554"/>
                  <a:gd name="T4" fmla="*/ 155 w 369"/>
                  <a:gd name="T5" fmla="*/ 338 h 554"/>
                  <a:gd name="T6" fmla="*/ 56 w 369"/>
                  <a:gd name="T7" fmla="*/ 40 h 554"/>
                  <a:gd name="T8" fmla="*/ 313 w 369"/>
                  <a:gd name="T9" fmla="*/ 40 h 554"/>
                  <a:gd name="T10" fmla="*/ 214 w 369"/>
                  <a:gd name="T11" fmla="*/ 338 h 554"/>
                  <a:gd name="T12" fmla="*/ 113 w 369"/>
                  <a:gd name="T13" fmla="*/ 338 h 554"/>
                  <a:gd name="T14" fmla="*/ 113 w 369"/>
                  <a:gd name="T15" fmla="*/ 338 h 554"/>
                  <a:gd name="T16" fmla="*/ 184 w 369"/>
                  <a:gd name="T17" fmla="*/ 554 h 554"/>
                  <a:gd name="T18" fmla="*/ 256 w 369"/>
                  <a:gd name="T19" fmla="*/ 338 h 554"/>
                  <a:gd name="T20" fmla="*/ 369 w 369"/>
                  <a:gd name="T21" fmla="*/ 0 h 554"/>
                  <a:gd name="T22" fmla="*/ 0 w 369"/>
                  <a:gd name="T23" fmla="*/ 0 h 554"/>
                  <a:gd name="T24" fmla="*/ 113 w 369"/>
                  <a:gd name="T25" fmla="*/ 3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554">
                    <a:moveTo>
                      <a:pt x="214" y="338"/>
                    </a:moveTo>
                    <a:lnTo>
                      <a:pt x="214" y="338"/>
                    </a:lnTo>
                    <a:lnTo>
                      <a:pt x="155" y="338"/>
                    </a:lnTo>
                    <a:lnTo>
                      <a:pt x="56" y="40"/>
                    </a:lnTo>
                    <a:lnTo>
                      <a:pt x="313" y="40"/>
                    </a:lnTo>
                    <a:lnTo>
                      <a:pt x="214" y="338"/>
                    </a:lnTo>
                    <a:close/>
                    <a:moveTo>
                      <a:pt x="113" y="338"/>
                    </a:moveTo>
                    <a:lnTo>
                      <a:pt x="113" y="338"/>
                    </a:lnTo>
                    <a:lnTo>
                      <a:pt x="184" y="554"/>
                    </a:lnTo>
                    <a:lnTo>
                      <a:pt x="256" y="338"/>
                    </a:lnTo>
                    <a:lnTo>
                      <a:pt x="369" y="0"/>
                    </a:lnTo>
                    <a:lnTo>
                      <a:pt x="0" y="0"/>
                    </a:lnTo>
                    <a:lnTo>
                      <a:pt x="113" y="33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79" name="Freeform 19"/>
            <p:cNvSpPr>
              <a:spLocks noEditPoints="1"/>
            </p:cNvSpPr>
            <p:nvPr/>
          </p:nvSpPr>
          <p:spPr bwMode="auto">
            <a:xfrm rot="2770270">
              <a:off x="8355392" y="7325895"/>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0" name="Freeform 20"/>
            <p:cNvSpPr/>
            <p:nvPr/>
          </p:nvSpPr>
          <p:spPr bwMode="auto">
            <a:xfrm rot="59939">
              <a:off x="8625447" y="5843013"/>
              <a:ext cx="271863" cy="880837"/>
            </a:xfrm>
            <a:custGeom>
              <a:avLst/>
              <a:gdLst>
                <a:gd name="T0" fmla="*/ 772 w 831"/>
                <a:gd name="T1" fmla="*/ 279 h 2682"/>
                <a:gd name="T2" fmla="*/ 772 w 831"/>
                <a:gd name="T3" fmla="*/ 279 h 2682"/>
                <a:gd name="T4" fmla="*/ 772 w 831"/>
                <a:gd name="T5" fmla="*/ 0 h 2682"/>
                <a:gd name="T6" fmla="*/ 622 w 831"/>
                <a:gd name="T7" fmla="*/ 0 h 2682"/>
                <a:gd name="T8" fmla="*/ 622 w 831"/>
                <a:gd name="T9" fmla="*/ 279 h 2682"/>
                <a:gd name="T10" fmla="*/ 557 w 831"/>
                <a:gd name="T11" fmla="*/ 279 h 2682"/>
                <a:gd name="T12" fmla="*/ 557 w 831"/>
                <a:gd name="T13" fmla="*/ 900 h 2682"/>
                <a:gd name="T14" fmla="*/ 606 w 831"/>
                <a:gd name="T15" fmla="*/ 900 h 2682"/>
                <a:gd name="T16" fmla="*/ 102 w 831"/>
                <a:gd name="T17" fmla="*/ 2121 h 2682"/>
                <a:gd name="T18" fmla="*/ 130 w 831"/>
                <a:gd name="T19" fmla="*/ 2133 h 2682"/>
                <a:gd name="T20" fmla="*/ 40 w 831"/>
                <a:gd name="T21" fmla="*/ 2350 h 2682"/>
                <a:gd name="T22" fmla="*/ 62 w 831"/>
                <a:gd name="T23" fmla="*/ 2359 h 2682"/>
                <a:gd name="T24" fmla="*/ 0 w 831"/>
                <a:gd name="T25" fmla="*/ 2510 h 2682"/>
                <a:gd name="T26" fmla="*/ 24 w 831"/>
                <a:gd name="T27" fmla="*/ 2519 h 2682"/>
                <a:gd name="T28" fmla="*/ 86 w 831"/>
                <a:gd name="T29" fmla="*/ 2369 h 2682"/>
                <a:gd name="T30" fmla="*/ 108 w 831"/>
                <a:gd name="T31" fmla="*/ 2378 h 2682"/>
                <a:gd name="T32" fmla="*/ 198 w 831"/>
                <a:gd name="T33" fmla="*/ 2161 h 2682"/>
                <a:gd name="T34" fmla="*/ 226 w 831"/>
                <a:gd name="T35" fmla="*/ 2172 h 2682"/>
                <a:gd name="T36" fmla="*/ 630 w 831"/>
                <a:gd name="T37" fmla="*/ 1191 h 2682"/>
                <a:gd name="T38" fmla="*/ 630 w 831"/>
                <a:gd name="T39" fmla="*/ 2284 h 2682"/>
                <a:gd name="T40" fmla="*/ 660 w 831"/>
                <a:gd name="T41" fmla="*/ 2284 h 2682"/>
                <a:gd name="T42" fmla="*/ 660 w 831"/>
                <a:gd name="T43" fmla="*/ 2519 h 2682"/>
                <a:gd name="T44" fmla="*/ 684 w 831"/>
                <a:gd name="T45" fmla="*/ 2519 h 2682"/>
                <a:gd name="T46" fmla="*/ 684 w 831"/>
                <a:gd name="T47" fmla="*/ 2682 h 2682"/>
                <a:gd name="T48" fmla="*/ 710 w 831"/>
                <a:gd name="T49" fmla="*/ 2682 h 2682"/>
                <a:gd name="T50" fmla="*/ 710 w 831"/>
                <a:gd name="T51" fmla="*/ 2519 h 2682"/>
                <a:gd name="T52" fmla="*/ 734 w 831"/>
                <a:gd name="T53" fmla="*/ 2519 h 2682"/>
                <a:gd name="T54" fmla="*/ 734 w 831"/>
                <a:gd name="T55" fmla="*/ 2284 h 2682"/>
                <a:gd name="T56" fmla="*/ 764 w 831"/>
                <a:gd name="T57" fmla="*/ 2284 h 2682"/>
                <a:gd name="T58" fmla="*/ 764 w 831"/>
                <a:gd name="T59" fmla="*/ 900 h 2682"/>
                <a:gd name="T60" fmla="*/ 831 w 831"/>
                <a:gd name="T61" fmla="*/ 900 h 2682"/>
                <a:gd name="T62" fmla="*/ 831 w 831"/>
                <a:gd name="T63" fmla="*/ 279 h 2682"/>
                <a:gd name="T64" fmla="*/ 772 w 831"/>
                <a:gd name="T65" fmla="*/ 279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1" h="2682">
                  <a:moveTo>
                    <a:pt x="772" y="279"/>
                  </a:moveTo>
                  <a:lnTo>
                    <a:pt x="772" y="279"/>
                  </a:lnTo>
                  <a:lnTo>
                    <a:pt x="772" y="0"/>
                  </a:lnTo>
                  <a:lnTo>
                    <a:pt x="622" y="0"/>
                  </a:lnTo>
                  <a:lnTo>
                    <a:pt x="622" y="279"/>
                  </a:lnTo>
                  <a:lnTo>
                    <a:pt x="557" y="279"/>
                  </a:lnTo>
                  <a:lnTo>
                    <a:pt x="557" y="900"/>
                  </a:lnTo>
                  <a:lnTo>
                    <a:pt x="606" y="900"/>
                  </a:lnTo>
                  <a:lnTo>
                    <a:pt x="102" y="2121"/>
                  </a:lnTo>
                  <a:lnTo>
                    <a:pt x="130" y="2133"/>
                  </a:lnTo>
                  <a:lnTo>
                    <a:pt x="40" y="2350"/>
                  </a:lnTo>
                  <a:lnTo>
                    <a:pt x="62" y="2359"/>
                  </a:lnTo>
                  <a:lnTo>
                    <a:pt x="0" y="2510"/>
                  </a:lnTo>
                  <a:lnTo>
                    <a:pt x="24" y="2519"/>
                  </a:lnTo>
                  <a:lnTo>
                    <a:pt x="86" y="2369"/>
                  </a:lnTo>
                  <a:lnTo>
                    <a:pt x="108" y="2378"/>
                  </a:lnTo>
                  <a:lnTo>
                    <a:pt x="198" y="2161"/>
                  </a:lnTo>
                  <a:lnTo>
                    <a:pt x="226" y="2172"/>
                  </a:lnTo>
                  <a:lnTo>
                    <a:pt x="630" y="1191"/>
                  </a:lnTo>
                  <a:lnTo>
                    <a:pt x="630" y="2284"/>
                  </a:lnTo>
                  <a:lnTo>
                    <a:pt x="660" y="2284"/>
                  </a:lnTo>
                  <a:lnTo>
                    <a:pt x="660" y="2519"/>
                  </a:lnTo>
                  <a:lnTo>
                    <a:pt x="684" y="2519"/>
                  </a:lnTo>
                  <a:lnTo>
                    <a:pt x="684" y="2682"/>
                  </a:lnTo>
                  <a:lnTo>
                    <a:pt x="710" y="2682"/>
                  </a:lnTo>
                  <a:lnTo>
                    <a:pt x="710" y="2519"/>
                  </a:lnTo>
                  <a:lnTo>
                    <a:pt x="734" y="2519"/>
                  </a:lnTo>
                  <a:lnTo>
                    <a:pt x="734" y="2284"/>
                  </a:lnTo>
                  <a:lnTo>
                    <a:pt x="764" y="2284"/>
                  </a:lnTo>
                  <a:lnTo>
                    <a:pt x="764" y="900"/>
                  </a:lnTo>
                  <a:lnTo>
                    <a:pt x="831" y="900"/>
                  </a:lnTo>
                  <a:lnTo>
                    <a:pt x="831" y="279"/>
                  </a:lnTo>
                  <a:lnTo>
                    <a:pt x="772" y="279"/>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81" name="组合 45"/>
            <p:cNvGrpSpPr/>
            <p:nvPr userDrawn="1"/>
          </p:nvGrpSpPr>
          <p:grpSpPr>
            <a:xfrm rot="3523028">
              <a:off x="9384746" y="6959690"/>
              <a:ext cx="722933" cy="629672"/>
              <a:chOff x="501650" y="3292475"/>
              <a:chExt cx="1735138" cy="1511300"/>
            </a:xfrm>
            <a:grpFill/>
          </p:grpSpPr>
          <p:sp>
            <p:nvSpPr>
              <p:cNvPr id="98" name="Freeform 5"/>
              <p:cNvSpPr/>
              <p:nvPr/>
            </p:nvSpPr>
            <p:spPr bwMode="auto">
              <a:xfrm>
                <a:off x="501650" y="3292475"/>
                <a:ext cx="1735138" cy="893762"/>
              </a:xfrm>
              <a:custGeom>
                <a:avLst/>
                <a:gdLst>
                  <a:gd name="T0" fmla="*/ 0 w 943"/>
                  <a:gd name="T1" fmla="*/ 242 h 484"/>
                  <a:gd name="T2" fmla="*/ 0 w 943"/>
                  <a:gd name="T3" fmla="*/ 242 h 484"/>
                  <a:gd name="T4" fmla="*/ 471 w 943"/>
                  <a:gd name="T5" fmla="*/ 484 h 484"/>
                  <a:gd name="T6" fmla="*/ 943 w 943"/>
                  <a:gd name="T7" fmla="*/ 242 h 484"/>
                  <a:gd name="T8" fmla="*/ 471 w 943"/>
                  <a:gd name="T9" fmla="*/ 0 h 484"/>
                  <a:gd name="T10" fmla="*/ 0 w 943"/>
                  <a:gd name="T11" fmla="*/ 242 h 484"/>
                </a:gdLst>
                <a:ahLst/>
                <a:cxnLst>
                  <a:cxn ang="0">
                    <a:pos x="T0" y="T1"/>
                  </a:cxn>
                  <a:cxn ang="0">
                    <a:pos x="T2" y="T3"/>
                  </a:cxn>
                  <a:cxn ang="0">
                    <a:pos x="T4" y="T5"/>
                  </a:cxn>
                  <a:cxn ang="0">
                    <a:pos x="T6" y="T7"/>
                  </a:cxn>
                  <a:cxn ang="0">
                    <a:pos x="T8" y="T9"/>
                  </a:cxn>
                  <a:cxn ang="0">
                    <a:pos x="T10" y="T11"/>
                  </a:cxn>
                </a:cxnLst>
                <a:rect l="0" t="0" r="r" b="b"/>
                <a:pathLst>
                  <a:path w="943" h="484">
                    <a:moveTo>
                      <a:pt x="0" y="242"/>
                    </a:moveTo>
                    <a:lnTo>
                      <a:pt x="0" y="242"/>
                    </a:lnTo>
                    <a:lnTo>
                      <a:pt x="471" y="484"/>
                    </a:lnTo>
                    <a:lnTo>
                      <a:pt x="943" y="242"/>
                    </a:lnTo>
                    <a:lnTo>
                      <a:pt x="471" y="0"/>
                    </a:lnTo>
                    <a:lnTo>
                      <a:pt x="0" y="24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9" name="Freeform 6"/>
              <p:cNvSpPr/>
              <p:nvPr/>
            </p:nvSpPr>
            <p:spPr bwMode="auto">
              <a:xfrm>
                <a:off x="728663" y="3959225"/>
                <a:ext cx="1285875" cy="758825"/>
              </a:xfrm>
              <a:custGeom>
                <a:avLst/>
                <a:gdLst>
                  <a:gd name="T0" fmla="*/ 349 w 699"/>
                  <a:gd name="T1" fmla="*/ 179 h 412"/>
                  <a:gd name="T2" fmla="*/ 349 w 699"/>
                  <a:gd name="T3" fmla="*/ 179 h 412"/>
                  <a:gd name="T4" fmla="*/ 0 w 699"/>
                  <a:gd name="T5" fmla="*/ 0 h 412"/>
                  <a:gd name="T6" fmla="*/ 0 w 699"/>
                  <a:gd name="T7" fmla="*/ 233 h 412"/>
                  <a:gd name="T8" fmla="*/ 349 w 699"/>
                  <a:gd name="T9" fmla="*/ 412 h 412"/>
                  <a:gd name="T10" fmla="*/ 699 w 699"/>
                  <a:gd name="T11" fmla="*/ 233 h 412"/>
                  <a:gd name="T12" fmla="*/ 699 w 699"/>
                  <a:gd name="T13" fmla="*/ 0 h 412"/>
                  <a:gd name="T14" fmla="*/ 349 w 699"/>
                  <a:gd name="T15" fmla="*/ 179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412">
                    <a:moveTo>
                      <a:pt x="349" y="179"/>
                    </a:moveTo>
                    <a:lnTo>
                      <a:pt x="349" y="179"/>
                    </a:lnTo>
                    <a:lnTo>
                      <a:pt x="0" y="0"/>
                    </a:lnTo>
                    <a:lnTo>
                      <a:pt x="0" y="233"/>
                    </a:lnTo>
                    <a:lnTo>
                      <a:pt x="349" y="412"/>
                    </a:lnTo>
                    <a:lnTo>
                      <a:pt x="699" y="233"/>
                    </a:lnTo>
                    <a:lnTo>
                      <a:pt x="699" y="0"/>
                    </a:lnTo>
                    <a:lnTo>
                      <a:pt x="349" y="1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0" name="Freeform 7"/>
              <p:cNvSpPr/>
              <p:nvPr/>
            </p:nvSpPr>
            <p:spPr bwMode="auto">
              <a:xfrm>
                <a:off x="514350" y="4095750"/>
                <a:ext cx="68263" cy="708025"/>
              </a:xfrm>
              <a:custGeom>
                <a:avLst/>
                <a:gdLst>
                  <a:gd name="T0" fmla="*/ 0 w 37"/>
                  <a:gd name="T1" fmla="*/ 384 h 384"/>
                  <a:gd name="T2" fmla="*/ 0 w 37"/>
                  <a:gd name="T3" fmla="*/ 384 h 384"/>
                  <a:gd name="T4" fmla="*/ 37 w 37"/>
                  <a:gd name="T5" fmla="*/ 384 h 384"/>
                  <a:gd name="T6" fmla="*/ 37 w 37"/>
                  <a:gd name="T7" fmla="*/ 0 h 384"/>
                  <a:gd name="T8" fmla="*/ 0 w 37"/>
                  <a:gd name="T9" fmla="*/ 0 h 384"/>
                  <a:gd name="T10" fmla="*/ 0 w 37"/>
                  <a:gd name="T11" fmla="*/ 384 h 384"/>
                </a:gdLst>
                <a:ahLst/>
                <a:cxnLst>
                  <a:cxn ang="0">
                    <a:pos x="T0" y="T1"/>
                  </a:cxn>
                  <a:cxn ang="0">
                    <a:pos x="T2" y="T3"/>
                  </a:cxn>
                  <a:cxn ang="0">
                    <a:pos x="T4" y="T5"/>
                  </a:cxn>
                  <a:cxn ang="0">
                    <a:pos x="T6" y="T7"/>
                  </a:cxn>
                  <a:cxn ang="0">
                    <a:pos x="T8" y="T9"/>
                  </a:cxn>
                  <a:cxn ang="0">
                    <a:pos x="T10" y="T11"/>
                  </a:cxn>
                </a:cxnLst>
                <a:rect l="0" t="0" r="r" b="b"/>
                <a:pathLst>
                  <a:path w="37" h="384">
                    <a:moveTo>
                      <a:pt x="0" y="384"/>
                    </a:moveTo>
                    <a:lnTo>
                      <a:pt x="0" y="384"/>
                    </a:lnTo>
                    <a:lnTo>
                      <a:pt x="37" y="384"/>
                    </a:lnTo>
                    <a:lnTo>
                      <a:pt x="37" y="0"/>
                    </a:lnTo>
                    <a:lnTo>
                      <a:pt x="0" y="0"/>
                    </a:lnTo>
                    <a:lnTo>
                      <a:pt x="0" y="38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1" name="Freeform 8"/>
              <p:cNvSpPr/>
              <p:nvPr/>
            </p:nvSpPr>
            <p:spPr bwMode="auto">
              <a:xfrm>
                <a:off x="511175" y="3986212"/>
                <a:ext cx="74613" cy="76200"/>
              </a:xfrm>
              <a:custGeom>
                <a:avLst/>
                <a:gdLst>
                  <a:gd name="T0" fmla="*/ 41 w 41"/>
                  <a:gd name="T1" fmla="*/ 21 h 41"/>
                  <a:gd name="T2" fmla="*/ 41 w 41"/>
                  <a:gd name="T3" fmla="*/ 21 h 41"/>
                  <a:gd name="T4" fmla="*/ 20 w 41"/>
                  <a:gd name="T5" fmla="*/ 41 h 41"/>
                  <a:gd name="T6" fmla="*/ 0 w 41"/>
                  <a:gd name="T7" fmla="*/ 21 h 41"/>
                  <a:gd name="T8" fmla="*/ 20 w 41"/>
                  <a:gd name="T9" fmla="*/ 0 h 41"/>
                  <a:gd name="T10" fmla="*/ 41 w 41"/>
                  <a:gd name="T11" fmla="*/ 21 h 41"/>
                </a:gdLst>
                <a:ahLst/>
                <a:cxnLst>
                  <a:cxn ang="0">
                    <a:pos x="T0" y="T1"/>
                  </a:cxn>
                  <a:cxn ang="0">
                    <a:pos x="T2" y="T3"/>
                  </a:cxn>
                  <a:cxn ang="0">
                    <a:pos x="T4" y="T5"/>
                  </a:cxn>
                  <a:cxn ang="0">
                    <a:pos x="T6" y="T7"/>
                  </a:cxn>
                  <a:cxn ang="0">
                    <a:pos x="T8" y="T9"/>
                  </a:cxn>
                  <a:cxn ang="0">
                    <a:pos x="T10" y="T11"/>
                  </a:cxn>
                </a:cxnLst>
                <a:rect l="0" t="0" r="r" b="b"/>
                <a:pathLst>
                  <a:path w="41" h="41">
                    <a:moveTo>
                      <a:pt x="41" y="21"/>
                    </a:moveTo>
                    <a:lnTo>
                      <a:pt x="41" y="21"/>
                    </a:lnTo>
                    <a:cubicBezTo>
                      <a:pt x="41" y="32"/>
                      <a:pt x="32" y="41"/>
                      <a:pt x="20" y="41"/>
                    </a:cubicBezTo>
                    <a:cubicBezTo>
                      <a:pt x="9" y="41"/>
                      <a:pt x="0" y="32"/>
                      <a:pt x="0" y="21"/>
                    </a:cubicBezTo>
                    <a:cubicBezTo>
                      <a:pt x="0" y="9"/>
                      <a:pt x="9" y="0"/>
                      <a:pt x="20" y="0"/>
                    </a:cubicBezTo>
                    <a:cubicBezTo>
                      <a:pt x="32" y="0"/>
                      <a:pt x="41" y="9"/>
                      <a:pt x="41" y="2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2" name="Freeform 9"/>
              <p:cNvSpPr/>
              <p:nvPr/>
            </p:nvSpPr>
            <p:spPr bwMode="auto">
              <a:xfrm>
                <a:off x="541338" y="3738562"/>
                <a:ext cx="14288" cy="401637"/>
              </a:xfrm>
              <a:custGeom>
                <a:avLst/>
                <a:gdLst>
                  <a:gd name="T0" fmla="*/ 7 w 7"/>
                  <a:gd name="T1" fmla="*/ 217 h 217"/>
                  <a:gd name="T2" fmla="*/ 7 w 7"/>
                  <a:gd name="T3" fmla="*/ 217 h 217"/>
                  <a:gd name="T4" fmla="*/ 0 w 7"/>
                  <a:gd name="T5" fmla="*/ 217 h 217"/>
                  <a:gd name="T6" fmla="*/ 0 w 7"/>
                  <a:gd name="T7" fmla="*/ 0 h 217"/>
                  <a:gd name="T8" fmla="*/ 7 w 7"/>
                  <a:gd name="T9" fmla="*/ 0 h 217"/>
                  <a:gd name="T10" fmla="*/ 7 w 7"/>
                  <a:gd name="T11" fmla="*/ 217 h 217"/>
                </a:gdLst>
                <a:ahLst/>
                <a:cxnLst>
                  <a:cxn ang="0">
                    <a:pos x="T0" y="T1"/>
                  </a:cxn>
                  <a:cxn ang="0">
                    <a:pos x="T2" y="T3"/>
                  </a:cxn>
                  <a:cxn ang="0">
                    <a:pos x="T4" y="T5"/>
                  </a:cxn>
                  <a:cxn ang="0">
                    <a:pos x="T6" y="T7"/>
                  </a:cxn>
                  <a:cxn ang="0">
                    <a:pos x="T8" y="T9"/>
                  </a:cxn>
                  <a:cxn ang="0">
                    <a:pos x="T10" y="T11"/>
                  </a:cxn>
                </a:cxnLst>
                <a:rect l="0" t="0" r="r" b="b"/>
                <a:pathLst>
                  <a:path w="7" h="217">
                    <a:moveTo>
                      <a:pt x="7" y="217"/>
                    </a:moveTo>
                    <a:lnTo>
                      <a:pt x="7" y="217"/>
                    </a:lnTo>
                    <a:lnTo>
                      <a:pt x="0" y="217"/>
                    </a:lnTo>
                    <a:lnTo>
                      <a:pt x="0" y="0"/>
                    </a:lnTo>
                    <a:lnTo>
                      <a:pt x="7" y="0"/>
                    </a:lnTo>
                    <a:lnTo>
                      <a:pt x="7" y="21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82" name="组合 46"/>
            <p:cNvGrpSpPr/>
            <p:nvPr userDrawn="1"/>
          </p:nvGrpSpPr>
          <p:grpSpPr>
            <a:xfrm rot="21086915">
              <a:off x="7366693" y="4686026"/>
              <a:ext cx="920458" cy="709092"/>
              <a:chOff x="2486025" y="3619500"/>
              <a:chExt cx="1500188" cy="1155700"/>
            </a:xfrm>
            <a:grpFill/>
          </p:grpSpPr>
          <p:sp>
            <p:nvSpPr>
              <p:cNvPr id="96"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7"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83" name="Freeform 29"/>
            <p:cNvSpPr>
              <a:spLocks noEditPoints="1"/>
            </p:cNvSpPr>
            <p:nvPr userDrawn="1"/>
          </p:nvSpPr>
          <p:spPr bwMode="auto">
            <a:xfrm rot="1406730">
              <a:off x="9836343" y="4616570"/>
              <a:ext cx="905329" cy="907255"/>
            </a:xfrm>
            <a:custGeom>
              <a:avLst/>
              <a:gdLst>
                <a:gd name="T0" fmla="*/ 578 w 811"/>
                <a:gd name="T1" fmla="*/ 436 h 811"/>
                <a:gd name="T2" fmla="*/ 578 w 811"/>
                <a:gd name="T3" fmla="*/ 436 h 811"/>
                <a:gd name="T4" fmla="*/ 531 w 811"/>
                <a:gd name="T5" fmla="*/ 269 h 811"/>
                <a:gd name="T6" fmla="*/ 698 w 811"/>
                <a:gd name="T7" fmla="*/ 222 h 811"/>
                <a:gd name="T8" fmla="*/ 745 w 811"/>
                <a:gd name="T9" fmla="*/ 389 h 811"/>
                <a:gd name="T10" fmla="*/ 578 w 811"/>
                <a:gd name="T11" fmla="*/ 436 h 811"/>
                <a:gd name="T12" fmla="*/ 656 w 811"/>
                <a:gd name="T13" fmla="*/ 663 h 811"/>
                <a:gd name="T14" fmla="*/ 656 w 811"/>
                <a:gd name="T15" fmla="*/ 663 h 811"/>
                <a:gd name="T16" fmla="*/ 489 w 811"/>
                <a:gd name="T17" fmla="*/ 710 h 811"/>
                <a:gd name="T18" fmla="*/ 441 w 811"/>
                <a:gd name="T19" fmla="*/ 543 h 811"/>
                <a:gd name="T20" fmla="*/ 609 w 811"/>
                <a:gd name="T21" fmla="*/ 495 h 811"/>
                <a:gd name="T22" fmla="*/ 656 w 811"/>
                <a:gd name="T23" fmla="*/ 663 h 811"/>
                <a:gd name="T24" fmla="*/ 366 w 811"/>
                <a:gd name="T25" fmla="*/ 405 h 811"/>
                <a:gd name="T26" fmla="*/ 366 w 811"/>
                <a:gd name="T27" fmla="*/ 405 h 811"/>
                <a:gd name="T28" fmla="*/ 405 w 811"/>
                <a:gd name="T29" fmla="*/ 366 h 811"/>
                <a:gd name="T30" fmla="*/ 444 w 811"/>
                <a:gd name="T31" fmla="*/ 405 h 811"/>
                <a:gd name="T32" fmla="*/ 405 w 811"/>
                <a:gd name="T33" fmla="*/ 444 h 811"/>
                <a:gd name="T34" fmla="*/ 366 w 811"/>
                <a:gd name="T35" fmla="*/ 405 h 811"/>
                <a:gd name="T36" fmla="*/ 369 w 811"/>
                <a:gd name="T37" fmla="*/ 663 h 811"/>
                <a:gd name="T38" fmla="*/ 369 w 811"/>
                <a:gd name="T39" fmla="*/ 663 h 811"/>
                <a:gd name="T40" fmla="*/ 201 w 811"/>
                <a:gd name="T41" fmla="*/ 710 h 811"/>
                <a:gd name="T42" fmla="*/ 154 w 811"/>
                <a:gd name="T43" fmla="*/ 543 h 811"/>
                <a:gd name="T44" fmla="*/ 321 w 811"/>
                <a:gd name="T45" fmla="*/ 495 h 811"/>
                <a:gd name="T46" fmla="*/ 369 w 811"/>
                <a:gd name="T47" fmla="*/ 663 h 811"/>
                <a:gd name="T48" fmla="*/ 112 w 811"/>
                <a:gd name="T49" fmla="*/ 436 h 811"/>
                <a:gd name="T50" fmla="*/ 112 w 811"/>
                <a:gd name="T51" fmla="*/ 436 h 811"/>
                <a:gd name="T52" fmla="*/ 65 w 811"/>
                <a:gd name="T53" fmla="*/ 269 h 811"/>
                <a:gd name="T54" fmla="*/ 232 w 811"/>
                <a:gd name="T55" fmla="*/ 222 h 811"/>
                <a:gd name="T56" fmla="*/ 280 w 811"/>
                <a:gd name="T57" fmla="*/ 389 h 811"/>
                <a:gd name="T58" fmla="*/ 112 w 811"/>
                <a:gd name="T59" fmla="*/ 436 h 811"/>
                <a:gd name="T60" fmla="*/ 298 w 811"/>
                <a:gd name="T61" fmla="*/ 100 h 811"/>
                <a:gd name="T62" fmla="*/ 298 w 811"/>
                <a:gd name="T63" fmla="*/ 100 h 811"/>
                <a:gd name="T64" fmla="*/ 465 w 811"/>
                <a:gd name="T65" fmla="*/ 52 h 811"/>
                <a:gd name="T66" fmla="*/ 513 w 811"/>
                <a:gd name="T67" fmla="*/ 220 h 811"/>
                <a:gd name="T68" fmla="*/ 345 w 811"/>
                <a:gd name="T69" fmla="*/ 267 h 811"/>
                <a:gd name="T70" fmla="*/ 298 w 811"/>
                <a:gd name="T71" fmla="*/ 100 h 811"/>
                <a:gd name="T72" fmla="*/ 405 w 811"/>
                <a:gd name="T73" fmla="*/ 0 h 811"/>
                <a:gd name="T74" fmla="*/ 405 w 811"/>
                <a:gd name="T75" fmla="*/ 0 h 811"/>
                <a:gd name="T76" fmla="*/ 0 w 811"/>
                <a:gd name="T77" fmla="*/ 405 h 811"/>
                <a:gd name="T78" fmla="*/ 405 w 811"/>
                <a:gd name="T79" fmla="*/ 811 h 811"/>
                <a:gd name="T80" fmla="*/ 811 w 811"/>
                <a:gd name="T81" fmla="*/ 405 h 811"/>
                <a:gd name="T82" fmla="*/ 405 w 811"/>
                <a:gd name="T83"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1" h="811">
                  <a:moveTo>
                    <a:pt x="578" y="436"/>
                  </a:moveTo>
                  <a:lnTo>
                    <a:pt x="578" y="436"/>
                  </a:lnTo>
                  <a:cubicBezTo>
                    <a:pt x="519" y="403"/>
                    <a:pt x="497" y="329"/>
                    <a:pt x="531" y="269"/>
                  </a:cubicBezTo>
                  <a:cubicBezTo>
                    <a:pt x="564" y="210"/>
                    <a:pt x="638" y="188"/>
                    <a:pt x="698" y="222"/>
                  </a:cubicBezTo>
                  <a:cubicBezTo>
                    <a:pt x="757" y="255"/>
                    <a:pt x="778" y="329"/>
                    <a:pt x="745" y="389"/>
                  </a:cubicBezTo>
                  <a:cubicBezTo>
                    <a:pt x="712" y="448"/>
                    <a:pt x="637" y="469"/>
                    <a:pt x="578" y="436"/>
                  </a:cubicBezTo>
                  <a:close/>
                  <a:moveTo>
                    <a:pt x="656" y="663"/>
                  </a:moveTo>
                  <a:lnTo>
                    <a:pt x="656" y="663"/>
                  </a:lnTo>
                  <a:cubicBezTo>
                    <a:pt x="623" y="722"/>
                    <a:pt x="548" y="743"/>
                    <a:pt x="489" y="710"/>
                  </a:cubicBezTo>
                  <a:cubicBezTo>
                    <a:pt x="430" y="677"/>
                    <a:pt x="408" y="602"/>
                    <a:pt x="441" y="543"/>
                  </a:cubicBezTo>
                  <a:cubicBezTo>
                    <a:pt x="474" y="484"/>
                    <a:pt x="549" y="462"/>
                    <a:pt x="609" y="495"/>
                  </a:cubicBezTo>
                  <a:cubicBezTo>
                    <a:pt x="668" y="528"/>
                    <a:pt x="689" y="603"/>
                    <a:pt x="656" y="663"/>
                  </a:cubicBezTo>
                  <a:close/>
                  <a:moveTo>
                    <a:pt x="366" y="405"/>
                  </a:moveTo>
                  <a:lnTo>
                    <a:pt x="366" y="405"/>
                  </a:lnTo>
                  <a:cubicBezTo>
                    <a:pt x="366" y="384"/>
                    <a:pt x="384" y="366"/>
                    <a:pt x="405" y="366"/>
                  </a:cubicBezTo>
                  <a:cubicBezTo>
                    <a:pt x="427" y="366"/>
                    <a:pt x="444" y="384"/>
                    <a:pt x="444" y="405"/>
                  </a:cubicBezTo>
                  <a:cubicBezTo>
                    <a:pt x="444" y="427"/>
                    <a:pt x="427" y="444"/>
                    <a:pt x="405" y="444"/>
                  </a:cubicBezTo>
                  <a:cubicBezTo>
                    <a:pt x="384" y="444"/>
                    <a:pt x="366" y="427"/>
                    <a:pt x="366" y="405"/>
                  </a:cubicBezTo>
                  <a:close/>
                  <a:moveTo>
                    <a:pt x="369" y="663"/>
                  </a:moveTo>
                  <a:lnTo>
                    <a:pt x="369" y="663"/>
                  </a:lnTo>
                  <a:cubicBezTo>
                    <a:pt x="336" y="722"/>
                    <a:pt x="261" y="743"/>
                    <a:pt x="201" y="710"/>
                  </a:cubicBezTo>
                  <a:cubicBezTo>
                    <a:pt x="142" y="677"/>
                    <a:pt x="121" y="602"/>
                    <a:pt x="154" y="543"/>
                  </a:cubicBezTo>
                  <a:cubicBezTo>
                    <a:pt x="187" y="484"/>
                    <a:pt x="262" y="462"/>
                    <a:pt x="321" y="495"/>
                  </a:cubicBezTo>
                  <a:cubicBezTo>
                    <a:pt x="381" y="528"/>
                    <a:pt x="402" y="603"/>
                    <a:pt x="369" y="663"/>
                  </a:cubicBezTo>
                  <a:close/>
                  <a:moveTo>
                    <a:pt x="112" y="436"/>
                  </a:moveTo>
                  <a:lnTo>
                    <a:pt x="112" y="436"/>
                  </a:lnTo>
                  <a:cubicBezTo>
                    <a:pt x="53" y="403"/>
                    <a:pt x="32" y="329"/>
                    <a:pt x="65" y="269"/>
                  </a:cubicBezTo>
                  <a:cubicBezTo>
                    <a:pt x="98" y="210"/>
                    <a:pt x="173" y="188"/>
                    <a:pt x="232" y="222"/>
                  </a:cubicBezTo>
                  <a:cubicBezTo>
                    <a:pt x="291" y="255"/>
                    <a:pt x="313" y="329"/>
                    <a:pt x="280" y="389"/>
                  </a:cubicBezTo>
                  <a:cubicBezTo>
                    <a:pt x="247" y="448"/>
                    <a:pt x="172" y="469"/>
                    <a:pt x="112" y="436"/>
                  </a:cubicBezTo>
                  <a:close/>
                  <a:moveTo>
                    <a:pt x="298" y="100"/>
                  </a:moveTo>
                  <a:lnTo>
                    <a:pt x="298" y="100"/>
                  </a:lnTo>
                  <a:cubicBezTo>
                    <a:pt x="331" y="41"/>
                    <a:pt x="406" y="19"/>
                    <a:pt x="465" y="52"/>
                  </a:cubicBezTo>
                  <a:cubicBezTo>
                    <a:pt x="524" y="85"/>
                    <a:pt x="546" y="160"/>
                    <a:pt x="513" y="220"/>
                  </a:cubicBezTo>
                  <a:cubicBezTo>
                    <a:pt x="480" y="279"/>
                    <a:pt x="405" y="300"/>
                    <a:pt x="345" y="267"/>
                  </a:cubicBezTo>
                  <a:cubicBezTo>
                    <a:pt x="286" y="234"/>
                    <a:pt x="265" y="159"/>
                    <a:pt x="298" y="100"/>
                  </a:cubicBezTo>
                  <a:close/>
                  <a:moveTo>
                    <a:pt x="405" y="0"/>
                  </a:moveTo>
                  <a:lnTo>
                    <a:pt x="405" y="0"/>
                  </a:lnTo>
                  <a:cubicBezTo>
                    <a:pt x="181" y="0"/>
                    <a:pt x="0" y="181"/>
                    <a:pt x="0" y="405"/>
                  </a:cubicBezTo>
                  <a:cubicBezTo>
                    <a:pt x="0" y="629"/>
                    <a:pt x="181" y="811"/>
                    <a:pt x="405" y="811"/>
                  </a:cubicBezTo>
                  <a:cubicBezTo>
                    <a:pt x="629" y="811"/>
                    <a:pt x="811" y="629"/>
                    <a:pt x="811" y="405"/>
                  </a:cubicBezTo>
                  <a:cubicBezTo>
                    <a:pt x="811" y="181"/>
                    <a:pt x="629" y="0"/>
                    <a:pt x="405"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4" name="Freeform 5"/>
            <p:cNvSpPr>
              <a:spLocks noEditPoints="1"/>
            </p:cNvSpPr>
            <p:nvPr userDrawn="1"/>
          </p:nvSpPr>
          <p:spPr bwMode="auto">
            <a:xfrm rot="2671114">
              <a:off x="9574736" y="7895511"/>
              <a:ext cx="1000393" cy="429321"/>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85" name="组合 22"/>
            <p:cNvGrpSpPr/>
            <p:nvPr userDrawn="1"/>
          </p:nvGrpSpPr>
          <p:grpSpPr>
            <a:xfrm rot="2419862">
              <a:off x="9997017" y="6488458"/>
              <a:ext cx="794889" cy="623974"/>
              <a:chOff x="3654425" y="5089525"/>
              <a:chExt cx="1860550" cy="1460500"/>
            </a:xfrm>
            <a:grpFill/>
          </p:grpSpPr>
          <p:sp>
            <p:nvSpPr>
              <p:cNvPr id="89"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1"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2"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3"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4"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5"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86" name="组合 23"/>
            <p:cNvGrpSpPr/>
            <p:nvPr userDrawn="1"/>
          </p:nvGrpSpPr>
          <p:grpSpPr>
            <a:xfrm rot="1406730">
              <a:off x="11173870" y="-871840"/>
              <a:ext cx="1301704" cy="1299270"/>
              <a:chOff x="6262688" y="5170488"/>
              <a:chExt cx="1697038" cy="1693863"/>
            </a:xfrm>
            <a:grpFill/>
          </p:grpSpPr>
          <p:sp>
            <p:nvSpPr>
              <p:cNvPr id="87"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8"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08" name="Freeform 7"/>
            <p:cNvSpPr>
              <a:spLocks noEditPoints="1"/>
            </p:cNvSpPr>
            <p:nvPr/>
          </p:nvSpPr>
          <p:spPr bwMode="auto">
            <a:xfrm rot="20132266">
              <a:off x="-3210" y="1374612"/>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9" name="Freeform 9"/>
            <p:cNvSpPr>
              <a:spLocks noEditPoints="1"/>
            </p:cNvSpPr>
            <p:nvPr/>
          </p:nvSpPr>
          <p:spPr bwMode="auto">
            <a:xfrm>
              <a:off x="762558" y="-591931"/>
              <a:ext cx="1135300" cy="1451430"/>
            </a:xfrm>
            <a:custGeom>
              <a:avLst/>
              <a:gdLst>
                <a:gd name="T0" fmla="*/ 449 w 1637"/>
                <a:gd name="T1" fmla="*/ 1301 h 2083"/>
                <a:gd name="T2" fmla="*/ 449 w 1637"/>
                <a:gd name="T3" fmla="*/ 1301 h 2083"/>
                <a:gd name="T4" fmla="*/ 350 w 1637"/>
                <a:gd name="T5" fmla="*/ 1276 h 2083"/>
                <a:gd name="T6" fmla="*/ 240 w 1637"/>
                <a:gd name="T7" fmla="*/ 1150 h 2083"/>
                <a:gd name="T8" fmla="*/ 273 w 1637"/>
                <a:gd name="T9" fmla="*/ 841 h 2083"/>
                <a:gd name="T10" fmla="*/ 770 w 1637"/>
                <a:gd name="T11" fmla="*/ 1055 h 2083"/>
                <a:gd name="T12" fmla="*/ 449 w 1637"/>
                <a:gd name="T13" fmla="*/ 1301 h 2083"/>
                <a:gd name="T14" fmla="*/ 1500 w 1637"/>
                <a:gd name="T15" fmla="*/ 1781 h 2083"/>
                <a:gd name="T16" fmla="*/ 1500 w 1637"/>
                <a:gd name="T17" fmla="*/ 1781 h 2083"/>
                <a:gd name="T18" fmla="*/ 1590 w 1637"/>
                <a:gd name="T19" fmla="*/ 1670 h 2083"/>
                <a:gd name="T20" fmla="*/ 1278 w 1637"/>
                <a:gd name="T21" fmla="*/ 1604 h 2083"/>
                <a:gd name="T22" fmla="*/ 1403 w 1637"/>
                <a:gd name="T23" fmla="*/ 1057 h 2083"/>
                <a:gd name="T24" fmla="*/ 1031 w 1637"/>
                <a:gd name="T25" fmla="*/ 383 h 2083"/>
                <a:gd name="T26" fmla="*/ 931 w 1637"/>
                <a:gd name="T27" fmla="*/ 92 h 2083"/>
                <a:gd name="T28" fmla="*/ 480 w 1637"/>
                <a:gd name="T29" fmla="*/ 430 h 2083"/>
                <a:gd name="T30" fmla="*/ 0 w 1637"/>
                <a:gd name="T31" fmla="*/ 723 h 2083"/>
                <a:gd name="T32" fmla="*/ 236 w 1637"/>
                <a:gd name="T33" fmla="*/ 825 h 2083"/>
                <a:gd name="T34" fmla="*/ 202 w 1637"/>
                <a:gd name="T35" fmla="*/ 1162 h 2083"/>
                <a:gd name="T36" fmla="*/ 332 w 1637"/>
                <a:gd name="T37" fmla="*/ 1312 h 2083"/>
                <a:gd name="T38" fmla="*/ 449 w 1637"/>
                <a:gd name="T39" fmla="*/ 1341 h 2083"/>
                <a:gd name="T40" fmla="*/ 807 w 1637"/>
                <a:gd name="T41" fmla="*/ 1071 h 2083"/>
                <a:gd name="T42" fmla="*/ 1003 w 1637"/>
                <a:gd name="T43" fmla="*/ 1156 h 2083"/>
                <a:gd name="T44" fmla="*/ 950 w 1637"/>
                <a:gd name="T45" fmla="*/ 626 h 2083"/>
                <a:gd name="T46" fmla="*/ 1001 w 1637"/>
                <a:gd name="T47" fmla="*/ 495 h 2083"/>
                <a:gd name="T48" fmla="*/ 1297 w 1637"/>
                <a:gd name="T49" fmla="*/ 1060 h 2083"/>
                <a:gd name="T50" fmla="*/ 1215 w 1637"/>
                <a:gd name="T51" fmla="*/ 1499 h 2083"/>
                <a:gd name="T52" fmla="*/ 1166 w 1637"/>
                <a:gd name="T53" fmla="*/ 1581 h 2083"/>
                <a:gd name="T54" fmla="*/ 920 w 1637"/>
                <a:gd name="T55" fmla="*/ 1530 h 2083"/>
                <a:gd name="T56" fmla="*/ 549 w 1637"/>
                <a:gd name="T57" fmla="*/ 1946 h 2083"/>
                <a:gd name="T58" fmla="*/ 1255 w 1637"/>
                <a:gd name="T59" fmla="*/ 2083 h 2083"/>
                <a:gd name="T60" fmla="*/ 1637 w 1637"/>
                <a:gd name="T61" fmla="*/ 1806 h 2083"/>
                <a:gd name="T62" fmla="*/ 1500 w 1637"/>
                <a:gd name="T63" fmla="*/ 178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7" h="2083">
                  <a:moveTo>
                    <a:pt x="449" y="1301"/>
                  </a:moveTo>
                  <a:lnTo>
                    <a:pt x="449" y="1301"/>
                  </a:lnTo>
                  <a:cubicBezTo>
                    <a:pt x="416" y="1301"/>
                    <a:pt x="383" y="1292"/>
                    <a:pt x="350" y="1276"/>
                  </a:cubicBezTo>
                  <a:cubicBezTo>
                    <a:pt x="295" y="1248"/>
                    <a:pt x="258" y="1206"/>
                    <a:pt x="240" y="1150"/>
                  </a:cubicBezTo>
                  <a:cubicBezTo>
                    <a:pt x="207" y="1047"/>
                    <a:pt x="243" y="919"/>
                    <a:pt x="273" y="841"/>
                  </a:cubicBezTo>
                  <a:lnTo>
                    <a:pt x="770" y="1055"/>
                  </a:lnTo>
                  <a:cubicBezTo>
                    <a:pt x="719" y="1137"/>
                    <a:pt x="599" y="1301"/>
                    <a:pt x="449" y="1301"/>
                  </a:cubicBezTo>
                  <a:close/>
                  <a:moveTo>
                    <a:pt x="1500" y="1781"/>
                  </a:moveTo>
                  <a:lnTo>
                    <a:pt x="1500" y="1781"/>
                  </a:lnTo>
                  <a:lnTo>
                    <a:pt x="1590" y="1670"/>
                  </a:lnTo>
                  <a:lnTo>
                    <a:pt x="1278" y="1604"/>
                  </a:lnTo>
                  <a:cubicBezTo>
                    <a:pt x="1340" y="1504"/>
                    <a:pt x="1412" y="1329"/>
                    <a:pt x="1403" y="1057"/>
                  </a:cubicBezTo>
                  <a:cubicBezTo>
                    <a:pt x="1392" y="672"/>
                    <a:pt x="1130" y="453"/>
                    <a:pt x="1031" y="383"/>
                  </a:cubicBezTo>
                  <a:cubicBezTo>
                    <a:pt x="1053" y="263"/>
                    <a:pt x="1046" y="135"/>
                    <a:pt x="931" y="92"/>
                  </a:cubicBezTo>
                  <a:cubicBezTo>
                    <a:pt x="680" y="0"/>
                    <a:pt x="480" y="430"/>
                    <a:pt x="480" y="430"/>
                  </a:cubicBezTo>
                  <a:cubicBezTo>
                    <a:pt x="480" y="430"/>
                    <a:pt x="113" y="340"/>
                    <a:pt x="0" y="723"/>
                  </a:cubicBezTo>
                  <a:lnTo>
                    <a:pt x="236" y="825"/>
                  </a:lnTo>
                  <a:cubicBezTo>
                    <a:pt x="204" y="908"/>
                    <a:pt x="164" y="1046"/>
                    <a:pt x="202" y="1162"/>
                  </a:cubicBezTo>
                  <a:cubicBezTo>
                    <a:pt x="223" y="1229"/>
                    <a:pt x="267" y="1279"/>
                    <a:pt x="332" y="1312"/>
                  </a:cubicBezTo>
                  <a:cubicBezTo>
                    <a:pt x="370" y="1331"/>
                    <a:pt x="410" y="1341"/>
                    <a:pt x="449" y="1341"/>
                  </a:cubicBezTo>
                  <a:cubicBezTo>
                    <a:pt x="623" y="1341"/>
                    <a:pt x="755" y="1157"/>
                    <a:pt x="807" y="1071"/>
                  </a:cubicBezTo>
                  <a:lnTo>
                    <a:pt x="1003" y="1156"/>
                  </a:lnTo>
                  <a:cubicBezTo>
                    <a:pt x="1003" y="1156"/>
                    <a:pt x="1247" y="846"/>
                    <a:pt x="950" y="626"/>
                  </a:cubicBezTo>
                  <a:cubicBezTo>
                    <a:pt x="950" y="626"/>
                    <a:pt x="977" y="571"/>
                    <a:pt x="1001" y="495"/>
                  </a:cubicBezTo>
                  <a:cubicBezTo>
                    <a:pt x="1101" y="574"/>
                    <a:pt x="1288" y="762"/>
                    <a:pt x="1297" y="1060"/>
                  </a:cubicBezTo>
                  <a:cubicBezTo>
                    <a:pt x="1303" y="1273"/>
                    <a:pt x="1256" y="1416"/>
                    <a:pt x="1215" y="1499"/>
                  </a:cubicBezTo>
                  <a:cubicBezTo>
                    <a:pt x="1198" y="1534"/>
                    <a:pt x="1181" y="1561"/>
                    <a:pt x="1166" y="1581"/>
                  </a:cubicBezTo>
                  <a:lnTo>
                    <a:pt x="920" y="1530"/>
                  </a:lnTo>
                  <a:lnTo>
                    <a:pt x="549" y="1946"/>
                  </a:lnTo>
                  <a:lnTo>
                    <a:pt x="1255" y="2083"/>
                  </a:lnTo>
                  <a:lnTo>
                    <a:pt x="1637" y="1806"/>
                  </a:lnTo>
                  <a:lnTo>
                    <a:pt x="1500" y="1781"/>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10" name="组 109"/>
            <p:cNvGrpSpPr/>
            <p:nvPr userDrawn="1"/>
          </p:nvGrpSpPr>
          <p:grpSpPr>
            <a:xfrm rot="1396810">
              <a:off x="2252865" y="298538"/>
              <a:ext cx="337162" cy="1815987"/>
              <a:chOff x="6099175" y="2627313"/>
              <a:chExt cx="411163" cy="2214563"/>
            </a:xfrm>
            <a:grpFill/>
          </p:grpSpPr>
          <p:sp>
            <p:nvSpPr>
              <p:cNvPr id="135" name="Freeform 13"/>
              <p:cNvSpPr>
                <a:spLocks noEditPoints="1"/>
              </p:cNvSpPr>
              <p:nvPr/>
            </p:nvSpPr>
            <p:spPr bwMode="auto">
              <a:xfrm>
                <a:off x="6130131" y="3048001"/>
                <a:ext cx="349250" cy="1258888"/>
              </a:xfrm>
              <a:custGeom>
                <a:avLst/>
                <a:gdLst>
                  <a:gd name="T0" fmla="*/ 137 w 367"/>
                  <a:gd name="T1" fmla="*/ 40 h 1313"/>
                  <a:gd name="T2" fmla="*/ 137 w 367"/>
                  <a:gd name="T3" fmla="*/ 40 h 1313"/>
                  <a:gd name="T4" fmla="*/ 230 w 367"/>
                  <a:gd name="T5" fmla="*/ 40 h 1313"/>
                  <a:gd name="T6" fmla="*/ 230 w 367"/>
                  <a:gd name="T7" fmla="*/ 1273 h 1313"/>
                  <a:gd name="T8" fmla="*/ 137 w 367"/>
                  <a:gd name="T9" fmla="*/ 1273 h 1313"/>
                  <a:gd name="T10" fmla="*/ 137 w 367"/>
                  <a:gd name="T11" fmla="*/ 40 h 1313"/>
                  <a:gd name="T12" fmla="*/ 97 w 367"/>
                  <a:gd name="T13" fmla="*/ 1273 h 1313"/>
                  <a:gd name="T14" fmla="*/ 97 w 367"/>
                  <a:gd name="T15" fmla="*/ 1273 h 1313"/>
                  <a:gd name="T16" fmla="*/ 40 w 367"/>
                  <a:gd name="T17" fmla="*/ 1273 h 1313"/>
                  <a:gd name="T18" fmla="*/ 40 w 367"/>
                  <a:gd name="T19" fmla="*/ 40 h 1313"/>
                  <a:gd name="T20" fmla="*/ 97 w 367"/>
                  <a:gd name="T21" fmla="*/ 40 h 1313"/>
                  <a:gd name="T22" fmla="*/ 97 w 367"/>
                  <a:gd name="T23" fmla="*/ 1273 h 1313"/>
                  <a:gd name="T24" fmla="*/ 270 w 367"/>
                  <a:gd name="T25" fmla="*/ 40 h 1313"/>
                  <a:gd name="T26" fmla="*/ 270 w 367"/>
                  <a:gd name="T27" fmla="*/ 40 h 1313"/>
                  <a:gd name="T28" fmla="*/ 327 w 367"/>
                  <a:gd name="T29" fmla="*/ 40 h 1313"/>
                  <a:gd name="T30" fmla="*/ 327 w 367"/>
                  <a:gd name="T31" fmla="*/ 1273 h 1313"/>
                  <a:gd name="T32" fmla="*/ 270 w 367"/>
                  <a:gd name="T33" fmla="*/ 1273 h 1313"/>
                  <a:gd name="T34" fmla="*/ 270 w 367"/>
                  <a:gd name="T35" fmla="*/ 40 h 1313"/>
                  <a:gd name="T36" fmla="*/ 270 w 367"/>
                  <a:gd name="T37" fmla="*/ 1313 h 1313"/>
                  <a:gd name="T38" fmla="*/ 270 w 367"/>
                  <a:gd name="T39" fmla="*/ 1313 h 1313"/>
                  <a:gd name="T40" fmla="*/ 270 w 367"/>
                  <a:gd name="T41" fmla="*/ 1313 h 1313"/>
                  <a:gd name="T42" fmla="*/ 367 w 367"/>
                  <a:gd name="T43" fmla="*/ 1313 h 1313"/>
                  <a:gd name="T44" fmla="*/ 367 w 367"/>
                  <a:gd name="T45" fmla="*/ 0 h 1313"/>
                  <a:gd name="T46" fmla="*/ 0 w 367"/>
                  <a:gd name="T47" fmla="*/ 0 h 1313"/>
                  <a:gd name="T48" fmla="*/ 0 w 367"/>
                  <a:gd name="T49" fmla="*/ 1313 h 1313"/>
                  <a:gd name="T50" fmla="*/ 97 w 367"/>
                  <a:gd name="T51" fmla="*/ 1313 h 1313"/>
                  <a:gd name="T52" fmla="*/ 97 w 367"/>
                  <a:gd name="T53" fmla="*/ 1313 h 1313"/>
                  <a:gd name="T54" fmla="*/ 137 w 367"/>
                  <a:gd name="T55" fmla="*/ 1313 h 1313"/>
                  <a:gd name="T56" fmla="*/ 137 w 367"/>
                  <a:gd name="T57" fmla="*/ 1313 h 1313"/>
                  <a:gd name="T58" fmla="*/ 230 w 367"/>
                  <a:gd name="T59" fmla="*/ 1313 h 1313"/>
                  <a:gd name="T60" fmla="*/ 230 w 367"/>
                  <a:gd name="T61" fmla="*/ 1313 h 1313"/>
                  <a:gd name="T62" fmla="*/ 270 w 367"/>
                  <a:gd name="T6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1313">
                    <a:moveTo>
                      <a:pt x="137" y="40"/>
                    </a:moveTo>
                    <a:lnTo>
                      <a:pt x="137" y="40"/>
                    </a:lnTo>
                    <a:lnTo>
                      <a:pt x="230" y="40"/>
                    </a:lnTo>
                    <a:lnTo>
                      <a:pt x="230" y="1273"/>
                    </a:lnTo>
                    <a:lnTo>
                      <a:pt x="137" y="1273"/>
                    </a:lnTo>
                    <a:lnTo>
                      <a:pt x="137" y="40"/>
                    </a:lnTo>
                    <a:close/>
                    <a:moveTo>
                      <a:pt x="97" y="1273"/>
                    </a:moveTo>
                    <a:lnTo>
                      <a:pt x="97" y="1273"/>
                    </a:lnTo>
                    <a:lnTo>
                      <a:pt x="40" y="1273"/>
                    </a:lnTo>
                    <a:lnTo>
                      <a:pt x="40" y="40"/>
                    </a:lnTo>
                    <a:lnTo>
                      <a:pt x="97" y="40"/>
                    </a:lnTo>
                    <a:lnTo>
                      <a:pt x="97" y="1273"/>
                    </a:lnTo>
                    <a:close/>
                    <a:moveTo>
                      <a:pt x="270" y="40"/>
                    </a:moveTo>
                    <a:lnTo>
                      <a:pt x="270" y="40"/>
                    </a:lnTo>
                    <a:lnTo>
                      <a:pt x="327" y="40"/>
                    </a:lnTo>
                    <a:lnTo>
                      <a:pt x="327" y="1273"/>
                    </a:lnTo>
                    <a:lnTo>
                      <a:pt x="270" y="1273"/>
                    </a:lnTo>
                    <a:lnTo>
                      <a:pt x="270" y="40"/>
                    </a:lnTo>
                    <a:close/>
                    <a:moveTo>
                      <a:pt x="270" y="1313"/>
                    </a:moveTo>
                    <a:lnTo>
                      <a:pt x="270" y="1313"/>
                    </a:lnTo>
                    <a:lnTo>
                      <a:pt x="270" y="1313"/>
                    </a:lnTo>
                    <a:lnTo>
                      <a:pt x="367" y="1313"/>
                    </a:lnTo>
                    <a:lnTo>
                      <a:pt x="367" y="0"/>
                    </a:lnTo>
                    <a:lnTo>
                      <a:pt x="0" y="0"/>
                    </a:lnTo>
                    <a:lnTo>
                      <a:pt x="0" y="1313"/>
                    </a:lnTo>
                    <a:lnTo>
                      <a:pt x="97" y="1313"/>
                    </a:lnTo>
                    <a:lnTo>
                      <a:pt x="97" y="1313"/>
                    </a:lnTo>
                    <a:lnTo>
                      <a:pt x="137" y="1313"/>
                    </a:lnTo>
                    <a:lnTo>
                      <a:pt x="137" y="1313"/>
                    </a:lnTo>
                    <a:lnTo>
                      <a:pt x="230" y="1313"/>
                    </a:lnTo>
                    <a:lnTo>
                      <a:pt x="230" y="1313"/>
                    </a:lnTo>
                    <a:lnTo>
                      <a:pt x="270" y="1313"/>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6" name="Freeform 14"/>
              <p:cNvSpPr/>
              <p:nvPr/>
            </p:nvSpPr>
            <p:spPr bwMode="auto">
              <a:xfrm>
                <a:off x="6130131" y="2968626"/>
                <a:ext cx="349250" cy="63500"/>
              </a:xfrm>
              <a:custGeom>
                <a:avLst/>
                <a:gdLst>
                  <a:gd name="T0" fmla="*/ 367 w 367"/>
                  <a:gd name="T1" fmla="*/ 0 h 67"/>
                  <a:gd name="T2" fmla="*/ 367 w 367"/>
                  <a:gd name="T3" fmla="*/ 0 h 67"/>
                  <a:gd name="T4" fmla="*/ 0 w 367"/>
                  <a:gd name="T5" fmla="*/ 0 h 67"/>
                  <a:gd name="T6" fmla="*/ 0 w 367"/>
                  <a:gd name="T7" fmla="*/ 67 h 67"/>
                  <a:gd name="T8" fmla="*/ 367 w 367"/>
                  <a:gd name="T9" fmla="*/ 67 h 67"/>
                  <a:gd name="T10" fmla="*/ 367 w 367"/>
                  <a:gd name="T11" fmla="*/ 0 h 67"/>
                </a:gdLst>
                <a:ahLst/>
                <a:cxnLst>
                  <a:cxn ang="0">
                    <a:pos x="T0" y="T1"/>
                  </a:cxn>
                  <a:cxn ang="0">
                    <a:pos x="T2" y="T3"/>
                  </a:cxn>
                  <a:cxn ang="0">
                    <a:pos x="T4" y="T5"/>
                  </a:cxn>
                  <a:cxn ang="0">
                    <a:pos x="T6" y="T7"/>
                  </a:cxn>
                  <a:cxn ang="0">
                    <a:pos x="T8" y="T9"/>
                  </a:cxn>
                  <a:cxn ang="0">
                    <a:pos x="T10" y="T11"/>
                  </a:cxn>
                </a:cxnLst>
                <a:rect l="0" t="0" r="r" b="b"/>
                <a:pathLst>
                  <a:path w="367" h="67">
                    <a:moveTo>
                      <a:pt x="367" y="0"/>
                    </a:moveTo>
                    <a:lnTo>
                      <a:pt x="367" y="0"/>
                    </a:lnTo>
                    <a:lnTo>
                      <a:pt x="0" y="0"/>
                    </a:lnTo>
                    <a:lnTo>
                      <a:pt x="0" y="67"/>
                    </a:lnTo>
                    <a:lnTo>
                      <a:pt x="367" y="67"/>
                    </a:lnTo>
                    <a:lnTo>
                      <a:pt x="36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7" name="Freeform 15"/>
              <p:cNvSpPr/>
              <p:nvPr/>
            </p:nvSpPr>
            <p:spPr bwMode="auto">
              <a:xfrm>
                <a:off x="6099175" y="2627313"/>
                <a:ext cx="411163" cy="325438"/>
              </a:xfrm>
              <a:custGeom>
                <a:avLst/>
                <a:gdLst>
                  <a:gd name="T0" fmla="*/ 399 w 430"/>
                  <a:gd name="T1" fmla="*/ 340 h 340"/>
                  <a:gd name="T2" fmla="*/ 399 w 430"/>
                  <a:gd name="T3" fmla="*/ 340 h 340"/>
                  <a:gd name="T4" fmla="*/ 215 w 430"/>
                  <a:gd name="T5" fmla="*/ 0 h 340"/>
                  <a:gd name="T6" fmla="*/ 32 w 430"/>
                  <a:gd name="T7" fmla="*/ 340 h 340"/>
                  <a:gd name="T8" fmla="*/ 399 w 430"/>
                  <a:gd name="T9" fmla="*/ 340 h 340"/>
                </a:gdLst>
                <a:ahLst/>
                <a:cxnLst>
                  <a:cxn ang="0">
                    <a:pos x="T0" y="T1"/>
                  </a:cxn>
                  <a:cxn ang="0">
                    <a:pos x="T2" y="T3"/>
                  </a:cxn>
                  <a:cxn ang="0">
                    <a:pos x="T4" y="T5"/>
                  </a:cxn>
                  <a:cxn ang="0">
                    <a:pos x="T6" y="T7"/>
                  </a:cxn>
                  <a:cxn ang="0">
                    <a:pos x="T8" y="T9"/>
                  </a:cxn>
                </a:cxnLst>
                <a:rect l="0" t="0" r="r" b="b"/>
                <a:pathLst>
                  <a:path w="430" h="340">
                    <a:moveTo>
                      <a:pt x="399" y="340"/>
                    </a:moveTo>
                    <a:lnTo>
                      <a:pt x="399" y="340"/>
                    </a:lnTo>
                    <a:cubicBezTo>
                      <a:pt x="399" y="340"/>
                      <a:pt x="430" y="0"/>
                      <a:pt x="215" y="0"/>
                    </a:cubicBezTo>
                    <a:cubicBezTo>
                      <a:pt x="0" y="0"/>
                      <a:pt x="32" y="340"/>
                      <a:pt x="32" y="340"/>
                    </a:cubicBezTo>
                    <a:lnTo>
                      <a:pt x="399" y="34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8" name="Freeform 17"/>
              <p:cNvSpPr>
                <a:spLocks noEditPoints="1"/>
              </p:cNvSpPr>
              <p:nvPr/>
            </p:nvSpPr>
            <p:spPr bwMode="auto">
              <a:xfrm>
                <a:off x="6128544" y="4310063"/>
                <a:ext cx="352425" cy="531813"/>
              </a:xfrm>
              <a:custGeom>
                <a:avLst/>
                <a:gdLst>
                  <a:gd name="T0" fmla="*/ 214 w 369"/>
                  <a:gd name="T1" fmla="*/ 338 h 554"/>
                  <a:gd name="T2" fmla="*/ 214 w 369"/>
                  <a:gd name="T3" fmla="*/ 338 h 554"/>
                  <a:gd name="T4" fmla="*/ 155 w 369"/>
                  <a:gd name="T5" fmla="*/ 338 h 554"/>
                  <a:gd name="T6" fmla="*/ 56 w 369"/>
                  <a:gd name="T7" fmla="*/ 40 h 554"/>
                  <a:gd name="T8" fmla="*/ 313 w 369"/>
                  <a:gd name="T9" fmla="*/ 40 h 554"/>
                  <a:gd name="T10" fmla="*/ 214 w 369"/>
                  <a:gd name="T11" fmla="*/ 338 h 554"/>
                  <a:gd name="T12" fmla="*/ 113 w 369"/>
                  <a:gd name="T13" fmla="*/ 338 h 554"/>
                  <a:gd name="T14" fmla="*/ 113 w 369"/>
                  <a:gd name="T15" fmla="*/ 338 h 554"/>
                  <a:gd name="T16" fmla="*/ 184 w 369"/>
                  <a:gd name="T17" fmla="*/ 554 h 554"/>
                  <a:gd name="T18" fmla="*/ 256 w 369"/>
                  <a:gd name="T19" fmla="*/ 338 h 554"/>
                  <a:gd name="T20" fmla="*/ 369 w 369"/>
                  <a:gd name="T21" fmla="*/ 0 h 554"/>
                  <a:gd name="T22" fmla="*/ 0 w 369"/>
                  <a:gd name="T23" fmla="*/ 0 h 554"/>
                  <a:gd name="T24" fmla="*/ 113 w 369"/>
                  <a:gd name="T25" fmla="*/ 3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554">
                    <a:moveTo>
                      <a:pt x="214" y="338"/>
                    </a:moveTo>
                    <a:lnTo>
                      <a:pt x="214" y="338"/>
                    </a:lnTo>
                    <a:lnTo>
                      <a:pt x="155" y="338"/>
                    </a:lnTo>
                    <a:lnTo>
                      <a:pt x="56" y="40"/>
                    </a:lnTo>
                    <a:lnTo>
                      <a:pt x="313" y="40"/>
                    </a:lnTo>
                    <a:lnTo>
                      <a:pt x="214" y="338"/>
                    </a:lnTo>
                    <a:close/>
                    <a:moveTo>
                      <a:pt x="113" y="338"/>
                    </a:moveTo>
                    <a:lnTo>
                      <a:pt x="113" y="338"/>
                    </a:lnTo>
                    <a:lnTo>
                      <a:pt x="184" y="554"/>
                    </a:lnTo>
                    <a:lnTo>
                      <a:pt x="256" y="338"/>
                    </a:lnTo>
                    <a:lnTo>
                      <a:pt x="369" y="0"/>
                    </a:lnTo>
                    <a:lnTo>
                      <a:pt x="0" y="0"/>
                    </a:lnTo>
                    <a:lnTo>
                      <a:pt x="113" y="33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11" name="Freeform 19"/>
            <p:cNvSpPr>
              <a:spLocks noEditPoints="1"/>
            </p:cNvSpPr>
            <p:nvPr/>
          </p:nvSpPr>
          <p:spPr bwMode="auto">
            <a:xfrm rot="1363540">
              <a:off x="1591477" y="2369237"/>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2" name="Freeform 20"/>
            <p:cNvSpPr/>
            <p:nvPr/>
          </p:nvSpPr>
          <p:spPr bwMode="auto">
            <a:xfrm rot="20253209">
              <a:off x="1412833" y="1062017"/>
              <a:ext cx="271863" cy="880837"/>
            </a:xfrm>
            <a:custGeom>
              <a:avLst/>
              <a:gdLst>
                <a:gd name="T0" fmla="*/ 772 w 831"/>
                <a:gd name="T1" fmla="*/ 279 h 2682"/>
                <a:gd name="T2" fmla="*/ 772 w 831"/>
                <a:gd name="T3" fmla="*/ 279 h 2682"/>
                <a:gd name="T4" fmla="*/ 772 w 831"/>
                <a:gd name="T5" fmla="*/ 0 h 2682"/>
                <a:gd name="T6" fmla="*/ 622 w 831"/>
                <a:gd name="T7" fmla="*/ 0 h 2682"/>
                <a:gd name="T8" fmla="*/ 622 w 831"/>
                <a:gd name="T9" fmla="*/ 279 h 2682"/>
                <a:gd name="T10" fmla="*/ 557 w 831"/>
                <a:gd name="T11" fmla="*/ 279 h 2682"/>
                <a:gd name="T12" fmla="*/ 557 w 831"/>
                <a:gd name="T13" fmla="*/ 900 h 2682"/>
                <a:gd name="T14" fmla="*/ 606 w 831"/>
                <a:gd name="T15" fmla="*/ 900 h 2682"/>
                <a:gd name="T16" fmla="*/ 102 w 831"/>
                <a:gd name="T17" fmla="*/ 2121 h 2682"/>
                <a:gd name="T18" fmla="*/ 130 w 831"/>
                <a:gd name="T19" fmla="*/ 2133 h 2682"/>
                <a:gd name="T20" fmla="*/ 40 w 831"/>
                <a:gd name="T21" fmla="*/ 2350 h 2682"/>
                <a:gd name="T22" fmla="*/ 62 w 831"/>
                <a:gd name="T23" fmla="*/ 2359 h 2682"/>
                <a:gd name="T24" fmla="*/ 0 w 831"/>
                <a:gd name="T25" fmla="*/ 2510 h 2682"/>
                <a:gd name="T26" fmla="*/ 24 w 831"/>
                <a:gd name="T27" fmla="*/ 2519 h 2682"/>
                <a:gd name="T28" fmla="*/ 86 w 831"/>
                <a:gd name="T29" fmla="*/ 2369 h 2682"/>
                <a:gd name="T30" fmla="*/ 108 w 831"/>
                <a:gd name="T31" fmla="*/ 2378 h 2682"/>
                <a:gd name="T32" fmla="*/ 198 w 831"/>
                <a:gd name="T33" fmla="*/ 2161 h 2682"/>
                <a:gd name="T34" fmla="*/ 226 w 831"/>
                <a:gd name="T35" fmla="*/ 2172 h 2682"/>
                <a:gd name="T36" fmla="*/ 630 w 831"/>
                <a:gd name="T37" fmla="*/ 1191 h 2682"/>
                <a:gd name="T38" fmla="*/ 630 w 831"/>
                <a:gd name="T39" fmla="*/ 2284 h 2682"/>
                <a:gd name="T40" fmla="*/ 660 w 831"/>
                <a:gd name="T41" fmla="*/ 2284 h 2682"/>
                <a:gd name="T42" fmla="*/ 660 w 831"/>
                <a:gd name="T43" fmla="*/ 2519 h 2682"/>
                <a:gd name="T44" fmla="*/ 684 w 831"/>
                <a:gd name="T45" fmla="*/ 2519 h 2682"/>
                <a:gd name="T46" fmla="*/ 684 w 831"/>
                <a:gd name="T47" fmla="*/ 2682 h 2682"/>
                <a:gd name="T48" fmla="*/ 710 w 831"/>
                <a:gd name="T49" fmla="*/ 2682 h 2682"/>
                <a:gd name="T50" fmla="*/ 710 w 831"/>
                <a:gd name="T51" fmla="*/ 2519 h 2682"/>
                <a:gd name="T52" fmla="*/ 734 w 831"/>
                <a:gd name="T53" fmla="*/ 2519 h 2682"/>
                <a:gd name="T54" fmla="*/ 734 w 831"/>
                <a:gd name="T55" fmla="*/ 2284 h 2682"/>
                <a:gd name="T56" fmla="*/ 764 w 831"/>
                <a:gd name="T57" fmla="*/ 2284 h 2682"/>
                <a:gd name="T58" fmla="*/ 764 w 831"/>
                <a:gd name="T59" fmla="*/ 900 h 2682"/>
                <a:gd name="T60" fmla="*/ 831 w 831"/>
                <a:gd name="T61" fmla="*/ 900 h 2682"/>
                <a:gd name="T62" fmla="*/ 831 w 831"/>
                <a:gd name="T63" fmla="*/ 279 h 2682"/>
                <a:gd name="T64" fmla="*/ 772 w 831"/>
                <a:gd name="T65" fmla="*/ 279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1" h="2682">
                  <a:moveTo>
                    <a:pt x="772" y="279"/>
                  </a:moveTo>
                  <a:lnTo>
                    <a:pt x="772" y="279"/>
                  </a:lnTo>
                  <a:lnTo>
                    <a:pt x="772" y="0"/>
                  </a:lnTo>
                  <a:lnTo>
                    <a:pt x="622" y="0"/>
                  </a:lnTo>
                  <a:lnTo>
                    <a:pt x="622" y="279"/>
                  </a:lnTo>
                  <a:lnTo>
                    <a:pt x="557" y="279"/>
                  </a:lnTo>
                  <a:lnTo>
                    <a:pt x="557" y="900"/>
                  </a:lnTo>
                  <a:lnTo>
                    <a:pt x="606" y="900"/>
                  </a:lnTo>
                  <a:lnTo>
                    <a:pt x="102" y="2121"/>
                  </a:lnTo>
                  <a:lnTo>
                    <a:pt x="130" y="2133"/>
                  </a:lnTo>
                  <a:lnTo>
                    <a:pt x="40" y="2350"/>
                  </a:lnTo>
                  <a:lnTo>
                    <a:pt x="62" y="2359"/>
                  </a:lnTo>
                  <a:lnTo>
                    <a:pt x="0" y="2510"/>
                  </a:lnTo>
                  <a:lnTo>
                    <a:pt x="24" y="2519"/>
                  </a:lnTo>
                  <a:lnTo>
                    <a:pt x="86" y="2369"/>
                  </a:lnTo>
                  <a:lnTo>
                    <a:pt x="108" y="2378"/>
                  </a:lnTo>
                  <a:lnTo>
                    <a:pt x="198" y="2161"/>
                  </a:lnTo>
                  <a:lnTo>
                    <a:pt x="226" y="2172"/>
                  </a:lnTo>
                  <a:lnTo>
                    <a:pt x="630" y="1191"/>
                  </a:lnTo>
                  <a:lnTo>
                    <a:pt x="630" y="2284"/>
                  </a:lnTo>
                  <a:lnTo>
                    <a:pt x="660" y="2284"/>
                  </a:lnTo>
                  <a:lnTo>
                    <a:pt x="660" y="2519"/>
                  </a:lnTo>
                  <a:lnTo>
                    <a:pt x="684" y="2519"/>
                  </a:lnTo>
                  <a:lnTo>
                    <a:pt x="684" y="2682"/>
                  </a:lnTo>
                  <a:lnTo>
                    <a:pt x="710" y="2682"/>
                  </a:lnTo>
                  <a:lnTo>
                    <a:pt x="710" y="2519"/>
                  </a:lnTo>
                  <a:lnTo>
                    <a:pt x="734" y="2519"/>
                  </a:lnTo>
                  <a:lnTo>
                    <a:pt x="734" y="2284"/>
                  </a:lnTo>
                  <a:lnTo>
                    <a:pt x="764" y="2284"/>
                  </a:lnTo>
                  <a:lnTo>
                    <a:pt x="764" y="900"/>
                  </a:lnTo>
                  <a:lnTo>
                    <a:pt x="831" y="900"/>
                  </a:lnTo>
                  <a:lnTo>
                    <a:pt x="831" y="279"/>
                  </a:lnTo>
                  <a:lnTo>
                    <a:pt x="772" y="279"/>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13" name="组合 45"/>
            <p:cNvGrpSpPr/>
            <p:nvPr userDrawn="1"/>
          </p:nvGrpSpPr>
          <p:grpSpPr>
            <a:xfrm rot="2116298">
              <a:off x="2485156" y="1705025"/>
              <a:ext cx="722933" cy="629672"/>
              <a:chOff x="501650" y="3292475"/>
              <a:chExt cx="1735138" cy="1511300"/>
            </a:xfrm>
            <a:grpFill/>
          </p:grpSpPr>
          <p:sp>
            <p:nvSpPr>
              <p:cNvPr id="130" name="Freeform 5"/>
              <p:cNvSpPr/>
              <p:nvPr/>
            </p:nvSpPr>
            <p:spPr bwMode="auto">
              <a:xfrm>
                <a:off x="501650" y="3292475"/>
                <a:ext cx="1735138" cy="893762"/>
              </a:xfrm>
              <a:custGeom>
                <a:avLst/>
                <a:gdLst>
                  <a:gd name="T0" fmla="*/ 0 w 943"/>
                  <a:gd name="T1" fmla="*/ 242 h 484"/>
                  <a:gd name="T2" fmla="*/ 0 w 943"/>
                  <a:gd name="T3" fmla="*/ 242 h 484"/>
                  <a:gd name="T4" fmla="*/ 471 w 943"/>
                  <a:gd name="T5" fmla="*/ 484 h 484"/>
                  <a:gd name="T6" fmla="*/ 943 w 943"/>
                  <a:gd name="T7" fmla="*/ 242 h 484"/>
                  <a:gd name="T8" fmla="*/ 471 w 943"/>
                  <a:gd name="T9" fmla="*/ 0 h 484"/>
                  <a:gd name="T10" fmla="*/ 0 w 943"/>
                  <a:gd name="T11" fmla="*/ 242 h 484"/>
                </a:gdLst>
                <a:ahLst/>
                <a:cxnLst>
                  <a:cxn ang="0">
                    <a:pos x="T0" y="T1"/>
                  </a:cxn>
                  <a:cxn ang="0">
                    <a:pos x="T2" y="T3"/>
                  </a:cxn>
                  <a:cxn ang="0">
                    <a:pos x="T4" y="T5"/>
                  </a:cxn>
                  <a:cxn ang="0">
                    <a:pos x="T6" y="T7"/>
                  </a:cxn>
                  <a:cxn ang="0">
                    <a:pos x="T8" y="T9"/>
                  </a:cxn>
                  <a:cxn ang="0">
                    <a:pos x="T10" y="T11"/>
                  </a:cxn>
                </a:cxnLst>
                <a:rect l="0" t="0" r="r" b="b"/>
                <a:pathLst>
                  <a:path w="943" h="484">
                    <a:moveTo>
                      <a:pt x="0" y="242"/>
                    </a:moveTo>
                    <a:lnTo>
                      <a:pt x="0" y="242"/>
                    </a:lnTo>
                    <a:lnTo>
                      <a:pt x="471" y="484"/>
                    </a:lnTo>
                    <a:lnTo>
                      <a:pt x="943" y="242"/>
                    </a:lnTo>
                    <a:lnTo>
                      <a:pt x="471" y="0"/>
                    </a:lnTo>
                    <a:lnTo>
                      <a:pt x="0" y="24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1" name="Freeform 6"/>
              <p:cNvSpPr/>
              <p:nvPr/>
            </p:nvSpPr>
            <p:spPr bwMode="auto">
              <a:xfrm>
                <a:off x="728663" y="3959225"/>
                <a:ext cx="1285875" cy="758825"/>
              </a:xfrm>
              <a:custGeom>
                <a:avLst/>
                <a:gdLst>
                  <a:gd name="T0" fmla="*/ 349 w 699"/>
                  <a:gd name="T1" fmla="*/ 179 h 412"/>
                  <a:gd name="T2" fmla="*/ 349 w 699"/>
                  <a:gd name="T3" fmla="*/ 179 h 412"/>
                  <a:gd name="T4" fmla="*/ 0 w 699"/>
                  <a:gd name="T5" fmla="*/ 0 h 412"/>
                  <a:gd name="T6" fmla="*/ 0 w 699"/>
                  <a:gd name="T7" fmla="*/ 233 h 412"/>
                  <a:gd name="T8" fmla="*/ 349 w 699"/>
                  <a:gd name="T9" fmla="*/ 412 h 412"/>
                  <a:gd name="T10" fmla="*/ 699 w 699"/>
                  <a:gd name="T11" fmla="*/ 233 h 412"/>
                  <a:gd name="T12" fmla="*/ 699 w 699"/>
                  <a:gd name="T13" fmla="*/ 0 h 412"/>
                  <a:gd name="T14" fmla="*/ 349 w 699"/>
                  <a:gd name="T15" fmla="*/ 179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412">
                    <a:moveTo>
                      <a:pt x="349" y="179"/>
                    </a:moveTo>
                    <a:lnTo>
                      <a:pt x="349" y="179"/>
                    </a:lnTo>
                    <a:lnTo>
                      <a:pt x="0" y="0"/>
                    </a:lnTo>
                    <a:lnTo>
                      <a:pt x="0" y="233"/>
                    </a:lnTo>
                    <a:lnTo>
                      <a:pt x="349" y="412"/>
                    </a:lnTo>
                    <a:lnTo>
                      <a:pt x="699" y="233"/>
                    </a:lnTo>
                    <a:lnTo>
                      <a:pt x="699" y="0"/>
                    </a:lnTo>
                    <a:lnTo>
                      <a:pt x="349" y="1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2" name="Freeform 7"/>
              <p:cNvSpPr/>
              <p:nvPr/>
            </p:nvSpPr>
            <p:spPr bwMode="auto">
              <a:xfrm>
                <a:off x="514350" y="4095750"/>
                <a:ext cx="68263" cy="708025"/>
              </a:xfrm>
              <a:custGeom>
                <a:avLst/>
                <a:gdLst>
                  <a:gd name="T0" fmla="*/ 0 w 37"/>
                  <a:gd name="T1" fmla="*/ 384 h 384"/>
                  <a:gd name="T2" fmla="*/ 0 w 37"/>
                  <a:gd name="T3" fmla="*/ 384 h 384"/>
                  <a:gd name="T4" fmla="*/ 37 w 37"/>
                  <a:gd name="T5" fmla="*/ 384 h 384"/>
                  <a:gd name="T6" fmla="*/ 37 w 37"/>
                  <a:gd name="T7" fmla="*/ 0 h 384"/>
                  <a:gd name="T8" fmla="*/ 0 w 37"/>
                  <a:gd name="T9" fmla="*/ 0 h 384"/>
                  <a:gd name="T10" fmla="*/ 0 w 37"/>
                  <a:gd name="T11" fmla="*/ 384 h 384"/>
                </a:gdLst>
                <a:ahLst/>
                <a:cxnLst>
                  <a:cxn ang="0">
                    <a:pos x="T0" y="T1"/>
                  </a:cxn>
                  <a:cxn ang="0">
                    <a:pos x="T2" y="T3"/>
                  </a:cxn>
                  <a:cxn ang="0">
                    <a:pos x="T4" y="T5"/>
                  </a:cxn>
                  <a:cxn ang="0">
                    <a:pos x="T6" y="T7"/>
                  </a:cxn>
                  <a:cxn ang="0">
                    <a:pos x="T8" y="T9"/>
                  </a:cxn>
                  <a:cxn ang="0">
                    <a:pos x="T10" y="T11"/>
                  </a:cxn>
                </a:cxnLst>
                <a:rect l="0" t="0" r="r" b="b"/>
                <a:pathLst>
                  <a:path w="37" h="384">
                    <a:moveTo>
                      <a:pt x="0" y="384"/>
                    </a:moveTo>
                    <a:lnTo>
                      <a:pt x="0" y="384"/>
                    </a:lnTo>
                    <a:lnTo>
                      <a:pt x="37" y="384"/>
                    </a:lnTo>
                    <a:lnTo>
                      <a:pt x="37" y="0"/>
                    </a:lnTo>
                    <a:lnTo>
                      <a:pt x="0" y="0"/>
                    </a:lnTo>
                    <a:lnTo>
                      <a:pt x="0" y="38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3" name="Freeform 8"/>
              <p:cNvSpPr/>
              <p:nvPr/>
            </p:nvSpPr>
            <p:spPr bwMode="auto">
              <a:xfrm>
                <a:off x="511175" y="3986212"/>
                <a:ext cx="74613" cy="76200"/>
              </a:xfrm>
              <a:custGeom>
                <a:avLst/>
                <a:gdLst>
                  <a:gd name="T0" fmla="*/ 41 w 41"/>
                  <a:gd name="T1" fmla="*/ 21 h 41"/>
                  <a:gd name="T2" fmla="*/ 41 w 41"/>
                  <a:gd name="T3" fmla="*/ 21 h 41"/>
                  <a:gd name="T4" fmla="*/ 20 w 41"/>
                  <a:gd name="T5" fmla="*/ 41 h 41"/>
                  <a:gd name="T6" fmla="*/ 0 w 41"/>
                  <a:gd name="T7" fmla="*/ 21 h 41"/>
                  <a:gd name="T8" fmla="*/ 20 w 41"/>
                  <a:gd name="T9" fmla="*/ 0 h 41"/>
                  <a:gd name="T10" fmla="*/ 41 w 41"/>
                  <a:gd name="T11" fmla="*/ 21 h 41"/>
                </a:gdLst>
                <a:ahLst/>
                <a:cxnLst>
                  <a:cxn ang="0">
                    <a:pos x="T0" y="T1"/>
                  </a:cxn>
                  <a:cxn ang="0">
                    <a:pos x="T2" y="T3"/>
                  </a:cxn>
                  <a:cxn ang="0">
                    <a:pos x="T4" y="T5"/>
                  </a:cxn>
                  <a:cxn ang="0">
                    <a:pos x="T6" y="T7"/>
                  </a:cxn>
                  <a:cxn ang="0">
                    <a:pos x="T8" y="T9"/>
                  </a:cxn>
                  <a:cxn ang="0">
                    <a:pos x="T10" y="T11"/>
                  </a:cxn>
                </a:cxnLst>
                <a:rect l="0" t="0" r="r" b="b"/>
                <a:pathLst>
                  <a:path w="41" h="41">
                    <a:moveTo>
                      <a:pt x="41" y="21"/>
                    </a:moveTo>
                    <a:lnTo>
                      <a:pt x="41" y="21"/>
                    </a:lnTo>
                    <a:cubicBezTo>
                      <a:pt x="41" y="32"/>
                      <a:pt x="32" y="41"/>
                      <a:pt x="20" y="41"/>
                    </a:cubicBezTo>
                    <a:cubicBezTo>
                      <a:pt x="9" y="41"/>
                      <a:pt x="0" y="32"/>
                      <a:pt x="0" y="21"/>
                    </a:cubicBezTo>
                    <a:cubicBezTo>
                      <a:pt x="0" y="9"/>
                      <a:pt x="9" y="0"/>
                      <a:pt x="20" y="0"/>
                    </a:cubicBezTo>
                    <a:cubicBezTo>
                      <a:pt x="32" y="0"/>
                      <a:pt x="41" y="9"/>
                      <a:pt x="41" y="2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4" name="Freeform 9"/>
              <p:cNvSpPr/>
              <p:nvPr/>
            </p:nvSpPr>
            <p:spPr bwMode="auto">
              <a:xfrm>
                <a:off x="541338" y="3738562"/>
                <a:ext cx="14288" cy="401637"/>
              </a:xfrm>
              <a:custGeom>
                <a:avLst/>
                <a:gdLst>
                  <a:gd name="T0" fmla="*/ 7 w 7"/>
                  <a:gd name="T1" fmla="*/ 217 h 217"/>
                  <a:gd name="T2" fmla="*/ 7 w 7"/>
                  <a:gd name="T3" fmla="*/ 217 h 217"/>
                  <a:gd name="T4" fmla="*/ 0 w 7"/>
                  <a:gd name="T5" fmla="*/ 217 h 217"/>
                  <a:gd name="T6" fmla="*/ 0 w 7"/>
                  <a:gd name="T7" fmla="*/ 0 h 217"/>
                  <a:gd name="T8" fmla="*/ 7 w 7"/>
                  <a:gd name="T9" fmla="*/ 0 h 217"/>
                  <a:gd name="T10" fmla="*/ 7 w 7"/>
                  <a:gd name="T11" fmla="*/ 217 h 217"/>
                </a:gdLst>
                <a:ahLst/>
                <a:cxnLst>
                  <a:cxn ang="0">
                    <a:pos x="T0" y="T1"/>
                  </a:cxn>
                  <a:cxn ang="0">
                    <a:pos x="T2" y="T3"/>
                  </a:cxn>
                  <a:cxn ang="0">
                    <a:pos x="T4" y="T5"/>
                  </a:cxn>
                  <a:cxn ang="0">
                    <a:pos x="T6" y="T7"/>
                  </a:cxn>
                  <a:cxn ang="0">
                    <a:pos x="T8" y="T9"/>
                  </a:cxn>
                  <a:cxn ang="0">
                    <a:pos x="T10" y="T11"/>
                  </a:cxn>
                </a:cxnLst>
                <a:rect l="0" t="0" r="r" b="b"/>
                <a:pathLst>
                  <a:path w="7" h="217">
                    <a:moveTo>
                      <a:pt x="7" y="217"/>
                    </a:moveTo>
                    <a:lnTo>
                      <a:pt x="7" y="217"/>
                    </a:lnTo>
                    <a:lnTo>
                      <a:pt x="0" y="217"/>
                    </a:lnTo>
                    <a:lnTo>
                      <a:pt x="0" y="0"/>
                    </a:lnTo>
                    <a:lnTo>
                      <a:pt x="7" y="0"/>
                    </a:lnTo>
                    <a:lnTo>
                      <a:pt x="7" y="21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14" name="组合 46"/>
            <p:cNvGrpSpPr/>
            <p:nvPr userDrawn="1"/>
          </p:nvGrpSpPr>
          <p:grpSpPr>
            <a:xfrm rot="19680185">
              <a:off x="-263276" y="379440"/>
              <a:ext cx="920458" cy="709092"/>
              <a:chOff x="2486025" y="3619500"/>
              <a:chExt cx="1500188" cy="1155700"/>
            </a:xfrm>
            <a:grpFill/>
          </p:grpSpPr>
          <p:sp>
            <p:nvSpPr>
              <p:cNvPr id="128"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9"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15" name="Freeform 29"/>
            <p:cNvSpPr>
              <a:spLocks noEditPoints="1"/>
            </p:cNvSpPr>
            <p:nvPr userDrawn="1"/>
          </p:nvSpPr>
          <p:spPr bwMode="auto">
            <a:xfrm>
              <a:off x="2014889" y="-672068"/>
              <a:ext cx="905329" cy="907255"/>
            </a:xfrm>
            <a:custGeom>
              <a:avLst/>
              <a:gdLst>
                <a:gd name="T0" fmla="*/ 578 w 811"/>
                <a:gd name="T1" fmla="*/ 436 h 811"/>
                <a:gd name="T2" fmla="*/ 578 w 811"/>
                <a:gd name="T3" fmla="*/ 436 h 811"/>
                <a:gd name="T4" fmla="*/ 531 w 811"/>
                <a:gd name="T5" fmla="*/ 269 h 811"/>
                <a:gd name="T6" fmla="*/ 698 w 811"/>
                <a:gd name="T7" fmla="*/ 222 h 811"/>
                <a:gd name="T8" fmla="*/ 745 w 811"/>
                <a:gd name="T9" fmla="*/ 389 h 811"/>
                <a:gd name="T10" fmla="*/ 578 w 811"/>
                <a:gd name="T11" fmla="*/ 436 h 811"/>
                <a:gd name="T12" fmla="*/ 656 w 811"/>
                <a:gd name="T13" fmla="*/ 663 h 811"/>
                <a:gd name="T14" fmla="*/ 656 w 811"/>
                <a:gd name="T15" fmla="*/ 663 h 811"/>
                <a:gd name="T16" fmla="*/ 489 w 811"/>
                <a:gd name="T17" fmla="*/ 710 h 811"/>
                <a:gd name="T18" fmla="*/ 441 w 811"/>
                <a:gd name="T19" fmla="*/ 543 h 811"/>
                <a:gd name="T20" fmla="*/ 609 w 811"/>
                <a:gd name="T21" fmla="*/ 495 h 811"/>
                <a:gd name="T22" fmla="*/ 656 w 811"/>
                <a:gd name="T23" fmla="*/ 663 h 811"/>
                <a:gd name="T24" fmla="*/ 366 w 811"/>
                <a:gd name="T25" fmla="*/ 405 h 811"/>
                <a:gd name="T26" fmla="*/ 366 w 811"/>
                <a:gd name="T27" fmla="*/ 405 h 811"/>
                <a:gd name="T28" fmla="*/ 405 w 811"/>
                <a:gd name="T29" fmla="*/ 366 h 811"/>
                <a:gd name="T30" fmla="*/ 444 w 811"/>
                <a:gd name="T31" fmla="*/ 405 h 811"/>
                <a:gd name="T32" fmla="*/ 405 w 811"/>
                <a:gd name="T33" fmla="*/ 444 h 811"/>
                <a:gd name="T34" fmla="*/ 366 w 811"/>
                <a:gd name="T35" fmla="*/ 405 h 811"/>
                <a:gd name="T36" fmla="*/ 369 w 811"/>
                <a:gd name="T37" fmla="*/ 663 h 811"/>
                <a:gd name="T38" fmla="*/ 369 w 811"/>
                <a:gd name="T39" fmla="*/ 663 h 811"/>
                <a:gd name="T40" fmla="*/ 201 w 811"/>
                <a:gd name="T41" fmla="*/ 710 h 811"/>
                <a:gd name="T42" fmla="*/ 154 w 811"/>
                <a:gd name="T43" fmla="*/ 543 h 811"/>
                <a:gd name="T44" fmla="*/ 321 w 811"/>
                <a:gd name="T45" fmla="*/ 495 h 811"/>
                <a:gd name="T46" fmla="*/ 369 w 811"/>
                <a:gd name="T47" fmla="*/ 663 h 811"/>
                <a:gd name="T48" fmla="*/ 112 w 811"/>
                <a:gd name="T49" fmla="*/ 436 h 811"/>
                <a:gd name="T50" fmla="*/ 112 w 811"/>
                <a:gd name="T51" fmla="*/ 436 h 811"/>
                <a:gd name="T52" fmla="*/ 65 w 811"/>
                <a:gd name="T53" fmla="*/ 269 h 811"/>
                <a:gd name="T54" fmla="*/ 232 w 811"/>
                <a:gd name="T55" fmla="*/ 222 h 811"/>
                <a:gd name="T56" fmla="*/ 280 w 811"/>
                <a:gd name="T57" fmla="*/ 389 h 811"/>
                <a:gd name="T58" fmla="*/ 112 w 811"/>
                <a:gd name="T59" fmla="*/ 436 h 811"/>
                <a:gd name="T60" fmla="*/ 298 w 811"/>
                <a:gd name="T61" fmla="*/ 100 h 811"/>
                <a:gd name="T62" fmla="*/ 298 w 811"/>
                <a:gd name="T63" fmla="*/ 100 h 811"/>
                <a:gd name="T64" fmla="*/ 465 w 811"/>
                <a:gd name="T65" fmla="*/ 52 h 811"/>
                <a:gd name="T66" fmla="*/ 513 w 811"/>
                <a:gd name="T67" fmla="*/ 220 h 811"/>
                <a:gd name="T68" fmla="*/ 345 w 811"/>
                <a:gd name="T69" fmla="*/ 267 h 811"/>
                <a:gd name="T70" fmla="*/ 298 w 811"/>
                <a:gd name="T71" fmla="*/ 100 h 811"/>
                <a:gd name="T72" fmla="*/ 405 w 811"/>
                <a:gd name="T73" fmla="*/ 0 h 811"/>
                <a:gd name="T74" fmla="*/ 405 w 811"/>
                <a:gd name="T75" fmla="*/ 0 h 811"/>
                <a:gd name="T76" fmla="*/ 0 w 811"/>
                <a:gd name="T77" fmla="*/ 405 h 811"/>
                <a:gd name="T78" fmla="*/ 405 w 811"/>
                <a:gd name="T79" fmla="*/ 811 h 811"/>
                <a:gd name="T80" fmla="*/ 811 w 811"/>
                <a:gd name="T81" fmla="*/ 405 h 811"/>
                <a:gd name="T82" fmla="*/ 405 w 811"/>
                <a:gd name="T83"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1" h="811">
                  <a:moveTo>
                    <a:pt x="578" y="436"/>
                  </a:moveTo>
                  <a:lnTo>
                    <a:pt x="578" y="436"/>
                  </a:lnTo>
                  <a:cubicBezTo>
                    <a:pt x="519" y="403"/>
                    <a:pt x="497" y="329"/>
                    <a:pt x="531" y="269"/>
                  </a:cubicBezTo>
                  <a:cubicBezTo>
                    <a:pt x="564" y="210"/>
                    <a:pt x="638" y="188"/>
                    <a:pt x="698" y="222"/>
                  </a:cubicBezTo>
                  <a:cubicBezTo>
                    <a:pt x="757" y="255"/>
                    <a:pt x="778" y="329"/>
                    <a:pt x="745" y="389"/>
                  </a:cubicBezTo>
                  <a:cubicBezTo>
                    <a:pt x="712" y="448"/>
                    <a:pt x="637" y="469"/>
                    <a:pt x="578" y="436"/>
                  </a:cubicBezTo>
                  <a:close/>
                  <a:moveTo>
                    <a:pt x="656" y="663"/>
                  </a:moveTo>
                  <a:lnTo>
                    <a:pt x="656" y="663"/>
                  </a:lnTo>
                  <a:cubicBezTo>
                    <a:pt x="623" y="722"/>
                    <a:pt x="548" y="743"/>
                    <a:pt x="489" y="710"/>
                  </a:cubicBezTo>
                  <a:cubicBezTo>
                    <a:pt x="430" y="677"/>
                    <a:pt x="408" y="602"/>
                    <a:pt x="441" y="543"/>
                  </a:cubicBezTo>
                  <a:cubicBezTo>
                    <a:pt x="474" y="484"/>
                    <a:pt x="549" y="462"/>
                    <a:pt x="609" y="495"/>
                  </a:cubicBezTo>
                  <a:cubicBezTo>
                    <a:pt x="668" y="528"/>
                    <a:pt x="689" y="603"/>
                    <a:pt x="656" y="663"/>
                  </a:cubicBezTo>
                  <a:close/>
                  <a:moveTo>
                    <a:pt x="366" y="405"/>
                  </a:moveTo>
                  <a:lnTo>
                    <a:pt x="366" y="405"/>
                  </a:lnTo>
                  <a:cubicBezTo>
                    <a:pt x="366" y="384"/>
                    <a:pt x="384" y="366"/>
                    <a:pt x="405" y="366"/>
                  </a:cubicBezTo>
                  <a:cubicBezTo>
                    <a:pt x="427" y="366"/>
                    <a:pt x="444" y="384"/>
                    <a:pt x="444" y="405"/>
                  </a:cubicBezTo>
                  <a:cubicBezTo>
                    <a:pt x="444" y="427"/>
                    <a:pt x="427" y="444"/>
                    <a:pt x="405" y="444"/>
                  </a:cubicBezTo>
                  <a:cubicBezTo>
                    <a:pt x="384" y="444"/>
                    <a:pt x="366" y="427"/>
                    <a:pt x="366" y="405"/>
                  </a:cubicBezTo>
                  <a:close/>
                  <a:moveTo>
                    <a:pt x="369" y="663"/>
                  </a:moveTo>
                  <a:lnTo>
                    <a:pt x="369" y="663"/>
                  </a:lnTo>
                  <a:cubicBezTo>
                    <a:pt x="336" y="722"/>
                    <a:pt x="261" y="743"/>
                    <a:pt x="201" y="710"/>
                  </a:cubicBezTo>
                  <a:cubicBezTo>
                    <a:pt x="142" y="677"/>
                    <a:pt x="121" y="602"/>
                    <a:pt x="154" y="543"/>
                  </a:cubicBezTo>
                  <a:cubicBezTo>
                    <a:pt x="187" y="484"/>
                    <a:pt x="262" y="462"/>
                    <a:pt x="321" y="495"/>
                  </a:cubicBezTo>
                  <a:cubicBezTo>
                    <a:pt x="381" y="528"/>
                    <a:pt x="402" y="603"/>
                    <a:pt x="369" y="663"/>
                  </a:cubicBezTo>
                  <a:close/>
                  <a:moveTo>
                    <a:pt x="112" y="436"/>
                  </a:moveTo>
                  <a:lnTo>
                    <a:pt x="112" y="436"/>
                  </a:lnTo>
                  <a:cubicBezTo>
                    <a:pt x="53" y="403"/>
                    <a:pt x="32" y="329"/>
                    <a:pt x="65" y="269"/>
                  </a:cubicBezTo>
                  <a:cubicBezTo>
                    <a:pt x="98" y="210"/>
                    <a:pt x="173" y="188"/>
                    <a:pt x="232" y="222"/>
                  </a:cubicBezTo>
                  <a:cubicBezTo>
                    <a:pt x="291" y="255"/>
                    <a:pt x="313" y="329"/>
                    <a:pt x="280" y="389"/>
                  </a:cubicBezTo>
                  <a:cubicBezTo>
                    <a:pt x="247" y="448"/>
                    <a:pt x="172" y="469"/>
                    <a:pt x="112" y="436"/>
                  </a:cubicBezTo>
                  <a:close/>
                  <a:moveTo>
                    <a:pt x="298" y="100"/>
                  </a:moveTo>
                  <a:lnTo>
                    <a:pt x="298" y="100"/>
                  </a:lnTo>
                  <a:cubicBezTo>
                    <a:pt x="331" y="41"/>
                    <a:pt x="406" y="19"/>
                    <a:pt x="465" y="52"/>
                  </a:cubicBezTo>
                  <a:cubicBezTo>
                    <a:pt x="524" y="85"/>
                    <a:pt x="546" y="160"/>
                    <a:pt x="513" y="220"/>
                  </a:cubicBezTo>
                  <a:cubicBezTo>
                    <a:pt x="480" y="279"/>
                    <a:pt x="405" y="300"/>
                    <a:pt x="345" y="267"/>
                  </a:cubicBezTo>
                  <a:cubicBezTo>
                    <a:pt x="286" y="234"/>
                    <a:pt x="265" y="159"/>
                    <a:pt x="298" y="100"/>
                  </a:cubicBezTo>
                  <a:close/>
                  <a:moveTo>
                    <a:pt x="405" y="0"/>
                  </a:moveTo>
                  <a:lnTo>
                    <a:pt x="405" y="0"/>
                  </a:lnTo>
                  <a:cubicBezTo>
                    <a:pt x="181" y="0"/>
                    <a:pt x="0" y="181"/>
                    <a:pt x="0" y="405"/>
                  </a:cubicBezTo>
                  <a:cubicBezTo>
                    <a:pt x="0" y="629"/>
                    <a:pt x="181" y="811"/>
                    <a:pt x="405" y="811"/>
                  </a:cubicBezTo>
                  <a:cubicBezTo>
                    <a:pt x="629" y="811"/>
                    <a:pt x="811" y="629"/>
                    <a:pt x="811" y="405"/>
                  </a:cubicBezTo>
                  <a:cubicBezTo>
                    <a:pt x="811" y="181"/>
                    <a:pt x="629" y="0"/>
                    <a:pt x="405"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6" name="Freeform 5"/>
            <p:cNvSpPr>
              <a:spLocks noEditPoints="1"/>
            </p:cNvSpPr>
            <p:nvPr userDrawn="1"/>
          </p:nvSpPr>
          <p:spPr bwMode="auto">
            <a:xfrm rot="1264384">
              <a:off x="2980490" y="2441065"/>
              <a:ext cx="1000393" cy="429321"/>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17" name="组合 22"/>
            <p:cNvGrpSpPr/>
            <p:nvPr userDrawn="1"/>
          </p:nvGrpSpPr>
          <p:grpSpPr>
            <a:xfrm rot="1013132">
              <a:off x="2855281" y="1015011"/>
              <a:ext cx="794889" cy="623974"/>
              <a:chOff x="3654425" y="5089525"/>
              <a:chExt cx="1860550" cy="1460500"/>
            </a:xfrm>
            <a:grpFill/>
          </p:grpSpPr>
          <p:sp>
            <p:nvSpPr>
              <p:cNvPr id="121"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2"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3"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4"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5"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6"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18" name="组合 23"/>
            <p:cNvGrpSpPr/>
            <p:nvPr userDrawn="1"/>
          </p:nvGrpSpPr>
          <p:grpSpPr>
            <a:xfrm>
              <a:off x="3052171" y="-475767"/>
              <a:ext cx="1301704" cy="1299270"/>
              <a:chOff x="6262688" y="5170488"/>
              <a:chExt cx="1697038" cy="1693863"/>
            </a:xfrm>
            <a:grpFill/>
          </p:grpSpPr>
          <p:sp>
            <p:nvSpPr>
              <p:cNvPr id="119"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0"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40" name="Freeform 7"/>
            <p:cNvSpPr>
              <a:spLocks noEditPoints="1"/>
            </p:cNvSpPr>
            <p:nvPr/>
          </p:nvSpPr>
          <p:spPr bwMode="auto">
            <a:xfrm rot="20132266">
              <a:off x="4165316" y="1969665"/>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4931084" y="3122"/>
              <a:ext cx="1135300" cy="1451430"/>
            </a:xfrm>
            <a:custGeom>
              <a:avLst/>
              <a:gdLst>
                <a:gd name="T0" fmla="*/ 449 w 1637"/>
                <a:gd name="T1" fmla="*/ 1301 h 2083"/>
                <a:gd name="T2" fmla="*/ 449 w 1637"/>
                <a:gd name="T3" fmla="*/ 1301 h 2083"/>
                <a:gd name="T4" fmla="*/ 350 w 1637"/>
                <a:gd name="T5" fmla="*/ 1276 h 2083"/>
                <a:gd name="T6" fmla="*/ 240 w 1637"/>
                <a:gd name="T7" fmla="*/ 1150 h 2083"/>
                <a:gd name="T8" fmla="*/ 273 w 1637"/>
                <a:gd name="T9" fmla="*/ 841 h 2083"/>
                <a:gd name="T10" fmla="*/ 770 w 1637"/>
                <a:gd name="T11" fmla="*/ 1055 h 2083"/>
                <a:gd name="T12" fmla="*/ 449 w 1637"/>
                <a:gd name="T13" fmla="*/ 1301 h 2083"/>
                <a:gd name="T14" fmla="*/ 1500 w 1637"/>
                <a:gd name="T15" fmla="*/ 1781 h 2083"/>
                <a:gd name="T16" fmla="*/ 1500 w 1637"/>
                <a:gd name="T17" fmla="*/ 1781 h 2083"/>
                <a:gd name="T18" fmla="*/ 1590 w 1637"/>
                <a:gd name="T19" fmla="*/ 1670 h 2083"/>
                <a:gd name="T20" fmla="*/ 1278 w 1637"/>
                <a:gd name="T21" fmla="*/ 1604 h 2083"/>
                <a:gd name="T22" fmla="*/ 1403 w 1637"/>
                <a:gd name="T23" fmla="*/ 1057 h 2083"/>
                <a:gd name="T24" fmla="*/ 1031 w 1637"/>
                <a:gd name="T25" fmla="*/ 383 h 2083"/>
                <a:gd name="T26" fmla="*/ 931 w 1637"/>
                <a:gd name="T27" fmla="*/ 92 h 2083"/>
                <a:gd name="T28" fmla="*/ 480 w 1637"/>
                <a:gd name="T29" fmla="*/ 430 h 2083"/>
                <a:gd name="T30" fmla="*/ 0 w 1637"/>
                <a:gd name="T31" fmla="*/ 723 h 2083"/>
                <a:gd name="T32" fmla="*/ 236 w 1637"/>
                <a:gd name="T33" fmla="*/ 825 h 2083"/>
                <a:gd name="T34" fmla="*/ 202 w 1637"/>
                <a:gd name="T35" fmla="*/ 1162 h 2083"/>
                <a:gd name="T36" fmla="*/ 332 w 1637"/>
                <a:gd name="T37" fmla="*/ 1312 h 2083"/>
                <a:gd name="T38" fmla="*/ 449 w 1637"/>
                <a:gd name="T39" fmla="*/ 1341 h 2083"/>
                <a:gd name="T40" fmla="*/ 807 w 1637"/>
                <a:gd name="T41" fmla="*/ 1071 h 2083"/>
                <a:gd name="T42" fmla="*/ 1003 w 1637"/>
                <a:gd name="T43" fmla="*/ 1156 h 2083"/>
                <a:gd name="T44" fmla="*/ 950 w 1637"/>
                <a:gd name="T45" fmla="*/ 626 h 2083"/>
                <a:gd name="T46" fmla="*/ 1001 w 1637"/>
                <a:gd name="T47" fmla="*/ 495 h 2083"/>
                <a:gd name="T48" fmla="*/ 1297 w 1637"/>
                <a:gd name="T49" fmla="*/ 1060 h 2083"/>
                <a:gd name="T50" fmla="*/ 1215 w 1637"/>
                <a:gd name="T51" fmla="*/ 1499 h 2083"/>
                <a:gd name="T52" fmla="*/ 1166 w 1637"/>
                <a:gd name="T53" fmla="*/ 1581 h 2083"/>
                <a:gd name="T54" fmla="*/ 920 w 1637"/>
                <a:gd name="T55" fmla="*/ 1530 h 2083"/>
                <a:gd name="T56" fmla="*/ 549 w 1637"/>
                <a:gd name="T57" fmla="*/ 1946 h 2083"/>
                <a:gd name="T58" fmla="*/ 1255 w 1637"/>
                <a:gd name="T59" fmla="*/ 2083 h 2083"/>
                <a:gd name="T60" fmla="*/ 1637 w 1637"/>
                <a:gd name="T61" fmla="*/ 1806 h 2083"/>
                <a:gd name="T62" fmla="*/ 1500 w 1637"/>
                <a:gd name="T63" fmla="*/ 178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7" h="2083">
                  <a:moveTo>
                    <a:pt x="449" y="1301"/>
                  </a:moveTo>
                  <a:lnTo>
                    <a:pt x="449" y="1301"/>
                  </a:lnTo>
                  <a:cubicBezTo>
                    <a:pt x="416" y="1301"/>
                    <a:pt x="383" y="1292"/>
                    <a:pt x="350" y="1276"/>
                  </a:cubicBezTo>
                  <a:cubicBezTo>
                    <a:pt x="295" y="1248"/>
                    <a:pt x="258" y="1206"/>
                    <a:pt x="240" y="1150"/>
                  </a:cubicBezTo>
                  <a:cubicBezTo>
                    <a:pt x="207" y="1047"/>
                    <a:pt x="243" y="919"/>
                    <a:pt x="273" y="841"/>
                  </a:cubicBezTo>
                  <a:lnTo>
                    <a:pt x="770" y="1055"/>
                  </a:lnTo>
                  <a:cubicBezTo>
                    <a:pt x="719" y="1137"/>
                    <a:pt x="599" y="1301"/>
                    <a:pt x="449" y="1301"/>
                  </a:cubicBezTo>
                  <a:close/>
                  <a:moveTo>
                    <a:pt x="1500" y="1781"/>
                  </a:moveTo>
                  <a:lnTo>
                    <a:pt x="1500" y="1781"/>
                  </a:lnTo>
                  <a:lnTo>
                    <a:pt x="1590" y="1670"/>
                  </a:lnTo>
                  <a:lnTo>
                    <a:pt x="1278" y="1604"/>
                  </a:lnTo>
                  <a:cubicBezTo>
                    <a:pt x="1340" y="1504"/>
                    <a:pt x="1412" y="1329"/>
                    <a:pt x="1403" y="1057"/>
                  </a:cubicBezTo>
                  <a:cubicBezTo>
                    <a:pt x="1392" y="672"/>
                    <a:pt x="1130" y="453"/>
                    <a:pt x="1031" y="383"/>
                  </a:cubicBezTo>
                  <a:cubicBezTo>
                    <a:pt x="1053" y="263"/>
                    <a:pt x="1046" y="135"/>
                    <a:pt x="931" y="92"/>
                  </a:cubicBezTo>
                  <a:cubicBezTo>
                    <a:pt x="680" y="0"/>
                    <a:pt x="480" y="430"/>
                    <a:pt x="480" y="430"/>
                  </a:cubicBezTo>
                  <a:cubicBezTo>
                    <a:pt x="480" y="430"/>
                    <a:pt x="113" y="340"/>
                    <a:pt x="0" y="723"/>
                  </a:cubicBezTo>
                  <a:lnTo>
                    <a:pt x="236" y="825"/>
                  </a:lnTo>
                  <a:cubicBezTo>
                    <a:pt x="204" y="908"/>
                    <a:pt x="164" y="1046"/>
                    <a:pt x="202" y="1162"/>
                  </a:cubicBezTo>
                  <a:cubicBezTo>
                    <a:pt x="223" y="1229"/>
                    <a:pt x="267" y="1279"/>
                    <a:pt x="332" y="1312"/>
                  </a:cubicBezTo>
                  <a:cubicBezTo>
                    <a:pt x="370" y="1331"/>
                    <a:pt x="410" y="1341"/>
                    <a:pt x="449" y="1341"/>
                  </a:cubicBezTo>
                  <a:cubicBezTo>
                    <a:pt x="623" y="1341"/>
                    <a:pt x="755" y="1157"/>
                    <a:pt x="807" y="1071"/>
                  </a:cubicBezTo>
                  <a:lnTo>
                    <a:pt x="1003" y="1156"/>
                  </a:lnTo>
                  <a:cubicBezTo>
                    <a:pt x="1003" y="1156"/>
                    <a:pt x="1247" y="846"/>
                    <a:pt x="950" y="626"/>
                  </a:cubicBezTo>
                  <a:cubicBezTo>
                    <a:pt x="950" y="626"/>
                    <a:pt x="977" y="571"/>
                    <a:pt x="1001" y="495"/>
                  </a:cubicBezTo>
                  <a:cubicBezTo>
                    <a:pt x="1101" y="574"/>
                    <a:pt x="1288" y="762"/>
                    <a:pt x="1297" y="1060"/>
                  </a:cubicBezTo>
                  <a:cubicBezTo>
                    <a:pt x="1303" y="1273"/>
                    <a:pt x="1256" y="1416"/>
                    <a:pt x="1215" y="1499"/>
                  </a:cubicBezTo>
                  <a:cubicBezTo>
                    <a:pt x="1198" y="1534"/>
                    <a:pt x="1181" y="1561"/>
                    <a:pt x="1166" y="1581"/>
                  </a:cubicBezTo>
                  <a:lnTo>
                    <a:pt x="920" y="1530"/>
                  </a:lnTo>
                  <a:lnTo>
                    <a:pt x="549" y="1946"/>
                  </a:lnTo>
                  <a:lnTo>
                    <a:pt x="1255" y="2083"/>
                  </a:lnTo>
                  <a:lnTo>
                    <a:pt x="1637" y="1806"/>
                  </a:lnTo>
                  <a:lnTo>
                    <a:pt x="1500" y="1781"/>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42" name="组 141"/>
            <p:cNvGrpSpPr/>
            <p:nvPr userDrawn="1"/>
          </p:nvGrpSpPr>
          <p:grpSpPr>
            <a:xfrm rot="1396810">
              <a:off x="6421391" y="893591"/>
              <a:ext cx="337162" cy="1815987"/>
              <a:chOff x="6099175" y="2627313"/>
              <a:chExt cx="411163" cy="2214563"/>
            </a:xfrm>
            <a:grpFill/>
          </p:grpSpPr>
          <p:sp>
            <p:nvSpPr>
              <p:cNvPr id="167" name="Freeform 13"/>
              <p:cNvSpPr>
                <a:spLocks noEditPoints="1"/>
              </p:cNvSpPr>
              <p:nvPr/>
            </p:nvSpPr>
            <p:spPr bwMode="auto">
              <a:xfrm>
                <a:off x="6130131" y="3048001"/>
                <a:ext cx="349250" cy="1258888"/>
              </a:xfrm>
              <a:custGeom>
                <a:avLst/>
                <a:gdLst>
                  <a:gd name="T0" fmla="*/ 137 w 367"/>
                  <a:gd name="T1" fmla="*/ 40 h 1313"/>
                  <a:gd name="T2" fmla="*/ 137 w 367"/>
                  <a:gd name="T3" fmla="*/ 40 h 1313"/>
                  <a:gd name="T4" fmla="*/ 230 w 367"/>
                  <a:gd name="T5" fmla="*/ 40 h 1313"/>
                  <a:gd name="T6" fmla="*/ 230 w 367"/>
                  <a:gd name="T7" fmla="*/ 1273 h 1313"/>
                  <a:gd name="T8" fmla="*/ 137 w 367"/>
                  <a:gd name="T9" fmla="*/ 1273 h 1313"/>
                  <a:gd name="T10" fmla="*/ 137 w 367"/>
                  <a:gd name="T11" fmla="*/ 40 h 1313"/>
                  <a:gd name="T12" fmla="*/ 97 w 367"/>
                  <a:gd name="T13" fmla="*/ 1273 h 1313"/>
                  <a:gd name="T14" fmla="*/ 97 w 367"/>
                  <a:gd name="T15" fmla="*/ 1273 h 1313"/>
                  <a:gd name="T16" fmla="*/ 40 w 367"/>
                  <a:gd name="T17" fmla="*/ 1273 h 1313"/>
                  <a:gd name="T18" fmla="*/ 40 w 367"/>
                  <a:gd name="T19" fmla="*/ 40 h 1313"/>
                  <a:gd name="T20" fmla="*/ 97 w 367"/>
                  <a:gd name="T21" fmla="*/ 40 h 1313"/>
                  <a:gd name="T22" fmla="*/ 97 w 367"/>
                  <a:gd name="T23" fmla="*/ 1273 h 1313"/>
                  <a:gd name="T24" fmla="*/ 270 w 367"/>
                  <a:gd name="T25" fmla="*/ 40 h 1313"/>
                  <a:gd name="T26" fmla="*/ 270 w 367"/>
                  <a:gd name="T27" fmla="*/ 40 h 1313"/>
                  <a:gd name="T28" fmla="*/ 327 w 367"/>
                  <a:gd name="T29" fmla="*/ 40 h 1313"/>
                  <a:gd name="T30" fmla="*/ 327 w 367"/>
                  <a:gd name="T31" fmla="*/ 1273 h 1313"/>
                  <a:gd name="T32" fmla="*/ 270 w 367"/>
                  <a:gd name="T33" fmla="*/ 1273 h 1313"/>
                  <a:gd name="T34" fmla="*/ 270 w 367"/>
                  <a:gd name="T35" fmla="*/ 40 h 1313"/>
                  <a:gd name="T36" fmla="*/ 270 w 367"/>
                  <a:gd name="T37" fmla="*/ 1313 h 1313"/>
                  <a:gd name="T38" fmla="*/ 270 w 367"/>
                  <a:gd name="T39" fmla="*/ 1313 h 1313"/>
                  <a:gd name="T40" fmla="*/ 270 w 367"/>
                  <a:gd name="T41" fmla="*/ 1313 h 1313"/>
                  <a:gd name="T42" fmla="*/ 367 w 367"/>
                  <a:gd name="T43" fmla="*/ 1313 h 1313"/>
                  <a:gd name="T44" fmla="*/ 367 w 367"/>
                  <a:gd name="T45" fmla="*/ 0 h 1313"/>
                  <a:gd name="T46" fmla="*/ 0 w 367"/>
                  <a:gd name="T47" fmla="*/ 0 h 1313"/>
                  <a:gd name="T48" fmla="*/ 0 w 367"/>
                  <a:gd name="T49" fmla="*/ 1313 h 1313"/>
                  <a:gd name="T50" fmla="*/ 97 w 367"/>
                  <a:gd name="T51" fmla="*/ 1313 h 1313"/>
                  <a:gd name="T52" fmla="*/ 97 w 367"/>
                  <a:gd name="T53" fmla="*/ 1313 h 1313"/>
                  <a:gd name="T54" fmla="*/ 137 w 367"/>
                  <a:gd name="T55" fmla="*/ 1313 h 1313"/>
                  <a:gd name="T56" fmla="*/ 137 w 367"/>
                  <a:gd name="T57" fmla="*/ 1313 h 1313"/>
                  <a:gd name="T58" fmla="*/ 230 w 367"/>
                  <a:gd name="T59" fmla="*/ 1313 h 1313"/>
                  <a:gd name="T60" fmla="*/ 230 w 367"/>
                  <a:gd name="T61" fmla="*/ 1313 h 1313"/>
                  <a:gd name="T62" fmla="*/ 270 w 367"/>
                  <a:gd name="T6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1313">
                    <a:moveTo>
                      <a:pt x="137" y="40"/>
                    </a:moveTo>
                    <a:lnTo>
                      <a:pt x="137" y="40"/>
                    </a:lnTo>
                    <a:lnTo>
                      <a:pt x="230" y="40"/>
                    </a:lnTo>
                    <a:lnTo>
                      <a:pt x="230" y="1273"/>
                    </a:lnTo>
                    <a:lnTo>
                      <a:pt x="137" y="1273"/>
                    </a:lnTo>
                    <a:lnTo>
                      <a:pt x="137" y="40"/>
                    </a:lnTo>
                    <a:close/>
                    <a:moveTo>
                      <a:pt x="97" y="1273"/>
                    </a:moveTo>
                    <a:lnTo>
                      <a:pt x="97" y="1273"/>
                    </a:lnTo>
                    <a:lnTo>
                      <a:pt x="40" y="1273"/>
                    </a:lnTo>
                    <a:lnTo>
                      <a:pt x="40" y="40"/>
                    </a:lnTo>
                    <a:lnTo>
                      <a:pt x="97" y="40"/>
                    </a:lnTo>
                    <a:lnTo>
                      <a:pt x="97" y="1273"/>
                    </a:lnTo>
                    <a:close/>
                    <a:moveTo>
                      <a:pt x="270" y="40"/>
                    </a:moveTo>
                    <a:lnTo>
                      <a:pt x="270" y="40"/>
                    </a:lnTo>
                    <a:lnTo>
                      <a:pt x="327" y="40"/>
                    </a:lnTo>
                    <a:lnTo>
                      <a:pt x="327" y="1273"/>
                    </a:lnTo>
                    <a:lnTo>
                      <a:pt x="270" y="1273"/>
                    </a:lnTo>
                    <a:lnTo>
                      <a:pt x="270" y="40"/>
                    </a:lnTo>
                    <a:close/>
                    <a:moveTo>
                      <a:pt x="270" y="1313"/>
                    </a:moveTo>
                    <a:lnTo>
                      <a:pt x="270" y="1313"/>
                    </a:lnTo>
                    <a:lnTo>
                      <a:pt x="270" y="1313"/>
                    </a:lnTo>
                    <a:lnTo>
                      <a:pt x="367" y="1313"/>
                    </a:lnTo>
                    <a:lnTo>
                      <a:pt x="367" y="0"/>
                    </a:lnTo>
                    <a:lnTo>
                      <a:pt x="0" y="0"/>
                    </a:lnTo>
                    <a:lnTo>
                      <a:pt x="0" y="1313"/>
                    </a:lnTo>
                    <a:lnTo>
                      <a:pt x="97" y="1313"/>
                    </a:lnTo>
                    <a:lnTo>
                      <a:pt x="97" y="1313"/>
                    </a:lnTo>
                    <a:lnTo>
                      <a:pt x="137" y="1313"/>
                    </a:lnTo>
                    <a:lnTo>
                      <a:pt x="137" y="1313"/>
                    </a:lnTo>
                    <a:lnTo>
                      <a:pt x="230" y="1313"/>
                    </a:lnTo>
                    <a:lnTo>
                      <a:pt x="230" y="1313"/>
                    </a:lnTo>
                    <a:lnTo>
                      <a:pt x="270" y="1313"/>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8" name="Freeform 14"/>
              <p:cNvSpPr/>
              <p:nvPr/>
            </p:nvSpPr>
            <p:spPr bwMode="auto">
              <a:xfrm>
                <a:off x="6130131" y="2968626"/>
                <a:ext cx="349250" cy="63500"/>
              </a:xfrm>
              <a:custGeom>
                <a:avLst/>
                <a:gdLst>
                  <a:gd name="T0" fmla="*/ 367 w 367"/>
                  <a:gd name="T1" fmla="*/ 0 h 67"/>
                  <a:gd name="T2" fmla="*/ 367 w 367"/>
                  <a:gd name="T3" fmla="*/ 0 h 67"/>
                  <a:gd name="T4" fmla="*/ 0 w 367"/>
                  <a:gd name="T5" fmla="*/ 0 h 67"/>
                  <a:gd name="T6" fmla="*/ 0 w 367"/>
                  <a:gd name="T7" fmla="*/ 67 h 67"/>
                  <a:gd name="T8" fmla="*/ 367 w 367"/>
                  <a:gd name="T9" fmla="*/ 67 h 67"/>
                  <a:gd name="T10" fmla="*/ 367 w 367"/>
                  <a:gd name="T11" fmla="*/ 0 h 67"/>
                </a:gdLst>
                <a:ahLst/>
                <a:cxnLst>
                  <a:cxn ang="0">
                    <a:pos x="T0" y="T1"/>
                  </a:cxn>
                  <a:cxn ang="0">
                    <a:pos x="T2" y="T3"/>
                  </a:cxn>
                  <a:cxn ang="0">
                    <a:pos x="T4" y="T5"/>
                  </a:cxn>
                  <a:cxn ang="0">
                    <a:pos x="T6" y="T7"/>
                  </a:cxn>
                  <a:cxn ang="0">
                    <a:pos x="T8" y="T9"/>
                  </a:cxn>
                  <a:cxn ang="0">
                    <a:pos x="T10" y="T11"/>
                  </a:cxn>
                </a:cxnLst>
                <a:rect l="0" t="0" r="r" b="b"/>
                <a:pathLst>
                  <a:path w="367" h="67">
                    <a:moveTo>
                      <a:pt x="367" y="0"/>
                    </a:moveTo>
                    <a:lnTo>
                      <a:pt x="367" y="0"/>
                    </a:lnTo>
                    <a:lnTo>
                      <a:pt x="0" y="0"/>
                    </a:lnTo>
                    <a:lnTo>
                      <a:pt x="0" y="67"/>
                    </a:lnTo>
                    <a:lnTo>
                      <a:pt x="367" y="67"/>
                    </a:lnTo>
                    <a:lnTo>
                      <a:pt x="36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9" name="Freeform 15"/>
              <p:cNvSpPr/>
              <p:nvPr/>
            </p:nvSpPr>
            <p:spPr bwMode="auto">
              <a:xfrm>
                <a:off x="6099175" y="2627313"/>
                <a:ext cx="411163" cy="325438"/>
              </a:xfrm>
              <a:custGeom>
                <a:avLst/>
                <a:gdLst>
                  <a:gd name="T0" fmla="*/ 399 w 430"/>
                  <a:gd name="T1" fmla="*/ 340 h 340"/>
                  <a:gd name="T2" fmla="*/ 399 w 430"/>
                  <a:gd name="T3" fmla="*/ 340 h 340"/>
                  <a:gd name="T4" fmla="*/ 215 w 430"/>
                  <a:gd name="T5" fmla="*/ 0 h 340"/>
                  <a:gd name="T6" fmla="*/ 32 w 430"/>
                  <a:gd name="T7" fmla="*/ 340 h 340"/>
                  <a:gd name="T8" fmla="*/ 399 w 430"/>
                  <a:gd name="T9" fmla="*/ 340 h 340"/>
                </a:gdLst>
                <a:ahLst/>
                <a:cxnLst>
                  <a:cxn ang="0">
                    <a:pos x="T0" y="T1"/>
                  </a:cxn>
                  <a:cxn ang="0">
                    <a:pos x="T2" y="T3"/>
                  </a:cxn>
                  <a:cxn ang="0">
                    <a:pos x="T4" y="T5"/>
                  </a:cxn>
                  <a:cxn ang="0">
                    <a:pos x="T6" y="T7"/>
                  </a:cxn>
                  <a:cxn ang="0">
                    <a:pos x="T8" y="T9"/>
                  </a:cxn>
                </a:cxnLst>
                <a:rect l="0" t="0" r="r" b="b"/>
                <a:pathLst>
                  <a:path w="430" h="340">
                    <a:moveTo>
                      <a:pt x="399" y="340"/>
                    </a:moveTo>
                    <a:lnTo>
                      <a:pt x="399" y="340"/>
                    </a:lnTo>
                    <a:cubicBezTo>
                      <a:pt x="399" y="340"/>
                      <a:pt x="430" y="0"/>
                      <a:pt x="215" y="0"/>
                    </a:cubicBezTo>
                    <a:cubicBezTo>
                      <a:pt x="0" y="0"/>
                      <a:pt x="32" y="340"/>
                      <a:pt x="32" y="340"/>
                    </a:cubicBezTo>
                    <a:lnTo>
                      <a:pt x="399" y="34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70" name="Freeform 17"/>
              <p:cNvSpPr>
                <a:spLocks noEditPoints="1"/>
              </p:cNvSpPr>
              <p:nvPr/>
            </p:nvSpPr>
            <p:spPr bwMode="auto">
              <a:xfrm>
                <a:off x="6128544" y="4310063"/>
                <a:ext cx="352425" cy="531813"/>
              </a:xfrm>
              <a:custGeom>
                <a:avLst/>
                <a:gdLst>
                  <a:gd name="T0" fmla="*/ 214 w 369"/>
                  <a:gd name="T1" fmla="*/ 338 h 554"/>
                  <a:gd name="T2" fmla="*/ 214 w 369"/>
                  <a:gd name="T3" fmla="*/ 338 h 554"/>
                  <a:gd name="T4" fmla="*/ 155 w 369"/>
                  <a:gd name="T5" fmla="*/ 338 h 554"/>
                  <a:gd name="T6" fmla="*/ 56 w 369"/>
                  <a:gd name="T7" fmla="*/ 40 h 554"/>
                  <a:gd name="T8" fmla="*/ 313 w 369"/>
                  <a:gd name="T9" fmla="*/ 40 h 554"/>
                  <a:gd name="T10" fmla="*/ 214 w 369"/>
                  <a:gd name="T11" fmla="*/ 338 h 554"/>
                  <a:gd name="T12" fmla="*/ 113 w 369"/>
                  <a:gd name="T13" fmla="*/ 338 h 554"/>
                  <a:gd name="T14" fmla="*/ 113 w 369"/>
                  <a:gd name="T15" fmla="*/ 338 h 554"/>
                  <a:gd name="T16" fmla="*/ 184 w 369"/>
                  <a:gd name="T17" fmla="*/ 554 h 554"/>
                  <a:gd name="T18" fmla="*/ 256 w 369"/>
                  <a:gd name="T19" fmla="*/ 338 h 554"/>
                  <a:gd name="T20" fmla="*/ 369 w 369"/>
                  <a:gd name="T21" fmla="*/ 0 h 554"/>
                  <a:gd name="T22" fmla="*/ 0 w 369"/>
                  <a:gd name="T23" fmla="*/ 0 h 554"/>
                  <a:gd name="T24" fmla="*/ 113 w 369"/>
                  <a:gd name="T25" fmla="*/ 3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554">
                    <a:moveTo>
                      <a:pt x="214" y="338"/>
                    </a:moveTo>
                    <a:lnTo>
                      <a:pt x="214" y="338"/>
                    </a:lnTo>
                    <a:lnTo>
                      <a:pt x="155" y="338"/>
                    </a:lnTo>
                    <a:lnTo>
                      <a:pt x="56" y="40"/>
                    </a:lnTo>
                    <a:lnTo>
                      <a:pt x="313" y="40"/>
                    </a:lnTo>
                    <a:lnTo>
                      <a:pt x="214" y="338"/>
                    </a:lnTo>
                    <a:close/>
                    <a:moveTo>
                      <a:pt x="113" y="338"/>
                    </a:moveTo>
                    <a:lnTo>
                      <a:pt x="113" y="338"/>
                    </a:lnTo>
                    <a:lnTo>
                      <a:pt x="184" y="554"/>
                    </a:lnTo>
                    <a:lnTo>
                      <a:pt x="256" y="338"/>
                    </a:lnTo>
                    <a:lnTo>
                      <a:pt x="369" y="0"/>
                    </a:lnTo>
                    <a:lnTo>
                      <a:pt x="0" y="0"/>
                    </a:lnTo>
                    <a:lnTo>
                      <a:pt x="113" y="33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43" name="Freeform 19"/>
            <p:cNvSpPr>
              <a:spLocks noEditPoints="1"/>
            </p:cNvSpPr>
            <p:nvPr/>
          </p:nvSpPr>
          <p:spPr bwMode="auto">
            <a:xfrm rot="1363540">
              <a:off x="5760003" y="2964290"/>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44" name="Freeform 20"/>
            <p:cNvSpPr/>
            <p:nvPr/>
          </p:nvSpPr>
          <p:spPr bwMode="auto">
            <a:xfrm rot="20253209">
              <a:off x="5581359" y="1657070"/>
              <a:ext cx="271863" cy="880837"/>
            </a:xfrm>
            <a:custGeom>
              <a:avLst/>
              <a:gdLst>
                <a:gd name="T0" fmla="*/ 772 w 831"/>
                <a:gd name="T1" fmla="*/ 279 h 2682"/>
                <a:gd name="T2" fmla="*/ 772 w 831"/>
                <a:gd name="T3" fmla="*/ 279 h 2682"/>
                <a:gd name="T4" fmla="*/ 772 w 831"/>
                <a:gd name="T5" fmla="*/ 0 h 2682"/>
                <a:gd name="T6" fmla="*/ 622 w 831"/>
                <a:gd name="T7" fmla="*/ 0 h 2682"/>
                <a:gd name="T8" fmla="*/ 622 w 831"/>
                <a:gd name="T9" fmla="*/ 279 h 2682"/>
                <a:gd name="T10" fmla="*/ 557 w 831"/>
                <a:gd name="T11" fmla="*/ 279 h 2682"/>
                <a:gd name="T12" fmla="*/ 557 w 831"/>
                <a:gd name="T13" fmla="*/ 900 h 2682"/>
                <a:gd name="T14" fmla="*/ 606 w 831"/>
                <a:gd name="T15" fmla="*/ 900 h 2682"/>
                <a:gd name="T16" fmla="*/ 102 w 831"/>
                <a:gd name="T17" fmla="*/ 2121 h 2682"/>
                <a:gd name="T18" fmla="*/ 130 w 831"/>
                <a:gd name="T19" fmla="*/ 2133 h 2682"/>
                <a:gd name="T20" fmla="*/ 40 w 831"/>
                <a:gd name="T21" fmla="*/ 2350 h 2682"/>
                <a:gd name="T22" fmla="*/ 62 w 831"/>
                <a:gd name="T23" fmla="*/ 2359 h 2682"/>
                <a:gd name="T24" fmla="*/ 0 w 831"/>
                <a:gd name="T25" fmla="*/ 2510 h 2682"/>
                <a:gd name="T26" fmla="*/ 24 w 831"/>
                <a:gd name="T27" fmla="*/ 2519 h 2682"/>
                <a:gd name="T28" fmla="*/ 86 w 831"/>
                <a:gd name="T29" fmla="*/ 2369 h 2682"/>
                <a:gd name="T30" fmla="*/ 108 w 831"/>
                <a:gd name="T31" fmla="*/ 2378 h 2682"/>
                <a:gd name="T32" fmla="*/ 198 w 831"/>
                <a:gd name="T33" fmla="*/ 2161 h 2682"/>
                <a:gd name="T34" fmla="*/ 226 w 831"/>
                <a:gd name="T35" fmla="*/ 2172 h 2682"/>
                <a:gd name="T36" fmla="*/ 630 w 831"/>
                <a:gd name="T37" fmla="*/ 1191 h 2682"/>
                <a:gd name="T38" fmla="*/ 630 w 831"/>
                <a:gd name="T39" fmla="*/ 2284 h 2682"/>
                <a:gd name="T40" fmla="*/ 660 w 831"/>
                <a:gd name="T41" fmla="*/ 2284 h 2682"/>
                <a:gd name="T42" fmla="*/ 660 w 831"/>
                <a:gd name="T43" fmla="*/ 2519 h 2682"/>
                <a:gd name="T44" fmla="*/ 684 w 831"/>
                <a:gd name="T45" fmla="*/ 2519 h 2682"/>
                <a:gd name="T46" fmla="*/ 684 w 831"/>
                <a:gd name="T47" fmla="*/ 2682 h 2682"/>
                <a:gd name="T48" fmla="*/ 710 w 831"/>
                <a:gd name="T49" fmla="*/ 2682 h 2682"/>
                <a:gd name="T50" fmla="*/ 710 w 831"/>
                <a:gd name="T51" fmla="*/ 2519 h 2682"/>
                <a:gd name="T52" fmla="*/ 734 w 831"/>
                <a:gd name="T53" fmla="*/ 2519 h 2682"/>
                <a:gd name="T54" fmla="*/ 734 w 831"/>
                <a:gd name="T55" fmla="*/ 2284 h 2682"/>
                <a:gd name="T56" fmla="*/ 764 w 831"/>
                <a:gd name="T57" fmla="*/ 2284 h 2682"/>
                <a:gd name="T58" fmla="*/ 764 w 831"/>
                <a:gd name="T59" fmla="*/ 900 h 2682"/>
                <a:gd name="T60" fmla="*/ 831 w 831"/>
                <a:gd name="T61" fmla="*/ 900 h 2682"/>
                <a:gd name="T62" fmla="*/ 831 w 831"/>
                <a:gd name="T63" fmla="*/ 279 h 2682"/>
                <a:gd name="T64" fmla="*/ 772 w 831"/>
                <a:gd name="T65" fmla="*/ 279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1" h="2682">
                  <a:moveTo>
                    <a:pt x="772" y="279"/>
                  </a:moveTo>
                  <a:lnTo>
                    <a:pt x="772" y="279"/>
                  </a:lnTo>
                  <a:lnTo>
                    <a:pt x="772" y="0"/>
                  </a:lnTo>
                  <a:lnTo>
                    <a:pt x="622" y="0"/>
                  </a:lnTo>
                  <a:lnTo>
                    <a:pt x="622" y="279"/>
                  </a:lnTo>
                  <a:lnTo>
                    <a:pt x="557" y="279"/>
                  </a:lnTo>
                  <a:lnTo>
                    <a:pt x="557" y="900"/>
                  </a:lnTo>
                  <a:lnTo>
                    <a:pt x="606" y="900"/>
                  </a:lnTo>
                  <a:lnTo>
                    <a:pt x="102" y="2121"/>
                  </a:lnTo>
                  <a:lnTo>
                    <a:pt x="130" y="2133"/>
                  </a:lnTo>
                  <a:lnTo>
                    <a:pt x="40" y="2350"/>
                  </a:lnTo>
                  <a:lnTo>
                    <a:pt x="62" y="2359"/>
                  </a:lnTo>
                  <a:lnTo>
                    <a:pt x="0" y="2510"/>
                  </a:lnTo>
                  <a:lnTo>
                    <a:pt x="24" y="2519"/>
                  </a:lnTo>
                  <a:lnTo>
                    <a:pt x="86" y="2369"/>
                  </a:lnTo>
                  <a:lnTo>
                    <a:pt x="108" y="2378"/>
                  </a:lnTo>
                  <a:lnTo>
                    <a:pt x="198" y="2161"/>
                  </a:lnTo>
                  <a:lnTo>
                    <a:pt x="226" y="2172"/>
                  </a:lnTo>
                  <a:lnTo>
                    <a:pt x="630" y="1191"/>
                  </a:lnTo>
                  <a:lnTo>
                    <a:pt x="630" y="2284"/>
                  </a:lnTo>
                  <a:lnTo>
                    <a:pt x="660" y="2284"/>
                  </a:lnTo>
                  <a:lnTo>
                    <a:pt x="660" y="2519"/>
                  </a:lnTo>
                  <a:lnTo>
                    <a:pt x="684" y="2519"/>
                  </a:lnTo>
                  <a:lnTo>
                    <a:pt x="684" y="2682"/>
                  </a:lnTo>
                  <a:lnTo>
                    <a:pt x="710" y="2682"/>
                  </a:lnTo>
                  <a:lnTo>
                    <a:pt x="710" y="2519"/>
                  </a:lnTo>
                  <a:lnTo>
                    <a:pt x="734" y="2519"/>
                  </a:lnTo>
                  <a:lnTo>
                    <a:pt x="734" y="2284"/>
                  </a:lnTo>
                  <a:lnTo>
                    <a:pt x="764" y="2284"/>
                  </a:lnTo>
                  <a:lnTo>
                    <a:pt x="764" y="900"/>
                  </a:lnTo>
                  <a:lnTo>
                    <a:pt x="831" y="900"/>
                  </a:lnTo>
                  <a:lnTo>
                    <a:pt x="831" y="279"/>
                  </a:lnTo>
                  <a:lnTo>
                    <a:pt x="772" y="279"/>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45" name="组合 45"/>
            <p:cNvGrpSpPr/>
            <p:nvPr userDrawn="1"/>
          </p:nvGrpSpPr>
          <p:grpSpPr>
            <a:xfrm rot="2116298">
              <a:off x="6653682" y="2300078"/>
              <a:ext cx="722933" cy="629672"/>
              <a:chOff x="501650" y="3292475"/>
              <a:chExt cx="1735138" cy="1511300"/>
            </a:xfrm>
            <a:grpFill/>
          </p:grpSpPr>
          <p:sp>
            <p:nvSpPr>
              <p:cNvPr id="162" name="Freeform 5"/>
              <p:cNvSpPr/>
              <p:nvPr/>
            </p:nvSpPr>
            <p:spPr bwMode="auto">
              <a:xfrm>
                <a:off x="501650" y="3292475"/>
                <a:ext cx="1735138" cy="893762"/>
              </a:xfrm>
              <a:custGeom>
                <a:avLst/>
                <a:gdLst>
                  <a:gd name="T0" fmla="*/ 0 w 943"/>
                  <a:gd name="T1" fmla="*/ 242 h 484"/>
                  <a:gd name="T2" fmla="*/ 0 w 943"/>
                  <a:gd name="T3" fmla="*/ 242 h 484"/>
                  <a:gd name="T4" fmla="*/ 471 w 943"/>
                  <a:gd name="T5" fmla="*/ 484 h 484"/>
                  <a:gd name="T6" fmla="*/ 943 w 943"/>
                  <a:gd name="T7" fmla="*/ 242 h 484"/>
                  <a:gd name="T8" fmla="*/ 471 w 943"/>
                  <a:gd name="T9" fmla="*/ 0 h 484"/>
                  <a:gd name="T10" fmla="*/ 0 w 943"/>
                  <a:gd name="T11" fmla="*/ 242 h 484"/>
                </a:gdLst>
                <a:ahLst/>
                <a:cxnLst>
                  <a:cxn ang="0">
                    <a:pos x="T0" y="T1"/>
                  </a:cxn>
                  <a:cxn ang="0">
                    <a:pos x="T2" y="T3"/>
                  </a:cxn>
                  <a:cxn ang="0">
                    <a:pos x="T4" y="T5"/>
                  </a:cxn>
                  <a:cxn ang="0">
                    <a:pos x="T6" y="T7"/>
                  </a:cxn>
                  <a:cxn ang="0">
                    <a:pos x="T8" y="T9"/>
                  </a:cxn>
                  <a:cxn ang="0">
                    <a:pos x="T10" y="T11"/>
                  </a:cxn>
                </a:cxnLst>
                <a:rect l="0" t="0" r="r" b="b"/>
                <a:pathLst>
                  <a:path w="943" h="484">
                    <a:moveTo>
                      <a:pt x="0" y="242"/>
                    </a:moveTo>
                    <a:lnTo>
                      <a:pt x="0" y="242"/>
                    </a:lnTo>
                    <a:lnTo>
                      <a:pt x="471" y="484"/>
                    </a:lnTo>
                    <a:lnTo>
                      <a:pt x="943" y="242"/>
                    </a:lnTo>
                    <a:lnTo>
                      <a:pt x="471" y="0"/>
                    </a:lnTo>
                    <a:lnTo>
                      <a:pt x="0" y="24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3" name="Freeform 6"/>
              <p:cNvSpPr/>
              <p:nvPr/>
            </p:nvSpPr>
            <p:spPr bwMode="auto">
              <a:xfrm>
                <a:off x="728663" y="3959225"/>
                <a:ext cx="1285875" cy="758825"/>
              </a:xfrm>
              <a:custGeom>
                <a:avLst/>
                <a:gdLst>
                  <a:gd name="T0" fmla="*/ 349 w 699"/>
                  <a:gd name="T1" fmla="*/ 179 h 412"/>
                  <a:gd name="T2" fmla="*/ 349 w 699"/>
                  <a:gd name="T3" fmla="*/ 179 h 412"/>
                  <a:gd name="T4" fmla="*/ 0 w 699"/>
                  <a:gd name="T5" fmla="*/ 0 h 412"/>
                  <a:gd name="T6" fmla="*/ 0 w 699"/>
                  <a:gd name="T7" fmla="*/ 233 h 412"/>
                  <a:gd name="T8" fmla="*/ 349 w 699"/>
                  <a:gd name="T9" fmla="*/ 412 h 412"/>
                  <a:gd name="T10" fmla="*/ 699 w 699"/>
                  <a:gd name="T11" fmla="*/ 233 h 412"/>
                  <a:gd name="T12" fmla="*/ 699 w 699"/>
                  <a:gd name="T13" fmla="*/ 0 h 412"/>
                  <a:gd name="T14" fmla="*/ 349 w 699"/>
                  <a:gd name="T15" fmla="*/ 179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412">
                    <a:moveTo>
                      <a:pt x="349" y="179"/>
                    </a:moveTo>
                    <a:lnTo>
                      <a:pt x="349" y="179"/>
                    </a:lnTo>
                    <a:lnTo>
                      <a:pt x="0" y="0"/>
                    </a:lnTo>
                    <a:lnTo>
                      <a:pt x="0" y="233"/>
                    </a:lnTo>
                    <a:lnTo>
                      <a:pt x="349" y="412"/>
                    </a:lnTo>
                    <a:lnTo>
                      <a:pt x="699" y="233"/>
                    </a:lnTo>
                    <a:lnTo>
                      <a:pt x="699" y="0"/>
                    </a:lnTo>
                    <a:lnTo>
                      <a:pt x="349" y="1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4" name="Freeform 7"/>
              <p:cNvSpPr/>
              <p:nvPr/>
            </p:nvSpPr>
            <p:spPr bwMode="auto">
              <a:xfrm>
                <a:off x="514350" y="4095750"/>
                <a:ext cx="68263" cy="708025"/>
              </a:xfrm>
              <a:custGeom>
                <a:avLst/>
                <a:gdLst>
                  <a:gd name="T0" fmla="*/ 0 w 37"/>
                  <a:gd name="T1" fmla="*/ 384 h 384"/>
                  <a:gd name="T2" fmla="*/ 0 w 37"/>
                  <a:gd name="T3" fmla="*/ 384 h 384"/>
                  <a:gd name="T4" fmla="*/ 37 w 37"/>
                  <a:gd name="T5" fmla="*/ 384 h 384"/>
                  <a:gd name="T6" fmla="*/ 37 w 37"/>
                  <a:gd name="T7" fmla="*/ 0 h 384"/>
                  <a:gd name="T8" fmla="*/ 0 w 37"/>
                  <a:gd name="T9" fmla="*/ 0 h 384"/>
                  <a:gd name="T10" fmla="*/ 0 w 37"/>
                  <a:gd name="T11" fmla="*/ 384 h 384"/>
                </a:gdLst>
                <a:ahLst/>
                <a:cxnLst>
                  <a:cxn ang="0">
                    <a:pos x="T0" y="T1"/>
                  </a:cxn>
                  <a:cxn ang="0">
                    <a:pos x="T2" y="T3"/>
                  </a:cxn>
                  <a:cxn ang="0">
                    <a:pos x="T4" y="T5"/>
                  </a:cxn>
                  <a:cxn ang="0">
                    <a:pos x="T6" y="T7"/>
                  </a:cxn>
                  <a:cxn ang="0">
                    <a:pos x="T8" y="T9"/>
                  </a:cxn>
                  <a:cxn ang="0">
                    <a:pos x="T10" y="T11"/>
                  </a:cxn>
                </a:cxnLst>
                <a:rect l="0" t="0" r="r" b="b"/>
                <a:pathLst>
                  <a:path w="37" h="384">
                    <a:moveTo>
                      <a:pt x="0" y="384"/>
                    </a:moveTo>
                    <a:lnTo>
                      <a:pt x="0" y="384"/>
                    </a:lnTo>
                    <a:lnTo>
                      <a:pt x="37" y="384"/>
                    </a:lnTo>
                    <a:lnTo>
                      <a:pt x="37" y="0"/>
                    </a:lnTo>
                    <a:lnTo>
                      <a:pt x="0" y="0"/>
                    </a:lnTo>
                    <a:lnTo>
                      <a:pt x="0" y="38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5" name="Freeform 8"/>
              <p:cNvSpPr/>
              <p:nvPr/>
            </p:nvSpPr>
            <p:spPr bwMode="auto">
              <a:xfrm>
                <a:off x="511175" y="3986212"/>
                <a:ext cx="74613" cy="76200"/>
              </a:xfrm>
              <a:custGeom>
                <a:avLst/>
                <a:gdLst>
                  <a:gd name="T0" fmla="*/ 41 w 41"/>
                  <a:gd name="T1" fmla="*/ 21 h 41"/>
                  <a:gd name="T2" fmla="*/ 41 w 41"/>
                  <a:gd name="T3" fmla="*/ 21 h 41"/>
                  <a:gd name="T4" fmla="*/ 20 w 41"/>
                  <a:gd name="T5" fmla="*/ 41 h 41"/>
                  <a:gd name="T6" fmla="*/ 0 w 41"/>
                  <a:gd name="T7" fmla="*/ 21 h 41"/>
                  <a:gd name="T8" fmla="*/ 20 w 41"/>
                  <a:gd name="T9" fmla="*/ 0 h 41"/>
                  <a:gd name="T10" fmla="*/ 41 w 41"/>
                  <a:gd name="T11" fmla="*/ 21 h 41"/>
                </a:gdLst>
                <a:ahLst/>
                <a:cxnLst>
                  <a:cxn ang="0">
                    <a:pos x="T0" y="T1"/>
                  </a:cxn>
                  <a:cxn ang="0">
                    <a:pos x="T2" y="T3"/>
                  </a:cxn>
                  <a:cxn ang="0">
                    <a:pos x="T4" y="T5"/>
                  </a:cxn>
                  <a:cxn ang="0">
                    <a:pos x="T6" y="T7"/>
                  </a:cxn>
                  <a:cxn ang="0">
                    <a:pos x="T8" y="T9"/>
                  </a:cxn>
                  <a:cxn ang="0">
                    <a:pos x="T10" y="T11"/>
                  </a:cxn>
                </a:cxnLst>
                <a:rect l="0" t="0" r="r" b="b"/>
                <a:pathLst>
                  <a:path w="41" h="41">
                    <a:moveTo>
                      <a:pt x="41" y="21"/>
                    </a:moveTo>
                    <a:lnTo>
                      <a:pt x="41" y="21"/>
                    </a:lnTo>
                    <a:cubicBezTo>
                      <a:pt x="41" y="32"/>
                      <a:pt x="32" y="41"/>
                      <a:pt x="20" y="41"/>
                    </a:cubicBezTo>
                    <a:cubicBezTo>
                      <a:pt x="9" y="41"/>
                      <a:pt x="0" y="32"/>
                      <a:pt x="0" y="21"/>
                    </a:cubicBezTo>
                    <a:cubicBezTo>
                      <a:pt x="0" y="9"/>
                      <a:pt x="9" y="0"/>
                      <a:pt x="20" y="0"/>
                    </a:cubicBezTo>
                    <a:cubicBezTo>
                      <a:pt x="32" y="0"/>
                      <a:pt x="41" y="9"/>
                      <a:pt x="41" y="2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6" name="Freeform 9"/>
              <p:cNvSpPr/>
              <p:nvPr/>
            </p:nvSpPr>
            <p:spPr bwMode="auto">
              <a:xfrm>
                <a:off x="541338" y="3738562"/>
                <a:ext cx="14288" cy="401637"/>
              </a:xfrm>
              <a:custGeom>
                <a:avLst/>
                <a:gdLst>
                  <a:gd name="T0" fmla="*/ 7 w 7"/>
                  <a:gd name="T1" fmla="*/ 217 h 217"/>
                  <a:gd name="T2" fmla="*/ 7 w 7"/>
                  <a:gd name="T3" fmla="*/ 217 h 217"/>
                  <a:gd name="T4" fmla="*/ 0 w 7"/>
                  <a:gd name="T5" fmla="*/ 217 h 217"/>
                  <a:gd name="T6" fmla="*/ 0 w 7"/>
                  <a:gd name="T7" fmla="*/ 0 h 217"/>
                  <a:gd name="T8" fmla="*/ 7 w 7"/>
                  <a:gd name="T9" fmla="*/ 0 h 217"/>
                  <a:gd name="T10" fmla="*/ 7 w 7"/>
                  <a:gd name="T11" fmla="*/ 217 h 217"/>
                </a:gdLst>
                <a:ahLst/>
                <a:cxnLst>
                  <a:cxn ang="0">
                    <a:pos x="T0" y="T1"/>
                  </a:cxn>
                  <a:cxn ang="0">
                    <a:pos x="T2" y="T3"/>
                  </a:cxn>
                  <a:cxn ang="0">
                    <a:pos x="T4" y="T5"/>
                  </a:cxn>
                  <a:cxn ang="0">
                    <a:pos x="T6" y="T7"/>
                  </a:cxn>
                  <a:cxn ang="0">
                    <a:pos x="T8" y="T9"/>
                  </a:cxn>
                  <a:cxn ang="0">
                    <a:pos x="T10" y="T11"/>
                  </a:cxn>
                </a:cxnLst>
                <a:rect l="0" t="0" r="r" b="b"/>
                <a:pathLst>
                  <a:path w="7" h="217">
                    <a:moveTo>
                      <a:pt x="7" y="217"/>
                    </a:moveTo>
                    <a:lnTo>
                      <a:pt x="7" y="217"/>
                    </a:lnTo>
                    <a:lnTo>
                      <a:pt x="0" y="217"/>
                    </a:lnTo>
                    <a:lnTo>
                      <a:pt x="0" y="0"/>
                    </a:lnTo>
                    <a:lnTo>
                      <a:pt x="7" y="0"/>
                    </a:lnTo>
                    <a:lnTo>
                      <a:pt x="7" y="21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46" name="组合 46"/>
            <p:cNvGrpSpPr/>
            <p:nvPr userDrawn="1"/>
          </p:nvGrpSpPr>
          <p:grpSpPr>
            <a:xfrm rot="19680185">
              <a:off x="3905250" y="974493"/>
              <a:ext cx="920458" cy="709092"/>
              <a:chOff x="2486025" y="3619500"/>
              <a:chExt cx="1500188" cy="1155700"/>
            </a:xfrm>
            <a:grpFill/>
          </p:grpSpPr>
          <p:sp>
            <p:nvSpPr>
              <p:cNvPr id="160"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61"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47" name="Freeform 29"/>
            <p:cNvSpPr>
              <a:spLocks noEditPoints="1"/>
            </p:cNvSpPr>
            <p:nvPr userDrawn="1"/>
          </p:nvSpPr>
          <p:spPr bwMode="auto">
            <a:xfrm>
              <a:off x="6183415" y="-77015"/>
              <a:ext cx="905329" cy="907255"/>
            </a:xfrm>
            <a:custGeom>
              <a:avLst/>
              <a:gdLst>
                <a:gd name="T0" fmla="*/ 578 w 811"/>
                <a:gd name="T1" fmla="*/ 436 h 811"/>
                <a:gd name="T2" fmla="*/ 578 w 811"/>
                <a:gd name="T3" fmla="*/ 436 h 811"/>
                <a:gd name="T4" fmla="*/ 531 w 811"/>
                <a:gd name="T5" fmla="*/ 269 h 811"/>
                <a:gd name="T6" fmla="*/ 698 w 811"/>
                <a:gd name="T7" fmla="*/ 222 h 811"/>
                <a:gd name="T8" fmla="*/ 745 w 811"/>
                <a:gd name="T9" fmla="*/ 389 h 811"/>
                <a:gd name="T10" fmla="*/ 578 w 811"/>
                <a:gd name="T11" fmla="*/ 436 h 811"/>
                <a:gd name="T12" fmla="*/ 656 w 811"/>
                <a:gd name="T13" fmla="*/ 663 h 811"/>
                <a:gd name="T14" fmla="*/ 656 w 811"/>
                <a:gd name="T15" fmla="*/ 663 h 811"/>
                <a:gd name="T16" fmla="*/ 489 w 811"/>
                <a:gd name="T17" fmla="*/ 710 h 811"/>
                <a:gd name="T18" fmla="*/ 441 w 811"/>
                <a:gd name="T19" fmla="*/ 543 h 811"/>
                <a:gd name="T20" fmla="*/ 609 w 811"/>
                <a:gd name="T21" fmla="*/ 495 h 811"/>
                <a:gd name="T22" fmla="*/ 656 w 811"/>
                <a:gd name="T23" fmla="*/ 663 h 811"/>
                <a:gd name="T24" fmla="*/ 366 w 811"/>
                <a:gd name="T25" fmla="*/ 405 h 811"/>
                <a:gd name="T26" fmla="*/ 366 w 811"/>
                <a:gd name="T27" fmla="*/ 405 h 811"/>
                <a:gd name="T28" fmla="*/ 405 w 811"/>
                <a:gd name="T29" fmla="*/ 366 h 811"/>
                <a:gd name="T30" fmla="*/ 444 w 811"/>
                <a:gd name="T31" fmla="*/ 405 h 811"/>
                <a:gd name="T32" fmla="*/ 405 w 811"/>
                <a:gd name="T33" fmla="*/ 444 h 811"/>
                <a:gd name="T34" fmla="*/ 366 w 811"/>
                <a:gd name="T35" fmla="*/ 405 h 811"/>
                <a:gd name="T36" fmla="*/ 369 w 811"/>
                <a:gd name="T37" fmla="*/ 663 h 811"/>
                <a:gd name="T38" fmla="*/ 369 w 811"/>
                <a:gd name="T39" fmla="*/ 663 h 811"/>
                <a:gd name="T40" fmla="*/ 201 w 811"/>
                <a:gd name="T41" fmla="*/ 710 h 811"/>
                <a:gd name="T42" fmla="*/ 154 w 811"/>
                <a:gd name="T43" fmla="*/ 543 h 811"/>
                <a:gd name="T44" fmla="*/ 321 w 811"/>
                <a:gd name="T45" fmla="*/ 495 h 811"/>
                <a:gd name="T46" fmla="*/ 369 w 811"/>
                <a:gd name="T47" fmla="*/ 663 h 811"/>
                <a:gd name="T48" fmla="*/ 112 w 811"/>
                <a:gd name="T49" fmla="*/ 436 h 811"/>
                <a:gd name="T50" fmla="*/ 112 w 811"/>
                <a:gd name="T51" fmla="*/ 436 h 811"/>
                <a:gd name="T52" fmla="*/ 65 w 811"/>
                <a:gd name="T53" fmla="*/ 269 h 811"/>
                <a:gd name="T54" fmla="*/ 232 w 811"/>
                <a:gd name="T55" fmla="*/ 222 h 811"/>
                <a:gd name="T56" fmla="*/ 280 w 811"/>
                <a:gd name="T57" fmla="*/ 389 h 811"/>
                <a:gd name="T58" fmla="*/ 112 w 811"/>
                <a:gd name="T59" fmla="*/ 436 h 811"/>
                <a:gd name="T60" fmla="*/ 298 w 811"/>
                <a:gd name="T61" fmla="*/ 100 h 811"/>
                <a:gd name="T62" fmla="*/ 298 w 811"/>
                <a:gd name="T63" fmla="*/ 100 h 811"/>
                <a:gd name="T64" fmla="*/ 465 w 811"/>
                <a:gd name="T65" fmla="*/ 52 h 811"/>
                <a:gd name="T66" fmla="*/ 513 w 811"/>
                <a:gd name="T67" fmla="*/ 220 h 811"/>
                <a:gd name="T68" fmla="*/ 345 w 811"/>
                <a:gd name="T69" fmla="*/ 267 h 811"/>
                <a:gd name="T70" fmla="*/ 298 w 811"/>
                <a:gd name="T71" fmla="*/ 100 h 811"/>
                <a:gd name="T72" fmla="*/ 405 w 811"/>
                <a:gd name="T73" fmla="*/ 0 h 811"/>
                <a:gd name="T74" fmla="*/ 405 w 811"/>
                <a:gd name="T75" fmla="*/ 0 h 811"/>
                <a:gd name="T76" fmla="*/ 0 w 811"/>
                <a:gd name="T77" fmla="*/ 405 h 811"/>
                <a:gd name="T78" fmla="*/ 405 w 811"/>
                <a:gd name="T79" fmla="*/ 811 h 811"/>
                <a:gd name="T80" fmla="*/ 811 w 811"/>
                <a:gd name="T81" fmla="*/ 405 h 811"/>
                <a:gd name="T82" fmla="*/ 405 w 811"/>
                <a:gd name="T83"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1" h="811">
                  <a:moveTo>
                    <a:pt x="578" y="436"/>
                  </a:moveTo>
                  <a:lnTo>
                    <a:pt x="578" y="436"/>
                  </a:lnTo>
                  <a:cubicBezTo>
                    <a:pt x="519" y="403"/>
                    <a:pt x="497" y="329"/>
                    <a:pt x="531" y="269"/>
                  </a:cubicBezTo>
                  <a:cubicBezTo>
                    <a:pt x="564" y="210"/>
                    <a:pt x="638" y="188"/>
                    <a:pt x="698" y="222"/>
                  </a:cubicBezTo>
                  <a:cubicBezTo>
                    <a:pt x="757" y="255"/>
                    <a:pt x="778" y="329"/>
                    <a:pt x="745" y="389"/>
                  </a:cubicBezTo>
                  <a:cubicBezTo>
                    <a:pt x="712" y="448"/>
                    <a:pt x="637" y="469"/>
                    <a:pt x="578" y="436"/>
                  </a:cubicBezTo>
                  <a:close/>
                  <a:moveTo>
                    <a:pt x="656" y="663"/>
                  </a:moveTo>
                  <a:lnTo>
                    <a:pt x="656" y="663"/>
                  </a:lnTo>
                  <a:cubicBezTo>
                    <a:pt x="623" y="722"/>
                    <a:pt x="548" y="743"/>
                    <a:pt x="489" y="710"/>
                  </a:cubicBezTo>
                  <a:cubicBezTo>
                    <a:pt x="430" y="677"/>
                    <a:pt x="408" y="602"/>
                    <a:pt x="441" y="543"/>
                  </a:cubicBezTo>
                  <a:cubicBezTo>
                    <a:pt x="474" y="484"/>
                    <a:pt x="549" y="462"/>
                    <a:pt x="609" y="495"/>
                  </a:cubicBezTo>
                  <a:cubicBezTo>
                    <a:pt x="668" y="528"/>
                    <a:pt x="689" y="603"/>
                    <a:pt x="656" y="663"/>
                  </a:cubicBezTo>
                  <a:close/>
                  <a:moveTo>
                    <a:pt x="366" y="405"/>
                  </a:moveTo>
                  <a:lnTo>
                    <a:pt x="366" y="405"/>
                  </a:lnTo>
                  <a:cubicBezTo>
                    <a:pt x="366" y="384"/>
                    <a:pt x="384" y="366"/>
                    <a:pt x="405" y="366"/>
                  </a:cubicBezTo>
                  <a:cubicBezTo>
                    <a:pt x="427" y="366"/>
                    <a:pt x="444" y="384"/>
                    <a:pt x="444" y="405"/>
                  </a:cubicBezTo>
                  <a:cubicBezTo>
                    <a:pt x="444" y="427"/>
                    <a:pt x="427" y="444"/>
                    <a:pt x="405" y="444"/>
                  </a:cubicBezTo>
                  <a:cubicBezTo>
                    <a:pt x="384" y="444"/>
                    <a:pt x="366" y="427"/>
                    <a:pt x="366" y="405"/>
                  </a:cubicBezTo>
                  <a:close/>
                  <a:moveTo>
                    <a:pt x="369" y="663"/>
                  </a:moveTo>
                  <a:lnTo>
                    <a:pt x="369" y="663"/>
                  </a:lnTo>
                  <a:cubicBezTo>
                    <a:pt x="336" y="722"/>
                    <a:pt x="261" y="743"/>
                    <a:pt x="201" y="710"/>
                  </a:cubicBezTo>
                  <a:cubicBezTo>
                    <a:pt x="142" y="677"/>
                    <a:pt x="121" y="602"/>
                    <a:pt x="154" y="543"/>
                  </a:cubicBezTo>
                  <a:cubicBezTo>
                    <a:pt x="187" y="484"/>
                    <a:pt x="262" y="462"/>
                    <a:pt x="321" y="495"/>
                  </a:cubicBezTo>
                  <a:cubicBezTo>
                    <a:pt x="381" y="528"/>
                    <a:pt x="402" y="603"/>
                    <a:pt x="369" y="663"/>
                  </a:cubicBezTo>
                  <a:close/>
                  <a:moveTo>
                    <a:pt x="112" y="436"/>
                  </a:moveTo>
                  <a:lnTo>
                    <a:pt x="112" y="436"/>
                  </a:lnTo>
                  <a:cubicBezTo>
                    <a:pt x="53" y="403"/>
                    <a:pt x="32" y="329"/>
                    <a:pt x="65" y="269"/>
                  </a:cubicBezTo>
                  <a:cubicBezTo>
                    <a:pt x="98" y="210"/>
                    <a:pt x="173" y="188"/>
                    <a:pt x="232" y="222"/>
                  </a:cubicBezTo>
                  <a:cubicBezTo>
                    <a:pt x="291" y="255"/>
                    <a:pt x="313" y="329"/>
                    <a:pt x="280" y="389"/>
                  </a:cubicBezTo>
                  <a:cubicBezTo>
                    <a:pt x="247" y="448"/>
                    <a:pt x="172" y="469"/>
                    <a:pt x="112" y="436"/>
                  </a:cubicBezTo>
                  <a:close/>
                  <a:moveTo>
                    <a:pt x="298" y="100"/>
                  </a:moveTo>
                  <a:lnTo>
                    <a:pt x="298" y="100"/>
                  </a:lnTo>
                  <a:cubicBezTo>
                    <a:pt x="331" y="41"/>
                    <a:pt x="406" y="19"/>
                    <a:pt x="465" y="52"/>
                  </a:cubicBezTo>
                  <a:cubicBezTo>
                    <a:pt x="524" y="85"/>
                    <a:pt x="546" y="160"/>
                    <a:pt x="513" y="220"/>
                  </a:cubicBezTo>
                  <a:cubicBezTo>
                    <a:pt x="480" y="279"/>
                    <a:pt x="405" y="300"/>
                    <a:pt x="345" y="267"/>
                  </a:cubicBezTo>
                  <a:cubicBezTo>
                    <a:pt x="286" y="234"/>
                    <a:pt x="265" y="159"/>
                    <a:pt x="298" y="100"/>
                  </a:cubicBezTo>
                  <a:close/>
                  <a:moveTo>
                    <a:pt x="405" y="0"/>
                  </a:moveTo>
                  <a:lnTo>
                    <a:pt x="405" y="0"/>
                  </a:lnTo>
                  <a:cubicBezTo>
                    <a:pt x="181" y="0"/>
                    <a:pt x="0" y="181"/>
                    <a:pt x="0" y="405"/>
                  </a:cubicBezTo>
                  <a:cubicBezTo>
                    <a:pt x="0" y="629"/>
                    <a:pt x="181" y="811"/>
                    <a:pt x="405" y="811"/>
                  </a:cubicBezTo>
                  <a:cubicBezTo>
                    <a:pt x="629" y="811"/>
                    <a:pt x="811" y="629"/>
                    <a:pt x="811" y="405"/>
                  </a:cubicBezTo>
                  <a:cubicBezTo>
                    <a:pt x="811" y="181"/>
                    <a:pt x="629" y="0"/>
                    <a:pt x="405"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48" name="Freeform 5"/>
            <p:cNvSpPr>
              <a:spLocks noEditPoints="1"/>
            </p:cNvSpPr>
            <p:nvPr userDrawn="1"/>
          </p:nvSpPr>
          <p:spPr bwMode="auto">
            <a:xfrm rot="1264384">
              <a:off x="7128415" y="3155329"/>
              <a:ext cx="1000393" cy="429321"/>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49" name="组合 22"/>
            <p:cNvGrpSpPr/>
            <p:nvPr userDrawn="1"/>
          </p:nvGrpSpPr>
          <p:grpSpPr>
            <a:xfrm rot="1013132">
              <a:off x="7023807" y="1610064"/>
              <a:ext cx="794889" cy="623974"/>
              <a:chOff x="3654425" y="5089525"/>
              <a:chExt cx="1860550" cy="1460500"/>
            </a:xfrm>
            <a:grpFill/>
          </p:grpSpPr>
          <p:sp>
            <p:nvSpPr>
              <p:cNvPr id="153"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4"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5"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6"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7"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8"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9"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50" name="组合 23"/>
            <p:cNvGrpSpPr/>
            <p:nvPr userDrawn="1"/>
          </p:nvGrpSpPr>
          <p:grpSpPr>
            <a:xfrm>
              <a:off x="7220697" y="119286"/>
              <a:ext cx="1301704" cy="1299270"/>
              <a:chOff x="6262688" y="5170488"/>
              <a:chExt cx="1697038" cy="1693863"/>
            </a:xfrm>
            <a:grpFill/>
          </p:grpSpPr>
          <p:sp>
            <p:nvSpPr>
              <p:cNvPr id="151"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2"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72" name="Freeform 7"/>
            <p:cNvSpPr>
              <a:spLocks noEditPoints="1"/>
            </p:cNvSpPr>
            <p:nvPr/>
          </p:nvSpPr>
          <p:spPr bwMode="auto">
            <a:xfrm rot="20132266">
              <a:off x="7996220" y="3333169"/>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73" name="Freeform 9"/>
            <p:cNvSpPr>
              <a:spLocks noEditPoints="1"/>
            </p:cNvSpPr>
            <p:nvPr/>
          </p:nvSpPr>
          <p:spPr bwMode="auto">
            <a:xfrm>
              <a:off x="8803483" y="1209043"/>
              <a:ext cx="1135300" cy="1451430"/>
            </a:xfrm>
            <a:custGeom>
              <a:avLst/>
              <a:gdLst>
                <a:gd name="T0" fmla="*/ 449 w 1637"/>
                <a:gd name="T1" fmla="*/ 1301 h 2083"/>
                <a:gd name="T2" fmla="*/ 449 w 1637"/>
                <a:gd name="T3" fmla="*/ 1301 h 2083"/>
                <a:gd name="T4" fmla="*/ 350 w 1637"/>
                <a:gd name="T5" fmla="*/ 1276 h 2083"/>
                <a:gd name="T6" fmla="*/ 240 w 1637"/>
                <a:gd name="T7" fmla="*/ 1150 h 2083"/>
                <a:gd name="T8" fmla="*/ 273 w 1637"/>
                <a:gd name="T9" fmla="*/ 841 h 2083"/>
                <a:gd name="T10" fmla="*/ 770 w 1637"/>
                <a:gd name="T11" fmla="*/ 1055 h 2083"/>
                <a:gd name="T12" fmla="*/ 449 w 1637"/>
                <a:gd name="T13" fmla="*/ 1301 h 2083"/>
                <a:gd name="T14" fmla="*/ 1500 w 1637"/>
                <a:gd name="T15" fmla="*/ 1781 h 2083"/>
                <a:gd name="T16" fmla="*/ 1500 w 1637"/>
                <a:gd name="T17" fmla="*/ 1781 h 2083"/>
                <a:gd name="T18" fmla="*/ 1590 w 1637"/>
                <a:gd name="T19" fmla="*/ 1670 h 2083"/>
                <a:gd name="T20" fmla="*/ 1278 w 1637"/>
                <a:gd name="T21" fmla="*/ 1604 h 2083"/>
                <a:gd name="T22" fmla="*/ 1403 w 1637"/>
                <a:gd name="T23" fmla="*/ 1057 h 2083"/>
                <a:gd name="T24" fmla="*/ 1031 w 1637"/>
                <a:gd name="T25" fmla="*/ 383 h 2083"/>
                <a:gd name="T26" fmla="*/ 931 w 1637"/>
                <a:gd name="T27" fmla="*/ 92 h 2083"/>
                <a:gd name="T28" fmla="*/ 480 w 1637"/>
                <a:gd name="T29" fmla="*/ 430 h 2083"/>
                <a:gd name="T30" fmla="*/ 0 w 1637"/>
                <a:gd name="T31" fmla="*/ 723 h 2083"/>
                <a:gd name="T32" fmla="*/ 236 w 1637"/>
                <a:gd name="T33" fmla="*/ 825 h 2083"/>
                <a:gd name="T34" fmla="*/ 202 w 1637"/>
                <a:gd name="T35" fmla="*/ 1162 h 2083"/>
                <a:gd name="T36" fmla="*/ 332 w 1637"/>
                <a:gd name="T37" fmla="*/ 1312 h 2083"/>
                <a:gd name="T38" fmla="*/ 449 w 1637"/>
                <a:gd name="T39" fmla="*/ 1341 h 2083"/>
                <a:gd name="T40" fmla="*/ 807 w 1637"/>
                <a:gd name="T41" fmla="*/ 1071 h 2083"/>
                <a:gd name="T42" fmla="*/ 1003 w 1637"/>
                <a:gd name="T43" fmla="*/ 1156 h 2083"/>
                <a:gd name="T44" fmla="*/ 950 w 1637"/>
                <a:gd name="T45" fmla="*/ 626 h 2083"/>
                <a:gd name="T46" fmla="*/ 1001 w 1637"/>
                <a:gd name="T47" fmla="*/ 495 h 2083"/>
                <a:gd name="T48" fmla="*/ 1297 w 1637"/>
                <a:gd name="T49" fmla="*/ 1060 h 2083"/>
                <a:gd name="T50" fmla="*/ 1215 w 1637"/>
                <a:gd name="T51" fmla="*/ 1499 h 2083"/>
                <a:gd name="T52" fmla="*/ 1166 w 1637"/>
                <a:gd name="T53" fmla="*/ 1581 h 2083"/>
                <a:gd name="T54" fmla="*/ 920 w 1637"/>
                <a:gd name="T55" fmla="*/ 1530 h 2083"/>
                <a:gd name="T56" fmla="*/ 549 w 1637"/>
                <a:gd name="T57" fmla="*/ 1946 h 2083"/>
                <a:gd name="T58" fmla="*/ 1255 w 1637"/>
                <a:gd name="T59" fmla="*/ 2083 h 2083"/>
                <a:gd name="T60" fmla="*/ 1637 w 1637"/>
                <a:gd name="T61" fmla="*/ 1806 h 2083"/>
                <a:gd name="T62" fmla="*/ 1500 w 1637"/>
                <a:gd name="T63" fmla="*/ 178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7" h="2083">
                  <a:moveTo>
                    <a:pt x="449" y="1301"/>
                  </a:moveTo>
                  <a:lnTo>
                    <a:pt x="449" y="1301"/>
                  </a:lnTo>
                  <a:cubicBezTo>
                    <a:pt x="416" y="1301"/>
                    <a:pt x="383" y="1292"/>
                    <a:pt x="350" y="1276"/>
                  </a:cubicBezTo>
                  <a:cubicBezTo>
                    <a:pt x="295" y="1248"/>
                    <a:pt x="258" y="1206"/>
                    <a:pt x="240" y="1150"/>
                  </a:cubicBezTo>
                  <a:cubicBezTo>
                    <a:pt x="207" y="1047"/>
                    <a:pt x="243" y="919"/>
                    <a:pt x="273" y="841"/>
                  </a:cubicBezTo>
                  <a:lnTo>
                    <a:pt x="770" y="1055"/>
                  </a:lnTo>
                  <a:cubicBezTo>
                    <a:pt x="719" y="1137"/>
                    <a:pt x="599" y="1301"/>
                    <a:pt x="449" y="1301"/>
                  </a:cubicBezTo>
                  <a:close/>
                  <a:moveTo>
                    <a:pt x="1500" y="1781"/>
                  </a:moveTo>
                  <a:lnTo>
                    <a:pt x="1500" y="1781"/>
                  </a:lnTo>
                  <a:lnTo>
                    <a:pt x="1590" y="1670"/>
                  </a:lnTo>
                  <a:lnTo>
                    <a:pt x="1278" y="1604"/>
                  </a:lnTo>
                  <a:cubicBezTo>
                    <a:pt x="1340" y="1504"/>
                    <a:pt x="1412" y="1329"/>
                    <a:pt x="1403" y="1057"/>
                  </a:cubicBezTo>
                  <a:cubicBezTo>
                    <a:pt x="1392" y="672"/>
                    <a:pt x="1130" y="453"/>
                    <a:pt x="1031" y="383"/>
                  </a:cubicBezTo>
                  <a:cubicBezTo>
                    <a:pt x="1053" y="263"/>
                    <a:pt x="1046" y="135"/>
                    <a:pt x="931" y="92"/>
                  </a:cubicBezTo>
                  <a:cubicBezTo>
                    <a:pt x="680" y="0"/>
                    <a:pt x="480" y="430"/>
                    <a:pt x="480" y="430"/>
                  </a:cubicBezTo>
                  <a:cubicBezTo>
                    <a:pt x="480" y="430"/>
                    <a:pt x="113" y="340"/>
                    <a:pt x="0" y="723"/>
                  </a:cubicBezTo>
                  <a:lnTo>
                    <a:pt x="236" y="825"/>
                  </a:lnTo>
                  <a:cubicBezTo>
                    <a:pt x="204" y="908"/>
                    <a:pt x="164" y="1046"/>
                    <a:pt x="202" y="1162"/>
                  </a:cubicBezTo>
                  <a:cubicBezTo>
                    <a:pt x="223" y="1229"/>
                    <a:pt x="267" y="1279"/>
                    <a:pt x="332" y="1312"/>
                  </a:cubicBezTo>
                  <a:cubicBezTo>
                    <a:pt x="370" y="1331"/>
                    <a:pt x="410" y="1341"/>
                    <a:pt x="449" y="1341"/>
                  </a:cubicBezTo>
                  <a:cubicBezTo>
                    <a:pt x="623" y="1341"/>
                    <a:pt x="755" y="1157"/>
                    <a:pt x="807" y="1071"/>
                  </a:cubicBezTo>
                  <a:lnTo>
                    <a:pt x="1003" y="1156"/>
                  </a:lnTo>
                  <a:cubicBezTo>
                    <a:pt x="1003" y="1156"/>
                    <a:pt x="1247" y="846"/>
                    <a:pt x="950" y="626"/>
                  </a:cubicBezTo>
                  <a:cubicBezTo>
                    <a:pt x="950" y="626"/>
                    <a:pt x="977" y="571"/>
                    <a:pt x="1001" y="495"/>
                  </a:cubicBezTo>
                  <a:cubicBezTo>
                    <a:pt x="1101" y="574"/>
                    <a:pt x="1288" y="762"/>
                    <a:pt x="1297" y="1060"/>
                  </a:cubicBezTo>
                  <a:cubicBezTo>
                    <a:pt x="1303" y="1273"/>
                    <a:pt x="1256" y="1416"/>
                    <a:pt x="1215" y="1499"/>
                  </a:cubicBezTo>
                  <a:cubicBezTo>
                    <a:pt x="1198" y="1534"/>
                    <a:pt x="1181" y="1561"/>
                    <a:pt x="1166" y="1581"/>
                  </a:cubicBezTo>
                  <a:lnTo>
                    <a:pt x="920" y="1530"/>
                  </a:lnTo>
                  <a:lnTo>
                    <a:pt x="549" y="1946"/>
                  </a:lnTo>
                  <a:lnTo>
                    <a:pt x="1255" y="2083"/>
                  </a:lnTo>
                  <a:lnTo>
                    <a:pt x="1637" y="1806"/>
                  </a:lnTo>
                  <a:lnTo>
                    <a:pt x="1500" y="1781"/>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74" name="组 173"/>
            <p:cNvGrpSpPr/>
            <p:nvPr userDrawn="1"/>
          </p:nvGrpSpPr>
          <p:grpSpPr>
            <a:xfrm rot="1396810">
              <a:off x="10293790" y="2099512"/>
              <a:ext cx="337162" cy="1815987"/>
              <a:chOff x="6099175" y="2627313"/>
              <a:chExt cx="411163" cy="2214563"/>
            </a:xfrm>
            <a:grpFill/>
          </p:grpSpPr>
          <p:sp>
            <p:nvSpPr>
              <p:cNvPr id="199" name="Freeform 13"/>
              <p:cNvSpPr>
                <a:spLocks noEditPoints="1"/>
              </p:cNvSpPr>
              <p:nvPr/>
            </p:nvSpPr>
            <p:spPr bwMode="auto">
              <a:xfrm>
                <a:off x="6130131" y="3048001"/>
                <a:ext cx="349250" cy="1258888"/>
              </a:xfrm>
              <a:custGeom>
                <a:avLst/>
                <a:gdLst>
                  <a:gd name="T0" fmla="*/ 137 w 367"/>
                  <a:gd name="T1" fmla="*/ 40 h 1313"/>
                  <a:gd name="T2" fmla="*/ 137 w 367"/>
                  <a:gd name="T3" fmla="*/ 40 h 1313"/>
                  <a:gd name="T4" fmla="*/ 230 w 367"/>
                  <a:gd name="T5" fmla="*/ 40 h 1313"/>
                  <a:gd name="T6" fmla="*/ 230 w 367"/>
                  <a:gd name="T7" fmla="*/ 1273 h 1313"/>
                  <a:gd name="T8" fmla="*/ 137 w 367"/>
                  <a:gd name="T9" fmla="*/ 1273 h 1313"/>
                  <a:gd name="T10" fmla="*/ 137 w 367"/>
                  <a:gd name="T11" fmla="*/ 40 h 1313"/>
                  <a:gd name="T12" fmla="*/ 97 w 367"/>
                  <a:gd name="T13" fmla="*/ 1273 h 1313"/>
                  <a:gd name="T14" fmla="*/ 97 w 367"/>
                  <a:gd name="T15" fmla="*/ 1273 h 1313"/>
                  <a:gd name="T16" fmla="*/ 40 w 367"/>
                  <a:gd name="T17" fmla="*/ 1273 h 1313"/>
                  <a:gd name="T18" fmla="*/ 40 w 367"/>
                  <a:gd name="T19" fmla="*/ 40 h 1313"/>
                  <a:gd name="T20" fmla="*/ 97 w 367"/>
                  <a:gd name="T21" fmla="*/ 40 h 1313"/>
                  <a:gd name="T22" fmla="*/ 97 w 367"/>
                  <a:gd name="T23" fmla="*/ 1273 h 1313"/>
                  <a:gd name="T24" fmla="*/ 270 w 367"/>
                  <a:gd name="T25" fmla="*/ 40 h 1313"/>
                  <a:gd name="T26" fmla="*/ 270 w 367"/>
                  <a:gd name="T27" fmla="*/ 40 h 1313"/>
                  <a:gd name="T28" fmla="*/ 327 w 367"/>
                  <a:gd name="T29" fmla="*/ 40 h 1313"/>
                  <a:gd name="T30" fmla="*/ 327 w 367"/>
                  <a:gd name="T31" fmla="*/ 1273 h 1313"/>
                  <a:gd name="T32" fmla="*/ 270 w 367"/>
                  <a:gd name="T33" fmla="*/ 1273 h 1313"/>
                  <a:gd name="T34" fmla="*/ 270 w 367"/>
                  <a:gd name="T35" fmla="*/ 40 h 1313"/>
                  <a:gd name="T36" fmla="*/ 270 w 367"/>
                  <a:gd name="T37" fmla="*/ 1313 h 1313"/>
                  <a:gd name="T38" fmla="*/ 270 w 367"/>
                  <a:gd name="T39" fmla="*/ 1313 h 1313"/>
                  <a:gd name="T40" fmla="*/ 270 w 367"/>
                  <a:gd name="T41" fmla="*/ 1313 h 1313"/>
                  <a:gd name="T42" fmla="*/ 367 w 367"/>
                  <a:gd name="T43" fmla="*/ 1313 h 1313"/>
                  <a:gd name="T44" fmla="*/ 367 w 367"/>
                  <a:gd name="T45" fmla="*/ 0 h 1313"/>
                  <a:gd name="T46" fmla="*/ 0 w 367"/>
                  <a:gd name="T47" fmla="*/ 0 h 1313"/>
                  <a:gd name="T48" fmla="*/ 0 w 367"/>
                  <a:gd name="T49" fmla="*/ 1313 h 1313"/>
                  <a:gd name="T50" fmla="*/ 97 w 367"/>
                  <a:gd name="T51" fmla="*/ 1313 h 1313"/>
                  <a:gd name="T52" fmla="*/ 97 w 367"/>
                  <a:gd name="T53" fmla="*/ 1313 h 1313"/>
                  <a:gd name="T54" fmla="*/ 137 w 367"/>
                  <a:gd name="T55" fmla="*/ 1313 h 1313"/>
                  <a:gd name="T56" fmla="*/ 137 w 367"/>
                  <a:gd name="T57" fmla="*/ 1313 h 1313"/>
                  <a:gd name="T58" fmla="*/ 230 w 367"/>
                  <a:gd name="T59" fmla="*/ 1313 h 1313"/>
                  <a:gd name="T60" fmla="*/ 230 w 367"/>
                  <a:gd name="T61" fmla="*/ 1313 h 1313"/>
                  <a:gd name="T62" fmla="*/ 270 w 367"/>
                  <a:gd name="T6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1313">
                    <a:moveTo>
                      <a:pt x="137" y="40"/>
                    </a:moveTo>
                    <a:lnTo>
                      <a:pt x="137" y="40"/>
                    </a:lnTo>
                    <a:lnTo>
                      <a:pt x="230" y="40"/>
                    </a:lnTo>
                    <a:lnTo>
                      <a:pt x="230" y="1273"/>
                    </a:lnTo>
                    <a:lnTo>
                      <a:pt x="137" y="1273"/>
                    </a:lnTo>
                    <a:lnTo>
                      <a:pt x="137" y="40"/>
                    </a:lnTo>
                    <a:close/>
                    <a:moveTo>
                      <a:pt x="97" y="1273"/>
                    </a:moveTo>
                    <a:lnTo>
                      <a:pt x="97" y="1273"/>
                    </a:lnTo>
                    <a:lnTo>
                      <a:pt x="40" y="1273"/>
                    </a:lnTo>
                    <a:lnTo>
                      <a:pt x="40" y="40"/>
                    </a:lnTo>
                    <a:lnTo>
                      <a:pt x="97" y="40"/>
                    </a:lnTo>
                    <a:lnTo>
                      <a:pt x="97" y="1273"/>
                    </a:lnTo>
                    <a:close/>
                    <a:moveTo>
                      <a:pt x="270" y="40"/>
                    </a:moveTo>
                    <a:lnTo>
                      <a:pt x="270" y="40"/>
                    </a:lnTo>
                    <a:lnTo>
                      <a:pt x="327" y="40"/>
                    </a:lnTo>
                    <a:lnTo>
                      <a:pt x="327" y="1273"/>
                    </a:lnTo>
                    <a:lnTo>
                      <a:pt x="270" y="1273"/>
                    </a:lnTo>
                    <a:lnTo>
                      <a:pt x="270" y="40"/>
                    </a:lnTo>
                    <a:close/>
                    <a:moveTo>
                      <a:pt x="270" y="1313"/>
                    </a:moveTo>
                    <a:lnTo>
                      <a:pt x="270" y="1313"/>
                    </a:lnTo>
                    <a:lnTo>
                      <a:pt x="270" y="1313"/>
                    </a:lnTo>
                    <a:lnTo>
                      <a:pt x="367" y="1313"/>
                    </a:lnTo>
                    <a:lnTo>
                      <a:pt x="367" y="0"/>
                    </a:lnTo>
                    <a:lnTo>
                      <a:pt x="0" y="0"/>
                    </a:lnTo>
                    <a:lnTo>
                      <a:pt x="0" y="1313"/>
                    </a:lnTo>
                    <a:lnTo>
                      <a:pt x="97" y="1313"/>
                    </a:lnTo>
                    <a:lnTo>
                      <a:pt x="97" y="1313"/>
                    </a:lnTo>
                    <a:lnTo>
                      <a:pt x="137" y="1313"/>
                    </a:lnTo>
                    <a:lnTo>
                      <a:pt x="137" y="1313"/>
                    </a:lnTo>
                    <a:lnTo>
                      <a:pt x="230" y="1313"/>
                    </a:lnTo>
                    <a:lnTo>
                      <a:pt x="230" y="1313"/>
                    </a:lnTo>
                    <a:lnTo>
                      <a:pt x="270" y="1313"/>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0" name="Freeform 14"/>
              <p:cNvSpPr/>
              <p:nvPr/>
            </p:nvSpPr>
            <p:spPr bwMode="auto">
              <a:xfrm>
                <a:off x="6130131" y="2968626"/>
                <a:ext cx="349250" cy="63500"/>
              </a:xfrm>
              <a:custGeom>
                <a:avLst/>
                <a:gdLst>
                  <a:gd name="T0" fmla="*/ 367 w 367"/>
                  <a:gd name="T1" fmla="*/ 0 h 67"/>
                  <a:gd name="T2" fmla="*/ 367 w 367"/>
                  <a:gd name="T3" fmla="*/ 0 h 67"/>
                  <a:gd name="T4" fmla="*/ 0 w 367"/>
                  <a:gd name="T5" fmla="*/ 0 h 67"/>
                  <a:gd name="T6" fmla="*/ 0 w 367"/>
                  <a:gd name="T7" fmla="*/ 67 h 67"/>
                  <a:gd name="T8" fmla="*/ 367 w 367"/>
                  <a:gd name="T9" fmla="*/ 67 h 67"/>
                  <a:gd name="T10" fmla="*/ 367 w 367"/>
                  <a:gd name="T11" fmla="*/ 0 h 67"/>
                </a:gdLst>
                <a:ahLst/>
                <a:cxnLst>
                  <a:cxn ang="0">
                    <a:pos x="T0" y="T1"/>
                  </a:cxn>
                  <a:cxn ang="0">
                    <a:pos x="T2" y="T3"/>
                  </a:cxn>
                  <a:cxn ang="0">
                    <a:pos x="T4" y="T5"/>
                  </a:cxn>
                  <a:cxn ang="0">
                    <a:pos x="T6" y="T7"/>
                  </a:cxn>
                  <a:cxn ang="0">
                    <a:pos x="T8" y="T9"/>
                  </a:cxn>
                  <a:cxn ang="0">
                    <a:pos x="T10" y="T11"/>
                  </a:cxn>
                </a:cxnLst>
                <a:rect l="0" t="0" r="r" b="b"/>
                <a:pathLst>
                  <a:path w="367" h="67">
                    <a:moveTo>
                      <a:pt x="367" y="0"/>
                    </a:moveTo>
                    <a:lnTo>
                      <a:pt x="367" y="0"/>
                    </a:lnTo>
                    <a:lnTo>
                      <a:pt x="0" y="0"/>
                    </a:lnTo>
                    <a:lnTo>
                      <a:pt x="0" y="67"/>
                    </a:lnTo>
                    <a:lnTo>
                      <a:pt x="367" y="67"/>
                    </a:lnTo>
                    <a:lnTo>
                      <a:pt x="36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1" name="Freeform 15"/>
              <p:cNvSpPr/>
              <p:nvPr/>
            </p:nvSpPr>
            <p:spPr bwMode="auto">
              <a:xfrm>
                <a:off x="6099175" y="2627313"/>
                <a:ext cx="411163" cy="325438"/>
              </a:xfrm>
              <a:custGeom>
                <a:avLst/>
                <a:gdLst>
                  <a:gd name="T0" fmla="*/ 399 w 430"/>
                  <a:gd name="T1" fmla="*/ 340 h 340"/>
                  <a:gd name="T2" fmla="*/ 399 w 430"/>
                  <a:gd name="T3" fmla="*/ 340 h 340"/>
                  <a:gd name="T4" fmla="*/ 215 w 430"/>
                  <a:gd name="T5" fmla="*/ 0 h 340"/>
                  <a:gd name="T6" fmla="*/ 32 w 430"/>
                  <a:gd name="T7" fmla="*/ 340 h 340"/>
                  <a:gd name="T8" fmla="*/ 399 w 430"/>
                  <a:gd name="T9" fmla="*/ 340 h 340"/>
                </a:gdLst>
                <a:ahLst/>
                <a:cxnLst>
                  <a:cxn ang="0">
                    <a:pos x="T0" y="T1"/>
                  </a:cxn>
                  <a:cxn ang="0">
                    <a:pos x="T2" y="T3"/>
                  </a:cxn>
                  <a:cxn ang="0">
                    <a:pos x="T4" y="T5"/>
                  </a:cxn>
                  <a:cxn ang="0">
                    <a:pos x="T6" y="T7"/>
                  </a:cxn>
                  <a:cxn ang="0">
                    <a:pos x="T8" y="T9"/>
                  </a:cxn>
                </a:cxnLst>
                <a:rect l="0" t="0" r="r" b="b"/>
                <a:pathLst>
                  <a:path w="430" h="340">
                    <a:moveTo>
                      <a:pt x="399" y="340"/>
                    </a:moveTo>
                    <a:lnTo>
                      <a:pt x="399" y="340"/>
                    </a:lnTo>
                    <a:cubicBezTo>
                      <a:pt x="399" y="340"/>
                      <a:pt x="430" y="0"/>
                      <a:pt x="215" y="0"/>
                    </a:cubicBezTo>
                    <a:cubicBezTo>
                      <a:pt x="0" y="0"/>
                      <a:pt x="32" y="340"/>
                      <a:pt x="32" y="340"/>
                    </a:cubicBezTo>
                    <a:lnTo>
                      <a:pt x="399" y="34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2" name="Freeform 17"/>
              <p:cNvSpPr>
                <a:spLocks noEditPoints="1"/>
              </p:cNvSpPr>
              <p:nvPr/>
            </p:nvSpPr>
            <p:spPr bwMode="auto">
              <a:xfrm>
                <a:off x="6128544" y="4310063"/>
                <a:ext cx="352425" cy="531813"/>
              </a:xfrm>
              <a:custGeom>
                <a:avLst/>
                <a:gdLst>
                  <a:gd name="T0" fmla="*/ 214 w 369"/>
                  <a:gd name="T1" fmla="*/ 338 h 554"/>
                  <a:gd name="T2" fmla="*/ 214 w 369"/>
                  <a:gd name="T3" fmla="*/ 338 h 554"/>
                  <a:gd name="T4" fmla="*/ 155 w 369"/>
                  <a:gd name="T5" fmla="*/ 338 h 554"/>
                  <a:gd name="T6" fmla="*/ 56 w 369"/>
                  <a:gd name="T7" fmla="*/ 40 h 554"/>
                  <a:gd name="T8" fmla="*/ 313 w 369"/>
                  <a:gd name="T9" fmla="*/ 40 h 554"/>
                  <a:gd name="T10" fmla="*/ 214 w 369"/>
                  <a:gd name="T11" fmla="*/ 338 h 554"/>
                  <a:gd name="T12" fmla="*/ 113 w 369"/>
                  <a:gd name="T13" fmla="*/ 338 h 554"/>
                  <a:gd name="T14" fmla="*/ 113 w 369"/>
                  <a:gd name="T15" fmla="*/ 338 h 554"/>
                  <a:gd name="T16" fmla="*/ 184 w 369"/>
                  <a:gd name="T17" fmla="*/ 554 h 554"/>
                  <a:gd name="T18" fmla="*/ 256 w 369"/>
                  <a:gd name="T19" fmla="*/ 338 h 554"/>
                  <a:gd name="T20" fmla="*/ 369 w 369"/>
                  <a:gd name="T21" fmla="*/ 0 h 554"/>
                  <a:gd name="T22" fmla="*/ 0 w 369"/>
                  <a:gd name="T23" fmla="*/ 0 h 554"/>
                  <a:gd name="T24" fmla="*/ 113 w 369"/>
                  <a:gd name="T25" fmla="*/ 3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554">
                    <a:moveTo>
                      <a:pt x="214" y="338"/>
                    </a:moveTo>
                    <a:lnTo>
                      <a:pt x="214" y="338"/>
                    </a:lnTo>
                    <a:lnTo>
                      <a:pt x="155" y="338"/>
                    </a:lnTo>
                    <a:lnTo>
                      <a:pt x="56" y="40"/>
                    </a:lnTo>
                    <a:lnTo>
                      <a:pt x="313" y="40"/>
                    </a:lnTo>
                    <a:lnTo>
                      <a:pt x="214" y="338"/>
                    </a:lnTo>
                    <a:close/>
                    <a:moveTo>
                      <a:pt x="113" y="338"/>
                    </a:moveTo>
                    <a:lnTo>
                      <a:pt x="113" y="338"/>
                    </a:lnTo>
                    <a:lnTo>
                      <a:pt x="184" y="554"/>
                    </a:lnTo>
                    <a:lnTo>
                      <a:pt x="256" y="338"/>
                    </a:lnTo>
                    <a:lnTo>
                      <a:pt x="369" y="0"/>
                    </a:lnTo>
                    <a:lnTo>
                      <a:pt x="0" y="0"/>
                    </a:lnTo>
                    <a:lnTo>
                      <a:pt x="113" y="33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75" name="Freeform 19"/>
            <p:cNvSpPr>
              <a:spLocks noEditPoints="1"/>
            </p:cNvSpPr>
            <p:nvPr/>
          </p:nvSpPr>
          <p:spPr bwMode="auto">
            <a:xfrm rot="1363540">
              <a:off x="9632402" y="4170211"/>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76" name="Freeform 20"/>
            <p:cNvSpPr/>
            <p:nvPr/>
          </p:nvSpPr>
          <p:spPr bwMode="auto">
            <a:xfrm rot="20253209">
              <a:off x="9453758" y="2862991"/>
              <a:ext cx="271863" cy="880837"/>
            </a:xfrm>
            <a:custGeom>
              <a:avLst/>
              <a:gdLst>
                <a:gd name="T0" fmla="*/ 772 w 831"/>
                <a:gd name="T1" fmla="*/ 279 h 2682"/>
                <a:gd name="T2" fmla="*/ 772 w 831"/>
                <a:gd name="T3" fmla="*/ 279 h 2682"/>
                <a:gd name="T4" fmla="*/ 772 w 831"/>
                <a:gd name="T5" fmla="*/ 0 h 2682"/>
                <a:gd name="T6" fmla="*/ 622 w 831"/>
                <a:gd name="T7" fmla="*/ 0 h 2682"/>
                <a:gd name="T8" fmla="*/ 622 w 831"/>
                <a:gd name="T9" fmla="*/ 279 h 2682"/>
                <a:gd name="T10" fmla="*/ 557 w 831"/>
                <a:gd name="T11" fmla="*/ 279 h 2682"/>
                <a:gd name="T12" fmla="*/ 557 w 831"/>
                <a:gd name="T13" fmla="*/ 900 h 2682"/>
                <a:gd name="T14" fmla="*/ 606 w 831"/>
                <a:gd name="T15" fmla="*/ 900 h 2682"/>
                <a:gd name="T16" fmla="*/ 102 w 831"/>
                <a:gd name="T17" fmla="*/ 2121 h 2682"/>
                <a:gd name="T18" fmla="*/ 130 w 831"/>
                <a:gd name="T19" fmla="*/ 2133 h 2682"/>
                <a:gd name="T20" fmla="*/ 40 w 831"/>
                <a:gd name="T21" fmla="*/ 2350 h 2682"/>
                <a:gd name="T22" fmla="*/ 62 w 831"/>
                <a:gd name="T23" fmla="*/ 2359 h 2682"/>
                <a:gd name="T24" fmla="*/ 0 w 831"/>
                <a:gd name="T25" fmla="*/ 2510 h 2682"/>
                <a:gd name="T26" fmla="*/ 24 w 831"/>
                <a:gd name="T27" fmla="*/ 2519 h 2682"/>
                <a:gd name="T28" fmla="*/ 86 w 831"/>
                <a:gd name="T29" fmla="*/ 2369 h 2682"/>
                <a:gd name="T30" fmla="*/ 108 w 831"/>
                <a:gd name="T31" fmla="*/ 2378 h 2682"/>
                <a:gd name="T32" fmla="*/ 198 w 831"/>
                <a:gd name="T33" fmla="*/ 2161 h 2682"/>
                <a:gd name="T34" fmla="*/ 226 w 831"/>
                <a:gd name="T35" fmla="*/ 2172 h 2682"/>
                <a:gd name="T36" fmla="*/ 630 w 831"/>
                <a:gd name="T37" fmla="*/ 1191 h 2682"/>
                <a:gd name="T38" fmla="*/ 630 w 831"/>
                <a:gd name="T39" fmla="*/ 2284 h 2682"/>
                <a:gd name="T40" fmla="*/ 660 w 831"/>
                <a:gd name="T41" fmla="*/ 2284 h 2682"/>
                <a:gd name="T42" fmla="*/ 660 w 831"/>
                <a:gd name="T43" fmla="*/ 2519 h 2682"/>
                <a:gd name="T44" fmla="*/ 684 w 831"/>
                <a:gd name="T45" fmla="*/ 2519 h 2682"/>
                <a:gd name="T46" fmla="*/ 684 w 831"/>
                <a:gd name="T47" fmla="*/ 2682 h 2682"/>
                <a:gd name="T48" fmla="*/ 710 w 831"/>
                <a:gd name="T49" fmla="*/ 2682 h 2682"/>
                <a:gd name="T50" fmla="*/ 710 w 831"/>
                <a:gd name="T51" fmla="*/ 2519 h 2682"/>
                <a:gd name="T52" fmla="*/ 734 w 831"/>
                <a:gd name="T53" fmla="*/ 2519 h 2682"/>
                <a:gd name="T54" fmla="*/ 734 w 831"/>
                <a:gd name="T55" fmla="*/ 2284 h 2682"/>
                <a:gd name="T56" fmla="*/ 764 w 831"/>
                <a:gd name="T57" fmla="*/ 2284 h 2682"/>
                <a:gd name="T58" fmla="*/ 764 w 831"/>
                <a:gd name="T59" fmla="*/ 900 h 2682"/>
                <a:gd name="T60" fmla="*/ 831 w 831"/>
                <a:gd name="T61" fmla="*/ 900 h 2682"/>
                <a:gd name="T62" fmla="*/ 831 w 831"/>
                <a:gd name="T63" fmla="*/ 279 h 2682"/>
                <a:gd name="T64" fmla="*/ 772 w 831"/>
                <a:gd name="T65" fmla="*/ 279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1" h="2682">
                  <a:moveTo>
                    <a:pt x="772" y="279"/>
                  </a:moveTo>
                  <a:lnTo>
                    <a:pt x="772" y="279"/>
                  </a:lnTo>
                  <a:lnTo>
                    <a:pt x="772" y="0"/>
                  </a:lnTo>
                  <a:lnTo>
                    <a:pt x="622" y="0"/>
                  </a:lnTo>
                  <a:lnTo>
                    <a:pt x="622" y="279"/>
                  </a:lnTo>
                  <a:lnTo>
                    <a:pt x="557" y="279"/>
                  </a:lnTo>
                  <a:lnTo>
                    <a:pt x="557" y="900"/>
                  </a:lnTo>
                  <a:lnTo>
                    <a:pt x="606" y="900"/>
                  </a:lnTo>
                  <a:lnTo>
                    <a:pt x="102" y="2121"/>
                  </a:lnTo>
                  <a:lnTo>
                    <a:pt x="130" y="2133"/>
                  </a:lnTo>
                  <a:lnTo>
                    <a:pt x="40" y="2350"/>
                  </a:lnTo>
                  <a:lnTo>
                    <a:pt x="62" y="2359"/>
                  </a:lnTo>
                  <a:lnTo>
                    <a:pt x="0" y="2510"/>
                  </a:lnTo>
                  <a:lnTo>
                    <a:pt x="24" y="2519"/>
                  </a:lnTo>
                  <a:lnTo>
                    <a:pt x="86" y="2369"/>
                  </a:lnTo>
                  <a:lnTo>
                    <a:pt x="108" y="2378"/>
                  </a:lnTo>
                  <a:lnTo>
                    <a:pt x="198" y="2161"/>
                  </a:lnTo>
                  <a:lnTo>
                    <a:pt x="226" y="2172"/>
                  </a:lnTo>
                  <a:lnTo>
                    <a:pt x="630" y="1191"/>
                  </a:lnTo>
                  <a:lnTo>
                    <a:pt x="630" y="2284"/>
                  </a:lnTo>
                  <a:lnTo>
                    <a:pt x="660" y="2284"/>
                  </a:lnTo>
                  <a:lnTo>
                    <a:pt x="660" y="2519"/>
                  </a:lnTo>
                  <a:lnTo>
                    <a:pt x="684" y="2519"/>
                  </a:lnTo>
                  <a:lnTo>
                    <a:pt x="684" y="2682"/>
                  </a:lnTo>
                  <a:lnTo>
                    <a:pt x="710" y="2682"/>
                  </a:lnTo>
                  <a:lnTo>
                    <a:pt x="710" y="2519"/>
                  </a:lnTo>
                  <a:lnTo>
                    <a:pt x="734" y="2519"/>
                  </a:lnTo>
                  <a:lnTo>
                    <a:pt x="734" y="2284"/>
                  </a:lnTo>
                  <a:lnTo>
                    <a:pt x="764" y="2284"/>
                  </a:lnTo>
                  <a:lnTo>
                    <a:pt x="764" y="900"/>
                  </a:lnTo>
                  <a:lnTo>
                    <a:pt x="831" y="900"/>
                  </a:lnTo>
                  <a:lnTo>
                    <a:pt x="831" y="279"/>
                  </a:lnTo>
                  <a:lnTo>
                    <a:pt x="772" y="279"/>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77" name="组合 45"/>
            <p:cNvGrpSpPr/>
            <p:nvPr userDrawn="1"/>
          </p:nvGrpSpPr>
          <p:grpSpPr>
            <a:xfrm rot="2116298">
              <a:off x="10526081" y="3505999"/>
              <a:ext cx="722933" cy="629672"/>
              <a:chOff x="501650" y="3292475"/>
              <a:chExt cx="1735138" cy="1511300"/>
            </a:xfrm>
            <a:grpFill/>
          </p:grpSpPr>
          <p:sp>
            <p:nvSpPr>
              <p:cNvPr id="194" name="Freeform 5"/>
              <p:cNvSpPr/>
              <p:nvPr/>
            </p:nvSpPr>
            <p:spPr bwMode="auto">
              <a:xfrm>
                <a:off x="501650" y="3292475"/>
                <a:ext cx="1735138" cy="893762"/>
              </a:xfrm>
              <a:custGeom>
                <a:avLst/>
                <a:gdLst>
                  <a:gd name="T0" fmla="*/ 0 w 943"/>
                  <a:gd name="T1" fmla="*/ 242 h 484"/>
                  <a:gd name="T2" fmla="*/ 0 w 943"/>
                  <a:gd name="T3" fmla="*/ 242 h 484"/>
                  <a:gd name="T4" fmla="*/ 471 w 943"/>
                  <a:gd name="T5" fmla="*/ 484 h 484"/>
                  <a:gd name="T6" fmla="*/ 943 w 943"/>
                  <a:gd name="T7" fmla="*/ 242 h 484"/>
                  <a:gd name="T8" fmla="*/ 471 w 943"/>
                  <a:gd name="T9" fmla="*/ 0 h 484"/>
                  <a:gd name="T10" fmla="*/ 0 w 943"/>
                  <a:gd name="T11" fmla="*/ 242 h 484"/>
                </a:gdLst>
                <a:ahLst/>
                <a:cxnLst>
                  <a:cxn ang="0">
                    <a:pos x="T0" y="T1"/>
                  </a:cxn>
                  <a:cxn ang="0">
                    <a:pos x="T2" y="T3"/>
                  </a:cxn>
                  <a:cxn ang="0">
                    <a:pos x="T4" y="T5"/>
                  </a:cxn>
                  <a:cxn ang="0">
                    <a:pos x="T6" y="T7"/>
                  </a:cxn>
                  <a:cxn ang="0">
                    <a:pos x="T8" y="T9"/>
                  </a:cxn>
                  <a:cxn ang="0">
                    <a:pos x="T10" y="T11"/>
                  </a:cxn>
                </a:cxnLst>
                <a:rect l="0" t="0" r="r" b="b"/>
                <a:pathLst>
                  <a:path w="943" h="484">
                    <a:moveTo>
                      <a:pt x="0" y="242"/>
                    </a:moveTo>
                    <a:lnTo>
                      <a:pt x="0" y="242"/>
                    </a:lnTo>
                    <a:lnTo>
                      <a:pt x="471" y="484"/>
                    </a:lnTo>
                    <a:lnTo>
                      <a:pt x="943" y="242"/>
                    </a:lnTo>
                    <a:lnTo>
                      <a:pt x="471" y="0"/>
                    </a:lnTo>
                    <a:lnTo>
                      <a:pt x="0" y="24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5" name="Freeform 6"/>
              <p:cNvSpPr/>
              <p:nvPr/>
            </p:nvSpPr>
            <p:spPr bwMode="auto">
              <a:xfrm>
                <a:off x="728663" y="3959225"/>
                <a:ext cx="1285875" cy="758825"/>
              </a:xfrm>
              <a:custGeom>
                <a:avLst/>
                <a:gdLst>
                  <a:gd name="T0" fmla="*/ 349 w 699"/>
                  <a:gd name="T1" fmla="*/ 179 h 412"/>
                  <a:gd name="T2" fmla="*/ 349 w 699"/>
                  <a:gd name="T3" fmla="*/ 179 h 412"/>
                  <a:gd name="T4" fmla="*/ 0 w 699"/>
                  <a:gd name="T5" fmla="*/ 0 h 412"/>
                  <a:gd name="T6" fmla="*/ 0 w 699"/>
                  <a:gd name="T7" fmla="*/ 233 h 412"/>
                  <a:gd name="T8" fmla="*/ 349 w 699"/>
                  <a:gd name="T9" fmla="*/ 412 h 412"/>
                  <a:gd name="T10" fmla="*/ 699 w 699"/>
                  <a:gd name="T11" fmla="*/ 233 h 412"/>
                  <a:gd name="T12" fmla="*/ 699 w 699"/>
                  <a:gd name="T13" fmla="*/ 0 h 412"/>
                  <a:gd name="T14" fmla="*/ 349 w 699"/>
                  <a:gd name="T15" fmla="*/ 179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412">
                    <a:moveTo>
                      <a:pt x="349" y="179"/>
                    </a:moveTo>
                    <a:lnTo>
                      <a:pt x="349" y="179"/>
                    </a:lnTo>
                    <a:lnTo>
                      <a:pt x="0" y="0"/>
                    </a:lnTo>
                    <a:lnTo>
                      <a:pt x="0" y="233"/>
                    </a:lnTo>
                    <a:lnTo>
                      <a:pt x="349" y="412"/>
                    </a:lnTo>
                    <a:lnTo>
                      <a:pt x="699" y="233"/>
                    </a:lnTo>
                    <a:lnTo>
                      <a:pt x="699" y="0"/>
                    </a:lnTo>
                    <a:lnTo>
                      <a:pt x="349" y="1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6" name="Freeform 7"/>
              <p:cNvSpPr/>
              <p:nvPr/>
            </p:nvSpPr>
            <p:spPr bwMode="auto">
              <a:xfrm>
                <a:off x="514350" y="4095750"/>
                <a:ext cx="68263" cy="708025"/>
              </a:xfrm>
              <a:custGeom>
                <a:avLst/>
                <a:gdLst>
                  <a:gd name="T0" fmla="*/ 0 w 37"/>
                  <a:gd name="T1" fmla="*/ 384 h 384"/>
                  <a:gd name="T2" fmla="*/ 0 w 37"/>
                  <a:gd name="T3" fmla="*/ 384 h 384"/>
                  <a:gd name="T4" fmla="*/ 37 w 37"/>
                  <a:gd name="T5" fmla="*/ 384 h 384"/>
                  <a:gd name="T6" fmla="*/ 37 w 37"/>
                  <a:gd name="T7" fmla="*/ 0 h 384"/>
                  <a:gd name="T8" fmla="*/ 0 w 37"/>
                  <a:gd name="T9" fmla="*/ 0 h 384"/>
                  <a:gd name="T10" fmla="*/ 0 w 37"/>
                  <a:gd name="T11" fmla="*/ 384 h 384"/>
                </a:gdLst>
                <a:ahLst/>
                <a:cxnLst>
                  <a:cxn ang="0">
                    <a:pos x="T0" y="T1"/>
                  </a:cxn>
                  <a:cxn ang="0">
                    <a:pos x="T2" y="T3"/>
                  </a:cxn>
                  <a:cxn ang="0">
                    <a:pos x="T4" y="T5"/>
                  </a:cxn>
                  <a:cxn ang="0">
                    <a:pos x="T6" y="T7"/>
                  </a:cxn>
                  <a:cxn ang="0">
                    <a:pos x="T8" y="T9"/>
                  </a:cxn>
                  <a:cxn ang="0">
                    <a:pos x="T10" y="T11"/>
                  </a:cxn>
                </a:cxnLst>
                <a:rect l="0" t="0" r="r" b="b"/>
                <a:pathLst>
                  <a:path w="37" h="384">
                    <a:moveTo>
                      <a:pt x="0" y="384"/>
                    </a:moveTo>
                    <a:lnTo>
                      <a:pt x="0" y="384"/>
                    </a:lnTo>
                    <a:lnTo>
                      <a:pt x="37" y="384"/>
                    </a:lnTo>
                    <a:lnTo>
                      <a:pt x="37" y="0"/>
                    </a:lnTo>
                    <a:lnTo>
                      <a:pt x="0" y="0"/>
                    </a:lnTo>
                    <a:lnTo>
                      <a:pt x="0" y="38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7" name="Freeform 8"/>
              <p:cNvSpPr/>
              <p:nvPr/>
            </p:nvSpPr>
            <p:spPr bwMode="auto">
              <a:xfrm>
                <a:off x="511175" y="3986212"/>
                <a:ext cx="74613" cy="76200"/>
              </a:xfrm>
              <a:custGeom>
                <a:avLst/>
                <a:gdLst>
                  <a:gd name="T0" fmla="*/ 41 w 41"/>
                  <a:gd name="T1" fmla="*/ 21 h 41"/>
                  <a:gd name="T2" fmla="*/ 41 w 41"/>
                  <a:gd name="T3" fmla="*/ 21 h 41"/>
                  <a:gd name="T4" fmla="*/ 20 w 41"/>
                  <a:gd name="T5" fmla="*/ 41 h 41"/>
                  <a:gd name="T6" fmla="*/ 0 w 41"/>
                  <a:gd name="T7" fmla="*/ 21 h 41"/>
                  <a:gd name="T8" fmla="*/ 20 w 41"/>
                  <a:gd name="T9" fmla="*/ 0 h 41"/>
                  <a:gd name="T10" fmla="*/ 41 w 41"/>
                  <a:gd name="T11" fmla="*/ 21 h 41"/>
                </a:gdLst>
                <a:ahLst/>
                <a:cxnLst>
                  <a:cxn ang="0">
                    <a:pos x="T0" y="T1"/>
                  </a:cxn>
                  <a:cxn ang="0">
                    <a:pos x="T2" y="T3"/>
                  </a:cxn>
                  <a:cxn ang="0">
                    <a:pos x="T4" y="T5"/>
                  </a:cxn>
                  <a:cxn ang="0">
                    <a:pos x="T6" y="T7"/>
                  </a:cxn>
                  <a:cxn ang="0">
                    <a:pos x="T8" y="T9"/>
                  </a:cxn>
                  <a:cxn ang="0">
                    <a:pos x="T10" y="T11"/>
                  </a:cxn>
                </a:cxnLst>
                <a:rect l="0" t="0" r="r" b="b"/>
                <a:pathLst>
                  <a:path w="41" h="41">
                    <a:moveTo>
                      <a:pt x="41" y="21"/>
                    </a:moveTo>
                    <a:lnTo>
                      <a:pt x="41" y="21"/>
                    </a:lnTo>
                    <a:cubicBezTo>
                      <a:pt x="41" y="32"/>
                      <a:pt x="32" y="41"/>
                      <a:pt x="20" y="41"/>
                    </a:cubicBezTo>
                    <a:cubicBezTo>
                      <a:pt x="9" y="41"/>
                      <a:pt x="0" y="32"/>
                      <a:pt x="0" y="21"/>
                    </a:cubicBezTo>
                    <a:cubicBezTo>
                      <a:pt x="0" y="9"/>
                      <a:pt x="9" y="0"/>
                      <a:pt x="20" y="0"/>
                    </a:cubicBezTo>
                    <a:cubicBezTo>
                      <a:pt x="32" y="0"/>
                      <a:pt x="41" y="9"/>
                      <a:pt x="41" y="2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8" name="Freeform 9"/>
              <p:cNvSpPr/>
              <p:nvPr/>
            </p:nvSpPr>
            <p:spPr bwMode="auto">
              <a:xfrm>
                <a:off x="541338" y="3738562"/>
                <a:ext cx="14288" cy="401637"/>
              </a:xfrm>
              <a:custGeom>
                <a:avLst/>
                <a:gdLst>
                  <a:gd name="T0" fmla="*/ 7 w 7"/>
                  <a:gd name="T1" fmla="*/ 217 h 217"/>
                  <a:gd name="T2" fmla="*/ 7 w 7"/>
                  <a:gd name="T3" fmla="*/ 217 h 217"/>
                  <a:gd name="T4" fmla="*/ 0 w 7"/>
                  <a:gd name="T5" fmla="*/ 217 h 217"/>
                  <a:gd name="T6" fmla="*/ 0 w 7"/>
                  <a:gd name="T7" fmla="*/ 0 h 217"/>
                  <a:gd name="T8" fmla="*/ 7 w 7"/>
                  <a:gd name="T9" fmla="*/ 0 h 217"/>
                  <a:gd name="T10" fmla="*/ 7 w 7"/>
                  <a:gd name="T11" fmla="*/ 217 h 217"/>
                </a:gdLst>
                <a:ahLst/>
                <a:cxnLst>
                  <a:cxn ang="0">
                    <a:pos x="T0" y="T1"/>
                  </a:cxn>
                  <a:cxn ang="0">
                    <a:pos x="T2" y="T3"/>
                  </a:cxn>
                  <a:cxn ang="0">
                    <a:pos x="T4" y="T5"/>
                  </a:cxn>
                  <a:cxn ang="0">
                    <a:pos x="T6" y="T7"/>
                  </a:cxn>
                  <a:cxn ang="0">
                    <a:pos x="T8" y="T9"/>
                  </a:cxn>
                  <a:cxn ang="0">
                    <a:pos x="T10" y="T11"/>
                  </a:cxn>
                </a:cxnLst>
                <a:rect l="0" t="0" r="r" b="b"/>
                <a:pathLst>
                  <a:path w="7" h="217">
                    <a:moveTo>
                      <a:pt x="7" y="217"/>
                    </a:moveTo>
                    <a:lnTo>
                      <a:pt x="7" y="217"/>
                    </a:lnTo>
                    <a:lnTo>
                      <a:pt x="0" y="217"/>
                    </a:lnTo>
                    <a:lnTo>
                      <a:pt x="0" y="0"/>
                    </a:lnTo>
                    <a:lnTo>
                      <a:pt x="7" y="0"/>
                    </a:lnTo>
                    <a:lnTo>
                      <a:pt x="7" y="21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78" name="组合 46"/>
            <p:cNvGrpSpPr/>
            <p:nvPr userDrawn="1"/>
          </p:nvGrpSpPr>
          <p:grpSpPr>
            <a:xfrm rot="19680185">
              <a:off x="7879804" y="2119955"/>
              <a:ext cx="920458" cy="709092"/>
              <a:chOff x="2486025" y="3619500"/>
              <a:chExt cx="1500188" cy="1155700"/>
            </a:xfrm>
            <a:grpFill/>
          </p:grpSpPr>
          <p:sp>
            <p:nvSpPr>
              <p:cNvPr id="192"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3"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179" name="Freeform 29"/>
            <p:cNvSpPr>
              <a:spLocks noEditPoints="1"/>
            </p:cNvSpPr>
            <p:nvPr userDrawn="1"/>
          </p:nvSpPr>
          <p:spPr bwMode="auto">
            <a:xfrm>
              <a:off x="10055814" y="1128906"/>
              <a:ext cx="905329" cy="907255"/>
            </a:xfrm>
            <a:custGeom>
              <a:avLst/>
              <a:gdLst>
                <a:gd name="T0" fmla="*/ 578 w 811"/>
                <a:gd name="T1" fmla="*/ 436 h 811"/>
                <a:gd name="T2" fmla="*/ 578 w 811"/>
                <a:gd name="T3" fmla="*/ 436 h 811"/>
                <a:gd name="T4" fmla="*/ 531 w 811"/>
                <a:gd name="T5" fmla="*/ 269 h 811"/>
                <a:gd name="T6" fmla="*/ 698 w 811"/>
                <a:gd name="T7" fmla="*/ 222 h 811"/>
                <a:gd name="T8" fmla="*/ 745 w 811"/>
                <a:gd name="T9" fmla="*/ 389 h 811"/>
                <a:gd name="T10" fmla="*/ 578 w 811"/>
                <a:gd name="T11" fmla="*/ 436 h 811"/>
                <a:gd name="T12" fmla="*/ 656 w 811"/>
                <a:gd name="T13" fmla="*/ 663 h 811"/>
                <a:gd name="T14" fmla="*/ 656 w 811"/>
                <a:gd name="T15" fmla="*/ 663 h 811"/>
                <a:gd name="T16" fmla="*/ 489 w 811"/>
                <a:gd name="T17" fmla="*/ 710 h 811"/>
                <a:gd name="T18" fmla="*/ 441 w 811"/>
                <a:gd name="T19" fmla="*/ 543 h 811"/>
                <a:gd name="T20" fmla="*/ 609 w 811"/>
                <a:gd name="T21" fmla="*/ 495 h 811"/>
                <a:gd name="T22" fmla="*/ 656 w 811"/>
                <a:gd name="T23" fmla="*/ 663 h 811"/>
                <a:gd name="T24" fmla="*/ 366 w 811"/>
                <a:gd name="T25" fmla="*/ 405 h 811"/>
                <a:gd name="T26" fmla="*/ 366 w 811"/>
                <a:gd name="T27" fmla="*/ 405 h 811"/>
                <a:gd name="T28" fmla="*/ 405 w 811"/>
                <a:gd name="T29" fmla="*/ 366 h 811"/>
                <a:gd name="T30" fmla="*/ 444 w 811"/>
                <a:gd name="T31" fmla="*/ 405 h 811"/>
                <a:gd name="T32" fmla="*/ 405 w 811"/>
                <a:gd name="T33" fmla="*/ 444 h 811"/>
                <a:gd name="T34" fmla="*/ 366 w 811"/>
                <a:gd name="T35" fmla="*/ 405 h 811"/>
                <a:gd name="T36" fmla="*/ 369 w 811"/>
                <a:gd name="T37" fmla="*/ 663 h 811"/>
                <a:gd name="T38" fmla="*/ 369 w 811"/>
                <a:gd name="T39" fmla="*/ 663 h 811"/>
                <a:gd name="T40" fmla="*/ 201 w 811"/>
                <a:gd name="T41" fmla="*/ 710 h 811"/>
                <a:gd name="T42" fmla="*/ 154 w 811"/>
                <a:gd name="T43" fmla="*/ 543 h 811"/>
                <a:gd name="T44" fmla="*/ 321 w 811"/>
                <a:gd name="T45" fmla="*/ 495 h 811"/>
                <a:gd name="T46" fmla="*/ 369 w 811"/>
                <a:gd name="T47" fmla="*/ 663 h 811"/>
                <a:gd name="T48" fmla="*/ 112 w 811"/>
                <a:gd name="T49" fmla="*/ 436 h 811"/>
                <a:gd name="T50" fmla="*/ 112 w 811"/>
                <a:gd name="T51" fmla="*/ 436 h 811"/>
                <a:gd name="T52" fmla="*/ 65 w 811"/>
                <a:gd name="T53" fmla="*/ 269 h 811"/>
                <a:gd name="T54" fmla="*/ 232 w 811"/>
                <a:gd name="T55" fmla="*/ 222 h 811"/>
                <a:gd name="T56" fmla="*/ 280 w 811"/>
                <a:gd name="T57" fmla="*/ 389 h 811"/>
                <a:gd name="T58" fmla="*/ 112 w 811"/>
                <a:gd name="T59" fmla="*/ 436 h 811"/>
                <a:gd name="T60" fmla="*/ 298 w 811"/>
                <a:gd name="T61" fmla="*/ 100 h 811"/>
                <a:gd name="T62" fmla="*/ 298 w 811"/>
                <a:gd name="T63" fmla="*/ 100 h 811"/>
                <a:gd name="T64" fmla="*/ 465 w 811"/>
                <a:gd name="T65" fmla="*/ 52 h 811"/>
                <a:gd name="T66" fmla="*/ 513 w 811"/>
                <a:gd name="T67" fmla="*/ 220 h 811"/>
                <a:gd name="T68" fmla="*/ 345 w 811"/>
                <a:gd name="T69" fmla="*/ 267 h 811"/>
                <a:gd name="T70" fmla="*/ 298 w 811"/>
                <a:gd name="T71" fmla="*/ 100 h 811"/>
                <a:gd name="T72" fmla="*/ 405 w 811"/>
                <a:gd name="T73" fmla="*/ 0 h 811"/>
                <a:gd name="T74" fmla="*/ 405 w 811"/>
                <a:gd name="T75" fmla="*/ 0 h 811"/>
                <a:gd name="T76" fmla="*/ 0 w 811"/>
                <a:gd name="T77" fmla="*/ 405 h 811"/>
                <a:gd name="T78" fmla="*/ 405 w 811"/>
                <a:gd name="T79" fmla="*/ 811 h 811"/>
                <a:gd name="T80" fmla="*/ 811 w 811"/>
                <a:gd name="T81" fmla="*/ 405 h 811"/>
                <a:gd name="T82" fmla="*/ 405 w 811"/>
                <a:gd name="T83"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1" h="811">
                  <a:moveTo>
                    <a:pt x="578" y="436"/>
                  </a:moveTo>
                  <a:lnTo>
                    <a:pt x="578" y="436"/>
                  </a:lnTo>
                  <a:cubicBezTo>
                    <a:pt x="519" y="403"/>
                    <a:pt x="497" y="329"/>
                    <a:pt x="531" y="269"/>
                  </a:cubicBezTo>
                  <a:cubicBezTo>
                    <a:pt x="564" y="210"/>
                    <a:pt x="638" y="188"/>
                    <a:pt x="698" y="222"/>
                  </a:cubicBezTo>
                  <a:cubicBezTo>
                    <a:pt x="757" y="255"/>
                    <a:pt x="778" y="329"/>
                    <a:pt x="745" y="389"/>
                  </a:cubicBezTo>
                  <a:cubicBezTo>
                    <a:pt x="712" y="448"/>
                    <a:pt x="637" y="469"/>
                    <a:pt x="578" y="436"/>
                  </a:cubicBezTo>
                  <a:close/>
                  <a:moveTo>
                    <a:pt x="656" y="663"/>
                  </a:moveTo>
                  <a:lnTo>
                    <a:pt x="656" y="663"/>
                  </a:lnTo>
                  <a:cubicBezTo>
                    <a:pt x="623" y="722"/>
                    <a:pt x="548" y="743"/>
                    <a:pt x="489" y="710"/>
                  </a:cubicBezTo>
                  <a:cubicBezTo>
                    <a:pt x="430" y="677"/>
                    <a:pt x="408" y="602"/>
                    <a:pt x="441" y="543"/>
                  </a:cubicBezTo>
                  <a:cubicBezTo>
                    <a:pt x="474" y="484"/>
                    <a:pt x="549" y="462"/>
                    <a:pt x="609" y="495"/>
                  </a:cubicBezTo>
                  <a:cubicBezTo>
                    <a:pt x="668" y="528"/>
                    <a:pt x="689" y="603"/>
                    <a:pt x="656" y="663"/>
                  </a:cubicBezTo>
                  <a:close/>
                  <a:moveTo>
                    <a:pt x="366" y="405"/>
                  </a:moveTo>
                  <a:lnTo>
                    <a:pt x="366" y="405"/>
                  </a:lnTo>
                  <a:cubicBezTo>
                    <a:pt x="366" y="384"/>
                    <a:pt x="384" y="366"/>
                    <a:pt x="405" y="366"/>
                  </a:cubicBezTo>
                  <a:cubicBezTo>
                    <a:pt x="427" y="366"/>
                    <a:pt x="444" y="384"/>
                    <a:pt x="444" y="405"/>
                  </a:cubicBezTo>
                  <a:cubicBezTo>
                    <a:pt x="444" y="427"/>
                    <a:pt x="427" y="444"/>
                    <a:pt x="405" y="444"/>
                  </a:cubicBezTo>
                  <a:cubicBezTo>
                    <a:pt x="384" y="444"/>
                    <a:pt x="366" y="427"/>
                    <a:pt x="366" y="405"/>
                  </a:cubicBezTo>
                  <a:close/>
                  <a:moveTo>
                    <a:pt x="369" y="663"/>
                  </a:moveTo>
                  <a:lnTo>
                    <a:pt x="369" y="663"/>
                  </a:lnTo>
                  <a:cubicBezTo>
                    <a:pt x="336" y="722"/>
                    <a:pt x="261" y="743"/>
                    <a:pt x="201" y="710"/>
                  </a:cubicBezTo>
                  <a:cubicBezTo>
                    <a:pt x="142" y="677"/>
                    <a:pt x="121" y="602"/>
                    <a:pt x="154" y="543"/>
                  </a:cubicBezTo>
                  <a:cubicBezTo>
                    <a:pt x="187" y="484"/>
                    <a:pt x="262" y="462"/>
                    <a:pt x="321" y="495"/>
                  </a:cubicBezTo>
                  <a:cubicBezTo>
                    <a:pt x="381" y="528"/>
                    <a:pt x="402" y="603"/>
                    <a:pt x="369" y="663"/>
                  </a:cubicBezTo>
                  <a:close/>
                  <a:moveTo>
                    <a:pt x="112" y="436"/>
                  </a:moveTo>
                  <a:lnTo>
                    <a:pt x="112" y="436"/>
                  </a:lnTo>
                  <a:cubicBezTo>
                    <a:pt x="53" y="403"/>
                    <a:pt x="32" y="329"/>
                    <a:pt x="65" y="269"/>
                  </a:cubicBezTo>
                  <a:cubicBezTo>
                    <a:pt x="98" y="210"/>
                    <a:pt x="173" y="188"/>
                    <a:pt x="232" y="222"/>
                  </a:cubicBezTo>
                  <a:cubicBezTo>
                    <a:pt x="291" y="255"/>
                    <a:pt x="313" y="329"/>
                    <a:pt x="280" y="389"/>
                  </a:cubicBezTo>
                  <a:cubicBezTo>
                    <a:pt x="247" y="448"/>
                    <a:pt x="172" y="469"/>
                    <a:pt x="112" y="436"/>
                  </a:cubicBezTo>
                  <a:close/>
                  <a:moveTo>
                    <a:pt x="298" y="100"/>
                  </a:moveTo>
                  <a:lnTo>
                    <a:pt x="298" y="100"/>
                  </a:lnTo>
                  <a:cubicBezTo>
                    <a:pt x="331" y="41"/>
                    <a:pt x="406" y="19"/>
                    <a:pt x="465" y="52"/>
                  </a:cubicBezTo>
                  <a:cubicBezTo>
                    <a:pt x="524" y="85"/>
                    <a:pt x="546" y="160"/>
                    <a:pt x="513" y="220"/>
                  </a:cubicBezTo>
                  <a:cubicBezTo>
                    <a:pt x="480" y="279"/>
                    <a:pt x="405" y="300"/>
                    <a:pt x="345" y="267"/>
                  </a:cubicBezTo>
                  <a:cubicBezTo>
                    <a:pt x="286" y="234"/>
                    <a:pt x="265" y="159"/>
                    <a:pt x="298" y="100"/>
                  </a:cubicBezTo>
                  <a:close/>
                  <a:moveTo>
                    <a:pt x="405" y="0"/>
                  </a:moveTo>
                  <a:lnTo>
                    <a:pt x="405" y="0"/>
                  </a:lnTo>
                  <a:cubicBezTo>
                    <a:pt x="181" y="0"/>
                    <a:pt x="0" y="181"/>
                    <a:pt x="0" y="405"/>
                  </a:cubicBezTo>
                  <a:cubicBezTo>
                    <a:pt x="0" y="629"/>
                    <a:pt x="181" y="811"/>
                    <a:pt x="405" y="811"/>
                  </a:cubicBezTo>
                  <a:cubicBezTo>
                    <a:pt x="629" y="811"/>
                    <a:pt x="811" y="629"/>
                    <a:pt x="811" y="405"/>
                  </a:cubicBezTo>
                  <a:cubicBezTo>
                    <a:pt x="811" y="181"/>
                    <a:pt x="629" y="0"/>
                    <a:pt x="405"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0" name="Freeform 5"/>
            <p:cNvSpPr>
              <a:spLocks noEditPoints="1"/>
            </p:cNvSpPr>
            <p:nvPr userDrawn="1"/>
          </p:nvSpPr>
          <p:spPr bwMode="auto">
            <a:xfrm rot="1264384">
              <a:off x="11021415" y="4242039"/>
              <a:ext cx="1000393" cy="429321"/>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181" name="组合 22"/>
            <p:cNvGrpSpPr/>
            <p:nvPr userDrawn="1"/>
          </p:nvGrpSpPr>
          <p:grpSpPr>
            <a:xfrm rot="1013132">
              <a:off x="10896206" y="2815985"/>
              <a:ext cx="794889" cy="623974"/>
              <a:chOff x="3654425" y="5089525"/>
              <a:chExt cx="1860550" cy="1460500"/>
            </a:xfrm>
            <a:grpFill/>
          </p:grpSpPr>
          <p:sp>
            <p:nvSpPr>
              <p:cNvPr id="185"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6"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7"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8"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9"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0"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1"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182" name="组合 23"/>
            <p:cNvGrpSpPr/>
            <p:nvPr userDrawn="1"/>
          </p:nvGrpSpPr>
          <p:grpSpPr>
            <a:xfrm>
              <a:off x="11093096" y="1325207"/>
              <a:ext cx="1301704" cy="1299270"/>
              <a:chOff x="6262688" y="5170488"/>
              <a:chExt cx="1697038" cy="1693863"/>
            </a:xfrm>
            <a:grpFill/>
          </p:grpSpPr>
          <p:sp>
            <p:nvSpPr>
              <p:cNvPr id="183"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4"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03" name="组合 22"/>
            <p:cNvGrpSpPr/>
            <p:nvPr userDrawn="1"/>
          </p:nvGrpSpPr>
          <p:grpSpPr>
            <a:xfrm rot="1013132">
              <a:off x="6176564" y="5290989"/>
              <a:ext cx="794889" cy="623974"/>
              <a:chOff x="3654425" y="5089525"/>
              <a:chExt cx="1860550" cy="1460500"/>
            </a:xfrm>
            <a:grpFill/>
          </p:grpSpPr>
          <p:sp>
            <p:nvSpPr>
              <p:cNvPr id="204"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5"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6"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7"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8"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9"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0"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11" name="Freeform 19"/>
            <p:cNvSpPr>
              <a:spLocks noEditPoints="1"/>
            </p:cNvSpPr>
            <p:nvPr userDrawn="1"/>
          </p:nvSpPr>
          <p:spPr bwMode="auto">
            <a:xfrm rot="3628785">
              <a:off x="4614671" y="6522288"/>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2" name="Freeform 7"/>
            <p:cNvSpPr>
              <a:spLocks noEditPoints="1"/>
            </p:cNvSpPr>
            <p:nvPr userDrawn="1"/>
          </p:nvSpPr>
          <p:spPr bwMode="auto">
            <a:xfrm rot="20132266">
              <a:off x="-807207" y="5977073"/>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213" name="组合 46"/>
            <p:cNvGrpSpPr/>
            <p:nvPr userDrawn="1"/>
          </p:nvGrpSpPr>
          <p:grpSpPr>
            <a:xfrm rot="21086915">
              <a:off x="11056807" y="581802"/>
              <a:ext cx="920458" cy="709092"/>
              <a:chOff x="2486025" y="3619500"/>
              <a:chExt cx="1500188" cy="1155700"/>
            </a:xfrm>
            <a:grpFill/>
          </p:grpSpPr>
          <p:sp>
            <p:nvSpPr>
              <p:cNvPr id="214" name="Freeform 26"/>
              <p:cNvSpPr>
                <a:spLocks noEditPoints="1"/>
              </p:cNvSpPr>
              <p:nvPr/>
            </p:nvSpPr>
            <p:spPr bwMode="auto">
              <a:xfrm>
                <a:off x="2486025" y="3619500"/>
                <a:ext cx="1500188" cy="1155700"/>
              </a:xfrm>
              <a:custGeom>
                <a:avLst/>
                <a:gdLst>
                  <a:gd name="T0" fmla="*/ 408 w 815"/>
                  <a:gd name="T1" fmla="*/ 553 h 627"/>
                  <a:gd name="T2" fmla="*/ 408 w 815"/>
                  <a:gd name="T3" fmla="*/ 553 h 627"/>
                  <a:gd name="T4" fmla="*/ 207 w 815"/>
                  <a:gd name="T5" fmla="*/ 353 h 627"/>
                  <a:gd name="T6" fmla="*/ 408 w 815"/>
                  <a:gd name="T7" fmla="*/ 152 h 627"/>
                  <a:gd name="T8" fmla="*/ 608 w 815"/>
                  <a:gd name="T9" fmla="*/ 353 h 627"/>
                  <a:gd name="T10" fmla="*/ 408 w 815"/>
                  <a:gd name="T11" fmla="*/ 553 h 627"/>
                  <a:gd name="T12" fmla="*/ 156 w 815"/>
                  <a:gd name="T13" fmla="*/ 176 h 627"/>
                  <a:gd name="T14" fmla="*/ 156 w 815"/>
                  <a:gd name="T15" fmla="*/ 176 h 627"/>
                  <a:gd name="T16" fmla="*/ 54 w 815"/>
                  <a:gd name="T17" fmla="*/ 176 h 627"/>
                  <a:gd name="T18" fmla="*/ 54 w 815"/>
                  <a:gd name="T19" fmla="*/ 118 h 627"/>
                  <a:gd name="T20" fmla="*/ 156 w 815"/>
                  <a:gd name="T21" fmla="*/ 118 h 627"/>
                  <a:gd name="T22" fmla="*/ 156 w 815"/>
                  <a:gd name="T23" fmla="*/ 176 h 627"/>
                  <a:gd name="T24" fmla="*/ 601 w 815"/>
                  <a:gd name="T25" fmla="*/ 79 h 627"/>
                  <a:gd name="T26" fmla="*/ 601 w 815"/>
                  <a:gd name="T27" fmla="*/ 79 h 627"/>
                  <a:gd name="T28" fmla="*/ 530 w 815"/>
                  <a:gd name="T29" fmla="*/ 0 h 627"/>
                  <a:gd name="T30" fmla="*/ 285 w 815"/>
                  <a:gd name="T31" fmla="*/ 0 h 627"/>
                  <a:gd name="T32" fmla="*/ 214 w 815"/>
                  <a:gd name="T33" fmla="*/ 79 h 627"/>
                  <a:gd name="T34" fmla="*/ 0 w 815"/>
                  <a:gd name="T35" fmla="*/ 79 h 627"/>
                  <a:gd name="T36" fmla="*/ 0 w 815"/>
                  <a:gd name="T37" fmla="*/ 627 h 627"/>
                  <a:gd name="T38" fmla="*/ 815 w 815"/>
                  <a:gd name="T39" fmla="*/ 627 h 627"/>
                  <a:gd name="T40" fmla="*/ 815 w 815"/>
                  <a:gd name="T41" fmla="*/ 79 h 627"/>
                  <a:gd name="T42" fmla="*/ 601 w 815"/>
                  <a:gd name="T43" fmla="*/ 7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408" y="553"/>
                    </a:moveTo>
                    <a:lnTo>
                      <a:pt x="408" y="553"/>
                    </a:lnTo>
                    <a:cubicBezTo>
                      <a:pt x="297" y="553"/>
                      <a:pt x="207" y="463"/>
                      <a:pt x="207" y="353"/>
                    </a:cubicBezTo>
                    <a:cubicBezTo>
                      <a:pt x="207" y="242"/>
                      <a:pt x="297" y="152"/>
                      <a:pt x="408" y="152"/>
                    </a:cubicBezTo>
                    <a:cubicBezTo>
                      <a:pt x="518" y="152"/>
                      <a:pt x="608" y="242"/>
                      <a:pt x="608" y="353"/>
                    </a:cubicBezTo>
                    <a:cubicBezTo>
                      <a:pt x="608" y="463"/>
                      <a:pt x="518" y="553"/>
                      <a:pt x="408" y="553"/>
                    </a:cubicBezTo>
                    <a:close/>
                    <a:moveTo>
                      <a:pt x="156" y="176"/>
                    </a:moveTo>
                    <a:lnTo>
                      <a:pt x="156" y="176"/>
                    </a:lnTo>
                    <a:lnTo>
                      <a:pt x="54" y="176"/>
                    </a:lnTo>
                    <a:lnTo>
                      <a:pt x="54" y="118"/>
                    </a:lnTo>
                    <a:lnTo>
                      <a:pt x="156" y="118"/>
                    </a:lnTo>
                    <a:lnTo>
                      <a:pt x="156" y="176"/>
                    </a:lnTo>
                    <a:close/>
                    <a:moveTo>
                      <a:pt x="601" y="79"/>
                    </a:moveTo>
                    <a:lnTo>
                      <a:pt x="601" y="79"/>
                    </a:lnTo>
                    <a:lnTo>
                      <a:pt x="530" y="0"/>
                    </a:lnTo>
                    <a:lnTo>
                      <a:pt x="285" y="0"/>
                    </a:lnTo>
                    <a:lnTo>
                      <a:pt x="214" y="79"/>
                    </a:lnTo>
                    <a:lnTo>
                      <a:pt x="0" y="79"/>
                    </a:lnTo>
                    <a:lnTo>
                      <a:pt x="0" y="627"/>
                    </a:lnTo>
                    <a:lnTo>
                      <a:pt x="815" y="627"/>
                    </a:lnTo>
                    <a:lnTo>
                      <a:pt x="815" y="79"/>
                    </a:lnTo>
                    <a:lnTo>
                      <a:pt x="601" y="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5" name="Freeform 27"/>
              <p:cNvSpPr/>
              <p:nvPr/>
            </p:nvSpPr>
            <p:spPr bwMode="auto">
              <a:xfrm>
                <a:off x="2955925" y="3987800"/>
                <a:ext cx="560388" cy="565150"/>
              </a:xfrm>
              <a:custGeom>
                <a:avLst/>
                <a:gdLst>
                  <a:gd name="T0" fmla="*/ 153 w 305"/>
                  <a:gd name="T1" fmla="*/ 0 h 306"/>
                  <a:gd name="T2" fmla="*/ 153 w 305"/>
                  <a:gd name="T3" fmla="*/ 0 h 306"/>
                  <a:gd name="T4" fmla="*/ 0 w 305"/>
                  <a:gd name="T5" fmla="*/ 153 h 306"/>
                  <a:gd name="T6" fmla="*/ 153 w 305"/>
                  <a:gd name="T7" fmla="*/ 306 h 306"/>
                  <a:gd name="T8" fmla="*/ 305 w 305"/>
                  <a:gd name="T9" fmla="*/ 153 h 306"/>
                  <a:gd name="T10" fmla="*/ 153 w 305"/>
                  <a:gd name="T11" fmla="*/ 0 h 306"/>
                </a:gdLst>
                <a:ahLst/>
                <a:cxnLst>
                  <a:cxn ang="0">
                    <a:pos x="T0" y="T1"/>
                  </a:cxn>
                  <a:cxn ang="0">
                    <a:pos x="T2" y="T3"/>
                  </a:cxn>
                  <a:cxn ang="0">
                    <a:pos x="T4" y="T5"/>
                  </a:cxn>
                  <a:cxn ang="0">
                    <a:pos x="T6" y="T7"/>
                  </a:cxn>
                  <a:cxn ang="0">
                    <a:pos x="T8" y="T9"/>
                  </a:cxn>
                  <a:cxn ang="0">
                    <a:pos x="T10" y="T11"/>
                  </a:cxn>
                </a:cxnLst>
                <a:rect l="0" t="0" r="r" b="b"/>
                <a:pathLst>
                  <a:path w="305" h="306">
                    <a:moveTo>
                      <a:pt x="153" y="0"/>
                    </a:moveTo>
                    <a:lnTo>
                      <a:pt x="153" y="0"/>
                    </a:lnTo>
                    <a:cubicBezTo>
                      <a:pt x="68" y="0"/>
                      <a:pt x="0" y="68"/>
                      <a:pt x="0" y="153"/>
                    </a:cubicBezTo>
                    <a:cubicBezTo>
                      <a:pt x="0" y="237"/>
                      <a:pt x="68" y="306"/>
                      <a:pt x="153" y="306"/>
                    </a:cubicBezTo>
                    <a:cubicBezTo>
                      <a:pt x="237" y="306"/>
                      <a:pt x="305" y="237"/>
                      <a:pt x="305" y="153"/>
                    </a:cubicBezTo>
                    <a:cubicBezTo>
                      <a:pt x="305" y="68"/>
                      <a:pt x="237" y="0"/>
                      <a:pt x="153"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16" name="组 215"/>
            <p:cNvGrpSpPr/>
            <p:nvPr userDrawn="1"/>
          </p:nvGrpSpPr>
          <p:grpSpPr>
            <a:xfrm rot="2803540">
              <a:off x="9225928" y="-1135169"/>
              <a:ext cx="337162" cy="1815987"/>
              <a:chOff x="6099175" y="2627313"/>
              <a:chExt cx="411163" cy="2214563"/>
            </a:xfrm>
            <a:grpFill/>
          </p:grpSpPr>
          <p:sp>
            <p:nvSpPr>
              <p:cNvPr id="217" name="Freeform 13"/>
              <p:cNvSpPr>
                <a:spLocks noEditPoints="1"/>
              </p:cNvSpPr>
              <p:nvPr/>
            </p:nvSpPr>
            <p:spPr bwMode="auto">
              <a:xfrm>
                <a:off x="6130131" y="3048001"/>
                <a:ext cx="349250" cy="1258888"/>
              </a:xfrm>
              <a:custGeom>
                <a:avLst/>
                <a:gdLst>
                  <a:gd name="T0" fmla="*/ 137 w 367"/>
                  <a:gd name="T1" fmla="*/ 40 h 1313"/>
                  <a:gd name="T2" fmla="*/ 137 w 367"/>
                  <a:gd name="T3" fmla="*/ 40 h 1313"/>
                  <a:gd name="T4" fmla="*/ 230 w 367"/>
                  <a:gd name="T5" fmla="*/ 40 h 1313"/>
                  <a:gd name="T6" fmla="*/ 230 w 367"/>
                  <a:gd name="T7" fmla="*/ 1273 h 1313"/>
                  <a:gd name="T8" fmla="*/ 137 w 367"/>
                  <a:gd name="T9" fmla="*/ 1273 h 1313"/>
                  <a:gd name="T10" fmla="*/ 137 w 367"/>
                  <a:gd name="T11" fmla="*/ 40 h 1313"/>
                  <a:gd name="T12" fmla="*/ 97 w 367"/>
                  <a:gd name="T13" fmla="*/ 1273 h 1313"/>
                  <a:gd name="T14" fmla="*/ 97 w 367"/>
                  <a:gd name="T15" fmla="*/ 1273 h 1313"/>
                  <a:gd name="T16" fmla="*/ 40 w 367"/>
                  <a:gd name="T17" fmla="*/ 1273 h 1313"/>
                  <a:gd name="T18" fmla="*/ 40 w 367"/>
                  <a:gd name="T19" fmla="*/ 40 h 1313"/>
                  <a:gd name="T20" fmla="*/ 97 w 367"/>
                  <a:gd name="T21" fmla="*/ 40 h 1313"/>
                  <a:gd name="T22" fmla="*/ 97 w 367"/>
                  <a:gd name="T23" fmla="*/ 1273 h 1313"/>
                  <a:gd name="T24" fmla="*/ 270 w 367"/>
                  <a:gd name="T25" fmla="*/ 40 h 1313"/>
                  <a:gd name="T26" fmla="*/ 270 w 367"/>
                  <a:gd name="T27" fmla="*/ 40 h 1313"/>
                  <a:gd name="T28" fmla="*/ 327 w 367"/>
                  <a:gd name="T29" fmla="*/ 40 h 1313"/>
                  <a:gd name="T30" fmla="*/ 327 w 367"/>
                  <a:gd name="T31" fmla="*/ 1273 h 1313"/>
                  <a:gd name="T32" fmla="*/ 270 w 367"/>
                  <a:gd name="T33" fmla="*/ 1273 h 1313"/>
                  <a:gd name="T34" fmla="*/ 270 w 367"/>
                  <a:gd name="T35" fmla="*/ 40 h 1313"/>
                  <a:gd name="T36" fmla="*/ 270 w 367"/>
                  <a:gd name="T37" fmla="*/ 1313 h 1313"/>
                  <a:gd name="T38" fmla="*/ 270 w 367"/>
                  <a:gd name="T39" fmla="*/ 1313 h 1313"/>
                  <a:gd name="T40" fmla="*/ 270 w 367"/>
                  <a:gd name="T41" fmla="*/ 1313 h 1313"/>
                  <a:gd name="T42" fmla="*/ 367 w 367"/>
                  <a:gd name="T43" fmla="*/ 1313 h 1313"/>
                  <a:gd name="T44" fmla="*/ 367 w 367"/>
                  <a:gd name="T45" fmla="*/ 0 h 1313"/>
                  <a:gd name="T46" fmla="*/ 0 w 367"/>
                  <a:gd name="T47" fmla="*/ 0 h 1313"/>
                  <a:gd name="T48" fmla="*/ 0 w 367"/>
                  <a:gd name="T49" fmla="*/ 1313 h 1313"/>
                  <a:gd name="T50" fmla="*/ 97 w 367"/>
                  <a:gd name="T51" fmla="*/ 1313 h 1313"/>
                  <a:gd name="T52" fmla="*/ 97 w 367"/>
                  <a:gd name="T53" fmla="*/ 1313 h 1313"/>
                  <a:gd name="T54" fmla="*/ 137 w 367"/>
                  <a:gd name="T55" fmla="*/ 1313 h 1313"/>
                  <a:gd name="T56" fmla="*/ 137 w 367"/>
                  <a:gd name="T57" fmla="*/ 1313 h 1313"/>
                  <a:gd name="T58" fmla="*/ 230 w 367"/>
                  <a:gd name="T59" fmla="*/ 1313 h 1313"/>
                  <a:gd name="T60" fmla="*/ 230 w 367"/>
                  <a:gd name="T61" fmla="*/ 1313 h 1313"/>
                  <a:gd name="T62" fmla="*/ 270 w 367"/>
                  <a:gd name="T6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7" h="1313">
                    <a:moveTo>
                      <a:pt x="137" y="40"/>
                    </a:moveTo>
                    <a:lnTo>
                      <a:pt x="137" y="40"/>
                    </a:lnTo>
                    <a:lnTo>
                      <a:pt x="230" y="40"/>
                    </a:lnTo>
                    <a:lnTo>
                      <a:pt x="230" y="1273"/>
                    </a:lnTo>
                    <a:lnTo>
                      <a:pt x="137" y="1273"/>
                    </a:lnTo>
                    <a:lnTo>
                      <a:pt x="137" y="40"/>
                    </a:lnTo>
                    <a:close/>
                    <a:moveTo>
                      <a:pt x="97" y="1273"/>
                    </a:moveTo>
                    <a:lnTo>
                      <a:pt x="97" y="1273"/>
                    </a:lnTo>
                    <a:lnTo>
                      <a:pt x="40" y="1273"/>
                    </a:lnTo>
                    <a:lnTo>
                      <a:pt x="40" y="40"/>
                    </a:lnTo>
                    <a:lnTo>
                      <a:pt x="97" y="40"/>
                    </a:lnTo>
                    <a:lnTo>
                      <a:pt x="97" y="1273"/>
                    </a:lnTo>
                    <a:close/>
                    <a:moveTo>
                      <a:pt x="270" y="40"/>
                    </a:moveTo>
                    <a:lnTo>
                      <a:pt x="270" y="40"/>
                    </a:lnTo>
                    <a:lnTo>
                      <a:pt x="327" y="40"/>
                    </a:lnTo>
                    <a:lnTo>
                      <a:pt x="327" y="1273"/>
                    </a:lnTo>
                    <a:lnTo>
                      <a:pt x="270" y="1273"/>
                    </a:lnTo>
                    <a:lnTo>
                      <a:pt x="270" y="40"/>
                    </a:lnTo>
                    <a:close/>
                    <a:moveTo>
                      <a:pt x="270" y="1313"/>
                    </a:moveTo>
                    <a:lnTo>
                      <a:pt x="270" y="1313"/>
                    </a:lnTo>
                    <a:lnTo>
                      <a:pt x="270" y="1313"/>
                    </a:lnTo>
                    <a:lnTo>
                      <a:pt x="367" y="1313"/>
                    </a:lnTo>
                    <a:lnTo>
                      <a:pt x="367" y="0"/>
                    </a:lnTo>
                    <a:lnTo>
                      <a:pt x="0" y="0"/>
                    </a:lnTo>
                    <a:lnTo>
                      <a:pt x="0" y="1313"/>
                    </a:lnTo>
                    <a:lnTo>
                      <a:pt x="97" y="1313"/>
                    </a:lnTo>
                    <a:lnTo>
                      <a:pt x="97" y="1313"/>
                    </a:lnTo>
                    <a:lnTo>
                      <a:pt x="137" y="1313"/>
                    </a:lnTo>
                    <a:lnTo>
                      <a:pt x="137" y="1313"/>
                    </a:lnTo>
                    <a:lnTo>
                      <a:pt x="230" y="1313"/>
                    </a:lnTo>
                    <a:lnTo>
                      <a:pt x="230" y="1313"/>
                    </a:lnTo>
                    <a:lnTo>
                      <a:pt x="270" y="1313"/>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8" name="Freeform 14"/>
              <p:cNvSpPr/>
              <p:nvPr/>
            </p:nvSpPr>
            <p:spPr bwMode="auto">
              <a:xfrm>
                <a:off x="6130131" y="2968626"/>
                <a:ext cx="349250" cy="63500"/>
              </a:xfrm>
              <a:custGeom>
                <a:avLst/>
                <a:gdLst>
                  <a:gd name="T0" fmla="*/ 367 w 367"/>
                  <a:gd name="T1" fmla="*/ 0 h 67"/>
                  <a:gd name="T2" fmla="*/ 367 w 367"/>
                  <a:gd name="T3" fmla="*/ 0 h 67"/>
                  <a:gd name="T4" fmla="*/ 0 w 367"/>
                  <a:gd name="T5" fmla="*/ 0 h 67"/>
                  <a:gd name="T6" fmla="*/ 0 w 367"/>
                  <a:gd name="T7" fmla="*/ 67 h 67"/>
                  <a:gd name="T8" fmla="*/ 367 w 367"/>
                  <a:gd name="T9" fmla="*/ 67 h 67"/>
                  <a:gd name="T10" fmla="*/ 367 w 367"/>
                  <a:gd name="T11" fmla="*/ 0 h 67"/>
                </a:gdLst>
                <a:ahLst/>
                <a:cxnLst>
                  <a:cxn ang="0">
                    <a:pos x="T0" y="T1"/>
                  </a:cxn>
                  <a:cxn ang="0">
                    <a:pos x="T2" y="T3"/>
                  </a:cxn>
                  <a:cxn ang="0">
                    <a:pos x="T4" y="T5"/>
                  </a:cxn>
                  <a:cxn ang="0">
                    <a:pos x="T6" y="T7"/>
                  </a:cxn>
                  <a:cxn ang="0">
                    <a:pos x="T8" y="T9"/>
                  </a:cxn>
                  <a:cxn ang="0">
                    <a:pos x="T10" y="T11"/>
                  </a:cxn>
                </a:cxnLst>
                <a:rect l="0" t="0" r="r" b="b"/>
                <a:pathLst>
                  <a:path w="367" h="67">
                    <a:moveTo>
                      <a:pt x="367" y="0"/>
                    </a:moveTo>
                    <a:lnTo>
                      <a:pt x="367" y="0"/>
                    </a:lnTo>
                    <a:lnTo>
                      <a:pt x="0" y="0"/>
                    </a:lnTo>
                    <a:lnTo>
                      <a:pt x="0" y="67"/>
                    </a:lnTo>
                    <a:lnTo>
                      <a:pt x="367" y="67"/>
                    </a:lnTo>
                    <a:lnTo>
                      <a:pt x="36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9" name="Freeform 15"/>
              <p:cNvSpPr/>
              <p:nvPr/>
            </p:nvSpPr>
            <p:spPr bwMode="auto">
              <a:xfrm>
                <a:off x="6099175" y="2627313"/>
                <a:ext cx="411163" cy="325438"/>
              </a:xfrm>
              <a:custGeom>
                <a:avLst/>
                <a:gdLst>
                  <a:gd name="T0" fmla="*/ 399 w 430"/>
                  <a:gd name="T1" fmla="*/ 340 h 340"/>
                  <a:gd name="T2" fmla="*/ 399 w 430"/>
                  <a:gd name="T3" fmla="*/ 340 h 340"/>
                  <a:gd name="T4" fmla="*/ 215 w 430"/>
                  <a:gd name="T5" fmla="*/ 0 h 340"/>
                  <a:gd name="T6" fmla="*/ 32 w 430"/>
                  <a:gd name="T7" fmla="*/ 340 h 340"/>
                  <a:gd name="T8" fmla="*/ 399 w 430"/>
                  <a:gd name="T9" fmla="*/ 340 h 340"/>
                </a:gdLst>
                <a:ahLst/>
                <a:cxnLst>
                  <a:cxn ang="0">
                    <a:pos x="T0" y="T1"/>
                  </a:cxn>
                  <a:cxn ang="0">
                    <a:pos x="T2" y="T3"/>
                  </a:cxn>
                  <a:cxn ang="0">
                    <a:pos x="T4" y="T5"/>
                  </a:cxn>
                  <a:cxn ang="0">
                    <a:pos x="T6" y="T7"/>
                  </a:cxn>
                  <a:cxn ang="0">
                    <a:pos x="T8" y="T9"/>
                  </a:cxn>
                </a:cxnLst>
                <a:rect l="0" t="0" r="r" b="b"/>
                <a:pathLst>
                  <a:path w="430" h="340">
                    <a:moveTo>
                      <a:pt x="399" y="340"/>
                    </a:moveTo>
                    <a:lnTo>
                      <a:pt x="399" y="340"/>
                    </a:lnTo>
                    <a:cubicBezTo>
                      <a:pt x="399" y="340"/>
                      <a:pt x="430" y="0"/>
                      <a:pt x="215" y="0"/>
                    </a:cubicBezTo>
                    <a:cubicBezTo>
                      <a:pt x="0" y="0"/>
                      <a:pt x="32" y="340"/>
                      <a:pt x="32" y="340"/>
                    </a:cubicBezTo>
                    <a:lnTo>
                      <a:pt x="399" y="34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0" name="Freeform 17"/>
              <p:cNvSpPr>
                <a:spLocks noEditPoints="1"/>
              </p:cNvSpPr>
              <p:nvPr/>
            </p:nvSpPr>
            <p:spPr bwMode="auto">
              <a:xfrm>
                <a:off x="6128544" y="4310063"/>
                <a:ext cx="352425" cy="531813"/>
              </a:xfrm>
              <a:custGeom>
                <a:avLst/>
                <a:gdLst>
                  <a:gd name="T0" fmla="*/ 214 w 369"/>
                  <a:gd name="T1" fmla="*/ 338 h 554"/>
                  <a:gd name="T2" fmla="*/ 214 w 369"/>
                  <a:gd name="T3" fmla="*/ 338 h 554"/>
                  <a:gd name="T4" fmla="*/ 155 w 369"/>
                  <a:gd name="T5" fmla="*/ 338 h 554"/>
                  <a:gd name="T6" fmla="*/ 56 w 369"/>
                  <a:gd name="T7" fmla="*/ 40 h 554"/>
                  <a:gd name="T8" fmla="*/ 313 w 369"/>
                  <a:gd name="T9" fmla="*/ 40 h 554"/>
                  <a:gd name="T10" fmla="*/ 214 w 369"/>
                  <a:gd name="T11" fmla="*/ 338 h 554"/>
                  <a:gd name="T12" fmla="*/ 113 w 369"/>
                  <a:gd name="T13" fmla="*/ 338 h 554"/>
                  <a:gd name="T14" fmla="*/ 113 w 369"/>
                  <a:gd name="T15" fmla="*/ 338 h 554"/>
                  <a:gd name="T16" fmla="*/ 184 w 369"/>
                  <a:gd name="T17" fmla="*/ 554 h 554"/>
                  <a:gd name="T18" fmla="*/ 256 w 369"/>
                  <a:gd name="T19" fmla="*/ 338 h 554"/>
                  <a:gd name="T20" fmla="*/ 369 w 369"/>
                  <a:gd name="T21" fmla="*/ 0 h 554"/>
                  <a:gd name="T22" fmla="*/ 0 w 369"/>
                  <a:gd name="T23" fmla="*/ 0 h 554"/>
                  <a:gd name="T24" fmla="*/ 113 w 369"/>
                  <a:gd name="T25" fmla="*/ 33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554">
                    <a:moveTo>
                      <a:pt x="214" y="338"/>
                    </a:moveTo>
                    <a:lnTo>
                      <a:pt x="214" y="338"/>
                    </a:lnTo>
                    <a:lnTo>
                      <a:pt x="155" y="338"/>
                    </a:lnTo>
                    <a:lnTo>
                      <a:pt x="56" y="40"/>
                    </a:lnTo>
                    <a:lnTo>
                      <a:pt x="313" y="40"/>
                    </a:lnTo>
                    <a:lnTo>
                      <a:pt x="214" y="338"/>
                    </a:lnTo>
                    <a:close/>
                    <a:moveTo>
                      <a:pt x="113" y="338"/>
                    </a:moveTo>
                    <a:lnTo>
                      <a:pt x="113" y="338"/>
                    </a:lnTo>
                    <a:lnTo>
                      <a:pt x="184" y="554"/>
                    </a:lnTo>
                    <a:lnTo>
                      <a:pt x="256" y="338"/>
                    </a:lnTo>
                    <a:lnTo>
                      <a:pt x="369" y="0"/>
                    </a:lnTo>
                    <a:lnTo>
                      <a:pt x="0" y="0"/>
                    </a:lnTo>
                    <a:lnTo>
                      <a:pt x="113" y="33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21" name="组合 23"/>
            <p:cNvGrpSpPr/>
            <p:nvPr userDrawn="1"/>
          </p:nvGrpSpPr>
          <p:grpSpPr>
            <a:xfrm>
              <a:off x="5624277" y="6060101"/>
              <a:ext cx="1301704" cy="1299270"/>
              <a:chOff x="6262688" y="5170488"/>
              <a:chExt cx="1697038" cy="1693863"/>
            </a:xfrm>
            <a:grpFill/>
          </p:grpSpPr>
          <p:sp>
            <p:nvSpPr>
              <p:cNvPr id="222"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3"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24" name="Freeform 9"/>
            <p:cNvSpPr>
              <a:spLocks noEditPoints="1"/>
            </p:cNvSpPr>
            <p:nvPr userDrawn="1"/>
          </p:nvSpPr>
          <p:spPr bwMode="auto">
            <a:xfrm>
              <a:off x="11714474" y="3298829"/>
              <a:ext cx="1135300" cy="1451430"/>
            </a:xfrm>
            <a:custGeom>
              <a:avLst/>
              <a:gdLst>
                <a:gd name="T0" fmla="*/ 449 w 1637"/>
                <a:gd name="T1" fmla="*/ 1301 h 2083"/>
                <a:gd name="T2" fmla="*/ 449 w 1637"/>
                <a:gd name="T3" fmla="*/ 1301 h 2083"/>
                <a:gd name="T4" fmla="*/ 350 w 1637"/>
                <a:gd name="T5" fmla="*/ 1276 h 2083"/>
                <a:gd name="T6" fmla="*/ 240 w 1637"/>
                <a:gd name="T7" fmla="*/ 1150 h 2083"/>
                <a:gd name="T8" fmla="*/ 273 w 1637"/>
                <a:gd name="T9" fmla="*/ 841 h 2083"/>
                <a:gd name="T10" fmla="*/ 770 w 1637"/>
                <a:gd name="T11" fmla="*/ 1055 h 2083"/>
                <a:gd name="T12" fmla="*/ 449 w 1637"/>
                <a:gd name="T13" fmla="*/ 1301 h 2083"/>
                <a:gd name="T14" fmla="*/ 1500 w 1637"/>
                <a:gd name="T15" fmla="*/ 1781 h 2083"/>
                <a:gd name="T16" fmla="*/ 1500 w 1637"/>
                <a:gd name="T17" fmla="*/ 1781 h 2083"/>
                <a:gd name="T18" fmla="*/ 1590 w 1637"/>
                <a:gd name="T19" fmla="*/ 1670 h 2083"/>
                <a:gd name="T20" fmla="*/ 1278 w 1637"/>
                <a:gd name="T21" fmla="*/ 1604 h 2083"/>
                <a:gd name="T22" fmla="*/ 1403 w 1637"/>
                <a:gd name="T23" fmla="*/ 1057 h 2083"/>
                <a:gd name="T24" fmla="*/ 1031 w 1637"/>
                <a:gd name="T25" fmla="*/ 383 h 2083"/>
                <a:gd name="T26" fmla="*/ 931 w 1637"/>
                <a:gd name="T27" fmla="*/ 92 h 2083"/>
                <a:gd name="T28" fmla="*/ 480 w 1637"/>
                <a:gd name="T29" fmla="*/ 430 h 2083"/>
                <a:gd name="T30" fmla="*/ 0 w 1637"/>
                <a:gd name="T31" fmla="*/ 723 h 2083"/>
                <a:gd name="T32" fmla="*/ 236 w 1637"/>
                <a:gd name="T33" fmla="*/ 825 h 2083"/>
                <a:gd name="T34" fmla="*/ 202 w 1637"/>
                <a:gd name="T35" fmla="*/ 1162 h 2083"/>
                <a:gd name="T36" fmla="*/ 332 w 1637"/>
                <a:gd name="T37" fmla="*/ 1312 h 2083"/>
                <a:gd name="T38" fmla="*/ 449 w 1637"/>
                <a:gd name="T39" fmla="*/ 1341 h 2083"/>
                <a:gd name="T40" fmla="*/ 807 w 1637"/>
                <a:gd name="T41" fmla="*/ 1071 h 2083"/>
                <a:gd name="T42" fmla="*/ 1003 w 1637"/>
                <a:gd name="T43" fmla="*/ 1156 h 2083"/>
                <a:gd name="T44" fmla="*/ 950 w 1637"/>
                <a:gd name="T45" fmla="*/ 626 h 2083"/>
                <a:gd name="T46" fmla="*/ 1001 w 1637"/>
                <a:gd name="T47" fmla="*/ 495 h 2083"/>
                <a:gd name="T48" fmla="*/ 1297 w 1637"/>
                <a:gd name="T49" fmla="*/ 1060 h 2083"/>
                <a:gd name="T50" fmla="*/ 1215 w 1637"/>
                <a:gd name="T51" fmla="*/ 1499 h 2083"/>
                <a:gd name="T52" fmla="*/ 1166 w 1637"/>
                <a:gd name="T53" fmla="*/ 1581 h 2083"/>
                <a:gd name="T54" fmla="*/ 920 w 1637"/>
                <a:gd name="T55" fmla="*/ 1530 h 2083"/>
                <a:gd name="T56" fmla="*/ 549 w 1637"/>
                <a:gd name="T57" fmla="*/ 1946 h 2083"/>
                <a:gd name="T58" fmla="*/ 1255 w 1637"/>
                <a:gd name="T59" fmla="*/ 2083 h 2083"/>
                <a:gd name="T60" fmla="*/ 1637 w 1637"/>
                <a:gd name="T61" fmla="*/ 1806 h 2083"/>
                <a:gd name="T62" fmla="*/ 1500 w 1637"/>
                <a:gd name="T63" fmla="*/ 1781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7" h="2083">
                  <a:moveTo>
                    <a:pt x="449" y="1301"/>
                  </a:moveTo>
                  <a:lnTo>
                    <a:pt x="449" y="1301"/>
                  </a:lnTo>
                  <a:cubicBezTo>
                    <a:pt x="416" y="1301"/>
                    <a:pt x="383" y="1292"/>
                    <a:pt x="350" y="1276"/>
                  </a:cubicBezTo>
                  <a:cubicBezTo>
                    <a:pt x="295" y="1248"/>
                    <a:pt x="258" y="1206"/>
                    <a:pt x="240" y="1150"/>
                  </a:cubicBezTo>
                  <a:cubicBezTo>
                    <a:pt x="207" y="1047"/>
                    <a:pt x="243" y="919"/>
                    <a:pt x="273" y="841"/>
                  </a:cubicBezTo>
                  <a:lnTo>
                    <a:pt x="770" y="1055"/>
                  </a:lnTo>
                  <a:cubicBezTo>
                    <a:pt x="719" y="1137"/>
                    <a:pt x="599" y="1301"/>
                    <a:pt x="449" y="1301"/>
                  </a:cubicBezTo>
                  <a:close/>
                  <a:moveTo>
                    <a:pt x="1500" y="1781"/>
                  </a:moveTo>
                  <a:lnTo>
                    <a:pt x="1500" y="1781"/>
                  </a:lnTo>
                  <a:lnTo>
                    <a:pt x="1590" y="1670"/>
                  </a:lnTo>
                  <a:lnTo>
                    <a:pt x="1278" y="1604"/>
                  </a:lnTo>
                  <a:cubicBezTo>
                    <a:pt x="1340" y="1504"/>
                    <a:pt x="1412" y="1329"/>
                    <a:pt x="1403" y="1057"/>
                  </a:cubicBezTo>
                  <a:cubicBezTo>
                    <a:pt x="1392" y="672"/>
                    <a:pt x="1130" y="453"/>
                    <a:pt x="1031" y="383"/>
                  </a:cubicBezTo>
                  <a:cubicBezTo>
                    <a:pt x="1053" y="263"/>
                    <a:pt x="1046" y="135"/>
                    <a:pt x="931" y="92"/>
                  </a:cubicBezTo>
                  <a:cubicBezTo>
                    <a:pt x="680" y="0"/>
                    <a:pt x="480" y="430"/>
                    <a:pt x="480" y="430"/>
                  </a:cubicBezTo>
                  <a:cubicBezTo>
                    <a:pt x="480" y="430"/>
                    <a:pt x="113" y="340"/>
                    <a:pt x="0" y="723"/>
                  </a:cubicBezTo>
                  <a:lnTo>
                    <a:pt x="236" y="825"/>
                  </a:lnTo>
                  <a:cubicBezTo>
                    <a:pt x="204" y="908"/>
                    <a:pt x="164" y="1046"/>
                    <a:pt x="202" y="1162"/>
                  </a:cubicBezTo>
                  <a:cubicBezTo>
                    <a:pt x="223" y="1229"/>
                    <a:pt x="267" y="1279"/>
                    <a:pt x="332" y="1312"/>
                  </a:cubicBezTo>
                  <a:cubicBezTo>
                    <a:pt x="370" y="1331"/>
                    <a:pt x="410" y="1341"/>
                    <a:pt x="449" y="1341"/>
                  </a:cubicBezTo>
                  <a:cubicBezTo>
                    <a:pt x="623" y="1341"/>
                    <a:pt x="755" y="1157"/>
                    <a:pt x="807" y="1071"/>
                  </a:cubicBezTo>
                  <a:lnTo>
                    <a:pt x="1003" y="1156"/>
                  </a:lnTo>
                  <a:cubicBezTo>
                    <a:pt x="1003" y="1156"/>
                    <a:pt x="1247" y="846"/>
                    <a:pt x="950" y="626"/>
                  </a:cubicBezTo>
                  <a:cubicBezTo>
                    <a:pt x="950" y="626"/>
                    <a:pt x="977" y="571"/>
                    <a:pt x="1001" y="495"/>
                  </a:cubicBezTo>
                  <a:cubicBezTo>
                    <a:pt x="1101" y="574"/>
                    <a:pt x="1288" y="762"/>
                    <a:pt x="1297" y="1060"/>
                  </a:cubicBezTo>
                  <a:cubicBezTo>
                    <a:pt x="1303" y="1273"/>
                    <a:pt x="1256" y="1416"/>
                    <a:pt x="1215" y="1499"/>
                  </a:cubicBezTo>
                  <a:cubicBezTo>
                    <a:pt x="1198" y="1534"/>
                    <a:pt x="1181" y="1561"/>
                    <a:pt x="1166" y="1581"/>
                  </a:cubicBezTo>
                  <a:lnTo>
                    <a:pt x="920" y="1530"/>
                  </a:lnTo>
                  <a:lnTo>
                    <a:pt x="549" y="1946"/>
                  </a:lnTo>
                  <a:lnTo>
                    <a:pt x="1255" y="2083"/>
                  </a:lnTo>
                  <a:lnTo>
                    <a:pt x="1637" y="1806"/>
                  </a:lnTo>
                  <a:lnTo>
                    <a:pt x="1500" y="1781"/>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225" name="组合 45"/>
            <p:cNvGrpSpPr/>
            <p:nvPr userDrawn="1"/>
          </p:nvGrpSpPr>
          <p:grpSpPr>
            <a:xfrm rot="2116298">
              <a:off x="718679" y="6474356"/>
              <a:ext cx="1228067" cy="1069642"/>
              <a:chOff x="501650" y="3292475"/>
              <a:chExt cx="1735138" cy="1511300"/>
            </a:xfrm>
            <a:grpFill/>
          </p:grpSpPr>
          <p:sp>
            <p:nvSpPr>
              <p:cNvPr id="226" name="Freeform 5"/>
              <p:cNvSpPr/>
              <p:nvPr/>
            </p:nvSpPr>
            <p:spPr bwMode="auto">
              <a:xfrm>
                <a:off x="501650" y="3292475"/>
                <a:ext cx="1735138" cy="893762"/>
              </a:xfrm>
              <a:custGeom>
                <a:avLst/>
                <a:gdLst>
                  <a:gd name="T0" fmla="*/ 0 w 943"/>
                  <a:gd name="T1" fmla="*/ 242 h 484"/>
                  <a:gd name="T2" fmla="*/ 0 w 943"/>
                  <a:gd name="T3" fmla="*/ 242 h 484"/>
                  <a:gd name="T4" fmla="*/ 471 w 943"/>
                  <a:gd name="T5" fmla="*/ 484 h 484"/>
                  <a:gd name="T6" fmla="*/ 943 w 943"/>
                  <a:gd name="T7" fmla="*/ 242 h 484"/>
                  <a:gd name="T8" fmla="*/ 471 w 943"/>
                  <a:gd name="T9" fmla="*/ 0 h 484"/>
                  <a:gd name="T10" fmla="*/ 0 w 943"/>
                  <a:gd name="T11" fmla="*/ 242 h 484"/>
                </a:gdLst>
                <a:ahLst/>
                <a:cxnLst>
                  <a:cxn ang="0">
                    <a:pos x="T0" y="T1"/>
                  </a:cxn>
                  <a:cxn ang="0">
                    <a:pos x="T2" y="T3"/>
                  </a:cxn>
                  <a:cxn ang="0">
                    <a:pos x="T4" y="T5"/>
                  </a:cxn>
                  <a:cxn ang="0">
                    <a:pos x="T6" y="T7"/>
                  </a:cxn>
                  <a:cxn ang="0">
                    <a:pos x="T8" y="T9"/>
                  </a:cxn>
                  <a:cxn ang="0">
                    <a:pos x="T10" y="T11"/>
                  </a:cxn>
                </a:cxnLst>
                <a:rect l="0" t="0" r="r" b="b"/>
                <a:pathLst>
                  <a:path w="943" h="484">
                    <a:moveTo>
                      <a:pt x="0" y="242"/>
                    </a:moveTo>
                    <a:lnTo>
                      <a:pt x="0" y="242"/>
                    </a:lnTo>
                    <a:lnTo>
                      <a:pt x="471" y="484"/>
                    </a:lnTo>
                    <a:lnTo>
                      <a:pt x="943" y="242"/>
                    </a:lnTo>
                    <a:lnTo>
                      <a:pt x="471" y="0"/>
                    </a:lnTo>
                    <a:lnTo>
                      <a:pt x="0" y="242"/>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7" name="Freeform 6"/>
              <p:cNvSpPr/>
              <p:nvPr/>
            </p:nvSpPr>
            <p:spPr bwMode="auto">
              <a:xfrm>
                <a:off x="728663" y="3959225"/>
                <a:ext cx="1285875" cy="758825"/>
              </a:xfrm>
              <a:custGeom>
                <a:avLst/>
                <a:gdLst>
                  <a:gd name="T0" fmla="*/ 349 w 699"/>
                  <a:gd name="T1" fmla="*/ 179 h 412"/>
                  <a:gd name="T2" fmla="*/ 349 w 699"/>
                  <a:gd name="T3" fmla="*/ 179 h 412"/>
                  <a:gd name="T4" fmla="*/ 0 w 699"/>
                  <a:gd name="T5" fmla="*/ 0 h 412"/>
                  <a:gd name="T6" fmla="*/ 0 w 699"/>
                  <a:gd name="T7" fmla="*/ 233 h 412"/>
                  <a:gd name="T8" fmla="*/ 349 w 699"/>
                  <a:gd name="T9" fmla="*/ 412 h 412"/>
                  <a:gd name="T10" fmla="*/ 699 w 699"/>
                  <a:gd name="T11" fmla="*/ 233 h 412"/>
                  <a:gd name="T12" fmla="*/ 699 w 699"/>
                  <a:gd name="T13" fmla="*/ 0 h 412"/>
                  <a:gd name="T14" fmla="*/ 349 w 699"/>
                  <a:gd name="T15" fmla="*/ 179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412">
                    <a:moveTo>
                      <a:pt x="349" y="179"/>
                    </a:moveTo>
                    <a:lnTo>
                      <a:pt x="349" y="179"/>
                    </a:lnTo>
                    <a:lnTo>
                      <a:pt x="0" y="0"/>
                    </a:lnTo>
                    <a:lnTo>
                      <a:pt x="0" y="233"/>
                    </a:lnTo>
                    <a:lnTo>
                      <a:pt x="349" y="412"/>
                    </a:lnTo>
                    <a:lnTo>
                      <a:pt x="699" y="233"/>
                    </a:lnTo>
                    <a:lnTo>
                      <a:pt x="699" y="0"/>
                    </a:lnTo>
                    <a:lnTo>
                      <a:pt x="349" y="179"/>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8" name="Freeform 7"/>
              <p:cNvSpPr/>
              <p:nvPr/>
            </p:nvSpPr>
            <p:spPr bwMode="auto">
              <a:xfrm>
                <a:off x="514350" y="4095750"/>
                <a:ext cx="68263" cy="708025"/>
              </a:xfrm>
              <a:custGeom>
                <a:avLst/>
                <a:gdLst>
                  <a:gd name="T0" fmla="*/ 0 w 37"/>
                  <a:gd name="T1" fmla="*/ 384 h 384"/>
                  <a:gd name="T2" fmla="*/ 0 w 37"/>
                  <a:gd name="T3" fmla="*/ 384 h 384"/>
                  <a:gd name="T4" fmla="*/ 37 w 37"/>
                  <a:gd name="T5" fmla="*/ 384 h 384"/>
                  <a:gd name="T6" fmla="*/ 37 w 37"/>
                  <a:gd name="T7" fmla="*/ 0 h 384"/>
                  <a:gd name="T8" fmla="*/ 0 w 37"/>
                  <a:gd name="T9" fmla="*/ 0 h 384"/>
                  <a:gd name="T10" fmla="*/ 0 w 37"/>
                  <a:gd name="T11" fmla="*/ 384 h 384"/>
                </a:gdLst>
                <a:ahLst/>
                <a:cxnLst>
                  <a:cxn ang="0">
                    <a:pos x="T0" y="T1"/>
                  </a:cxn>
                  <a:cxn ang="0">
                    <a:pos x="T2" y="T3"/>
                  </a:cxn>
                  <a:cxn ang="0">
                    <a:pos x="T4" y="T5"/>
                  </a:cxn>
                  <a:cxn ang="0">
                    <a:pos x="T6" y="T7"/>
                  </a:cxn>
                  <a:cxn ang="0">
                    <a:pos x="T8" y="T9"/>
                  </a:cxn>
                  <a:cxn ang="0">
                    <a:pos x="T10" y="T11"/>
                  </a:cxn>
                </a:cxnLst>
                <a:rect l="0" t="0" r="r" b="b"/>
                <a:pathLst>
                  <a:path w="37" h="384">
                    <a:moveTo>
                      <a:pt x="0" y="384"/>
                    </a:moveTo>
                    <a:lnTo>
                      <a:pt x="0" y="384"/>
                    </a:lnTo>
                    <a:lnTo>
                      <a:pt x="37" y="384"/>
                    </a:lnTo>
                    <a:lnTo>
                      <a:pt x="37" y="0"/>
                    </a:lnTo>
                    <a:lnTo>
                      <a:pt x="0" y="0"/>
                    </a:lnTo>
                    <a:lnTo>
                      <a:pt x="0" y="384"/>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9" name="Freeform 8"/>
              <p:cNvSpPr/>
              <p:nvPr/>
            </p:nvSpPr>
            <p:spPr bwMode="auto">
              <a:xfrm>
                <a:off x="511175" y="3986212"/>
                <a:ext cx="74613" cy="76200"/>
              </a:xfrm>
              <a:custGeom>
                <a:avLst/>
                <a:gdLst>
                  <a:gd name="T0" fmla="*/ 41 w 41"/>
                  <a:gd name="T1" fmla="*/ 21 h 41"/>
                  <a:gd name="T2" fmla="*/ 41 w 41"/>
                  <a:gd name="T3" fmla="*/ 21 h 41"/>
                  <a:gd name="T4" fmla="*/ 20 w 41"/>
                  <a:gd name="T5" fmla="*/ 41 h 41"/>
                  <a:gd name="T6" fmla="*/ 0 w 41"/>
                  <a:gd name="T7" fmla="*/ 21 h 41"/>
                  <a:gd name="T8" fmla="*/ 20 w 41"/>
                  <a:gd name="T9" fmla="*/ 0 h 41"/>
                  <a:gd name="T10" fmla="*/ 41 w 41"/>
                  <a:gd name="T11" fmla="*/ 21 h 41"/>
                </a:gdLst>
                <a:ahLst/>
                <a:cxnLst>
                  <a:cxn ang="0">
                    <a:pos x="T0" y="T1"/>
                  </a:cxn>
                  <a:cxn ang="0">
                    <a:pos x="T2" y="T3"/>
                  </a:cxn>
                  <a:cxn ang="0">
                    <a:pos x="T4" y="T5"/>
                  </a:cxn>
                  <a:cxn ang="0">
                    <a:pos x="T6" y="T7"/>
                  </a:cxn>
                  <a:cxn ang="0">
                    <a:pos x="T8" y="T9"/>
                  </a:cxn>
                  <a:cxn ang="0">
                    <a:pos x="T10" y="T11"/>
                  </a:cxn>
                </a:cxnLst>
                <a:rect l="0" t="0" r="r" b="b"/>
                <a:pathLst>
                  <a:path w="41" h="41">
                    <a:moveTo>
                      <a:pt x="41" y="21"/>
                    </a:moveTo>
                    <a:lnTo>
                      <a:pt x="41" y="21"/>
                    </a:lnTo>
                    <a:cubicBezTo>
                      <a:pt x="41" y="32"/>
                      <a:pt x="32" y="41"/>
                      <a:pt x="20" y="41"/>
                    </a:cubicBezTo>
                    <a:cubicBezTo>
                      <a:pt x="9" y="41"/>
                      <a:pt x="0" y="32"/>
                      <a:pt x="0" y="21"/>
                    </a:cubicBezTo>
                    <a:cubicBezTo>
                      <a:pt x="0" y="9"/>
                      <a:pt x="9" y="0"/>
                      <a:pt x="20" y="0"/>
                    </a:cubicBezTo>
                    <a:cubicBezTo>
                      <a:pt x="32" y="0"/>
                      <a:pt x="41" y="9"/>
                      <a:pt x="41" y="21"/>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0" name="Freeform 9"/>
              <p:cNvSpPr/>
              <p:nvPr/>
            </p:nvSpPr>
            <p:spPr bwMode="auto">
              <a:xfrm>
                <a:off x="541338" y="3738562"/>
                <a:ext cx="14288" cy="401637"/>
              </a:xfrm>
              <a:custGeom>
                <a:avLst/>
                <a:gdLst>
                  <a:gd name="T0" fmla="*/ 7 w 7"/>
                  <a:gd name="T1" fmla="*/ 217 h 217"/>
                  <a:gd name="T2" fmla="*/ 7 w 7"/>
                  <a:gd name="T3" fmla="*/ 217 h 217"/>
                  <a:gd name="T4" fmla="*/ 0 w 7"/>
                  <a:gd name="T5" fmla="*/ 217 h 217"/>
                  <a:gd name="T6" fmla="*/ 0 w 7"/>
                  <a:gd name="T7" fmla="*/ 0 h 217"/>
                  <a:gd name="T8" fmla="*/ 7 w 7"/>
                  <a:gd name="T9" fmla="*/ 0 h 217"/>
                  <a:gd name="T10" fmla="*/ 7 w 7"/>
                  <a:gd name="T11" fmla="*/ 217 h 217"/>
                </a:gdLst>
                <a:ahLst/>
                <a:cxnLst>
                  <a:cxn ang="0">
                    <a:pos x="T0" y="T1"/>
                  </a:cxn>
                  <a:cxn ang="0">
                    <a:pos x="T2" y="T3"/>
                  </a:cxn>
                  <a:cxn ang="0">
                    <a:pos x="T4" y="T5"/>
                  </a:cxn>
                  <a:cxn ang="0">
                    <a:pos x="T6" y="T7"/>
                  </a:cxn>
                  <a:cxn ang="0">
                    <a:pos x="T8" y="T9"/>
                  </a:cxn>
                  <a:cxn ang="0">
                    <a:pos x="T10" y="T11"/>
                  </a:cxn>
                </a:cxnLst>
                <a:rect l="0" t="0" r="r" b="b"/>
                <a:pathLst>
                  <a:path w="7" h="217">
                    <a:moveTo>
                      <a:pt x="7" y="217"/>
                    </a:moveTo>
                    <a:lnTo>
                      <a:pt x="7" y="217"/>
                    </a:lnTo>
                    <a:lnTo>
                      <a:pt x="0" y="217"/>
                    </a:lnTo>
                    <a:lnTo>
                      <a:pt x="0" y="0"/>
                    </a:lnTo>
                    <a:lnTo>
                      <a:pt x="7" y="0"/>
                    </a:lnTo>
                    <a:lnTo>
                      <a:pt x="7" y="217"/>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31" name="Freeform 7"/>
            <p:cNvSpPr>
              <a:spLocks noEditPoints="1"/>
            </p:cNvSpPr>
            <p:nvPr userDrawn="1"/>
          </p:nvSpPr>
          <p:spPr bwMode="auto">
            <a:xfrm rot="20132266">
              <a:off x="9763146" y="-248950"/>
              <a:ext cx="1277233" cy="931381"/>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nvGrpSpPr>
            <p:cNvPr id="232" name="组合 23"/>
            <p:cNvGrpSpPr/>
            <p:nvPr userDrawn="1"/>
          </p:nvGrpSpPr>
          <p:grpSpPr>
            <a:xfrm rot="1406730">
              <a:off x="10767933" y="5424446"/>
              <a:ext cx="1301704" cy="1299270"/>
              <a:chOff x="6262688" y="5170488"/>
              <a:chExt cx="1697038" cy="1693863"/>
            </a:xfrm>
            <a:grpFill/>
          </p:grpSpPr>
          <p:sp>
            <p:nvSpPr>
              <p:cNvPr id="233"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4"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35" name="Freeform 19"/>
            <p:cNvSpPr>
              <a:spLocks noEditPoints="1"/>
            </p:cNvSpPr>
            <p:nvPr userDrawn="1"/>
          </p:nvSpPr>
          <p:spPr bwMode="auto">
            <a:xfrm rot="21418795">
              <a:off x="11264443" y="4898673"/>
              <a:ext cx="1209819" cy="253100"/>
            </a:xfrm>
            <a:custGeom>
              <a:avLst/>
              <a:gdLst>
                <a:gd name="T0" fmla="*/ 2347 w 2387"/>
                <a:gd name="T1" fmla="*/ 458 h 498"/>
                <a:gd name="T2" fmla="*/ 40 w 2387"/>
                <a:gd name="T3" fmla="*/ 40 h 498"/>
                <a:gd name="T4" fmla="*/ 177 w 2387"/>
                <a:gd name="T5" fmla="*/ 298 h 498"/>
                <a:gd name="T6" fmla="*/ 217 w 2387"/>
                <a:gd name="T7" fmla="*/ 40 h 498"/>
                <a:gd name="T8" fmla="*/ 277 w 2387"/>
                <a:gd name="T9" fmla="*/ 159 h 498"/>
                <a:gd name="T10" fmla="*/ 317 w 2387"/>
                <a:gd name="T11" fmla="*/ 40 h 498"/>
                <a:gd name="T12" fmla="*/ 377 w 2387"/>
                <a:gd name="T13" fmla="*/ 159 h 498"/>
                <a:gd name="T14" fmla="*/ 417 w 2387"/>
                <a:gd name="T15" fmla="*/ 40 h 498"/>
                <a:gd name="T16" fmla="*/ 477 w 2387"/>
                <a:gd name="T17" fmla="*/ 159 h 498"/>
                <a:gd name="T18" fmla="*/ 517 w 2387"/>
                <a:gd name="T19" fmla="*/ 40 h 498"/>
                <a:gd name="T20" fmla="*/ 577 w 2387"/>
                <a:gd name="T21" fmla="*/ 159 h 498"/>
                <a:gd name="T22" fmla="*/ 617 w 2387"/>
                <a:gd name="T23" fmla="*/ 40 h 498"/>
                <a:gd name="T24" fmla="*/ 674 w 2387"/>
                <a:gd name="T25" fmla="*/ 298 h 498"/>
                <a:gd name="T26" fmla="*/ 714 w 2387"/>
                <a:gd name="T27" fmla="*/ 40 h 498"/>
                <a:gd name="T28" fmla="*/ 774 w 2387"/>
                <a:gd name="T29" fmla="*/ 159 h 498"/>
                <a:gd name="T30" fmla="*/ 814 w 2387"/>
                <a:gd name="T31" fmla="*/ 40 h 498"/>
                <a:gd name="T32" fmla="*/ 874 w 2387"/>
                <a:gd name="T33" fmla="*/ 159 h 498"/>
                <a:gd name="T34" fmla="*/ 914 w 2387"/>
                <a:gd name="T35" fmla="*/ 40 h 498"/>
                <a:gd name="T36" fmla="*/ 974 w 2387"/>
                <a:gd name="T37" fmla="*/ 159 h 498"/>
                <a:gd name="T38" fmla="*/ 1014 w 2387"/>
                <a:gd name="T39" fmla="*/ 40 h 498"/>
                <a:gd name="T40" fmla="*/ 1074 w 2387"/>
                <a:gd name="T41" fmla="*/ 159 h 498"/>
                <a:gd name="T42" fmla="*/ 1114 w 2387"/>
                <a:gd name="T43" fmla="*/ 40 h 498"/>
                <a:gd name="T44" fmla="*/ 1187 w 2387"/>
                <a:gd name="T45" fmla="*/ 298 h 498"/>
                <a:gd name="T46" fmla="*/ 1227 w 2387"/>
                <a:gd name="T47" fmla="*/ 40 h 498"/>
                <a:gd name="T48" fmla="*/ 1287 w 2387"/>
                <a:gd name="T49" fmla="*/ 159 h 498"/>
                <a:gd name="T50" fmla="*/ 1327 w 2387"/>
                <a:gd name="T51" fmla="*/ 40 h 498"/>
                <a:gd name="T52" fmla="*/ 1387 w 2387"/>
                <a:gd name="T53" fmla="*/ 159 h 498"/>
                <a:gd name="T54" fmla="*/ 1427 w 2387"/>
                <a:gd name="T55" fmla="*/ 40 h 498"/>
                <a:gd name="T56" fmla="*/ 1487 w 2387"/>
                <a:gd name="T57" fmla="*/ 159 h 498"/>
                <a:gd name="T58" fmla="*/ 1527 w 2387"/>
                <a:gd name="T59" fmla="*/ 40 h 498"/>
                <a:gd name="T60" fmla="*/ 1587 w 2387"/>
                <a:gd name="T61" fmla="*/ 159 h 498"/>
                <a:gd name="T62" fmla="*/ 1627 w 2387"/>
                <a:gd name="T63" fmla="*/ 40 h 498"/>
                <a:gd name="T64" fmla="*/ 1684 w 2387"/>
                <a:gd name="T65" fmla="*/ 298 h 498"/>
                <a:gd name="T66" fmla="*/ 1724 w 2387"/>
                <a:gd name="T67" fmla="*/ 40 h 498"/>
                <a:gd name="T68" fmla="*/ 1784 w 2387"/>
                <a:gd name="T69" fmla="*/ 159 h 498"/>
                <a:gd name="T70" fmla="*/ 1824 w 2387"/>
                <a:gd name="T71" fmla="*/ 40 h 498"/>
                <a:gd name="T72" fmla="*/ 1884 w 2387"/>
                <a:gd name="T73" fmla="*/ 159 h 498"/>
                <a:gd name="T74" fmla="*/ 1924 w 2387"/>
                <a:gd name="T75" fmla="*/ 40 h 498"/>
                <a:gd name="T76" fmla="*/ 1984 w 2387"/>
                <a:gd name="T77" fmla="*/ 159 h 498"/>
                <a:gd name="T78" fmla="*/ 2024 w 2387"/>
                <a:gd name="T79" fmla="*/ 40 h 498"/>
                <a:gd name="T80" fmla="*/ 2084 w 2387"/>
                <a:gd name="T81" fmla="*/ 159 h 498"/>
                <a:gd name="T82" fmla="*/ 2124 w 2387"/>
                <a:gd name="T83" fmla="*/ 40 h 498"/>
                <a:gd name="T84" fmla="*/ 2170 w 2387"/>
                <a:gd name="T85" fmla="*/ 298 h 498"/>
                <a:gd name="T86" fmla="*/ 2210 w 2387"/>
                <a:gd name="T87" fmla="*/ 40 h 498"/>
                <a:gd name="T88" fmla="*/ 2347 w 2387"/>
                <a:gd name="T89" fmla="*/ 458 h 498"/>
                <a:gd name="T90" fmla="*/ 0 w 2387"/>
                <a:gd name="T91" fmla="*/ 498 h 498"/>
                <a:gd name="T92" fmla="*/ 2387 w 2387"/>
                <a:gd name="T93" fmla="*/ 0 h 498"/>
                <a:gd name="T94" fmla="*/ 0 w 2387"/>
                <a:gd name="T95"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7" h="498">
                  <a:moveTo>
                    <a:pt x="2347" y="458"/>
                  </a:moveTo>
                  <a:lnTo>
                    <a:pt x="2347" y="458"/>
                  </a:lnTo>
                  <a:lnTo>
                    <a:pt x="40" y="458"/>
                  </a:lnTo>
                  <a:lnTo>
                    <a:pt x="40" y="40"/>
                  </a:lnTo>
                  <a:lnTo>
                    <a:pt x="177" y="40"/>
                  </a:lnTo>
                  <a:lnTo>
                    <a:pt x="177" y="298"/>
                  </a:lnTo>
                  <a:lnTo>
                    <a:pt x="217" y="298"/>
                  </a:lnTo>
                  <a:lnTo>
                    <a:pt x="217" y="40"/>
                  </a:lnTo>
                  <a:lnTo>
                    <a:pt x="277" y="40"/>
                  </a:lnTo>
                  <a:lnTo>
                    <a:pt x="277" y="159"/>
                  </a:lnTo>
                  <a:lnTo>
                    <a:pt x="317" y="159"/>
                  </a:lnTo>
                  <a:lnTo>
                    <a:pt x="317" y="40"/>
                  </a:lnTo>
                  <a:lnTo>
                    <a:pt x="377" y="40"/>
                  </a:lnTo>
                  <a:lnTo>
                    <a:pt x="377" y="159"/>
                  </a:lnTo>
                  <a:lnTo>
                    <a:pt x="417" y="159"/>
                  </a:lnTo>
                  <a:lnTo>
                    <a:pt x="417" y="40"/>
                  </a:lnTo>
                  <a:lnTo>
                    <a:pt x="477" y="40"/>
                  </a:lnTo>
                  <a:lnTo>
                    <a:pt x="477" y="159"/>
                  </a:lnTo>
                  <a:lnTo>
                    <a:pt x="517" y="159"/>
                  </a:lnTo>
                  <a:lnTo>
                    <a:pt x="517" y="40"/>
                  </a:lnTo>
                  <a:lnTo>
                    <a:pt x="577" y="40"/>
                  </a:lnTo>
                  <a:lnTo>
                    <a:pt x="577" y="159"/>
                  </a:lnTo>
                  <a:lnTo>
                    <a:pt x="617" y="159"/>
                  </a:lnTo>
                  <a:lnTo>
                    <a:pt x="617" y="40"/>
                  </a:lnTo>
                  <a:lnTo>
                    <a:pt x="674" y="40"/>
                  </a:lnTo>
                  <a:lnTo>
                    <a:pt x="674" y="298"/>
                  </a:lnTo>
                  <a:lnTo>
                    <a:pt x="714" y="298"/>
                  </a:lnTo>
                  <a:lnTo>
                    <a:pt x="714" y="40"/>
                  </a:lnTo>
                  <a:lnTo>
                    <a:pt x="774" y="40"/>
                  </a:lnTo>
                  <a:lnTo>
                    <a:pt x="774" y="159"/>
                  </a:lnTo>
                  <a:lnTo>
                    <a:pt x="814" y="159"/>
                  </a:lnTo>
                  <a:lnTo>
                    <a:pt x="814" y="40"/>
                  </a:lnTo>
                  <a:lnTo>
                    <a:pt x="874" y="40"/>
                  </a:lnTo>
                  <a:lnTo>
                    <a:pt x="874" y="159"/>
                  </a:lnTo>
                  <a:lnTo>
                    <a:pt x="914" y="159"/>
                  </a:lnTo>
                  <a:lnTo>
                    <a:pt x="914" y="40"/>
                  </a:lnTo>
                  <a:lnTo>
                    <a:pt x="974" y="40"/>
                  </a:lnTo>
                  <a:lnTo>
                    <a:pt x="974" y="159"/>
                  </a:lnTo>
                  <a:lnTo>
                    <a:pt x="1014" y="159"/>
                  </a:lnTo>
                  <a:lnTo>
                    <a:pt x="1014" y="40"/>
                  </a:lnTo>
                  <a:lnTo>
                    <a:pt x="1074" y="40"/>
                  </a:lnTo>
                  <a:lnTo>
                    <a:pt x="1074" y="159"/>
                  </a:lnTo>
                  <a:lnTo>
                    <a:pt x="1114" y="159"/>
                  </a:lnTo>
                  <a:lnTo>
                    <a:pt x="1114" y="40"/>
                  </a:lnTo>
                  <a:lnTo>
                    <a:pt x="1187" y="40"/>
                  </a:lnTo>
                  <a:lnTo>
                    <a:pt x="1187" y="298"/>
                  </a:lnTo>
                  <a:lnTo>
                    <a:pt x="1227" y="298"/>
                  </a:lnTo>
                  <a:lnTo>
                    <a:pt x="1227" y="40"/>
                  </a:lnTo>
                  <a:lnTo>
                    <a:pt x="1287" y="40"/>
                  </a:lnTo>
                  <a:lnTo>
                    <a:pt x="1287" y="159"/>
                  </a:lnTo>
                  <a:lnTo>
                    <a:pt x="1327" y="159"/>
                  </a:lnTo>
                  <a:lnTo>
                    <a:pt x="1327" y="40"/>
                  </a:lnTo>
                  <a:lnTo>
                    <a:pt x="1387" y="40"/>
                  </a:lnTo>
                  <a:lnTo>
                    <a:pt x="1387" y="159"/>
                  </a:lnTo>
                  <a:lnTo>
                    <a:pt x="1427" y="159"/>
                  </a:lnTo>
                  <a:lnTo>
                    <a:pt x="1427" y="40"/>
                  </a:lnTo>
                  <a:lnTo>
                    <a:pt x="1487" y="40"/>
                  </a:lnTo>
                  <a:lnTo>
                    <a:pt x="1487" y="159"/>
                  </a:lnTo>
                  <a:lnTo>
                    <a:pt x="1527" y="159"/>
                  </a:lnTo>
                  <a:lnTo>
                    <a:pt x="1527" y="40"/>
                  </a:lnTo>
                  <a:lnTo>
                    <a:pt x="1587" y="40"/>
                  </a:lnTo>
                  <a:lnTo>
                    <a:pt x="1587" y="159"/>
                  </a:lnTo>
                  <a:lnTo>
                    <a:pt x="1627" y="159"/>
                  </a:lnTo>
                  <a:lnTo>
                    <a:pt x="1627" y="40"/>
                  </a:lnTo>
                  <a:lnTo>
                    <a:pt x="1684" y="40"/>
                  </a:lnTo>
                  <a:lnTo>
                    <a:pt x="1684" y="298"/>
                  </a:lnTo>
                  <a:lnTo>
                    <a:pt x="1724" y="298"/>
                  </a:lnTo>
                  <a:lnTo>
                    <a:pt x="1724" y="40"/>
                  </a:lnTo>
                  <a:lnTo>
                    <a:pt x="1784" y="40"/>
                  </a:lnTo>
                  <a:lnTo>
                    <a:pt x="1784" y="159"/>
                  </a:lnTo>
                  <a:lnTo>
                    <a:pt x="1824" y="159"/>
                  </a:lnTo>
                  <a:lnTo>
                    <a:pt x="1824" y="40"/>
                  </a:lnTo>
                  <a:lnTo>
                    <a:pt x="1884" y="40"/>
                  </a:lnTo>
                  <a:lnTo>
                    <a:pt x="1884" y="159"/>
                  </a:lnTo>
                  <a:lnTo>
                    <a:pt x="1924" y="159"/>
                  </a:lnTo>
                  <a:lnTo>
                    <a:pt x="1924" y="40"/>
                  </a:lnTo>
                  <a:lnTo>
                    <a:pt x="1984" y="40"/>
                  </a:lnTo>
                  <a:lnTo>
                    <a:pt x="1984" y="159"/>
                  </a:lnTo>
                  <a:lnTo>
                    <a:pt x="2024" y="159"/>
                  </a:lnTo>
                  <a:lnTo>
                    <a:pt x="2024" y="40"/>
                  </a:lnTo>
                  <a:lnTo>
                    <a:pt x="2084" y="40"/>
                  </a:lnTo>
                  <a:lnTo>
                    <a:pt x="2084" y="159"/>
                  </a:lnTo>
                  <a:lnTo>
                    <a:pt x="2124" y="159"/>
                  </a:lnTo>
                  <a:lnTo>
                    <a:pt x="2124" y="40"/>
                  </a:lnTo>
                  <a:lnTo>
                    <a:pt x="2170" y="40"/>
                  </a:lnTo>
                  <a:lnTo>
                    <a:pt x="2170" y="298"/>
                  </a:lnTo>
                  <a:lnTo>
                    <a:pt x="2210" y="298"/>
                  </a:lnTo>
                  <a:lnTo>
                    <a:pt x="2210" y="40"/>
                  </a:lnTo>
                  <a:lnTo>
                    <a:pt x="2347" y="40"/>
                  </a:lnTo>
                  <a:lnTo>
                    <a:pt x="2347" y="458"/>
                  </a:lnTo>
                  <a:close/>
                  <a:moveTo>
                    <a:pt x="0" y="498"/>
                  </a:moveTo>
                  <a:lnTo>
                    <a:pt x="0" y="498"/>
                  </a:lnTo>
                  <a:lnTo>
                    <a:pt x="2387" y="498"/>
                  </a:lnTo>
                  <a:lnTo>
                    <a:pt x="2387" y="0"/>
                  </a:lnTo>
                  <a:lnTo>
                    <a:pt x="0" y="0"/>
                  </a:lnTo>
                  <a:lnTo>
                    <a:pt x="0" y="498"/>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37" name="文本占位符 7"/>
          <p:cNvSpPr>
            <a:spLocks noGrp="1"/>
          </p:cNvSpPr>
          <p:nvPr>
            <p:ph type="body" sz="quarter" idx="10" hasCustomPrompt="1"/>
          </p:nvPr>
        </p:nvSpPr>
        <p:spPr>
          <a:xfrm>
            <a:off x="1281294"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238" name="Freeform 7"/>
          <p:cNvSpPr>
            <a:spLocks noEditPoints="1"/>
          </p:cNvSpPr>
          <p:nvPr userDrawn="1"/>
        </p:nvSpPr>
        <p:spPr bwMode="auto">
          <a:xfrm>
            <a:off x="280410" y="331276"/>
            <a:ext cx="826852" cy="602955"/>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39" name="矩形 238"/>
          <p:cNvSpPr/>
          <p:nvPr userDrawn="1"/>
        </p:nvSpPr>
        <p:spPr>
          <a:xfrm>
            <a:off x="1058" y="6488563"/>
            <a:ext cx="1219094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3555" y="427735"/>
            <a:ext cx="9063989" cy="171094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3555" y="2459482"/>
            <a:ext cx="9063989" cy="705764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503555" y="9944862"/>
            <a:ext cx="2316352" cy="534670"/>
          </a:xfrm>
          <a:prstGeom prst="rect">
            <a:avLst/>
          </a:prstGeom>
        </p:spPr>
        <p:txBody>
          <a:bodyPr/>
          <a:lstStyle/>
          <a:p>
            <a:fld id="{530820CF-B880-4189-942D-D702A7CBA730}" type="datetimeFigureOut">
              <a:rPr lang="zh-CN" altLang="en-US" smtClean="0"/>
              <a:pPr/>
              <a:t>2018/7/30</a:t>
            </a:fld>
            <a:endParaRPr lang="zh-CN" altLang="en-US"/>
          </a:p>
        </p:txBody>
      </p:sp>
      <p:sp>
        <p:nvSpPr>
          <p:cNvPr id="5" name="页脚占位符 4"/>
          <p:cNvSpPr>
            <a:spLocks noGrp="1"/>
          </p:cNvSpPr>
          <p:nvPr>
            <p:ph type="ftr" sz="quarter" idx="11"/>
          </p:nvPr>
        </p:nvSpPr>
        <p:spPr>
          <a:xfrm>
            <a:off x="3424174" y="9944862"/>
            <a:ext cx="3222751" cy="53467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7251192" y="9944862"/>
            <a:ext cx="2316352" cy="534670"/>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a:xfrm>
            <a:off x="503555" y="9944862"/>
            <a:ext cx="2316352" cy="53467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424174" y="9944862"/>
            <a:ext cx="3222751" cy="53467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7251192" y="9944862"/>
            <a:ext cx="2316352" cy="53467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F3F7D54-8588-4C48-93EA-3B1CC43F315C}"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a:xfrm>
            <a:off x="503555" y="427736"/>
            <a:ext cx="9063989" cy="1710943"/>
          </a:xfrm>
          <a:prstGeom prst="rect">
            <a:avLst/>
          </a:prstGeom>
        </p:spPr>
        <p:txBody>
          <a:bodyPr/>
          <a:lstStyle/>
          <a:p>
            <a:r>
              <a:rPr lang="en-US" smtClean="0"/>
              <a:t>Title</a:t>
            </a:r>
            <a:endParaRPr lang="en-US"/>
          </a:p>
        </p:txBody>
      </p:sp>
      <p:sp>
        <p:nvSpPr>
          <p:cNvPr id="3" name="Text 2"/>
          <p:cNvSpPr>
            <a:spLocks noGrp="1"/>
          </p:cNvSpPr>
          <p:nvPr>
            <p:ph type="body" idx="1" hasCustomPrompt="1"/>
          </p:nvPr>
        </p:nvSpPr>
        <p:spPr>
          <a:xfrm>
            <a:off x="503555" y="2459482"/>
            <a:ext cx="9063989" cy="7057644"/>
          </a:xfrm>
          <a:prstGeom prst="rect">
            <a:avLst/>
          </a:prstGeom>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a:xfrm>
            <a:off x="503555" y="9944862"/>
            <a:ext cx="2316352" cy="534670"/>
          </a:xfrm>
          <a:prstGeom prst="rect">
            <a:avLst/>
          </a:prstGeom>
        </p:spPr>
        <p:txBody>
          <a:bodyPr/>
          <a:lstStyle/>
          <a:p>
            <a:fld id="{C16525B2-4347-4F72-BAF7-76B19438D329}" type="datetimeFigureOut">
              <a:rPr lang="en-US" smtClean="0"/>
              <a:pPr/>
              <a:t>7/30/2018</a:t>
            </a:fld>
            <a:endParaRPr lang="en-US"/>
          </a:p>
        </p:txBody>
      </p:sp>
      <p:sp>
        <p:nvSpPr>
          <p:cNvPr id="5" name="Footer 4"/>
          <p:cNvSpPr>
            <a:spLocks noGrp="1"/>
          </p:cNvSpPr>
          <p:nvPr>
            <p:ph type="ftr" sz="quarter" idx="11"/>
          </p:nvPr>
        </p:nvSpPr>
        <p:spPr>
          <a:xfrm>
            <a:off x="3424174" y="9944862"/>
            <a:ext cx="3222751" cy="534670"/>
          </a:xfrm>
          <a:prstGeom prst="rect">
            <a:avLst/>
          </a:prstGeom>
        </p:spPr>
        <p:txBody>
          <a:bodyPr/>
          <a:lstStyle/>
          <a:p>
            <a:endParaRPr lang="en-US"/>
          </a:p>
        </p:txBody>
      </p:sp>
      <p:sp>
        <p:nvSpPr>
          <p:cNvPr id="6" name="Slide number 5"/>
          <p:cNvSpPr>
            <a:spLocks noGrp="1"/>
          </p:cNvSpPr>
          <p:nvPr>
            <p:ph type="sldNum" sz="quarter" idx="12"/>
          </p:nvPr>
        </p:nvSpPr>
        <p:spPr>
          <a:xfrm>
            <a:off x="7251192" y="9944862"/>
            <a:ext cx="2316352" cy="534670"/>
          </a:xfrm>
          <a:prstGeom prst="rect">
            <a:avLst/>
          </a:prstGeom>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a:fillRect/>
          </a:stretch>
        </p:blipFill>
        <p:spPr>
          <a:xfrm>
            <a:off x="3882314" y="1181451"/>
            <a:ext cx="4495104" cy="4495104"/>
          </a:xfrm>
          <a:prstGeom prst="ellipse">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22049" r="54675" b="21936"/>
          <a:stretch>
            <a:fillRect/>
          </a:stretch>
        </p:blipFill>
        <p:spPr>
          <a:xfrm>
            <a:off x="952455" y="-12701"/>
            <a:ext cx="10492980" cy="68580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15838" r="78197" b="16675"/>
          <a:stretch>
            <a:fillRect/>
          </a:stretch>
        </p:blipFill>
        <p:spPr>
          <a:xfrm>
            <a:off x="8015258" y="-12700"/>
            <a:ext cx="4189442"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15838" r="78197" b="16675"/>
          <a:stretch>
            <a:fillRect/>
          </a:stretch>
        </p:blipFill>
        <p:spPr>
          <a:xfrm flipH="1">
            <a:off x="0" y="-12700"/>
            <a:ext cx="418944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54115" t="20375" r="25555" b="20378"/>
          <a:stretch>
            <a:fillRect/>
          </a:stretch>
        </p:blipFill>
        <p:spPr>
          <a:xfrm>
            <a:off x="7739212" y="0"/>
            <a:ext cx="4452788" cy="68628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atin typeface="Segoe UI Light" panose="020B0502040204020203" charset="0"/>
                <a:ea typeface="Segoe UI Light" panose="020B0502040204020203" charset="0"/>
                <a:cs typeface="Segoe UI Light" panose="020B0502040204020203"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latin typeface="Segoe UI Light" panose="020B0502040204020203" charset="0"/>
                <a:ea typeface="Segoe UI Light" panose="020B0502040204020203" charset="0"/>
                <a:cs typeface="Segoe UI Light" panose="020B0502040204020203" charset="0"/>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atin typeface="Segoe UI Light" panose="020B0502040204020203" charset="0"/>
                <a:ea typeface="Segoe UI Light" panose="020B0502040204020203" charset="0"/>
                <a:cs typeface="Segoe UI Light" panose="020B0502040204020203" charset="0"/>
              </a:defRPr>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smtClean="0">
                <a:solidFill>
                  <a:schemeClr val="tx1">
                    <a:lumMod val="75000"/>
                    <a:lumOff val="25000"/>
                  </a:schemeClr>
                </a:solidFill>
                <a:latin typeface="Segoe UI Light" panose="020B0502040204020203"/>
                <a:ea typeface="微软雅黑" panose="020B050302020402020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smtClean="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8965"/>
            <a:r>
              <a:rPr lang="zh-CN" altLang="en-US" sz="1800" dirty="0" smtClean="0">
                <a:solidFill>
                  <a:srgbClr val="FFFFFF"/>
                </a:solidFill>
                <a:latin typeface="Segoe UI Light" panose="020B0502040204020203"/>
                <a:ea typeface="微软雅黑" panose="020B0503020204020204" charset="-122"/>
                <a:cs typeface="Segoe UI Light" panose="020B0502040204020203"/>
              </a:rPr>
              <a:t>标注</a:t>
            </a:r>
            <a:endParaRPr lang="zh-CN" altLang="en-US" sz="1800" dirty="0">
              <a:solidFill>
                <a:srgbClr val="FFFFFF"/>
              </a:solidFill>
              <a:latin typeface="Segoe UI Light" panose="020B0502040204020203"/>
              <a:ea typeface="微软雅黑" panose="020B0503020204020204" charset="-122"/>
              <a:cs typeface="Segoe UI Light" panose="020B0502040204020203"/>
            </a:endParaRPr>
          </a:p>
        </p:txBody>
      </p:sp>
      <p:sp>
        <p:nvSpPr>
          <p:cNvPr id="11" name="矩形 10"/>
          <p:cNvSpPr/>
          <p:nvPr userDrawn="1"/>
        </p:nvSpPr>
        <p:spPr>
          <a:xfrm>
            <a:off x="2572589" y="759873"/>
            <a:ext cx="1402001" cy="3453253"/>
          </a:xfrm>
          <a:prstGeom prst="rect">
            <a:avLst/>
          </a:prstGeom>
        </p:spPr>
        <p:txBody>
          <a:bodyPr wrap="square">
            <a:spAutoFit/>
          </a:bodyPr>
          <a:lstStyle/>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字体使用 </a:t>
            </a: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行距</a:t>
            </a: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背景图片出处</a:t>
            </a:r>
          </a:p>
          <a:p>
            <a:pPr defTabSz="608965">
              <a:lnSpc>
                <a:spcPct val="130000"/>
              </a:lnSpc>
            </a:pPr>
            <a:endParaRPr lang="zh-CN" altLang="en-US"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zh-CN" altLang="en-US"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声明</a:t>
            </a: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英文 </a:t>
            </a:r>
            <a:r>
              <a:rPr lang="en-US" altLang="zh-CN" sz="1400" dirty="0">
                <a:solidFill>
                  <a:srgbClr val="FFFFFF"/>
                </a:solidFill>
                <a:latin typeface="Segoe UI Light" panose="020B0502040204020203" charset="0"/>
                <a:ea typeface="Segoe UI Light" panose="020B0502040204020203" charset="0"/>
                <a:cs typeface="Segoe UI Light" panose="020B0502040204020203" charset="0"/>
              </a:rPr>
              <a:t>Segoe </a:t>
            </a:r>
            <a:r>
              <a:rPr lang="en-US" altLang="zh-CN" sz="1400" dirty="0" smtClean="0">
                <a:solidFill>
                  <a:srgbClr val="FFFFFF"/>
                </a:solidFill>
                <a:latin typeface="Segoe UI Light" panose="020B0502040204020203" charset="0"/>
                <a:ea typeface="Segoe UI Light" panose="020B0502040204020203" charset="0"/>
                <a:cs typeface="Segoe UI Light" panose="020B0502040204020203" charset="0"/>
              </a:rPr>
              <a:t>UI</a:t>
            </a:r>
            <a:endParaRPr lang="zh-CN" altLang="en-US" sz="1400" dirty="0" smtClean="0">
              <a:solidFill>
                <a:srgbClr val="FFFFFF"/>
              </a:solidFill>
              <a:latin typeface="Segoe UI Light" panose="020B0502040204020203" charset="0"/>
              <a:ea typeface="Segoe UI Light" panose="020B0502040204020203" charset="0"/>
              <a:cs typeface="Segoe UI Light" panose="020B0502040204020203" charset="0"/>
            </a:endParaRPr>
          </a:p>
          <a:p>
            <a:pPr>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中文 微软雅黑</a:t>
            </a: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正文 </a:t>
            </a:r>
            <a:r>
              <a:rPr lang="en-US" altLang="zh-CN" sz="1400" dirty="0" smtClean="0">
                <a:solidFill>
                  <a:srgbClr val="FFFFFF"/>
                </a:solidFill>
                <a:latin typeface="Segoe UI Light" panose="020B0502040204020203"/>
                <a:ea typeface="微软雅黑" panose="020B0503020204020204" charset="-122"/>
                <a:cs typeface="Segoe UI Light" panose="020B0502040204020203"/>
              </a:rPr>
              <a:t>1.3</a:t>
            </a: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en-US" altLang="zh-CN" sz="1400" dirty="0" err="1" smtClean="0">
                <a:solidFill>
                  <a:srgbClr val="FFFFFF"/>
                </a:solidFill>
                <a:latin typeface="Segoe UI Light" panose="020B0502040204020203"/>
                <a:ea typeface="微软雅黑" panose="020B0503020204020204" charset="-122"/>
                <a:cs typeface="Segoe UI Light" panose="020B0502040204020203"/>
              </a:rPr>
              <a:t>cn.bing.com</a:t>
            </a:r>
            <a:endParaRPr lang="zh-CN" altLang="en-US"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zh-CN" altLang="en-US"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zh-CN" altLang="en-US" sz="1400" dirty="0" smtClean="0">
              <a:solidFill>
                <a:srgbClr val="FFFFFF"/>
              </a:solidFill>
              <a:latin typeface="Segoe UI Light" panose="020B0502040204020203"/>
              <a:ea typeface="微软雅黑" panose="020B050302020402020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本网站所提供的任何信息内容（包括但不限于 </a:t>
            </a:r>
            <a:r>
              <a:rPr kumimoji="0" lang="en-US" altLang="zh-CN"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模板、</a:t>
            </a:r>
            <a:r>
              <a:rPr kumimoji="0" lang="en-US" altLang="zh-CN"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文档、</a:t>
            </a:r>
            <a:r>
              <a:rPr kumimoji="0" lang="en-US" altLang="zh-CN"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图表、图片素材等）均受</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中华人民共和国著作权法</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信息网络传播权保护条例</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及其他适用的法律法规的保护，未经权利人书面明确授权，信息内容的任何部分</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包括图片或图表</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不得被全部或部分的复制、传播、销售，否则将承担法律责任。</a:t>
            </a:r>
            <a:endPar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defTabSz="608965"/>
            <a:r>
              <a:rPr kumimoji="1" lang="en-US" altLang="zh-CN" sz="1000" dirty="0" smtClean="0">
                <a:solidFill>
                  <a:prstClr val="white"/>
                </a:solidFill>
                <a:latin typeface="Segoe UI Light" panose="020B0502040204020203"/>
                <a:ea typeface="微软雅黑" panose="020B0503020204020204" charset="-122"/>
                <a:cs typeface="Segoe UI Light" panose="020B0502040204020203"/>
              </a:rPr>
              <a:t>OfficePLUS</a:t>
            </a:r>
            <a:endParaRPr lang="zh-CN" altLang="en-US" sz="1000" dirty="0">
              <a:solidFill>
                <a:prstClr val="white"/>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hyperlink" Target="2108&#26368;&#26032;&#30465;&#32423;&#39592;&#24178;&#25945;&#24072;&#22521;&#35757;.pptx" TargetMode="External"/><Relationship Id="rId1" Type="http://schemas.openxmlformats.org/officeDocument/2006/relationships/slideLayout" Target="../slideLayouts/slideLayout1.xml"/><Relationship Id="rId5" Type="http://schemas.openxmlformats.org/officeDocument/2006/relationships/slide" Target="slide21.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H="1">
            <a:off x="3389069" y="1248784"/>
            <a:ext cx="488109" cy="58540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388666" y="3933312"/>
            <a:ext cx="488111" cy="66926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20"/>
          <p:cNvSpPr txBox="1"/>
          <p:nvPr/>
        </p:nvSpPr>
        <p:spPr>
          <a:xfrm flipH="1">
            <a:off x="310515" y="1965960"/>
            <a:ext cx="7853680" cy="1920240"/>
          </a:xfrm>
          <a:prstGeom prst="rect">
            <a:avLst/>
          </a:prstGeom>
          <a:noFill/>
          <a:ln w="9525">
            <a:noFill/>
            <a:miter/>
          </a:ln>
          <a:effectLst>
            <a:outerShdw sx="999" sy="999" algn="ctr" rotWithShape="0">
              <a:srgbClr val="000000"/>
            </a:outerShdw>
          </a:effectLst>
        </p:spPr>
        <p:txBody>
          <a:bodyPr wrap="square">
            <a:spAutoFit/>
          </a:bodyPr>
          <a:lstStyle/>
          <a:p>
            <a:pPr algn="ctr" defTabSz="802005" fontAlgn="auto">
              <a:spcBef>
                <a:spcPts val="0"/>
              </a:spcBef>
              <a:spcAft>
                <a:spcPts val="0"/>
              </a:spcAft>
              <a:defRPr/>
            </a:pPr>
            <a:r>
              <a:rPr lang="zh-CN" altLang="zh-CN" sz="6000" b="1" dirty="0">
                <a:effectLst>
                  <a:outerShdw blurRad="38100" dist="38100" dir="2700000" algn="tl">
                    <a:srgbClr val="000000">
                      <a:alpha val="43137"/>
                    </a:srgbClr>
                  </a:outerShdw>
                </a:effectLst>
                <a:latin typeface="Calibri" panose="020F0502020204030204" charset="0"/>
                <a:ea typeface="宋体" panose="02010600030101010101" pitchFamily="2" charset="-122"/>
                <a:sym typeface="Arial" panose="020B0604020202020204" pitchFamily="34" charset="0"/>
              </a:rPr>
              <a:t>领会新课标精神</a:t>
            </a:r>
          </a:p>
          <a:p>
            <a:pPr algn="ctr" defTabSz="802005" fontAlgn="auto">
              <a:spcBef>
                <a:spcPts val="0"/>
              </a:spcBef>
              <a:spcAft>
                <a:spcPts val="0"/>
              </a:spcAft>
              <a:defRPr/>
            </a:pPr>
            <a:r>
              <a:rPr lang="zh-CN" altLang="zh-CN" sz="6000" b="1" dirty="0">
                <a:effectLst>
                  <a:outerShdw blurRad="38100" dist="38100" dir="2700000" algn="tl">
                    <a:srgbClr val="000000">
                      <a:alpha val="43137"/>
                    </a:srgbClr>
                  </a:outerShdw>
                </a:effectLst>
                <a:latin typeface="Calibri" panose="020F0502020204030204" charset="0"/>
                <a:ea typeface="宋体" panose="02010600030101010101" pitchFamily="2" charset="-122"/>
                <a:sym typeface="Arial" panose="020B0604020202020204" pitchFamily="34" charset="0"/>
              </a:rPr>
              <a:t>培育学生生物核心素养</a:t>
            </a:r>
          </a:p>
        </p:txBody>
      </p:sp>
      <p:cxnSp>
        <p:nvCxnSpPr>
          <p:cNvPr id="20" name="直接连接符 19"/>
          <p:cNvCxnSpPr/>
          <p:nvPr/>
        </p:nvCxnSpPr>
        <p:spPr>
          <a:xfrm flipH="1">
            <a:off x="2195848" y="4121272"/>
            <a:ext cx="212876" cy="293511"/>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017908" y="1249106"/>
            <a:ext cx="242979" cy="293511"/>
          </a:xfrm>
          <a:prstGeom prst="line">
            <a:avLst/>
          </a:prstGeom>
          <a:ln w="19304">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46" name="文本框 2"/>
          <p:cNvSpPr txBox="1">
            <a:spLocks noChangeArrowheads="1"/>
          </p:cNvSpPr>
          <p:nvPr/>
        </p:nvSpPr>
        <p:spPr bwMode="auto">
          <a:xfrm>
            <a:off x="3114259" y="5784084"/>
            <a:ext cx="4827344" cy="466090"/>
          </a:xfrm>
          <a:prstGeom prst="rect">
            <a:avLst/>
          </a:prstGeom>
          <a:noFill/>
          <a:ln w="9525">
            <a:noFill/>
            <a:miter lim="800000"/>
          </a:ln>
        </p:spPr>
        <p:txBody>
          <a:bodyPr>
            <a:spAutoFit/>
          </a:bodyPr>
          <a:lstStyle/>
          <a:p>
            <a:pPr>
              <a:defRPr/>
            </a:pPr>
            <a:r>
              <a:rPr lang="zh-CN" altLang="en-US" sz="2440" b="1" dirty="0">
                <a:effectLst>
                  <a:outerShdw blurRad="38100" dist="38100" dir="2700000" algn="tl">
                    <a:srgbClr val="C0C0C0"/>
                  </a:outerShdw>
                </a:effectLst>
                <a:latin typeface="Calibri" panose="020F0502020204030204" charset="0"/>
              </a:rPr>
              <a:t>西安高新一中         </a:t>
            </a:r>
            <a:r>
              <a:rPr lang="zh-CN" altLang="zh-CN" sz="2440" b="1" dirty="0">
                <a:effectLst>
                  <a:outerShdw blurRad="38100" dist="38100" dir="2700000" algn="tl">
                    <a:srgbClr val="C0C0C0"/>
                  </a:outerShdw>
                </a:effectLst>
                <a:latin typeface="Calibri" panose="020F0502020204030204" charset="0"/>
              </a:rPr>
              <a:t>杜延梅</a:t>
            </a:r>
          </a:p>
        </p:txBody>
      </p:sp>
      <p:pic>
        <p:nvPicPr>
          <p:cNvPr id="5" name="图片 4" descr="574e9258d109b3de799a6855c4bf6c81800a4ce2"/>
          <p:cNvPicPr>
            <a:picLocks noChangeAspect="1"/>
          </p:cNvPicPr>
          <p:nvPr/>
        </p:nvPicPr>
        <p:blipFill>
          <a:blip r:embed="rId4"/>
          <a:srcRect t="24825" b="22012"/>
          <a:stretch>
            <a:fillRect/>
          </a:stretch>
        </p:blipFill>
        <p:spPr bwMode="auto">
          <a:xfrm>
            <a:off x="0" y="6985"/>
            <a:ext cx="2775585" cy="1242060"/>
          </a:xfrm>
          <a:prstGeom prst="rect">
            <a:avLst/>
          </a:prstGeom>
          <a:noFill/>
          <a:ln w="9525">
            <a:noFill/>
            <a:miter lim="800000"/>
            <a:headEnd/>
            <a:tailEnd/>
          </a:ln>
        </p:spPr>
      </p:pic>
    </p:spTree>
    <p:custDataLst>
      <p:tags r:id="rId1"/>
    </p:custDataLst>
  </p:cSld>
  <p:clrMapOvr>
    <a:masterClrMapping/>
  </p:clrMapOvr>
  <p:transition spd="slow" advTm="68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1799"/>
                            </p:stCondLst>
                            <p:childTnLst>
                              <p:par>
                                <p:cTn id="29" presetID="41" presetClass="entr" presetSubtype="0" fill="hold" grpId="1" nodeType="afterEffect">
                                  <p:stCondLst>
                                    <p:cond delay="0"/>
                                  </p:stCondLst>
                                  <p:iterate type="lt">
                                    <p:tmPct val="10000"/>
                                  </p:iterate>
                                  <p:childTnLst>
                                    <p:set>
                                      <p:cBhvr>
                                        <p:cTn id="30" dur="1" fill="hold">
                                          <p:stCondLst>
                                            <p:cond delay="0"/>
                                          </p:stCondLst>
                                        </p:cTn>
                                        <p:tgtEl>
                                          <p:spTgt spid="14346"/>
                                        </p:tgtEl>
                                        <p:attrNameLst>
                                          <p:attrName>style.visibility</p:attrName>
                                        </p:attrNameLst>
                                      </p:cBhvr>
                                      <p:to>
                                        <p:strVal val="visible"/>
                                      </p:to>
                                    </p:set>
                                    <p:anim calcmode="lin" valueType="num">
                                      <p:cBhvr>
                                        <p:cTn id="31" dur="500" fill="hold"/>
                                        <p:tgtEl>
                                          <p:spTgt spid="1434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346"/>
                                        </p:tgtEl>
                                        <p:attrNameLst>
                                          <p:attrName>ppt_y</p:attrName>
                                        </p:attrNameLst>
                                      </p:cBhvr>
                                      <p:tavLst>
                                        <p:tav tm="0">
                                          <p:val>
                                            <p:strVal val="#ppt_y"/>
                                          </p:val>
                                        </p:tav>
                                        <p:tav tm="100000">
                                          <p:val>
                                            <p:strVal val="#ppt_y"/>
                                          </p:val>
                                        </p:tav>
                                      </p:tavLst>
                                    </p:anim>
                                    <p:anim calcmode="lin" valueType="num">
                                      <p:cBhvr>
                                        <p:cTn id="33" dur="500" fill="hold"/>
                                        <p:tgtEl>
                                          <p:spTgt spid="1434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34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4346" grpId="0"/>
      <p:bldP spid="1434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srcRect l="48897"/>
          <a:stretch>
            <a:fillRect/>
          </a:stretch>
        </p:blipFill>
        <p:spPr>
          <a:xfrm>
            <a:off x="30580" y="475665"/>
            <a:ext cx="3137336" cy="6145301"/>
          </a:xfrm>
          <a:prstGeom prst="rect">
            <a:avLst/>
          </a:prstGeom>
        </p:spPr>
      </p:pic>
      <p:sp>
        <p:nvSpPr>
          <p:cNvPr id="9" name="任意多边形 8"/>
          <p:cNvSpPr/>
          <p:nvPr/>
        </p:nvSpPr>
        <p:spPr>
          <a:xfrm>
            <a:off x="1524342" y="1095119"/>
            <a:ext cx="3287148" cy="2743200"/>
          </a:xfrm>
          <a:custGeom>
            <a:avLst/>
            <a:gdLst>
              <a:gd name="connsiteX0" fmla="*/ 0 w 4453467"/>
              <a:gd name="connsiteY0" fmla="*/ 2743200 h 2743200"/>
              <a:gd name="connsiteX1" fmla="*/ 1837267 w 4453467"/>
              <a:gd name="connsiteY1" fmla="*/ 0 h 2743200"/>
              <a:gd name="connsiteX2" fmla="*/ 4453467 w 4453467"/>
              <a:gd name="connsiteY2" fmla="*/ 0 h 2743200"/>
            </a:gdLst>
            <a:ahLst/>
            <a:cxnLst>
              <a:cxn ang="0">
                <a:pos x="connsiteX0" y="connsiteY0"/>
              </a:cxn>
              <a:cxn ang="0">
                <a:pos x="connsiteX1" y="connsiteY1"/>
              </a:cxn>
              <a:cxn ang="0">
                <a:pos x="connsiteX2" y="connsiteY2"/>
              </a:cxn>
            </a:cxnLst>
            <a:rect l="l" t="t" r="r" b="b"/>
            <a:pathLst>
              <a:path w="4453467" h="2743200">
                <a:moveTo>
                  <a:pt x="0" y="2743200"/>
                </a:moveTo>
                <a:lnTo>
                  <a:pt x="1837267" y="0"/>
                </a:lnTo>
                <a:lnTo>
                  <a:pt x="4453467"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811490" y="675312"/>
            <a:ext cx="1672698" cy="434980"/>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524341" y="3295849"/>
            <a:ext cx="3410453" cy="211443"/>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flipV="1">
            <a:off x="1870489" y="3412056"/>
            <a:ext cx="2982541" cy="2107720"/>
          </a:xfrm>
          <a:custGeom>
            <a:avLst/>
            <a:gdLst>
              <a:gd name="connsiteX0" fmla="*/ 0 w 4453467"/>
              <a:gd name="connsiteY0" fmla="*/ 2743200 h 2743200"/>
              <a:gd name="connsiteX1" fmla="*/ 1837267 w 4453467"/>
              <a:gd name="connsiteY1" fmla="*/ 0 h 2743200"/>
              <a:gd name="connsiteX2" fmla="*/ 4453467 w 4453467"/>
              <a:gd name="connsiteY2" fmla="*/ 0 h 2743200"/>
            </a:gdLst>
            <a:ahLst/>
            <a:cxnLst>
              <a:cxn ang="0">
                <a:pos x="connsiteX0" y="connsiteY0"/>
              </a:cxn>
              <a:cxn ang="0">
                <a:pos x="connsiteX1" y="connsiteY1"/>
              </a:cxn>
              <a:cxn ang="0">
                <a:pos x="connsiteX2" y="connsiteY2"/>
              </a:cxn>
            </a:cxnLst>
            <a:rect l="l" t="t" r="r" b="b"/>
            <a:pathLst>
              <a:path w="4453467" h="2743200">
                <a:moveTo>
                  <a:pt x="0" y="2743200"/>
                </a:moveTo>
                <a:lnTo>
                  <a:pt x="1837267" y="0"/>
                </a:lnTo>
                <a:lnTo>
                  <a:pt x="4453467"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20308" y="646062"/>
            <a:ext cx="136323" cy="108000"/>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8" name="椭圆 17"/>
          <p:cNvSpPr/>
          <p:nvPr/>
        </p:nvSpPr>
        <p:spPr>
          <a:xfrm>
            <a:off x="6520308" y="1732467"/>
            <a:ext cx="136323" cy="108000"/>
          </a:xfrm>
          <a:prstGeom prst="ellipse">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6520308" y="2814032"/>
            <a:ext cx="136323" cy="108000"/>
          </a:xfrm>
          <a:prstGeom prst="ellipse">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19"/>
          <p:cNvSpPr/>
          <p:nvPr/>
        </p:nvSpPr>
        <p:spPr>
          <a:xfrm>
            <a:off x="6520308" y="3933800"/>
            <a:ext cx="136323" cy="108000"/>
          </a:xfrm>
          <a:prstGeom prst="ellipse">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20"/>
          <p:cNvSpPr/>
          <p:nvPr/>
        </p:nvSpPr>
        <p:spPr>
          <a:xfrm>
            <a:off x="6520308" y="5017531"/>
            <a:ext cx="136323" cy="108000"/>
          </a:xfrm>
          <a:prstGeom prst="ellipse">
            <a:avLst/>
          </a:prstGeom>
          <a:solidFill>
            <a:srgbClr val="00B0F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椭圆 21"/>
          <p:cNvSpPr/>
          <p:nvPr/>
        </p:nvSpPr>
        <p:spPr>
          <a:xfrm>
            <a:off x="6520308" y="6101262"/>
            <a:ext cx="136323" cy="108000"/>
          </a:xfrm>
          <a:prstGeom prst="ellipse">
            <a:avLst/>
          </a:prstGeom>
          <a:solidFill>
            <a:srgbClr val="00206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8" name="组合 77"/>
          <p:cNvGrpSpPr/>
          <p:nvPr/>
        </p:nvGrpSpPr>
        <p:grpSpPr>
          <a:xfrm>
            <a:off x="6623079" y="33629"/>
            <a:ext cx="6577446" cy="1172629"/>
            <a:chOff x="4568825" y="20182"/>
            <a:chExt cx="7623175" cy="1172629"/>
          </a:xfrm>
        </p:grpSpPr>
        <p:sp>
          <p:nvSpPr>
            <p:cNvPr id="23" name="矩形 22"/>
            <p:cNvSpPr/>
            <p:nvPr/>
          </p:nvSpPr>
          <p:spPr>
            <a:xfrm>
              <a:off x="7219320" y="20182"/>
              <a:ext cx="4972680" cy="1172629"/>
            </a:xfrm>
            <a:prstGeom prst="rect">
              <a:avLst/>
            </a:prstGeom>
          </p:spPr>
          <p:txBody>
            <a:bodyPr wrap="square">
              <a:spAutoFit/>
            </a:bodyPr>
            <a:lstStyle/>
            <a:p>
              <a:pPr>
                <a:lnSpc>
                  <a:spcPct val="130000"/>
                </a:lnSpc>
              </a:pPr>
              <a:r>
                <a:rPr lang="zh-CN" altLang="en-US" b="1" dirty="0">
                  <a:latin typeface="微软雅黑" panose="020B0503020204020204" charset="-122"/>
                  <a:ea typeface="微软雅黑" panose="020B0503020204020204" charset="-122"/>
                </a:rPr>
                <a:t>人文</a:t>
              </a:r>
              <a:r>
                <a:rPr lang="zh-CN" altLang="en-US" b="1" dirty="0" smtClean="0">
                  <a:latin typeface="微软雅黑" panose="020B0503020204020204" charset="-122"/>
                  <a:ea typeface="微软雅黑" panose="020B0503020204020204" charset="-122"/>
                </a:rPr>
                <a:t>积淀</a:t>
              </a:r>
              <a:endParaRPr lang="en-US" altLang="zh-CN" b="1" dirty="0" smtClean="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人文</a:t>
              </a:r>
              <a:r>
                <a:rPr lang="zh-CN" altLang="en-US" b="1" dirty="0" smtClean="0">
                  <a:latin typeface="微软雅黑" panose="020B0503020204020204" charset="-122"/>
                  <a:ea typeface="微软雅黑" panose="020B0503020204020204" charset="-122"/>
                </a:rPr>
                <a:t>关怀</a:t>
              </a:r>
              <a:endParaRPr lang="en-US" altLang="zh-CN" b="1" dirty="0" smtClean="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审美情趣</a:t>
              </a:r>
            </a:p>
          </p:txBody>
        </p:sp>
        <p:grpSp>
          <p:nvGrpSpPr>
            <p:cNvPr id="24" name="组合 23"/>
            <p:cNvGrpSpPr/>
            <p:nvPr/>
          </p:nvGrpSpPr>
          <p:grpSpPr>
            <a:xfrm>
              <a:off x="4568825" y="438589"/>
              <a:ext cx="1509246" cy="509896"/>
              <a:chOff x="888096" y="1000203"/>
              <a:chExt cx="2794352" cy="944066"/>
            </a:xfrm>
          </p:grpSpPr>
          <p:sp>
            <p:nvSpPr>
              <p:cNvPr id="25" name="矩形 24"/>
              <p:cNvSpPr/>
              <p:nvPr/>
            </p:nvSpPr>
            <p:spPr>
              <a:xfrm>
                <a:off x="911225" y="1045635"/>
                <a:ext cx="2771223" cy="87206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椭圆 2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0" name="矩形 29"/>
            <p:cNvSpPr/>
            <p:nvPr/>
          </p:nvSpPr>
          <p:spPr>
            <a:xfrm>
              <a:off x="4650837" y="487071"/>
              <a:ext cx="1763410" cy="430887"/>
            </a:xfrm>
            <a:prstGeom prst="rect">
              <a:avLst/>
            </a:prstGeom>
          </p:spPr>
          <p:txBody>
            <a:bodyPr wrap="square">
              <a:spAutoFit/>
            </a:bodyPr>
            <a:lstStyle/>
            <a:p>
              <a:r>
                <a:rPr lang="zh-CN" altLang="en-US" sz="2200" dirty="0" smtClean="0"/>
                <a:t>人文底蕴</a:t>
              </a:r>
              <a:endParaRPr lang="zh-CN" altLang="en-US" sz="2200" dirty="0"/>
            </a:p>
          </p:txBody>
        </p:sp>
      </p:grpSp>
      <p:sp>
        <p:nvSpPr>
          <p:cNvPr id="124" name="文本框 123"/>
          <p:cNvSpPr txBox="1"/>
          <p:nvPr/>
        </p:nvSpPr>
        <p:spPr>
          <a:xfrm>
            <a:off x="6294873" y="408185"/>
            <a:ext cx="378630" cy="523220"/>
          </a:xfrm>
          <a:prstGeom prst="rect">
            <a:avLst/>
          </a:prstGeom>
          <a:noFill/>
        </p:spPr>
        <p:txBody>
          <a:bodyPr wrap="none" rtlCol="0">
            <a:spAutoFit/>
          </a:bodyPr>
          <a:lstStyle/>
          <a:p>
            <a:r>
              <a:rPr lang="en-US" altLang="zh-CN" sz="2800" dirty="0" smtClean="0"/>
              <a:t>1</a:t>
            </a:r>
            <a:endParaRPr lang="zh-CN" altLang="en-US" sz="2800" dirty="0"/>
          </a:p>
        </p:txBody>
      </p:sp>
      <p:sp>
        <p:nvSpPr>
          <p:cNvPr id="125" name="文本框 124"/>
          <p:cNvSpPr txBox="1"/>
          <p:nvPr/>
        </p:nvSpPr>
        <p:spPr>
          <a:xfrm>
            <a:off x="6244595" y="1493278"/>
            <a:ext cx="378630" cy="523220"/>
          </a:xfrm>
          <a:prstGeom prst="rect">
            <a:avLst/>
          </a:prstGeom>
          <a:noFill/>
        </p:spPr>
        <p:txBody>
          <a:bodyPr wrap="none" rtlCol="0">
            <a:spAutoFit/>
          </a:bodyPr>
          <a:lstStyle/>
          <a:p>
            <a:r>
              <a:rPr lang="en-US" altLang="zh-CN" sz="2800" dirty="0"/>
              <a:t>2</a:t>
            </a:r>
            <a:endParaRPr lang="zh-CN" altLang="en-US" sz="2800" dirty="0"/>
          </a:p>
        </p:txBody>
      </p:sp>
      <p:sp>
        <p:nvSpPr>
          <p:cNvPr id="126" name="文本框 125"/>
          <p:cNvSpPr txBox="1"/>
          <p:nvPr/>
        </p:nvSpPr>
        <p:spPr>
          <a:xfrm>
            <a:off x="6244449" y="2616200"/>
            <a:ext cx="378630" cy="523220"/>
          </a:xfrm>
          <a:prstGeom prst="rect">
            <a:avLst/>
          </a:prstGeom>
          <a:noFill/>
        </p:spPr>
        <p:txBody>
          <a:bodyPr wrap="none" rtlCol="0">
            <a:spAutoFit/>
          </a:bodyPr>
          <a:lstStyle/>
          <a:p>
            <a:r>
              <a:rPr lang="en-US" altLang="zh-CN" sz="2800" dirty="0"/>
              <a:t>3</a:t>
            </a:r>
            <a:endParaRPr lang="zh-CN" altLang="en-US" sz="2800" dirty="0"/>
          </a:p>
        </p:txBody>
      </p:sp>
      <p:sp>
        <p:nvSpPr>
          <p:cNvPr id="127" name="文本框 126"/>
          <p:cNvSpPr txBox="1"/>
          <p:nvPr/>
        </p:nvSpPr>
        <p:spPr>
          <a:xfrm>
            <a:off x="6244449" y="3735331"/>
            <a:ext cx="378630" cy="523220"/>
          </a:xfrm>
          <a:prstGeom prst="rect">
            <a:avLst/>
          </a:prstGeom>
          <a:noFill/>
        </p:spPr>
        <p:txBody>
          <a:bodyPr wrap="none" rtlCol="0">
            <a:spAutoFit/>
          </a:bodyPr>
          <a:lstStyle/>
          <a:p>
            <a:r>
              <a:rPr lang="en-US" altLang="zh-CN" sz="2800" dirty="0"/>
              <a:t>4</a:t>
            </a:r>
            <a:endParaRPr lang="zh-CN" altLang="en-US" sz="2800" dirty="0"/>
          </a:p>
        </p:txBody>
      </p:sp>
      <p:sp>
        <p:nvSpPr>
          <p:cNvPr id="128" name="文本框 127"/>
          <p:cNvSpPr txBox="1"/>
          <p:nvPr/>
        </p:nvSpPr>
        <p:spPr>
          <a:xfrm>
            <a:off x="6258019" y="4784493"/>
            <a:ext cx="378630" cy="523220"/>
          </a:xfrm>
          <a:prstGeom prst="rect">
            <a:avLst/>
          </a:prstGeom>
          <a:noFill/>
        </p:spPr>
        <p:txBody>
          <a:bodyPr wrap="none" rtlCol="0">
            <a:spAutoFit/>
          </a:bodyPr>
          <a:lstStyle/>
          <a:p>
            <a:r>
              <a:rPr lang="en-US" altLang="zh-CN" sz="2800" dirty="0"/>
              <a:t>5</a:t>
            </a:r>
            <a:endParaRPr lang="zh-CN" altLang="en-US" sz="2800" dirty="0"/>
          </a:p>
        </p:txBody>
      </p:sp>
      <p:sp>
        <p:nvSpPr>
          <p:cNvPr id="129" name="文本框 128"/>
          <p:cNvSpPr txBox="1"/>
          <p:nvPr/>
        </p:nvSpPr>
        <p:spPr>
          <a:xfrm>
            <a:off x="6215184" y="5880108"/>
            <a:ext cx="378630" cy="523220"/>
          </a:xfrm>
          <a:prstGeom prst="rect">
            <a:avLst/>
          </a:prstGeom>
          <a:noFill/>
        </p:spPr>
        <p:txBody>
          <a:bodyPr wrap="none" rtlCol="0">
            <a:spAutoFit/>
          </a:bodyPr>
          <a:lstStyle/>
          <a:p>
            <a:r>
              <a:rPr lang="en-US" altLang="zh-CN" sz="2800" dirty="0"/>
              <a:t>6</a:t>
            </a:r>
            <a:endParaRPr lang="zh-CN" altLang="en-US" sz="2800" dirty="0"/>
          </a:p>
        </p:txBody>
      </p:sp>
      <p:pic>
        <p:nvPicPr>
          <p:cNvPr id="5" name="图片 4"/>
          <p:cNvPicPr>
            <a:picLocks noChangeAspect="1"/>
          </p:cNvPicPr>
          <p:nvPr/>
        </p:nvPicPr>
        <p:blipFill rotWithShape="1">
          <a:blip r:embed="rId3"/>
          <a:srcRect l="49574"/>
          <a:stretch>
            <a:fillRect/>
          </a:stretch>
        </p:blipFill>
        <p:spPr>
          <a:xfrm>
            <a:off x="1000057" y="2435266"/>
            <a:ext cx="1002201" cy="1987468"/>
          </a:xfrm>
          <a:prstGeom prst="rect">
            <a:avLst/>
          </a:prstGeom>
        </p:spPr>
      </p:pic>
      <p:sp>
        <p:nvSpPr>
          <p:cNvPr id="130" name="文本框 154"/>
          <p:cNvSpPr txBox="1"/>
          <p:nvPr/>
        </p:nvSpPr>
        <p:spPr>
          <a:xfrm>
            <a:off x="1131825" y="1785611"/>
            <a:ext cx="738664" cy="3231920"/>
          </a:xfrm>
          <a:prstGeom prst="rect">
            <a:avLst/>
          </a:prstGeom>
          <a:noFill/>
          <a:ln w="57150" cmpd="dbl">
            <a:solidFill>
              <a:schemeClr val="accent1"/>
            </a:solidFill>
          </a:ln>
        </p:spPr>
        <p:txBody>
          <a:bodyPr vert="eaVert" wrap="square" rtlCol="0">
            <a:spAutoFit/>
          </a:bodyPr>
          <a:lstStyle/>
          <a:p>
            <a:pPr algn="l" fontAlgn="base"/>
            <a:r>
              <a:rPr lang="zh-CN" altLang="en-US" sz="3600" b="1" strike="noStrike" noProof="1" smtClean="0">
                <a:solidFill>
                  <a:schemeClr val="accent1">
                    <a:lumMod val="50000"/>
                  </a:schemeClr>
                </a:solidFill>
                <a:effectLst>
                  <a:reflection blurRad="6350" stA="53000" endA="300" endPos="35500" dir="5400000" sy="-90000" algn="bl" rotWithShape="0"/>
                </a:effectLst>
                <a:latin typeface="Calibri" panose="020F0502020204030204" charset="0"/>
                <a:ea typeface="宋体" panose="02010600030101010101" pitchFamily="2" charset="-122"/>
                <a:cs typeface="+mn-ea"/>
              </a:rPr>
              <a:t>  全面</a:t>
            </a:r>
            <a:r>
              <a:rPr lang="zh-CN" altLang="en-US" sz="3600" b="1" strike="noStrike" noProof="1">
                <a:solidFill>
                  <a:schemeClr val="accent1">
                    <a:lumMod val="50000"/>
                  </a:schemeClr>
                </a:solidFill>
                <a:effectLst>
                  <a:reflection blurRad="6350" stA="53000" endA="300" endPos="35500" dir="5400000" sy="-90000" algn="bl" rotWithShape="0"/>
                </a:effectLst>
                <a:latin typeface="Calibri" panose="020F0502020204030204" charset="0"/>
                <a:ea typeface="宋体" panose="02010600030101010101" pitchFamily="2" charset="-122"/>
                <a:cs typeface="+mn-ea"/>
              </a:rPr>
              <a:t>发展的人</a:t>
            </a:r>
            <a:endParaRPr lang="zh-CN" altLang="en-US" sz="3600" b="1" strike="noStrike" noProof="1">
              <a:solidFill>
                <a:schemeClr val="accent1">
                  <a:lumMod val="50000"/>
                </a:schemeClr>
              </a:solidFill>
              <a:effectLst>
                <a:reflection blurRad="6350" stA="53000" endA="300" endPos="35500" dir="5400000" sy="-90000" algn="bl" rotWithShape="0"/>
              </a:effectLst>
              <a:cs typeface="+mn-ea"/>
            </a:endParaRPr>
          </a:p>
        </p:txBody>
      </p:sp>
      <p:grpSp>
        <p:nvGrpSpPr>
          <p:cNvPr id="131" name="组合 130"/>
          <p:cNvGrpSpPr/>
          <p:nvPr/>
        </p:nvGrpSpPr>
        <p:grpSpPr>
          <a:xfrm>
            <a:off x="6625875" y="1167785"/>
            <a:ext cx="6574650" cy="1172629"/>
            <a:chOff x="4568825" y="85422"/>
            <a:chExt cx="7623175" cy="1172629"/>
          </a:xfrm>
        </p:grpSpPr>
        <p:sp>
          <p:nvSpPr>
            <p:cNvPr id="132" name="矩形 131"/>
            <p:cNvSpPr/>
            <p:nvPr/>
          </p:nvSpPr>
          <p:spPr>
            <a:xfrm>
              <a:off x="7219320" y="85422"/>
              <a:ext cx="4972680" cy="1172629"/>
            </a:xfrm>
            <a:prstGeom prst="rect">
              <a:avLst/>
            </a:prstGeom>
          </p:spPr>
          <p:txBody>
            <a:bodyPr wrap="square">
              <a:spAutoFit/>
            </a:bodyPr>
            <a:lstStyle/>
            <a:p>
              <a:pPr>
                <a:lnSpc>
                  <a:spcPct val="130000"/>
                </a:lnSpc>
              </a:pPr>
              <a:r>
                <a:rPr lang="zh-CN" altLang="en-US" b="1" dirty="0" smtClean="0">
                  <a:latin typeface="微软雅黑" panose="020B0503020204020204" charset="-122"/>
                  <a:ea typeface="微软雅黑" panose="020B0503020204020204" charset="-122"/>
                </a:rPr>
                <a:t>理性思维</a:t>
              </a:r>
              <a:endParaRPr lang="en-US" altLang="zh-CN" b="1" dirty="0" smtClean="0">
                <a:latin typeface="微软雅黑" panose="020B0503020204020204" charset="-122"/>
                <a:ea typeface="微软雅黑" panose="020B0503020204020204" charset="-122"/>
              </a:endParaRPr>
            </a:p>
            <a:p>
              <a:pPr>
                <a:lnSpc>
                  <a:spcPct val="130000"/>
                </a:lnSpc>
              </a:pPr>
              <a:r>
                <a:rPr lang="zh-CN" altLang="en-US" b="1" dirty="0" smtClean="0">
                  <a:latin typeface="微软雅黑" panose="020B0503020204020204" charset="-122"/>
                  <a:ea typeface="微软雅黑" panose="020B0503020204020204" charset="-122"/>
                </a:rPr>
                <a:t>批判质疑</a:t>
              </a:r>
              <a:endParaRPr lang="en-US" altLang="zh-CN" b="1" dirty="0" smtClean="0">
                <a:latin typeface="微软雅黑" panose="020B0503020204020204" charset="-122"/>
                <a:ea typeface="微软雅黑" panose="020B0503020204020204" charset="-122"/>
              </a:endParaRPr>
            </a:p>
            <a:p>
              <a:pPr>
                <a:lnSpc>
                  <a:spcPct val="130000"/>
                </a:lnSpc>
              </a:pPr>
              <a:r>
                <a:rPr lang="zh-CN" altLang="en-US" b="1" dirty="0" smtClean="0">
                  <a:latin typeface="微软雅黑" panose="020B0503020204020204" charset="-122"/>
                  <a:ea typeface="微软雅黑" panose="020B0503020204020204" charset="-122"/>
                </a:rPr>
                <a:t>勇于探究</a:t>
              </a:r>
              <a:endParaRPr lang="zh-CN" altLang="en-US" b="1" dirty="0">
                <a:latin typeface="微软雅黑" panose="020B0503020204020204" charset="-122"/>
                <a:ea typeface="微软雅黑" panose="020B0503020204020204" charset="-122"/>
              </a:endParaRPr>
            </a:p>
          </p:txBody>
        </p:sp>
        <p:grpSp>
          <p:nvGrpSpPr>
            <p:cNvPr id="133" name="组合 132"/>
            <p:cNvGrpSpPr/>
            <p:nvPr/>
          </p:nvGrpSpPr>
          <p:grpSpPr>
            <a:xfrm>
              <a:off x="4568825" y="438589"/>
              <a:ext cx="1509246" cy="509896"/>
              <a:chOff x="888096" y="1000203"/>
              <a:chExt cx="2794352" cy="944066"/>
            </a:xfrm>
          </p:grpSpPr>
          <p:sp>
            <p:nvSpPr>
              <p:cNvPr id="135" name="矩形 134"/>
              <p:cNvSpPr/>
              <p:nvPr/>
            </p:nvSpPr>
            <p:spPr>
              <a:xfrm>
                <a:off x="911225" y="1045635"/>
                <a:ext cx="2771223" cy="87206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6" name="椭圆 13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7" name="椭圆 13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34" name="矩形 133"/>
            <p:cNvSpPr/>
            <p:nvPr/>
          </p:nvSpPr>
          <p:spPr>
            <a:xfrm>
              <a:off x="4650837" y="487071"/>
              <a:ext cx="1763410" cy="430887"/>
            </a:xfrm>
            <a:prstGeom prst="rect">
              <a:avLst/>
            </a:prstGeom>
          </p:spPr>
          <p:txBody>
            <a:bodyPr wrap="square">
              <a:spAutoFit/>
            </a:bodyPr>
            <a:lstStyle/>
            <a:p>
              <a:r>
                <a:rPr lang="zh-CN" altLang="en-US" sz="2200" dirty="0"/>
                <a:t>科学精神</a:t>
              </a:r>
            </a:p>
          </p:txBody>
        </p:sp>
      </p:grpSp>
      <p:grpSp>
        <p:nvGrpSpPr>
          <p:cNvPr id="140" name="组合 139"/>
          <p:cNvGrpSpPr/>
          <p:nvPr/>
        </p:nvGrpSpPr>
        <p:grpSpPr>
          <a:xfrm>
            <a:off x="6656631" y="2286019"/>
            <a:ext cx="6543894" cy="1137556"/>
            <a:chOff x="4568825" y="62618"/>
            <a:chExt cx="7623176" cy="1137556"/>
          </a:xfrm>
        </p:grpSpPr>
        <p:sp>
          <p:nvSpPr>
            <p:cNvPr id="141" name="矩形 140"/>
            <p:cNvSpPr/>
            <p:nvPr/>
          </p:nvSpPr>
          <p:spPr>
            <a:xfrm>
              <a:off x="7219321" y="62618"/>
              <a:ext cx="4972680" cy="1137556"/>
            </a:xfrm>
            <a:prstGeom prst="rect">
              <a:avLst/>
            </a:prstGeom>
          </p:spPr>
          <p:txBody>
            <a:bodyPr wrap="square">
              <a:spAutoFit/>
            </a:bodyPr>
            <a:lstStyle/>
            <a:p>
              <a:pPr>
                <a:lnSpc>
                  <a:spcPct val="130000"/>
                </a:lnSpc>
              </a:pPr>
              <a:r>
                <a:rPr lang="zh-CN" altLang="en-US" b="1" dirty="0">
                  <a:latin typeface="微软雅黑" panose="020B0503020204020204" charset="-122"/>
                  <a:ea typeface="微软雅黑" panose="020B0503020204020204" charset="-122"/>
                </a:rPr>
                <a:t>乐学善学</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勤于反思</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信息意识</a:t>
              </a:r>
            </a:p>
          </p:txBody>
        </p:sp>
        <p:grpSp>
          <p:nvGrpSpPr>
            <p:cNvPr id="142" name="组合 141"/>
            <p:cNvGrpSpPr/>
            <p:nvPr/>
          </p:nvGrpSpPr>
          <p:grpSpPr>
            <a:xfrm>
              <a:off x="4568825" y="438589"/>
              <a:ext cx="1509246" cy="509896"/>
              <a:chOff x="888096" y="1000203"/>
              <a:chExt cx="2794352" cy="944066"/>
            </a:xfrm>
          </p:grpSpPr>
          <p:sp>
            <p:nvSpPr>
              <p:cNvPr id="144" name="矩形 143"/>
              <p:cNvSpPr/>
              <p:nvPr/>
            </p:nvSpPr>
            <p:spPr>
              <a:xfrm>
                <a:off x="911225" y="1045635"/>
                <a:ext cx="2771223" cy="87206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5" name="椭圆 144"/>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6" name="椭圆 145"/>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3" name="矩形 142"/>
            <p:cNvSpPr/>
            <p:nvPr/>
          </p:nvSpPr>
          <p:spPr>
            <a:xfrm>
              <a:off x="4650837" y="487071"/>
              <a:ext cx="1763410" cy="430887"/>
            </a:xfrm>
            <a:prstGeom prst="rect">
              <a:avLst/>
            </a:prstGeom>
          </p:spPr>
          <p:txBody>
            <a:bodyPr wrap="square">
              <a:spAutoFit/>
            </a:bodyPr>
            <a:lstStyle/>
            <a:p>
              <a:r>
                <a:rPr lang="zh-CN" altLang="en-US" sz="2200" dirty="0"/>
                <a:t>学会学习</a:t>
              </a:r>
            </a:p>
          </p:txBody>
        </p:sp>
      </p:grpSp>
      <p:grpSp>
        <p:nvGrpSpPr>
          <p:cNvPr id="149" name="组合 148"/>
          <p:cNvGrpSpPr/>
          <p:nvPr/>
        </p:nvGrpSpPr>
        <p:grpSpPr>
          <a:xfrm>
            <a:off x="6656631" y="3428591"/>
            <a:ext cx="6543894" cy="1172629"/>
            <a:chOff x="4568825" y="139422"/>
            <a:chExt cx="7584287" cy="1172629"/>
          </a:xfrm>
        </p:grpSpPr>
        <p:sp>
          <p:nvSpPr>
            <p:cNvPr id="150" name="矩形 149"/>
            <p:cNvSpPr/>
            <p:nvPr/>
          </p:nvSpPr>
          <p:spPr>
            <a:xfrm>
              <a:off x="7180432" y="139422"/>
              <a:ext cx="4972680" cy="1172629"/>
            </a:xfrm>
            <a:prstGeom prst="rect">
              <a:avLst/>
            </a:prstGeom>
          </p:spPr>
          <p:txBody>
            <a:bodyPr wrap="square">
              <a:spAutoFit/>
            </a:bodyPr>
            <a:lstStyle/>
            <a:p>
              <a:pPr>
                <a:lnSpc>
                  <a:spcPct val="130000"/>
                </a:lnSpc>
              </a:pPr>
              <a:r>
                <a:rPr lang="zh-CN" altLang="en-US" b="1" dirty="0">
                  <a:latin typeface="微软雅黑" panose="020B0503020204020204" charset="-122"/>
                  <a:ea typeface="微软雅黑" panose="020B0503020204020204" charset="-122"/>
                </a:rPr>
                <a:t>珍爱生命</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健全人格</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自我</a:t>
              </a:r>
              <a:r>
                <a:rPr lang="zh-CN" altLang="en-US" b="1" dirty="0" smtClean="0">
                  <a:latin typeface="微软雅黑" panose="020B0503020204020204" charset="-122"/>
                  <a:ea typeface="微软雅黑" panose="020B0503020204020204" charset="-122"/>
                </a:rPr>
                <a:t>管理</a:t>
              </a:r>
              <a:endParaRPr lang="zh-CN" altLang="en-US" sz="1100" dirty="0">
                <a:solidFill>
                  <a:schemeClr val="bg1">
                    <a:lumMod val="50000"/>
                  </a:schemeClr>
                </a:solidFill>
                <a:latin typeface="微软雅黑" panose="020B0503020204020204" charset="-122"/>
                <a:ea typeface="微软雅黑" panose="020B0503020204020204" charset="-122"/>
              </a:endParaRPr>
            </a:p>
          </p:txBody>
        </p:sp>
        <p:grpSp>
          <p:nvGrpSpPr>
            <p:cNvPr id="151" name="组合 150"/>
            <p:cNvGrpSpPr/>
            <p:nvPr/>
          </p:nvGrpSpPr>
          <p:grpSpPr>
            <a:xfrm>
              <a:off x="4568825" y="438589"/>
              <a:ext cx="1509246" cy="509896"/>
              <a:chOff x="888096" y="1000203"/>
              <a:chExt cx="2794352" cy="944066"/>
            </a:xfrm>
          </p:grpSpPr>
          <p:sp>
            <p:nvSpPr>
              <p:cNvPr id="153" name="矩形 152"/>
              <p:cNvSpPr/>
              <p:nvPr/>
            </p:nvSpPr>
            <p:spPr>
              <a:xfrm>
                <a:off x="911225" y="1045635"/>
                <a:ext cx="2771223" cy="87206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4" name="椭圆 153"/>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5" name="椭圆 154"/>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52" name="矩形 151"/>
            <p:cNvSpPr/>
            <p:nvPr/>
          </p:nvSpPr>
          <p:spPr>
            <a:xfrm>
              <a:off x="4650837" y="487071"/>
              <a:ext cx="1763410" cy="430887"/>
            </a:xfrm>
            <a:prstGeom prst="rect">
              <a:avLst/>
            </a:prstGeom>
          </p:spPr>
          <p:txBody>
            <a:bodyPr wrap="square">
              <a:spAutoFit/>
            </a:bodyPr>
            <a:lstStyle/>
            <a:p>
              <a:r>
                <a:rPr lang="zh-CN" altLang="en-US" sz="2200" dirty="0"/>
                <a:t>健康生活</a:t>
              </a:r>
            </a:p>
          </p:txBody>
        </p:sp>
      </p:grpSp>
      <p:grpSp>
        <p:nvGrpSpPr>
          <p:cNvPr id="158" name="组合 157"/>
          <p:cNvGrpSpPr/>
          <p:nvPr/>
        </p:nvGrpSpPr>
        <p:grpSpPr>
          <a:xfrm>
            <a:off x="6656631" y="4565415"/>
            <a:ext cx="6543894" cy="1137556"/>
            <a:chOff x="4568825" y="154887"/>
            <a:chExt cx="7541163" cy="1137556"/>
          </a:xfrm>
        </p:grpSpPr>
        <p:sp>
          <p:nvSpPr>
            <p:cNvPr id="159" name="矩形 158"/>
            <p:cNvSpPr/>
            <p:nvPr/>
          </p:nvSpPr>
          <p:spPr>
            <a:xfrm>
              <a:off x="7137308" y="154887"/>
              <a:ext cx="4972680" cy="1137556"/>
            </a:xfrm>
            <a:prstGeom prst="rect">
              <a:avLst/>
            </a:prstGeom>
          </p:spPr>
          <p:txBody>
            <a:bodyPr wrap="square">
              <a:spAutoFit/>
            </a:bodyPr>
            <a:lstStyle/>
            <a:p>
              <a:pPr>
                <a:lnSpc>
                  <a:spcPct val="130000"/>
                </a:lnSpc>
              </a:pPr>
              <a:r>
                <a:rPr lang="zh-CN" altLang="en-US" b="1" dirty="0">
                  <a:latin typeface="微软雅黑" panose="020B0503020204020204" charset="-122"/>
                  <a:ea typeface="微软雅黑" panose="020B0503020204020204" charset="-122"/>
                </a:rPr>
                <a:t>社会责任</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国家认同</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国际理解</a:t>
              </a:r>
            </a:p>
          </p:txBody>
        </p:sp>
        <p:grpSp>
          <p:nvGrpSpPr>
            <p:cNvPr id="160" name="组合 159"/>
            <p:cNvGrpSpPr/>
            <p:nvPr/>
          </p:nvGrpSpPr>
          <p:grpSpPr>
            <a:xfrm>
              <a:off x="4568825" y="438589"/>
              <a:ext cx="1509246" cy="509896"/>
              <a:chOff x="888096" y="1000203"/>
              <a:chExt cx="2794352" cy="944066"/>
            </a:xfrm>
          </p:grpSpPr>
          <p:sp>
            <p:nvSpPr>
              <p:cNvPr id="162" name="矩形 161"/>
              <p:cNvSpPr/>
              <p:nvPr/>
            </p:nvSpPr>
            <p:spPr>
              <a:xfrm>
                <a:off x="911225" y="1045635"/>
                <a:ext cx="2771223" cy="87206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3" name="椭圆 162"/>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4" name="椭圆 163"/>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61" name="矩形 160"/>
            <p:cNvSpPr/>
            <p:nvPr/>
          </p:nvSpPr>
          <p:spPr>
            <a:xfrm>
              <a:off x="4650837" y="487071"/>
              <a:ext cx="1763410" cy="430887"/>
            </a:xfrm>
            <a:prstGeom prst="rect">
              <a:avLst/>
            </a:prstGeom>
          </p:spPr>
          <p:txBody>
            <a:bodyPr wrap="square">
              <a:spAutoFit/>
            </a:bodyPr>
            <a:lstStyle/>
            <a:p>
              <a:r>
                <a:rPr lang="zh-CN" altLang="en-US" sz="2200" dirty="0"/>
                <a:t>社会担当</a:t>
              </a:r>
            </a:p>
          </p:txBody>
        </p:sp>
      </p:grpSp>
      <p:grpSp>
        <p:nvGrpSpPr>
          <p:cNvPr id="167" name="组合 166"/>
          <p:cNvGrpSpPr/>
          <p:nvPr/>
        </p:nvGrpSpPr>
        <p:grpSpPr>
          <a:xfrm>
            <a:off x="6642644" y="5641843"/>
            <a:ext cx="6557880" cy="1137556"/>
            <a:chOff x="4568825" y="239212"/>
            <a:chExt cx="7541162" cy="1137556"/>
          </a:xfrm>
        </p:grpSpPr>
        <p:sp>
          <p:nvSpPr>
            <p:cNvPr id="168" name="矩形 167"/>
            <p:cNvSpPr/>
            <p:nvPr/>
          </p:nvSpPr>
          <p:spPr>
            <a:xfrm>
              <a:off x="7137307" y="239212"/>
              <a:ext cx="4972680" cy="1137556"/>
            </a:xfrm>
            <a:prstGeom prst="rect">
              <a:avLst/>
            </a:prstGeom>
          </p:spPr>
          <p:txBody>
            <a:bodyPr wrap="square">
              <a:spAutoFit/>
            </a:bodyPr>
            <a:lstStyle/>
            <a:p>
              <a:pPr>
                <a:lnSpc>
                  <a:spcPct val="130000"/>
                </a:lnSpc>
              </a:pPr>
              <a:r>
                <a:rPr lang="zh-CN" altLang="en-US" b="1" dirty="0">
                  <a:latin typeface="微软雅黑" panose="020B0503020204020204" charset="-122"/>
                  <a:ea typeface="微软雅黑" panose="020B0503020204020204" charset="-122"/>
                </a:rPr>
                <a:t>劳动意识</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问题解决</a:t>
              </a:r>
              <a:endParaRPr lang="en-US" altLang="zh-CN"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rPr>
                <a:t>技术应用</a:t>
              </a:r>
            </a:p>
          </p:txBody>
        </p:sp>
        <p:grpSp>
          <p:nvGrpSpPr>
            <p:cNvPr id="169" name="组合 168"/>
            <p:cNvGrpSpPr/>
            <p:nvPr/>
          </p:nvGrpSpPr>
          <p:grpSpPr>
            <a:xfrm>
              <a:off x="4568825" y="438589"/>
              <a:ext cx="1509246" cy="509896"/>
              <a:chOff x="888096" y="1000203"/>
              <a:chExt cx="2794352" cy="944066"/>
            </a:xfrm>
          </p:grpSpPr>
          <p:sp>
            <p:nvSpPr>
              <p:cNvPr id="171" name="矩形 170"/>
              <p:cNvSpPr/>
              <p:nvPr/>
            </p:nvSpPr>
            <p:spPr>
              <a:xfrm>
                <a:off x="911225" y="1045635"/>
                <a:ext cx="2771223" cy="87206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2" name="椭圆 171"/>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3" name="椭圆 172"/>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70" name="矩形 169"/>
            <p:cNvSpPr/>
            <p:nvPr/>
          </p:nvSpPr>
          <p:spPr>
            <a:xfrm>
              <a:off x="4650837" y="487071"/>
              <a:ext cx="1763410" cy="430887"/>
            </a:xfrm>
            <a:prstGeom prst="rect">
              <a:avLst/>
            </a:prstGeom>
          </p:spPr>
          <p:txBody>
            <a:bodyPr wrap="square">
              <a:spAutoFit/>
            </a:bodyPr>
            <a:lstStyle/>
            <a:p>
              <a:r>
                <a:rPr lang="zh-CN" altLang="en-US" sz="2200" dirty="0"/>
                <a:t>实践创新</a:t>
              </a:r>
            </a:p>
          </p:txBody>
        </p:sp>
      </p:grpSp>
      <p:sp>
        <p:nvSpPr>
          <p:cNvPr id="184" name="椭圆 183"/>
          <p:cNvSpPr/>
          <p:nvPr/>
        </p:nvSpPr>
        <p:spPr>
          <a:xfrm>
            <a:off x="8562253" y="916075"/>
            <a:ext cx="131395" cy="1262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4" name="椭圆 193"/>
          <p:cNvSpPr/>
          <p:nvPr/>
        </p:nvSpPr>
        <p:spPr>
          <a:xfrm>
            <a:off x="8545445" y="1350862"/>
            <a:ext cx="131395" cy="1262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5" name="椭圆 194"/>
          <p:cNvSpPr/>
          <p:nvPr/>
        </p:nvSpPr>
        <p:spPr>
          <a:xfrm>
            <a:off x="8549928" y="1704967"/>
            <a:ext cx="131395" cy="1262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6" name="椭圆 195"/>
          <p:cNvSpPr/>
          <p:nvPr/>
        </p:nvSpPr>
        <p:spPr>
          <a:xfrm>
            <a:off x="8563375" y="2081483"/>
            <a:ext cx="131395" cy="1262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7" name="椭圆 196"/>
          <p:cNvSpPr/>
          <p:nvPr/>
        </p:nvSpPr>
        <p:spPr>
          <a:xfrm>
            <a:off x="8548808" y="2502823"/>
            <a:ext cx="131395" cy="1262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8" name="椭圆 197"/>
          <p:cNvSpPr/>
          <p:nvPr/>
        </p:nvSpPr>
        <p:spPr>
          <a:xfrm>
            <a:off x="8553291" y="2843481"/>
            <a:ext cx="131395" cy="1262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9" name="椭圆 198"/>
          <p:cNvSpPr/>
          <p:nvPr/>
        </p:nvSpPr>
        <p:spPr>
          <a:xfrm>
            <a:off x="8553291" y="3193103"/>
            <a:ext cx="131395" cy="1262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0" name="椭圆 199"/>
          <p:cNvSpPr/>
          <p:nvPr/>
        </p:nvSpPr>
        <p:spPr>
          <a:xfrm>
            <a:off x="8544327" y="3600996"/>
            <a:ext cx="131395" cy="1262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1" name="椭圆 200"/>
          <p:cNvSpPr/>
          <p:nvPr/>
        </p:nvSpPr>
        <p:spPr>
          <a:xfrm>
            <a:off x="8543207" y="3955101"/>
            <a:ext cx="131395" cy="1262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2" name="椭圆 201"/>
          <p:cNvSpPr/>
          <p:nvPr/>
        </p:nvSpPr>
        <p:spPr>
          <a:xfrm>
            <a:off x="8556654" y="4291276"/>
            <a:ext cx="131395" cy="12622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3" name="椭圆 202"/>
          <p:cNvSpPr/>
          <p:nvPr/>
        </p:nvSpPr>
        <p:spPr>
          <a:xfrm>
            <a:off x="8543207" y="4727745"/>
            <a:ext cx="131395" cy="1262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4" name="椭圆 203"/>
          <p:cNvSpPr/>
          <p:nvPr/>
        </p:nvSpPr>
        <p:spPr>
          <a:xfrm>
            <a:off x="8552732" y="5074567"/>
            <a:ext cx="131395" cy="1262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5" name="椭圆 204"/>
          <p:cNvSpPr/>
          <p:nvPr/>
        </p:nvSpPr>
        <p:spPr>
          <a:xfrm>
            <a:off x="8562257" y="5421389"/>
            <a:ext cx="131395" cy="1262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6" name="椭圆 205"/>
          <p:cNvSpPr/>
          <p:nvPr/>
        </p:nvSpPr>
        <p:spPr>
          <a:xfrm>
            <a:off x="8566740" y="5829282"/>
            <a:ext cx="131395" cy="12622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7" name="椭圆 206"/>
          <p:cNvSpPr/>
          <p:nvPr/>
        </p:nvSpPr>
        <p:spPr>
          <a:xfrm>
            <a:off x="8571223" y="6169940"/>
            <a:ext cx="131395" cy="12622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9" name="椭圆 208"/>
          <p:cNvSpPr/>
          <p:nvPr/>
        </p:nvSpPr>
        <p:spPr>
          <a:xfrm>
            <a:off x="8584670" y="6519562"/>
            <a:ext cx="131395" cy="12622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1" name="椭圆 210"/>
          <p:cNvSpPr/>
          <p:nvPr/>
        </p:nvSpPr>
        <p:spPr>
          <a:xfrm>
            <a:off x="8568823" y="549090"/>
            <a:ext cx="113370" cy="1262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endParaRPr>
          </a:p>
        </p:txBody>
      </p:sp>
      <p:sp>
        <p:nvSpPr>
          <p:cNvPr id="212" name="椭圆 211"/>
          <p:cNvSpPr/>
          <p:nvPr/>
        </p:nvSpPr>
        <p:spPr>
          <a:xfrm>
            <a:off x="8573306" y="203951"/>
            <a:ext cx="113370" cy="1262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0000"/>
              </a:solidFill>
            </a:endParaRPr>
          </a:p>
        </p:txBody>
      </p:sp>
      <p:grpSp>
        <p:nvGrpSpPr>
          <p:cNvPr id="218" name="组合 217"/>
          <p:cNvGrpSpPr/>
          <p:nvPr/>
        </p:nvGrpSpPr>
        <p:grpSpPr>
          <a:xfrm>
            <a:off x="7998738" y="301453"/>
            <a:ext cx="471487" cy="689218"/>
            <a:chOff x="-25400" y="2343537"/>
            <a:chExt cx="3762029" cy="2180636"/>
          </a:xfrm>
        </p:grpSpPr>
        <p:grpSp>
          <p:nvGrpSpPr>
            <p:cNvPr id="219" name="组合 218"/>
            <p:cNvGrpSpPr/>
            <p:nvPr/>
          </p:nvGrpSpPr>
          <p:grpSpPr>
            <a:xfrm>
              <a:off x="-25400" y="2343537"/>
              <a:ext cx="3762029" cy="1113187"/>
              <a:chOff x="-25400" y="2343539"/>
              <a:chExt cx="3762029" cy="1113189"/>
            </a:xfrm>
          </p:grpSpPr>
          <p:sp>
            <p:nvSpPr>
              <p:cNvPr id="221" name="任意多边形 220"/>
              <p:cNvSpPr/>
              <p:nvPr/>
            </p:nvSpPr>
            <p:spPr>
              <a:xfrm>
                <a:off x="-25400" y="2343539"/>
                <a:ext cx="3762029" cy="1102392"/>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2" name="任意多边形 221"/>
              <p:cNvSpPr/>
              <p:nvPr/>
            </p:nvSpPr>
            <p:spPr>
              <a:xfrm>
                <a:off x="-25400" y="3345858"/>
                <a:ext cx="3762029" cy="110870"/>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0" name="任意多边形 219"/>
            <p:cNvSpPr/>
            <p:nvPr/>
          </p:nvSpPr>
          <p:spPr>
            <a:xfrm flipV="1">
              <a:off x="-25400" y="3403595"/>
              <a:ext cx="3762029" cy="1120578"/>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3" name="组合 222"/>
          <p:cNvGrpSpPr/>
          <p:nvPr/>
        </p:nvGrpSpPr>
        <p:grpSpPr>
          <a:xfrm>
            <a:off x="7998738" y="1436385"/>
            <a:ext cx="471487" cy="689218"/>
            <a:chOff x="-25400" y="2343537"/>
            <a:chExt cx="3762029" cy="2180636"/>
          </a:xfrm>
        </p:grpSpPr>
        <p:grpSp>
          <p:nvGrpSpPr>
            <p:cNvPr id="224" name="组合 223"/>
            <p:cNvGrpSpPr/>
            <p:nvPr/>
          </p:nvGrpSpPr>
          <p:grpSpPr>
            <a:xfrm>
              <a:off x="-25400" y="2343537"/>
              <a:ext cx="3762029" cy="1113187"/>
              <a:chOff x="-25400" y="2343539"/>
              <a:chExt cx="3762029" cy="1113189"/>
            </a:xfrm>
          </p:grpSpPr>
          <p:sp>
            <p:nvSpPr>
              <p:cNvPr id="226" name="任意多边形 225"/>
              <p:cNvSpPr/>
              <p:nvPr/>
            </p:nvSpPr>
            <p:spPr>
              <a:xfrm>
                <a:off x="-25400" y="2343539"/>
                <a:ext cx="3762029" cy="1102392"/>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7" name="任意多边形 226"/>
              <p:cNvSpPr/>
              <p:nvPr/>
            </p:nvSpPr>
            <p:spPr>
              <a:xfrm>
                <a:off x="-25400" y="3345858"/>
                <a:ext cx="3762029" cy="110870"/>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5" name="任意多边形 224"/>
            <p:cNvSpPr/>
            <p:nvPr/>
          </p:nvSpPr>
          <p:spPr>
            <a:xfrm flipV="1">
              <a:off x="-25400" y="3403595"/>
              <a:ext cx="3762029" cy="1120578"/>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8" name="组合 227"/>
          <p:cNvGrpSpPr/>
          <p:nvPr/>
        </p:nvGrpSpPr>
        <p:grpSpPr>
          <a:xfrm>
            <a:off x="8022264" y="2535977"/>
            <a:ext cx="471487" cy="689218"/>
            <a:chOff x="-25400" y="2343537"/>
            <a:chExt cx="3762029" cy="2180636"/>
          </a:xfrm>
        </p:grpSpPr>
        <p:grpSp>
          <p:nvGrpSpPr>
            <p:cNvPr id="229" name="组合 228"/>
            <p:cNvGrpSpPr/>
            <p:nvPr/>
          </p:nvGrpSpPr>
          <p:grpSpPr>
            <a:xfrm>
              <a:off x="-25400" y="2343537"/>
              <a:ext cx="3762029" cy="1113187"/>
              <a:chOff x="-25400" y="2343539"/>
              <a:chExt cx="3762029" cy="1113189"/>
            </a:xfrm>
          </p:grpSpPr>
          <p:sp>
            <p:nvSpPr>
              <p:cNvPr id="231" name="任意多边形 230"/>
              <p:cNvSpPr/>
              <p:nvPr/>
            </p:nvSpPr>
            <p:spPr>
              <a:xfrm>
                <a:off x="-25400" y="2343539"/>
                <a:ext cx="3762029" cy="1102392"/>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2" name="任意多边形 231"/>
              <p:cNvSpPr/>
              <p:nvPr/>
            </p:nvSpPr>
            <p:spPr>
              <a:xfrm>
                <a:off x="-25400" y="3345858"/>
                <a:ext cx="3762029" cy="110870"/>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0" name="任意多边形 229"/>
            <p:cNvSpPr/>
            <p:nvPr/>
          </p:nvSpPr>
          <p:spPr>
            <a:xfrm flipV="1">
              <a:off x="-25400" y="3403595"/>
              <a:ext cx="3762029" cy="1120578"/>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3" name="组合 232"/>
          <p:cNvGrpSpPr/>
          <p:nvPr/>
        </p:nvGrpSpPr>
        <p:grpSpPr>
          <a:xfrm>
            <a:off x="8049704" y="3664107"/>
            <a:ext cx="471487" cy="689218"/>
            <a:chOff x="-25400" y="2343537"/>
            <a:chExt cx="3762029" cy="2180636"/>
          </a:xfrm>
        </p:grpSpPr>
        <p:grpSp>
          <p:nvGrpSpPr>
            <p:cNvPr id="234" name="组合 233"/>
            <p:cNvGrpSpPr/>
            <p:nvPr/>
          </p:nvGrpSpPr>
          <p:grpSpPr>
            <a:xfrm>
              <a:off x="-25400" y="2343537"/>
              <a:ext cx="3762029" cy="1113187"/>
              <a:chOff x="-25400" y="2343539"/>
              <a:chExt cx="3762029" cy="1113189"/>
            </a:xfrm>
          </p:grpSpPr>
          <p:sp>
            <p:nvSpPr>
              <p:cNvPr id="236" name="任意多边形 235"/>
              <p:cNvSpPr/>
              <p:nvPr/>
            </p:nvSpPr>
            <p:spPr>
              <a:xfrm>
                <a:off x="-25400" y="2343539"/>
                <a:ext cx="3762029" cy="1102392"/>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7" name="任意多边形 236"/>
              <p:cNvSpPr/>
              <p:nvPr/>
            </p:nvSpPr>
            <p:spPr>
              <a:xfrm>
                <a:off x="-25400" y="3345858"/>
                <a:ext cx="3762029" cy="110870"/>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5" name="任意多边形 234"/>
            <p:cNvSpPr/>
            <p:nvPr/>
          </p:nvSpPr>
          <p:spPr>
            <a:xfrm flipV="1">
              <a:off x="-25400" y="3403595"/>
              <a:ext cx="3762029" cy="1120578"/>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8" name="组合 237"/>
          <p:cNvGrpSpPr/>
          <p:nvPr/>
        </p:nvGrpSpPr>
        <p:grpSpPr>
          <a:xfrm>
            <a:off x="8022671" y="4753045"/>
            <a:ext cx="471487" cy="689218"/>
            <a:chOff x="-25400" y="2343537"/>
            <a:chExt cx="3762029" cy="2180636"/>
          </a:xfrm>
        </p:grpSpPr>
        <p:grpSp>
          <p:nvGrpSpPr>
            <p:cNvPr id="239" name="组合 238"/>
            <p:cNvGrpSpPr/>
            <p:nvPr/>
          </p:nvGrpSpPr>
          <p:grpSpPr>
            <a:xfrm>
              <a:off x="-25400" y="2343537"/>
              <a:ext cx="3762029" cy="1113187"/>
              <a:chOff x="-25400" y="2343539"/>
              <a:chExt cx="3762029" cy="1113189"/>
            </a:xfrm>
          </p:grpSpPr>
          <p:sp>
            <p:nvSpPr>
              <p:cNvPr id="241" name="任意多边形 240"/>
              <p:cNvSpPr/>
              <p:nvPr/>
            </p:nvSpPr>
            <p:spPr>
              <a:xfrm>
                <a:off x="-25400" y="2343539"/>
                <a:ext cx="3762029" cy="1102392"/>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2" name="任意多边形 241"/>
              <p:cNvSpPr/>
              <p:nvPr/>
            </p:nvSpPr>
            <p:spPr>
              <a:xfrm>
                <a:off x="-25400" y="3345858"/>
                <a:ext cx="3762029" cy="110870"/>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0" name="任意多边形 239"/>
            <p:cNvSpPr/>
            <p:nvPr/>
          </p:nvSpPr>
          <p:spPr>
            <a:xfrm flipV="1">
              <a:off x="-25400" y="3403595"/>
              <a:ext cx="3762029" cy="1120578"/>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43" name="组合 242"/>
          <p:cNvGrpSpPr/>
          <p:nvPr/>
        </p:nvGrpSpPr>
        <p:grpSpPr>
          <a:xfrm>
            <a:off x="8049704" y="5880108"/>
            <a:ext cx="471487" cy="689218"/>
            <a:chOff x="-25400" y="2343537"/>
            <a:chExt cx="3762029" cy="2180636"/>
          </a:xfrm>
        </p:grpSpPr>
        <p:grpSp>
          <p:nvGrpSpPr>
            <p:cNvPr id="244" name="组合 243"/>
            <p:cNvGrpSpPr/>
            <p:nvPr/>
          </p:nvGrpSpPr>
          <p:grpSpPr>
            <a:xfrm>
              <a:off x="-25400" y="2343537"/>
              <a:ext cx="3762029" cy="1113187"/>
              <a:chOff x="-25400" y="2343539"/>
              <a:chExt cx="3762029" cy="1113189"/>
            </a:xfrm>
          </p:grpSpPr>
          <p:sp>
            <p:nvSpPr>
              <p:cNvPr id="246" name="任意多边形 245"/>
              <p:cNvSpPr/>
              <p:nvPr/>
            </p:nvSpPr>
            <p:spPr>
              <a:xfrm>
                <a:off x="-25400" y="2343539"/>
                <a:ext cx="3762029" cy="1102392"/>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7" name="任意多边形 246"/>
              <p:cNvSpPr/>
              <p:nvPr/>
            </p:nvSpPr>
            <p:spPr>
              <a:xfrm>
                <a:off x="-25400" y="3345858"/>
                <a:ext cx="3762029" cy="110870"/>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5" name="任意多边形 244"/>
            <p:cNvSpPr/>
            <p:nvPr/>
          </p:nvSpPr>
          <p:spPr>
            <a:xfrm flipV="1">
              <a:off x="-25400" y="3403595"/>
              <a:ext cx="3762029" cy="1120578"/>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8" name="任意多边形 247"/>
          <p:cNvSpPr/>
          <p:nvPr/>
        </p:nvSpPr>
        <p:spPr>
          <a:xfrm flipV="1">
            <a:off x="4811490" y="1110292"/>
            <a:ext cx="1672698" cy="642888"/>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任意多边形 248"/>
          <p:cNvSpPr/>
          <p:nvPr/>
        </p:nvSpPr>
        <p:spPr>
          <a:xfrm>
            <a:off x="4934794" y="2884345"/>
            <a:ext cx="1631158" cy="434980"/>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任意多边形 249"/>
          <p:cNvSpPr/>
          <p:nvPr/>
        </p:nvSpPr>
        <p:spPr>
          <a:xfrm flipV="1">
            <a:off x="4934794" y="3319325"/>
            <a:ext cx="1631158" cy="642888"/>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TextBox 176"/>
          <p:cNvSpPr txBox="1"/>
          <p:nvPr/>
        </p:nvSpPr>
        <p:spPr>
          <a:xfrm>
            <a:off x="3897175" y="2879987"/>
            <a:ext cx="1331258" cy="400110"/>
          </a:xfrm>
          <a:prstGeom prst="rect">
            <a:avLst/>
          </a:prstGeom>
          <a:noFill/>
        </p:spPr>
        <p:txBody>
          <a:bodyPr wrap="square" rtlCol="0">
            <a:spAutoFit/>
          </a:bodyPr>
          <a:lstStyle/>
          <a:p>
            <a:r>
              <a:rPr lang="zh-CN" altLang="en-US" sz="2000" dirty="0"/>
              <a:t>自主</a:t>
            </a:r>
            <a:r>
              <a:rPr lang="zh-CN" altLang="en-US" sz="2000" dirty="0" smtClean="0"/>
              <a:t>发展</a:t>
            </a:r>
            <a:endParaRPr lang="zh-CN" altLang="en-US" sz="2000" dirty="0"/>
          </a:p>
        </p:txBody>
      </p:sp>
      <p:sp>
        <p:nvSpPr>
          <p:cNvPr id="8" name="TextBox 7"/>
          <p:cNvSpPr txBox="1"/>
          <p:nvPr/>
        </p:nvSpPr>
        <p:spPr>
          <a:xfrm>
            <a:off x="3897175" y="612201"/>
            <a:ext cx="1331258" cy="400110"/>
          </a:xfrm>
          <a:prstGeom prst="rect">
            <a:avLst/>
          </a:prstGeom>
          <a:noFill/>
        </p:spPr>
        <p:txBody>
          <a:bodyPr wrap="square" rtlCol="0">
            <a:spAutoFit/>
          </a:bodyPr>
          <a:lstStyle/>
          <a:p>
            <a:r>
              <a:rPr lang="zh-CN" altLang="en-US" sz="2000" dirty="0" smtClean="0"/>
              <a:t>文化基础</a:t>
            </a:r>
            <a:endParaRPr lang="zh-CN" altLang="en-US" sz="2000" dirty="0"/>
          </a:p>
        </p:txBody>
      </p:sp>
      <p:sp>
        <p:nvSpPr>
          <p:cNvPr id="251" name="任意多边形 250"/>
          <p:cNvSpPr/>
          <p:nvPr/>
        </p:nvSpPr>
        <p:spPr>
          <a:xfrm>
            <a:off x="4853030" y="5084796"/>
            <a:ext cx="1631158" cy="434980"/>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任意多边形 251"/>
          <p:cNvSpPr/>
          <p:nvPr/>
        </p:nvSpPr>
        <p:spPr>
          <a:xfrm flipV="1">
            <a:off x="4853030" y="5519776"/>
            <a:ext cx="1631158" cy="642888"/>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TextBox 179"/>
          <p:cNvSpPr txBox="1"/>
          <p:nvPr/>
        </p:nvSpPr>
        <p:spPr>
          <a:xfrm>
            <a:off x="3897175" y="5046103"/>
            <a:ext cx="1331258" cy="400110"/>
          </a:xfrm>
          <a:prstGeom prst="rect">
            <a:avLst/>
          </a:prstGeom>
          <a:noFill/>
        </p:spPr>
        <p:txBody>
          <a:bodyPr wrap="square" rtlCol="0">
            <a:spAutoFit/>
          </a:bodyPr>
          <a:lstStyle/>
          <a:p>
            <a:r>
              <a:rPr lang="zh-CN" altLang="en-US" sz="2000" dirty="0" smtClean="0"/>
              <a:t>社会</a:t>
            </a:r>
            <a:r>
              <a:rPr lang="zh-CN" altLang="en-US" sz="2000" dirty="0"/>
              <a:t>参与</a:t>
            </a:r>
          </a:p>
        </p:txBody>
      </p:sp>
      <p:sp>
        <p:nvSpPr>
          <p:cNvPr id="253" name="矩形 252"/>
          <p:cNvSpPr/>
          <p:nvPr/>
        </p:nvSpPr>
        <p:spPr>
          <a:xfrm>
            <a:off x="0" y="60523"/>
            <a:ext cx="1620957" cy="307777"/>
          </a:xfrm>
          <a:prstGeom prst="rect">
            <a:avLst/>
          </a:prstGeom>
        </p:spPr>
        <p:txBody>
          <a:bodyPr wrap="none">
            <a:spAutoFit/>
          </a:bodyPr>
          <a:lstStyle/>
          <a:p>
            <a:r>
              <a:rPr lang="zh-CN" altLang="en-US" sz="1400" b="1" dirty="0" smtClean="0"/>
              <a:t>对核心素养的理解</a:t>
            </a:r>
            <a:endParaRPr lang="zh-CN" altLang="en-US" sz="1400" b="1" dirty="0"/>
          </a:p>
        </p:txBody>
      </p:sp>
      <p:sp>
        <p:nvSpPr>
          <p:cNvPr id="254" name="椭圆 253"/>
          <p:cNvSpPr/>
          <p:nvPr/>
        </p:nvSpPr>
        <p:spPr>
          <a:xfrm>
            <a:off x="1536668" y="157740"/>
            <a:ext cx="130917" cy="1133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523"/>
            <a:ext cx="1620957" cy="307777"/>
          </a:xfrm>
          <a:prstGeom prst="rect">
            <a:avLst/>
          </a:prstGeom>
        </p:spPr>
        <p:txBody>
          <a:bodyPr wrap="none">
            <a:spAutoFit/>
          </a:bodyPr>
          <a:lstStyle/>
          <a:p>
            <a:r>
              <a:rPr lang="zh-CN" altLang="en-US" sz="1400" b="1" dirty="0" smtClean="0"/>
              <a:t>对核心素养的理解</a:t>
            </a:r>
            <a:endParaRPr lang="zh-CN" altLang="en-US" sz="1400" b="1" dirty="0"/>
          </a:p>
        </p:txBody>
      </p:sp>
      <p:sp>
        <p:nvSpPr>
          <p:cNvPr id="3" name="椭圆 2"/>
          <p:cNvSpPr/>
          <p:nvPr/>
        </p:nvSpPr>
        <p:spPr>
          <a:xfrm>
            <a:off x="1536668" y="157740"/>
            <a:ext cx="130917" cy="1133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
        <p:nvSpPr>
          <p:cNvPr id="12" name="矩形 11"/>
          <p:cNvSpPr/>
          <p:nvPr/>
        </p:nvSpPr>
        <p:spPr>
          <a:xfrm>
            <a:off x="2455625" y="726630"/>
            <a:ext cx="6920337" cy="866775"/>
          </a:xfrm>
          <a:prstGeom prst="rect">
            <a:avLst/>
          </a:prstGeom>
        </p:spPr>
        <p:txBody>
          <a:bodyPr wrap="square">
            <a:spAutoFit/>
          </a:bodyPr>
          <a:lstStyle/>
          <a:p>
            <a:pPr>
              <a:lnSpc>
                <a:spcPts val="2400"/>
              </a:lnSpc>
              <a:spcBef>
                <a:spcPct val="0"/>
              </a:spcBef>
              <a:spcAft>
                <a:spcPct val="0"/>
              </a:spcAft>
            </a:pPr>
            <a:r>
              <a:rPr lang="en-US" altLang="zh-CN" sz="3600" b="1" dirty="0">
                <a:latin typeface="宋体" panose="02010600030101010101" pitchFamily="2" charset="-122"/>
                <a:ea typeface="宋体" panose="02010600030101010101" pitchFamily="2" charset="-122"/>
                <a:sym typeface="+mn-ea"/>
              </a:rPr>
              <a:t>2</a:t>
            </a:r>
            <a:r>
              <a:rPr lang="en-US" altLang="zh-CN" sz="3600" b="1" dirty="0" smtClean="0">
                <a:latin typeface="宋体" panose="02010600030101010101" pitchFamily="2" charset="-122"/>
                <a:ea typeface="宋体" panose="02010600030101010101" pitchFamily="2" charset="-122"/>
                <a:sym typeface="+mn-ea"/>
              </a:rPr>
              <a:t>.</a:t>
            </a:r>
            <a:r>
              <a:rPr lang="zh-CN" altLang="en-US" sz="3600" b="1" dirty="0" smtClean="0">
                <a:latin typeface="宋体" panose="02010600030101010101" pitchFamily="2" charset="-122"/>
                <a:ea typeface="宋体" panose="02010600030101010101" pitchFamily="2" charset="-122"/>
                <a:sym typeface="+mn-ea"/>
              </a:rPr>
              <a:t>什么是学科核心素养？</a:t>
            </a:r>
            <a:endParaRPr lang="zh-CN" altLang="en-US" sz="3600" b="1" spc="14" dirty="0">
              <a:solidFill>
                <a:srgbClr val="000000"/>
              </a:solidFill>
              <a:latin typeface="宋体" panose="02010600030101010101" pitchFamily="2" charset="-122"/>
              <a:ea typeface="宋体" panose="02010600030101010101" pitchFamily="2" charset="-122"/>
              <a:cs typeface="IQQMLM+ËÎÌå" panose="02010600030101010101"/>
              <a:sym typeface="+mn-ea"/>
            </a:endParaRPr>
          </a:p>
          <a:p>
            <a:pPr>
              <a:lnSpc>
                <a:spcPts val="2400"/>
              </a:lnSpc>
              <a:spcBef>
                <a:spcPct val="0"/>
              </a:spcBef>
              <a:spcAft>
                <a:spcPct val="0"/>
              </a:spcAft>
            </a:pPr>
            <a:endParaRPr lang="en-US" altLang="zh-CN" sz="3600" dirty="0">
              <a:sym typeface="+mn-ea"/>
            </a:endParaRPr>
          </a:p>
        </p:txBody>
      </p:sp>
      <p:sp>
        <p:nvSpPr>
          <p:cNvPr id="13" name="矩形 12"/>
          <p:cNvSpPr/>
          <p:nvPr/>
        </p:nvSpPr>
        <p:spPr>
          <a:xfrm>
            <a:off x="453390" y="2009140"/>
            <a:ext cx="9236710" cy="3291840"/>
          </a:xfrm>
          <a:prstGeom prst="rect">
            <a:avLst/>
          </a:prstGeom>
        </p:spPr>
        <p:txBody>
          <a:bodyPr wrap="square">
            <a:spAutoFit/>
          </a:bodyPr>
          <a:lstStyle/>
          <a:p>
            <a:pPr fontAlgn="auto">
              <a:lnSpc>
                <a:spcPct val="150000"/>
              </a:lnSpc>
              <a:spcBef>
                <a:spcPct val="0"/>
              </a:spcBef>
              <a:spcAft>
                <a:spcPct val="0"/>
              </a:spcAft>
            </a:pPr>
            <a:r>
              <a:rPr lang="en-US" altLang="zh-CN" sz="2800" b="1" dirty="0" smtClean="0">
                <a:latin typeface="宋体" panose="02010600030101010101" pitchFamily="2" charset="-122"/>
                <a:ea typeface="宋体" panose="02010600030101010101" pitchFamily="2" charset="-122"/>
                <a:cs typeface="MNBEOW+å¾®è½¯éé»" panose="020B0503020204020204"/>
                <a:sym typeface="+mn-ea"/>
              </a:rPr>
              <a:t>1.</a:t>
            </a:r>
            <a:r>
              <a:rPr lang="zh-CN" altLang="en-US" sz="2800" b="1" dirty="0" smtClean="0">
                <a:latin typeface="宋体" panose="02010600030101010101" pitchFamily="2" charset="-122"/>
                <a:ea typeface="宋体" panose="02010600030101010101" pitchFamily="2" charset="-122"/>
                <a:cs typeface="MNBEOW+å¾®è½¯éé»" panose="020B0503020204020204"/>
                <a:sym typeface="+mn-ea"/>
              </a:rPr>
              <a:t>是</a:t>
            </a:r>
            <a:r>
              <a:rPr lang="zh-CN" altLang="en-US" sz="2800" b="1" dirty="0">
                <a:latin typeface="宋体" panose="02010600030101010101" pitchFamily="2" charset="-122"/>
                <a:ea typeface="宋体" panose="02010600030101010101" pitchFamily="2" charset="-122"/>
                <a:cs typeface="MNBEOW+å¾®è½¯éé»" panose="020B0503020204020204"/>
                <a:sym typeface="+mn-ea"/>
              </a:rPr>
              <a:t>学科教育在全面贯彻党的教育方针、落实立德</a:t>
            </a:r>
            <a:r>
              <a:rPr lang="zh-CN" altLang="en-US" sz="2800" b="1" dirty="0" smtClean="0">
                <a:latin typeface="宋体" panose="02010600030101010101" pitchFamily="2" charset="-122"/>
                <a:ea typeface="宋体" panose="02010600030101010101" pitchFamily="2" charset="-122"/>
                <a:cs typeface="MNBEOW+å¾®è½¯éé»" panose="020B0503020204020204"/>
                <a:sym typeface="+mn-ea"/>
              </a:rPr>
              <a:t>树人</a:t>
            </a:r>
            <a:endParaRPr lang="zh-CN" altLang="en-US" sz="2800" b="1" dirty="0">
              <a:latin typeface="宋体" panose="02010600030101010101" pitchFamily="2" charset="-122"/>
              <a:ea typeface="宋体" panose="02010600030101010101" pitchFamily="2" charset="-122"/>
              <a:cs typeface="MNBEOW+å¾®è½¯éé»" panose="020B0503020204020204"/>
              <a:sym typeface="+mn-ea"/>
            </a:endParaRPr>
          </a:p>
          <a:p>
            <a:pPr fontAlgn="auto">
              <a:lnSpc>
                <a:spcPct val="150000"/>
              </a:lnSpc>
              <a:spcBef>
                <a:spcPct val="0"/>
              </a:spcBef>
              <a:spcAft>
                <a:spcPct val="0"/>
              </a:spcAft>
            </a:pPr>
            <a:r>
              <a:rPr lang="en-US" altLang="zh-CN" sz="2800" b="1" dirty="0">
                <a:latin typeface="宋体" panose="02010600030101010101" pitchFamily="2" charset="-122"/>
                <a:ea typeface="宋体" panose="02010600030101010101" pitchFamily="2" charset="-122"/>
                <a:cs typeface="MNBEOW+å¾®è½¯éé»" panose="020B0503020204020204"/>
                <a:sym typeface="+mn-ea"/>
              </a:rPr>
              <a:t> </a:t>
            </a:r>
            <a:r>
              <a:rPr lang="en-US" altLang="zh-CN" sz="2800" b="1" dirty="0" smtClean="0">
                <a:latin typeface="宋体" panose="02010600030101010101" pitchFamily="2" charset="-122"/>
                <a:ea typeface="宋体" panose="02010600030101010101" pitchFamily="2" charset="-122"/>
                <a:cs typeface="MNBEOW+å¾®è½¯éé»" panose="020B0503020204020204"/>
                <a:sym typeface="+mn-ea"/>
              </a:rPr>
              <a:t>  </a:t>
            </a:r>
            <a:r>
              <a:rPr lang="zh-CN" altLang="en-US" sz="2800" b="1" dirty="0" smtClean="0">
                <a:latin typeface="宋体" panose="02010600030101010101" pitchFamily="2" charset="-122"/>
                <a:ea typeface="宋体" panose="02010600030101010101" pitchFamily="2" charset="-122"/>
                <a:cs typeface="MNBEOW+å¾®è½¯éé»" panose="020B0503020204020204"/>
                <a:sym typeface="+mn-ea"/>
              </a:rPr>
              <a:t>根本</a:t>
            </a:r>
            <a:r>
              <a:rPr lang="zh-CN" altLang="en-US" sz="2800" b="1" dirty="0">
                <a:latin typeface="宋体" panose="02010600030101010101" pitchFamily="2" charset="-122"/>
                <a:ea typeface="宋体" panose="02010600030101010101" pitchFamily="2" charset="-122"/>
                <a:cs typeface="MNBEOW+å¾®è½¯éé»" panose="020B0503020204020204"/>
                <a:sym typeface="+mn-ea"/>
              </a:rPr>
              <a:t>任务、发展素质教育中的独特贡献；</a:t>
            </a:r>
          </a:p>
          <a:p>
            <a:pPr fontAlgn="auto">
              <a:lnSpc>
                <a:spcPct val="150000"/>
              </a:lnSpc>
              <a:spcBef>
                <a:spcPct val="0"/>
              </a:spcBef>
              <a:spcAft>
                <a:spcPct val="0"/>
              </a:spcAft>
            </a:pPr>
            <a:r>
              <a:rPr lang="en-US" altLang="zh-CN" sz="2800" b="1" dirty="0">
                <a:latin typeface="宋体" panose="02010600030101010101" pitchFamily="2" charset="-122"/>
                <a:ea typeface="宋体" panose="02010600030101010101" pitchFamily="2" charset="-122"/>
                <a:cs typeface="MNBEOW+å¾®è½¯éé»" panose="020B0503020204020204"/>
                <a:sym typeface="+mn-ea"/>
              </a:rPr>
              <a:t>2</a:t>
            </a:r>
            <a:r>
              <a:rPr lang="en-US" altLang="zh-CN" sz="2800" b="1" dirty="0" smtClean="0">
                <a:latin typeface="宋体" panose="02010600030101010101" pitchFamily="2" charset="-122"/>
                <a:ea typeface="宋体" panose="02010600030101010101" pitchFamily="2" charset="-122"/>
                <a:cs typeface="MNBEOW+å¾®è½¯éé»" panose="020B0503020204020204"/>
                <a:sym typeface="+mn-ea"/>
              </a:rPr>
              <a:t>.</a:t>
            </a:r>
            <a:r>
              <a:rPr lang="zh-CN" altLang="en-US" sz="2800" b="1" dirty="0" smtClean="0">
                <a:latin typeface="宋体" panose="02010600030101010101" pitchFamily="2" charset="-122"/>
                <a:ea typeface="宋体" panose="02010600030101010101" pitchFamily="2" charset="-122"/>
                <a:cs typeface="MNBEOW+å¾®è½¯éé»" panose="020B0503020204020204"/>
                <a:sym typeface="+mn-ea"/>
              </a:rPr>
              <a:t>是</a:t>
            </a:r>
            <a:r>
              <a:rPr lang="zh-CN" altLang="en-US" sz="2800" b="1" dirty="0">
                <a:latin typeface="宋体" panose="02010600030101010101" pitchFamily="2" charset="-122"/>
                <a:ea typeface="宋体" panose="02010600030101010101" pitchFamily="2" charset="-122"/>
                <a:cs typeface="MNBEOW+å¾®è½¯éé»" panose="020B0503020204020204"/>
                <a:sym typeface="+mn-ea"/>
              </a:rPr>
              <a:t>学科育人价值的集中体现；</a:t>
            </a:r>
          </a:p>
          <a:p>
            <a:pPr fontAlgn="auto">
              <a:lnSpc>
                <a:spcPct val="150000"/>
              </a:lnSpc>
              <a:spcBef>
                <a:spcPct val="0"/>
              </a:spcBef>
              <a:spcAft>
                <a:spcPct val="0"/>
              </a:spcAft>
            </a:pPr>
            <a:r>
              <a:rPr lang="en-US" altLang="zh-CN" sz="2800" b="1" dirty="0">
                <a:latin typeface="宋体" panose="02010600030101010101" pitchFamily="2" charset="-122"/>
                <a:ea typeface="宋体" panose="02010600030101010101" pitchFamily="2" charset="-122"/>
                <a:cs typeface="MNBEOW+å¾®è½¯éé»" panose="020B0503020204020204"/>
                <a:sym typeface="+mn-ea"/>
              </a:rPr>
              <a:t>3</a:t>
            </a:r>
            <a:r>
              <a:rPr lang="en-US" altLang="zh-CN" sz="2800" b="1" dirty="0" smtClean="0">
                <a:latin typeface="宋体" panose="02010600030101010101" pitchFamily="2" charset="-122"/>
                <a:ea typeface="宋体" panose="02010600030101010101" pitchFamily="2" charset="-122"/>
                <a:cs typeface="MNBEOW+å¾®è½¯éé»" panose="020B0503020204020204"/>
                <a:sym typeface="+mn-ea"/>
              </a:rPr>
              <a:t>.</a:t>
            </a:r>
            <a:r>
              <a:rPr lang="zh-CN" altLang="en-US" sz="2800" b="1" dirty="0" smtClean="0">
                <a:latin typeface="宋体" panose="02010600030101010101" pitchFamily="2" charset="-122"/>
                <a:ea typeface="宋体" panose="02010600030101010101" pitchFamily="2" charset="-122"/>
                <a:cs typeface="MNBEOW+å¾®è½¯éé»" panose="020B0503020204020204"/>
                <a:sym typeface="+mn-ea"/>
              </a:rPr>
              <a:t>是</a:t>
            </a:r>
            <a:r>
              <a:rPr lang="zh-CN" altLang="en-US" sz="2800" b="1" dirty="0">
                <a:latin typeface="宋体" panose="02010600030101010101" pitchFamily="2" charset="-122"/>
                <a:ea typeface="宋体" panose="02010600030101010101" pitchFamily="2" charset="-122"/>
                <a:cs typeface="MNBEOW+å¾®è½¯éé»" panose="020B0503020204020204"/>
                <a:sym typeface="+mn-ea"/>
              </a:rPr>
              <a:t>学生通过本学科学习而逐步形成的关键能力、</a:t>
            </a:r>
            <a:r>
              <a:rPr lang="zh-CN" altLang="en-US" sz="2800" b="1" dirty="0" smtClean="0">
                <a:latin typeface="宋体" panose="02010600030101010101" pitchFamily="2" charset="-122"/>
                <a:ea typeface="宋体" panose="02010600030101010101" pitchFamily="2" charset="-122"/>
                <a:cs typeface="MNBEOW+å¾®è½¯éé»" panose="020B0503020204020204"/>
                <a:sym typeface="+mn-ea"/>
              </a:rPr>
              <a:t>必备</a:t>
            </a:r>
            <a:endParaRPr lang="en-US" altLang="zh-CN" sz="2800" b="1" dirty="0" smtClean="0">
              <a:latin typeface="宋体" panose="02010600030101010101" pitchFamily="2" charset="-122"/>
              <a:ea typeface="宋体" panose="02010600030101010101" pitchFamily="2" charset="-122"/>
              <a:cs typeface="MNBEOW+å¾®è½¯éé»" panose="020B0503020204020204"/>
              <a:sym typeface="+mn-ea"/>
            </a:endParaRPr>
          </a:p>
          <a:p>
            <a:pPr fontAlgn="auto">
              <a:lnSpc>
                <a:spcPct val="150000"/>
              </a:lnSpc>
              <a:spcBef>
                <a:spcPct val="0"/>
              </a:spcBef>
              <a:spcAft>
                <a:spcPct val="0"/>
              </a:spcAft>
            </a:pPr>
            <a:r>
              <a:rPr lang="en-US" altLang="zh-CN" sz="2800" b="1" dirty="0">
                <a:latin typeface="宋体" panose="02010600030101010101" pitchFamily="2" charset="-122"/>
                <a:ea typeface="宋体" panose="02010600030101010101" pitchFamily="2" charset="-122"/>
                <a:cs typeface="MNBEOW+å¾®è½¯éé»" panose="020B0503020204020204"/>
                <a:sym typeface="+mn-ea"/>
              </a:rPr>
              <a:t> </a:t>
            </a:r>
            <a:r>
              <a:rPr lang="en-US" altLang="zh-CN" sz="2800" b="1" dirty="0" smtClean="0">
                <a:latin typeface="宋体" panose="02010600030101010101" pitchFamily="2" charset="-122"/>
                <a:ea typeface="宋体" panose="02010600030101010101" pitchFamily="2" charset="-122"/>
                <a:cs typeface="MNBEOW+å¾®è½¯éé»" panose="020B0503020204020204"/>
                <a:sym typeface="+mn-ea"/>
              </a:rPr>
              <a:t>  </a:t>
            </a:r>
            <a:r>
              <a:rPr lang="zh-CN" altLang="en-US" sz="2800" b="1" dirty="0" smtClean="0">
                <a:latin typeface="宋体" panose="02010600030101010101" pitchFamily="2" charset="-122"/>
                <a:ea typeface="宋体" panose="02010600030101010101" pitchFamily="2" charset="-122"/>
                <a:cs typeface="MNBEOW+å¾®è½¯éé»" panose="020B0503020204020204"/>
                <a:sym typeface="+mn-ea"/>
              </a:rPr>
              <a:t>品格与价值观念。</a:t>
            </a:r>
            <a:endParaRPr lang="zh-CN" altLang="en-US" sz="2800" b="1" dirty="0">
              <a:latin typeface="宋体" panose="02010600030101010101" pitchFamily="2" charset="-122"/>
              <a:ea typeface="宋体" panose="02010600030101010101" pitchFamily="2" charset="-122"/>
              <a:cs typeface="MNBEOW+å¾®è½¯éé»" panose="020B0503020204020204"/>
              <a:sym typeface="+mn-ea"/>
            </a:endParaRPr>
          </a:p>
        </p:txBody>
      </p:sp>
      <p:grpSp>
        <p:nvGrpSpPr>
          <p:cNvPr id="14" name="组合 13"/>
          <p:cNvGrpSpPr/>
          <p:nvPr/>
        </p:nvGrpSpPr>
        <p:grpSpPr>
          <a:xfrm>
            <a:off x="2292985" y="210185"/>
            <a:ext cx="5291455" cy="1249045"/>
            <a:chOff x="888096" y="1000203"/>
            <a:chExt cx="4259825" cy="944066"/>
          </a:xfrm>
        </p:grpSpPr>
        <p:sp>
          <p:nvSpPr>
            <p:cNvPr id="15" name="矩形 14"/>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54115" t="14479" r="4250" b="12370"/>
          <a:stretch>
            <a:fillRect/>
          </a:stretch>
        </p:blipFill>
        <p:spPr>
          <a:xfrm>
            <a:off x="3848772" y="1363132"/>
            <a:ext cx="4587588" cy="4262632"/>
          </a:xfrm>
          <a:prstGeom prst="rect">
            <a:avLst/>
          </a:prstGeom>
        </p:spPr>
      </p:pic>
      <p:sp>
        <p:nvSpPr>
          <p:cNvPr id="6" name="菱形 5"/>
          <p:cNvSpPr/>
          <p:nvPr/>
        </p:nvSpPr>
        <p:spPr>
          <a:xfrm>
            <a:off x="4083050" y="1416050"/>
            <a:ext cx="4025900" cy="4025900"/>
          </a:xfrm>
          <a:prstGeom prst="diamond">
            <a:avLst/>
          </a:prstGeom>
          <a:gradFill flip="none" rotWithShape="1">
            <a:gsLst>
              <a:gs pos="0">
                <a:schemeClr val="accent3">
                  <a:lumMod val="5000"/>
                  <a:lumOff val="95000"/>
                  <a:alpha val="3000"/>
                </a:schemeClr>
              </a:gs>
              <a:gs pos="83000">
                <a:schemeClr val="accent3">
                  <a:lumMod val="45000"/>
                  <a:lumOff val="55000"/>
                  <a:alpha val="57000"/>
                </a:schemeClr>
              </a:gs>
              <a:gs pos="100000">
                <a:schemeClr val="accent3">
                  <a:lumMod val="30000"/>
                  <a:lumOff val="7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6600" b="1" dirty="0">
                <a:solidFill>
                  <a:schemeClr val="tx1"/>
                </a:solidFill>
              </a:rPr>
              <a:t>核心素养</a:t>
            </a:r>
          </a:p>
        </p:txBody>
      </p:sp>
      <p:grpSp>
        <p:nvGrpSpPr>
          <p:cNvPr id="7" name="组合 6"/>
          <p:cNvGrpSpPr/>
          <p:nvPr/>
        </p:nvGrpSpPr>
        <p:grpSpPr>
          <a:xfrm>
            <a:off x="1088594" y="1487746"/>
            <a:ext cx="2300757" cy="509896"/>
            <a:chOff x="888096" y="1000203"/>
            <a:chExt cx="4259825" cy="944066"/>
          </a:xfrm>
        </p:grpSpPr>
        <p:sp>
          <p:nvSpPr>
            <p:cNvPr id="8" name="矩形 7"/>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3" name="矩形 12"/>
          <p:cNvSpPr/>
          <p:nvPr/>
        </p:nvSpPr>
        <p:spPr>
          <a:xfrm>
            <a:off x="1138819" y="1522781"/>
            <a:ext cx="2339102" cy="461665"/>
          </a:xfrm>
          <a:prstGeom prst="rect">
            <a:avLst/>
          </a:prstGeom>
        </p:spPr>
        <p:txBody>
          <a:bodyPr wrap="none">
            <a:spAutoFit/>
          </a:bodyPr>
          <a:lstStyle/>
          <a:p>
            <a:r>
              <a:rPr lang="zh-CN" altLang="en-US" sz="2400" b="1" dirty="0"/>
              <a:t>生命观念（知）</a:t>
            </a:r>
          </a:p>
        </p:txBody>
      </p:sp>
      <p:sp>
        <p:nvSpPr>
          <p:cNvPr id="14" name="矩形 13"/>
          <p:cNvSpPr/>
          <p:nvPr/>
        </p:nvSpPr>
        <p:spPr>
          <a:xfrm>
            <a:off x="1433948" y="2294838"/>
            <a:ext cx="2945629" cy="1106072"/>
          </a:xfrm>
          <a:prstGeom prst="rect">
            <a:avLst/>
          </a:prstGeom>
        </p:spPr>
        <p:txBody>
          <a:bodyPr wrap="square">
            <a:spAutoFit/>
          </a:bodyPr>
          <a:lstStyle/>
          <a:p>
            <a:pPr>
              <a:lnSpc>
                <a:spcPts val="1160"/>
              </a:lnSpc>
              <a:spcBef>
                <a:spcPct val="0"/>
              </a:spcBef>
              <a:spcAft>
                <a:spcPct val="0"/>
              </a:spcAft>
            </a:pPr>
            <a:r>
              <a:rPr lang="zh-CN" altLang="en-US" dirty="0">
                <a:solidFill>
                  <a:srgbClr val="000000"/>
                </a:solidFill>
                <a:latin typeface="MGLCON+ºÚÌå" panose="02010609060101010101"/>
                <a:cs typeface="MGLCON+ºÚÌå" panose="02010609060101010101"/>
              </a:rPr>
              <a:t>结构与功能观</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物质与能量观</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稳态与平衡观</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进化与适应观</a:t>
            </a:r>
          </a:p>
        </p:txBody>
      </p:sp>
      <p:grpSp>
        <p:nvGrpSpPr>
          <p:cNvPr id="15" name="组合 14"/>
          <p:cNvGrpSpPr/>
          <p:nvPr/>
        </p:nvGrpSpPr>
        <p:grpSpPr>
          <a:xfrm>
            <a:off x="1088594" y="3837270"/>
            <a:ext cx="2300757" cy="509896"/>
            <a:chOff x="888096" y="1000203"/>
            <a:chExt cx="4259825" cy="944066"/>
          </a:xfrm>
        </p:grpSpPr>
        <p:sp>
          <p:nvSpPr>
            <p:cNvPr id="16" name="矩形 15"/>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19"/>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矩形 20"/>
          <p:cNvSpPr/>
          <p:nvPr/>
        </p:nvSpPr>
        <p:spPr>
          <a:xfrm>
            <a:off x="1179160" y="3885752"/>
            <a:ext cx="2339102" cy="461665"/>
          </a:xfrm>
          <a:prstGeom prst="rect">
            <a:avLst/>
          </a:prstGeom>
        </p:spPr>
        <p:txBody>
          <a:bodyPr wrap="none">
            <a:spAutoFit/>
          </a:bodyPr>
          <a:lstStyle/>
          <a:p>
            <a:r>
              <a:rPr lang="zh-CN" altLang="en-US" sz="2400" b="1" dirty="0"/>
              <a:t>社会责任（情）</a:t>
            </a:r>
          </a:p>
        </p:txBody>
      </p:sp>
      <p:sp>
        <p:nvSpPr>
          <p:cNvPr id="22" name="矩形 21"/>
          <p:cNvSpPr/>
          <p:nvPr/>
        </p:nvSpPr>
        <p:spPr>
          <a:xfrm>
            <a:off x="1433947" y="4515521"/>
            <a:ext cx="2945629" cy="1388201"/>
          </a:xfrm>
          <a:prstGeom prst="rect">
            <a:avLst/>
          </a:prstGeom>
        </p:spPr>
        <p:txBody>
          <a:bodyPr wrap="square">
            <a:spAutoFit/>
          </a:bodyPr>
          <a:lstStyle/>
          <a:p>
            <a:pPr marR="0">
              <a:lnSpc>
                <a:spcPts val="1160"/>
              </a:lnSpc>
              <a:spcBef>
                <a:spcPct val="0"/>
              </a:spcBef>
              <a:spcAft>
                <a:spcPct val="0"/>
              </a:spcAft>
            </a:pPr>
            <a:r>
              <a:rPr lang="zh-CN" altLang="en-US" dirty="0">
                <a:solidFill>
                  <a:srgbClr val="000000"/>
                </a:solidFill>
                <a:latin typeface="MGLCON+ºÚÌå" panose="02010609060101010101"/>
                <a:cs typeface="MGLCON+ºÚÌå" panose="02010609060101010101"/>
              </a:rPr>
              <a:t>关注社会议题</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参与相关事务的讨论</a:t>
            </a:r>
          </a:p>
          <a:p>
            <a:pPr marR="0">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参与环境保护实践</a:t>
            </a:r>
          </a:p>
          <a:p>
            <a:pPr marR="0">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主动宣传相关知识</a:t>
            </a:r>
          </a:p>
          <a:p>
            <a:pPr marR="0">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解决现实生活问题</a:t>
            </a:r>
          </a:p>
        </p:txBody>
      </p:sp>
      <p:grpSp>
        <p:nvGrpSpPr>
          <p:cNvPr id="23" name="组合 22"/>
          <p:cNvGrpSpPr/>
          <p:nvPr/>
        </p:nvGrpSpPr>
        <p:grpSpPr>
          <a:xfrm>
            <a:off x="9036927" y="1487746"/>
            <a:ext cx="2300757" cy="509896"/>
            <a:chOff x="888096" y="1000203"/>
            <a:chExt cx="4259825" cy="944066"/>
          </a:xfrm>
        </p:grpSpPr>
        <p:sp>
          <p:nvSpPr>
            <p:cNvPr id="24" name="矩形 23"/>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椭圆 24"/>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椭圆 25"/>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椭圆 27"/>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9" name="矩形 28"/>
          <p:cNvSpPr/>
          <p:nvPr/>
        </p:nvSpPr>
        <p:spPr>
          <a:xfrm>
            <a:off x="9127493" y="1522781"/>
            <a:ext cx="2339102" cy="461665"/>
          </a:xfrm>
          <a:prstGeom prst="rect">
            <a:avLst/>
          </a:prstGeom>
        </p:spPr>
        <p:txBody>
          <a:bodyPr wrap="none">
            <a:spAutoFit/>
          </a:bodyPr>
          <a:lstStyle/>
          <a:p>
            <a:r>
              <a:rPr lang="zh-CN" altLang="en-US" sz="2400" b="1" dirty="0"/>
              <a:t>科学思维（意）</a:t>
            </a:r>
          </a:p>
        </p:txBody>
      </p:sp>
      <p:sp>
        <p:nvSpPr>
          <p:cNvPr id="30" name="矩形 29"/>
          <p:cNvSpPr/>
          <p:nvPr/>
        </p:nvSpPr>
        <p:spPr>
          <a:xfrm>
            <a:off x="9341679" y="2160945"/>
            <a:ext cx="2012211" cy="1374735"/>
          </a:xfrm>
          <a:prstGeom prst="rect">
            <a:avLst/>
          </a:prstGeom>
        </p:spPr>
        <p:txBody>
          <a:bodyPr wrap="square">
            <a:spAutoFit/>
          </a:bodyPr>
          <a:lstStyle/>
          <a:p>
            <a:pPr>
              <a:lnSpc>
                <a:spcPts val="1160"/>
              </a:lnSpc>
              <a:spcBef>
                <a:spcPct val="0"/>
              </a:spcBef>
              <a:spcAft>
                <a:spcPct val="0"/>
              </a:spcAft>
            </a:pPr>
            <a:r>
              <a:rPr lang="zh-CN" altLang="en-US" dirty="0">
                <a:solidFill>
                  <a:srgbClr val="000000"/>
                </a:solidFill>
                <a:latin typeface="MGLCON+ºÚÌå" panose="02010609060101010101"/>
                <a:cs typeface="MGLCON+ºÚÌå" panose="02010609060101010101"/>
              </a:rPr>
              <a:t>归纳与概括</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演绎与推理</a:t>
            </a:r>
          </a:p>
          <a:p>
            <a:pPr>
              <a:lnSpc>
                <a:spcPts val="1160"/>
              </a:lnSpc>
              <a:spcBef>
                <a:spcPts val="1000"/>
              </a:spcBef>
              <a:spcAft>
                <a:spcPct val="0"/>
              </a:spcAft>
            </a:pPr>
            <a:r>
              <a:rPr lang="zh-CN" altLang="en-US" dirty="0">
                <a:solidFill>
                  <a:srgbClr val="000000"/>
                </a:solidFill>
                <a:latin typeface="MGLCON+ºÚÌå" panose="02010609060101010101"/>
                <a:cs typeface="MGLCON+ºÚÌå" panose="02010609060101010101"/>
              </a:rPr>
              <a:t>模型与建模</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批判性思维</a:t>
            </a:r>
          </a:p>
          <a:p>
            <a:pPr>
              <a:lnSpc>
                <a:spcPts val="1160"/>
              </a:lnSpc>
              <a:spcBef>
                <a:spcPts val="995"/>
              </a:spcBef>
              <a:spcAft>
                <a:spcPct val="0"/>
              </a:spcAft>
            </a:pPr>
            <a:r>
              <a:rPr lang="zh-CN" altLang="en-US" dirty="0" smtClean="0">
                <a:solidFill>
                  <a:srgbClr val="000000"/>
                </a:solidFill>
                <a:latin typeface="MGLCON+ºÚÌå" panose="02010609060101010101"/>
                <a:cs typeface="MGLCON+ºÚÌå" panose="02010609060101010101"/>
              </a:rPr>
              <a:t>创造性思维</a:t>
            </a:r>
            <a:endParaRPr lang="zh-CN" altLang="en-US" sz="1200" dirty="0">
              <a:solidFill>
                <a:schemeClr val="bg1">
                  <a:lumMod val="50000"/>
                </a:schemeClr>
              </a:solidFill>
              <a:latin typeface="微软雅黑" panose="020B0503020204020204" charset="-122"/>
              <a:ea typeface="微软雅黑" panose="020B0503020204020204" charset="-122"/>
            </a:endParaRPr>
          </a:p>
        </p:txBody>
      </p:sp>
      <p:grpSp>
        <p:nvGrpSpPr>
          <p:cNvPr id="31" name="组合 30"/>
          <p:cNvGrpSpPr/>
          <p:nvPr/>
        </p:nvGrpSpPr>
        <p:grpSpPr>
          <a:xfrm>
            <a:off x="8997376" y="3837270"/>
            <a:ext cx="2300757" cy="509896"/>
            <a:chOff x="888096" y="1000203"/>
            <a:chExt cx="4259825" cy="944066"/>
          </a:xfrm>
        </p:grpSpPr>
        <p:sp>
          <p:nvSpPr>
            <p:cNvPr id="32" name="矩形 31"/>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椭圆 32"/>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椭圆 33"/>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椭圆 34"/>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椭圆 35"/>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7" name="矩形 36"/>
          <p:cNvSpPr/>
          <p:nvPr/>
        </p:nvSpPr>
        <p:spPr>
          <a:xfrm>
            <a:off x="9087942" y="3885752"/>
            <a:ext cx="2339102" cy="461665"/>
          </a:xfrm>
          <a:prstGeom prst="rect">
            <a:avLst/>
          </a:prstGeom>
        </p:spPr>
        <p:txBody>
          <a:bodyPr wrap="none">
            <a:spAutoFit/>
          </a:bodyPr>
          <a:lstStyle/>
          <a:p>
            <a:r>
              <a:rPr lang="zh-CN" altLang="en-US" sz="2400" b="1" dirty="0"/>
              <a:t>科学探究（行）</a:t>
            </a:r>
          </a:p>
        </p:txBody>
      </p:sp>
      <p:sp>
        <p:nvSpPr>
          <p:cNvPr id="38" name="矩形 37"/>
          <p:cNvSpPr/>
          <p:nvPr/>
        </p:nvSpPr>
        <p:spPr>
          <a:xfrm>
            <a:off x="9469897" y="4515271"/>
            <a:ext cx="1348098" cy="1106072"/>
          </a:xfrm>
          <a:prstGeom prst="rect">
            <a:avLst/>
          </a:prstGeom>
        </p:spPr>
        <p:txBody>
          <a:bodyPr wrap="square">
            <a:spAutoFit/>
          </a:bodyPr>
          <a:lstStyle/>
          <a:p>
            <a:pPr>
              <a:lnSpc>
                <a:spcPts val="1160"/>
              </a:lnSpc>
              <a:spcBef>
                <a:spcPct val="0"/>
              </a:spcBef>
              <a:spcAft>
                <a:spcPct val="0"/>
              </a:spcAft>
            </a:pPr>
            <a:r>
              <a:rPr lang="zh-CN" altLang="en-US" dirty="0">
                <a:solidFill>
                  <a:srgbClr val="000000"/>
                </a:solidFill>
                <a:latin typeface="MGLCON+ºÚÌå" panose="02010609060101010101"/>
                <a:cs typeface="MGLCON+ºÚÌå" panose="02010609060101010101"/>
              </a:rPr>
              <a:t>观察提问</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设计实验</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方案实施</a:t>
            </a:r>
          </a:p>
          <a:p>
            <a:pPr>
              <a:lnSpc>
                <a:spcPts val="1160"/>
              </a:lnSpc>
              <a:spcBef>
                <a:spcPts val="995"/>
              </a:spcBef>
              <a:spcAft>
                <a:spcPct val="0"/>
              </a:spcAft>
            </a:pPr>
            <a:r>
              <a:rPr lang="zh-CN" altLang="en-US" dirty="0">
                <a:solidFill>
                  <a:srgbClr val="000000"/>
                </a:solidFill>
                <a:latin typeface="MGLCON+ºÚÌå" panose="02010609060101010101"/>
                <a:cs typeface="MGLCON+ºÚÌå" panose="02010609060101010101"/>
              </a:rPr>
              <a:t>交流讨论</a:t>
            </a:r>
          </a:p>
        </p:txBody>
      </p:sp>
      <p:sp>
        <p:nvSpPr>
          <p:cNvPr id="39" name="矩形 38"/>
          <p:cNvSpPr/>
          <p:nvPr/>
        </p:nvSpPr>
        <p:spPr>
          <a:xfrm>
            <a:off x="0" y="60523"/>
            <a:ext cx="1620957" cy="307777"/>
          </a:xfrm>
          <a:prstGeom prst="rect">
            <a:avLst/>
          </a:prstGeom>
        </p:spPr>
        <p:txBody>
          <a:bodyPr wrap="none">
            <a:spAutoFit/>
          </a:bodyPr>
          <a:lstStyle/>
          <a:p>
            <a:r>
              <a:rPr lang="zh-CN" altLang="en-US" sz="1400" b="1" dirty="0" smtClean="0"/>
              <a:t>对核心素养的理解</a:t>
            </a:r>
            <a:endParaRPr lang="zh-CN" altLang="en-US" sz="1400" b="1" dirty="0"/>
          </a:p>
        </p:txBody>
      </p:sp>
      <p:sp>
        <p:nvSpPr>
          <p:cNvPr id="40" name="椭圆 39"/>
          <p:cNvSpPr/>
          <p:nvPr/>
        </p:nvSpPr>
        <p:spPr>
          <a:xfrm>
            <a:off x="1536668" y="157740"/>
            <a:ext cx="130917" cy="1133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grpSp>
        <p:nvGrpSpPr>
          <p:cNvPr id="2" name="组合 1"/>
          <p:cNvGrpSpPr/>
          <p:nvPr/>
        </p:nvGrpSpPr>
        <p:grpSpPr>
          <a:xfrm>
            <a:off x="3136265" y="57150"/>
            <a:ext cx="6205220" cy="1135380"/>
            <a:chOff x="888096" y="1000203"/>
            <a:chExt cx="4259825" cy="944066"/>
          </a:xfrm>
        </p:grpSpPr>
        <p:sp>
          <p:nvSpPr>
            <p:cNvPr id="3" name="矩形 2"/>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椭圆 40"/>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椭圆 41"/>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椭圆 42"/>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4" name="文本框 43"/>
          <p:cNvSpPr txBox="1"/>
          <p:nvPr/>
        </p:nvSpPr>
        <p:spPr>
          <a:xfrm>
            <a:off x="3388995" y="270510"/>
            <a:ext cx="5762625" cy="683260"/>
          </a:xfrm>
          <a:prstGeom prst="rect">
            <a:avLst/>
          </a:prstGeom>
          <a:noFill/>
        </p:spPr>
        <p:txBody>
          <a:bodyPr wrap="none" rtlCol="0" anchor="t">
            <a:spAutoFit/>
          </a:bodyPr>
          <a:lstStyle/>
          <a:p>
            <a:r>
              <a:rPr lang="en-US" altLang="zh-CN" sz="3600" dirty="0">
                <a:sym typeface="+mn-ea"/>
              </a:rPr>
              <a:t>3</a:t>
            </a:r>
            <a:r>
              <a:rPr lang="en-US" altLang="zh-CN" sz="3600" dirty="0" smtClean="0">
                <a:sym typeface="+mn-ea"/>
              </a:rPr>
              <a:t>.</a:t>
            </a:r>
            <a:r>
              <a:rPr lang="zh-CN" altLang="en-US" sz="3600" dirty="0">
                <a:sym typeface="+mn-ea"/>
              </a:rPr>
              <a:t>什么</a:t>
            </a:r>
            <a:r>
              <a:rPr lang="zh-CN" altLang="en-US" sz="3600" dirty="0" smtClean="0">
                <a:sym typeface="+mn-ea"/>
              </a:rPr>
              <a:t>是生物学科核心</a:t>
            </a:r>
            <a:r>
              <a:rPr lang="zh-CN" altLang="en-US" sz="3600" dirty="0">
                <a:sym typeface="+mn-ea"/>
              </a:rPr>
              <a:t>素养</a:t>
            </a:r>
            <a:r>
              <a:rPr lang="en-US" altLang="zh-CN" sz="3600" dirty="0">
                <a:sym typeface="+mn-ea"/>
              </a:rPr>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9390" y="342900"/>
            <a:ext cx="11899900" cy="5943600"/>
          </a:xfrm>
          <a:prstGeom prst="rect">
            <a:avLst/>
          </a:prstGeom>
          <a:noFill/>
        </p:spPr>
        <p:txBody>
          <a:bodyPr wrap="square" rtlCol="0">
            <a:spAutoFit/>
          </a:bodyPr>
          <a:lstStyle/>
          <a:p>
            <a:pPr fontAlgn="auto">
              <a:lnSpc>
                <a:spcPct val="150000"/>
              </a:lnSpc>
            </a:pPr>
            <a:r>
              <a:rPr lang="zh-CN" altLang="en-US" sz="3200" b="1">
                <a:solidFill>
                  <a:srgbClr val="FF0000"/>
                </a:solidFill>
                <a:latin typeface="宋体" panose="02010600030101010101" pitchFamily="2" charset="-122"/>
                <a:ea typeface="宋体" panose="02010600030101010101" pitchFamily="2" charset="-122"/>
              </a:rPr>
              <a:t>生命观念（知）</a:t>
            </a:r>
            <a:r>
              <a:rPr lang="zh-CN" altLang="en-US" sz="3200" b="1">
                <a:latin typeface="宋体" panose="02010600030101010101" pitchFamily="2" charset="-122"/>
                <a:ea typeface="宋体" panose="02010600030101010101" pitchFamily="2" charset="-122"/>
              </a:rPr>
              <a:t>包括对生命世界现象及其运作规律的理解和认识，是科学世界观的组成部分；</a:t>
            </a:r>
          </a:p>
          <a:p>
            <a:pPr fontAlgn="auto">
              <a:lnSpc>
                <a:spcPct val="150000"/>
              </a:lnSpc>
            </a:pPr>
            <a:r>
              <a:rPr lang="zh-CN" altLang="en-US" sz="3200" b="1">
                <a:solidFill>
                  <a:srgbClr val="FF0000"/>
                </a:solidFill>
                <a:latin typeface="宋体" panose="02010600030101010101" pitchFamily="2" charset="-122"/>
                <a:ea typeface="宋体" panose="02010600030101010101" pitchFamily="2" charset="-122"/>
              </a:rPr>
              <a:t>科学思维（意）</a:t>
            </a:r>
            <a:r>
              <a:rPr lang="zh-CN" altLang="en-US" sz="3200" b="1">
                <a:latin typeface="宋体" panose="02010600030101010101" pitchFamily="2" charset="-122"/>
                <a:ea typeface="宋体" panose="02010600030101010101" pitchFamily="2" charset="-122"/>
              </a:rPr>
              <a:t>是认识物质世界，争取获得高质量结果的思维方式和习惯；</a:t>
            </a:r>
          </a:p>
          <a:p>
            <a:pPr fontAlgn="auto">
              <a:lnSpc>
                <a:spcPct val="150000"/>
              </a:lnSpc>
            </a:pPr>
            <a:r>
              <a:rPr lang="zh-CN" altLang="en-US" sz="3200" b="1">
                <a:solidFill>
                  <a:srgbClr val="FF0000"/>
                </a:solidFill>
                <a:latin typeface="宋体" panose="02010600030101010101" pitchFamily="2" charset="-122"/>
                <a:ea typeface="宋体" panose="02010600030101010101" pitchFamily="2" charset="-122"/>
                <a:sym typeface="+mn-ea"/>
              </a:rPr>
              <a:t>科学探究（行）</a:t>
            </a:r>
            <a:r>
              <a:rPr lang="zh-CN" altLang="en-US" sz="3200" b="1">
                <a:latin typeface="宋体" panose="02010600030101010101" pitchFamily="2" charset="-122"/>
                <a:ea typeface="宋体" panose="02010600030101010101" pitchFamily="2" charset="-122"/>
                <a:sym typeface="+mn-ea"/>
              </a:rPr>
              <a:t>是了解和认识生命世界，回答科学问题，揭示自然规律的实践方法；</a:t>
            </a:r>
          </a:p>
          <a:p>
            <a:pPr fontAlgn="auto">
              <a:lnSpc>
                <a:spcPct val="150000"/>
              </a:lnSpc>
            </a:pPr>
            <a:r>
              <a:rPr lang="zh-CN" altLang="en-US" sz="3200" b="1">
                <a:solidFill>
                  <a:srgbClr val="FF0000"/>
                </a:solidFill>
                <a:latin typeface="宋体" panose="02010600030101010101" pitchFamily="2" charset="-122"/>
                <a:ea typeface="宋体" panose="02010600030101010101" pitchFamily="2" charset="-122"/>
                <a:sym typeface="+mn-ea"/>
              </a:rPr>
              <a:t>社会责任（情）</a:t>
            </a:r>
            <a:r>
              <a:rPr lang="zh-CN" altLang="en-US" sz="3200" b="1">
                <a:latin typeface="宋体" panose="02010600030101010101" pitchFamily="2" charset="-122"/>
                <a:ea typeface="宋体" panose="02010600030101010101" pitchFamily="2" charset="-122"/>
                <a:sym typeface="+mn-ea"/>
              </a:rPr>
              <a:t>是对待生命的态度，以及回应社会性科学议题的意愿和行为。</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850" y="487617"/>
            <a:ext cx="9239250" cy="5909310"/>
          </a:xfrm>
          <a:prstGeom prst="rect">
            <a:avLst/>
          </a:prstGeom>
          <a:noFill/>
          <a:ln>
            <a:solidFill>
              <a:schemeClr val="tx1"/>
            </a:solidFill>
          </a:ln>
        </p:spPr>
        <p:txBody>
          <a:bodyPr wrap="square" rtlCol="0">
            <a:spAutoFit/>
          </a:bodyPr>
          <a:lstStyle/>
          <a:p>
            <a:endParaRPr lang="en-US" altLang="zh-CN" dirty="0" smtClean="0"/>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zh-CN" altLang="en-US" dirty="0">
              <a:ln>
                <a:solidFill>
                  <a:schemeClr val="tx1"/>
                </a:solidFill>
              </a:ln>
            </a:endParaRPr>
          </a:p>
        </p:txBody>
      </p:sp>
      <p:sp>
        <p:nvSpPr>
          <p:cNvPr id="3" name="TextBox 2"/>
          <p:cNvSpPr txBox="1"/>
          <p:nvPr/>
        </p:nvSpPr>
        <p:spPr>
          <a:xfrm>
            <a:off x="3162300" y="1435447"/>
            <a:ext cx="5772150" cy="3970318"/>
          </a:xfrm>
          <a:prstGeom prst="rect">
            <a:avLst/>
          </a:prstGeom>
          <a:noFill/>
          <a:ln>
            <a:solidFill>
              <a:schemeClr val="tx1"/>
            </a:solidFill>
          </a:ln>
        </p:spPr>
        <p:txBody>
          <a:bodyPr wrap="square" rtlCol="0">
            <a:spAutoFit/>
          </a:bodyPr>
          <a:lstStyle/>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zh-CN" altLang="en-US" dirty="0">
              <a:ln>
                <a:solidFill>
                  <a:schemeClr val="tx1"/>
                </a:solidFill>
              </a:ln>
            </a:endParaRPr>
          </a:p>
        </p:txBody>
      </p:sp>
      <p:sp>
        <p:nvSpPr>
          <p:cNvPr id="5" name="TextBox 4"/>
          <p:cNvSpPr txBox="1"/>
          <p:nvPr/>
        </p:nvSpPr>
        <p:spPr>
          <a:xfrm>
            <a:off x="3971925" y="2426610"/>
            <a:ext cx="4152900" cy="2031325"/>
          </a:xfrm>
          <a:prstGeom prst="rect">
            <a:avLst/>
          </a:prstGeom>
          <a:noFill/>
          <a:ln>
            <a:solidFill>
              <a:schemeClr val="tx1"/>
            </a:solidFill>
          </a:ln>
        </p:spPr>
        <p:txBody>
          <a:bodyPr wrap="square" rtlCol="0">
            <a:spAutoFit/>
          </a:bodyPr>
          <a:lstStyle/>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en-US" altLang="zh-CN" dirty="0" smtClean="0">
              <a:ln>
                <a:solidFill>
                  <a:schemeClr val="tx1"/>
                </a:solidFill>
              </a:ln>
            </a:endParaRPr>
          </a:p>
          <a:p>
            <a:endParaRPr lang="en-US" altLang="zh-CN" dirty="0">
              <a:ln>
                <a:solidFill>
                  <a:schemeClr val="tx1"/>
                </a:solidFill>
              </a:ln>
            </a:endParaRPr>
          </a:p>
          <a:p>
            <a:endParaRPr lang="zh-CN" altLang="en-US" dirty="0">
              <a:ln>
                <a:solidFill>
                  <a:schemeClr val="tx1"/>
                </a:solidFill>
              </a:ln>
            </a:endParaRPr>
          </a:p>
        </p:txBody>
      </p:sp>
      <p:sp>
        <p:nvSpPr>
          <p:cNvPr id="6" name="TextBox 5"/>
          <p:cNvSpPr txBox="1"/>
          <p:nvPr/>
        </p:nvSpPr>
        <p:spPr>
          <a:xfrm>
            <a:off x="3371850" y="5600700"/>
            <a:ext cx="5772150" cy="707886"/>
          </a:xfrm>
          <a:prstGeom prst="rect">
            <a:avLst/>
          </a:prstGeom>
          <a:noFill/>
        </p:spPr>
        <p:txBody>
          <a:bodyPr wrap="square" rtlCol="0">
            <a:spAutoFit/>
          </a:bodyPr>
          <a:lstStyle/>
          <a:p>
            <a:r>
              <a:rPr lang="zh-CN" altLang="en-US" sz="4000" dirty="0" smtClean="0"/>
              <a:t>中国学生发展核心素养</a:t>
            </a:r>
            <a:endParaRPr lang="zh-CN" altLang="en-US" sz="4000" dirty="0"/>
          </a:p>
        </p:txBody>
      </p:sp>
      <p:sp>
        <p:nvSpPr>
          <p:cNvPr id="7" name="TextBox 6"/>
          <p:cNvSpPr txBox="1"/>
          <p:nvPr/>
        </p:nvSpPr>
        <p:spPr>
          <a:xfrm>
            <a:off x="4457700" y="4629150"/>
            <a:ext cx="3390900" cy="707886"/>
          </a:xfrm>
          <a:prstGeom prst="rect">
            <a:avLst/>
          </a:prstGeom>
          <a:noFill/>
        </p:spPr>
        <p:txBody>
          <a:bodyPr wrap="square" rtlCol="0">
            <a:spAutoFit/>
          </a:bodyPr>
          <a:lstStyle/>
          <a:p>
            <a:r>
              <a:rPr lang="zh-CN" altLang="en-US" sz="4000" dirty="0" smtClean="0"/>
              <a:t>学科核心素养</a:t>
            </a:r>
            <a:endParaRPr lang="zh-CN" altLang="en-US" sz="4000" dirty="0"/>
          </a:p>
        </p:txBody>
      </p:sp>
      <p:sp>
        <p:nvSpPr>
          <p:cNvPr id="8" name="TextBox 7"/>
          <p:cNvSpPr txBox="1"/>
          <p:nvPr/>
        </p:nvSpPr>
        <p:spPr>
          <a:xfrm>
            <a:off x="4914900" y="2780552"/>
            <a:ext cx="2609850" cy="1323439"/>
          </a:xfrm>
          <a:prstGeom prst="rect">
            <a:avLst/>
          </a:prstGeom>
          <a:noFill/>
        </p:spPr>
        <p:txBody>
          <a:bodyPr wrap="square" rtlCol="0">
            <a:spAutoFit/>
          </a:bodyPr>
          <a:lstStyle/>
          <a:p>
            <a:r>
              <a:rPr lang="zh-CN" altLang="en-US" sz="4000" dirty="0" smtClean="0"/>
              <a:t>生物学科核心素养</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6517"/>
            <a:ext cx="12192000" cy="6858000"/>
          </a:xfrm>
          <a:prstGeom prst="rect">
            <a:avLst/>
          </a:prstGeom>
          <a:blipFill>
            <a:blip r:embed="rId2"/>
            <a:stretch>
              <a:fillRect/>
            </a:stretch>
          </a:blipFill>
        </p:spPr>
        <p:txBody>
          <a:bodyPr wrap="square" lIns="0" tIns="0" rIns="0" bIns="0" rtlCol="0">
            <a:spAutoFit/>
          </a:bodyPr>
          <a:lstStyle/>
          <a:p>
            <a:endParaRPr/>
          </a:p>
        </p:txBody>
      </p:sp>
      <p:sp>
        <p:nvSpPr>
          <p:cNvPr id="3" name="object 3"/>
          <p:cNvSpPr txBox="1"/>
          <p:nvPr/>
        </p:nvSpPr>
        <p:spPr>
          <a:xfrm>
            <a:off x="91438" y="80749"/>
            <a:ext cx="12965656" cy="1166986"/>
          </a:xfrm>
          <a:prstGeom prst="rect">
            <a:avLst/>
          </a:prstGeom>
        </p:spPr>
        <p:txBody>
          <a:bodyPr vert="horz" wrap="square" lIns="0" tIns="0" rIns="0" bIns="0" rtlCol="0">
            <a:spAutoFit/>
          </a:bodyPr>
          <a:lstStyle/>
          <a:p>
            <a:pPr marL="0" marR="0">
              <a:lnSpc>
                <a:spcPts val="4750"/>
              </a:lnSpc>
              <a:spcBef>
                <a:spcPct val="0"/>
              </a:spcBef>
              <a:spcAft>
                <a:spcPct val="0"/>
              </a:spcAft>
            </a:pPr>
            <a:r>
              <a:rPr lang="en-US" sz="3600" dirty="0" smtClean="0">
                <a:solidFill>
                  <a:srgbClr val="FFFFFF"/>
                </a:solidFill>
                <a:latin typeface="WURSTA+å¾®è½¯éé»" panose="020B0503020204020204"/>
                <a:cs typeface="WURSTA+å¾®è½¯éé»" panose="020B0503020204020204"/>
              </a:rPr>
              <a:t>      </a:t>
            </a:r>
            <a:r>
              <a:rPr sz="3600" dirty="0" err="1" smtClean="0">
                <a:solidFill>
                  <a:srgbClr val="FFFFFF"/>
                </a:solidFill>
                <a:latin typeface="WURSTA+å¾®è½¯éé»" panose="020B0503020204020204"/>
                <a:cs typeface="WURSTA+å¾®è½¯éé»" panose="020B0503020204020204"/>
              </a:rPr>
              <a:t>目标体系</a:t>
            </a:r>
            <a:r>
              <a:rPr sz="3600" dirty="0" err="1">
                <a:solidFill>
                  <a:srgbClr val="FFFFFF"/>
                </a:solidFill>
                <a:latin typeface="WURSTA+å¾®è½¯éé»" panose="020B0503020204020204"/>
                <a:cs typeface="WURSTA+å¾®è½¯éé»" panose="020B0503020204020204"/>
              </a:rPr>
              <a:t>：教育目的</a:t>
            </a:r>
            <a:r>
              <a:rPr sz="3600" dirty="0">
                <a:solidFill>
                  <a:srgbClr val="FFFFFF"/>
                </a:solidFill>
                <a:latin typeface="Arial" panose="020B0604020202020204"/>
                <a:cs typeface="Arial" panose="020B0604020202020204"/>
              </a:rPr>
              <a:t>—</a:t>
            </a:r>
            <a:r>
              <a:rPr sz="3600" dirty="0" err="1">
                <a:solidFill>
                  <a:srgbClr val="FFFFFF"/>
                </a:solidFill>
                <a:latin typeface="WURSTA+å¾®è½¯éé»" panose="020B0503020204020204"/>
                <a:cs typeface="WURSTA+å¾®è½¯éé»" panose="020B0503020204020204"/>
              </a:rPr>
              <a:t>学科目标</a:t>
            </a:r>
            <a:r>
              <a:rPr sz="3600" dirty="0">
                <a:solidFill>
                  <a:srgbClr val="FFFFFF"/>
                </a:solidFill>
                <a:latin typeface="Arial" panose="020B0604020202020204"/>
                <a:cs typeface="Arial" panose="020B0604020202020204"/>
              </a:rPr>
              <a:t>—</a:t>
            </a:r>
            <a:r>
              <a:rPr sz="3600" dirty="0" err="1">
                <a:solidFill>
                  <a:srgbClr val="FFFFFF"/>
                </a:solidFill>
                <a:latin typeface="WURSTA+å¾®è½¯éé»" panose="020B0503020204020204"/>
                <a:cs typeface="WURSTA+å¾®è½¯éé»" panose="020B0503020204020204"/>
              </a:rPr>
              <a:t>教学目标</a:t>
            </a:r>
            <a:endParaRPr sz="3600" dirty="0">
              <a:solidFill>
                <a:srgbClr val="FFFFFF"/>
              </a:solidFill>
              <a:latin typeface="WURSTA+å¾®è½¯éé»" panose="020B0503020204020204"/>
              <a:cs typeface="WURSTA+å¾®è½¯éé»" panose="020B0503020204020204"/>
            </a:endParaRPr>
          </a:p>
          <a:p>
            <a:pPr marL="2922270" marR="0">
              <a:lnSpc>
                <a:spcPts val="4320"/>
              </a:lnSpc>
              <a:spcBef>
                <a:spcPct val="0"/>
              </a:spcBef>
              <a:spcAft>
                <a:spcPct val="0"/>
              </a:spcAft>
            </a:pPr>
            <a:r>
              <a:rPr lang="en-US" sz="3600" dirty="0" smtClean="0">
                <a:solidFill>
                  <a:srgbClr val="FFFFFF"/>
                </a:solidFill>
                <a:latin typeface="WURSTA+å¾®è½¯éé»" panose="020B0503020204020204"/>
                <a:cs typeface="WURSTA+å¾®è½¯éé»" panose="020B0503020204020204"/>
              </a:rPr>
              <a:t>      </a:t>
            </a:r>
            <a:r>
              <a:rPr sz="3600" dirty="0" err="1" smtClean="0">
                <a:solidFill>
                  <a:srgbClr val="FFFFFF"/>
                </a:solidFill>
                <a:latin typeface="WURSTA+å¾®è½¯éé»" panose="020B0503020204020204"/>
                <a:cs typeface="WURSTA+å¾®è½¯éé»" panose="020B0503020204020204"/>
              </a:rPr>
              <a:t>想得到</a:t>
            </a:r>
            <a:r>
              <a:rPr sz="3600" dirty="0">
                <a:solidFill>
                  <a:srgbClr val="FFFFFF"/>
                </a:solidFill>
                <a:latin typeface="Arial" panose="020B0604020202020204"/>
                <a:cs typeface="Arial" panose="020B0604020202020204"/>
              </a:rPr>
              <a:t>—</a:t>
            </a:r>
            <a:r>
              <a:rPr sz="3600" dirty="0" err="1">
                <a:solidFill>
                  <a:srgbClr val="FFFFFF"/>
                </a:solidFill>
                <a:latin typeface="WURSTA+å¾®è½¯éé»" panose="020B0503020204020204"/>
                <a:cs typeface="WURSTA+å¾®è½¯éé»" panose="020B0503020204020204"/>
              </a:rPr>
              <a:t>看得到</a:t>
            </a:r>
            <a:r>
              <a:rPr sz="3600" dirty="0">
                <a:solidFill>
                  <a:srgbClr val="FFFFFF"/>
                </a:solidFill>
                <a:latin typeface="Arial" panose="020B0604020202020204"/>
                <a:cs typeface="Arial" panose="020B0604020202020204"/>
              </a:rPr>
              <a:t>—</a:t>
            </a:r>
            <a:r>
              <a:rPr sz="3600" dirty="0" err="1">
                <a:solidFill>
                  <a:srgbClr val="FFFFFF"/>
                </a:solidFill>
                <a:latin typeface="WURSTA+å¾®è½¯éé»" panose="020B0503020204020204"/>
                <a:cs typeface="WURSTA+å¾®è½¯éé»" panose="020B0503020204020204"/>
              </a:rPr>
              <a:t>做得到</a:t>
            </a:r>
            <a:endParaRPr sz="3600" dirty="0">
              <a:solidFill>
                <a:srgbClr val="FFFFFF"/>
              </a:solidFill>
              <a:latin typeface="WURSTA+å¾®è½¯éé»" panose="020B0503020204020204"/>
              <a:cs typeface="WURSTA+å¾®è½¯éé»" panose="020B050302020402020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28707" y="3700479"/>
            <a:ext cx="3602146" cy="669158"/>
          </a:xfrm>
          <a:prstGeom prst="rect">
            <a:avLst/>
          </a:prstGeom>
          <a:noFill/>
        </p:spPr>
        <p:txBody>
          <a:bodyPr wrap="square" rtlCol="0">
            <a:spAutoFit/>
          </a:bodyPr>
          <a:lstStyle/>
          <a:p>
            <a:pPr algn="ctr" defTabSz="608965">
              <a:lnSpc>
                <a:spcPct val="130000"/>
              </a:lnSpc>
            </a:pPr>
            <a:r>
              <a:rPr lang="zh-CN" altLang="en-US" sz="3200" b="1" dirty="0">
                <a:latin typeface="+mj-lt"/>
                <a:ea typeface="微软雅黑" panose="020B0503020204020204" charset="-122"/>
              </a:rPr>
              <a:t>第三部分</a:t>
            </a:r>
          </a:p>
        </p:txBody>
      </p:sp>
      <p:sp>
        <p:nvSpPr>
          <p:cNvPr id="3" name="文本框 2"/>
          <p:cNvSpPr txBox="1"/>
          <p:nvPr/>
        </p:nvSpPr>
        <p:spPr>
          <a:xfrm>
            <a:off x="3686175" y="1787525"/>
            <a:ext cx="4820920" cy="1913255"/>
          </a:xfrm>
          <a:prstGeom prst="rect">
            <a:avLst/>
          </a:prstGeom>
          <a:noFill/>
        </p:spPr>
        <p:txBody>
          <a:bodyPr wrap="square" rtlCol="0">
            <a:spAutoFit/>
          </a:bodyPr>
          <a:lstStyle/>
          <a:p>
            <a:pPr algn="ctr" defTabSz="608965">
              <a:lnSpc>
                <a:spcPct val="130000"/>
              </a:lnSpc>
              <a:spcBef>
                <a:spcPct val="0"/>
              </a:spcBef>
              <a:spcAft>
                <a:spcPct val="0"/>
              </a:spcAft>
            </a:pPr>
            <a:r>
              <a:rPr lang="zh-CN" altLang="en-US" sz="4400" b="1" dirty="0">
                <a:ea typeface="微软雅黑" panose="020B0503020204020204" charset="-122"/>
              </a:rPr>
              <a:t>基于核心素养</a:t>
            </a:r>
            <a:r>
              <a:rPr lang="zh-CN" altLang="en-US" sz="4800" b="1" dirty="0" smtClean="0">
                <a:ea typeface="微软雅黑" panose="020B0503020204020204" charset="-122"/>
              </a:rPr>
              <a:t>的</a:t>
            </a:r>
          </a:p>
          <a:p>
            <a:pPr algn="ctr" defTabSz="608965">
              <a:lnSpc>
                <a:spcPct val="130000"/>
              </a:lnSpc>
              <a:spcBef>
                <a:spcPct val="0"/>
              </a:spcBef>
              <a:spcAft>
                <a:spcPct val="0"/>
              </a:spcAft>
            </a:pPr>
            <a:r>
              <a:rPr lang="zh-CN" altLang="en-US" sz="4400" b="1" dirty="0" smtClean="0">
                <a:ea typeface="微软雅黑" panose="020B0503020204020204" charset="-122"/>
              </a:rPr>
              <a:t>生物</a:t>
            </a:r>
            <a:r>
              <a:rPr lang="zh-CN" altLang="en-US" sz="4400" b="1" dirty="0">
                <a:ea typeface="微软雅黑" panose="020B0503020204020204" charset="-122"/>
              </a:rPr>
              <a:t>课堂教学改革</a:t>
            </a:r>
          </a:p>
        </p:txBody>
      </p:sp>
      <p:sp>
        <p:nvSpPr>
          <p:cNvPr id="4" name="矩形 3"/>
          <p:cNvSpPr/>
          <p:nvPr/>
        </p:nvSpPr>
        <p:spPr>
          <a:xfrm>
            <a:off x="4890247" y="4422078"/>
            <a:ext cx="2412366" cy="113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11666" y="2970613"/>
            <a:ext cx="12778491" cy="912541"/>
            <a:chOff x="0" y="2158337"/>
            <a:chExt cx="12778491" cy="912541"/>
          </a:xfrm>
        </p:grpSpPr>
        <p:sp>
          <p:nvSpPr>
            <p:cNvPr id="5" name="矩形 4"/>
            <p:cNvSpPr/>
            <p:nvPr/>
          </p:nvSpPr>
          <p:spPr>
            <a:xfrm>
              <a:off x="211666" y="2513302"/>
              <a:ext cx="12192000" cy="211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等腰三角形 5"/>
            <p:cNvSpPr/>
            <p:nvPr/>
          </p:nvSpPr>
          <p:spPr>
            <a:xfrm>
              <a:off x="0"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等腰三角形 7"/>
            <p:cNvSpPr/>
            <p:nvPr/>
          </p:nvSpPr>
          <p:spPr>
            <a:xfrm>
              <a:off x="1056391"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8"/>
            <p:cNvSpPr/>
            <p:nvPr/>
          </p:nvSpPr>
          <p:spPr>
            <a:xfrm>
              <a:off x="2120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p:nvSpPr>
          <p:spPr>
            <a:xfrm>
              <a:off x="3187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等腰三角形 10"/>
            <p:cNvSpPr/>
            <p:nvPr/>
          </p:nvSpPr>
          <p:spPr>
            <a:xfrm>
              <a:off x="4254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等腰三角形 11"/>
            <p:cNvSpPr/>
            <p:nvPr/>
          </p:nvSpPr>
          <p:spPr>
            <a:xfrm>
              <a:off x="5321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等腰三角形 12"/>
            <p:cNvSpPr/>
            <p:nvPr/>
          </p:nvSpPr>
          <p:spPr>
            <a:xfrm>
              <a:off x="6388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等腰三角形 13"/>
            <p:cNvSpPr/>
            <p:nvPr/>
          </p:nvSpPr>
          <p:spPr>
            <a:xfrm>
              <a:off x="7454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等腰三角形 14"/>
            <p:cNvSpPr/>
            <p:nvPr/>
          </p:nvSpPr>
          <p:spPr>
            <a:xfrm>
              <a:off x="8521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等腰三角形 15"/>
            <p:cNvSpPr/>
            <p:nvPr/>
          </p:nvSpPr>
          <p:spPr>
            <a:xfrm>
              <a:off x="9588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等腰三角形 16"/>
            <p:cNvSpPr/>
            <p:nvPr/>
          </p:nvSpPr>
          <p:spPr>
            <a:xfrm>
              <a:off x="10655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等腰三角形 17"/>
            <p:cNvSpPr/>
            <p:nvPr/>
          </p:nvSpPr>
          <p:spPr>
            <a:xfrm>
              <a:off x="11722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0" name="直接连接符 19"/>
            <p:cNvCxnSpPr/>
            <p:nvPr/>
          </p:nvCxnSpPr>
          <p:spPr>
            <a:xfrm>
              <a:off x="0" y="3060294"/>
              <a:ext cx="127784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flipH="1">
            <a:off x="258956" y="291304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787152" y="3823548"/>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1320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2387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flipH="1">
            <a:off x="3454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4521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flipH="1">
            <a:off x="5588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6654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7721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8788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9855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10922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1988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a:off x="1854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a:off x="29210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flipH="1">
            <a:off x="39878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flipH="1">
            <a:off x="50546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flipH="1">
            <a:off x="6121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a:off x="7188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a:off x="82550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H="1">
            <a:off x="93218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flipH="1">
            <a:off x="103886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a:off x="11455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287620" y="1893707"/>
            <a:ext cx="3757753" cy="789123"/>
            <a:chOff x="1356175" y="1093399"/>
            <a:chExt cx="2300757" cy="1589432"/>
          </a:xfrm>
        </p:grpSpPr>
        <p:sp>
          <p:nvSpPr>
            <p:cNvPr id="58" name="矩形 57"/>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椭圆 58"/>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椭圆 59"/>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椭圆 60"/>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椭圆 61"/>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8" name="组合 67"/>
          <p:cNvGrpSpPr/>
          <p:nvPr/>
        </p:nvGrpSpPr>
        <p:grpSpPr>
          <a:xfrm>
            <a:off x="4636346" y="1479176"/>
            <a:ext cx="3085254" cy="1203655"/>
            <a:chOff x="1356175" y="1093399"/>
            <a:chExt cx="2300757" cy="1589432"/>
          </a:xfrm>
        </p:grpSpPr>
        <p:sp>
          <p:nvSpPr>
            <p:cNvPr id="69" name="矩形 68"/>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0" name="椭圆 69"/>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1" name="椭圆 70"/>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椭圆 71"/>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椭圆 72"/>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0" name="组合 79"/>
          <p:cNvGrpSpPr/>
          <p:nvPr/>
        </p:nvGrpSpPr>
        <p:grpSpPr>
          <a:xfrm>
            <a:off x="340298" y="3993736"/>
            <a:ext cx="3795667" cy="780728"/>
            <a:chOff x="1356175" y="1093399"/>
            <a:chExt cx="2300757" cy="1589432"/>
          </a:xfrm>
        </p:grpSpPr>
        <p:sp>
          <p:nvSpPr>
            <p:cNvPr id="81" name="矩形 80"/>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2" name="椭圆 81"/>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椭圆 82"/>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椭圆 83"/>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5" name="椭圆 84"/>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6" name="组合 85"/>
          <p:cNvGrpSpPr/>
          <p:nvPr/>
        </p:nvGrpSpPr>
        <p:grpSpPr>
          <a:xfrm>
            <a:off x="8280226" y="1860136"/>
            <a:ext cx="3646077" cy="800309"/>
            <a:chOff x="1356175" y="1093399"/>
            <a:chExt cx="2300757" cy="1589432"/>
          </a:xfrm>
        </p:grpSpPr>
        <p:sp>
          <p:nvSpPr>
            <p:cNvPr id="87" name="矩形 86"/>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8" name="椭圆 87"/>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9" name="椭圆 88"/>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0" name="椭圆 89"/>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1" name="椭圆 90"/>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2" name="组合 91"/>
          <p:cNvGrpSpPr/>
          <p:nvPr/>
        </p:nvGrpSpPr>
        <p:grpSpPr>
          <a:xfrm>
            <a:off x="8889182" y="4034927"/>
            <a:ext cx="2635433" cy="789124"/>
            <a:chOff x="1356175" y="1093399"/>
            <a:chExt cx="2300757" cy="1589432"/>
          </a:xfrm>
        </p:grpSpPr>
        <p:sp>
          <p:nvSpPr>
            <p:cNvPr id="93" name="矩形 92"/>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5" name="椭圆 94"/>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椭圆 95"/>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7" name="椭圆 96"/>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98" name="矩形 97"/>
          <p:cNvSpPr/>
          <p:nvPr/>
        </p:nvSpPr>
        <p:spPr>
          <a:xfrm>
            <a:off x="374102" y="2060212"/>
            <a:ext cx="3589444" cy="461665"/>
          </a:xfrm>
          <a:prstGeom prst="rect">
            <a:avLst/>
          </a:prstGeom>
        </p:spPr>
        <p:txBody>
          <a:bodyPr wrap="none">
            <a:spAutoFit/>
          </a:bodyPr>
          <a:lstStyle/>
          <a:p>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1.对备课重点的重新认识</a:t>
            </a:r>
            <a:endPar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2" name="矩形 101">
            <a:hlinkClick r:id="rId2" action="ppaction://hlinkfile"/>
          </p:cNvPr>
          <p:cNvSpPr/>
          <p:nvPr/>
        </p:nvSpPr>
        <p:spPr>
          <a:xfrm>
            <a:off x="5178641" y="1690880"/>
            <a:ext cx="2020570" cy="822960"/>
          </a:xfrm>
          <a:prstGeom prst="rect">
            <a:avLst/>
          </a:prstGeom>
        </p:spPr>
        <p:txBody>
          <a:bodyPr wrap="none">
            <a:spAutoFit/>
          </a:bodyPr>
          <a:lstStyle/>
          <a:p>
            <a:pPr algn="ct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围绕</a:t>
            </a: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大概念</a:t>
            </a:r>
          </a:p>
          <a:p>
            <a:pPr algn="ct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开展课堂教学</a:t>
            </a:r>
          </a:p>
        </p:txBody>
      </p:sp>
      <p:sp>
        <p:nvSpPr>
          <p:cNvPr id="104" name="矩形 103"/>
          <p:cNvSpPr/>
          <p:nvPr/>
        </p:nvSpPr>
        <p:spPr>
          <a:xfrm>
            <a:off x="9039409" y="4203719"/>
            <a:ext cx="2326640" cy="457200"/>
          </a:xfrm>
          <a:prstGeom prst="rect">
            <a:avLst/>
          </a:prstGeom>
        </p:spPr>
        <p:txBody>
          <a:bodyPr wrap="none">
            <a:spAutoFit/>
          </a:bodyPr>
          <a:lstStyle/>
          <a:p>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6</a:t>
            </a: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3" action="ppaction://hlinksldjump"/>
              </a:rPr>
              <a:t>.</a:t>
            </a:r>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3" action="ppaction://hlinksldjump"/>
              </a:rPr>
              <a:t>在</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hlinkClick r:id="rId3" action="ppaction://hlinksldjump"/>
              </a:rPr>
              <a:t>情景中学习</a:t>
            </a:r>
            <a:endPar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6" name="矩形 105"/>
          <p:cNvSpPr/>
          <p:nvPr/>
        </p:nvSpPr>
        <p:spPr>
          <a:xfrm>
            <a:off x="437038" y="4157868"/>
            <a:ext cx="3550920" cy="457200"/>
          </a:xfrm>
          <a:prstGeom prst="rect">
            <a:avLst/>
          </a:prstGeom>
        </p:spPr>
        <p:txBody>
          <a:bodyPr wrap="none">
            <a:spAutoFit/>
          </a:bodyPr>
          <a:lstStyle/>
          <a:p>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4" action="ppaction://hlinksldjump"/>
              </a:rPr>
              <a:t>2.</a:t>
            </a:r>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4" action="ppaction://hlinksldjump"/>
              </a:rPr>
              <a:t>对教学目标</a:t>
            </a: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4" action="ppaction://hlinksldjump"/>
              </a:rPr>
              <a:t>的重新定位</a:t>
            </a:r>
            <a:endParaRPr lang="en-US" altLang="zh-CN" sz="24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08" name="矩形 107"/>
          <p:cNvSpPr/>
          <p:nvPr/>
        </p:nvSpPr>
        <p:spPr>
          <a:xfrm>
            <a:off x="8369872" y="2056652"/>
            <a:ext cx="3550920" cy="457200"/>
          </a:xfrm>
          <a:prstGeom prst="rect">
            <a:avLst/>
          </a:prstGeom>
        </p:spPr>
        <p:txBody>
          <a:bodyPr wrap="none">
            <a:spAutoFit/>
          </a:bodyPr>
          <a:lstStyle/>
          <a:p>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注重</a:t>
            </a:r>
            <a:r>
              <a:rPr lang="en-US" altLang="zh-CN" sz="2400" b="1" dirty="0" err="1">
                <a:solidFill>
                  <a:srgbClr val="000000"/>
                </a:solidFill>
                <a:latin typeface="宋体" panose="02010600030101010101" pitchFamily="2" charset="-122"/>
                <a:ea typeface="宋体" panose="02010600030101010101" pitchFamily="2" charset="-122"/>
                <a:cs typeface="宋体" panose="02010600030101010101" pitchFamily="2" charset="-122"/>
              </a:rPr>
              <a:t>生物科学史的</a:t>
            </a:r>
            <a:r>
              <a:rPr lang="zh-CN" altLang="en-US" sz="2400" b="1" dirty="0">
                <a:solidFill>
                  <a:srgbClr val="000000"/>
                </a:solidFill>
                <a:latin typeface="宋体" panose="02010600030101010101" pitchFamily="2" charset="-122"/>
                <a:ea typeface="宋体" panose="02010600030101010101" pitchFamily="2" charset="-122"/>
                <a:cs typeface="宋体" panose="02010600030101010101" pitchFamily="2" charset="-122"/>
              </a:rPr>
              <a:t>学习</a:t>
            </a:r>
          </a:p>
        </p:txBody>
      </p:sp>
      <p:sp>
        <p:nvSpPr>
          <p:cNvPr id="100" name="矩形 99"/>
          <p:cNvSpPr/>
          <p:nvPr/>
        </p:nvSpPr>
        <p:spPr>
          <a:xfrm>
            <a:off x="0" y="60523"/>
            <a:ext cx="2877711" cy="307777"/>
          </a:xfrm>
          <a:prstGeom prst="rect">
            <a:avLst/>
          </a:prstGeom>
        </p:spPr>
        <p:txBody>
          <a:bodyPr wrap="none">
            <a:spAutoFit/>
          </a:bodyPr>
          <a:lstStyle/>
          <a:p>
            <a:r>
              <a:rPr lang="zh-CN" altLang="en-US" sz="1400" b="1" dirty="0"/>
              <a:t>基于核心</a:t>
            </a:r>
            <a:r>
              <a:rPr lang="zh-CN" altLang="en-US" sz="1400" b="1" dirty="0" smtClean="0"/>
              <a:t>素养的生物课堂教学改革</a:t>
            </a:r>
            <a:endParaRPr lang="zh-CN" altLang="en-US" sz="1400" b="1" dirty="0"/>
          </a:p>
        </p:txBody>
      </p:sp>
      <p:sp>
        <p:nvSpPr>
          <p:cNvPr id="101" name="椭圆 100"/>
          <p:cNvSpPr/>
          <p:nvPr/>
        </p:nvSpPr>
        <p:spPr>
          <a:xfrm>
            <a:off x="2779122" y="157740"/>
            <a:ext cx="130917" cy="11334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grpSp>
        <p:nvGrpSpPr>
          <p:cNvPr id="2" name="组合 1"/>
          <p:cNvGrpSpPr/>
          <p:nvPr/>
        </p:nvGrpSpPr>
        <p:grpSpPr>
          <a:xfrm>
            <a:off x="4565650" y="4015740"/>
            <a:ext cx="2953385" cy="1141095"/>
            <a:chOff x="1356175" y="1093399"/>
            <a:chExt cx="2300757" cy="1589432"/>
          </a:xfrm>
        </p:grpSpPr>
        <p:sp>
          <p:nvSpPr>
            <p:cNvPr id="3" name="矩形 2"/>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20"/>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6" name="矩形 35"/>
          <p:cNvSpPr/>
          <p:nvPr/>
        </p:nvSpPr>
        <p:spPr>
          <a:xfrm>
            <a:off x="4740910" y="4178935"/>
            <a:ext cx="2710180" cy="822960"/>
          </a:xfrm>
          <a:prstGeom prst="rect">
            <a:avLst/>
          </a:prstGeom>
        </p:spPr>
        <p:txBody>
          <a:bodyPr wrap="square">
            <a:spAutoFit/>
          </a:bodyPr>
          <a:lstStyle/>
          <a:p>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5" action="ppaction://hlinksldjump"/>
              </a:rPr>
              <a:t>.对</a:t>
            </a:r>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5" action="ppaction://hlinksldjump"/>
              </a:rPr>
              <a:t>课程内容</a:t>
            </a:r>
            <a:r>
              <a:rPr lang="en-US" altLang="zh-CN"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5" action="ppaction://hlinksldjump"/>
              </a:rPr>
              <a:t>的重新</a:t>
            </a:r>
            <a:r>
              <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hlinkClick r:id="rId5" action="ppaction://hlinksldjump"/>
              </a:rPr>
              <a:t>构建</a:t>
            </a:r>
            <a:endParaRPr lang="zh-CN" altLang="en-US" sz="2400" b="1" dirty="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
          <p:cNvSpPr/>
          <p:nvPr/>
        </p:nvSpPr>
        <p:spPr>
          <a:xfrm>
            <a:off x="0" y="1506"/>
            <a:ext cx="12192000" cy="274320"/>
          </a:xfrm>
          <a:prstGeom prst="rect">
            <a:avLst/>
          </a:prstGeom>
          <a:blipFill>
            <a:blip r:embed="rId2"/>
            <a:stretch>
              <a:fillRect/>
            </a:stretch>
          </a:blipFill>
        </p:spPr>
        <p:txBody>
          <a:bodyPr wrap="square" lIns="0" tIns="0" rIns="0" bIns="0" rtlCol="0">
            <a:spAutoFit/>
          </a:bodyPr>
          <a:lstStyle/>
          <a:p>
            <a:endParaRPr sz="1710"/>
          </a:p>
        </p:txBody>
      </p:sp>
      <p:sp>
        <p:nvSpPr>
          <p:cNvPr id="3" name="object 3"/>
          <p:cNvSpPr txBox="1"/>
          <p:nvPr/>
        </p:nvSpPr>
        <p:spPr>
          <a:xfrm>
            <a:off x="1238894" y="661715"/>
            <a:ext cx="10126591" cy="775335"/>
          </a:xfrm>
          <a:prstGeom prst="rect">
            <a:avLst/>
          </a:prstGeom>
        </p:spPr>
        <p:txBody>
          <a:bodyPr vert="horz" wrap="square" lIns="0" tIns="0" rIns="0" bIns="0" rtlCol="0">
            <a:spAutoFit/>
          </a:bodyPr>
          <a:lstStyle/>
          <a:p>
            <a:pPr marL="0" marR="0">
              <a:lnSpc>
                <a:spcPts val="2400"/>
              </a:lnSpc>
              <a:spcBef>
                <a:spcPct val="0"/>
              </a:spcBef>
              <a:spcAft>
                <a:spcPct val="0"/>
              </a:spcAft>
            </a:pPr>
            <a:r>
              <a:rPr sz="3600" b="1">
                <a:solidFill>
                  <a:schemeClr val="tx1"/>
                </a:solidFill>
                <a:latin typeface="宋体" panose="02010600030101010101" pitchFamily="2" charset="-122"/>
                <a:ea typeface="宋体" panose="02010600030101010101" pitchFamily="2" charset="-122"/>
                <a:cs typeface="VFSAQS+ËÎÌå" panose="02010600030101010101"/>
              </a:rPr>
              <a:t>修订前课标本章教学目标（人教版教参）</a:t>
            </a:r>
            <a:r>
              <a:rPr sz="2275" spc="2892">
                <a:solidFill>
                  <a:schemeClr val="tx1"/>
                </a:solidFill>
                <a:latin typeface="Times New Roman" panose="02020603050405020304"/>
                <a:cs typeface="Times New Roman" panose="02020603050405020304"/>
              </a:rPr>
              <a:t> </a:t>
            </a:r>
          </a:p>
          <a:p>
            <a:pPr marL="0" marR="0">
              <a:lnSpc>
                <a:spcPts val="2400"/>
              </a:lnSpc>
              <a:spcBef>
                <a:spcPct val="0"/>
              </a:spcBef>
              <a:spcAft>
                <a:spcPct val="0"/>
              </a:spcAft>
            </a:pPr>
            <a:endParaRPr sz="2275" spc="11">
              <a:solidFill>
                <a:srgbClr val="000000"/>
              </a:solidFill>
              <a:latin typeface="VFSAQS+ËÎÌå" panose="02010600030101010101"/>
              <a:cs typeface="VFSAQS+ËÎÌå" panose="02010600030101010101"/>
            </a:endParaRPr>
          </a:p>
        </p:txBody>
      </p:sp>
      <p:sp>
        <p:nvSpPr>
          <p:cNvPr id="5" name="object 5"/>
          <p:cNvSpPr txBox="1"/>
          <p:nvPr/>
        </p:nvSpPr>
        <p:spPr>
          <a:xfrm>
            <a:off x="1238957" y="1239025"/>
            <a:ext cx="3913976" cy="376555"/>
          </a:xfrm>
          <a:prstGeom prst="rect">
            <a:avLst/>
          </a:prstGeom>
        </p:spPr>
        <p:txBody>
          <a:bodyPr vert="horz" wrap="square" lIns="0" tIns="0" rIns="0" bIns="0" rtlCol="0">
            <a:spAutoFit/>
          </a:bodyPr>
          <a:lstStyle/>
          <a:p>
            <a:pPr marL="0" marR="0">
              <a:lnSpc>
                <a:spcPts val="2400"/>
              </a:lnSpc>
              <a:spcBef>
                <a:spcPct val="0"/>
              </a:spcBef>
              <a:spcAft>
                <a:spcPct val="0"/>
              </a:spcAft>
            </a:pPr>
            <a:r>
              <a:rPr sz="2800" b="1" spc="11">
                <a:solidFill>
                  <a:srgbClr val="FF0000"/>
                </a:solidFill>
                <a:latin typeface="宋体" panose="02010600030101010101" pitchFamily="2" charset="-122"/>
                <a:ea typeface="宋体" panose="02010600030101010101" pitchFamily="2" charset="-122"/>
                <a:cs typeface="VFSAQS+ËÎÌå" panose="02010600030101010101"/>
                <a:sym typeface="+mn-ea"/>
              </a:rPr>
              <a:t>知识方面</a:t>
            </a:r>
          </a:p>
        </p:txBody>
      </p:sp>
      <p:sp>
        <p:nvSpPr>
          <p:cNvPr id="7" name="object 7"/>
          <p:cNvSpPr txBox="1"/>
          <p:nvPr/>
        </p:nvSpPr>
        <p:spPr>
          <a:xfrm>
            <a:off x="1238957" y="1615476"/>
            <a:ext cx="5240102" cy="1475740"/>
          </a:xfrm>
          <a:prstGeom prst="rect">
            <a:avLst/>
          </a:prstGeom>
        </p:spPr>
        <p:txBody>
          <a:bodyPr vert="horz" wrap="square" lIns="0" tIns="0" rIns="0" bIns="0" rtlCol="0">
            <a:spAutoFit/>
          </a:bodyPr>
          <a:lstStyle/>
          <a:p>
            <a:pPr marL="0" marR="0">
              <a:lnSpc>
                <a:spcPts val="2930"/>
              </a:lnSpc>
              <a:spcBef>
                <a:spcPct val="0"/>
              </a:spcBef>
              <a:spcAft>
                <a:spcPct val="0"/>
              </a:spcAft>
            </a:pPr>
            <a:r>
              <a:rPr lang="en-US" sz="2400" b="1">
                <a:solidFill>
                  <a:srgbClr val="000000"/>
                </a:solidFill>
                <a:latin typeface="宋体" panose="02010600030101010101" pitchFamily="2" charset="-122"/>
                <a:ea typeface="宋体" panose="02010600030101010101" pitchFamily="2" charset="-122"/>
                <a:cs typeface="Calibri" panose="020F0502020204030204"/>
              </a:rPr>
              <a:t>1.</a:t>
            </a:r>
            <a:r>
              <a:rPr lang="zh-CN" altLang="en-US" sz="2400" b="1">
                <a:solidFill>
                  <a:srgbClr val="FF0000"/>
                </a:solidFill>
                <a:latin typeface="宋体" panose="02010600030101010101" pitchFamily="2" charset="-122"/>
                <a:ea typeface="宋体" panose="02010600030101010101" pitchFamily="2" charset="-122"/>
                <a:cs typeface="Calibri" panose="020F0502020204030204"/>
              </a:rPr>
              <a:t>简述</a:t>
            </a:r>
            <a:r>
              <a:rPr lang="zh-CN" altLang="en-US" sz="2400" b="1">
                <a:solidFill>
                  <a:srgbClr val="000000"/>
                </a:solidFill>
                <a:latin typeface="宋体" panose="02010600030101010101" pitchFamily="2" charset="-122"/>
                <a:ea typeface="宋体" panose="02010600030101010101" pitchFamily="2" charset="-122"/>
                <a:cs typeface="Calibri" panose="020F0502020204030204"/>
              </a:rPr>
              <a:t>细胞膜的成分和功能</a:t>
            </a:r>
          </a:p>
          <a:p>
            <a:pPr marL="0" marR="0">
              <a:lnSpc>
                <a:spcPts val="293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2.</a:t>
            </a:r>
            <a:r>
              <a:rPr sz="2400" b="1">
                <a:solidFill>
                  <a:srgbClr val="000000"/>
                </a:solidFill>
                <a:latin typeface="宋体" panose="02010600030101010101" pitchFamily="2" charset="-122"/>
                <a:ea typeface="宋体" panose="02010600030101010101" pitchFamily="2" charset="-122"/>
                <a:cs typeface="VFSAQS+ËÎÌå" panose="02010600030101010101"/>
              </a:rPr>
              <a:t>举例</a:t>
            </a:r>
            <a:r>
              <a:rPr sz="2400" b="1">
                <a:solidFill>
                  <a:srgbClr val="FF0000"/>
                </a:solidFill>
                <a:latin typeface="宋体" panose="02010600030101010101" pitchFamily="2" charset="-122"/>
                <a:ea typeface="宋体" panose="02010600030101010101" pitchFamily="2" charset="-122"/>
                <a:cs typeface="VFSAQS+ËÎÌå" panose="02010600030101010101"/>
              </a:rPr>
              <a:t>说出</a:t>
            </a:r>
            <a:r>
              <a:rPr sz="2400" b="1">
                <a:solidFill>
                  <a:srgbClr val="000000"/>
                </a:solidFill>
                <a:latin typeface="宋体" panose="02010600030101010101" pitchFamily="2" charset="-122"/>
                <a:ea typeface="宋体" panose="02010600030101010101" pitchFamily="2" charset="-122"/>
                <a:cs typeface="VFSAQS+ËÎÌå" panose="02010600030101010101"/>
              </a:rPr>
              <a:t>几种细胞器的结构和功能</a:t>
            </a:r>
          </a:p>
          <a:p>
            <a:pPr marL="0" marR="0">
              <a:lnSpc>
                <a:spcPts val="288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3.</a:t>
            </a:r>
            <a:r>
              <a:rPr sz="2400" b="1">
                <a:solidFill>
                  <a:srgbClr val="FF0000"/>
                </a:solidFill>
                <a:latin typeface="宋体" panose="02010600030101010101" pitchFamily="2" charset="-122"/>
                <a:ea typeface="宋体" panose="02010600030101010101" pitchFamily="2" charset="-122"/>
                <a:cs typeface="VFSAQS+ËÎÌå" panose="02010600030101010101"/>
              </a:rPr>
              <a:t>简述</a:t>
            </a:r>
            <a:r>
              <a:rPr sz="2400" b="1">
                <a:solidFill>
                  <a:srgbClr val="000000"/>
                </a:solidFill>
                <a:latin typeface="宋体" panose="02010600030101010101" pitchFamily="2" charset="-122"/>
                <a:ea typeface="宋体" panose="02010600030101010101" pitchFamily="2" charset="-122"/>
                <a:cs typeface="VFSAQS+ËÎÌå" panose="02010600030101010101"/>
              </a:rPr>
              <a:t>细胞膜系统的结构和功能</a:t>
            </a:r>
          </a:p>
          <a:p>
            <a:pPr marL="0" marR="0">
              <a:lnSpc>
                <a:spcPts val="288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4.</a:t>
            </a:r>
            <a:r>
              <a:rPr sz="2400" b="1">
                <a:solidFill>
                  <a:srgbClr val="FF0000"/>
                </a:solidFill>
                <a:latin typeface="宋体" panose="02010600030101010101" pitchFamily="2" charset="-122"/>
                <a:ea typeface="宋体" panose="02010600030101010101" pitchFamily="2" charset="-122"/>
                <a:cs typeface="VFSAQS+ËÎÌå" panose="02010600030101010101"/>
              </a:rPr>
              <a:t>阐明</a:t>
            </a:r>
            <a:r>
              <a:rPr sz="2400" b="1">
                <a:solidFill>
                  <a:srgbClr val="000000"/>
                </a:solidFill>
                <a:latin typeface="宋体" panose="02010600030101010101" pitchFamily="2" charset="-122"/>
                <a:ea typeface="宋体" panose="02010600030101010101" pitchFamily="2" charset="-122"/>
                <a:cs typeface="VFSAQS+ËÎÌå" panose="02010600030101010101"/>
              </a:rPr>
              <a:t>细胞核的结构和功能</a:t>
            </a:r>
          </a:p>
        </p:txBody>
      </p:sp>
      <p:sp>
        <p:nvSpPr>
          <p:cNvPr id="9" name="object 9"/>
          <p:cNvSpPr txBox="1"/>
          <p:nvPr/>
        </p:nvSpPr>
        <p:spPr>
          <a:xfrm>
            <a:off x="1238885" y="3239770"/>
            <a:ext cx="3796665" cy="376555"/>
          </a:xfrm>
          <a:prstGeom prst="rect">
            <a:avLst/>
          </a:prstGeom>
        </p:spPr>
        <p:txBody>
          <a:bodyPr vert="horz" wrap="square" lIns="0" tIns="0" rIns="0" bIns="0" rtlCol="0">
            <a:spAutoFit/>
          </a:bodyPr>
          <a:lstStyle/>
          <a:p>
            <a:pPr marL="0" marR="0">
              <a:lnSpc>
                <a:spcPts val="2400"/>
              </a:lnSpc>
              <a:spcBef>
                <a:spcPct val="0"/>
              </a:spcBef>
              <a:spcAft>
                <a:spcPct val="0"/>
              </a:spcAft>
            </a:pPr>
            <a:r>
              <a:rPr sz="2800" b="1" spc="11">
                <a:solidFill>
                  <a:srgbClr val="FF0000"/>
                </a:solidFill>
                <a:latin typeface="宋体" panose="02010600030101010101" pitchFamily="2" charset="-122"/>
                <a:ea typeface="宋体" panose="02010600030101010101" pitchFamily="2" charset="-122"/>
                <a:cs typeface="VFSAQS+ËÎÌå" panose="02010600030101010101"/>
              </a:rPr>
              <a:t>情感态度与价值观方面</a:t>
            </a:r>
          </a:p>
        </p:txBody>
      </p:sp>
      <p:sp>
        <p:nvSpPr>
          <p:cNvPr id="10" name="object 10"/>
          <p:cNvSpPr txBox="1"/>
          <p:nvPr/>
        </p:nvSpPr>
        <p:spPr>
          <a:xfrm>
            <a:off x="1238958" y="3616319"/>
            <a:ext cx="5578183" cy="2978785"/>
          </a:xfrm>
          <a:prstGeom prst="rect">
            <a:avLst/>
          </a:prstGeom>
        </p:spPr>
        <p:txBody>
          <a:bodyPr vert="horz" wrap="square" lIns="0" tIns="0" rIns="0" bIns="0" rtlCol="0">
            <a:spAutoFit/>
          </a:bodyPr>
          <a:lstStyle/>
          <a:p>
            <a:pPr marL="0" marR="0">
              <a:lnSpc>
                <a:spcPts val="293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1.</a:t>
            </a:r>
            <a:r>
              <a:rPr sz="2400" b="1">
                <a:solidFill>
                  <a:srgbClr val="000000"/>
                </a:solidFill>
                <a:latin typeface="宋体" panose="02010600030101010101" pitchFamily="2" charset="-122"/>
                <a:ea typeface="宋体" panose="02010600030101010101" pitchFamily="2" charset="-122"/>
                <a:cs typeface="VFSAQS+ËÎÌå" panose="02010600030101010101"/>
              </a:rPr>
              <a:t>体验制备细胞膜的方法</a:t>
            </a:r>
          </a:p>
          <a:p>
            <a:pPr marL="0" marR="0">
              <a:lnSpc>
                <a:spcPts val="288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2.</a:t>
            </a:r>
            <a:r>
              <a:rPr sz="2400" b="1">
                <a:solidFill>
                  <a:srgbClr val="000000"/>
                </a:solidFill>
                <a:latin typeface="宋体" panose="02010600030101010101" pitchFamily="2" charset="-122"/>
                <a:ea typeface="宋体" panose="02010600030101010101" pitchFamily="2" charset="-122"/>
                <a:cs typeface="VFSAQS+ËÎÌå" panose="02010600030101010101"/>
              </a:rPr>
              <a:t>认同细胞是基本的生命单位</a:t>
            </a:r>
          </a:p>
          <a:p>
            <a:pPr marL="0" marR="0">
              <a:lnSpc>
                <a:spcPts val="2400"/>
              </a:lnSpc>
              <a:spcBef>
                <a:spcPts val="910"/>
              </a:spcBef>
              <a:spcAft>
                <a:spcPct val="0"/>
              </a:spcAft>
            </a:pPr>
            <a:r>
              <a:rPr sz="2800" b="1" spc="11">
                <a:solidFill>
                  <a:srgbClr val="FF0000"/>
                </a:solidFill>
                <a:latin typeface="宋体" panose="02010600030101010101" pitchFamily="2" charset="-122"/>
                <a:ea typeface="宋体" panose="02010600030101010101" pitchFamily="2" charset="-122"/>
                <a:cs typeface="VFSAQS+ËÎÌå" panose="02010600030101010101"/>
              </a:rPr>
              <a:t>能力方面</a:t>
            </a:r>
          </a:p>
          <a:p>
            <a:pPr marL="0" marR="0">
              <a:lnSpc>
                <a:spcPts val="2815"/>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1.</a:t>
            </a:r>
            <a:r>
              <a:rPr sz="2400" b="1">
                <a:solidFill>
                  <a:srgbClr val="000000"/>
                </a:solidFill>
                <a:latin typeface="宋体" panose="02010600030101010101" pitchFamily="2" charset="-122"/>
                <a:ea typeface="宋体" panose="02010600030101010101" pitchFamily="2" charset="-122"/>
                <a:cs typeface="VFSAQS+ËÎÌå" panose="02010600030101010101"/>
              </a:rPr>
              <a:t>制作用于观察叶绿体和线粒体的生物</a:t>
            </a:r>
          </a:p>
          <a:p>
            <a:pPr marL="0" marR="0">
              <a:lnSpc>
                <a:spcPts val="2400"/>
              </a:lnSpc>
              <a:spcBef>
                <a:spcPts val="480"/>
              </a:spcBef>
              <a:spcAft>
                <a:spcPct val="0"/>
              </a:spcAft>
            </a:pPr>
            <a:r>
              <a:rPr sz="2400" b="1">
                <a:solidFill>
                  <a:srgbClr val="000000"/>
                </a:solidFill>
                <a:latin typeface="宋体" panose="02010600030101010101" pitchFamily="2" charset="-122"/>
                <a:ea typeface="宋体" panose="02010600030101010101" pitchFamily="2" charset="-122"/>
                <a:cs typeface="VFSAQS+ËÎÌå" panose="02010600030101010101"/>
              </a:rPr>
              <a:t>材料临时装片</a:t>
            </a:r>
          </a:p>
          <a:p>
            <a:pPr marL="0" marR="0">
              <a:lnSpc>
                <a:spcPts val="288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2.</a:t>
            </a:r>
            <a:r>
              <a:rPr sz="2400" b="1">
                <a:solidFill>
                  <a:srgbClr val="000000"/>
                </a:solidFill>
                <a:latin typeface="宋体" panose="02010600030101010101" pitchFamily="2" charset="-122"/>
                <a:ea typeface="宋体" panose="02010600030101010101" pitchFamily="2" charset="-122"/>
                <a:cs typeface="VFSAQS+ËÎÌå" panose="02010600030101010101"/>
              </a:rPr>
              <a:t>使用高倍显微镜观察叶绿体和线粒体</a:t>
            </a:r>
          </a:p>
          <a:p>
            <a:pPr marL="0" marR="0">
              <a:lnSpc>
                <a:spcPts val="288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3.</a:t>
            </a:r>
            <a:r>
              <a:rPr sz="2400" b="1">
                <a:solidFill>
                  <a:srgbClr val="000000"/>
                </a:solidFill>
                <a:latin typeface="宋体" panose="02010600030101010101" pitchFamily="2" charset="-122"/>
                <a:ea typeface="宋体" panose="02010600030101010101" pitchFamily="2" charset="-122"/>
                <a:cs typeface="VFSAQS+ËÎÌå" panose="02010600030101010101"/>
              </a:rPr>
              <a:t>尝试制作真核细胞的三维模型</a:t>
            </a:r>
          </a:p>
          <a:p>
            <a:pPr marL="0" marR="0">
              <a:lnSpc>
                <a:spcPts val="2880"/>
              </a:lnSpc>
              <a:spcBef>
                <a:spcPct val="0"/>
              </a:spcBef>
              <a:spcAft>
                <a:spcPct val="0"/>
              </a:spcAft>
            </a:pPr>
            <a:r>
              <a:rPr sz="2400" b="1">
                <a:solidFill>
                  <a:srgbClr val="000000"/>
                </a:solidFill>
                <a:latin typeface="宋体" panose="02010600030101010101" pitchFamily="2" charset="-122"/>
                <a:ea typeface="宋体" panose="02010600030101010101" pitchFamily="2" charset="-122"/>
                <a:cs typeface="Calibri" panose="020F0502020204030204"/>
              </a:rPr>
              <a:t>4.</a:t>
            </a:r>
            <a:r>
              <a:rPr sz="2400" b="1">
                <a:solidFill>
                  <a:srgbClr val="000000"/>
                </a:solidFill>
                <a:latin typeface="宋体" panose="02010600030101010101" pitchFamily="2" charset="-122"/>
                <a:ea typeface="宋体" panose="02010600030101010101" pitchFamily="2" charset="-122"/>
                <a:cs typeface="VFSAQS+ËÎÌå" panose="02010600030101010101"/>
              </a:rPr>
              <a:t>实验数据的解释</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p:cNvSpPr/>
          <p:nvPr/>
        </p:nvSpPr>
        <p:spPr>
          <a:xfrm>
            <a:off x="0" y="1506"/>
            <a:ext cx="12192000" cy="274320"/>
          </a:xfrm>
          <a:prstGeom prst="rect">
            <a:avLst/>
          </a:prstGeom>
          <a:blipFill>
            <a:blip r:embed="rId2"/>
            <a:stretch>
              <a:fillRect/>
            </a:stretch>
          </a:blipFill>
        </p:spPr>
        <p:txBody>
          <a:bodyPr wrap="square" lIns="0" tIns="0" rIns="0" bIns="0" rtlCol="0">
            <a:spAutoFit/>
          </a:bodyPr>
          <a:lstStyle/>
          <a:p>
            <a:endParaRPr sz="1710"/>
          </a:p>
        </p:txBody>
      </p:sp>
      <p:sp>
        <p:nvSpPr>
          <p:cNvPr id="3" name="object 3"/>
          <p:cNvSpPr txBox="1"/>
          <p:nvPr/>
        </p:nvSpPr>
        <p:spPr>
          <a:xfrm>
            <a:off x="2189379" y="588238"/>
            <a:ext cx="8912956" cy="368935"/>
          </a:xfrm>
          <a:prstGeom prst="rect">
            <a:avLst/>
          </a:prstGeom>
        </p:spPr>
        <p:txBody>
          <a:bodyPr vert="horz" wrap="square" lIns="0" tIns="0" rIns="0" bIns="0" rtlCol="0">
            <a:spAutoFit/>
          </a:bodyPr>
          <a:lstStyle/>
          <a:p>
            <a:pPr marL="0" marR="0">
              <a:lnSpc>
                <a:spcPts val="2795"/>
              </a:lnSpc>
              <a:spcBef>
                <a:spcPct val="0"/>
              </a:spcBef>
              <a:spcAft>
                <a:spcPct val="0"/>
              </a:spcAft>
            </a:pPr>
            <a:r>
              <a:rPr sz="2655" b="1" dirty="0">
                <a:solidFill>
                  <a:srgbClr val="000000"/>
                </a:solidFill>
                <a:latin typeface="宋体" panose="02010600030101010101" pitchFamily="2" charset="-122"/>
                <a:ea typeface="宋体" panose="02010600030101010101" pitchFamily="2" charset="-122"/>
                <a:cs typeface="ILWPFM+ËÎÌå" panose="02010600030101010101"/>
              </a:rPr>
              <a:t>《</a:t>
            </a:r>
            <a:r>
              <a:rPr sz="2655" b="1" dirty="0" err="1">
                <a:solidFill>
                  <a:srgbClr val="000000"/>
                </a:solidFill>
                <a:latin typeface="宋体" panose="02010600030101010101" pitchFamily="2" charset="-122"/>
                <a:ea typeface="宋体" panose="02010600030101010101" pitchFamily="2" charset="-122"/>
                <a:cs typeface="ILWPFM+ËÎÌå" panose="02010600030101010101"/>
              </a:rPr>
              <a:t>细胞的基本结构》一章的教学目标（</a:t>
            </a:r>
            <a:r>
              <a:rPr sz="2655" b="1" dirty="0" err="1" smtClean="0">
                <a:solidFill>
                  <a:srgbClr val="000000"/>
                </a:solidFill>
                <a:latin typeface="宋体" panose="02010600030101010101" pitchFamily="2" charset="-122"/>
                <a:ea typeface="宋体" panose="02010600030101010101" pitchFamily="2" charset="-122"/>
                <a:cs typeface="ILWPFM+ËÎÌå" panose="02010600030101010101"/>
              </a:rPr>
              <a:t>仅供</a:t>
            </a:r>
            <a:r>
              <a:rPr lang="zh-CN" altLang="en-US" sz="2655" b="1" dirty="0" smtClean="0">
                <a:solidFill>
                  <a:srgbClr val="000000"/>
                </a:solidFill>
                <a:latin typeface="宋体" panose="02010600030101010101" pitchFamily="2" charset="-122"/>
                <a:ea typeface="宋体" panose="02010600030101010101" pitchFamily="2" charset="-122"/>
                <a:cs typeface="ILWPFM+ËÎÌå" panose="02010600030101010101"/>
              </a:rPr>
              <a:t>参考</a:t>
            </a:r>
            <a:r>
              <a:rPr sz="2655" b="1" dirty="0" smtClean="0">
                <a:solidFill>
                  <a:srgbClr val="000000"/>
                </a:solidFill>
                <a:latin typeface="宋体" panose="02010600030101010101" pitchFamily="2" charset="-122"/>
                <a:ea typeface="宋体" panose="02010600030101010101" pitchFamily="2" charset="-122"/>
                <a:cs typeface="ILWPFM+ËÎÌå" panose="02010600030101010101"/>
              </a:rPr>
              <a:t>）</a:t>
            </a:r>
            <a:endParaRPr sz="2655" b="1" dirty="0">
              <a:solidFill>
                <a:srgbClr val="000000"/>
              </a:solidFill>
              <a:latin typeface="宋体" panose="02010600030101010101" pitchFamily="2" charset="-122"/>
              <a:ea typeface="宋体" panose="02010600030101010101" pitchFamily="2" charset="-122"/>
              <a:cs typeface="ILWPFM+ËÎÌå" panose="02010600030101010101"/>
            </a:endParaRPr>
          </a:p>
        </p:txBody>
      </p:sp>
      <p:sp>
        <p:nvSpPr>
          <p:cNvPr id="4" name="object 4"/>
          <p:cNvSpPr txBox="1"/>
          <p:nvPr/>
        </p:nvSpPr>
        <p:spPr>
          <a:xfrm>
            <a:off x="2023301" y="1316071"/>
            <a:ext cx="1857713" cy="478790"/>
          </a:xfrm>
          <a:prstGeom prst="rect">
            <a:avLst/>
          </a:prstGeom>
        </p:spPr>
        <p:txBody>
          <a:bodyPr vert="horz" wrap="square" lIns="0" tIns="0" rIns="0" bIns="0" rtlCol="0">
            <a:spAutoFit/>
          </a:bodyPr>
          <a:lstStyle/>
          <a:p>
            <a:pPr marL="0" marR="0">
              <a:lnSpc>
                <a:spcPts val="2795"/>
              </a:lnSpc>
              <a:spcBef>
                <a:spcPct val="0"/>
              </a:spcBef>
              <a:spcAft>
                <a:spcPct val="0"/>
              </a:spcAft>
            </a:pPr>
            <a:r>
              <a:rPr sz="3600" b="1">
                <a:solidFill>
                  <a:srgbClr val="C00000"/>
                </a:solidFill>
                <a:latin typeface="宋体" panose="02010600030101010101" pitchFamily="2" charset="-122"/>
                <a:ea typeface="宋体" panose="02010600030101010101" pitchFamily="2" charset="-122"/>
                <a:cs typeface="ILWPFM+ËÎÌå" panose="02010600030101010101"/>
              </a:rPr>
              <a:t>生命观念</a:t>
            </a:r>
          </a:p>
        </p:txBody>
      </p:sp>
      <p:sp>
        <p:nvSpPr>
          <p:cNvPr id="5" name="object 5"/>
          <p:cNvSpPr txBox="1"/>
          <p:nvPr/>
        </p:nvSpPr>
        <p:spPr>
          <a:xfrm>
            <a:off x="1306664" y="1795079"/>
            <a:ext cx="10850706" cy="1247775"/>
          </a:xfrm>
          <a:prstGeom prst="rect">
            <a:avLst/>
          </a:prstGeom>
        </p:spPr>
        <p:txBody>
          <a:bodyPr vert="horz" wrap="square" lIns="0" tIns="0" rIns="0" bIns="0" rtlCol="0">
            <a:spAutoFit/>
          </a:bodyPr>
          <a:lstStyle/>
          <a:p>
            <a:pPr marL="0" marR="0">
              <a:lnSpc>
                <a:spcPts val="3105"/>
              </a:lnSpc>
              <a:spcBef>
                <a:spcPct val="0"/>
              </a:spcBef>
              <a:spcAft>
                <a:spcPct val="0"/>
              </a:spcAft>
            </a:pPr>
            <a:r>
              <a:rPr sz="2655">
                <a:solidFill>
                  <a:srgbClr val="000000"/>
                </a:solidFill>
                <a:latin typeface="Wingdings" panose="05000000000000000000"/>
                <a:cs typeface="Wingdings" panose="05000000000000000000"/>
              </a:rPr>
              <a:t></a:t>
            </a:r>
            <a:r>
              <a:rPr sz="2655" spc="3126">
                <a:solidFill>
                  <a:srgbClr val="000000"/>
                </a:solidFill>
                <a:latin typeface="Times New Roman" panose="02020603050405020304"/>
                <a:cs typeface="Times New Roman" panose="02020603050405020304"/>
              </a:rPr>
              <a:t> </a:t>
            </a:r>
            <a:r>
              <a:rPr sz="2655" b="1">
                <a:solidFill>
                  <a:srgbClr val="000000"/>
                </a:solidFill>
                <a:latin typeface="宋体" panose="02010600030101010101" pitchFamily="2" charset="-122"/>
                <a:ea typeface="宋体" panose="02010600030101010101" pitchFamily="2" charset="-122"/>
                <a:cs typeface="ILWPFM+ËÎÌå" panose="02010600030101010101"/>
              </a:rPr>
              <a:t>能</a:t>
            </a:r>
            <a:r>
              <a:rPr sz="2655" b="1">
                <a:solidFill>
                  <a:srgbClr val="FF0000"/>
                </a:solidFill>
                <a:latin typeface="宋体" panose="02010600030101010101" pitchFamily="2" charset="-122"/>
                <a:ea typeface="宋体" panose="02010600030101010101" pitchFamily="2" charset="-122"/>
                <a:cs typeface="ILWPFM+ËÎÌå" panose="02010600030101010101"/>
              </a:rPr>
              <a:t>运用结构与功能相适应的观点</a:t>
            </a:r>
            <a:r>
              <a:rPr sz="2655" b="1">
                <a:solidFill>
                  <a:srgbClr val="000000"/>
                </a:solidFill>
                <a:latin typeface="宋体" panose="02010600030101010101" pitchFamily="2" charset="-122"/>
                <a:ea typeface="宋体" panose="02010600030101010101" pitchFamily="2" charset="-122"/>
                <a:cs typeface="ILWPFM+ËÎÌå" panose="02010600030101010101"/>
              </a:rPr>
              <a:t>，阐明细胞膜的成分、结</a:t>
            </a:r>
          </a:p>
          <a:p>
            <a:pPr marL="0" marR="0">
              <a:lnSpc>
                <a:spcPts val="2795"/>
              </a:lnSpc>
              <a:spcBef>
                <a:spcPts val="780"/>
              </a:spcBef>
              <a:spcAft>
                <a:spcPct val="0"/>
              </a:spcAft>
            </a:pPr>
            <a:r>
              <a:rPr sz="2655" b="1">
                <a:solidFill>
                  <a:srgbClr val="000000"/>
                </a:solidFill>
                <a:latin typeface="宋体" panose="02010600030101010101" pitchFamily="2" charset="-122"/>
                <a:ea typeface="宋体" panose="02010600030101010101" pitchFamily="2" charset="-122"/>
                <a:cs typeface="ILWPFM+ËÎÌå" panose="02010600030101010101"/>
              </a:rPr>
              <a:t>构特点与其保持细胞与生活环境相对独立、控制物质进出，以及</a:t>
            </a:r>
          </a:p>
          <a:p>
            <a:pPr marL="0" marR="0">
              <a:lnSpc>
                <a:spcPts val="2800"/>
              </a:lnSpc>
              <a:spcBef>
                <a:spcPts val="345"/>
              </a:spcBef>
              <a:spcAft>
                <a:spcPct val="0"/>
              </a:spcAft>
            </a:pPr>
            <a:r>
              <a:rPr sz="2655" b="1">
                <a:solidFill>
                  <a:srgbClr val="000000"/>
                </a:solidFill>
                <a:latin typeface="宋体" panose="02010600030101010101" pitchFamily="2" charset="-122"/>
                <a:ea typeface="宋体" panose="02010600030101010101" pitchFamily="2" charset="-122"/>
                <a:cs typeface="ILWPFM+ËÎÌå" panose="02010600030101010101"/>
              </a:rPr>
              <a:t>参与信息交流等功能上的适应关系；</a:t>
            </a:r>
          </a:p>
        </p:txBody>
      </p:sp>
      <p:sp>
        <p:nvSpPr>
          <p:cNvPr id="6" name="object 6"/>
          <p:cNvSpPr txBox="1"/>
          <p:nvPr/>
        </p:nvSpPr>
        <p:spPr>
          <a:xfrm>
            <a:off x="1306663" y="3259907"/>
            <a:ext cx="10850706" cy="1247775"/>
          </a:xfrm>
          <a:prstGeom prst="rect">
            <a:avLst/>
          </a:prstGeom>
        </p:spPr>
        <p:txBody>
          <a:bodyPr vert="horz" wrap="square" lIns="0" tIns="0" rIns="0" bIns="0" rtlCol="0">
            <a:spAutoFit/>
          </a:bodyPr>
          <a:lstStyle/>
          <a:p>
            <a:pPr marL="0" marR="0">
              <a:lnSpc>
                <a:spcPts val="3105"/>
              </a:lnSpc>
              <a:spcBef>
                <a:spcPct val="0"/>
              </a:spcBef>
              <a:spcAft>
                <a:spcPct val="0"/>
              </a:spcAft>
            </a:pPr>
            <a:r>
              <a:rPr sz="2655">
                <a:solidFill>
                  <a:srgbClr val="000000"/>
                </a:solidFill>
                <a:latin typeface="Wingdings" panose="05000000000000000000"/>
                <a:cs typeface="Wingdings" panose="05000000000000000000"/>
              </a:rPr>
              <a:t></a:t>
            </a:r>
            <a:r>
              <a:rPr sz="2655" spc="3126">
                <a:solidFill>
                  <a:srgbClr val="000000"/>
                </a:solidFill>
                <a:latin typeface="Times New Roman" panose="02020603050405020304"/>
                <a:cs typeface="Times New Roman" panose="02020603050405020304"/>
              </a:rPr>
              <a:t> </a:t>
            </a:r>
            <a:r>
              <a:rPr sz="2655" b="1">
                <a:solidFill>
                  <a:srgbClr val="FF0000"/>
                </a:solidFill>
                <a:latin typeface="宋体" panose="02010600030101010101" pitchFamily="2" charset="-122"/>
                <a:ea typeface="宋体" panose="02010600030101010101" pitchFamily="2" charset="-122"/>
                <a:cs typeface="ILWPFM+ËÎÌå" panose="02010600030101010101"/>
              </a:rPr>
              <a:t>能从物质运输、物质的合成与分解、能量的转换利用、信</a:t>
            </a:r>
          </a:p>
          <a:p>
            <a:pPr marL="0" marR="0">
              <a:lnSpc>
                <a:spcPts val="2795"/>
              </a:lnSpc>
              <a:spcBef>
                <a:spcPts val="780"/>
              </a:spcBef>
              <a:spcAft>
                <a:spcPct val="0"/>
              </a:spcAft>
            </a:pPr>
            <a:r>
              <a:rPr sz="2655" b="1">
                <a:solidFill>
                  <a:srgbClr val="FF0000"/>
                </a:solidFill>
                <a:latin typeface="宋体" panose="02010600030101010101" pitchFamily="2" charset="-122"/>
                <a:ea typeface="宋体" panose="02010600030101010101" pitchFamily="2" charset="-122"/>
                <a:cs typeface="ILWPFM+ËÎÌå" panose="02010600030101010101"/>
              </a:rPr>
              <a:t>息传递等生命活动</a:t>
            </a:r>
            <a:r>
              <a:rPr sz="2655" b="1">
                <a:solidFill>
                  <a:srgbClr val="000000"/>
                </a:solidFill>
                <a:latin typeface="宋体" panose="02010600030101010101" pitchFamily="2" charset="-122"/>
                <a:ea typeface="宋体" panose="02010600030101010101" pitchFamily="2" charset="-122"/>
                <a:cs typeface="ILWPFM+ËÎÌå" panose="02010600030101010101"/>
              </a:rPr>
              <a:t>中，举例说明细胞各部分之间相互联系、协调</a:t>
            </a:r>
          </a:p>
          <a:p>
            <a:pPr marL="0" marR="0">
              <a:lnSpc>
                <a:spcPts val="2795"/>
              </a:lnSpc>
              <a:spcBef>
                <a:spcPts val="350"/>
              </a:spcBef>
              <a:spcAft>
                <a:spcPct val="0"/>
              </a:spcAft>
            </a:pPr>
            <a:r>
              <a:rPr sz="2655" b="1">
                <a:solidFill>
                  <a:srgbClr val="000000"/>
                </a:solidFill>
                <a:latin typeface="宋体" panose="02010600030101010101" pitchFamily="2" charset="-122"/>
                <a:ea typeface="宋体" panose="02010600030101010101" pitchFamily="2" charset="-122"/>
                <a:cs typeface="ILWPFM+ËÎÌå" panose="02010600030101010101"/>
              </a:rPr>
              <a:t>一致，共同完成生命活动，解释细胞是生命活动的基本单位；</a:t>
            </a:r>
          </a:p>
        </p:txBody>
      </p:sp>
      <p:sp>
        <p:nvSpPr>
          <p:cNvPr id="7" name="object 7"/>
          <p:cNvSpPr txBox="1"/>
          <p:nvPr/>
        </p:nvSpPr>
        <p:spPr>
          <a:xfrm>
            <a:off x="1374611" y="4818864"/>
            <a:ext cx="10850706" cy="1247775"/>
          </a:xfrm>
          <a:prstGeom prst="rect">
            <a:avLst/>
          </a:prstGeom>
        </p:spPr>
        <p:txBody>
          <a:bodyPr vert="horz" wrap="square" lIns="0" tIns="0" rIns="0" bIns="0" rtlCol="0">
            <a:spAutoFit/>
          </a:bodyPr>
          <a:lstStyle/>
          <a:p>
            <a:pPr marL="0" marR="0">
              <a:lnSpc>
                <a:spcPts val="3105"/>
              </a:lnSpc>
              <a:spcBef>
                <a:spcPct val="0"/>
              </a:spcBef>
              <a:spcAft>
                <a:spcPct val="0"/>
              </a:spcAft>
            </a:pPr>
            <a:r>
              <a:rPr sz="2655">
                <a:solidFill>
                  <a:srgbClr val="000000"/>
                </a:solidFill>
                <a:latin typeface="Wingdings" panose="05000000000000000000"/>
                <a:cs typeface="Wingdings" panose="05000000000000000000"/>
              </a:rPr>
              <a:t></a:t>
            </a:r>
            <a:r>
              <a:rPr sz="2655" spc="3126">
                <a:solidFill>
                  <a:srgbClr val="000000"/>
                </a:solidFill>
                <a:latin typeface="Times New Roman" panose="02020603050405020304"/>
                <a:cs typeface="Times New Roman" panose="02020603050405020304"/>
              </a:rPr>
              <a:t> </a:t>
            </a:r>
            <a:r>
              <a:rPr sz="2655" b="1">
                <a:solidFill>
                  <a:srgbClr val="FF0000"/>
                </a:solidFill>
                <a:latin typeface="宋体" panose="02010600030101010101" pitchFamily="2" charset="-122"/>
                <a:ea typeface="宋体" panose="02010600030101010101" pitchFamily="2" charset="-122"/>
                <a:cs typeface="ILWPFM+ËÎÌå" panose="02010600030101010101"/>
              </a:rPr>
              <a:t>能运用进化与适应观</a:t>
            </a:r>
            <a:r>
              <a:rPr sz="2655" b="1">
                <a:solidFill>
                  <a:srgbClr val="000000"/>
                </a:solidFill>
                <a:latin typeface="宋体" panose="02010600030101010101" pitchFamily="2" charset="-122"/>
                <a:ea typeface="宋体" panose="02010600030101010101" pitchFamily="2" charset="-122"/>
                <a:cs typeface="ILWPFM+ËÎÌå" panose="02010600030101010101"/>
              </a:rPr>
              <a:t>，解释原核细胞与真核细胞的区别和</a:t>
            </a:r>
          </a:p>
          <a:p>
            <a:pPr marL="0" marR="0">
              <a:lnSpc>
                <a:spcPts val="2795"/>
              </a:lnSpc>
              <a:spcBef>
                <a:spcPts val="780"/>
              </a:spcBef>
              <a:spcAft>
                <a:spcPct val="0"/>
              </a:spcAft>
            </a:pPr>
            <a:r>
              <a:rPr sz="2655" b="1">
                <a:solidFill>
                  <a:srgbClr val="000000"/>
                </a:solidFill>
                <a:latin typeface="宋体" panose="02010600030101010101" pitchFamily="2" charset="-122"/>
                <a:ea typeface="宋体" panose="02010600030101010101" pitchFamily="2" charset="-122"/>
                <a:cs typeface="ILWPFM+ËÎÌå" panose="02010600030101010101"/>
              </a:rPr>
              <a:t>联系，解释各种形态、功能各异的细胞，在基本结构上的共性，</a:t>
            </a:r>
          </a:p>
          <a:p>
            <a:pPr marL="0" marR="0">
              <a:lnSpc>
                <a:spcPts val="2795"/>
              </a:lnSpc>
              <a:spcBef>
                <a:spcPts val="350"/>
              </a:spcBef>
              <a:spcAft>
                <a:spcPct val="0"/>
              </a:spcAft>
            </a:pPr>
            <a:r>
              <a:rPr sz="2655" b="1">
                <a:solidFill>
                  <a:srgbClr val="000000"/>
                </a:solidFill>
                <a:latin typeface="宋体" panose="02010600030101010101" pitchFamily="2" charset="-122"/>
                <a:ea typeface="宋体" panose="02010600030101010101" pitchFamily="2" charset="-122"/>
                <a:cs typeface="ILWPFM+ËÎÌå" panose="02010600030101010101"/>
              </a:rPr>
              <a:t>从细胞水平解释丰富多彩的生物有共同的祖先。</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070988" y="2490056"/>
            <a:ext cx="1723549" cy="1384995"/>
          </a:xfrm>
          <a:prstGeom prst="rect">
            <a:avLst/>
          </a:prstGeom>
        </p:spPr>
        <p:txBody>
          <a:bodyPr wrap="none">
            <a:spAutoFit/>
          </a:bodyPr>
          <a:lstStyle/>
          <a:p>
            <a:pPr algn="ctr"/>
            <a:r>
              <a:rPr lang="zh-CN" altLang="en-US" sz="6000" dirty="0" smtClean="0">
                <a:latin typeface="+mj-lt"/>
              </a:rPr>
              <a:t>目录</a:t>
            </a:r>
            <a:endParaRPr lang="en-US" altLang="zh-CN" sz="6000" dirty="0" smtClean="0">
              <a:latin typeface="+mj-lt"/>
            </a:endParaRPr>
          </a:p>
          <a:p>
            <a:pPr algn="ctr"/>
            <a:r>
              <a:rPr lang="en-US" altLang="zh-CN" sz="2400" dirty="0" smtClean="0">
                <a:latin typeface="+mj-lt"/>
              </a:rPr>
              <a:t>CONTENT</a:t>
            </a:r>
            <a:endParaRPr lang="en-US" altLang="zh-CN" sz="2400" dirty="0">
              <a:latin typeface="+mj-lt"/>
            </a:endParaRPr>
          </a:p>
        </p:txBody>
      </p:sp>
      <p:sp>
        <p:nvSpPr>
          <p:cNvPr id="16" name="文本框 15"/>
          <p:cNvSpPr txBox="1"/>
          <p:nvPr/>
        </p:nvSpPr>
        <p:spPr>
          <a:xfrm>
            <a:off x="4264238" y="792038"/>
            <a:ext cx="1461198" cy="492443"/>
          </a:xfrm>
          <a:prstGeom prst="rect">
            <a:avLst/>
          </a:prstGeom>
          <a:noFill/>
        </p:spPr>
        <p:txBody>
          <a:bodyPr wrap="square" rtlCol="0">
            <a:spAutoFit/>
          </a:bodyPr>
          <a:lstStyle/>
          <a:p>
            <a:pPr algn="ctr" defTabSz="608965">
              <a:lnSpc>
                <a:spcPct val="130000"/>
              </a:lnSpc>
            </a:pPr>
            <a:r>
              <a:rPr lang="zh-CN" altLang="en-US" sz="2000" dirty="0">
                <a:latin typeface="+mj-lt"/>
                <a:ea typeface="微软雅黑" panose="020B0503020204020204" charset="-122"/>
              </a:rPr>
              <a:t>第一部分</a:t>
            </a:r>
          </a:p>
        </p:txBody>
      </p:sp>
      <p:sp>
        <p:nvSpPr>
          <p:cNvPr id="17" name="文本框 16"/>
          <p:cNvSpPr txBox="1"/>
          <p:nvPr/>
        </p:nvSpPr>
        <p:spPr>
          <a:xfrm>
            <a:off x="4205805" y="2073952"/>
            <a:ext cx="1587032" cy="452881"/>
          </a:xfrm>
          <a:prstGeom prst="rect">
            <a:avLst/>
          </a:prstGeom>
          <a:noFill/>
        </p:spPr>
        <p:txBody>
          <a:bodyPr wrap="square" rtlCol="0">
            <a:spAutoFit/>
          </a:bodyPr>
          <a:lstStyle/>
          <a:p>
            <a:pPr algn="ctr" defTabSz="608965">
              <a:lnSpc>
                <a:spcPct val="130000"/>
              </a:lnSpc>
            </a:pPr>
            <a:r>
              <a:rPr lang="zh-CN" altLang="en-US" sz="2000" dirty="0">
                <a:latin typeface="+mj-lt"/>
                <a:ea typeface="微软雅黑" panose="020B0503020204020204" charset="-122"/>
              </a:rPr>
              <a:t>第二部分</a:t>
            </a:r>
          </a:p>
        </p:txBody>
      </p:sp>
      <p:sp>
        <p:nvSpPr>
          <p:cNvPr id="18" name="文本框 17"/>
          <p:cNvSpPr txBox="1"/>
          <p:nvPr/>
        </p:nvSpPr>
        <p:spPr>
          <a:xfrm>
            <a:off x="4142167" y="3628830"/>
            <a:ext cx="1712161" cy="492443"/>
          </a:xfrm>
          <a:prstGeom prst="rect">
            <a:avLst/>
          </a:prstGeom>
          <a:noFill/>
        </p:spPr>
        <p:txBody>
          <a:bodyPr wrap="square" rtlCol="0">
            <a:spAutoFit/>
          </a:bodyPr>
          <a:lstStyle/>
          <a:p>
            <a:pPr algn="ctr" defTabSz="608965">
              <a:lnSpc>
                <a:spcPct val="130000"/>
              </a:lnSpc>
            </a:pPr>
            <a:r>
              <a:rPr lang="zh-CN" altLang="en-US" sz="2000" dirty="0" smtClean="0">
                <a:ea typeface="微软雅黑" panose="020B0503020204020204" charset="-122"/>
              </a:rPr>
              <a:t>第三部分</a:t>
            </a:r>
            <a:endParaRPr lang="zh-CN" altLang="en-US" sz="2000" dirty="0">
              <a:ea typeface="微软雅黑" panose="020B0503020204020204" charset="-122"/>
            </a:endParaRPr>
          </a:p>
        </p:txBody>
      </p:sp>
      <p:sp>
        <p:nvSpPr>
          <p:cNvPr id="19" name="文本框 18"/>
          <p:cNvSpPr txBox="1"/>
          <p:nvPr/>
        </p:nvSpPr>
        <p:spPr>
          <a:xfrm>
            <a:off x="4319177" y="4976085"/>
            <a:ext cx="1405108" cy="416845"/>
          </a:xfrm>
          <a:prstGeom prst="rect">
            <a:avLst/>
          </a:prstGeom>
          <a:noFill/>
        </p:spPr>
        <p:txBody>
          <a:bodyPr wrap="square" rtlCol="0">
            <a:spAutoFit/>
          </a:bodyPr>
          <a:lstStyle/>
          <a:p>
            <a:pPr algn="ctr" defTabSz="608965">
              <a:lnSpc>
                <a:spcPct val="130000"/>
              </a:lnSpc>
            </a:pPr>
            <a:r>
              <a:rPr lang="zh-CN" altLang="en-US" dirty="0" smtClean="0">
                <a:ea typeface="微软雅黑" panose="020B0503020204020204" charset="-122"/>
              </a:rPr>
              <a:t>第四部分</a:t>
            </a:r>
            <a:endParaRPr lang="zh-CN" altLang="en-US" dirty="0">
              <a:ea typeface="微软雅黑" panose="020B0503020204020204" charset="-122"/>
            </a:endParaRPr>
          </a:p>
        </p:txBody>
      </p:sp>
      <p:sp>
        <p:nvSpPr>
          <p:cNvPr id="22" name="文本框 21"/>
          <p:cNvSpPr txBox="1"/>
          <p:nvPr/>
        </p:nvSpPr>
        <p:spPr>
          <a:xfrm>
            <a:off x="6719570" y="791845"/>
            <a:ext cx="4634865" cy="645795"/>
          </a:xfrm>
          <a:prstGeom prst="rect">
            <a:avLst/>
          </a:prstGeom>
          <a:noFill/>
        </p:spPr>
        <p:txBody>
          <a:bodyPr wrap="square" rtlCol="0">
            <a:spAutoFit/>
          </a:bodyPr>
          <a:lstStyle/>
          <a:p>
            <a:pPr algn="ctr" defTabSz="608965">
              <a:lnSpc>
                <a:spcPct val="130000"/>
              </a:lnSpc>
              <a:spcBef>
                <a:spcPct val="0"/>
              </a:spcBef>
              <a:spcAft>
                <a:spcPct val="0"/>
              </a:spcAft>
            </a:pPr>
            <a:r>
              <a:rPr lang="zh-CN" altLang="en-US" sz="2800" b="1" dirty="0">
                <a:latin typeface="+mj-lt"/>
                <a:ea typeface="微软雅黑" panose="020B0503020204020204" charset="-122"/>
                <a:sym typeface="+mn-ea"/>
              </a:rPr>
              <a:t>课程标准的进化史</a:t>
            </a:r>
          </a:p>
        </p:txBody>
      </p:sp>
      <p:sp>
        <p:nvSpPr>
          <p:cNvPr id="23" name="文本框 22"/>
          <p:cNvSpPr txBox="1"/>
          <p:nvPr/>
        </p:nvSpPr>
        <p:spPr>
          <a:xfrm>
            <a:off x="6719570" y="2073910"/>
            <a:ext cx="4526280" cy="645795"/>
          </a:xfrm>
          <a:prstGeom prst="rect">
            <a:avLst/>
          </a:prstGeom>
          <a:noFill/>
        </p:spPr>
        <p:txBody>
          <a:bodyPr wrap="square" rtlCol="0">
            <a:spAutoFit/>
          </a:bodyPr>
          <a:lstStyle/>
          <a:p>
            <a:pPr algn="ctr" defTabSz="608965">
              <a:lnSpc>
                <a:spcPct val="130000"/>
              </a:lnSpc>
              <a:spcBef>
                <a:spcPct val="0"/>
              </a:spcBef>
              <a:spcAft>
                <a:spcPct val="0"/>
              </a:spcAft>
            </a:pPr>
            <a:r>
              <a:rPr lang="zh-CN" altLang="en-US" sz="2800" b="1" dirty="0">
                <a:latin typeface="+mj-lt"/>
                <a:ea typeface="微软雅黑" panose="020B0503020204020204" charset="-122"/>
                <a:sym typeface="+mn-ea"/>
              </a:rPr>
              <a:t>对核心素养的理解</a:t>
            </a:r>
          </a:p>
        </p:txBody>
      </p:sp>
      <p:sp>
        <p:nvSpPr>
          <p:cNvPr id="24" name="文本框 23"/>
          <p:cNvSpPr txBox="1"/>
          <p:nvPr/>
        </p:nvSpPr>
        <p:spPr>
          <a:xfrm>
            <a:off x="5786997" y="3628830"/>
            <a:ext cx="6405003" cy="645795"/>
          </a:xfrm>
          <a:prstGeom prst="rect">
            <a:avLst/>
          </a:prstGeom>
          <a:noFill/>
        </p:spPr>
        <p:txBody>
          <a:bodyPr wrap="square" rtlCol="0">
            <a:spAutoFit/>
          </a:bodyPr>
          <a:lstStyle/>
          <a:p>
            <a:pPr algn="ctr" defTabSz="608965">
              <a:lnSpc>
                <a:spcPct val="130000"/>
              </a:lnSpc>
              <a:spcBef>
                <a:spcPct val="0"/>
              </a:spcBef>
              <a:spcAft>
                <a:spcPct val="0"/>
              </a:spcAft>
            </a:pPr>
            <a:r>
              <a:rPr lang="zh-CN" altLang="en-US" sz="2800" b="1" dirty="0">
                <a:latin typeface="+mj-lt"/>
                <a:ea typeface="微软雅黑" panose="020B0503020204020204" charset="-122"/>
              </a:rPr>
              <a:t>基于核心素养的生物课堂教学改革</a:t>
            </a:r>
          </a:p>
        </p:txBody>
      </p:sp>
      <p:sp>
        <p:nvSpPr>
          <p:cNvPr id="25" name="文本框 24"/>
          <p:cNvSpPr txBox="1"/>
          <p:nvPr/>
        </p:nvSpPr>
        <p:spPr>
          <a:xfrm>
            <a:off x="5853430" y="4975860"/>
            <a:ext cx="6208395" cy="645795"/>
          </a:xfrm>
          <a:prstGeom prst="rect">
            <a:avLst/>
          </a:prstGeom>
          <a:noFill/>
        </p:spPr>
        <p:txBody>
          <a:bodyPr wrap="square" rtlCol="0">
            <a:spAutoFit/>
          </a:bodyPr>
          <a:lstStyle/>
          <a:p>
            <a:pPr algn="ctr" defTabSz="608965">
              <a:lnSpc>
                <a:spcPct val="130000"/>
              </a:lnSpc>
              <a:spcBef>
                <a:spcPct val="0"/>
              </a:spcBef>
              <a:spcAft>
                <a:spcPct val="0"/>
              </a:spcAft>
            </a:pPr>
            <a:r>
              <a:rPr lang="zh-CN" altLang="en-US" sz="2800" b="1" dirty="0">
                <a:latin typeface="+mj-lt"/>
                <a:ea typeface="微软雅黑" panose="020B0503020204020204" charset="-122"/>
              </a:rPr>
              <a:t>基于核心素养的考试评价改革</a:t>
            </a:r>
          </a:p>
        </p:txBody>
      </p:sp>
      <p:sp>
        <p:nvSpPr>
          <p:cNvPr id="30" name="矩形 29"/>
          <p:cNvSpPr/>
          <p:nvPr/>
        </p:nvSpPr>
        <p:spPr>
          <a:xfrm>
            <a:off x="4154097" y="1284756"/>
            <a:ext cx="1638300" cy="1133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矩形 30"/>
          <p:cNvSpPr/>
          <p:nvPr/>
        </p:nvSpPr>
        <p:spPr>
          <a:xfrm>
            <a:off x="4175687" y="2576130"/>
            <a:ext cx="1638300" cy="1133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31"/>
          <p:cNvSpPr/>
          <p:nvPr/>
        </p:nvSpPr>
        <p:spPr>
          <a:xfrm>
            <a:off x="4175687" y="4082826"/>
            <a:ext cx="1638300" cy="113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4175687" y="5426616"/>
            <a:ext cx="1638300" cy="113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p:cNvSpPr/>
          <p:nvPr/>
        </p:nvSpPr>
        <p:spPr>
          <a:xfrm>
            <a:off x="0" y="1506"/>
            <a:ext cx="12192000" cy="274320"/>
          </a:xfrm>
          <a:prstGeom prst="rect">
            <a:avLst/>
          </a:prstGeom>
          <a:blipFill>
            <a:blip r:embed="rId2"/>
            <a:stretch>
              <a:fillRect/>
            </a:stretch>
          </a:blipFill>
        </p:spPr>
        <p:txBody>
          <a:bodyPr wrap="square" lIns="0" tIns="0" rIns="0" bIns="0" rtlCol="0">
            <a:spAutoFit/>
          </a:bodyPr>
          <a:lstStyle/>
          <a:p>
            <a:endParaRPr sz="1710"/>
          </a:p>
        </p:txBody>
      </p:sp>
      <p:sp>
        <p:nvSpPr>
          <p:cNvPr id="3" name="object 3"/>
          <p:cNvSpPr txBox="1"/>
          <p:nvPr/>
        </p:nvSpPr>
        <p:spPr>
          <a:xfrm>
            <a:off x="2110107" y="520283"/>
            <a:ext cx="1858002" cy="478790"/>
          </a:xfrm>
          <a:prstGeom prst="rect">
            <a:avLst/>
          </a:prstGeom>
        </p:spPr>
        <p:txBody>
          <a:bodyPr vert="horz" wrap="square" lIns="0" tIns="0" rIns="0" bIns="0" rtlCol="0">
            <a:spAutoFit/>
          </a:bodyPr>
          <a:lstStyle/>
          <a:p>
            <a:pPr marL="0" marR="0">
              <a:lnSpc>
                <a:spcPts val="2800"/>
              </a:lnSpc>
              <a:spcBef>
                <a:spcPct val="0"/>
              </a:spcBef>
              <a:spcAft>
                <a:spcPct val="0"/>
              </a:spcAft>
            </a:pPr>
            <a:r>
              <a:rPr sz="3600" b="1">
                <a:solidFill>
                  <a:srgbClr val="C00000"/>
                </a:solidFill>
                <a:latin typeface="宋体" panose="02010600030101010101" pitchFamily="2" charset="-122"/>
                <a:ea typeface="宋体" panose="02010600030101010101" pitchFamily="2" charset="-122"/>
                <a:cs typeface="ETWSNH+ËÎÌå" panose="02010600030101010101"/>
              </a:rPr>
              <a:t>理性思维</a:t>
            </a:r>
          </a:p>
        </p:txBody>
      </p:sp>
      <p:sp>
        <p:nvSpPr>
          <p:cNvPr id="4" name="object 4"/>
          <p:cNvSpPr txBox="1"/>
          <p:nvPr/>
        </p:nvSpPr>
        <p:spPr>
          <a:xfrm>
            <a:off x="1403766" y="1049343"/>
            <a:ext cx="10894821" cy="2089150"/>
          </a:xfrm>
          <a:prstGeom prst="rect">
            <a:avLst/>
          </a:prstGeom>
        </p:spPr>
        <p:txBody>
          <a:bodyPr vert="horz" wrap="square" lIns="0" tIns="0" rIns="0" bIns="0" rtlCol="0">
            <a:spAutoFit/>
          </a:bodyPr>
          <a:lstStyle/>
          <a:p>
            <a:pPr marL="0" marR="0">
              <a:lnSpc>
                <a:spcPts val="3105"/>
              </a:lnSpc>
              <a:spcBef>
                <a:spcPct val="0"/>
              </a:spcBef>
              <a:spcAft>
                <a:spcPct val="0"/>
              </a:spcAft>
            </a:pPr>
            <a:r>
              <a:rPr sz="2655">
                <a:solidFill>
                  <a:srgbClr val="000000"/>
                </a:solidFill>
                <a:latin typeface="Wingdings" panose="05000000000000000000"/>
                <a:cs typeface="Wingdings" panose="05000000000000000000"/>
              </a:rPr>
              <a:t></a:t>
            </a:r>
            <a:r>
              <a:rPr sz="2655" spc="3126">
                <a:solidFill>
                  <a:srgbClr val="000000"/>
                </a:solidFill>
                <a:latin typeface="Times New Roman" panose="02020603050405020304"/>
                <a:cs typeface="Times New Roman" panose="02020603050405020304"/>
              </a:rPr>
              <a:t> </a:t>
            </a:r>
            <a:r>
              <a:rPr sz="2655" b="1">
                <a:solidFill>
                  <a:srgbClr val="FF0000"/>
                </a:solidFill>
                <a:latin typeface="宋体" panose="02010600030101010101" pitchFamily="2" charset="-122"/>
                <a:ea typeface="宋体" panose="02010600030101010101" pitchFamily="2" charset="-122"/>
                <a:cs typeface="ETWSNH+ËÎÌå" panose="02010600030101010101"/>
              </a:rPr>
              <a:t>构建并运用细胞模型</a:t>
            </a:r>
            <a:r>
              <a:rPr sz="2655" b="1">
                <a:solidFill>
                  <a:srgbClr val="000000"/>
                </a:solidFill>
                <a:latin typeface="宋体" panose="02010600030101010101" pitchFamily="2" charset="-122"/>
                <a:ea typeface="宋体" panose="02010600030101010101" pitchFamily="2" charset="-122"/>
                <a:cs typeface="ETWSNH+ËÎÌå" panose="02010600030101010101"/>
              </a:rPr>
              <a:t>，阐明细胞各部分在结构和功能上的相</a:t>
            </a:r>
          </a:p>
          <a:p>
            <a:pPr marL="0" marR="0">
              <a:lnSpc>
                <a:spcPts val="2795"/>
              </a:lnSpc>
              <a:spcBef>
                <a:spcPts val="565"/>
              </a:spcBef>
              <a:spcAft>
                <a:spcPct val="0"/>
              </a:spcAft>
            </a:pPr>
            <a:r>
              <a:rPr sz="2655" b="1">
                <a:solidFill>
                  <a:srgbClr val="000000"/>
                </a:solidFill>
                <a:latin typeface="宋体" panose="02010600030101010101" pitchFamily="2" charset="-122"/>
                <a:ea typeface="宋体" panose="02010600030101010101" pitchFamily="2" charset="-122"/>
                <a:cs typeface="ETWSNH+ËÎÌå" panose="02010600030101010101"/>
              </a:rPr>
              <a:t>互联系，细胞一个是统一的</a:t>
            </a:r>
            <a:r>
              <a:rPr sz="2655" b="1" spc="-14">
                <a:solidFill>
                  <a:srgbClr val="000000"/>
                </a:solidFill>
                <a:latin typeface="宋体" panose="02010600030101010101" pitchFamily="2" charset="-122"/>
                <a:ea typeface="宋体" panose="02010600030101010101" pitchFamily="2" charset="-122"/>
                <a:cs typeface="Times New Roman" panose="02020603050405020304"/>
              </a:rPr>
              <a:t> </a:t>
            </a:r>
            <a:r>
              <a:rPr sz="2655" b="1">
                <a:solidFill>
                  <a:srgbClr val="000000"/>
                </a:solidFill>
                <a:latin typeface="宋体" panose="02010600030101010101" pitchFamily="2" charset="-122"/>
                <a:ea typeface="宋体" panose="02010600030101010101" pitchFamily="2" charset="-122"/>
                <a:cs typeface="ETWSNH+ËÎÌå" panose="02010600030101010101"/>
              </a:rPr>
              <a:t>整体；</a:t>
            </a:r>
          </a:p>
          <a:p>
            <a:pPr marL="0" marR="0">
              <a:lnSpc>
                <a:spcPts val="3105"/>
              </a:lnSpc>
              <a:spcBef>
                <a:spcPts val="210"/>
              </a:spcBef>
              <a:spcAft>
                <a:spcPct val="0"/>
              </a:spcAft>
            </a:pPr>
            <a:r>
              <a:rPr sz="2655" b="1">
                <a:solidFill>
                  <a:srgbClr val="000000"/>
                </a:solidFill>
                <a:latin typeface="宋体" panose="02010600030101010101" pitchFamily="2" charset="-122"/>
                <a:ea typeface="宋体" panose="02010600030101010101" pitchFamily="2" charset="-122"/>
                <a:cs typeface="Wingdings" panose="05000000000000000000"/>
              </a:rPr>
              <a:t></a:t>
            </a:r>
            <a:r>
              <a:rPr sz="2655" b="1" spc="3126">
                <a:solidFill>
                  <a:srgbClr val="000000"/>
                </a:solidFill>
                <a:latin typeface="宋体" panose="02010600030101010101" pitchFamily="2" charset="-122"/>
                <a:ea typeface="宋体" panose="02010600030101010101" pitchFamily="2" charset="-122"/>
                <a:cs typeface="Times New Roman" panose="02020603050405020304"/>
              </a:rPr>
              <a:t> </a:t>
            </a:r>
            <a:r>
              <a:rPr sz="2655" b="1">
                <a:solidFill>
                  <a:srgbClr val="FF0000"/>
                </a:solidFill>
                <a:latin typeface="宋体" panose="02010600030101010101" pitchFamily="2" charset="-122"/>
                <a:ea typeface="宋体" panose="02010600030101010101" pitchFamily="2" charset="-122"/>
                <a:cs typeface="ETWSNH+ËÎÌå" panose="02010600030101010101"/>
              </a:rPr>
              <a:t>能运用科学思维方法</a:t>
            </a:r>
            <a:r>
              <a:rPr sz="2655" b="1">
                <a:solidFill>
                  <a:srgbClr val="000000"/>
                </a:solidFill>
                <a:latin typeface="宋体" panose="02010600030101010101" pitchFamily="2" charset="-122"/>
                <a:ea typeface="宋体" panose="02010600030101010101" pitchFamily="2" charset="-122"/>
                <a:cs typeface="ETWSNH+ËÎÌå" panose="02010600030101010101"/>
              </a:rPr>
              <a:t>，基于给定的事实（如结构异常细胞、</a:t>
            </a:r>
          </a:p>
          <a:p>
            <a:pPr marL="0" marR="0">
              <a:lnSpc>
                <a:spcPts val="2795"/>
              </a:lnSpc>
              <a:spcBef>
                <a:spcPts val="565"/>
              </a:spcBef>
              <a:spcAft>
                <a:spcPct val="0"/>
              </a:spcAft>
            </a:pPr>
            <a:r>
              <a:rPr sz="2655" b="1">
                <a:solidFill>
                  <a:srgbClr val="000000"/>
                </a:solidFill>
                <a:latin typeface="宋体" panose="02010600030101010101" pitchFamily="2" charset="-122"/>
                <a:ea typeface="宋体" panose="02010600030101010101" pitchFamily="2" charset="-122"/>
                <a:cs typeface="ETWSNH+ËÎÌå" panose="02010600030101010101"/>
              </a:rPr>
              <a:t>功能异常的细胞等）分析判断相关结构和功能的可能变化；</a:t>
            </a:r>
          </a:p>
          <a:p>
            <a:pPr marL="0" marR="0">
              <a:lnSpc>
                <a:spcPts val="3105"/>
              </a:lnSpc>
              <a:spcBef>
                <a:spcPts val="205"/>
              </a:spcBef>
              <a:spcAft>
                <a:spcPct val="0"/>
              </a:spcAft>
            </a:pPr>
            <a:r>
              <a:rPr sz="2655" b="1">
                <a:solidFill>
                  <a:srgbClr val="000000"/>
                </a:solidFill>
                <a:latin typeface="宋体" panose="02010600030101010101" pitchFamily="2" charset="-122"/>
                <a:ea typeface="宋体" panose="02010600030101010101" pitchFamily="2" charset="-122"/>
                <a:cs typeface="Wingdings" panose="05000000000000000000"/>
              </a:rPr>
              <a:t></a:t>
            </a:r>
            <a:r>
              <a:rPr sz="2655" b="1" spc="3126">
                <a:solidFill>
                  <a:srgbClr val="000000"/>
                </a:solidFill>
                <a:latin typeface="宋体" panose="02010600030101010101" pitchFamily="2" charset="-122"/>
                <a:ea typeface="宋体" panose="02010600030101010101" pitchFamily="2" charset="-122"/>
                <a:cs typeface="Times New Roman" panose="02020603050405020304"/>
              </a:rPr>
              <a:t> </a:t>
            </a:r>
            <a:r>
              <a:rPr sz="2655" b="1">
                <a:solidFill>
                  <a:srgbClr val="000000"/>
                </a:solidFill>
                <a:latin typeface="宋体" panose="02010600030101010101" pitchFamily="2" charset="-122"/>
                <a:ea typeface="宋体" panose="02010600030101010101" pitchFamily="2" charset="-122"/>
                <a:cs typeface="ETWSNH+ËÎÌå" panose="02010600030101010101"/>
              </a:rPr>
              <a:t>能基于给定的相关实验过程和实验结果，分析判断相关的结</a:t>
            </a:r>
            <a:r>
              <a:rPr sz="2650">
                <a:solidFill>
                  <a:srgbClr val="000000"/>
                </a:solidFill>
                <a:latin typeface="ETWSNH+ËÎÌå" panose="02010600030101010101"/>
                <a:cs typeface="ETWSNH+ËÎÌå" panose="02010600030101010101"/>
                <a:sym typeface="+mn-ea"/>
              </a:rPr>
              <a:t>论。</a:t>
            </a:r>
            <a:endParaRPr sz="2650" b="1">
              <a:solidFill>
                <a:srgbClr val="000000"/>
              </a:solidFill>
              <a:latin typeface="ETWSNH+ËÎÌå" panose="02010600030101010101"/>
              <a:ea typeface="宋体" panose="02010600030101010101" pitchFamily="2" charset="-122"/>
              <a:cs typeface="ETWSNH+ËÎÌå" panose="02010600030101010101"/>
              <a:sym typeface="+mn-ea"/>
            </a:endParaRPr>
          </a:p>
        </p:txBody>
      </p:sp>
      <p:sp>
        <p:nvSpPr>
          <p:cNvPr id="6" name="object 6"/>
          <p:cNvSpPr txBox="1"/>
          <p:nvPr/>
        </p:nvSpPr>
        <p:spPr>
          <a:xfrm>
            <a:off x="1442198" y="3367459"/>
            <a:ext cx="10850706" cy="1405890"/>
          </a:xfrm>
          <a:prstGeom prst="rect">
            <a:avLst/>
          </a:prstGeom>
        </p:spPr>
        <p:txBody>
          <a:bodyPr vert="horz" wrap="square" lIns="0" tIns="0" rIns="0" bIns="0" rtlCol="0">
            <a:spAutoFit/>
          </a:bodyPr>
          <a:lstStyle/>
          <a:p>
            <a:pPr marL="704850" marR="0">
              <a:lnSpc>
                <a:spcPts val="2795"/>
              </a:lnSpc>
              <a:spcBef>
                <a:spcPct val="0"/>
              </a:spcBef>
              <a:spcAft>
                <a:spcPct val="0"/>
              </a:spcAft>
            </a:pPr>
            <a:r>
              <a:rPr sz="3600" b="1">
                <a:solidFill>
                  <a:srgbClr val="C00000"/>
                </a:solidFill>
                <a:latin typeface="宋体" panose="02010600030101010101" pitchFamily="2" charset="-122"/>
                <a:ea typeface="宋体" panose="02010600030101010101" pitchFamily="2" charset="-122"/>
                <a:cs typeface="ETWSNH+ËÎÌå" panose="02010600030101010101"/>
              </a:rPr>
              <a:t>科学探究</a:t>
            </a:r>
          </a:p>
          <a:p>
            <a:pPr marL="0" marR="0">
              <a:lnSpc>
                <a:spcPts val="3105"/>
              </a:lnSpc>
              <a:spcBef>
                <a:spcPts val="620"/>
              </a:spcBef>
              <a:spcAft>
                <a:spcPct val="0"/>
              </a:spcAft>
            </a:pPr>
            <a:r>
              <a:rPr sz="2655">
                <a:solidFill>
                  <a:srgbClr val="000000"/>
                </a:solidFill>
                <a:latin typeface="Wingdings" panose="05000000000000000000"/>
                <a:cs typeface="Wingdings" panose="05000000000000000000"/>
              </a:rPr>
              <a:t></a:t>
            </a:r>
            <a:r>
              <a:rPr sz="2655" spc="2489">
                <a:solidFill>
                  <a:srgbClr val="000000"/>
                </a:solidFill>
                <a:latin typeface="Times New Roman" panose="02020603050405020304"/>
                <a:cs typeface="Times New Roman" panose="02020603050405020304"/>
              </a:rPr>
              <a:t> </a:t>
            </a:r>
            <a:r>
              <a:rPr sz="2655" b="1">
                <a:solidFill>
                  <a:srgbClr val="000000"/>
                </a:solidFill>
                <a:latin typeface="宋体" panose="02010600030101010101" pitchFamily="2" charset="-122"/>
                <a:ea typeface="宋体" panose="02010600030101010101" pitchFamily="2" charset="-122"/>
                <a:cs typeface="ETWSNH+ËÎÌå" panose="02010600030101010101"/>
              </a:rPr>
              <a:t>能运用临时装片制作方法和光学显微镜观察生活在身边的生</a:t>
            </a:r>
          </a:p>
          <a:p>
            <a:pPr marL="0" marR="0">
              <a:lnSpc>
                <a:spcPts val="2795"/>
              </a:lnSpc>
              <a:spcBef>
                <a:spcPts val="780"/>
              </a:spcBef>
              <a:spcAft>
                <a:spcPct val="0"/>
              </a:spcAft>
            </a:pPr>
            <a:r>
              <a:rPr sz="2655" b="1">
                <a:solidFill>
                  <a:srgbClr val="000000"/>
                </a:solidFill>
                <a:latin typeface="宋体" panose="02010600030101010101" pitchFamily="2" charset="-122"/>
                <a:ea typeface="宋体" panose="02010600030101010101" pitchFamily="2" charset="-122"/>
                <a:cs typeface="ETWSNH+ËÎÌå" panose="02010600030101010101"/>
              </a:rPr>
              <a:t>物材料，探究其细胞特点和组织特点，能运用简单图示或文字记</a:t>
            </a:r>
          </a:p>
        </p:txBody>
      </p:sp>
      <p:sp>
        <p:nvSpPr>
          <p:cNvPr id="7" name="object 7"/>
          <p:cNvSpPr txBox="1"/>
          <p:nvPr/>
        </p:nvSpPr>
        <p:spPr>
          <a:xfrm>
            <a:off x="1442198" y="4651468"/>
            <a:ext cx="10950267" cy="2054225"/>
          </a:xfrm>
          <a:prstGeom prst="rect">
            <a:avLst/>
          </a:prstGeom>
        </p:spPr>
        <p:txBody>
          <a:bodyPr vert="horz" wrap="square" lIns="0" tIns="0" rIns="0" bIns="0" rtlCol="0">
            <a:spAutoFit/>
          </a:bodyPr>
          <a:lstStyle/>
          <a:p>
            <a:pPr marL="0" marR="0">
              <a:lnSpc>
                <a:spcPts val="2800"/>
              </a:lnSpc>
              <a:spcBef>
                <a:spcPct val="0"/>
              </a:spcBef>
              <a:spcAft>
                <a:spcPct val="0"/>
              </a:spcAft>
            </a:pPr>
            <a:r>
              <a:rPr sz="2655" b="1">
                <a:solidFill>
                  <a:srgbClr val="000000"/>
                </a:solidFill>
                <a:latin typeface="宋体" panose="02010600030101010101" pitchFamily="2" charset="-122"/>
                <a:ea typeface="宋体" panose="02010600030101010101" pitchFamily="2" charset="-122"/>
                <a:cs typeface="ETWSNH+ËÎÌå" panose="02010600030101010101"/>
              </a:rPr>
              <a:t>录描述观察结果，能</a:t>
            </a:r>
            <a:r>
              <a:rPr sz="2655" b="1">
                <a:solidFill>
                  <a:srgbClr val="FF0000"/>
                </a:solidFill>
                <a:latin typeface="宋体" panose="02010600030101010101" pitchFamily="2" charset="-122"/>
                <a:ea typeface="宋体" panose="02010600030101010101" pitchFamily="2" charset="-122"/>
                <a:cs typeface="ETWSNH+ËÎÌå" panose="02010600030101010101"/>
              </a:rPr>
              <a:t>分析解释</a:t>
            </a:r>
            <a:r>
              <a:rPr sz="2655" b="1">
                <a:solidFill>
                  <a:srgbClr val="000000"/>
                </a:solidFill>
                <a:latin typeface="宋体" panose="02010600030101010101" pitchFamily="2" charset="-122"/>
                <a:ea typeface="宋体" panose="02010600030101010101" pitchFamily="2" charset="-122"/>
                <a:cs typeface="ETWSNH+ËÎÌå" panose="02010600030101010101"/>
              </a:rPr>
              <a:t>材料的微观特点与宏观表现之间的</a:t>
            </a:r>
          </a:p>
          <a:p>
            <a:pPr marL="0" marR="0">
              <a:lnSpc>
                <a:spcPts val="2795"/>
              </a:lnSpc>
              <a:spcBef>
                <a:spcPts val="350"/>
              </a:spcBef>
              <a:spcAft>
                <a:spcPct val="0"/>
              </a:spcAft>
            </a:pPr>
            <a:r>
              <a:rPr sz="2655" b="1">
                <a:solidFill>
                  <a:srgbClr val="000000"/>
                </a:solidFill>
                <a:latin typeface="宋体" panose="02010600030101010101" pitchFamily="2" charset="-122"/>
                <a:ea typeface="宋体" panose="02010600030101010101" pitchFamily="2" charset="-122"/>
                <a:cs typeface="ETWSNH+ËÎÌå" panose="02010600030101010101"/>
              </a:rPr>
              <a:t>联系。</a:t>
            </a:r>
          </a:p>
          <a:p>
            <a:pPr marL="714375" marR="0">
              <a:lnSpc>
                <a:spcPts val="2795"/>
              </a:lnSpc>
              <a:spcBef>
                <a:spcPts val="655"/>
              </a:spcBef>
              <a:spcAft>
                <a:spcPct val="0"/>
              </a:spcAft>
            </a:pPr>
            <a:r>
              <a:rPr sz="3600" b="1">
                <a:solidFill>
                  <a:srgbClr val="C00000"/>
                </a:solidFill>
                <a:latin typeface="宋体" panose="02010600030101010101" pitchFamily="2" charset="-122"/>
                <a:ea typeface="宋体" panose="02010600030101010101" pitchFamily="2" charset="-122"/>
                <a:cs typeface="ETWSNH+ËÎÌå" panose="02010600030101010101"/>
              </a:rPr>
              <a:t>社会责任</a:t>
            </a:r>
          </a:p>
          <a:p>
            <a:pPr marL="51435" marR="0">
              <a:lnSpc>
                <a:spcPts val="3105"/>
              </a:lnSpc>
              <a:spcBef>
                <a:spcPts val="255"/>
              </a:spcBef>
              <a:spcAft>
                <a:spcPct val="0"/>
              </a:spcAft>
            </a:pPr>
            <a:r>
              <a:rPr sz="2655">
                <a:solidFill>
                  <a:srgbClr val="000000"/>
                </a:solidFill>
                <a:latin typeface="Wingdings" panose="05000000000000000000"/>
                <a:cs typeface="Wingdings" panose="05000000000000000000"/>
              </a:rPr>
              <a:t></a:t>
            </a:r>
            <a:r>
              <a:rPr sz="2655" spc="3126">
                <a:solidFill>
                  <a:srgbClr val="000000"/>
                </a:solidFill>
                <a:latin typeface="Times New Roman" panose="02020603050405020304"/>
                <a:cs typeface="Times New Roman" panose="02020603050405020304"/>
              </a:rPr>
              <a:t> </a:t>
            </a:r>
            <a:r>
              <a:rPr sz="2655" b="1">
                <a:solidFill>
                  <a:srgbClr val="000000"/>
                </a:solidFill>
                <a:latin typeface="宋体" panose="02010600030101010101" pitchFamily="2" charset="-122"/>
                <a:ea typeface="宋体" panose="02010600030101010101" pitchFamily="2" charset="-122"/>
                <a:cs typeface="ETWSNH+ËÎÌå" panose="02010600030101010101"/>
                <a:hlinkClick r:id="rId3" action="ppaction://hlinksldjump"/>
              </a:rPr>
              <a:t>关注与细胞相关的研究进展，</a:t>
            </a:r>
            <a:r>
              <a:rPr sz="2655" b="1">
                <a:solidFill>
                  <a:srgbClr val="FF0000"/>
                </a:solidFill>
                <a:latin typeface="宋体" panose="02010600030101010101" pitchFamily="2" charset="-122"/>
                <a:ea typeface="宋体" panose="02010600030101010101" pitchFamily="2" charset="-122"/>
                <a:cs typeface="ETWSNH+ËÎÌå" panose="02010600030101010101"/>
                <a:hlinkClick r:id="rId3" action="ppaction://hlinksldjump"/>
              </a:rPr>
              <a:t>能够对其研究的科学性以及价</a:t>
            </a:r>
          </a:p>
          <a:p>
            <a:pPr marL="51435" marR="0">
              <a:lnSpc>
                <a:spcPts val="2800"/>
              </a:lnSpc>
              <a:spcBef>
                <a:spcPts val="515"/>
              </a:spcBef>
              <a:spcAft>
                <a:spcPct val="0"/>
              </a:spcAft>
            </a:pPr>
            <a:r>
              <a:rPr sz="2655" b="1">
                <a:solidFill>
                  <a:srgbClr val="FF0000"/>
                </a:solidFill>
                <a:latin typeface="宋体" panose="02010600030101010101" pitchFamily="2" charset="-122"/>
                <a:ea typeface="宋体" panose="02010600030101010101" pitchFamily="2" charset="-122"/>
                <a:cs typeface="ETWSNH+ËÎÌå" panose="02010600030101010101"/>
                <a:hlinkClick r:id="rId3" action="ppaction://hlinksldjump"/>
              </a:rPr>
              <a:t>值做出自己的判断</a:t>
            </a:r>
            <a:r>
              <a:rPr sz="2655" b="1">
                <a:solidFill>
                  <a:srgbClr val="000000"/>
                </a:solidFill>
                <a:latin typeface="宋体" panose="02010600030101010101" pitchFamily="2" charset="-122"/>
                <a:ea typeface="宋体" panose="02010600030101010101" pitchFamily="2" charset="-122"/>
                <a:cs typeface="ETWSNH+ËÎÌå" panose="02010600030101010101"/>
                <a:hlinkClick r:id="rId3" action="ppaction://hlinksldjump"/>
              </a:rPr>
              <a:t>。</a:t>
            </a:r>
            <a:endParaRPr sz="2655" b="1">
              <a:solidFill>
                <a:srgbClr val="000000"/>
              </a:solidFill>
              <a:latin typeface="宋体" panose="02010600030101010101" pitchFamily="2" charset="-122"/>
              <a:ea typeface="宋体" panose="02010600030101010101" pitchFamily="2" charset="-122"/>
              <a:cs typeface="ETWSNH+ËÎÌå" panose="02010600030101010101"/>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左箭头标注 4">
            <a:hlinkClick r:id="rId2" action="ppaction://hlinksldjump"/>
          </p:cNvPr>
          <p:cNvSpPr/>
          <p:nvPr/>
        </p:nvSpPr>
        <p:spPr>
          <a:xfrm>
            <a:off x="10607040" y="5859780"/>
            <a:ext cx="960120" cy="655320"/>
          </a:xfrm>
          <a:prstGeom prst="leftArrow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1805940" y="54610"/>
            <a:ext cx="7989570" cy="6748780"/>
          </a:xfrm>
          <a:prstGeom prst="rect">
            <a:avLst/>
          </a:prstGeom>
        </p:spPr>
      </p:pic>
      <p:sp>
        <p:nvSpPr>
          <p:cNvPr id="8" name="圆角矩形 7"/>
          <p:cNvSpPr/>
          <p:nvPr/>
        </p:nvSpPr>
        <p:spPr>
          <a:xfrm>
            <a:off x="1996440" y="54610"/>
            <a:ext cx="1417320" cy="745490"/>
          </a:xfrm>
          <a:prstGeom prst="roundRect">
            <a:avLst/>
          </a:prstGeom>
          <a:pattFill prst="pct5">
            <a:fgClr>
              <a:schemeClr val="bg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2051" y="0"/>
            <a:ext cx="98679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28277" y="3924360"/>
            <a:ext cx="3602146" cy="665375"/>
          </a:xfrm>
          <a:prstGeom prst="rect">
            <a:avLst/>
          </a:prstGeom>
          <a:noFill/>
        </p:spPr>
        <p:txBody>
          <a:bodyPr wrap="square" rtlCol="0">
            <a:spAutoFit/>
          </a:bodyPr>
          <a:lstStyle/>
          <a:p>
            <a:pPr algn="ctr" defTabSz="608965">
              <a:lnSpc>
                <a:spcPct val="130000"/>
              </a:lnSpc>
            </a:pPr>
            <a:r>
              <a:rPr lang="zh-CN" altLang="en-US" sz="3200" b="1" dirty="0">
                <a:latin typeface="+mj-lt"/>
                <a:ea typeface="微软雅黑" panose="020B0503020204020204" charset="-122"/>
              </a:rPr>
              <a:t>第四部分</a:t>
            </a:r>
            <a:endParaRPr lang="en-US" altLang="zh-CN" sz="3200" b="1" dirty="0">
              <a:latin typeface="+mj-lt"/>
              <a:ea typeface="微软雅黑" panose="020B0503020204020204" charset="-122"/>
            </a:endParaRPr>
          </a:p>
        </p:txBody>
      </p:sp>
      <p:sp>
        <p:nvSpPr>
          <p:cNvPr id="3" name="文本框 2"/>
          <p:cNvSpPr txBox="1"/>
          <p:nvPr/>
        </p:nvSpPr>
        <p:spPr>
          <a:xfrm>
            <a:off x="3936733" y="2417412"/>
            <a:ext cx="4318534" cy="1613647"/>
          </a:xfrm>
          <a:prstGeom prst="rect">
            <a:avLst/>
          </a:prstGeom>
          <a:noFill/>
        </p:spPr>
        <p:txBody>
          <a:bodyPr wrap="square" rtlCol="0">
            <a:spAutoFit/>
          </a:bodyPr>
          <a:lstStyle/>
          <a:p>
            <a:pPr algn="ctr" defTabSz="608965">
              <a:lnSpc>
                <a:spcPct val="130000"/>
              </a:lnSpc>
              <a:spcBef>
                <a:spcPct val="0"/>
              </a:spcBef>
              <a:spcAft>
                <a:spcPct val="0"/>
              </a:spcAft>
            </a:pPr>
            <a:r>
              <a:rPr lang="zh-CN" altLang="en-US" sz="4000" b="1" dirty="0">
                <a:ea typeface="微软雅黑" panose="020B0503020204020204" charset="-122"/>
              </a:rPr>
              <a:t>基于核心素养</a:t>
            </a:r>
            <a:r>
              <a:rPr lang="zh-CN" altLang="en-US" sz="4000" b="1" dirty="0" smtClean="0">
                <a:ea typeface="微软雅黑" panose="020B0503020204020204" charset="-122"/>
              </a:rPr>
              <a:t>的</a:t>
            </a:r>
            <a:endParaRPr lang="en-US" altLang="zh-CN" sz="4000" b="1" dirty="0" smtClean="0">
              <a:ea typeface="微软雅黑" panose="020B0503020204020204" charset="-122"/>
            </a:endParaRPr>
          </a:p>
          <a:p>
            <a:pPr algn="ctr" defTabSz="608965">
              <a:lnSpc>
                <a:spcPct val="130000"/>
              </a:lnSpc>
              <a:spcBef>
                <a:spcPct val="0"/>
              </a:spcBef>
              <a:spcAft>
                <a:spcPct val="0"/>
              </a:spcAft>
            </a:pPr>
            <a:r>
              <a:rPr lang="zh-CN" altLang="en-US" sz="4000" b="1" dirty="0" smtClean="0">
                <a:ea typeface="微软雅黑" panose="020B0503020204020204" charset="-122"/>
              </a:rPr>
              <a:t>考试</a:t>
            </a:r>
            <a:r>
              <a:rPr lang="zh-CN" altLang="en-US" sz="4000" b="1" dirty="0">
                <a:ea typeface="微软雅黑" panose="020B0503020204020204" charset="-122"/>
              </a:rPr>
              <a:t>评价改革</a:t>
            </a:r>
          </a:p>
        </p:txBody>
      </p:sp>
      <p:sp>
        <p:nvSpPr>
          <p:cNvPr id="4" name="矩形 3"/>
          <p:cNvSpPr/>
          <p:nvPr/>
        </p:nvSpPr>
        <p:spPr>
          <a:xfrm>
            <a:off x="4889817" y="4589735"/>
            <a:ext cx="2412366" cy="1133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523"/>
            <a:ext cx="2852063" cy="338554"/>
          </a:xfrm>
          <a:prstGeom prst="rect">
            <a:avLst/>
          </a:prstGeom>
        </p:spPr>
        <p:txBody>
          <a:bodyPr wrap="none">
            <a:spAutoFit/>
          </a:bodyPr>
          <a:lstStyle/>
          <a:p>
            <a:r>
              <a:rPr lang="zh-CN" altLang="en-US" sz="1600" b="1" dirty="0" smtClean="0"/>
              <a:t>基于核心素养的考试评价改革</a:t>
            </a:r>
            <a:endParaRPr lang="zh-CN" altLang="en-US" sz="1600" b="1" dirty="0"/>
          </a:p>
        </p:txBody>
      </p:sp>
      <p:sp>
        <p:nvSpPr>
          <p:cNvPr id="3" name="椭圆 2"/>
          <p:cNvSpPr/>
          <p:nvPr/>
        </p:nvSpPr>
        <p:spPr>
          <a:xfrm>
            <a:off x="2766800"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
        <p:nvSpPr>
          <p:cNvPr id="6" name="矩形 5"/>
          <p:cNvSpPr/>
          <p:nvPr/>
        </p:nvSpPr>
        <p:spPr>
          <a:xfrm>
            <a:off x="274320" y="951230"/>
            <a:ext cx="8925560" cy="5212080"/>
          </a:xfrm>
          <a:prstGeom prst="rect">
            <a:avLst/>
          </a:prstGeom>
        </p:spPr>
        <p:txBody>
          <a:bodyPr wrap="square">
            <a:spAutoFit/>
          </a:bodyPr>
          <a:lstStyle/>
          <a:p>
            <a:pPr fontAlgn="auto">
              <a:lnSpc>
                <a:spcPct val="150000"/>
              </a:lnSpc>
            </a:pPr>
            <a:r>
              <a:rPr lang="zh-CN" altLang="en-US" sz="3200" b="1" dirty="0">
                <a:latin typeface="宋体" panose="02010600030101010101" pitchFamily="2" charset="-122"/>
                <a:ea typeface="宋体" panose="02010600030101010101" pitchFamily="2" charset="-122"/>
              </a:rPr>
              <a:t>四</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基于核心素养的考试评价改革</a:t>
            </a:r>
          </a:p>
          <a:p>
            <a:pPr fontAlgn="auto">
              <a:lnSpc>
                <a:spcPct val="150000"/>
              </a:lnSpc>
            </a:pPr>
            <a:r>
              <a:rPr lang="zh-CN" altLang="en-US" sz="3200" b="1" dirty="0">
                <a:latin typeface="宋体" panose="02010600030101010101" pitchFamily="2" charset="-122"/>
                <a:ea typeface="宋体" panose="02010600030101010101" pitchFamily="2" charset="-122"/>
              </a:rPr>
              <a:t>1.考试评价体系发生什么变化？</a:t>
            </a:r>
          </a:p>
          <a:p>
            <a:pPr fontAlgn="auto">
              <a:lnSpc>
                <a:spcPct val="150000"/>
              </a:lnSpc>
            </a:pPr>
            <a:r>
              <a:rPr lang="en-US" altLang="zh-CN" sz="3200" b="1" dirty="0">
                <a:latin typeface="宋体" panose="02010600030101010101" pitchFamily="2" charset="-122"/>
                <a:ea typeface="宋体" panose="02010600030101010101" pitchFamily="2" charset="-122"/>
              </a:rPr>
              <a:t>2.</a:t>
            </a:r>
            <a:r>
              <a:rPr lang="zh-CN" altLang="en-US" sz="3200" b="1" dirty="0">
                <a:latin typeface="宋体" panose="02010600030101010101" pitchFamily="2" charset="-122"/>
                <a:ea typeface="宋体" panose="02010600030101010101" pitchFamily="2" charset="-122"/>
              </a:rPr>
              <a:t>学科核心素养可以考查和测量吗？</a:t>
            </a:r>
          </a:p>
          <a:p>
            <a:pPr fontAlgn="auto">
              <a:lnSpc>
                <a:spcPct val="150000"/>
              </a:lnSpc>
            </a:pPr>
            <a:r>
              <a:rPr lang="en-US" altLang="zh-CN" sz="3200" b="1" dirty="0">
                <a:latin typeface="宋体" panose="02010600030101010101" pitchFamily="2" charset="-122"/>
                <a:ea typeface="宋体" panose="02010600030101010101" pitchFamily="2" charset="-122"/>
              </a:rPr>
              <a:t>3.</a:t>
            </a:r>
            <a:r>
              <a:rPr lang="zh-CN" altLang="en-US" sz="3200" b="1" dirty="0">
                <a:latin typeface="宋体" panose="02010600030101010101" pitchFamily="2" charset="-122"/>
                <a:ea typeface="宋体" panose="02010600030101010101" pitchFamily="2" charset="-122"/>
              </a:rPr>
              <a:t>考试命题的要求有什么变化？</a:t>
            </a:r>
          </a:p>
          <a:p>
            <a:pPr fontAlgn="auto">
              <a:lnSpc>
                <a:spcPct val="150000"/>
              </a:lnSpc>
            </a:pPr>
            <a:r>
              <a:rPr lang="en-US" altLang="zh-CN" sz="3200" b="1" dirty="0">
                <a:latin typeface="宋体" panose="02010600030101010101" pitchFamily="2" charset="-122"/>
                <a:ea typeface="宋体" panose="02010600030101010101" pitchFamily="2" charset="-122"/>
              </a:rPr>
              <a:t>4.</a:t>
            </a:r>
            <a:r>
              <a:rPr lang="zh-CN" altLang="en-US" sz="3200" b="1" dirty="0">
                <a:latin typeface="宋体" panose="02010600030101010101" pitchFamily="2" charset="-122"/>
                <a:ea typeface="宋体" panose="02010600030101010101" pitchFamily="2" charset="-122"/>
              </a:rPr>
              <a:t>什么样的情景能够有效引发学生深入思考？</a:t>
            </a:r>
          </a:p>
          <a:p>
            <a:pPr fontAlgn="auto">
              <a:lnSpc>
                <a:spcPct val="150000"/>
              </a:lnSpc>
            </a:pPr>
            <a:r>
              <a:rPr lang="en-US" altLang="zh-CN" sz="3200" b="1" dirty="0">
                <a:latin typeface="宋体" panose="02010600030101010101" pitchFamily="2" charset="-122"/>
                <a:ea typeface="宋体" panose="02010600030101010101" pitchFamily="2" charset="-122"/>
              </a:rPr>
              <a:t>5.</a:t>
            </a:r>
            <a:r>
              <a:rPr lang="zh-CN" altLang="en-US" sz="3200" b="1" dirty="0">
                <a:latin typeface="宋体" panose="02010600030101010101" pitchFamily="2" charset="-122"/>
                <a:ea typeface="宋体" panose="02010600030101010101" pitchFamily="2" charset="-122"/>
              </a:rPr>
              <a:t>什么样的方式能够全面有效收集学生表现？</a:t>
            </a:r>
          </a:p>
          <a:p>
            <a:pPr fontAlgn="auto">
              <a:lnSpc>
                <a:spcPct val="150000"/>
              </a:lnSpc>
            </a:pPr>
            <a:endParaRPr lang="zh-CN" altLang="en-US" sz="32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91634" y="921850"/>
            <a:ext cx="9195829" cy="866775"/>
          </a:xfrm>
          <a:prstGeom prst="rect">
            <a:avLst/>
          </a:prstGeom>
        </p:spPr>
        <p:txBody>
          <a:bodyPr wrap="square">
            <a:spAutoFit/>
          </a:bodyPr>
          <a:lstStyle/>
          <a:p>
            <a:pPr>
              <a:lnSpc>
                <a:spcPts val="2400"/>
              </a:lnSpc>
              <a:spcBef>
                <a:spcPct val="0"/>
              </a:spcBef>
              <a:spcAft>
                <a:spcPct val="0"/>
              </a:spcAft>
            </a:pPr>
            <a:r>
              <a:rPr lang="en-US" altLang="zh-CN" sz="3600" b="1" dirty="0">
                <a:latin typeface="宋体" panose="02010600030101010101" pitchFamily="2" charset="-122"/>
                <a:ea typeface="宋体" panose="02010600030101010101" pitchFamily="2" charset="-122"/>
                <a:sym typeface="+mn-ea"/>
              </a:rPr>
              <a:t>1</a:t>
            </a:r>
            <a:r>
              <a:rPr lang="en-US" altLang="zh-CN" sz="3600" b="1" dirty="0" smtClean="0">
                <a:latin typeface="宋体" panose="02010600030101010101" pitchFamily="2" charset="-122"/>
                <a:ea typeface="宋体" panose="02010600030101010101" pitchFamily="2" charset="-122"/>
                <a:sym typeface="+mn-ea"/>
              </a:rPr>
              <a:t>.</a:t>
            </a:r>
            <a:r>
              <a:rPr lang="zh-CN" altLang="en-US" sz="3600" b="1" dirty="0">
                <a:latin typeface="宋体" panose="02010600030101010101" pitchFamily="2" charset="-122"/>
                <a:ea typeface="宋体" panose="02010600030101010101" pitchFamily="2" charset="-122"/>
              </a:rPr>
              <a:t> 考试评价体系发生什么变化？</a:t>
            </a:r>
          </a:p>
          <a:p>
            <a:pPr>
              <a:lnSpc>
                <a:spcPts val="2400"/>
              </a:lnSpc>
              <a:spcBef>
                <a:spcPct val="0"/>
              </a:spcBef>
              <a:spcAft>
                <a:spcPct val="0"/>
              </a:spcAft>
            </a:pPr>
            <a:endParaRPr lang="en-US" altLang="zh-CN" sz="3600" dirty="0">
              <a:sym typeface="+mn-ea"/>
            </a:endParaRPr>
          </a:p>
        </p:txBody>
      </p:sp>
      <p:sp>
        <p:nvSpPr>
          <p:cNvPr id="13" name="矩形 12"/>
          <p:cNvSpPr/>
          <p:nvPr/>
        </p:nvSpPr>
        <p:spPr>
          <a:xfrm>
            <a:off x="3134995" y="1788795"/>
            <a:ext cx="8796020" cy="3749040"/>
          </a:xfrm>
          <a:prstGeom prst="rect">
            <a:avLst/>
          </a:prstGeom>
        </p:spPr>
        <p:txBody>
          <a:bodyPr wrap="square">
            <a:spAutoFit/>
          </a:bodyPr>
          <a:lstStyle/>
          <a:p>
            <a:pPr indent="647700" fontAlgn="auto">
              <a:lnSpc>
                <a:spcPct val="150000"/>
              </a:lnSpc>
              <a:spcBef>
                <a:spcPct val="0"/>
              </a:spcBef>
              <a:spcAft>
                <a:spcPct val="0"/>
              </a:spcAft>
            </a:pPr>
            <a:r>
              <a:rPr lang="zh-CN" altLang="en-US" sz="3200" b="1" dirty="0">
                <a:latin typeface="宋体" panose="02010600030101010101" pitchFamily="2" charset="-122"/>
                <a:ea typeface="宋体" panose="02010600030101010101" pitchFamily="2" charset="-122"/>
              </a:rPr>
              <a:t>重点考查学生在面对</a:t>
            </a:r>
            <a:r>
              <a:rPr lang="zh-CN" altLang="en-US" sz="3200" b="1" dirty="0">
                <a:solidFill>
                  <a:srgbClr val="FF0000"/>
                </a:solidFill>
                <a:latin typeface="宋体" panose="02010600030101010101" pitchFamily="2" charset="-122"/>
                <a:ea typeface="宋体" panose="02010600030101010101" pitchFamily="2" charset="-122"/>
              </a:rPr>
              <a:t>复杂的、不确定的现实生活情境</a:t>
            </a:r>
            <a:r>
              <a:rPr lang="zh-CN" altLang="en-US" sz="3200" b="1" dirty="0">
                <a:latin typeface="宋体" panose="02010600030101010101" pitchFamily="2" charset="-122"/>
                <a:ea typeface="宋体" panose="02010600030101010101" pitchFamily="2" charset="-122"/>
              </a:rPr>
              <a:t>时，能够运用学科观念、科学思维和探究技能 ，在分析情境、解决问题过程中表现出来的综合性品质。未来的考试和命题都特别强调情境作为载体和背景。</a:t>
            </a:r>
          </a:p>
        </p:txBody>
      </p:sp>
      <p:grpSp>
        <p:nvGrpSpPr>
          <p:cNvPr id="14" name="组合 13"/>
          <p:cNvGrpSpPr/>
          <p:nvPr/>
        </p:nvGrpSpPr>
        <p:grpSpPr>
          <a:xfrm>
            <a:off x="3738880" y="447040"/>
            <a:ext cx="7088505" cy="1128395"/>
            <a:chOff x="888096" y="1000203"/>
            <a:chExt cx="4259825" cy="944066"/>
          </a:xfrm>
        </p:grpSpPr>
        <p:sp>
          <p:nvSpPr>
            <p:cNvPr id="15" name="矩形 14"/>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2" name="矩形 21"/>
          <p:cNvSpPr/>
          <p:nvPr/>
        </p:nvSpPr>
        <p:spPr>
          <a:xfrm>
            <a:off x="0" y="60523"/>
            <a:ext cx="2852063" cy="338554"/>
          </a:xfrm>
          <a:prstGeom prst="rect">
            <a:avLst/>
          </a:prstGeom>
        </p:spPr>
        <p:txBody>
          <a:bodyPr wrap="none">
            <a:spAutoFit/>
          </a:bodyPr>
          <a:lstStyle/>
          <a:p>
            <a:r>
              <a:rPr lang="zh-CN" altLang="en-US" sz="1600" b="1" dirty="0" smtClean="0"/>
              <a:t>基于核心素养的考试评价改革</a:t>
            </a:r>
            <a:endParaRPr lang="zh-CN" altLang="en-US" sz="1600" b="1" dirty="0"/>
          </a:p>
        </p:txBody>
      </p:sp>
      <p:sp>
        <p:nvSpPr>
          <p:cNvPr id="23" name="椭圆 22"/>
          <p:cNvSpPr/>
          <p:nvPr/>
        </p:nvSpPr>
        <p:spPr>
          <a:xfrm>
            <a:off x="2766800"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1619250" y="1200150"/>
            <a:ext cx="2971800" cy="1409700"/>
          </a:xfrm>
          <a:prstGeom prst="flowChartProcess">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rPr>
              <a:t>学业</a:t>
            </a:r>
            <a:r>
              <a:rPr lang="zh-CN" altLang="en-US" sz="3600" dirty="0" smtClean="0">
                <a:solidFill>
                  <a:schemeClr val="tx1"/>
                </a:solidFill>
              </a:rPr>
              <a:t>水平测试</a:t>
            </a:r>
            <a:endParaRPr lang="zh-CN" altLang="en-US" sz="3600" dirty="0">
              <a:solidFill>
                <a:schemeClr val="tx1"/>
              </a:solidFill>
            </a:endParaRPr>
          </a:p>
        </p:txBody>
      </p:sp>
      <p:sp>
        <p:nvSpPr>
          <p:cNvPr id="6" name="右箭头 5"/>
          <p:cNvSpPr/>
          <p:nvPr/>
        </p:nvSpPr>
        <p:spPr>
          <a:xfrm>
            <a:off x="5200650" y="1590675"/>
            <a:ext cx="1943100" cy="6286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过程 7"/>
          <p:cNvSpPr/>
          <p:nvPr/>
        </p:nvSpPr>
        <p:spPr>
          <a:xfrm>
            <a:off x="7620000" y="1200150"/>
            <a:ext cx="3848100" cy="1409700"/>
          </a:xfrm>
          <a:prstGeom prst="flowChartProcess">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rPr>
              <a:t>学业</a:t>
            </a:r>
            <a:r>
              <a:rPr lang="zh-CN" altLang="en-US" sz="3600" dirty="0" smtClean="0">
                <a:solidFill>
                  <a:schemeClr val="tx1"/>
                </a:solidFill>
              </a:rPr>
              <a:t>水平合格考试</a:t>
            </a:r>
            <a:endParaRPr lang="zh-CN" altLang="en-US" sz="3600" dirty="0">
              <a:solidFill>
                <a:schemeClr val="tx1"/>
              </a:solidFill>
            </a:endParaRPr>
          </a:p>
        </p:txBody>
      </p:sp>
      <p:sp>
        <p:nvSpPr>
          <p:cNvPr id="9" name="流程图: 过程 8"/>
          <p:cNvSpPr/>
          <p:nvPr/>
        </p:nvSpPr>
        <p:spPr>
          <a:xfrm>
            <a:off x="1619250" y="3810000"/>
            <a:ext cx="2971800" cy="1409700"/>
          </a:xfrm>
          <a:prstGeom prst="flowChartProcess">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rPr>
              <a:t>高考</a:t>
            </a:r>
          </a:p>
        </p:txBody>
      </p:sp>
      <p:sp>
        <p:nvSpPr>
          <p:cNvPr id="10" name="流程图: 过程 9"/>
          <p:cNvSpPr/>
          <p:nvPr/>
        </p:nvSpPr>
        <p:spPr>
          <a:xfrm>
            <a:off x="7620000" y="3810000"/>
            <a:ext cx="3848100" cy="1409700"/>
          </a:xfrm>
          <a:prstGeom prst="flowChartProcess">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rPr>
              <a:t>学业</a:t>
            </a:r>
            <a:r>
              <a:rPr lang="zh-CN" altLang="en-US" sz="3600" dirty="0" smtClean="0">
                <a:solidFill>
                  <a:schemeClr val="tx1"/>
                </a:solidFill>
              </a:rPr>
              <a:t>水平等级考试</a:t>
            </a:r>
            <a:endParaRPr lang="zh-CN" altLang="en-US" sz="3600" dirty="0">
              <a:solidFill>
                <a:schemeClr val="tx1"/>
              </a:solidFill>
            </a:endParaRPr>
          </a:p>
        </p:txBody>
      </p:sp>
      <p:sp>
        <p:nvSpPr>
          <p:cNvPr id="11" name="右箭头 10"/>
          <p:cNvSpPr/>
          <p:nvPr/>
        </p:nvSpPr>
        <p:spPr>
          <a:xfrm>
            <a:off x="5200650" y="4200525"/>
            <a:ext cx="1943100" cy="6286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7739" y="3200102"/>
            <a:ext cx="8287755" cy="1920240"/>
          </a:xfrm>
          <a:prstGeom prst="rect">
            <a:avLst/>
          </a:prstGeom>
        </p:spPr>
        <p:txBody>
          <a:bodyPr wrap="square">
            <a:spAutoFit/>
          </a:bodyPr>
          <a:lstStyle/>
          <a:p>
            <a:pPr indent="647700">
              <a:spcBef>
                <a:spcPct val="0"/>
              </a:spcBef>
              <a:spcAft>
                <a:spcPct val="0"/>
              </a:spcAft>
            </a:pPr>
            <a:r>
              <a:rPr lang="en-US" altLang="zh-CN" sz="4000" b="1" dirty="0">
                <a:latin typeface="宋体" panose="02010600030101010101" pitchFamily="2" charset="-122"/>
                <a:ea typeface="宋体" panose="02010600030101010101" pitchFamily="2" charset="-122"/>
              </a:rPr>
              <a:t> </a:t>
            </a:r>
            <a:r>
              <a:rPr lang="zh-CN" altLang="en-US" sz="4000" b="1" dirty="0">
                <a:latin typeface="宋体" panose="02010600030101010101" pitchFamily="2" charset="-122"/>
                <a:ea typeface="宋体" panose="02010600030101010101" pitchFamily="2" charset="-122"/>
              </a:rPr>
              <a:t>通过设计真实情境下的复杂的开放性的任务来进行考查和测量。</a:t>
            </a:r>
          </a:p>
          <a:p>
            <a:endParaRPr lang="zh-CN" altLang="en-US" sz="4000" b="1" dirty="0">
              <a:latin typeface="宋体" panose="02010600030101010101" pitchFamily="2" charset="-122"/>
              <a:ea typeface="宋体" panose="02010600030101010101" pitchFamily="2" charset="-122"/>
            </a:endParaRPr>
          </a:p>
        </p:txBody>
      </p:sp>
      <p:sp>
        <p:nvSpPr>
          <p:cNvPr id="5" name="矩形 4"/>
          <p:cNvSpPr/>
          <p:nvPr/>
        </p:nvSpPr>
        <p:spPr>
          <a:xfrm>
            <a:off x="824851" y="2037987"/>
            <a:ext cx="9195829" cy="561975"/>
          </a:xfrm>
          <a:prstGeom prst="rect">
            <a:avLst/>
          </a:prstGeom>
        </p:spPr>
        <p:txBody>
          <a:bodyPr wrap="square">
            <a:spAutoFit/>
          </a:bodyPr>
          <a:lstStyle/>
          <a:p>
            <a:pPr>
              <a:lnSpc>
                <a:spcPts val="2400"/>
              </a:lnSpc>
              <a:spcBef>
                <a:spcPct val="0"/>
              </a:spcBef>
              <a:spcAft>
                <a:spcPct val="0"/>
              </a:spcAft>
            </a:pPr>
            <a:r>
              <a:rPr lang="en-US" altLang="zh-CN" sz="3600" b="1" dirty="0">
                <a:latin typeface="宋体" panose="02010600030101010101" pitchFamily="2" charset="-122"/>
                <a:ea typeface="宋体" panose="02010600030101010101" pitchFamily="2" charset="-122"/>
              </a:rPr>
              <a:t>2.</a:t>
            </a:r>
            <a:r>
              <a:rPr lang="zh-CN" altLang="en-US" sz="3600" b="1" dirty="0">
                <a:latin typeface="宋体" panose="02010600030101010101" pitchFamily="2" charset="-122"/>
                <a:ea typeface="宋体" panose="02010600030101010101" pitchFamily="2" charset="-122"/>
              </a:rPr>
              <a:t>学科核心素养可以考查和测量吗？</a:t>
            </a:r>
            <a:endParaRPr lang="en-US" altLang="zh-CN" sz="3600" b="1" dirty="0">
              <a:latin typeface="宋体" panose="02010600030101010101" pitchFamily="2" charset="-122"/>
              <a:ea typeface="宋体" panose="02010600030101010101" pitchFamily="2" charset="-122"/>
              <a:sym typeface="+mn-ea"/>
            </a:endParaRPr>
          </a:p>
        </p:txBody>
      </p:sp>
      <p:grpSp>
        <p:nvGrpSpPr>
          <p:cNvPr id="7" name="组合 6"/>
          <p:cNvGrpSpPr/>
          <p:nvPr/>
        </p:nvGrpSpPr>
        <p:grpSpPr>
          <a:xfrm>
            <a:off x="694127" y="1692639"/>
            <a:ext cx="7734186" cy="942343"/>
            <a:chOff x="888096" y="1000203"/>
            <a:chExt cx="4259825" cy="944066"/>
          </a:xfrm>
        </p:grpSpPr>
        <p:sp>
          <p:nvSpPr>
            <p:cNvPr id="8" name="矩形 7"/>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3" name="矩形 12"/>
          <p:cNvSpPr/>
          <p:nvPr/>
        </p:nvSpPr>
        <p:spPr>
          <a:xfrm>
            <a:off x="0" y="60523"/>
            <a:ext cx="2852063" cy="338554"/>
          </a:xfrm>
          <a:prstGeom prst="rect">
            <a:avLst/>
          </a:prstGeom>
        </p:spPr>
        <p:txBody>
          <a:bodyPr wrap="none">
            <a:spAutoFit/>
          </a:bodyPr>
          <a:lstStyle/>
          <a:p>
            <a:r>
              <a:rPr lang="zh-CN" altLang="en-US" sz="1600" b="1" dirty="0" smtClean="0"/>
              <a:t>基于核心素养的考试评价改革</a:t>
            </a:r>
            <a:endParaRPr lang="zh-CN" altLang="en-US" sz="1600" b="1" dirty="0"/>
          </a:p>
        </p:txBody>
      </p:sp>
      <p:sp>
        <p:nvSpPr>
          <p:cNvPr id="14" name="椭圆 13"/>
          <p:cNvSpPr/>
          <p:nvPr/>
        </p:nvSpPr>
        <p:spPr>
          <a:xfrm>
            <a:off x="2766800"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918120" y="398647"/>
            <a:ext cx="9195829" cy="882650"/>
          </a:xfrm>
          <a:prstGeom prst="rect">
            <a:avLst/>
          </a:prstGeom>
        </p:spPr>
        <p:txBody>
          <a:bodyPr wrap="square">
            <a:spAutoFit/>
          </a:bodyPr>
          <a:lstStyle/>
          <a:p>
            <a:pPr marL="271145" marR="0">
              <a:lnSpc>
                <a:spcPts val="3165"/>
              </a:lnSpc>
              <a:spcBef>
                <a:spcPct val="0"/>
              </a:spcBef>
              <a:spcAft>
                <a:spcPct val="0"/>
              </a:spcAft>
            </a:pPr>
            <a:r>
              <a:rPr lang="en-US" altLang="zh-CN" sz="3600" b="1" dirty="0" smtClean="0">
                <a:latin typeface="宋体" panose="02010600030101010101" pitchFamily="2" charset="-122"/>
                <a:ea typeface="宋体" panose="02010600030101010101" pitchFamily="2" charset="-122"/>
                <a:sym typeface="+mn-ea"/>
              </a:rPr>
              <a:t>3</a:t>
            </a:r>
            <a:r>
              <a:rPr lang="en-US" altLang="zh-CN" sz="3600" b="1" dirty="0">
                <a:latin typeface="宋体" panose="02010600030101010101" pitchFamily="2" charset="-122"/>
                <a:ea typeface="宋体" panose="02010600030101010101" pitchFamily="2" charset="-122"/>
                <a:sym typeface="+mn-ea"/>
              </a:rPr>
              <a:t>.</a:t>
            </a:r>
            <a:r>
              <a:rPr lang="zh-CN" altLang="en-US" sz="3600" b="1" dirty="0">
                <a:latin typeface="宋体" panose="02010600030101010101" pitchFamily="2" charset="-122"/>
                <a:ea typeface="宋体" panose="02010600030101010101" pitchFamily="2" charset="-122"/>
                <a:sym typeface="+mn-ea"/>
              </a:rPr>
              <a:t>考试命题的要求有什么变化？</a:t>
            </a:r>
          </a:p>
          <a:p>
            <a:pPr>
              <a:lnSpc>
                <a:spcPts val="2400"/>
              </a:lnSpc>
              <a:spcBef>
                <a:spcPct val="0"/>
              </a:spcBef>
              <a:spcAft>
                <a:spcPct val="0"/>
              </a:spcAft>
            </a:pPr>
            <a:endParaRPr lang="en-US" altLang="zh-CN" sz="3600" dirty="0">
              <a:sym typeface="+mn-ea"/>
            </a:endParaRPr>
          </a:p>
        </p:txBody>
      </p:sp>
      <p:sp>
        <p:nvSpPr>
          <p:cNvPr id="13" name="矩形 12"/>
          <p:cNvSpPr/>
          <p:nvPr/>
        </p:nvSpPr>
        <p:spPr>
          <a:xfrm>
            <a:off x="43815" y="1281430"/>
            <a:ext cx="12104370" cy="6339840"/>
          </a:xfrm>
          <a:prstGeom prst="rect">
            <a:avLst/>
          </a:prstGeom>
          <a:solidFill>
            <a:schemeClr val="bg1"/>
          </a:solidFill>
        </p:spPr>
        <p:txBody>
          <a:bodyPr wrap="square">
            <a:spAutoFit/>
          </a:bodyPr>
          <a:lstStyle/>
          <a:p>
            <a:pPr marL="271145" marR="0" fontAlgn="auto">
              <a:lnSpc>
                <a:spcPct val="150000"/>
              </a:lnSpc>
              <a:spcBef>
                <a:spcPct val="0"/>
              </a:spcBef>
              <a:spcAft>
                <a:spcPct val="0"/>
              </a:spcAft>
            </a:pP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a:t>
            </a:r>
            <a:r>
              <a:rPr lang="en-US" altLang="zh-CN" sz="2800" b="1" dirty="0">
                <a:solidFill>
                  <a:schemeClr val="tx1"/>
                </a:solidFill>
                <a:latin typeface="宋体" panose="02010600030101010101" pitchFamily="2" charset="-122"/>
                <a:ea typeface="宋体" panose="02010600030101010101" pitchFamily="2" charset="-122"/>
                <a:cs typeface="RQWDJB+Î¢ÈíÑÅºÚ,Bold" panose="020B0703020204020201"/>
              </a:rPr>
              <a:t>1</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a:t>
            </a:r>
            <a:r>
              <a:rPr lang="zh-CN" altLang="en-US" sz="2800" b="1" dirty="0">
                <a:solidFill>
                  <a:srgbClr val="FF0000"/>
                </a:solidFill>
                <a:latin typeface="宋体" panose="02010600030101010101" pitchFamily="2" charset="-122"/>
                <a:ea typeface="宋体" panose="02010600030101010101" pitchFamily="2" charset="-122"/>
                <a:cs typeface="RQWDJB+Î¢ÈíÑÅºÚ,Bold" panose="020B0703020204020201"/>
              </a:rPr>
              <a:t>以知识为载体  </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坚持素养立意，构建指向学科核心素养，而不是</a:t>
            </a:r>
            <a:r>
              <a:rPr lang="zh-CN" altLang="en-US" sz="2800" b="1" dirty="0" smtClean="0">
                <a:solidFill>
                  <a:schemeClr val="tx1"/>
                </a:solidFill>
                <a:latin typeface="宋体" panose="02010600030101010101" pitchFamily="2" charset="-122"/>
                <a:ea typeface="宋体" panose="02010600030101010101" pitchFamily="2" charset="-122"/>
                <a:cs typeface="RQWDJB+Î¢ÈíÑÅºÚ,Bold" panose="020B0703020204020201"/>
              </a:rPr>
              <a:t>单纯测试</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生物学知识内容的试题，体现生物核心素养为目标的课标理念。</a:t>
            </a:r>
          </a:p>
          <a:p>
            <a:pPr marL="271145" marR="0" fontAlgn="auto">
              <a:lnSpc>
                <a:spcPct val="150000"/>
              </a:lnSpc>
              <a:spcBef>
                <a:spcPts val="335"/>
              </a:spcBef>
              <a:spcAft>
                <a:spcPct val="0"/>
              </a:spcAft>
            </a:pP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a:t>
            </a:r>
            <a:r>
              <a:rPr lang="en-US" altLang="zh-CN" sz="2800" b="1" dirty="0">
                <a:solidFill>
                  <a:schemeClr val="tx1"/>
                </a:solidFill>
                <a:latin typeface="宋体" panose="02010600030101010101" pitchFamily="2" charset="-122"/>
                <a:ea typeface="宋体" panose="02010600030101010101" pitchFamily="2" charset="-122"/>
                <a:cs typeface="RQWDJB+Î¢ÈíÑÅºÚ,Bold" panose="020B0703020204020201"/>
              </a:rPr>
              <a:t>2</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a:t>
            </a:r>
            <a:r>
              <a:rPr lang="zh-CN" altLang="en-US" sz="2800" b="1" dirty="0">
                <a:solidFill>
                  <a:srgbClr val="FF0000"/>
                </a:solidFill>
                <a:latin typeface="宋体" panose="02010600030101010101" pitchFamily="2" charset="-122"/>
                <a:ea typeface="宋体" panose="02010600030101010101" pitchFamily="2" charset="-122"/>
                <a:cs typeface="RQWDJB+Î¢ÈíÑÅºÚ,Bold" panose="020B0703020204020201"/>
              </a:rPr>
              <a:t>以情境为起点  </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依据核心素养要素，结合学科核心概念有效创设</a:t>
            </a:r>
            <a:r>
              <a:rPr lang="zh-CN" altLang="en-US" sz="2800" b="1" dirty="0" smtClean="0">
                <a:solidFill>
                  <a:schemeClr val="tx1"/>
                </a:solidFill>
                <a:latin typeface="宋体" panose="02010600030101010101" pitchFamily="2" charset="-122"/>
                <a:ea typeface="宋体" panose="02010600030101010101" pitchFamily="2" charset="-122"/>
                <a:cs typeface="RQWDJB+Î¢ÈíÑÅºÚ,Bold" panose="020B0703020204020201"/>
              </a:rPr>
              <a:t>开放性</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真实性的问题情境。设定的情境应符合高中学生的生活经验和认知规律。</a:t>
            </a:r>
          </a:p>
          <a:p>
            <a:pPr marL="181610" marR="0" fontAlgn="auto">
              <a:lnSpc>
                <a:spcPct val="150000"/>
              </a:lnSpc>
              <a:spcBef>
                <a:spcPts val="340"/>
              </a:spcBef>
              <a:spcAft>
                <a:spcPct val="0"/>
              </a:spcAft>
            </a:pP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a:t>
            </a:r>
            <a:r>
              <a:rPr lang="en-US" altLang="zh-CN" sz="2800" b="1" dirty="0">
                <a:solidFill>
                  <a:schemeClr val="tx1"/>
                </a:solidFill>
                <a:latin typeface="宋体" panose="02010600030101010101" pitchFamily="2" charset="-122"/>
                <a:ea typeface="宋体" panose="02010600030101010101" pitchFamily="2" charset="-122"/>
                <a:cs typeface="RQWDJB+Î¢ÈíÑÅºÚ,Bold" panose="020B0703020204020201"/>
              </a:rPr>
              <a:t>3</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a:t>
            </a:r>
            <a:r>
              <a:rPr lang="zh-CN" altLang="en-US" sz="2800" b="1" dirty="0">
                <a:solidFill>
                  <a:srgbClr val="FF0000"/>
                </a:solidFill>
                <a:latin typeface="宋体" panose="02010600030101010101" pitchFamily="2" charset="-122"/>
                <a:ea typeface="宋体" panose="02010600030101010101" pitchFamily="2" charset="-122"/>
                <a:cs typeface="RQWDJB+Î¢ÈíÑÅºÚ,Bold" panose="020B0703020204020201"/>
              </a:rPr>
              <a:t>以问题为导向  </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试题的问题目的要明确，激发兴趣，启发思维，生成</a:t>
            </a:r>
            <a:r>
              <a:rPr lang="zh-CN" altLang="en-US" sz="2800" b="1" dirty="0" smtClean="0">
                <a:solidFill>
                  <a:schemeClr val="tx1"/>
                </a:solidFill>
                <a:latin typeface="宋体" panose="02010600030101010101" pitchFamily="2" charset="-122"/>
                <a:ea typeface="宋体" panose="02010600030101010101" pitchFamily="2" charset="-122"/>
                <a:cs typeface="RQWDJB+Î¢ÈíÑÅºÚ,Bold" panose="020B0703020204020201"/>
              </a:rPr>
              <a:t>新的</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rPr>
              <a:t>问题。</a:t>
            </a:r>
          </a:p>
          <a:p>
            <a:pPr marL="181610" marR="0" fontAlgn="auto">
              <a:lnSpc>
                <a:spcPct val="150000"/>
              </a:lnSpc>
              <a:spcBef>
                <a:spcPct val="0"/>
              </a:spcBef>
              <a:spcAft>
                <a:spcPct val="0"/>
              </a:spcAft>
            </a:pP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sym typeface="+mn-ea"/>
              </a:rPr>
              <a:t>（</a:t>
            </a:r>
            <a:r>
              <a:rPr lang="en-US" altLang="zh-CN" sz="2800" b="1" dirty="0">
                <a:solidFill>
                  <a:schemeClr val="tx1"/>
                </a:solidFill>
                <a:latin typeface="宋体" panose="02010600030101010101" pitchFamily="2" charset="-122"/>
                <a:ea typeface="宋体" panose="02010600030101010101" pitchFamily="2" charset="-122"/>
                <a:cs typeface="RQWDJB+Î¢ÈíÑÅºÚ,Bold" panose="020B0703020204020201"/>
                <a:sym typeface="+mn-ea"/>
              </a:rPr>
              <a:t>4</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sym typeface="+mn-ea"/>
              </a:rPr>
              <a:t>）</a:t>
            </a:r>
            <a:r>
              <a:rPr lang="zh-CN" altLang="en-US" sz="2800" b="1" dirty="0">
                <a:solidFill>
                  <a:srgbClr val="FF0000"/>
                </a:solidFill>
                <a:latin typeface="宋体" panose="02010600030101010101" pitchFamily="2" charset="-122"/>
                <a:ea typeface="宋体" panose="02010600030101010101" pitchFamily="2" charset="-122"/>
                <a:cs typeface="RQWDJB+Î¢ÈíÑÅºÚ,Bold" panose="020B0703020204020201"/>
                <a:sym typeface="+mn-ea"/>
              </a:rPr>
              <a:t>以素养为依据  </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sym typeface="+mn-ea"/>
              </a:rPr>
              <a:t>试题要能够测量出不同层次素养水平的表现行为，</a:t>
            </a:r>
            <a:r>
              <a:rPr lang="zh-CN" altLang="en-US" sz="2800" b="1" dirty="0" smtClean="0">
                <a:solidFill>
                  <a:schemeClr val="tx1"/>
                </a:solidFill>
                <a:latin typeface="宋体" panose="02010600030101010101" pitchFamily="2" charset="-122"/>
                <a:ea typeface="宋体" panose="02010600030101010101" pitchFamily="2" charset="-122"/>
                <a:cs typeface="RQWDJB+Î¢ÈíÑÅºÚ,Bold" panose="020B0703020204020201"/>
                <a:sym typeface="+mn-ea"/>
              </a:rPr>
              <a:t>设计好</a:t>
            </a:r>
            <a:r>
              <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sym typeface="+mn-ea"/>
              </a:rPr>
              <a:t>能够区分出学生能力表现水平的评分标准。（四级）</a:t>
            </a:r>
          </a:p>
          <a:p>
            <a:pPr marL="181610" marR="0" fontAlgn="auto">
              <a:lnSpc>
                <a:spcPct val="150000"/>
              </a:lnSpc>
              <a:spcBef>
                <a:spcPct val="0"/>
              </a:spcBef>
              <a:spcAft>
                <a:spcPct val="0"/>
              </a:spcAft>
            </a:pPr>
            <a:endPar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sym typeface="+mn-ea"/>
            </a:endParaRPr>
          </a:p>
          <a:p>
            <a:pPr marL="181610" marR="0">
              <a:lnSpc>
                <a:spcPts val="3165"/>
              </a:lnSpc>
              <a:spcBef>
                <a:spcPct val="0"/>
              </a:spcBef>
              <a:spcAft>
                <a:spcPct val="0"/>
              </a:spcAft>
            </a:pPr>
            <a:endParaRPr lang="zh-CN" altLang="en-US" sz="2800" b="1" dirty="0">
              <a:solidFill>
                <a:schemeClr val="tx1"/>
              </a:solidFill>
              <a:latin typeface="宋体" panose="02010600030101010101" pitchFamily="2" charset="-122"/>
              <a:ea typeface="宋体" panose="02010600030101010101" pitchFamily="2" charset="-122"/>
              <a:cs typeface="RQWDJB+Î¢ÈíÑÅºÚ,Bold" panose="020B0703020204020201"/>
              <a:sym typeface="+mn-ea"/>
            </a:endParaRPr>
          </a:p>
        </p:txBody>
      </p:sp>
      <p:grpSp>
        <p:nvGrpSpPr>
          <p:cNvPr id="14" name="组合 13"/>
          <p:cNvGrpSpPr/>
          <p:nvPr/>
        </p:nvGrpSpPr>
        <p:grpSpPr>
          <a:xfrm>
            <a:off x="3880104" y="4517"/>
            <a:ext cx="6945376" cy="1153918"/>
            <a:chOff x="888096" y="1000203"/>
            <a:chExt cx="4259825" cy="944066"/>
          </a:xfrm>
        </p:grpSpPr>
        <p:sp>
          <p:nvSpPr>
            <p:cNvPr id="15" name="矩形 14"/>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2" name="矩形 21"/>
          <p:cNvSpPr/>
          <p:nvPr/>
        </p:nvSpPr>
        <p:spPr>
          <a:xfrm>
            <a:off x="0" y="60523"/>
            <a:ext cx="2852063" cy="338554"/>
          </a:xfrm>
          <a:prstGeom prst="rect">
            <a:avLst/>
          </a:prstGeom>
        </p:spPr>
        <p:txBody>
          <a:bodyPr wrap="none">
            <a:spAutoFit/>
          </a:bodyPr>
          <a:lstStyle/>
          <a:p>
            <a:r>
              <a:rPr lang="zh-CN" altLang="en-US" sz="1600" b="1" dirty="0" smtClean="0"/>
              <a:t>基于核心素养的考试评价改革</a:t>
            </a:r>
            <a:endParaRPr lang="zh-CN" altLang="en-US" sz="1600" b="1" dirty="0"/>
          </a:p>
        </p:txBody>
      </p:sp>
      <p:sp>
        <p:nvSpPr>
          <p:cNvPr id="23" name="椭圆 22"/>
          <p:cNvSpPr/>
          <p:nvPr/>
        </p:nvSpPr>
        <p:spPr>
          <a:xfrm>
            <a:off x="2766800"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40181" y="687265"/>
            <a:ext cx="9927769" cy="810478"/>
          </a:xfrm>
          <a:prstGeom prst="rect">
            <a:avLst/>
          </a:prstGeom>
        </p:spPr>
        <p:txBody>
          <a:bodyPr wrap="square">
            <a:spAutoFit/>
          </a:bodyPr>
          <a:lstStyle/>
          <a:p>
            <a:pPr marL="271145" marR="0">
              <a:lnSpc>
                <a:spcPts val="3165"/>
              </a:lnSpc>
              <a:spcBef>
                <a:spcPct val="0"/>
              </a:spcBef>
              <a:spcAft>
                <a:spcPct val="0"/>
              </a:spcAft>
            </a:pPr>
            <a:r>
              <a:rPr lang="en-US" altLang="zh-CN" sz="3600" b="1" dirty="0" smtClean="0">
                <a:latin typeface="宋体" panose="02010600030101010101" pitchFamily="2" charset="-122"/>
                <a:ea typeface="宋体" panose="02010600030101010101" pitchFamily="2" charset="-122"/>
                <a:sym typeface="+mn-ea"/>
              </a:rPr>
              <a:t>4</a:t>
            </a:r>
            <a:r>
              <a:rPr lang="en-US" altLang="zh-CN" sz="3600" b="1" dirty="0">
                <a:latin typeface="宋体" panose="02010600030101010101" pitchFamily="2" charset="-122"/>
                <a:ea typeface="宋体" panose="02010600030101010101" pitchFamily="2" charset="-122"/>
                <a:sym typeface="+mn-ea"/>
              </a:rPr>
              <a:t>.</a:t>
            </a:r>
            <a:r>
              <a:rPr lang="zh-CN" altLang="en-US" sz="3600" b="1" dirty="0">
                <a:latin typeface="宋体" panose="02010600030101010101" pitchFamily="2" charset="-122"/>
                <a:ea typeface="宋体" panose="02010600030101010101" pitchFamily="2" charset="-122"/>
                <a:sym typeface="+mn-ea"/>
              </a:rPr>
              <a:t>什么样的情景能够有效引发学生深入思考？</a:t>
            </a:r>
          </a:p>
          <a:p>
            <a:pPr>
              <a:lnSpc>
                <a:spcPts val="2400"/>
              </a:lnSpc>
              <a:spcBef>
                <a:spcPct val="0"/>
              </a:spcBef>
              <a:spcAft>
                <a:spcPct val="0"/>
              </a:spcAft>
            </a:pPr>
            <a:endParaRPr lang="en-US" altLang="zh-CN" sz="3600" dirty="0">
              <a:sym typeface="+mn-ea"/>
            </a:endParaRPr>
          </a:p>
        </p:txBody>
      </p:sp>
      <p:sp>
        <p:nvSpPr>
          <p:cNvPr id="13" name="矩形 12"/>
          <p:cNvSpPr/>
          <p:nvPr/>
        </p:nvSpPr>
        <p:spPr>
          <a:xfrm>
            <a:off x="5715" y="1588770"/>
            <a:ext cx="12181205" cy="5250815"/>
          </a:xfrm>
          <a:prstGeom prst="rect">
            <a:avLst/>
          </a:prstGeom>
          <a:solidFill>
            <a:schemeClr val="bg1"/>
          </a:solidFill>
        </p:spPr>
        <p:txBody>
          <a:bodyPr wrap="square">
            <a:spAutoFit/>
          </a:bodyPr>
          <a:lstStyle/>
          <a:p>
            <a:pPr marL="271145" marR="0" fontAlgn="auto">
              <a:lnSpc>
                <a:spcPts val="2960"/>
              </a:lnSpc>
              <a:spcBef>
                <a:spcPct val="0"/>
              </a:spcBef>
              <a:spcAft>
                <a:spcPct val="0"/>
              </a:spcAft>
            </a:pPr>
            <a:r>
              <a:rPr lang="zh-CN" altLang="en-US" sz="2800" b="1" dirty="0">
                <a:solidFill>
                  <a:schemeClr val="tx1"/>
                </a:solidFill>
                <a:latin typeface="+mj-ea"/>
                <a:ea typeface="+mj-ea"/>
                <a:cs typeface="LGNRQN+Î¢ÈíÑÅºÚ,Bold" panose="020B0703020204020201"/>
                <a:sym typeface="+mn-ea"/>
              </a:rPr>
              <a:t>（</a:t>
            </a:r>
            <a:r>
              <a:rPr lang="en-US" altLang="zh-CN" sz="2800" b="1" dirty="0">
                <a:solidFill>
                  <a:schemeClr val="tx1"/>
                </a:solidFill>
                <a:latin typeface="+mj-ea"/>
                <a:ea typeface="+mj-ea"/>
                <a:cs typeface="LGNRQN+Î¢ÈíÑÅºÚ,Bold" panose="020B0703020204020201"/>
                <a:sym typeface="+mn-ea"/>
              </a:rPr>
              <a:t>1</a:t>
            </a:r>
            <a:r>
              <a:rPr lang="zh-CN" altLang="en-US" sz="2800" b="1" dirty="0">
                <a:solidFill>
                  <a:schemeClr val="tx1"/>
                </a:solidFill>
                <a:latin typeface="+mj-ea"/>
                <a:ea typeface="+mj-ea"/>
                <a:cs typeface="LGNRQN+Î¢ÈíÑÅºÚ,Bold" panose="020B0703020204020201"/>
                <a:sym typeface="+mn-ea"/>
              </a:rPr>
              <a:t>）</a:t>
            </a:r>
            <a:r>
              <a:rPr lang="zh-CN" altLang="en-US" sz="2800" b="1" dirty="0">
                <a:solidFill>
                  <a:srgbClr val="FF0000"/>
                </a:solidFill>
                <a:latin typeface="+mj-ea"/>
                <a:ea typeface="+mj-ea"/>
                <a:cs typeface="LGNRQN+Î¢ÈíÑÅºÚ,Bold" panose="020B0703020204020201"/>
                <a:sym typeface="+mn-ea"/>
              </a:rPr>
              <a:t>诱导性</a:t>
            </a:r>
            <a:r>
              <a:rPr lang="zh-CN" altLang="en-US" sz="2800" b="1" spc="827" dirty="0">
                <a:solidFill>
                  <a:schemeClr val="tx1"/>
                </a:solidFill>
                <a:latin typeface="+mj-ea"/>
                <a:ea typeface="+mj-ea"/>
                <a:cs typeface="Times New Roman" panose="02020603050405020304"/>
                <a:sym typeface="+mn-ea"/>
              </a:rPr>
              <a:t> </a:t>
            </a:r>
            <a:r>
              <a:rPr lang="zh-CN" altLang="en-US" sz="2800" b="1" dirty="0">
                <a:solidFill>
                  <a:schemeClr val="tx1"/>
                </a:solidFill>
                <a:latin typeface="+mj-ea"/>
                <a:ea typeface="+mj-ea"/>
                <a:cs typeface="LGNRQN+Î¢ÈíÑÅºÚ,Bold" panose="020B0703020204020201"/>
                <a:sym typeface="+mn-ea"/>
              </a:rPr>
              <a:t>在创设试题情境时，一定要保证新设情境能激起学生的认知</a:t>
            </a:r>
            <a:r>
              <a:rPr lang="zh-CN" altLang="en-US" sz="2800" b="1" dirty="0" smtClean="0">
                <a:solidFill>
                  <a:schemeClr val="tx1"/>
                </a:solidFill>
                <a:latin typeface="+mj-ea"/>
                <a:ea typeface="+mj-ea"/>
                <a:cs typeface="LGNRQN+Î¢ÈíÑÅºÚ,Bold" panose="020B0703020204020201"/>
                <a:sym typeface="+mn-ea"/>
              </a:rPr>
              <a:t>冲突</a:t>
            </a:r>
            <a:r>
              <a:rPr lang="zh-CN" altLang="en-US" sz="2800" b="1" dirty="0">
                <a:solidFill>
                  <a:schemeClr val="tx1"/>
                </a:solidFill>
                <a:latin typeface="+mj-ea"/>
                <a:ea typeface="+mj-ea"/>
                <a:cs typeface="LGNRQN+Î¢ÈíÑÅºÚ,Bold" panose="020B0703020204020201"/>
                <a:sym typeface="+mn-ea"/>
              </a:rPr>
              <a:t>，激起学生的求知欲望。</a:t>
            </a:r>
          </a:p>
          <a:p>
            <a:pPr marL="273050" marR="0" fontAlgn="auto">
              <a:lnSpc>
                <a:spcPts val="2960"/>
              </a:lnSpc>
              <a:spcBef>
                <a:spcPct val="0"/>
              </a:spcBef>
              <a:spcAft>
                <a:spcPct val="0"/>
              </a:spcAft>
            </a:pPr>
            <a:endParaRPr lang="zh-CN" altLang="en-US" sz="2800" b="1" dirty="0">
              <a:solidFill>
                <a:schemeClr val="tx1"/>
              </a:solidFill>
              <a:latin typeface="+mj-ea"/>
              <a:ea typeface="+mj-ea"/>
              <a:cs typeface="LGNRQN+Î¢ÈíÑÅºÚ,Bold" panose="020B0703020204020201"/>
            </a:endParaRPr>
          </a:p>
          <a:p>
            <a:pPr marL="273050" marR="0" fontAlgn="auto">
              <a:lnSpc>
                <a:spcPts val="2960"/>
              </a:lnSpc>
              <a:spcBef>
                <a:spcPct val="0"/>
              </a:spcBef>
              <a:spcAft>
                <a:spcPct val="0"/>
              </a:spcAft>
            </a:pPr>
            <a:r>
              <a:rPr lang="zh-CN" altLang="en-US" sz="2800" b="1" dirty="0">
                <a:solidFill>
                  <a:schemeClr val="tx1"/>
                </a:solidFill>
                <a:latin typeface="+mj-ea"/>
                <a:ea typeface="+mj-ea"/>
                <a:cs typeface="LGNRQN+Î¢ÈíÑÅºÚ,Bold" panose="020B0703020204020201"/>
              </a:rPr>
              <a:t>（</a:t>
            </a:r>
            <a:r>
              <a:rPr lang="en-US" altLang="zh-CN" sz="2800" b="1" dirty="0">
                <a:solidFill>
                  <a:schemeClr val="tx1"/>
                </a:solidFill>
                <a:latin typeface="+mj-ea"/>
                <a:ea typeface="+mj-ea"/>
                <a:cs typeface="LGNRQN+Î¢ÈíÑÅºÚ,Bold" panose="020B0703020204020201"/>
              </a:rPr>
              <a:t>2</a:t>
            </a:r>
            <a:r>
              <a:rPr lang="zh-CN" altLang="en-US" sz="2800" b="1" dirty="0">
                <a:solidFill>
                  <a:schemeClr val="tx1"/>
                </a:solidFill>
                <a:latin typeface="+mj-ea"/>
                <a:ea typeface="+mj-ea"/>
                <a:cs typeface="LGNRQN+Î¢ÈíÑÅºÚ,Bold" panose="020B0703020204020201"/>
              </a:rPr>
              <a:t>）</a:t>
            </a:r>
            <a:r>
              <a:rPr lang="zh-CN" altLang="en-US" sz="2800" b="1" dirty="0">
                <a:solidFill>
                  <a:srgbClr val="FF0000"/>
                </a:solidFill>
                <a:latin typeface="+mj-ea"/>
                <a:ea typeface="+mj-ea"/>
                <a:cs typeface="LGNRQN+Î¢ÈíÑÅºÚ,Bold" panose="020B0703020204020201"/>
              </a:rPr>
              <a:t>真实性</a:t>
            </a:r>
            <a:r>
              <a:rPr lang="zh-CN" altLang="en-US" sz="2800" b="1" spc="846" dirty="0">
                <a:solidFill>
                  <a:schemeClr val="tx1"/>
                </a:solidFill>
                <a:latin typeface="+mj-ea"/>
                <a:ea typeface="+mj-ea"/>
                <a:cs typeface="Times New Roman" panose="02020603050405020304"/>
              </a:rPr>
              <a:t> </a:t>
            </a:r>
            <a:r>
              <a:rPr lang="zh-CN" altLang="en-US" sz="2800" b="1" dirty="0">
                <a:solidFill>
                  <a:schemeClr val="tx1"/>
                </a:solidFill>
                <a:latin typeface="+mj-ea"/>
                <a:ea typeface="+mj-ea"/>
                <a:cs typeface="LGNRQN+Î¢ÈíÑÅºÚ,Bold" panose="020B0703020204020201"/>
              </a:rPr>
              <a:t>创设情境时，与社会的联系，具有丰富、生动、形象的特征</a:t>
            </a:r>
            <a:r>
              <a:rPr lang="zh-CN" altLang="en-US" sz="2800" b="1" dirty="0" smtClean="0">
                <a:solidFill>
                  <a:schemeClr val="tx1"/>
                </a:solidFill>
                <a:latin typeface="+mj-ea"/>
                <a:ea typeface="+mj-ea"/>
                <a:cs typeface="LGNRQN+Î¢ÈíÑÅºÚ,Bold" panose="020B0703020204020201"/>
              </a:rPr>
              <a:t>，通过</a:t>
            </a:r>
            <a:r>
              <a:rPr lang="zh-CN" altLang="en-US" sz="2800" b="1" dirty="0">
                <a:solidFill>
                  <a:schemeClr val="tx1"/>
                </a:solidFill>
                <a:latin typeface="+mj-ea"/>
                <a:ea typeface="+mj-ea"/>
                <a:cs typeface="LGNRQN+Î¢ÈíÑÅºÚ,Bold" panose="020B0703020204020201"/>
              </a:rPr>
              <a:t>对情境相关问题的分析探究，提高学生运用知识解决实际问题的能力。</a:t>
            </a:r>
          </a:p>
          <a:p>
            <a:pPr marL="271145" marR="0" fontAlgn="auto">
              <a:lnSpc>
                <a:spcPts val="2960"/>
              </a:lnSpc>
              <a:spcBef>
                <a:spcPts val="335"/>
              </a:spcBef>
              <a:spcAft>
                <a:spcPct val="0"/>
              </a:spcAft>
            </a:pPr>
            <a:endParaRPr lang="zh-CN" altLang="en-US" sz="2800" b="1" dirty="0">
              <a:solidFill>
                <a:schemeClr val="tx1"/>
              </a:solidFill>
              <a:latin typeface="+mj-ea"/>
              <a:ea typeface="+mj-ea"/>
              <a:cs typeface="LGNRQN+Î¢ÈíÑÅºÚ,Bold" panose="020B0703020204020201"/>
            </a:endParaRPr>
          </a:p>
          <a:p>
            <a:pPr marL="271145" marR="0" fontAlgn="auto">
              <a:lnSpc>
                <a:spcPts val="2960"/>
              </a:lnSpc>
              <a:spcBef>
                <a:spcPts val="335"/>
              </a:spcBef>
              <a:spcAft>
                <a:spcPct val="0"/>
              </a:spcAft>
            </a:pPr>
            <a:r>
              <a:rPr lang="zh-CN" altLang="en-US" sz="2800" b="1" dirty="0">
                <a:solidFill>
                  <a:schemeClr val="tx1"/>
                </a:solidFill>
                <a:latin typeface="+mj-ea"/>
                <a:ea typeface="+mj-ea"/>
                <a:cs typeface="LGNRQN+Î¢ÈíÑÅºÚ,Bold" panose="020B0703020204020201"/>
              </a:rPr>
              <a:t>（</a:t>
            </a:r>
            <a:r>
              <a:rPr lang="en-US" altLang="zh-CN" sz="2800" b="1" dirty="0">
                <a:solidFill>
                  <a:schemeClr val="tx1"/>
                </a:solidFill>
                <a:latin typeface="+mj-ea"/>
                <a:ea typeface="+mj-ea"/>
                <a:cs typeface="LGNRQN+Î¢ÈíÑÅºÚ,Bold" panose="020B0703020204020201"/>
              </a:rPr>
              <a:t>3</a:t>
            </a:r>
            <a:r>
              <a:rPr lang="zh-CN" altLang="en-US" sz="2800" b="1" dirty="0">
                <a:solidFill>
                  <a:schemeClr val="tx1"/>
                </a:solidFill>
                <a:latin typeface="+mj-ea"/>
                <a:ea typeface="+mj-ea"/>
                <a:cs typeface="LGNRQN+Î¢ÈíÑÅºÚ,Bold" panose="020B0703020204020201"/>
              </a:rPr>
              <a:t>）</a:t>
            </a:r>
            <a:r>
              <a:rPr lang="zh-CN" altLang="en-US" sz="2800" b="1" dirty="0">
                <a:solidFill>
                  <a:srgbClr val="FF0000"/>
                </a:solidFill>
                <a:latin typeface="+mj-ea"/>
                <a:ea typeface="+mj-ea"/>
                <a:cs typeface="LGNRQN+Î¢ÈíÑÅºÚ,Bold" panose="020B0703020204020201"/>
              </a:rPr>
              <a:t>新颖性</a:t>
            </a:r>
            <a:r>
              <a:rPr lang="zh-CN" altLang="en-US" sz="2800" b="1" spc="827" dirty="0">
                <a:solidFill>
                  <a:schemeClr val="tx1"/>
                </a:solidFill>
                <a:latin typeface="+mj-ea"/>
                <a:ea typeface="+mj-ea"/>
                <a:cs typeface="Times New Roman" panose="02020603050405020304"/>
              </a:rPr>
              <a:t> </a:t>
            </a:r>
            <a:r>
              <a:rPr lang="zh-CN" altLang="en-US" sz="2800" b="1" dirty="0">
                <a:solidFill>
                  <a:schemeClr val="tx1"/>
                </a:solidFill>
                <a:latin typeface="+mj-ea"/>
                <a:ea typeface="+mj-ea"/>
                <a:cs typeface="LGNRQN+Î¢ÈíÑÅºÚ,Bold" panose="020B0703020204020201"/>
              </a:rPr>
              <a:t>问题情境具有一定的思维容量和思维强度，具有挑战性，在</a:t>
            </a:r>
            <a:r>
              <a:rPr lang="zh-CN" altLang="en-US" sz="2800" b="1" dirty="0" smtClean="0">
                <a:solidFill>
                  <a:schemeClr val="tx1"/>
                </a:solidFill>
                <a:latin typeface="+mj-ea"/>
                <a:ea typeface="+mj-ea"/>
                <a:cs typeface="LGNRQN+Î¢ÈíÑÅºÚ,Bold" panose="020B0703020204020201"/>
              </a:rPr>
              <a:t>设置</a:t>
            </a:r>
            <a:r>
              <a:rPr lang="zh-CN" altLang="en-US" sz="2800" b="1" dirty="0">
                <a:solidFill>
                  <a:schemeClr val="tx1"/>
                </a:solidFill>
                <a:latin typeface="+mj-ea"/>
                <a:ea typeface="+mj-ea"/>
                <a:cs typeface="LGNRQN+Î¢ÈíÑÅºÚ,Bold" panose="020B0703020204020201"/>
              </a:rPr>
              <a:t>问题时，需要学生经过思考，通过知识内化才能够正确解答出来的。</a:t>
            </a:r>
          </a:p>
          <a:p>
            <a:pPr marL="271145" marR="0" fontAlgn="auto">
              <a:lnSpc>
                <a:spcPts val="2960"/>
              </a:lnSpc>
              <a:spcBef>
                <a:spcPts val="325"/>
              </a:spcBef>
              <a:spcAft>
                <a:spcPct val="0"/>
              </a:spcAft>
            </a:pPr>
            <a:endParaRPr lang="zh-CN" altLang="en-US" sz="2800" b="1" dirty="0">
              <a:solidFill>
                <a:schemeClr val="tx1"/>
              </a:solidFill>
              <a:latin typeface="+mj-ea"/>
              <a:ea typeface="+mj-ea"/>
              <a:cs typeface="LGNRQN+Î¢ÈíÑÅºÚ,Bold" panose="020B0703020204020201"/>
            </a:endParaRPr>
          </a:p>
          <a:p>
            <a:pPr marL="271145" marR="0" fontAlgn="auto">
              <a:lnSpc>
                <a:spcPts val="2960"/>
              </a:lnSpc>
              <a:spcBef>
                <a:spcPts val="325"/>
              </a:spcBef>
              <a:spcAft>
                <a:spcPct val="0"/>
              </a:spcAft>
            </a:pPr>
            <a:r>
              <a:rPr lang="zh-CN" altLang="en-US" sz="2800" b="1" dirty="0">
                <a:solidFill>
                  <a:schemeClr val="tx1"/>
                </a:solidFill>
                <a:latin typeface="+mj-ea"/>
                <a:ea typeface="+mj-ea"/>
                <a:cs typeface="LGNRQN+Î¢ÈíÑÅºÚ,Bold" panose="020B0703020204020201"/>
              </a:rPr>
              <a:t>（</a:t>
            </a:r>
            <a:r>
              <a:rPr lang="en-US" altLang="zh-CN" sz="2800" b="1" dirty="0">
                <a:solidFill>
                  <a:schemeClr val="tx1"/>
                </a:solidFill>
                <a:latin typeface="+mj-ea"/>
                <a:ea typeface="+mj-ea"/>
                <a:cs typeface="LGNRQN+Î¢ÈíÑÅºÚ,Bold" panose="020B0703020204020201"/>
              </a:rPr>
              <a:t>4</a:t>
            </a:r>
            <a:r>
              <a:rPr lang="zh-CN" altLang="en-US" sz="2800" b="1" dirty="0">
                <a:solidFill>
                  <a:schemeClr val="tx1"/>
                </a:solidFill>
                <a:latin typeface="+mj-ea"/>
                <a:ea typeface="+mj-ea"/>
                <a:cs typeface="LGNRQN+Î¢ÈíÑÅºÚ,Bold" panose="020B0703020204020201"/>
              </a:rPr>
              <a:t>）</a:t>
            </a:r>
            <a:r>
              <a:rPr lang="zh-CN" altLang="en-US" sz="2800" b="1" dirty="0">
                <a:solidFill>
                  <a:srgbClr val="FF0000"/>
                </a:solidFill>
                <a:latin typeface="+mj-ea"/>
                <a:ea typeface="+mj-ea"/>
                <a:cs typeface="LGNRQN+Î¢ÈíÑÅºÚ,Bold" panose="020B0703020204020201"/>
              </a:rPr>
              <a:t>层次性</a:t>
            </a:r>
            <a:r>
              <a:rPr lang="zh-CN" altLang="en-US" sz="2800" b="1" spc="827" dirty="0">
                <a:solidFill>
                  <a:schemeClr val="tx1"/>
                </a:solidFill>
                <a:latin typeface="+mj-ea"/>
                <a:ea typeface="+mj-ea"/>
                <a:cs typeface="Times New Roman" panose="02020603050405020304"/>
              </a:rPr>
              <a:t> </a:t>
            </a:r>
            <a:r>
              <a:rPr lang="zh-CN" altLang="en-US" sz="2800" b="1" dirty="0">
                <a:solidFill>
                  <a:schemeClr val="tx1"/>
                </a:solidFill>
                <a:latin typeface="+mj-ea"/>
                <a:ea typeface="+mj-ea"/>
                <a:cs typeface="LGNRQN+Î¢ÈíÑÅºÚ,Bold" panose="020B0703020204020201"/>
              </a:rPr>
              <a:t>测量的核心素养水平层次是一个从简单到复杂、由易到难</a:t>
            </a:r>
            <a:r>
              <a:rPr lang="zh-CN" altLang="en-US" sz="2800" b="1" dirty="0" smtClean="0">
                <a:solidFill>
                  <a:schemeClr val="tx1"/>
                </a:solidFill>
                <a:latin typeface="+mj-ea"/>
                <a:ea typeface="+mj-ea"/>
                <a:cs typeface="LGNRQN+Î¢ÈíÑÅºÚ,Bold" panose="020B0703020204020201"/>
              </a:rPr>
              <a:t>循序渐进</a:t>
            </a:r>
            <a:r>
              <a:rPr lang="zh-CN" altLang="en-US" sz="2800" b="1" dirty="0">
                <a:solidFill>
                  <a:schemeClr val="tx1"/>
                </a:solidFill>
                <a:latin typeface="+mj-ea"/>
                <a:ea typeface="+mj-ea"/>
                <a:cs typeface="LGNRQN+Î¢ÈíÑÅºÚ,Bold" panose="020B0703020204020201"/>
              </a:rPr>
              <a:t>的过程。创设情境应尽可能依据学生的实际经验和认知，有层次，有梯度</a:t>
            </a:r>
            <a:r>
              <a:rPr lang="zh-CN" altLang="en-US" sz="2800" b="1" dirty="0" smtClean="0">
                <a:solidFill>
                  <a:schemeClr val="tx1"/>
                </a:solidFill>
                <a:latin typeface="+mj-ea"/>
                <a:ea typeface="+mj-ea"/>
                <a:cs typeface="LGNRQN+Î¢ÈíÑÅºÚ,Bold" panose="020B0703020204020201"/>
              </a:rPr>
              <a:t>，并</a:t>
            </a:r>
            <a:r>
              <a:rPr lang="zh-CN" altLang="en-US" sz="2800" b="1" dirty="0">
                <a:solidFill>
                  <a:schemeClr val="tx1"/>
                </a:solidFill>
                <a:latin typeface="+mj-ea"/>
                <a:ea typeface="+mj-ea"/>
                <a:cs typeface="LGNRQN+Î¢ÈíÑÅºÚ,Bold" panose="020B0703020204020201"/>
              </a:rPr>
              <a:t>考虑好问题的衔接与过渡。</a:t>
            </a:r>
          </a:p>
          <a:p>
            <a:pPr marL="271145" marR="0" fontAlgn="auto">
              <a:lnSpc>
                <a:spcPct val="100000"/>
              </a:lnSpc>
              <a:spcBef>
                <a:spcPts val="325"/>
              </a:spcBef>
              <a:spcAft>
                <a:spcPct val="0"/>
              </a:spcAft>
            </a:pPr>
            <a:endParaRPr lang="zh-CN" altLang="en-US" sz="2800" b="1" dirty="0">
              <a:solidFill>
                <a:schemeClr val="tx1"/>
              </a:solidFill>
              <a:latin typeface="+mj-ea"/>
              <a:ea typeface="+mj-ea"/>
              <a:cs typeface="LGNRQN+Î¢ÈíÑÅºÚ,Bold" panose="020B0703020204020201"/>
            </a:endParaRPr>
          </a:p>
        </p:txBody>
      </p:sp>
      <p:grpSp>
        <p:nvGrpSpPr>
          <p:cNvPr id="14" name="组合 13"/>
          <p:cNvGrpSpPr/>
          <p:nvPr/>
        </p:nvGrpSpPr>
        <p:grpSpPr>
          <a:xfrm>
            <a:off x="286385" y="342900"/>
            <a:ext cx="9903460" cy="1153795"/>
            <a:chOff x="888096" y="1000203"/>
            <a:chExt cx="4259825" cy="944066"/>
          </a:xfrm>
        </p:grpSpPr>
        <p:sp>
          <p:nvSpPr>
            <p:cNvPr id="15" name="矩形 14"/>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2" name="矩形 21"/>
          <p:cNvSpPr/>
          <p:nvPr/>
        </p:nvSpPr>
        <p:spPr>
          <a:xfrm>
            <a:off x="0" y="60523"/>
            <a:ext cx="2852063" cy="338554"/>
          </a:xfrm>
          <a:prstGeom prst="rect">
            <a:avLst/>
          </a:prstGeom>
        </p:spPr>
        <p:txBody>
          <a:bodyPr wrap="none">
            <a:spAutoFit/>
          </a:bodyPr>
          <a:lstStyle/>
          <a:p>
            <a:r>
              <a:rPr lang="zh-CN" altLang="en-US" sz="1600" b="1" dirty="0" smtClean="0"/>
              <a:t>基于核心素养的考试评价改革</a:t>
            </a:r>
            <a:endParaRPr lang="zh-CN" altLang="en-US" sz="1600" b="1" dirty="0"/>
          </a:p>
        </p:txBody>
      </p:sp>
      <p:sp>
        <p:nvSpPr>
          <p:cNvPr id="23" name="椭圆 22"/>
          <p:cNvSpPr/>
          <p:nvPr/>
        </p:nvSpPr>
        <p:spPr>
          <a:xfrm>
            <a:off x="2766800"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453951"/>
            <a:ext cx="3602146" cy="732508"/>
          </a:xfrm>
          <a:prstGeom prst="rect">
            <a:avLst/>
          </a:prstGeom>
          <a:noFill/>
        </p:spPr>
        <p:txBody>
          <a:bodyPr wrap="square" rtlCol="0">
            <a:spAutoFit/>
          </a:bodyPr>
          <a:lstStyle/>
          <a:p>
            <a:pPr algn="ctr" defTabSz="608965">
              <a:lnSpc>
                <a:spcPct val="130000"/>
              </a:lnSpc>
            </a:pPr>
            <a:r>
              <a:rPr lang="zh-CN" altLang="en-US" sz="3200" b="1" dirty="0">
                <a:latin typeface="+mj-lt"/>
                <a:ea typeface="微软雅黑" panose="020B0503020204020204" charset="-122"/>
              </a:rPr>
              <a:t>第一部分</a:t>
            </a:r>
          </a:p>
        </p:txBody>
      </p:sp>
      <p:sp>
        <p:nvSpPr>
          <p:cNvPr id="3" name="文本框 2"/>
          <p:cNvSpPr txBox="1"/>
          <p:nvPr/>
        </p:nvSpPr>
        <p:spPr>
          <a:xfrm>
            <a:off x="2667000" y="2249772"/>
            <a:ext cx="6858000" cy="962660"/>
          </a:xfrm>
          <a:prstGeom prst="rect">
            <a:avLst/>
          </a:prstGeom>
          <a:noFill/>
        </p:spPr>
        <p:txBody>
          <a:bodyPr wrap="square" rtlCol="0">
            <a:spAutoFit/>
          </a:bodyPr>
          <a:lstStyle/>
          <a:p>
            <a:pPr algn="ctr" defTabSz="608965">
              <a:lnSpc>
                <a:spcPct val="130000"/>
              </a:lnSpc>
              <a:spcBef>
                <a:spcPct val="0"/>
              </a:spcBef>
              <a:spcAft>
                <a:spcPct val="0"/>
              </a:spcAft>
            </a:pPr>
            <a:r>
              <a:rPr lang="zh-CN" altLang="en-US" sz="4400" b="1" dirty="0">
                <a:ea typeface="微软雅黑" panose="020B0503020204020204" charset="-122"/>
                <a:sym typeface="+mn-ea"/>
              </a:rPr>
              <a:t>课程标准的进化史</a:t>
            </a:r>
          </a:p>
        </p:txBody>
      </p:sp>
      <p:sp>
        <p:nvSpPr>
          <p:cNvPr id="4" name="矩形 3"/>
          <p:cNvSpPr/>
          <p:nvPr/>
        </p:nvSpPr>
        <p:spPr>
          <a:xfrm>
            <a:off x="4889817" y="4139690"/>
            <a:ext cx="2412366" cy="1133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191246" y="1251025"/>
            <a:ext cx="9566556" cy="944880"/>
          </a:xfrm>
          <a:prstGeom prst="rect">
            <a:avLst/>
          </a:prstGeom>
        </p:spPr>
        <p:txBody>
          <a:bodyPr wrap="square">
            <a:spAutoFit/>
          </a:bodyPr>
          <a:lstStyle/>
          <a:p>
            <a:r>
              <a:rPr lang="zh-CN" altLang="en-US" sz="3600" b="1" dirty="0">
                <a:latin typeface="宋体" panose="02010600030101010101" pitchFamily="2" charset="-122"/>
                <a:ea typeface="宋体" panose="02010600030101010101" pitchFamily="2" charset="-122"/>
              </a:rPr>
              <a:t>5.什么样的方式能够全面有效评价学生表现？</a:t>
            </a:r>
          </a:p>
          <a:p>
            <a:pPr>
              <a:lnSpc>
                <a:spcPts val="2400"/>
              </a:lnSpc>
              <a:spcBef>
                <a:spcPct val="0"/>
              </a:spcBef>
              <a:spcAft>
                <a:spcPct val="0"/>
              </a:spcAft>
            </a:pPr>
            <a:endParaRPr lang="zh-CN" altLang="en-US" sz="3600" b="1" dirty="0">
              <a:latin typeface="宋体" panose="02010600030101010101" pitchFamily="2" charset="-122"/>
              <a:ea typeface="宋体" panose="02010600030101010101" pitchFamily="2" charset="-122"/>
              <a:sym typeface="+mn-ea"/>
            </a:endParaRPr>
          </a:p>
        </p:txBody>
      </p:sp>
      <p:sp>
        <p:nvSpPr>
          <p:cNvPr id="13" name="矩形 12"/>
          <p:cNvSpPr/>
          <p:nvPr/>
        </p:nvSpPr>
        <p:spPr>
          <a:xfrm>
            <a:off x="2901315" y="2670175"/>
            <a:ext cx="8856345" cy="2529840"/>
          </a:xfrm>
          <a:prstGeom prst="rect">
            <a:avLst/>
          </a:prstGeom>
        </p:spPr>
        <p:txBody>
          <a:bodyPr wrap="square">
            <a:spAutoFit/>
          </a:bodyPr>
          <a:lstStyle/>
          <a:p>
            <a:pPr indent="647700">
              <a:spcBef>
                <a:spcPct val="0"/>
              </a:spcBef>
              <a:spcAft>
                <a:spcPct val="0"/>
              </a:spcAft>
            </a:pPr>
            <a:r>
              <a:rPr lang="zh-CN" altLang="en-US" sz="4000" b="1" dirty="0">
                <a:latin typeface="宋体" panose="02010600030101010101" pitchFamily="2" charset="-122"/>
                <a:ea typeface="宋体" panose="02010600030101010101" pitchFamily="2" charset="-122"/>
              </a:rPr>
              <a:t>评价内容的开放性、评价方式的开放性、评价标准的开放性、评价时空的开放性。开放式评价显然能更客观、更全面地反映学生的综合素养。</a:t>
            </a:r>
          </a:p>
        </p:txBody>
      </p:sp>
      <p:grpSp>
        <p:nvGrpSpPr>
          <p:cNvPr id="14" name="组合 13"/>
          <p:cNvGrpSpPr/>
          <p:nvPr/>
        </p:nvGrpSpPr>
        <p:grpSpPr>
          <a:xfrm>
            <a:off x="2008752" y="910532"/>
            <a:ext cx="9749050" cy="1463975"/>
            <a:chOff x="888096" y="1000203"/>
            <a:chExt cx="4259825" cy="944066"/>
          </a:xfrm>
        </p:grpSpPr>
        <p:sp>
          <p:nvSpPr>
            <p:cNvPr id="15" name="矩形 14"/>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2" name="矩形 21"/>
          <p:cNvSpPr/>
          <p:nvPr/>
        </p:nvSpPr>
        <p:spPr>
          <a:xfrm>
            <a:off x="0" y="60523"/>
            <a:ext cx="2852063" cy="338554"/>
          </a:xfrm>
          <a:prstGeom prst="rect">
            <a:avLst/>
          </a:prstGeom>
        </p:spPr>
        <p:txBody>
          <a:bodyPr wrap="none">
            <a:spAutoFit/>
          </a:bodyPr>
          <a:lstStyle/>
          <a:p>
            <a:r>
              <a:rPr lang="zh-CN" altLang="en-US" sz="1600" b="1" dirty="0" smtClean="0"/>
              <a:t>基于核心素养的考试评价改革</a:t>
            </a:r>
            <a:endParaRPr lang="zh-CN" altLang="en-US" sz="1600" b="1" dirty="0"/>
          </a:p>
        </p:txBody>
      </p:sp>
      <p:sp>
        <p:nvSpPr>
          <p:cNvPr id="23" name="椭圆 22"/>
          <p:cNvSpPr/>
          <p:nvPr/>
        </p:nvSpPr>
        <p:spPr>
          <a:xfrm>
            <a:off x="2766800"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0"/>
            <a:ext cx="9742487"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文本框 100"/>
          <p:cNvSpPr txBox="1"/>
          <p:nvPr/>
        </p:nvSpPr>
        <p:spPr>
          <a:xfrm>
            <a:off x="420370" y="798830"/>
            <a:ext cx="11113135" cy="491490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33375" lvl="0" indent="-333375" eaLnBrk="1" hangingPunct="1">
              <a:lnSpc>
                <a:spcPct val="110000"/>
              </a:lnSpc>
              <a:spcBef>
                <a:spcPct val="0"/>
              </a:spcBef>
              <a:buNone/>
            </a:pPr>
            <a:r>
              <a:rPr lang="en-US" altLang="zh-CN" sz="2400" b="1" dirty="0">
                <a:solidFill>
                  <a:schemeClr val="tx1"/>
                </a:solidFill>
                <a:latin typeface="宋体" panose="02010600030101010101" pitchFamily="2" charset="-122"/>
                <a:ea typeface="宋体" panose="02010600030101010101" pitchFamily="2" charset="-122"/>
                <a:sym typeface="+mn-ea"/>
              </a:rPr>
              <a:t>29.</a:t>
            </a:r>
            <a:r>
              <a:rPr lang="en-US" altLang="zh-CN" sz="2400" b="1" dirty="0">
                <a:solidFill>
                  <a:schemeClr val="tx1"/>
                </a:solidFill>
                <a:latin typeface="宋体" panose="02010600030101010101" pitchFamily="2" charset="-122"/>
                <a:ea typeface="宋体" panose="02010600030101010101" pitchFamily="2" charset="-122"/>
              </a:rPr>
              <a:t>回</a:t>
            </a:r>
            <a:r>
              <a:rPr lang="en-US" altLang="zh-CN" sz="2400" b="1" dirty="0">
                <a:latin typeface="宋体" panose="02010600030101010101" pitchFamily="2" charset="-122"/>
                <a:ea typeface="宋体" panose="02010600030101010101" pitchFamily="2" charset="-122"/>
              </a:rPr>
              <a:t>答下列问题：(</a:t>
            </a:r>
            <a:r>
              <a:rPr lang="en-US" altLang="zh-CN" sz="2400" b="1" dirty="0">
                <a:latin typeface="宋体" panose="02010600030101010101" pitchFamily="2" charset="-122"/>
                <a:ea typeface="宋体" panose="02010600030101010101" pitchFamily="2" charset="-122"/>
                <a:sym typeface="+mn-ea"/>
              </a:rPr>
              <a:t>2018</a:t>
            </a:r>
            <a:r>
              <a:rPr lang="zh-CN" altLang="en-US" sz="2400" b="1" dirty="0">
                <a:latin typeface="宋体" panose="02010600030101010101" pitchFamily="2" charset="-122"/>
                <a:ea typeface="宋体" panose="02010600030101010101" pitchFamily="2" charset="-122"/>
                <a:sym typeface="+mn-ea"/>
              </a:rPr>
              <a:t>年</a:t>
            </a:r>
            <a:r>
              <a:rPr lang="en-US" altLang="zh-CN" sz="2400" b="1" dirty="0">
                <a:latin typeface="宋体" panose="02010600030101010101" pitchFamily="2" charset="-122"/>
                <a:ea typeface="宋体" panose="02010600030101010101" pitchFamily="2" charset="-122"/>
                <a:sym typeface="+mn-ea"/>
              </a:rPr>
              <a:t>Ⅰ</a:t>
            </a:r>
            <a:r>
              <a:rPr lang="zh-CN" altLang="en-US" sz="2400" b="1" dirty="0">
                <a:latin typeface="宋体" panose="02010600030101010101" pitchFamily="2" charset="-122"/>
                <a:ea typeface="宋体" panose="02010600030101010101" pitchFamily="2" charset="-122"/>
                <a:sym typeface="+mn-ea"/>
              </a:rPr>
              <a:t>卷</a:t>
            </a:r>
            <a:r>
              <a:rPr lang="en-US" altLang="zh-CN" sz="2400" b="1" dirty="0">
                <a:latin typeface="宋体" panose="02010600030101010101" pitchFamily="2" charset="-122"/>
                <a:ea typeface="宋体" panose="02010600030101010101" pitchFamily="2" charset="-122"/>
                <a:sym typeface="+mn-ea"/>
              </a:rPr>
              <a:t>)</a:t>
            </a:r>
          </a:p>
          <a:p>
            <a:pPr marL="333375" lvl="0" indent="-333375" eaLnBrk="1" hangingPunct="1">
              <a:lnSpc>
                <a:spcPct val="110000"/>
              </a:lnSpc>
              <a:spcBef>
                <a:spcPct val="0"/>
              </a:spcBef>
              <a:buNone/>
            </a:pPr>
            <a:r>
              <a:rPr lang="zh-CN" altLang="en-US" sz="2400" b="1" dirty="0">
                <a:latin typeface="宋体" panose="02010600030101010101" pitchFamily="2" charset="-122"/>
                <a:ea typeface="宋体" panose="02010600030101010101" pitchFamily="2" charset="-122"/>
              </a:rPr>
              <a:t> （</a:t>
            </a:r>
            <a:r>
              <a:rPr lang="en-US" altLang="zh-CN" sz="2400" b="1" dirty="0">
                <a:latin typeface="宋体" panose="02010600030101010101" pitchFamily="2" charset="-122"/>
                <a:ea typeface="宋体" panose="02010600030101010101" pitchFamily="2" charset="-122"/>
              </a:rPr>
              <a:t>1</a:t>
            </a:r>
            <a:r>
              <a:rPr lang="zh-CN" altLang="zh-CN" sz="2400" b="1" dirty="0">
                <a:latin typeface="宋体" panose="02010600030101010101" pitchFamily="2" charset="-122"/>
                <a:ea typeface="宋体" panose="02010600030101010101" pitchFamily="2" charset="-122"/>
              </a:rPr>
              <a:t>）大自然中，猎物可通过快速奔跑来逃脱被捕食，而捕食者则通过更快速的奔跑来获得捕食猎物的机会，猎物和捕食者的每一点进步都会促进对方发生改变，这种现象在生态学上称为</a:t>
            </a:r>
            <a:r>
              <a:rPr lang="zh-CN" sz="2400" b="1" u="sng" noProof="0">
                <a:ln>
                  <a:noFill/>
                </a:ln>
                <a:solidFill>
                  <a:srgbClr val="FF0000"/>
                </a:solidFill>
                <a:effectLst/>
                <a:uLnTx/>
                <a:uFillTx/>
                <a:latin typeface="宋体" panose="02010600030101010101" pitchFamily="2" charset="-122"/>
                <a:ea typeface="宋体" panose="02010600030101010101" pitchFamily="2" charset="-122"/>
                <a:cs typeface="微软雅黑" panose="020B0503020204020204" charset="-122"/>
                <a:sym typeface="+mn-ea"/>
              </a:rPr>
              <a:t>协同进化（共同进化）</a:t>
            </a:r>
            <a:r>
              <a:rPr lang="zh-CN" altLang="zh-CN" sz="2400" b="1" dirty="0">
                <a:latin typeface="宋体" panose="02010600030101010101" pitchFamily="2" charset="-122"/>
                <a:ea typeface="宋体" panose="02010600030101010101" pitchFamily="2" charset="-122"/>
              </a:rPr>
              <a:t>。</a:t>
            </a:r>
          </a:p>
          <a:p>
            <a:pPr marL="333375" lvl="0" indent="-333375" eaLnBrk="1" hangingPunct="1">
              <a:lnSpc>
                <a:spcPct val="110000"/>
              </a:lnSpc>
              <a:spcBef>
                <a:spcPct val="0"/>
              </a:spcBef>
              <a:buNone/>
            </a:pPr>
            <a:endParaRPr lang="zh-CN" altLang="zh-CN" sz="2400" b="1" dirty="0">
              <a:latin typeface="宋体" panose="02010600030101010101" pitchFamily="2" charset="-122"/>
              <a:ea typeface="宋体" panose="02010600030101010101" pitchFamily="2" charset="-122"/>
            </a:endParaRPr>
          </a:p>
          <a:p>
            <a:pPr marL="333375" lvl="0" indent="-333375" eaLnBrk="1" hangingPunct="1">
              <a:lnSpc>
                <a:spcPct val="110000"/>
              </a:lnSpc>
              <a:spcBef>
                <a:spcPct val="0"/>
              </a:spcBef>
              <a:buNone/>
            </a:pPr>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2</a:t>
            </a:r>
            <a:r>
              <a:rPr lang="zh-CN" altLang="zh-CN" sz="2400" b="1" dirty="0">
                <a:latin typeface="宋体" panose="02010600030101010101" pitchFamily="2" charset="-122"/>
                <a:ea typeface="宋体" panose="02010600030101010101" pitchFamily="2" charset="-122"/>
              </a:rPr>
              <a:t>）根据生态学家斯坦利的</a:t>
            </a:r>
            <a:r>
              <a:rPr lang="en-US" altLang="zh-CN" sz="2400" b="1" dirty="0">
                <a:solidFill>
                  <a:srgbClr val="C00000"/>
                </a:solidFill>
                <a:latin typeface="宋体" panose="02010600030101010101" pitchFamily="2" charset="-122"/>
                <a:ea typeface="宋体" panose="02010600030101010101" pitchFamily="2" charset="-122"/>
              </a:rPr>
              <a:t>“</a:t>
            </a:r>
            <a:r>
              <a:rPr lang="zh-CN" altLang="zh-CN" sz="2400" b="1" dirty="0">
                <a:solidFill>
                  <a:srgbClr val="C00000"/>
                </a:solidFill>
                <a:latin typeface="宋体" panose="02010600030101010101" pitchFamily="2" charset="-122"/>
                <a:ea typeface="宋体" panose="02010600030101010101" pitchFamily="2" charset="-122"/>
              </a:rPr>
              <a:t>收割理论</a:t>
            </a:r>
            <a:r>
              <a:rPr lang="en-US" altLang="zh-CN" sz="2400" b="1" dirty="0">
                <a:solidFill>
                  <a:srgbClr val="C00000"/>
                </a:solidFill>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，食性广捕食者的存在有利于增加物种多样性，在这个过程中，捕食者使物种多样性增加的方式是</a:t>
            </a:r>
            <a:r>
              <a:rPr lang="zh-CN" sz="2400" b="1" u="sng" noProof="0">
                <a:ln>
                  <a:noFill/>
                </a:ln>
                <a:solidFill>
                  <a:srgbClr val="FF0000"/>
                </a:solidFill>
                <a:effectLst/>
                <a:uLnTx/>
                <a:uFillTx/>
                <a:latin typeface="宋体" panose="02010600030101010101" pitchFamily="2" charset="-122"/>
                <a:ea typeface="宋体" panose="02010600030101010101" pitchFamily="2" charset="-122"/>
                <a:cs typeface="微软雅黑" panose="020B0503020204020204" charset="-122"/>
                <a:sym typeface="+mn-ea"/>
              </a:rPr>
              <a:t>捕食者往往捕食个体数量多的物种，为其他物种的生存提供机会</a:t>
            </a:r>
            <a:r>
              <a:rPr lang="zh-CN" altLang="zh-CN" sz="2400" b="1" dirty="0">
                <a:latin typeface="宋体" panose="02010600030101010101" pitchFamily="2" charset="-122"/>
                <a:ea typeface="宋体" panose="02010600030101010101" pitchFamily="2" charset="-122"/>
              </a:rPr>
              <a:t>。</a:t>
            </a:r>
          </a:p>
          <a:p>
            <a:pPr marL="333375" lvl="0" indent="-333375" eaLnBrk="1" hangingPunct="1">
              <a:lnSpc>
                <a:spcPct val="110000"/>
              </a:lnSpc>
              <a:spcBef>
                <a:spcPct val="0"/>
              </a:spcBef>
              <a:buNone/>
            </a:pPr>
            <a:endParaRPr lang="zh-CN" altLang="zh-CN" sz="2400" b="1" dirty="0">
              <a:latin typeface="宋体" panose="02010600030101010101" pitchFamily="2" charset="-122"/>
              <a:ea typeface="宋体" panose="02010600030101010101" pitchFamily="2" charset="-122"/>
            </a:endParaRPr>
          </a:p>
          <a:p>
            <a:pPr marL="333375" lvl="0" indent="-333375" eaLnBrk="1" hangingPunct="1">
              <a:lnSpc>
                <a:spcPct val="110000"/>
              </a:lnSpc>
              <a:spcBef>
                <a:spcPct val="0"/>
              </a:spcBef>
              <a:buNone/>
            </a:pPr>
            <a:r>
              <a:rPr lang="zh-CN" altLang="zh-CN"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3</a:t>
            </a:r>
            <a:r>
              <a:rPr lang="zh-CN" altLang="zh-CN" sz="2400" b="1" dirty="0">
                <a:latin typeface="宋体" panose="02010600030101010101" pitchFamily="2" charset="-122"/>
                <a:ea typeface="宋体" panose="02010600030101010101" pitchFamily="2" charset="-122"/>
              </a:rPr>
              <a:t>）太阳能进入生态系统的主要过程是</a:t>
            </a:r>
            <a:r>
              <a:rPr lang="zh-CN" sz="2400" b="1" u="sng" noProof="0">
                <a:ln>
                  <a:noFill/>
                </a:ln>
                <a:solidFill>
                  <a:srgbClr val="FF0000"/>
                </a:solidFill>
                <a:effectLst/>
                <a:uLnTx/>
                <a:uFillTx/>
                <a:latin typeface="宋体" panose="02010600030101010101" pitchFamily="2" charset="-122"/>
                <a:ea typeface="宋体" panose="02010600030101010101" pitchFamily="2" charset="-122"/>
                <a:cs typeface="微软雅黑" panose="020B0503020204020204" charset="-122"/>
                <a:sym typeface="+mn-ea"/>
              </a:rPr>
              <a:t>绿色植物通过光合作用将太阳能转化为化学能储存在有机物中；</a:t>
            </a:r>
            <a:r>
              <a:rPr lang="zh-CN" altLang="zh-CN" sz="2400" b="1" dirty="0">
                <a:latin typeface="宋体" panose="02010600030101010101" pitchFamily="2" charset="-122"/>
                <a:ea typeface="宋体" panose="02010600030101010101" pitchFamily="2" charset="-122"/>
              </a:rPr>
              <a:t>分解者通过</a:t>
            </a:r>
            <a:r>
              <a:rPr lang="zh-CN" sz="2400" b="1" u="sng" noProof="0">
                <a:ln>
                  <a:noFill/>
                </a:ln>
                <a:solidFill>
                  <a:srgbClr val="FF0000"/>
                </a:solidFill>
                <a:effectLst/>
                <a:uLnTx/>
                <a:uFillTx/>
                <a:latin typeface="宋体" panose="02010600030101010101" pitchFamily="2" charset="-122"/>
                <a:ea typeface="宋体" panose="02010600030101010101" pitchFamily="2" charset="-122"/>
                <a:cs typeface="微软雅黑" panose="020B0503020204020204" charset="-122"/>
                <a:sym typeface="+mn-ea"/>
              </a:rPr>
              <a:t>呼吸作用将动植物遗体和动物排遗物中的有机物分解</a:t>
            </a:r>
            <a:r>
              <a:rPr lang="zh-CN" altLang="zh-CN" sz="2400" b="1" dirty="0">
                <a:latin typeface="宋体" panose="02010600030101010101" pitchFamily="2" charset="-122"/>
                <a:ea typeface="宋体" panose="02010600030101010101" pitchFamily="2" charset="-122"/>
              </a:rPr>
              <a:t>来获得生命活动所需的能量。</a:t>
            </a:r>
          </a:p>
        </p:txBody>
      </p:sp>
      <p:sp>
        <p:nvSpPr>
          <p:cNvPr id="70659" name="文本框 4"/>
          <p:cNvSpPr txBox="1"/>
          <p:nvPr/>
        </p:nvSpPr>
        <p:spPr>
          <a:xfrm>
            <a:off x="3625850" y="6243638"/>
            <a:ext cx="4938713" cy="33591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200025" eaLnBrk="1" hangingPunct="1">
              <a:lnSpc>
                <a:spcPct val="100000"/>
              </a:lnSpc>
              <a:spcBef>
                <a:spcPct val="0"/>
              </a:spcBef>
              <a:buNone/>
            </a:pPr>
            <a:r>
              <a:rPr lang="zh-CN" altLang="zh-CN" sz="1500" dirty="0">
                <a:solidFill>
                  <a:srgbClr val="FF0000"/>
                </a:solidFill>
                <a:latin typeface="微软雅黑" panose="020B0503020204020204" charset="-122"/>
                <a:ea typeface="微软雅黑" panose="020B0503020204020204" charset="-122"/>
              </a:rPr>
              <a:t> </a:t>
            </a:r>
            <a:endParaRPr lang="zh-CN" altLang="en-US" sz="1500" dirty="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1722438" y="5891530"/>
            <a:ext cx="8358188" cy="674370"/>
          </a:xfrm>
          <a:prstGeom prst="rect">
            <a:avLst/>
          </a:prstGeom>
          <a:noFill/>
          <a:ln w="9525">
            <a:noFill/>
          </a:ln>
        </p:spPr>
        <p:txBody>
          <a:bodyPr>
            <a:spAutoFit/>
          </a:bodyPr>
          <a:lstStyle/>
          <a:p>
            <a:pPr marL="0" marR="0" lvl="0" indent="200025" algn="l" defTabSz="914400" rtl="0" eaLnBrk="1" fontAlgn="auto" latinLnBrk="0" hangingPunct="1">
              <a:lnSpc>
                <a:spcPct val="100000"/>
              </a:lnSpc>
              <a:spcBef>
                <a:spcPts val="0"/>
              </a:spcBef>
              <a:spcAft>
                <a:spcPts val="0"/>
              </a:spcAft>
              <a:buClrTx/>
              <a:buSzTx/>
              <a:buFontTx/>
              <a:buNone/>
              <a:defRPr/>
            </a:pPr>
            <a:r>
              <a:rPr kumimoji="0" lang="zh-CN" sz="2000" b="0"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微软雅黑" panose="020B0503020204020204" charset="-122"/>
                <a:sym typeface="+mn-ea"/>
              </a:rPr>
              <a:t> </a:t>
            </a:r>
            <a:r>
              <a:rPr kumimoji="0" lang="zh-CN" sz="18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 </a:t>
            </a:r>
            <a:endParaRPr kumimoji="0" lang="zh-CN" sz="18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38455" y="282575"/>
            <a:ext cx="11514455" cy="1762125"/>
          </a:xfrm>
        </p:spPr>
        <p:txBody>
          <a:bodyPr/>
          <a:lstStyle/>
          <a:p>
            <a:pPr algn="l"/>
            <a:r>
              <a:rPr lang="zh-CN" altLang="en-US" sz="3200" dirty="0">
                <a:latin typeface="宋体" panose="02010600030101010101" pitchFamily="2" charset="-122"/>
                <a:ea typeface="宋体" panose="02010600030101010101" pitchFamily="2" charset="-122"/>
              </a:rPr>
              <a:t>生态学：</a:t>
            </a:r>
            <a:r>
              <a:rPr lang="zh-CN" altLang="en-US" sz="3200" dirty="0">
                <a:solidFill>
                  <a:srgbClr val="FF0000"/>
                </a:solidFill>
                <a:latin typeface="宋体" panose="02010600030101010101" pitchFamily="2" charset="-122"/>
                <a:ea typeface="宋体" panose="02010600030101010101" pitchFamily="2" charset="-122"/>
              </a:rPr>
              <a:t>“恐惧”影响食物链</a:t>
            </a:r>
          </a:p>
          <a:p>
            <a:pPr algn="l"/>
            <a:r>
              <a:rPr lang="zh-CN" altLang="en-US" sz="3200" dirty="0">
                <a:solidFill>
                  <a:srgbClr val="FF0000"/>
                </a:solidFill>
                <a:latin typeface="宋体" panose="02010600030101010101" pitchFamily="2" charset="-122"/>
                <a:ea typeface="宋体" panose="02010600030101010101" pitchFamily="2" charset="-122"/>
              </a:rPr>
              <a:t>2016年2月24日</a:t>
            </a:r>
            <a:r>
              <a:rPr lang="zh-CN" altLang="en-US" sz="3200" dirty="0">
                <a:latin typeface="宋体" panose="02010600030101010101" pitchFamily="2" charset="-122"/>
                <a:ea typeface="宋体" panose="02010600030101010101" pitchFamily="2" charset="-122"/>
              </a:rPr>
              <a:t> 来源:中国经济网</a:t>
            </a:r>
          </a:p>
          <a:p>
            <a:pPr algn="l"/>
            <a:r>
              <a:rPr lang="zh-CN" altLang="en-US" sz="3200" dirty="0">
                <a:latin typeface="宋体" panose="02010600030101010101" pitchFamily="2" charset="-122"/>
                <a:ea typeface="宋体" panose="02010600030101010101" pitchFamily="2" charset="-122"/>
              </a:rPr>
              <a:t>   </a:t>
            </a:r>
            <a:r>
              <a:rPr lang="en-US" altLang="zh-CN" sz="3200" dirty="0">
                <a:latin typeface="宋体" panose="02010600030101010101" pitchFamily="2" charset="-122"/>
                <a:ea typeface="宋体" panose="02010600030101010101" pitchFamily="2" charset="-122"/>
              </a:rPr>
              <a:t>2016</a:t>
            </a:r>
            <a:r>
              <a:rPr lang="zh-CN" altLang="en-US" sz="3200" dirty="0">
                <a:latin typeface="宋体" panose="02010600030101010101" pitchFamily="2" charset="-122"/>
                <a:ea typeface="宋体" panose="02010600030101010101" pitchFamily="2" charset="-122"/>
              </a:rPr>
              <a:t>年2月24日《自</a:t>
            </a:r>
            <a:r>
              <a:rPr lang="zh-CN" altLang="en-US" sz="3200" dirty="0" smtClean="0">
                <a:latin typeface="宋体" panose="02010600030101010101" pitchFamily="2" charset="-122"/>
                <a:ea typeface="宋体" panose="02010600030101010101" pitchFamily="2" charset="-122"/>
              </a:rPr>
              <a:t>然通</a:t>
            </a:r>
            <a:r>
              <a:rPr lang="zh-CN" altLang="en-US" sz="3200" dirty="0">
                <a:latin typeface="宋体" panose="02010600030101010101" pitchFamily="2" charset="-122"/>
                <a:ea typeface="宋体" panose="02010600030101010101" pitchFamily="2" charset="-122"/>
              </a:rPr>
              <a:t>讯》发表一篇论文，研究发现对于大型食肉动物的恐惧，可以让猎物产生与被捕食相同的效果，而且还可能导致连锁反应，传递到整个食物链中。这表明顶级捕食者在生态系统内的影响力比以前认为的更为深远。</a:t>
            </a:r>
          </a:p>
          <a:p>
            <a:pPr algn="l"/>
            <a:r>
              <a:rPr lang="zh-CN" altLang="en-US" sz="3200" dirty="0">
                <a:latin typeface="宋体" panose="02010600030101010101" pitchFamily="2" charset="-122"/>
                <a:ea typeface="宋体" panose="02010600030101010101" pitchFamily="2" charset="-122"/>
              </a:rPr>
              <a:t>    顶级捕食者的存在可能出现瀑布效应，它不仅减少了猎物数量，这反过来又使得被猎物捕食的食物链下一级生物增加，或者和该种猎物竞争的生物数量增加。如果因为被吃掉的恐惧让该猎物离开当地的生态环境，这就说明猎物对于捕食者的恐惧和躲避，可能产生和被捕食同样的效果。不过这种恐惧对食物链其他部分产生何种影响，以前还不清楚。</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99"/>
          <p:cNvSpPr txBox="1"/>
          <p:nvPr/>
        </p:nvSpPr>
        <p:spPr>
          <a:xfrm>
            <a:off x="641985" y="457200"/>
            <a:ext cx="10908665" cy="59436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b="1" dirty="0">
                <a:solidFill>
                  <a:srgbClr val="000000"/>
                </a:solidFill>
                <a:latin typeface="宋体" panose="02010600030101010101" pitchFamily="2" charset="-122"/>
                <a:ea typeface="宋体" panose="02010600030101010101" pitchFamily="2" charset="-122"/>
              </a:rPr>
              <a:t>31</a:t>
            </a:r>
            <a:r>
              <a:rPr lang="zh-CN" altLang="zh-CN" sz="2400" b="1" dirty="0">
                <a:solidFill>
                  <a:srgbClr val="000000"/>
                </a:solidFill>
                <a:latin typeface="宋体" panose="02010600030101010101" pitchFamily="2" charset="-122"/>
                <a:ea typeface="宋体" panose="02010600030101010101" pitchFamily="2" charset="-122"/>
              </a:rPr>
              <a:t>．（</a:t>
            </a:r>
            <a:r>
              <a:rPr lang="en-US" altLang="zh-CN" sz="2400" b="1" dirty="0">
                <a:solidFill>
                  <a:srgbClr val="000000"/>
                </a:solidFill>
                <a:latin typeface="宋体" panose="02010600030101010101" pitchFamily="2" charset="-122"/>
                <a:ea typeface="宋体" panose="02010600030101010101" pitchFamily="2" charset="-122"/>
              </a:rPr>
              <a:t>11</a:t>
            </a:r>
            <a:r>
              <a:rPr lang="zh-CN" altLang="zh-CN" sz="2400" b="1" dirty="0">
                <a:solidFill>
                  <a:srgbClr val="000000"/>
                </a:solidFill>
                <a:latin typeface="宋体" panose="02010600030101010101" pitchFamily="2" charset="-122"/>
                <a:ea typeface="宋体" panose="02010600030101010101" pitchFamily="2" charset="-122"/>
              </a:rPr>
              <a:t>分） </a:t>
            </a:r>
            <a:r>
              <a:rPr lang="zh-CN" altLang="zh-CN" sz="2400" b="1" dirty="0" smtClean="0">
                <a:solidFill>
                  <a:srgbClr val="002060"/>
                </a:solidFill>
                <a:latin typeface="宋体" panose="02010600030101010101" pitchFamily="2" charset="-122"/>
                <a:ea typeface="宋体" panose="02010600030101010101" pitchFamily="2" charset="-122"/>
                <a:sym typeface="+mn-ea"/>
              </a:rPr>
              <a:t>（</a:t>
            </a:r>
            <a:r>
              <a:rPr lang="en-US" altLang="zh-CN" sz="2400" b="1" dirty="0" smtClean="0">
                <a:solidFill>
                  <a:srgbClr val="002060"/>
                </a:solidFill>
                <a:latin typeface="宋体" panose="02010600030101010101" pitchFamily="2" charset="-122"/>
                <a:ea typeface="宋体" panose="02010600030101010101" pitchFamily="2" charset="-122"/>
                <a:sym typeface="+mn-ea"/>
              </a:rPr>
              <a:t>2018</a:t>
            </a:r>
            <a:r>
              <a:rPr lang="zh-CN" altLang="en-US" sz="2400" b="1" dirty="0" smtClean="0">
                <a:solidFill>
                  <a:srgbClr val="002060"/>
                </a:solidFill>
                <a:latin typeface="宋体" panose="02010600030101010101" pitchFamily="2" charset="-122"/>
                <a:ea typeface="宋体" panose="02010600030101010101" pitchFamily="2" charset="-122"/>
                <a:sym typeface="+mn-ea"/>
              </a:rPr>
              <a:t>年</a:t>
            </a:r>
            <a:r>
              <a:rPr lang="en-US" altLang="zh-CN" sz="2400" b="1" dirty="0">
                <a:latin typeface="宋体" panose="02010600030101010101" pitchFamily="2" charset="-122"/>
                <a:ea typeface="宋体" panose="02010600030101010101" pitchFamily="2" charset="-122"/>
                <a:sym typeface="+mn-ea"/>
              </a:rPr>
              <a:t>II</a:t>
            </a:r>
            <a:r>
              <a:rPr lang="zh-CN" altLang="zh-CN" sz="2400" b="1" dirty="0">
                <a:latin typeface="宋体" panose="02010600030101010101" pitchFamily="2" charset="-122"/>
                <a:ea typeface="宋体" panose="02010600030101010101" pitchFamily="2" charset="-122"/>
                <a:sym typeface="+mn-ea"/>
              </a:rPr>
              <a:t>卷</a:t>
            </a:r>
            <a:r>
              <a:rPr lang="zh-CN" altLang="zh-CN" sz="2400" b="1" dirty="0" smtClean="0">
                <a:solidFill>
                  <a:schemeClr val="accent1"/>
                </a:solidFill>
                <a:latin typeface="宋体" panose="02010600030101010101" pitchFamily="2" charset="-122"/>
                <a:ea typeface="宋体" panose="02010600030101010101" pitchFamily="2" charset="-122"/>
                <a:sym typeface="+mn-ea"/>
              </a:rPr>
              <a:t>）</a:t>
            </a:r>
            <a:endParaRPr lang="zh-CN" altLang="zh-CN" sz="2400" b="1" dirty="0">
              <a:solidFill>
                <a:srgbClr val="000000"/>
              </a:solidFill>
              <a:latin typeface="宋体" panose="02010600030101010101" pitchFamily="2" charset="-122"/>
              <a:ea typeface="宋体" panose="02010600030101010101" pitchFamily="2" charset="-122"/>
            </a:endParaRPr>
          </a:p>
          <a:p>
            <a:pPr marL="0" lvl="0" indent="0" eaLnBrk="1" hangingPunct="1">
              <a:spcBef>
                <a:spcPct val="0"/>
              </a:spcBef>
              <a:buNone/>
            </a:pPr>
            <a:r>
              <a:rPr lang="zh-CN" altLang="zh-CN" sz="2400" b="1" dirty="0">
                <a:solidFill>
                  <a:srgbClr val="C00000"/>
                </a:solidFill>
                <a:latin typeface="宋体" panose="02010600030101010101" pitchFamily="2" charset="-122"/>
                <a:ea typeface="宋体" panose="02010600030101010101" pitchFamily="2" charset="-122"/>
              </a:rPr>
              <a:t>大型肉食性动物对低营养级肉食性动物与植食性动物有捕食和赶作用</a:t>
            </a:r>
            <a:r>
              <a:rPr lang="zh-CN" altLang="zh-CN" sz="2400" b="1" dirty="0">
                <a:solidFill>
                  <a:srgbClr val="000000"/>
                </a:solidFill>
                <a:latin typeface="宋体" panose="02010600030101010101" pitchFamily="2" charset="-122"/>
                <a:ea typeface="宋体" panose="02010600030101010101" pitchFamily="2" charset="-122"/>
              </a:rPr>
              <a:t>，这一建立在</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威慑</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与</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恐惧</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基础上的种间关系会对群落或生态系统产生影响，此方面的研究属于</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恐惧生态学</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范畴。回答下列问题：</a:t>
            </a:r>
          </a:p>
          <a:p>
            <a:pPr marL="0" lvl="0" indent="0" eaLnBrk="1" hangingPunct="1">
              <a:spcBef>
                <a:spcPct val="0"/>
              </a:spcBef>
              <a:buNone/>
            </a:pPr>
            <a:endParaRPr lang="zh-CN" altLang="zh-CN" sz="2400" b="1" dirty="0">
              <a:solidFill>
                <a:srgbClr val="000000"/>
              </a:solidFill>
              <a:latin typeface="宋体" panose="02010600030101010101" pitchFamily="2" charset="-122"/>
              <a:ea typeface="宋体" panose="02010600030101010101" pitchFamily="2" charset="-122"/>
            </a:endParaRPr>
          </a:p>
          <a:p>
            <a:pPr marL="0" lvl="0" indent="0" eaLnBrk="1" hangingPunct="1">
              <a:spcBef>
                <a:spcPct val="0"/>
              </a:spcBef>
              <a:buNone/>
            </a:pPr>
            <a:r>
              <a:rPr lang="zh-CN" altLang="zh-CN" sz="2400" b="1" dirty="0">
                <a:solidFill>
                  <a:srgbClr val="000000"/>
                </a:solidFill>
                <a:latin typeface="宋体" panose="02010600030101010101" pitchFamily="2" charset="-122"/>
                <a:ea typeface="宋体" panose="02010600030101010101" pitchFamily="2" charset="-122"/>
              </a:rPr>
              <a:t>（1）当某种大型肉食性动物迁入到一个新的生态系统时，原有食物链的营养级有可能增加。生态系统中食物链的营养级数量一般不会太多，原因是</a:t>
            </a:r>
            <a:r>
              <a:rPr lang="zh-CN" altLang="zh-CN" sz="2400" b="1" u="sng" dirty="0">
                <a:solidFill>
                  <a:srgbClr val="FF0000"/>
                </a:solidFill>
                <a:latin typeface="宋体" panose="02010600030101010101" pitchFamily="2" charset="-122"/>
                <a:ea typeface="宋体" panose="02010600030101010101" pitchFamily="2" charset="-122"/>
              </a:rPr>
              <a:t>生产者固定的能量在沿食物链流动过程中大部分都损失了，传递到下一营养级的能量较少</a:t>
            </a:r>
            <a:r>
              <a:rPr lang="zh-CN" altLang="zh-CN" sz="2400" b="1" dirty="0">
                <a:solidFill>
                  <a:srgbClr val="000000"/>
                </a:solidFill>
                <a:latin typeface="宋体" panose="02010600030101010101" pitchFamily="2" charset="-122"/>
                <a:ea typeface="宋体" panose="02010600030101010101" pitchFamily="2" charset="-122"/>
              </a:rPr>
              <a:t>。</a:t>
            </a:r>
          </a:p>
          <a:p>
            <a:pPr marL="0" lvl="0" indent="0" eaLnBrk="1" hangingPunct="1">
              <a:spcBef>
                <a:spcPct val="0"/>
              </a:spcBef>
              <a:buNone/>
            </a:pPr>
            <a:endParaRPr lang="zh-CN" altLang="zh-CN" sz="2400" b="1" dirty="0">
              <a:solidFill>
                <a:srgbClr val="000000"/>
              </a:solidFill>
              <a:latin typeface="宋体" panose="02010600030101010101" pitchFamily="2" charset="-122"/>
              <a:ea typeface="宋体" panose="02010600030101010101" pitchFamily="2" charset="-122"/>
            </a:endParaRPr>
          </a:p>
          <a:p>
            <a:pPr marL="0" lvl="0" indent="0" eaLnBrk="1" hangingPunct="1">
              <a:spcBef>
                <a:spcPct val="0"/>
              </a:spcBef>
              <a:buNone/>
            </a:pPr>
            <a:r>
              <a:rPr lang="zh-CN" altLang="zh-CN" sz="2400" b="1" dirty="0">
                <a:solidFill>
                  <a:srgbClr val="000000"/>
                </a:solidFill>
                <a:latin typeface="宋体" panose="02010600030101010101" pitchFamily="2" charset="-122"/>
                <a:ea typeface="宋体" panose="02010600030101010101" pitchFamily="2" charset="-122"/>
              </a:rPr>
              <a:t>（2）如果将顶级食性动物引入食物网只有三个营养级的某生态系统中，使得甲、乙两种植食性动物间的竞争结果发生了反转，即该生态系统中甲的数量优势地位丧失。假定</a:t>
            </a:r>
            <a:r>
              <a:rPr lang="zh-CN" altLang="zh-CN" sz="2400" b="1" dirty="0">
                <a:solidFill>
                  <a:srgbClr val="C00000"/>
                </a:solidFill>
                <a:latin typeface="宋体" panose="02010600030101010101" pitchFamily="2" charset="-122"/>
                <a:ea typeface="宋体" panose="02010600030101010101" pitchFamily="2" charset="-122"/>
              </a:rPr>
              <a:t>该反转不是由于顶级肉食性动物的直接捕食造成</a:t>
            </a:r>
            <a:r>
              <a:rPr lang="zh-CN" altLang="zh-CN" sz="2400" b="1" dirty="0">
                <a:solidFill>
                  <a:srgbClr val="000000"/>
                </a:solidFill>
                <a:latin typeface="宋体" panose="02010600030101010101" pitchFamily="2" charset="-122"/>
                <a:ea typeface="宋体" panose="02010600030101010101" pitchFamily="2" charset="-122"/>
              </a:rPr>
              <a:t>的，那么根据上述</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恐惧生态学</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知识推测，</a:t>
            </a:r>
            <a:r>
              <a:rPr lang="zh-CN" altLang="zh-CN" sz="2400" b="1" dirty="0">
                <a:solidFill>
                  <a:srgbClr val="C00000"/>
                </a:solidFill>
                <a:latin typeface="宋体" panose="02010600030101010101" pitchFamily="2" charset="-122"/>
                <a:ea typeface="宋体" panose="02010600030101010101" pitchFamily="2" charset="-122"/>
              </a:rPr>
              <a:t>甲的数量优势地位丧失</a:t>
            </a:r>
            <a:r>
              <a:rPr lang="zh-CN" altLang="zh-CN" sz="2400" b="1" dirty="0">
                <a:solidFill>
                  <a:srgbClr val="000000"/>
                </a:solidFill>
                <a:latin typeface="宋体" panose="02010600030101010101" pitchFamily="2" charset="-122"/>
                <a:ea typeface="宋体" panose="02010600030101010101" pitchFamily="2" charset="-122"/>
              </a:rPr>
              <a:t>的可能原因是</a:t>
            </a:r>
            <a:r>
              <a:rPr lang="zh-CN" altLang="zh-CN" sz="2400" b="1" u="sng" dirty="0">
                <a:solidFill>
                  <a:srgbClr val="FF0000"/>
                </a:solidFill>
                <a:latin typeface="宋体" panose="02010600030101010101" pitchFamily="2" charset="-122"/>
                <a:ea typeface="宋体" panose="02010600030101010101" pitchFamily="2" charset="-122"/>
              </a:rPr>
              <a:t>甲对顶级肉食性动物的恐惧程度比乙高，顶级肉食性动物引入后甲逃离该生态系统的数量比乙多</a:t>
            </a:r>
            <a:r>
              <a:rPr lang="zh-CN" altLang="zh-CN" sz="2400" b="1" dirty="0">
                <a:solidFill>
                  <a:srgbClr val="000000"/>
                </a:solidFill>
                <a:latin typeface="宋体" panose="02010600030101010101" pitchFamily="2" charset="-122"/>
                <a:ea typeface="宋体" panose="02010600030101010101" pitchFamily="2" charset="-122"/>
              </a:rPr>
              <a:t>（答出一点即可）。</a:t>
            </a:r>
          </a:p>
          <a:p>
            <a:pPr marL="0" lvl="0" indent="0" eaLnBrk="1" hangingPunct="1">
              <a:spcBef>
                <a:spcPct val="0"/>
              </a:spcBef>
              <a:buNone/>
            </a:pPr>
            <a:endParaRPr lang="zh-CN" altLang="en-US" sz="24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99"/>
          <p:cNvSpPr txBox="1"/>
          <p:nvPr/>
        </p:nvSpPr>
        <p:spPr>
          <a:xfrm>
            <a:off x="795867" y="2027238"/>
            <a:ext cx="10934700" cy="11887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zh-CN" sz="2400" b="1" dirty="0">
                <a:solidFill>
                  <a:srgbClr val="000000"/>
                </a:solidFill>
                <a:latin typeface="宋体" panose="02010600030101010101" pitchFamily="2" charset="-122"/>
                <a:ea typeface="宋体" panose="02010600030101010101" pitchFamily="2" charset="-122"/>
              </a:rPr>
              <a:t>（3）若某种大型肉食性动物在某地区的森林中重新出现，会</a:t>
            </a:r>
            <a:r>
              <a:rPr lang="zh-CN" altLang="zh-CN" sz="2400" b="1" dirty="0">
                <a:solidFill>
                  <a:srgbClr val="C00000"/>
                </a:solidFill>
                <a:latin typeface="宋体" panose="02010600030101010101" pitchFamily="2" charset="-122"/>
                <a:ea typeface="宋体" panose="02010600030101010101" pitchFamily="2" charset="-122"/>
              </a:rPr>
              <a:t>减轻</a:t>
            </a:r>
            <a:r>
              <a:rPr lang="zh-CN" altLang="zh-CN" sz="2400" b="1" dirty="0">
                <a:solidFill>
                  <a:srgbClr val="000000"/>
                </a:solidFill>
                <a:latin typeface="宋体" panose="02010600030101010101" pitchFamily="2" charset="-122"/>
                <a:ea typeface="宋体" panose="02010600030101010101" pitchFamily="2" charset="-122"/>
              </a:rPr>
              <a:t>该地区</a:t>
            </a:r>
            <a:r>
              <a:rPr lang="zh-CN" altLang="zh-CN" sz="2400" b="1" dirty="0">
                <a:solidFill>
                  <a:srgbClr val="C00000"/>
                </a:solidFill>
                <a:latin typeface="宋体" panose="02010600030101010101" pitchFamily="2" charset="-122"/>
                <a:ea typeface="宋体" panose="02010600030101010101" pitchFamily="2" charset="-122"/>
              </a:rPr>
              <a:t>野猪对农作物的破坏程度</a:t>
            </a:r>
            <a:r>
              <a:rPr lang="zh-CN" altLang="zh-CN" sz="2400" b="1" dirty="0">
                <a:solidFill>
                  <a:srgbClr val="000000"/>
                </a:solidFill>
                <a:latin typeface="宋体" panose="02010600030101010101" pitchFamily="2" charset="-122"/>
                <a:ea typeface="宋体" panose="02010600030101010101" pitchFamily="2" charset="-122"/>
              </a:rPr>
              <a:t>，根据上述</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恐惧生态学</a:t>
            </a:r>
            <a:r>
              <a:rPr lang="en-US" altLang="zh-CN" sz="2400" b="1" dirty="0">
                <a:solidFill>
                  <a:srgbClr val="000000"/>
                </a:solidFill>
                <a:latin typeface="宋体" panose="02010600030101010101" pitchFamily="2" charset="-122"/>
                <a:ea typeface="宋体" panose="02010600030101010101" pitchFamily="2" charset="-122"/>
              </a:rPr>
              <a:t>”</a:t>
            </a:r>
            <a:r>
              <a:rPr lang="zh-CN" altLang="zh-CN" sz="2400" b="1" dirty="0">
                <a:solidFill>
                  <a:srgbClr val="000000"/>
                </a:solidFill>
                <a:latin typeface="宋体" panose="02010600030101010101" pitchFamily="2" charset="-122"/>
                <a:ea typeface="宋体" panose="02010600030101010101" pitchFamily="2" charset="-122"/>
              </a:rPr>
              <a:t>知识推测，产生这一结果的可能原因有</a:t>
            </a:r>
            <a:r>
              <a:rPr lang="zh-CN" altLang="zh-CN" sz="2400" b="1" u="sng" dirty="0">
                <a:solidFill>
                  <a:srgbClr val="FF0000"/>
                </a:solidFill>
                <a:latin typeface="宋体" panose="02010600030101010101" pitchFamily="2" charset="-122"/>
                <a:ea typeface="宋体" panose="02010600030101010101" pitchFamily="2" charset="-122"/>
              </a:rPr>
              <a:t>大型肉食性动物捕食野猪；野猪因恐惧减少了采食</a:t>
            </a:r>
            <a:r>
              <a:rPr lang="zh-CN" altLang="zh-CN" sz="2400" b="1" dirty="0">
                <a:solidFill>
                  <a:srgbClr val="000000"/>
                </a:solidFill>
                <a:latin typeface="宋体" panose="02010600030101010101" pitchFamily="2" charset="-122"/>
                <a:ea typeface="宋体" panose="02010600030101010101" pitchFamily="2" charset="-122"/>
              </a:rPr>
              <a:t>（答出两点即可）。</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705" y="303530"/>
            <a:ext cx="11800840" cy="5940425"/>
          </a:xfrm>
        </p:spPr>
        <p:txBody>
          <a:bodyPr/>
          <a:lstStyle/>
          <a:p>
            <a:r>
              <a:rPr lang="zh-CN" altLang="en-US" sz="3200" b="1">
                <a:latin typeface="宋体" panose="02010600030101010101" pitchFamily="2" charset="-122"/>
                <a:ea typeface="宋体" panose="02010600030101010101" pitchFamily="2" charset="-122"/>
              </a:rPr>
              <a:t>揭秘克隆猴：非人灵长类核移植究竟难在哪里？</a:t>
            </a:r>
          </a:p>
          <a:p>
            <a:r>
              <a:rPr lang="zh-CN" altLang="en-US" sz="3200" b="1">
                <a:latin typeface="宋体" panose="02010600030101010101" pitchFamily="2" charset="-122"/>
                <a:ea typeface="宋体" panose="02010600030101010101" pitchFamily="2" charset="-122"/>
              </a:rPr>
              <a:t>（</a:t>
            </a:r>
            <a:r>
              <a:rPr lang="zh-CN" altLang="en-US" sz="3200" b="1">
                <a:solidFill>
                  <a:srgbClr val="FF0000"/>
                </a:solidFill>
                <a:latin typeface="宋体" panose="02010600030101010101" pitchFamily="2" charset="-122"/>
                <a:ea typeface="宋体" panose="02010600030101010101" pitchFamily="2" charset="-122"/>
              </a:rPr>
              <a:t>人民日报 2018-1-25 07:43</a:t>
            </a:r>
            <a:r>
              <a:rPr lang="zh-CN" altLang="en-US" sz="3200" b="1">
                <a:latin typeface="宋体" panose="02010600030101010101" pitchFamily="2" charset="-122"/>
                <a:ea typeface="宋体" panose="02010600030101010101" pitchFamily="2" charset="-122"/>
              </a:rPr>
              <a:t> ）</a:t>
            </a:r>
          </a:p>
          <a:p>
            <a:pPr fontAlgn="auto">
              <a:lnSpc>
                <a:spcPct val="150000"/>
              </a:lnSpc>
            </a:pPr>
            <a:r>
              <a:rPr lang="zh-CN" altLang="en-US" sz="3200" b="1">
                <a:latin typeface="宋体" panose="02010600030101010101" pitchFamily="2" charset="-122"/>
                <a:ea typeface="宋体" panose="02010600030101010101" pitchFamily="2" charset="-122"/>
              </a:rPr>
              <a:t>《西游记》中的孙悟空法力无边，只需要拔毫毛轻轻一吹，就能立刻变出千百个分身。如今类似的场景也有望在现实中呈现。</a:t>
            </a:r>
          </a:p>
          <a:p>
            <a:pPr fontAlgn="auto">
              <a:lnSpc>
                <a:spcPct val="150000"/>
              </a:lnSpc>
            </a:pPr>
            <a:r>
              <a:rPr lang="zh-CN" altLang="en-US" sz="3200" b="1">
                <a:latin typeface="宋体" panose="02010600030101010101" pitchFamily="2" charset="-122"/>
                <a:ea typeface="宋体" panose="02010600030101010101" pitchFamily="2" charset="-122"/>
              </a:rPr>
              <a:t>中科院神经科学研究所研究员孙强团队24日下午在北京宣布，团队经过5年的不懈努力，突破了体细胞克隆猴的世界难题，成功培育出世界首个体细胞克隆猴。这标志着中国将率先开启以猕猴作为实验动物模型的时代。该项成果于1月25日以封面文章在线发表在生物学顶尖学术期刊《细胞》上。</a:t>
            </a:r>
          </a:p>
        </p:txBody>
      </p:sp>
      <p:sp>
        <p:nvSpPr>
          <p:cNvPr id="4" name="页脚占位符 3"/>
          <p:cNvSpPr>
            <a:spLocks noGrp="1"/>
          </p:cNvSpPr>
          <p:nvPr>
            <p:ph type="ftr" sz="quarter" idx="11"/>
          </p:nvPr>
        </p:nvSpPr>
        <p:spPr/>
        <p:txBody>
          <a:bodyPr/>
          <a:lstStyle/>
          <a:p>
            <a:r>
              <a:rPr lang="zh-CN" altLang="en-US"/>
              <a:t>1</a:t>
            </a:r>
          </a:p>
        </p:txBody>
      </p:sp>
      <p:pic>
        <p:nvPicPr>
          <p:cNvPr id="5" name="图片 1" descr="http://n10.cmsfile.pg0.cn/group4/M00/06/78/CgoOFVppGf6AEahlAACim-9xvFA771.jpg?enable=&amp;qt=7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6109970" y="211455"/>
            <a:ext cx="5965825" cy="442150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496570" y="704850"/>
            <a:ext cx="11228070" cy="22548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3600" b="1" dirty="0" smtClean="0">
                <a:solidFill>
                  <a:schemeClr val="tx1"/>
                </a:solidFill>
                <a:latin typeface="宋体" panose="02010600030101010101" pitchFamily="2" charset="-122"/>
                <a:ea typeface="宋体" panose="02010600030101010101" pitchFamily="2" charset="-122"/>
              </a:rPr>
              <a:t>38</a:t>
            </a:r>
            <a:r>
              <a:rPr lang="zh-CN" altLang="zh-CN" sz="3600" b="1" dirty="0" smtClean="0">
                <a:solidFill>
                  <a:schemeClr val="tx1"/>
                </a:solidFill>
                <a:latin typeface="宋体" panose="02010600030101010101" pitchFamily="2" charset="-122"/>
                <a:ea typeface="宋体" panose="02010600030101010101" pitchFamily="2" charset="-122"/>
              </a:rPr>
              <a:t>．［生物</a:t>
            </a:r>
            <a:r>
              <a:rPr lang="en-US" altLang="zh-CN" sz="3600" b="1" dirty="0" smtClean="0">
                <a:solidFill>
                  <a:schemeClr val="tx1"/>
                </a:solidFill>
                <a:latin typeface="宋体" panose="02010600030101010101" pitchFamily="2" charset="-122"/>
                <a:ea typeface="宋体" panose="02010600030101010101" pitchFamily="2" charset="-122"/>
              </a:rPr>
              <a:t>——</a:t>
            </a:r>
            <a:r>
              <a:rPr lang="zh-CN" altLang="zh-CN" sz="3600" b="1" dirty="0" smtClean="0">
                <a:solidFill>
                  <a:schemeClr val="tx1"/>
                </a:solidFill>
                <a:latin typeface="宋体" panose="02010600030101010101" pitchFamily="2" charset="-122"/>
                <a:ea typeface="宋体" panose="02010600030101010101" pitchFamily="2" charset="-122"/>
              </a:rPr>
              <a:t>选修</a:t>
            </a:r>
            <a:r>
              <a:rPr lang="en-US" altLang="zh-CN" sz="3600" b="1" dirty="0" smtClean="0">
                <a:solidFill>
                  <a:schemeClr val="tx1"/>
                </a:solidFill>
                <a:latin typeface="宋体" panose="02010600030101010101" pitchFamily="2" charset="-122"/>
                <a:ea typeface="宋体" panose="02010600030101010101" pitchFamily="2" charset="-122"/>
              </a:rPr>
              <a:t>3</a:t>
            </a:r>
            <a:r>
              <a:rPr lang="zh-CN" altLang="zh-CN" sz="3600" b="1" dirty="0" smtClean="0">
                <a:solidFill>
                  <a:schemeClr val="tx1"/>
                </a:solidFill>
                <a:latin typeface="宋体" panose="02010600030101010101" pitchFamily="2" charset="-122"/>
                <a:ea typeface="宋体" panose="02010600030101010101" pitchFamily="2" charset="-122"/>
              </a:rPr>
              <a:t>：现代生物科技专题］</a:t>
            </a:r>
          </a:p>
          <a:p>
            <a:pPr marL="0" indent="0">
              <a:buFont typeface="Arial" panose="020B0604020202020204" pitchFamily="34" charset="0"/>
              <a:buNone/>
            </a:pPr>
            <a:r>
              <a:rPr lang="en-US" altLang="zh-CN" sz="3600" b="1" dirty="0" smtClean="0">
                <a:solidFill>
                  <a:srgbClr val="FF0000"/>
                </a:solidFill>
                <a:latin typeface="宋体" panose="02010600030101010101" pitchFamily="2" charset="-122"/>
                <a:ea typeface="宋体" panose="02010600030101010101" pitchFamily="2" charset="-122"/>
              </a:rPr>
              <a:t>2018</a:t>
            </a:r>
            <a:r>
              <a:rPr lang="zh-CN" altLang="zh-CN" sz="3600" b="1" dirty="0" smtClean="0">
                <a:solidFill>
                  <a:srgbClr val="FF0000"/>
                </a:solidFill>
                <a:latin typeface="宋体" panose="02010600030101010101" pitchFamily="2" charset="-122"/>
                <a:ea typeface="宋体" panose="02010600030101010101" pitchFamily="2" charset="-122"/>
              </a:rPr>
              <a:t>年《细胞》期刊报道</a:t>
            </a:r>
            <a:r>
              <a:rPr lang="zh-CN" altLang="zh-CN" sz="3600" b="1" dirty="0" smtClean="0">
                <a:solidFill>
                  <a:schemeClr val="tx1"/>
                </a:solidFill>
                <a:latin typeface="宋体" panose="02010600030101010101" pitchFamily="2" charset="-122"/>
                <a:ea typeface="宋体" panose="02010600030101010101" pitchFamily="2" charset="-122"/>
              </a:rPr>
              <a:t>，</a:t>
            </a:r>
            <a:r>
              <a:rPr lang="zh-CN" altLang="zh-CN" sz="3600" b="1" dirty="0" smtClean="0">
                <a:solidFill>
                  <a:srgbClr val="FF0000"/>
                </a:solidFill>
                <a:latin typeface="宋体" panose="02010600030101010101" pitchFamily="2" charset="-122"/>
                <a:ea typeface="宋体" panose="02010600030101010101" pitchFamily="2" charset="-122"/>
              </a:rPr>
              <a:t>中国科学家</a:t>
            </a:r>
            <a:r>
              <a:rPr lang="zh-CN" altLang="zh-CN" sz="3600" b="1" dirty="0" smtClean="0">
                <a:solidFill>
                  <a:schemeClr val="tx1"/>
                </a:solidFill>
                <a:latin typeface="宋体" panose="02010600030101010101" pitchFamily="2" charset="-122"/>
                <a:ea typeface="宋体" panose="02010600030101010101" pitchFamily="2" charset="-122"/>
              </a:rPr>
              <a:t>率先成功地应用体细胞对非人灵长类动物进行克隆，获得两只克隆猴</a:t>
            </a:r>
            <a:r>
              <a:rPr lang="en-US" altLang="zh-CN" sz="3600" b="1" dirty="0" smtClean="0">
                <a:solidFill>
                  <a:schemeClr val="tx1"/>
                </a:solidFill>
                <a:latin typeface="宋体" panose="02010600030101010101" pitchFamily="2" charset="-122"/>
                <a:ea typeface="宋体" panose="02010600030101010101" pitchFamily="2" charset="-122"/>
              </a:rPr>
              <a:t>—“</a:t>
            </a:r>
            <a:r>
              <a:rPr lang="zh-CN" altLang="zh-CN" sz="3600" b="1" dirty="0" smtClean="0">
                <a:solidFill>
                  <a:schemeClr val="tx1"/>
                </a:solidFill>
                <a:latin typeface="宋体" panose="02010600030101010101" pitchFamily="2" charset="-122"/>
                <a:ea typeface="宋体" panose="02010600030101010101" pitchFamily="2" charset="-122"/>
              </a:rPr>
              <a:t>中中</a:t>
            </a:r>
            <a:r>
              <a:rPr lang="en-US" altLang="zh-CN" sz="3600" b="1" dirty="0" smtClean="0">
                <a:solidFill>
                  <a:schemeClr val="tx1"/>
                </a:solidFill>
                <a:latin typeface="宋体" panose="02010600030101010101" pitchFamily="2" charset="-122"/>
                <a:ea typeface="宋体" panose="02010600030101010101" pitchFamily="2" charset="-122"/>
              </a:rPr>
              <a:t>”</a:t>
            </a:r>
            <a:r>
              <a:rPr lang="zh-CN" altLang="zh-CN" sz="3600" b="1" dirty="0" smtClean="0">
                <a:solidFill>
                  <a:schemeClr val="tx1"/>
                </a:solidFill>
                <a:latin typeface="宋体" panose="02010600030101010101" pitchFamily="2" charset="-122"/>
                <a:ea typeface="宋体" panose="02010600030101010101" pitchFamily="2" charset="-122"/>
              </a:rPr>
              <a:t>和</a:t>
            </a:r>
            <a:r>
              <a:rPr lang="en-US" altLang="zh-CN" sz="3600" b="1" dirty="0" smtClean="0">
                <a:solidFill>
                  <a:schemeClr val="tx1"/>
                </a:solidFill>
                <a:latin typeface="宋体" panose="02010600030101010101" pitchFamily="2" charset="-122"/>
                <a:ea typeface="宋体" panose="02010600030101010101" pitchFamily="2" charset="-122"/>
              </a:rPr>
              <a:t>“</a:t>
            </a:r>
            <a:r>
              <a:rPr lang="zh-CN" altLang="zh-CN" sz="3600" b="1" dirty="0" smtClean="0">
                <a:solidFill>
                  <a:schemeClr val="tx1"/>
                </a:solidFill>
                <a:latin typeface="宋体" panose="02010600030101010101" pitchFamily="2" charset="-122"/>
                <a:ea typeface="宋体" panose="02010600030101010101" pitchFamily="2" charset="-122"/>
              </a:rPr>
              <a:t>华华</a:t>
            </a:r>
            <a:r>
              <a:rPr lang="en-US" altLang="zh-CN" sz="3600" b="1" dirty="0" smtClean="0">
                <a:solidFill>
                  <a:schemeClr val="tx1"/>
                </a:solidFill>
                <a:latin typeface="宋体" panose="02010600030101010101" pitchFamily="2" charset="-122"/>
                <a:ea typeface="宋体" panose="02010600030101010101" pitchFamily="2" charset="-122"/>
              </a:rPr>
              <a:t>”</a:t>
            </a:r>
            <a:r>
              <a:rPr lang="zh-CN" altLang="zh-CN" sz="3600" b="1" dirty="0" smtClean="0">
                <a:solidFill>
                  <a:schemeClr val="tx1"/>
                </a:solidFill>
                <a:latin typeface="宋体" panose="02010600030101010101" pitchFamily="2" charset="-122"/>
                <a:ea typeface="宋体" panose="02010600030101010101" pitchFamily="2" charset="-122"/>
              </a:rPr>
              <a:t>。回答下列问题：</a:t>
            </a:r>
          </a:p>
          <a:p>
            <a:endParaRPr lang="zh-CN" altLang="zh-CN" sz="36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80110" y="1251585"/>
            <a:ext cx="10844530" cy="2194560"/>
          </a:xfrm>
        </p:spPr>
        <p:txBody>
          <a:bodyPr/>
          <a:lstStyle/>
          <a:p>
            <a:pPr marL="0" indent="0">
              <a:buNone/>
            </a:pPr>
            <a:r>
              <a:rPr lang="en-US" altLang="zh-CN" sz="3200" b="1" dirty="0">
                <a:solidFill>
                  <a:schemeClr val="tx1"/>
                </a:solidFill>
                <a:latin typeface="宋体" panose="02010600030101010101" pitchFamily="2" charset="-122"/>
                <a:ea typeface="宋体" panose="02010600030101010101" pitchFamily="2" charset="-122"/>
              </a:rPr>
              <a:t>1</a:t>
            </a:r>
            <a:r>
              <a:rPr lang="zh-CN" altLang="zh-CN" sz="3200" b="1" dirty="0">
                <a:solidFill>
                  <a:schemeClr val="tx1"/>
                </a:solidFill>
                <a:latin typeface="宋体" panose="02010600030101010101" pitchFamily="2" charset="-122"/>
                <a:ea typeface="宋体" panose="02010600030101010101" pitchFamily="2" charset="-122"/>
              </a:rPr>
              <a:t>．下列研究工作中由</a:t>
            </a:r>
            <a:r>
              <a:rPr lang="zh-CN" altLang="zh-CN" sz="3200" b="1" dirty="0">
                <a:solidFill>
                  <a:srgbClr val="C00000"/>
                </a:solidFill>
                <a:latin typeface="宋体" panose="02010600030101010101" pitchFamily="2" charset="-122"/>
                <a:ea typeface="宋体" panose="02010600030101010101" pitchFamily="2" charset="-122"/>
              </a:rPr>
              <a:t>我国科学家</a:t>
            </a:r>
            <a:r>
              <a:rPr lang="zh-CN" altLang="zh-CN" sz="3200" b="1" dirty="0">
                <a:solidFill>
                  <a:schemeClr val="tx1"/>
                </a:solidFill>
                <a:latin typeface="宋体" panose="02010600030101010101" pitchFamily="2" charset="-122"/>
                <a:ea typeface="宋体" panose="02010600030101010101" pitchFamily="2" charset="-122"/>
              </a:rPr>
              <a:t>完成的是</a:t>
            </a:r>
          </a:p>
          <a:p>
            <a:pPr marL="0" indent="0">
              <a:buNone/>
            </a:pPr>
            <a:r>
              <a:rPr lang="en-US" altLang="zh-CN" sz="3200" b="1" dirty="0">
                <a:solidFill>
                  <a:schemeClr val="tx1"/>
                </a:solidFill>
                <a:latin typeface="宋体" panose="02010600030101010101" pitchFamily="2" charset="-122"/>
                <a:ea typeface="宋体" panose="02010600030101010101" pitchFamily="2" charset="-122"/>
              </a:rPr>
              <a:t>A</a:t>
            </a:r>
            <a:r>
              <a:rPr lang="zh-CN" altLang="zh-CN" sz="3200" b="1" dirty="0">
                <a:solidFill>
                  <a:schemeClr val="tx1"/>
                </a:solidFill>
                <a:latin typeface="宋体" panose="02010600030101010101" pitchFamily="2" charset="-122"/>
                <a:ea typeface="宋体" panose="02010600030101010101" pitchFamily="2" charset="-122"/>
              </a:rPr>
              <a:t>．以豌豆为材料发现性状遗传规律的实验</a:t>
            </a:r>
          </a:p>
          <a:p>
            <a:pPr marL="0" indent="0">
              <a:buNone/>
            </a:pPr>
            <a:r>
              <a:rPr lang="en-US" altLang="zh-CN" sz="3200" b="1" dirty="0">
                <a:solidFill>
                  <a:schemeClr val="tx1"/>
                </a:solidFill>
                <a:latin typeface="宋体" panose="02010600030101010101" pitchFamily="2" charset="-122"/>
                <a:ea typeface="宋体" panose="02010600030101010101" pitchFamily="2" charset="-122"/>
              </a:rPr>
              <a:t>B</a:t>
            </a:r>
            <a:r>
              <a:rPr lang="zh-CN" altLang="zh-CN" sz="3200" b="1" dirty="0">
                <a:solidFill>
                  <a:schemeClr val="tx1"/>
                </a:solidFill>
                <a:latin typeface="宋体" panose="02010600030101010101" pitchFamily="2" charset="-122"/>
                <a:ea typeface="宋体" panose="02010600030101010101" pitchFamily="2" charset="-122"/>
              </a:rPr>
              <a:t>．用小球藻发现光合作用暗反应途径的实验</a:t>
            </a:r>
          </a:p>
          <a:p>
            <a:pPr marL="0" indent="0">
              <a:buNone/>
            </a:pPr>
            <a:r>
              <a:rPr lang="en-US" altLang="zh-CN" sz="3200" b="1" dirty="0">
                <a:solidFill>
                  <a:schemeClr val="tx1"/>
                </a:solidFill>
                <a:latin typeface="宋体" panose="02010600030101010101" pitchFamily="2" charset="-122"/>
                <a:ea typeface="宋体" panose="02010600030101010101" pitchFamily="2" charset="-122"/>
              </a:rPr>
              <a:t>C</a:t>
            </a:r>
            <a:r>
              <a:rPr lang="zh-CN" altLang="zh-CN" sz="3200" b="1" dirty="0">
                <a:solidFill>
                  <a:schemeClr val="tx1"/>
                </a:solidFill>
                <a:latin typeface="宋体" panose="02010600030101010101" pitchFamily="2" charset="-122"/>
                <a:ea typeface="宋体" panose="02010600030101010101" pitchFamily="2" charset="-122"/>
              </a:rPr>
              <a:t>．证明</a:t>
            </a:r>
            <a:r>
              <a:rPr lang="en-US" altLang="zh-CN" sz="3200" b="1" dirty="0">
                <a:solidFill>
                  <a:schemeClr val="tx1"/>
                </a:solidFill>
                <a:latin typeface="宋体" panose="02010600030101010101" pitchFamily="2" charset="-122"/>
                <a:ea typeface="宋体" panose="02010600030101010101" pitchFamily="2" charset="-122"/>
              </a:rPr>
              <a:t>DNA</a:t>
            </a:r>
            <a:r>
              <a:rPr lang="zh-CN" altLang="zh-CN" sz="3200" b="1" dirty="0">
                <a:solidFill>
                  <a:schemeClr val="tx1"/>
                </a:solidFill>
                <a:latin typeface="宋体" panose="02010600030101010101" pitchFamily="2" charset="-122"/>
                <a:ea typeface="宋体" panose="02010600030101010101" pitchFamily="2" charset="-122"/>
              </a:rPr>
              <a:t>是遗传物质的肺炎双球菌转化实验</a:t>
            </a:r>
          </a:p>
          <a:p>
            <a:pPr marL="0" indent="0">
              <a:buNone/>
            </a:pPr>
            <a:r>
              <a:rPr lang="en-US" altLang="zh-CN" sz="3200" b="1" dirty="0">
                <a:solidFill>
                  <a:schemeClr val="tx1"/>
                </a:solidFill>
                <a:latin typeface="宋体" panose="02010600030101010101" pitchFamily="2" charset="-122"/>
                <a:ea typeface="宋体" panose="02010600030101010101" pitchFamily="2" charset="-122"/>
              </a:rPr>
              <a:t>D</a:t>
            </a:r>
            <a:r>
              <a:rPr lang="zh-CN" altLang="zh-CN" sz="3200" b="1" dirty="0">
                <a:solidFill>
                  <a:schemeClr val="tx1"/>
                </a:solidFill>
                <a:latin typeface="宋体" panose="02010600030101010101" pitchFamily="2" charset="-122"/>
                <a:ea typeface="宋体" panose="02010600030101010101" pitchFamily="2" charset="-122"/>
              </a:rPr>
              <a:t>．</a:t>
            </a:r>
            <a:r>
              <a:rPr lang="zh-CN" altLang="zh-CN" sz="3200" b="1" dirty="0">
                <a:solidFill>
                  <a:srgbClr val="C00000"/>
                </a:solidFill>
                <a:latin typeface="宋体" panose="02010600030101010101" pitchFamily="2" charset="-122"/>
                <a:ea typeface="宋体" panose="02010600030101010101" pitchFamily="2" charset="-122"/>
              </a:rPr>
              <a:t>首例具有生物活性的结晶牛胰岛素的人工合成</a:t>
            </a:r>
          </a:p>
          <a:p>
            <a:pPr marL="0" indent="0">
              <a:buNone/>
            </a:pPr>
            <a:endParaRPr lang="zh-CN" altLang="zh-CN" sz="3200" b="1" dirty="0">
              <a:solidFill>
                <a:srgbClr val="C00000"/>
              </a:solidFill>
              <a:latin typeface="宋体" panose="02010600030101010101" pitchFamily="2" charset="-122"/>
              <a:ea typeface="宋体" panose="02010600030101010101" pitchFamily="2" charset="-122"/>
            </a:endParaRPr>
          </a:p>
        </p:txBody>
      </p:sp>
      <p:sp>
        <p:nvSpPr>
          <p:cNvPr id="5" name="TextBox 4"/>
          <p:cNvSpPr txBox="1"/>
          <p:nvPr/>
        </p:nvSpPr>
        <p:spPr>
          <a:xfrm rot="16200000">
            <a:off x="3864700" y="-1283940"/>
            <a:ext cx="548640" cy="3744416"/>
          </a:xfrm>
          <a:prstGeom prst="rect">
            <a:avLst/>
          </a:prstGeom>
          <a:noFill/>
        </p:spPr>
        <p:txBody>
          <a:bodyPr vert="eaVert" wrap="square" rtlCol="0">
            <a:spAutoFit/>
          </a:bodyPr>
          <a:lstStyle/>
          <a:p>
            <a:r>
              <a:rPr lang="zh-CN" altLang="zh-CN" sz="2400" b="1" dirty="0">
                <a:latin typeface="+mj-ea"/>
                <a:ea typeface="+mj-ea"/>
              </a:rPr>
              <a:t>新课标</a:t>
            </a:r>
            <a:r>
              <a:rPr lang="en-US" altLang="zh-CN" sz="2400" b="1" dirty="0">
                <a:latin typeface="+mj-ea"/>
                <a:ea typeface="+mj-ea"/>
              </a:rPr>
              <a:t> III </a:t>
            </a:r>
            <a:r>
              <a:rPr lang="zh-CN" altLang="zh-CN" sz="2400" b="1" dirty="0">
                <a:latin typeface="+mj-ea"/>
                <a:ea typeface="+mj-ea"/>
              </a:rPr>
              <a:t>卷</a:t>
            </a:r>
            <a:endParaRPr lang="zh-CN" altLang="en-US" sz="2400" dirty="0">
              <a:latin typeface="+mj-ea"/>
              <a:ea typeface="+mj-ea"/>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diagBrick">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340360" y="1881505"/>
            <a:ext cx="11511280" cy="2484120"/>
          </a:xfrm>
        </p:spPr>
        <p:txBody>
          <a:bodyPr/>
          <a:lstStyle/>
          <a:p>
            <a:r>
              <a:rPr lang="zh-CN" altLang="en-US" sz="3600" b="1">
                <a:latin typeface="宋体" panose="02010600030101010101" pitchFamily="2" charset="-122"/>
                <a:ea typeface="宋体" panose="02010600030101010101" pitchFamily="2" charset="-122"/>
              </a:rPr>
              <a:t>高考考场是培养学生社会主义核心价值观的另一个课堂；</a:t>
            </a:r>
          </a:p>
          <a:p>
            <a:endParaRPr lang="zh-CN" altLang="en-US" sz="3600" b="1">
              <a:latin typeface="宋体" panose="02010600030101010101" pitchFamily="2" charset="-122"/>
              <a:ea typeface="宋体" panose="02010600030101010101" pitchFamily="2" charset="-122"/>
            </a:endParaRPr>
          </a:p>
          <a:p>
            <a:r>
              <a:rPr lang="zh-CN" altLang="en-US" sz="3600" b="1">
                <a:latin typeface="宋体" panose="02010600030101010101" pitchFamily="2" charset="-122"/>
                <a:ea typeface="宋体" panose="02010600030101010101" pitchFamily="2" charset="-122"/>
              </a:rPr>
              <a:t>高考试题是体现学生学科核心素养的另一种方式。</a:t>
            </a:r>
          </a:p>
        </p:txBody>
      </p:sp>
      <p:sp>
        <p:nvSpPr>
          <p:cNvPr id="4" name="页脚占位符 3"/>
          <p:cNvSpPr>
            <a:spLocks noGrp="1"/>
          </p:cNvSpPr>
          <p:nvPr>
            <p:ph type="ftr" sz="quarter" idx="11"/>
          </p:nvPr>
        </p:nvSpPr>
        <p:spPr/>
        <p:txBody>
          <a:bodyPr/>
          <a:lstStyle/>
          <a:p>
            <a:r>
              <a:rPr lang="zh-CN" altLang="en-US"/>
              <a:t>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121920" y="60596"/>
            <a:ext cx="12192000"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4294967295"/>
          </p:nvPr>
        </p:nvSpPr>
        <p:spPr>
          <a:xfrm>
            <a:off x="0" y="333634"/>
            <a:ext cx="6096000" cy="720725"/>
          </a:xfrm>
          <a:prstGeom prst="rect">
            <a:avLst/>
          </a:prstGeom>
        </p:spPr>
        <p:txBody>
          <a:bodyPr/>
          <a:lstStyle/>
          <a:p>
            <a:pPr marL="0" marR="0">
              <a:lnSpc>
                <a:spcPts val="4750"/>
              </a:lnSpc>
              <a:spcBef>
                <a:spcPct val="0"/>
              </a:spcBef>
              <a:spcAft>
                <a:spcPct val="0"/>
              </a:spcAft>
            </a:pPr>
            <a:r>
              <a:rPr kumimoji="1" lang="en-US" altLang="zh-CN" dirty="0" smtClean="0"/>
              <a:t> </a:t>
            </a:r>
            <a:r>
              <a:rPr lang="zh-CN" altLang="en-US" dirty="0" smtClean="0">
                <a:latin typeface="OLQUDA+å¾®è½¯éé»" panose="020B0503020204020204"/>
                <a:cs typeface="OLQUDA+å¾®è½¯éé»" panose="020B0503020204020204"/>
              </a:rPr>
              <a:t>学科育人目标的升级</a:t>
            </a:r>
            <a:endParaRPr lang="zh-CN" altLang="en-US" dirty="0">
              <a:latin typeface="OLQUDA+å¾®è½¯éé»" panose="020B0503020204020204"/>
              <a:cs typeface="OLQUDA+å¾®è½¯éé»" panose="020B0503020204020204"/>
            </a:endParaRPr>
          </a:p>
        </p:txBody>
      </p:sp>
      <p:sp>
        <p:nvSpPr>
          <p:cNvPr id="30" name="矩形 29"/>
          <p:cNvSpPr/>
          <p:nvPr/>
        </p:nvSpPr>
        <p:spPr>
          <a:xfrm>
            <a:off x="1156610" y="1374400"/>
            <a:ext cx="9936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800" dirty="0"/>
          </a:p>
        </p:txBody>
      </p:sp>
      <p:sp>
        <p:nvSpPr>
          <p:cNvPr id="8" name="燕尾形 7"/>
          <p:cNvSpPr/>
          <p:nvPr/>
        </p:nvSpPr>
        <p:spPr>
          <a:xfrm>
            <a:off x="938394" y="1054359"/>
            <a:ext cx="685800" cy="6858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2" name="燕尾形 31"/>
          <p:cNvSpPr/>
          <p:nvPr/>
        </p:nvSpPr>
        <p:spPr>
          <a:xfrm>
            <a:off x="492488" y="1054359"/>
            <a:ext cx="685800" cy="6858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33" name="燕尾形 32"/>
          <p:cNvSpPr/>
          <p:nvPr/>
        </p:nvSpPr>
        <p:spPr>
          <a:xfrm>
            <a:off x="10497483" y="1054359"/>
            <a:ext cx="685800" cy="685800"/>
          </a:xfrm>
          <a:prstGeom prst="chevron">
            <a:avLst>
              <a:gd name="adj" fmla="val 759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chemeClr val="tx1"/>
                </a:solidFill>
              </a:ln>
              <a:solidFill>
                <a:schemeClr val="tx1">
                  <a:lumMod val="95000"/>
                  <a:lumOff val="5000"/>
                </a:schemeClr>
              </a:solidFill>
            </a:endParaRPr>
          </a:p>
        </p:txBody>
      </p:sp>
      <p:sp>
        <p:nvSpPr>
          <p:cNvPr id="37" name="矩形 36"/>
          <p:cNvSpPr/>
          <p:nvPr/>
        </p:nvSpPr>
        <p:spPr>
          <a:xfrm>
            <a:off x="511051" y="1807394"/>
            <a:ext cx="954678" cy="461665"/>
          </a:xfrm>
          <a:prstGeom prst="rect">
            <a:avLst/>
          </a:prstGeom>
          <a:noFill/>
        </p:spPr>
        <p:txBody>
          <a:bodyPr wrap="square">
            <a:spAutoFit/>
          </a:bodyPr>
          <a:lstStyle/>
          <a:p>
            <a:pPr defTabSz="1218565">
              <a:defRPr/>
            </a:pPr>
            <a:r>
              <a:rPr lang="zh-CN" altLang="en-US" sz="2400" b="1" kern="0" dirty="0">
                <a:solidFill>
                  <a:schemeClr val="accent1"/>
                </a:solidFill>
                <a:ea typeface="微软雅黑" panose="020B0503020204020204" charset="-122"/>
              </a:rPr>
              <a:t>教书</a:t>
            </a:r>
            <a:endParaRPr lang="en-US" altLang="zh-CN" sz="2400" b="1" kern="0" dirty="0">
              <a:solidFill>
                <a:schemeClr val="accent1"/>
              </a:solidFill>
              <a:ea typeface="微软雅黑" panose="020B0503020204020204" charset="-122"/>
            </a:endParaRPr>
          </a:p>
        </p:txBody>
      </p:sp>
      <p:grpSp>
        <p:nvGrpSpPr>
          <p:cNvPr id="13" name="组 12"/>
          <p:cNvGrpSpPr/>
          <p:nvPr/>
        </p:nvGrpSpPr>
        <p:grpSpPr>
          <a:xfrm>
            <a:off x="1624194" y="1246887"/>
            <a:ext cx="2519077" cy="4495008"/>
            <a:chOff x="1409837" y="1600200"/>
            <a:chExt cx="2188830" cy="4296525"/>
          </a:xfrm>
          <a:solidFill>
            <a:schemeClr val="accent1"/>
          </a:solidFill>
        </p:grpSpPr>
        <p:grpSp>
          <p:nvGrpSpPr>
            <p:cNvPr id="12" name="组 11"/>
            <p:cNvGrpSpPr/>
            <p:nvPr/>
          </p:nvGrpSpPr>
          <p:grpSpPr>
            <a:xfrm>
              <a:off x="1409837" y="1600200"/>
              <a:ext cx="2188830" cy="4296525"/>
              <a:chOff x="1644650" y="1600200"/>
              <a:chExt cx="1955800" cy="4296525"/>
            </a:xfrm>
            <a:grpFill/>
          </p:grpSpPr>
          <p:sp>
            <p:nvSpPr>
              <p:cNvPr id="9" name="椭圆 8"/>
              <p:cNvSpPr/>
              <p:nvPr/>
            </p:nvSpPr>
            <p:spPr>
              <a:xfrm>
                <a:off x="2489316" y="1600200"/>
                <a:ext cx="266468" cy="30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上箭头标注 10"/>
              <p:cNvSpPr/>
              <p:nvPr/>
            </p:nvSpPr>
            <p:spPr>
              <a:xfrm>
                <a:off x="1644650" y="1600200"/>
                <a:ext cx="1955800" cy="4296525"/>
              </a:xfrm>
              <a:prstGeom prst="upArrowCallout">
                <a:avLst>
                  <a:gd name="adj1" fmla="val 2597"/>
                  <a:gd name="adj2" fmla="val 2273"/>
                  <a:gd name="adj3" fmla="val 6169"/>
                  <a:gd name="adj4" fmla="val 726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矩形 38"/>
            <p:cNvSpPr/>
            <p:nvPr/>
          </p:nvSpPr>
          <p:spPr>
            <a:xfrm>
              <a:off x="1500510" y="4366415"/>
              <a:ext cx="2007484" cy="1071893"/>
            </a:xfrm>
            <a:prstGeom prst="rect">
              <a:avLst/>
            </a:prstGeom>
            <a:grpFill/>
          </p:spPr>
          <p:txBody>
            <a:bodyPr wrap="square" numCol="1" spcCol="360000">
              <a:spAutoFit/>
            </a:bodyPr>
            <a:lstStyle/>
            <a:p>
              <a:pPr algn="ctr" defTabSz="608965">
                <a:lnSpc>
                  <a:spcPct val="130000"/>
                </a:lnSpc>
              </a:pPr>
              <a:r>
                <a:rPr lang="en-US" altLang="zh-CN" sz="2000" dirty="0">
                  <a:solidFill>
                    <a:schemeClr val="bg1"/>
                  </a:solidFill>
                  <a:latin typeface="微软雅黑" panose="020B0503020204020204" charset="-122"/>
                  <a:ea typeface="微软雅黑" panose="020B0503020204020204" charset="-122"/>
                </a:rPr>
                <a:t>1952</a:t>
              </a:r>
              <a:r>
                <a:rPr lang="zh-CN" altLang="en-US" sz="2000" dirty="0" smtClean="0">
                  <a:solidFill>
                    <a:schemeClr val="bg1"/>
                  </a:solidFill>
                  <a:latin typeface="微软雅黑" panose="020B0503020204020204" charset="-122"/>
                  <a:ea typeface="微软雅黑" panose="020B0503020204020204" charset="-122"/>
                </a:rPr>
                <a:t>年</a:t>
              </a:r>
              <a:endParaRPr lang="en-US" altLang="zh-CN" sz="2000" dirty="0" smtClean="0">
                <a:solidFill>
                  <a:schemeClr val="bg1"/>
                </a:solidFill>
                <a:latin typeface="微软雅黑" panose="020B0503020204020204" charset="-122"/>
                <a:ea typeface="微软雅黑" panose="020B0503020204020204" charset="-122"/>
              </a:endParaRPr>
            </a:p>
            <a:p>
              <a:pPr algn="ctr" defTabSz="608965">
                <a:lnSpc>
                  <a:spcPct val="130000"/>
                </a:lnSpc>
              </a:pPr>
              <a:r>
                <a:rPr lang="zh-CN" altLang="en-US" sz="2000" dirty="0" smtClean="0">
                  <a:solidFill>
                    <a:schemeClr val="bg1"/>
                  </a:solidFill>
                  <a:latin typeface="微软雅黑" panose="020B0503020204020204" charset="-122"/>
                  <a:ea typeface="微软雅黑" panose="020B0503020204020204" charset="-122"/>
                </a:rPr>
                <a:t>中学</a:t>
              </a:r>
              <a:r>
                <a:rPr lang="zh-CN" altLang="en-US" sz="2000" dirty="0">
                  <a:solidFill>
                    <a:schemeClr val="bg1"/>
                  </a:solidFill>
                  <a:latin typeface="微软雅黑" panose="020B0503020204020204" charset="-122"/>
                  <a:ea typeface="微软雅黑" panose="020B0503020204020204" charset="-122"/>
                </a:rPr>
                <a:t>教育暂行规定</a:t>
              </a:r>
            </a:p>
            <a:p>
              <a:pPr algn="ctr" defTabSz="608965">
                <a:lnSpc>
                  <a:spcPct val="130000"/>
                </a:lnSpc>
              </a:pPr>
              <a:endParaRPr lang="zh-CN" altLang="en-US" sz="1200" dirty="0">
                <a:solidFill>
                  <a:schemeClr val="bg1"/>
                </a:solidFill>
                <a:latin typeface="微软雅黑" panose="020B0503020204020204" charset="-122"/>
                <a:ea typeface="微软雅黑" panose="020B0503020204020204" charset="-122"/>
              </a:endParaRPr>
            </a:p>
          </p:txBody>
        </p:sp>
        <p:sp>
          <p:nvSpPr>
            <p:cNvPr id="41" name="矩形 40"/>
            <p:cNvSpPr/>
            <p:nvPr/>
          </p:nvSpPr>
          <p:spPr>
            <a:xfrm>
              <a:off x="1539885" y="3565331"/>
              <a:ext cx="1928734" cy="830997"/>
            </a:xfrm>
            <a:prstGeom prst="rect">
              <a:avLst/>
            </a:prstGeom>
            <a:grpFill/>
          </p:spPr>
          <p:txBody>
            <a:bodyPr wrap="square">
              <a:spAutoFit/>
            </a:bodyPr>
            <a:lstStyle/>
            <a:p>
              <a:pPr algn="ctr" defTabSz="1218565">
                <a:defRPr/>
              </a:pPr>
              <a:r>
                <a:rPr lang="zh-CN" altLang="en-US" sz="2400" b="1" kern="0" dirty="0">
                  <a:solidFill>
                    <a:schemeClr val="bg1"/>
                  </a:solidFill>
                  <a:ea typeface="微软雅黑" panose="020B0503020204020204" charset="-122"/>
                </a:rPr>
                <a:t>基础</a:t>
              </a:r>
              <a:r>
                <a:rPr lang="zh-CN" altLang="en-US" sz="2400" b="1" kern="0" dirty="0" smtClean="0">
                  <a:solidFill>
                    <a:schemeClr val="bg1"/>
                  </a:solidFill>
                  <a:ea typeface="微软雅黑" panose="020B0503020204020204" charset="-122"/>
                </a:rPr>
                <a:t>知识与基础技能</a:t>
              </a:r>
              <a:endParaRPr lang="en-US" altLang="zh-CN" sz="2400" b="1" kern="0" dirty="0">
                <a:solidFill>
                  <a:schemeClr val="bg1"/>
                </a:solidFill>
                <a:ea typeface="微软雅黑" panose="020B0503020204020204" charset="-122"/>
              </a:endParaRPr>
            </a:p>
          </p:txBody>
        </p:sp>
        <p:sp>
          <p:nvSpPr>
            <p:cNvPr id="42" name="Freeform 7"/>
            <p:cNvSpPr>
              <a:spLocks noEditPoints="1"/>
            </p:cNvSpPr>
            <p:nvPr/>
          </p:nvSpPr>
          <p:spPr bwMode="auto">
            <a:xfrm>
              <a:off x="2231731" y="3048683"/>
              <a:ext cx="545044" cy="397456"/>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ln>
                  <a:solidFill>
                    <a:schemeClr val="bg1"/>
                  </a:solidFill>
                </a:ln>
                <a:solidFill>
                  <a:schemeClr val="bg1"/>
                </a:solidFill>
              </a:endParaRPr>
            </a:p>
          </p:txBody>
        </p:sp>
      </p:grpSp>
      <p:grpSp>
        <p:nvGrpSpPr>
          <p:cNvPr id="14" name="组 13"/>
          <p:cNvGrpSpPr/>
          <p:nvPr/>
        </p:nvGrpSpPr>
        <p:grpSpPr>
          <a:xfrm>
            <a:off x="4545107" y="1264025"/>
            <a:ext cx="2661920" cy="4477870"/>
            <a:chOff x="3894312" y="1600200"/>
            <a:chExt cx="2292545" cy="4296525"/>
          </a:xfrm>
        </p:grpSpPr>
        <p:grpSp>
          <p:nvGrpSpPr>
            <p:cNvPr id="44" name="组 43"/>
            <p:cNvGrpSpPr/>
            <p:nvPr/>
          </p:nvGrpSpPr>
          <p:grpSpPr>
            <a:xfrm>
              <a:off x="3894312" y="1600200"/>
              <a:ext cx="2188830" cy="4296525"/>
              <a:chOff x="1644650" y="1600200"/>
              <a:chExt cx="1955800" cy="4296525"/>
            </a:xfrm>
            <a:solidFill>
              <a:schemeClr val="bg1"/>
            </a:solidFill>
          </p:grpSpPr>
          <p:sp>
            <p:nvSpPr>
              <p:cNvPr id="48" name="椭圆 47"/>
              <p:cNvSpPr/>
              <p:nvPr/>
            </p:nvSpPr>
            <p:spPr>
              <a:xfrm>
                <a:off x="2489316" y="1600200"/>
                <a:ext cx="266468" cy="30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上箭头标注 48"/>
              <p:cNvSpPr/>
              <p:nvPr/>
            </p:nvSpPr>
            <p:spPr>
              <a:xfrm>
                <a:off x="1644650" y="1600200"/>
                <a:ext cx="1955800" cy="4296525"/>
              </a:xfrm>
              <a:prstGeom prst="upArrowCallout">
                <a:avLst>
                  <a:gd name="adj1" fmla="val 2597"/>
                  <a:gd name="adj2" fmla="val 2273"/>
                  <a:gd name="adj3" fmla="val 6169"/>
                  <a:gd name="adj4" fmla="val 72697"/>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chemeClr val="tx1"/>
                    </a:solidFill>
                  </a:ln>
                </a:endParaRPr>
              </a:p>
            </p:txBody>
          </p:sp>
        </p:grpSp>
        <p:sp>
          <p:nvSpPr>
            <p:cNvPr id="45" name="矩形 44"/>
            <p:cNvSpPr/>
            <p:nvPr/>
          </p:nvSpPr>
          <p:spPr>
            <a:xfrm>
              <a:off x="3894312" y="4366348"/>
              <a:ext cx="2292545" cy="1147891"/>
            </a:xfrm>
            <a:prstGeom prst="rect">
              <a:avLst/>
            </a:prstGeom>
          </p:spPr>
          <p:txBody>
            <a:bodyPr wrap="square" numCol="1" spcCol="360000">
              <a:spAutoFit/>
            </a:bodyPr>
            <a:lstStyle/>
            <a:p>
              <a:pPr algn="ctr">
                <a:lnSpc>
                  <a:spcPts val="2900"/>
                </a:lnSpc>
                <a:spcBef>
                  <a:spcPct val="0"/>
                </a:spcBef>
                <a:spcAft>
                  <a:spcPct val="0"/>
                </a:spcAft>
              </a:pPr>
              <a:r>
                <a:rPr lang="en-US" altLang="zh-CN" sz="2000" dirty="0" smtClean="0">
                  <a:solidFill>
                    <a:srgbClr val="FFFF00"/>
                  </a:solidFill>
                  <a:latin typeface="Arial" panose="020B0604020202020204"/>
                  <a:cs typeface="Arial" panose="020B0604020202020204"/>
                </a:rPr>
                <a:t>2003</a:t>
              </a:r>
              <a:r>
                <a:rPr lang="zh-CN" altLang="en-US" sz="2000" dirty="0" smtClean="0">
                  <a:solidFill>
                    <a:srgbClr val="FFFF00"/>
                  </a:solidFill>
                  <a:latin typeface="OLQUDA+å¾®è½¯éé»" panose="020B0503020204020204"/>
                  <a:cs typeface="OLQUDA+å¾®è½¯éé»" panose="020B0503020204020204"/>
                </a:rPr>
                <a:t>年</a:t>
              </a:r>
            </a:p>
            <a:p>
              <a:pPr algn="ctr">
                <a:lnSpc>
                  <a:spcPts val="2900"/>
                </a:lnSpc>
                <a:spcBef>
                  <a:spcPct val="0"/>
                </a:spcBef>
                <a:spcAft>
                  <a:spcPct val="0"/>
                </a:spcAft>
              </a:pPr>
              <a:r>
                <a:rPr lang="zh-CN" altLang="en-US" sz="2000" dirty="0" smtClean="0">
                  <a:solidFill>
                    <a:srgbClr val="FFFF00"/>
                  </a:solidFill>
                  <a:latin typeface="OLQUDA+å¾®è½¯éé»" panose="020B0503020204020204"/>
                  <a:cs typeface="OLQUDA+å¾®è½¯éé»" panose="020B0503020204020204"/>
                </a:rPr>
                <a:t>基础教育</a:t>
              </a:r>
              <a:r>
                <a:rPr lang="zh-CN" altLang="en-US" sz="2000" dirty="0">
                  <a:solidFill>
                    <a:srgbClr val="FFFF00"/>
                  </a:solidFill>
                  <a:latin typeface="OLQUDA+å¾®è½¯éé»" panose="020B0503020204020204"/>
                  <a:cs typeface="OLQUDA+å¾®è½¯éé»" panose="020B0503020204020204"/>
                </a:rPr>
                <a:t>课程</a:t>
              </a:r>
            </a:p>
            <a:p>
              <a:pPr algn="ctr">
                <a:lnSpc>
                  <a:spcPts val="2900"/>
                </a:lnSpc>
                <a:spcBef>
                  <a:spcPct val="0"/>
                </a:spcBef>
                <a:spcAft>
                  <a:spcPct val="0"/>
                </a:spcAft>
              </a:pPr>
              <a:r>
                <a:rPr lang="zh-CN" altLang="en-US" sz="2000" dirty="0">
                  <a:solidFill>
                    <a:srgbClr val="FFFF00"/>
                  </a:solidFill>
                  <a:latin typeface="OLQUDA+å¾®è½¯éé»" panose="020B0503020204020204"/>
                  <a:cs typeface="OLQUDA+å¾®è½¯éé»" panose="020B0503020204020204"/>
                </a:rPr>
                <a:t>改革纲要</a:t>
              </a:r>
            </a:p>
          </p:txBody>
        </p:sp>
        <p:sp>
          <p:nvSpPr>
            <p:cNvPr id="46" name="矩形 45"/>
            <p:cNvSpPr/>
            <p:nvPr/>
          </p:nvSpPr>
          <p:spPr>
            <a:xfrm>
              <a:off x="4379068" y="3573444"/>
              <a:ext cx="1219317" cy="420490"/>
            </a:xfrm>
            <a:prstGeom prst="rect">
              <a:avLst/>
            </a:prstGeom>
          </p:spPr>
          <p:txBody>
            <a:bodyPr wrap="none">
              <a:spAutoFit/>
            </a:bodyPr>
            <a:lstStyle/>
            <a:p>
              <a:pPr algn="ctr" defTabSz="1218565">
                <a:defRPr/>
              </a:pPr>
              <a:r>
                <a:rPr lang="zh-CN" altLang="en-US" sz="2400" b="1" kern="0" dirty="0" smtClean="0">
                  <a:solidFill>
                    <a:srgbClr val="FFFF00"/>
                  </a:solidFill>
                  <a:ea typeface="微软雅黑" panose="020B0503020204020204" charset="-122"/>
                </a:rPr>
                <a:t>三维</a:t>
              </a:r>
              <a:r>
                <a:rPr lang="zh-CN" altLang="en-US" sz="2400" b="1" kern="0" dirty="0">
                  <a:solidFill>
                    <a:srgbClr val="FFFF00"/>
                  </a:solidFill>
                  <a:ea typeface="微软雅黑" panose="020B0503020204020204" charset="-122"/>
                </a:rPr>
                <a:t>目标</a:t>
              </a:r>
            </a:p>
          </p:txBody>
        </p:sp>
        <p:sp>
          <p:nvSpPr>
            <p:cNvPr id="47" name="Freeform 7"/>
            <p:cNvSpPr>
              <a:spLocks noEditPoints="1"/>
            </p:cNvSpPr>
            <p:nvPr/>
          </p:nvSpPr>
          <p:spPr bwMode="auto">
            <a:xfrm>
              <a:off x="4716205" y="3053945"/>
              <a:ext cx="545044" cy="397456"/>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dirty="0"/>
            </a:p>
          </p:txBody>
        </p:sp>
      </p:grpSp>
      <p:sp>
        <p:nvSpPr>
          <p:cNvPr id="59" name="矩形 58"/>
          <p:cNvSpPr/>
          <p:nvPr/>
        </p:nvSpPr>
        <p:spPr>
          <a:xfrm>
            <a:off x="10327341" y="1812881"/>
            <a:ext cx="855943" cy="461665"/>
          </a:xfrm>
          <a:prstGeom prst="rect">
            <a:avLst/>
          </a:prstGeom>
          <a:noFill/>
        </p:spPr>
        <p:txBody>
          <a:bodyPr wrap="square">
            <a:spAutoFit/>
          </a:bodyPr>
          <a:lstStyle/>
          <a:p>
            <a:pPr defTabSz="1218565">
              <a:defRPr/>
            </a:pPr>
            <a:r>
              <a:rPr lang="zh-CN" altLang="en-US" sz="2400" b="1" kern="0" dirty="0">
                <a:solidFill>
                  <a:schemeClr val="accent1"/>
                </a:solidFill>
                <a:ea typeface="微软雅黑" panose="020B0503020204020204" charset="-122"/>
              </a:rPr>
              <a:t>育人</a:t>
            </a:r>
            <a:endParaRPr lang="en-US" altLang="zh-CN" sz="2400" b="1" kern="0" dirty="0">
              <a:solidFill>
                <a:schemeClr val="accent1"/>
              </a:solidFill>
              <a:ea typeface="微软雅黑" panose="020B0503020204020204" charset="-122"/>
            </a:endParaRPr>
          </a:p>
        </p:txBody>
      </p:sp>
      <p:grpSp>
        <p:nvGrpSpPr>
          <p:cNvPr id="62" name="组 12"/>
          <p:cNvGrpSpPr/>
          <p:nvPr/>
        </p:nvGrpSpPr>
        <p:grpSpPr>
          <a:xfrm>
            <a:off x="7609395" y="1264025"/>
            <a:ext cx="2519077" cy="4477870"/>
            <a:chOff x="1409837" y="1600200"/>
            <a:chExt cx="2188830" cy="4296525"/>
          </a:xfrm>
          <a:solidFill>
            <a:schemeClr val="accent1"/>
          </a:solidFill>
        </p:grpSpPr>
        <p:grpSp>
          <p:nvGrpSpPr>
            <p:cNvPr id="65" name="组 11"/>
            <p:cNvGrpSpPr/>
            <p:nvPr/>
          </p:nvGrpSpPr>
          <p:grpSpPr>
            <a:xfrm>
              <a:off x="1409837" y="1600200"/>
              <a:ext cx="2188830" cy="4296525"/>
              <a:chOff x="1644650" y="1600200"/>
              <a:chExt cx="1955800" cy="4296525"/>
            </a:xfrm>
            <a:grpFill/>
          </p:grpSpPr>
          <p:sp>
            <p:nvSpPr>
              <p:cNvPr id="75" name="椭圆 74"/>
              <p:cNvSpPr/>
              <p:nvPr/>
            </p:nvSpPr>
            <p:spPr>
              <a:xfrm>
                <a:off x="2489316" y="1600200"/>
                <a:ext cx="266468" cy="30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6" name="上箭头标注 75"/>
              <p:cNvSpPr/>
              <p:nvPr/>
            </p:nvSpPr>
            <p:spPr>
              <a:xfrm>
                <a:off x="1644650" y="1600200"/>
                <a:ext cx="1955800" cy="4296525"/>
              </a:xfrm>
              <a:prstGeom prst="upArrowCallout">
                <a:avLst>
                  <a:gd name="adj1" fmla="val 2597"/>
                  <a:gd name="adj2" fmla="val 2273"/>
                  <a:gd name="adj3" fmla="val 6169"/>
                  <a:gd name="adj4" fmla="val 726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2" name="矩形 71"/>
            <p:cNvSpPr/>
            <p:nvPr/>
          </p:nvSpPr>
          <p:spPr>
            <a:xfrm>
              <a:off x="1500510" y="4366415"/>
              <a:ext cx="2007484" cy="1075995"/>
            </a:xfrm>
            <a:prstGeom prst="rect">
              <a:avLst/>
            </a:prstGeom>
            <a:grpFill/>
          </p:spPr>
          <p:txBody>
            <a:bodyPr wrap="square" numCol="1" spcCol="360000">
              <a:spAutoFit/>
            </a:bodyPr>
            <a:lstStyle/>
            <a:p>
              <a:pPr algn="ctr" defTabSz="608965">
                <a:lnSpc>
                  <a:spcPct val="130000"/>
                </a:lnSpc>
                <a:spcBef>
                  <a:spcPct val="0"/>
                </a:spcBef>
                <a:spcAft>
                  <a:spcPct val="0"/>
                </a:spcAft>
              </a:pPr>
              <a:r>
                <a:rPr lang="en-US" altLang="zh-CN" sz="2000" dirty="0">
                  <a:solidFill>
                    <a:schemeClr val="bg1"/>
                  </a:solidFill>
                  <a:latin typeface="微软雅黑" panose="020B0503020204020204" charset="-122"/>
                  <a:ea typeface="微软雅黑" panose="020B0503020204020204" charset="-122"/>
                </a:rPr>
                <a:t>2017</a:t>
              </a:r>
              <a:r>
                <a:rPr lang="zh-CN" altLang="en-US" sz="2000" dirty="0">
                  <a:solidFill>
                    <a:schemeClr val="bg1"/>
                  </a:solidFill>
                  <a:latin typeface="微软雅黑" panose="020B0503020204020204" charset="-122"/>
                  <a:ea typeface="微软雅黑" panose="020B0503020204020204" charset="-122"/>
                </a:rPr>
                <a:t>年</a:t>
              </a:r>
            </a:p>
            <a:p>
              <a:pPr algn="ctr" defTabSz="608965">
                <a:lnSpc>
                  <a:spcPct val="130000"/>
                </a:lnSpc>
                <a:spcBef>
                  <a:spcPct val="0"/>
                </a:spcBef>
                <a:spcAft>
                  <a:spcPct val="0"/>
                </a:spcAft>
              </a:pPr>
              <a:r>
                <a:rPr lang="zh-CN" altLang="en-US" sz="2000" dirty="0">
                  <a:solidFill>
                    <a:schemeClr val="bg1"/>
                  </a:solidFill>
                  <a:latin typeface="微软雅黑" panose="020B0503020204020204" charset="-122"/>
                  <a:ea typeface="微软雅黑" panose="020B0503020204020204" charset="-122"/>
                </a:rPr>
                <a:t>普通高中课程标准</a:t>
              </a:r>
            </a:p>
            <a:p>
              <a:pPr algn="ctr" defTabSz="608965">
                <a:lnSpc>
                  <a:spcPct val="130000"/>
                </a:lnSpc>
              </a:pPr>
              <a:endParaRPr lang="zh-CN" altLang="en-US" sz="1200" dirty="0">
                <a:solidFill>
                  <a:schemeClr val="bg1"/>
                </a:solidFill>
                <a:latin typeface="微软雅黑" panose="020B0503020204020204" charset="-122"/>
                <a:ea typeface="微软雅黑" panose="020B0503020204020204" charset="-122"/>
              </a:endParaRPr>
            </a:p>
          </p:txBody>
        </p:sp>
        <p:sp>
          <p:nvSpPr>
            <p:cNvPr id="73" name="矩形 72"/>
            <p:cNvSpPr/>
            <p:nvPr/>
          </p:nvSpPr>
          <p:spPr>
            <a:xfrm>
              <a:off x="1539885" y="3565331"/>
              <a:ext cx="1928734" cy="442968"/>
            </a:xfrm>
            <a:prstGeom prst="rect">
              <a:avLst/>
            </a:prstGeom>
            <a:grpFill/>
          </p:spPr>
          <p:txBody>
            <a:bodyPr wrap="square">
              <a:spAutoFit/>
            </a:bodyPr>
            <a:lstStyle/>
            <a:p>
              <a:pPr algn="ctr" defTabSz="1218565">
                <a:defRPr/>
              </a:pPr>
              <a:r>
                <a:rPr lang="zh-CN" altLang="en-US" sz="2400" b="1" kern="0" dirty="0" smtClean="0">
                  <a:solidFill>
                    <a:schemeClr val="bg1"/>
                  </a:solidFill>
                  <a:ea typeface="微软雅黑" panose="020B0503020204020204" charset="-122"/>
                </a:rPr>
                <a:t>学科核心素养</a:t>
              </a:r>
              <a:endParaRPr lang="en-US" altLang="zh-CN" sz="2400" b="1" kern="0" dirty="0">
                <a:solidFill>
                  <a:schemeClr val="bg1"/>
                </a:solidFill>
                <a:ea typeface="微软雅黑" panose="020B0503020204020204" charset="-122"/>
              </a:endParaRPr>
            </a:p>
          </p:txBody>
        </p:sp>
        <p:sp>
          <p:nvSpPr>
            <p:cNvPr id="74" name="Freeform 7"/>
            <p:cNvSpPr>
              <a:spLocks noEditPoints="1"/>
            </p:cNvSpPr>
            <p:nvPr/>
          </p:nvSpPr>
          <p:spPr bwMode="auto">
            <a:xfrm>
              <a:off x="2231731" y="3048683"/>
              <a:ext cx="545044" cy="397456"/>
            </a:xfrm>
            <a:custGeom>
              <a:avLst/>
              <a:gdLst>
                <a:gd name="T0" fmla="*/ 1034 w 2022"/>
                <a:gd name="T1" fmla="*/ 210 h 1466"/>
                <a:gd name="T2" fmla="*/ 1034 w 2022"/>
                <a:gd name="T3" fmla="*/ 210 h 1466"/>
                <a:gd name="T4" fmla="*/ 1395 w 2022"/>
                <a:gd name="T5" fmla="*/ 46 h 1466"/>
                <a:gd name="T6" fmla="*/ 1487 w 2022"/>
                <a:gd name="T7" fmla="*/ 40 h 1466"/>
                <a:gd name="T8" fmla="*/ 1888 w 2022"/>
                <a:gd name="T9" fmla="*/ 99 h 1466"/>
                <a:gd name="T10" fmla="*/ 1888 w 2022"/>
                <a:gd name="T11" fmla="*/ 1249 h 1466"/>
                <a:gd name="T12" fmla="*/ 1467 w 2022"/>
                <a:gd name="T13" fmla="*/ 1137 h 1466"/>
                <a:gd name="T14" fmla="*/ 1397 w 2022"/>
                <a:gd name="T15" fmla="*/ 1132 h 1466"/>
                <a:gd name="T16" fmla="*/ 1034 w 2022"/>
                <a:gd name="T17" fmla="*/ 1232 h 1466"/>
                <a:gd name="T18" fmla="*/ 1034 w 2022"/>
                <a:gd name="T19" fmla="*/ 210 h 1466"/>
                <a:gd name="T20" fmla="*/ 134 w 2022"/>
                <a:gd name="T21" fmla="*/ 99 h 1466"/>
                <a:gd name="T22" fmla="*/ 134 w 2022"/>
                <a:gd name="T23" fmla="*/ 99 h 1466"/>
                <a:gd name="T24" fmla="*/ 534 w 2022"/>
                <a:gd name="T25" fmla="*/ 40 h 1466"/>
                <a:gd name="T26" fmla="*/ 626 w 2022"/>
                <a:gd name="T27" fmla="*/ 46 h 1466"/>
                <a:gd name="T28" fmla="*/ 988 w 2022"/>
                <a:gd name="T29" fmla="*/ 210 h 1466"/>
                <a:gd name="T30" fmla="*/ 988 w 2022"/>
                <a:gd name="T31" fmla="*/ 1232 h 1466"/>
                <a:gd name="T32" fmla="*/ 625 w 2022"/>
                <a:gd name="T33" fmla="*/ 1132 h 1466"/>
                <a:gd name="T34" fmla="*/ 555 w 2022"/>
                <a:gd name="T35" fmla="*/ 1137 h 1466"/>
                <a:gd name="T36" fmla="*/ 134 w 2022"/>
                <a:gd name="T37" fmla="*/ 1249 h 1466"/>
                <a:gd name="T38" fmla="*/ 134 w 2022"/>
                <a:gd name="T39" fmla="*/ 99 h 1466"/>
                <a:gd name="T40" fmla="*/ 1928 w 2022"/>
                <a:gd name="T41" fmla="*/ 203 h 1466"/>
                <a:gd name="T42" fmla="*/ 1928 w 2022"/>
                <a:gd name="T43" fmla="*/ 203 h 1466"/>
                <a:gd name="T44" fmla="*/ 1928 w 2022"/>
                <a:gd name="T45" fmla="*/ 68 h 1466"/>
                <a:gd name="T46" fmla="*/ 1487 w 2022"/>
                <a:gd name="T47" fmla="*/ 0 h 1466"/>
                <a:gd name="T48" fmla="*/ 1390 w 2022"/>
                <a:gd name="T49" fmla="*/ 6 h 1466"/>
                <a:gd name="T50" fmla="*/ 1011 w 2022"/>
                <a:gd name="T51" fmla="*/ 177 h 1466"/>
                <a:gd name="T52" fmla="*/ 632 w 2022"/>
                <a:gd name="T53" fmla="*/ 6 h 1466"/>
                <a:gd name="T54" fmla="*/ 534 w 2022"/>
                <a:gd name="T55" fmla="*/ 0 h 1466"/>
                <a:gd name="T56" fmla="*/ 94 w 2022"/>
                <a:gd name="T57" fmla="*/ 68 h 1466"/>
                <a:gd name="T58" fmla="*/ 94 w 2022"/>
                <a:gd name="T59" fmla="*/ 203 h 1466"/>
                <a:gd name="T60" fmla="*/ 0 w 2022"/>
                <a:gd name="T61" fmla="*/ 227 h 1466"/>
                <a:gd name="T62" fmla="*/ 0 w 2022"/>
                <a:gd name="T63" fmla="*/ 1466 h 1466"/>
                <a:gd name="T64" fmla="*/ 467 w 2022"/>
                <a:gd name="T65" fmla="*/ 1335 h 1466"/>
                <a:gd name="T66" fmla="*/ 905 w 2022"/>
                <a:gd name="T67" fmla="*/ 1412 h 1466"/>
                <a:gd name="T68" fmla="*/ 905 w 2022"/>
                <a:gd name="T69" fmla="*/ 1466 h 1466"/>
                <a:gd name="T70" fmla="*/ 1116 w 2022"/>
                <a:gd name="T71" fmla="*/ 1466 h 1466"/>
                <a:gd name="T72" fmla="*/ 1116 w 2022"/>
                <a:gd name="T73" fmla="*/ 1412 h 1466"/>
                <a:gd name="T74" fmla="*/ 1555 w 2022"/>
                <a:gd name="T75" fmla="*/ 1335 h 1466"/>
                <a:gd name="T76" fmla="*/ 2022 w 2022"/>
                <a:gd name="T77" fmla="*/ 1466 h 1466"/>
                <a:gd name="T78" fmla="*/ 2022 w 2022"/>
                <a:gd name="T79" fmla="*/ 227 h 1466"/>
                <a:gd name="T80" fmla="*/ 1928 w 2022"/>
                <a:gd name="T81" fmla="*/ 20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1466">
                  <a:moveTo>
                    <a:pt x="1034" y="210"/>
                  </a:moveTo>
                  <a:lnTo>
                    <a:pt x="1034" y="210"/>
                  </a:lnTo>
                  <a:cubicBezTo>
                    <a:pt x="1077" y="175"/>
                    <a:pt x="1220" y="68"/>
                    <a:pt x="1395" y="46"/>
                  </a:cubicBezTo>
                  <a:cubicBezTo>
                    <a:pt x="1423" y="42"/>
                    <a:pt x="1454" y="40"/>
                    <a:pt x="1487" y="40"/>
                  </a:cubicBezTo>
                  <a:cubicBezTo>
                    <a:pt x="1645" y="40"/>
                    <a:pt x="1820" y="81"/>
                    <a:pt x="1888" y="99"/>
                  </a:cubicBezTo>
                  <a:lnTo>
                    <a:pt x="1888" y="1249"/>
                  </a:lnTo>
                  <a:cubicBezTo>
                    <a:pt x="1803" y="1218"/>
                    <a:pt x="1631" y="1161"/>
                    <a:pt x="1467" y="1137"/>
                  </a:cubicBezTo>
                  <a:cubicBezTo>
                    <a:pt x="1445" y="1134"/>
                    <a:pt x="1421" y="1132"/>
                    <a:pt x="1397" y="1132"/>
                  </a:cubicBezTo>
                  <a:cubicBezTo>
                    <a:pt x="1252" y="1132"/>
                    <a:pt x="1112" y="1192"/>
                    <a:pt x="1034" y="1232"/>
                  </a:cubicBezTo>
                  <a:lnTo>
                    <a:pt x="1034" y="210"/>
                  </a:lnTo>
                  <a:close/>
                  <a:moveTo>
                    <a:pt x="134" y="99"/>
                  </a:moveTo>
                  <a:lnTo>
                    <a:pt x="134" y="99"/>
                  </a:lnTo>
                  <a:cubicBezTo>
                    <a:pt x="201" y="81"/>
                    <a:pt x="376" y="40"/>
                    <a:pt x="534" y="40"/>
                  </a:cubicBezTo>
                  <a:cubicBezTo>
                    <a:pt x="568" y="40"/>
                    <a:pt x="599" y="42"/>
                    <a:pt x="626" y="46"/>
                  </a:cubicBezTo>
                  <a:cubicBezTo>
                    <a:pt x="802" y="68"/>
                    <a:pt x="945" y="175"/>
                    <a:pt x="988" y="210"/>
                  </a:cubicBezTo>
                  <a:lnTo>
                    <a:pt x="988" y="1232"/>
                  </a:lnTo>
                  <a:cubicBezTo>
                    <a:pt x="910" y="1192"/>
                    <a:pt x="770" y="1132"/>
                    <a:pt x="625" y="1132"/>
                  </a:cubicBezTo>
                  <a:cubicBezTo>
                    <a:pt x="601" y="1132"/>
                    <a:pt x="577" y="1134"/>
                    <a:pt x="555" y="1137"/>
                  </a:cubicBezTo>
                  <a:cubicBezTo>
                    <a:pt x="391" y="1161"/>
                    <a:pt x="219" y="1218"/>
                    <a:pt x="134" y="1249"/>
                  </a:cubicBezTo>
                  <a:lnTo>
                    <a:pt x="134" y="99"/>
                  </a:lnTo>
                  <a:close/>
                  <a:moveTo>
                    <a:pt x="1928" y="203"/>
                  </a:moveTo>
                  <a:lnTo>
                    <a:pt x="1928" y="203"/>
                  </a:lnTo>
                  <a:lnTo>
                    <a:pt x="1928" y="68"/>
                  </a:lnTo>
                  <a:cubicBezTo>
                    <a:pt x="1928" y="68"/>
                    <a:pt x="1696" y="0"/>
                    <a:pt x="1487" y="0"/>
                  </a:cubicBezTo>
                  <a:cubicBezTo>
                    <a:pt x="1454" y="0"/>
                    <a:pt x="1421" y="2"/>
                    <a:pt x="1390" y="6"/>
                  </a:cubicBezTo>
                  <a:cubicBezTo>
                    <a:pt x="1207" y="30"/>
                    <a:pt x="1059" y="138"/>
                    <a:pt x="1011" y="177"/>
                  </a:cubicBezTo>
                  <a:cubicBezTo>
                    <a:pt x="963" y="138"/>
                    <a:pt x="815" y="30"/>
                    <a:pt x="632" y="6"/>
                  </a:cubicBezTo>
                  <a:cubicBezTo>
                    <a:pt x="601" y="2"/>
                    <a:pt x="568" y="0"/>
                    <a:pt x="534" y="0"/>
                  </a:cubicBezTo>
                  <a:cubicBezTo>
                    <a:pt x="326" y="0"/>
                    <a:pt x="94" y="68"/>
                    <a:pt x="94" y="68"/>
                  </a:cubicBezTo>
                  <a:lnTo>
                    <a:pt x="94" y="203"/>
                  </a:lnTo>
                  <a:cubicBezTo>
                    <a:pt x="36" y="216"/>
                    <a:pt x="0" y="227"/>
                    <a:pt x="0" y="227"/>
                  </a:cubicBezTo>
                  <a:lnTo>
                    <a:pt x="0" y="1466"/>
                  </a:lnTo>
                  <a:cubicBezTo>
                    <a:pt x="0" y="1466"/>
                    <a:pt x="243" y="1368"/>
                    <a:pt x="467" y="1335"/>
                  </a:cubicBezTo>
                  <a:cubicBezTo>
                    <a:pt x="605" y="1315"/>
                    <a:pt x="787" y="1368"/>
                    <a:pt x="905" y="1412"/>
                  </a:cubicBezTo>
                  <a:lnTo>
                    <a:pt x="905" y="1466"/>
                  </a:lnTo>
                  <a:lnTo>
                    <a:pt x="1116" y="1466"/>
                  </a:lnTo>
                  <a:lnTo>
                    <a:pt x="1116" y="1412"/>
                  </a:lnTo>
                  <a:cubicBezTo>
                    <a:pt x="1235" y="1368"/>
                    <a:pt x="1417" y="1315"/>
                    <a:pt x="1555" y="1335"/>
                  </a:cubicBezTo>
                  <a:cubicBezTo>
                    <a:pt x="1779" y="1368"/>
                    <a:pt x="2022" y="1466"/>
                    <a:pt x="2022" y="1466"/>
                  </a:cubicBezTo>
                  <a:lnTo>
                    <a:pt x="2022" y="227"/>
                  </a:lnTo>
                  <a:cubicBezTo>
                    <a:pt x="2022" y="227"/>
                    <a:pt x="1986" y="216"/>
                    <a:pt x="1928" y="203"/>
                  </a:cubicBezTo>
                  <a:close/>
                </a:path>
              </a:pathLst>
            </a:custGeom>
            <a:grpFill/>
            <a:ln w="0">
              <a:solidFill>
                <a:schemeClr val="bg1"/>
              </a:solidFill>
              <a:prstDash val="solid"/>
              <a:round/>
            </a:ln>
          </p:spPr>
          <p:txBody>
            <a:bodyPr vert="horz" wrap="square" lIns="91440" tIns="45720" rIns="91440" bIns="45720" numCol="1" anchor="t" anchorCtr="0" compatLnSpc="1"/>
            <a:lstStyle/>
            <a:p>
              <a:endParaRPr lang="zh-CN" altLang="en-US">
                <a:ln>
                  <a:solidFill>
                    <a:schemeClr val="bg1"/>
                  </a:solidFill>
                </a:ln>
                <a:solidFill>
                  <a:schemeClr val="bg1"/>
                </a:solidFill>
              </a:endParaRPr>
            </a:p>
          </p:txBody>
        </p:sp>
      </p:grpSp>
      <p:sp>
        <p:nvSpPr>
          <p:cNvPr id="86" name="矩形 85"/>
          <p:cNvSpPr/>
          <p:nvPr/>
        </p:nvSpPr>
        <p:spPr>
          <a:xfrm>
            <a:off x="0" y="60523"/>
            <a:ext cx="1826141" cy="338554"/>
          </a:xfrm>
          <a:prstGeom prst="rect">
            <a:avLst/>
          </a:prstGeom>
        </p:spPr>
        <p:txBody>
          <a:bodyPr wrap="none">
            <a:spAutoFit/>
          </a:bodyPr>
          <a:lstStyle/>
          <a:p>
            <a:r>
              <a:rPr lang="zh-CN" altLang="en-US" sz="1600" b="1" dirty="0" smtClean="0"/>
              <a:t>课程标准的进化史</a:t>
            </a:r>
            <a:endParaRPr lang="zh-CN" altLang="en-US" sz="1600" b="1" dirty="0"/>
          </a:p>
        </p:txBody>
      </p:sp>
      <p:sp>
        <p:nvSpPr>
          <p:cNvPr id="87" name="椭圆 86"/>
          <p:cNvSpPr/>
          <p:nvPr/>
        </p:nvSpPr>
        <p:spPr>
          <a:xfrm>
            <a:off x="1757150" y="157740"/>
            <a:ext cx="130917" cy="1133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ircle(in)">
                                      <p:cBhvr>
                                        <p:cTn id="13" dur="2000"/>
                                        <p:tgtEl>
                                          <p:spTgt spid="3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ircle(in)">
                                      <p:cBhvr>
                                        <p:cTn id="16" dur="2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dissolv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barn(inVertical)">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 grpId="0" animBg="1"/>
      <p:bldP spid="32" grpId="0" animBg="1"/>
      <p:bldP spid="33" grpId="0" animBg="1"/>
      <p:bldP spid="37" grpId="0"/>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3700" y="2360410"/>
            <a:ext cx="9307356" cy="830997"/>
          </a:xfrm>
          <a:prstGeom prst="rect">
            <a:avLst/>
          </a:prstGeom>
        </p:spPr>
        <p:txBody>
          <a:bodyPr wrap="none">
            <a:spAutoFit/>
          </a:bodyPr>
          <a:lstStyle/>
          <a:p>
            <a:r>
              <a:rPr lang="zh-CN" altLang="en-US" sz="4800" dirty="0"/>
              <a:t>百舸争流千帆竞   借海扬帆</a:t>
            </a:r>
            <a:r>
              <a:rPr lang="zh-CN" altLang="en-US" sz="4800" dirty="0">
                <a:sym typeface="+mn-ea"/>
              </a:rPr>
              <a:t>奋者先</a:t>
            </a:r>
          </a:p>
        </p:txBody>
      </p:sp>
      <p:sp>
        <p:nvSpPr>
          <p:cNvPr id="10" name="文本框 2"/>
          <p:cNvSpPr txBox="1">
            <a:spLocks noChangeArrowheads="1"/>
          </p:cNvSpPr>
          <p:nvPr/>
        </p:nvSpPr>
        <p:spPr bwMode="auto">
          <a:xfrm>
            <a:off x="4420454" y="4027674"/>
            <a:ext cx="4827344" cy="466090"/>
          </a:xfrm>
          <a:prstGeom prst="rect">
            <a:avLst/>
          </a:prstGeom>
          <a:noFill/>
          <a:ln w="9525">
            <a:noFill/>
            <a:miter lim="800000"/>
          </a:ln>
        </p:spPr>
        <p:txBody>
          <a:bodyPr>
            <a:spAutoFit/>
          </a:bodyPr>
          <a:lstStyle/>
          <a:p>
            <a:pPr>
              <a:defRPr/>
            </a:pPr>
            <a:r>
              <a:rPr lang="zh-CN" altLang="en-US" sz="2440" b="1" dirty="0">
                <a:effectLst>
                  <a:outerShdw blurRad="38100" dist="38100" dir="2700000" algn="tl">
                    <a:srgbClr val="C0C0C0"/>
                  </a:outerShdw>
                </a:effectLst>
                <a:latin typeface="Calibri" panose="020F0502020204030204" charset="0"/>
              </a:rPr>
              <a:t>西安高新一中         </a:t>
            </a:r>
            <a:r>
              <a:rPr lang="zh-CN" altLang="zh-CN" sz="2440" b="1" dirty="0">
                <a:effectLst>
                  <a:outerShdw blurRad="38100" dist="38100" dir="2700000" algn="tl">
                    <a:srgbClr val="C0C0C0"/>
                  </a:outerShdw>
                </a:effectLst>
                <a:latin typeface="Calibri" panose="020F0502020204030204" charset="0"/>
              </a:rPr>
              <a:t>杜延梅</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6" descr="http://www.zgjsks.com/uploadfile/2018/0119/20180119030758324.png"/>
          <p:cNvPicPr>
            <a:picLocks noChangeAspect="1" noChangeArrowheads="1"/>
          </p:cNvPicPr>
          <p:nvPr/>
        </p:nvPicPr>
        <p:blipFill>
          <a:blip r:embed="rId2"/>
          <a:srcRect/>
          <a:stretch>
            <a:fillRect/>
          </a:stretch>
        </p:blipFill>
        <p:spPr>
          <a:xfrm>
            <a:off x="1404620" y="1744980"/>
            <a:ext cx="9382125" cy="4189095"/>
          </a:xfrm>
          <a:prstGeom prst="rect">
            <a:avLst/>
          </a:prstGeom>
          <a:noFill/>
          <a:ln w="9525">
            <a:noFill/>
            <a:miter lim="800000"/>
            <a:headEnd/>
            <a:tailEnd/>
          </a:ln>
        </p:spPr>
      </p:pic>
      <p:sp>
        <p:nvSpPr>
          <p:cNvPr id="9" name="文本框 8"/>
          <p:cNvSpPr txBox="1"/>
          <p:nvPr/>
        </p:nvSpPr>
        <p:spPr>
          <a:xfrm>
            <a:off x="3382010" y="541020"/>
            <a:ext cx="5090160" cy="914400"/>
          </a:xfrm>
          <a:prstGeom prst="rect">
            <a:avLst/>
          </a:prstGeom>
          <a:noFill/>
        </p:spPr>
        <p:txBody>
          <a:bodyPr wrap="square" rtlCol="0">
            <a:spAutoFit/>
          </a:bodyPr>
          <a:lstStyle/>
          <a:p>
            <a:r>
              <a:rPr lang="zh-CN" altLang="en-US" sz="5400" b="1" u="sng">
                <a:latin typeface="宋体" panose="02010600030101010101" pitchFamily="2" charset="-122"/>
                <a:ea typeface="宋体" panose="02010600030101010101" pitchFamily="2" charset="-122"/>
              </a:rPr>
              <a:t>课程理念的更新</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7" descr="http://www.zgjsks.com/uploadfile/2018/0119/20180119030810886.png"/>
          <p:cNvPicPr>
            <a:picLocks noChangeAspect="1" noChangeArrowheads="1"/>
          </p:cNvPicPr>
          <p:nvPr/>
        </p:nvPicPr>
        <p:blipFill>
          <a:blip r:embed="rId2"/>
          <a:srcRect/>
          <a:stretch>
            <a:fillRect/>
          </a:stretch>
        </p:blipFill>
        <p:spPr>
          <a:xfrm>
            <a:off x="2052320" y="1760855"/>
            <a:ext cx="7904480" cy="4158615"/>
          </a:xfrm>
          <a:prstGeom prst="rect">
            <a:avLst/>
          </a:prstGeom>
          <a:noFill/>
          <a:ln w="9525">
            <a:noFill/>
            <a:miter lim="800000"/>
            <a:headEnd/>
            <a:tailEnd/>
          </a:ln>
        </p:spPr>
      </p:pic>
      <p:sp>
        <p:nvSpPr>
          <p:cNvPr id="2" name="文本框 1"/>
          <p:cNvSpPr txBox="1"/>
          <p:nvPr/>
        </p:nvSpPr>
        <p:spPr>
          <a:xfrm>
            <a:off x="3642360" y="662940"/>
            <a:ext cx="6141720" cy="914400"/>
          </a:xfrm>
          <a:prstGeom prst="rect">
            <a:avLst/>
          </a:prstGeom>
          <a:noFill/>
        </p:spPr>
        <p:txBody>
          <a:bodyPr wrap="square" rtlCol="0">
            <a:spAutoFit/>
          </a:bodyPr>
          <a:lstStyle/>
          <a:p>
            <a:r>
              <a:rPr lang="zh-CN" altLang="en-US" sz="5400" b="1" u="sng">
                <a:latin typeface="宋体" panose="02010600030101010101" pitchFamily="2" charset="-122"/>
                <a:ea typeface="宋体" panose="02010600030101010101" pitchFamily="2" charset="-122"/>
              </a:rPr>
              <a:t>学科目标的提升</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523"/>
            <a:ext cx="1826141" cy="338554"/>
          </a:xfrm>
          <a:prstGeom prst="rect">
            <a:avLst/>
          </a:prstGeom>
        </p:spPr>
        <p:txBody>
          <a:bodyPr wrap="none">
            <a:spAutoFit/>
          </a:bodyPr>
          <a:lstStyle/>
          <a:p>
            <a:r>
              <a:rPr lang="zh-CN" altLang="en-US" sz="1600" b="1" dirty="0" smtClean="0"/>
              <a:t>课程标准的进化史</a:t>
            </a:r>
            <a:endParaRPr lang="zh-CN" altLang="en-US" sz="1600" b="1" dirty="0"/>
          </a:p>
        </p:txBody>
      </p:sp>
      <p:sp>
        <p:nvSpPr>
          <p:cNvPr id="3" name="椭圆 2"/>
          <p:cNvSpPr/>
          <p:nvPr/>
        </p:nvSpPr>
        <p:spPr>
          <a:xfrm>
            <a:off x="1757150" y="157740"/>
            <a:ext cx="130917" cy="1133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
        <p:nvSpPr>
          <p:cNvPr id="6" name="矩形 5"/>
          <p:cNvSpPr/>
          <p:nvPr/>
        </p:nvSpPr>
        <p:spPr>
          <a:xfrm>
            <a:off x="274434" y="783293"/>
            <a:ext cx="8287755" cy="5638800"/>
          </a:xfrm>
          <a:prstGeom prst="rect">
            <a:avLst/>
          </a:prstGeom>
        </p:spPr>
        <p:txBody>
          <a:bodyPr wrap="square">
            <a:spAutoFit/>
          </a:bodyPr>
          <a:lstStyle/>
          <a:p>
            <a:pPr indent="720090" fontAlgn="auto">
              <a:lnSpc>
                <a:spcPct val="150000"/>
              </a:lnSpc>
            </a:pPr>
            <a:r>
              <a:rPr lang="zh-CN" altLang="en-US" sz="3200" dirty="0" smtClean="0"/>
              <a:t>我们</a:t>
            </a:r>
            <a:r>
              <a:rPr lang="zh-CN" altLang="en-US" sz="3200" dirty="0"/>
              <a:t>必须要发挥好学校教育主</a:t>
            </a:r>
            <a:r>
              <a:rPr lang="zh-CN" altLang="en-US" sz="3200" dirty="0" smtClean="0"/>
              <a:t>阵地作用</a:t>
            </a:r>
            <a:r>
              <a:rPr lang="zh-CN" altLang="en-US" sz="3200" dirty="0"/>
              <a:t>，充分发挥课程</a:t>
            </a:r>
            <a:r>
              <a:rPr lang="zh-CN" altLang="en-US" sz="3200" dirty="0" smtClean="0"/>
              <a:t>在人才</a:t>
            </a:r>
            <a:r>
              <a:rPr lang="zh-CN" altLang="en-US" sz="3200" dirty="0"/>
              <a:t>培养中的统领作用，强化思想引领，把培育和践行</a:t>
            </a:r>
            <a:r>
              <a:rPr lang="zh-CN" altLang="en-US" sz="3200" dirty="0" smtClean="0"/>
              <a:t>社会主义</a:t>
            </a:r>
            <a:r>
              <a:rPr lang="zh-CN" altLang="en-US" sz="3200" dirty="0"/>
              <a:t>核心价值观融入教书育人全过程，筑牢意识形态安全防线</a:t>
            </a:r>
            <a:r>
              <a:rPr lang="zh-CN" altLang="en-US" sz="3200" dirty="0" smtClean="0"/>
              <a:t>，让</a:t>
            </a:r>
            <a:r>
              <a:rPr lang="zh-CN" altLang="en-US" sz="3200" dirty="0"/>
              <a:t>学生从小植入红色基因、“扣好人生的第一粒扣子”、打</a:t>
            </a:r>
            <a:r>
              <a:rPr lang="zh-CN" altLang="en-US" sz="3200" dirty="0" smtClean="0"/>
              <a:t>好中国</a:t>
            </a:r>
            <a:r>
              <a:rPr lang="zh-CN" altLang="en-US" sz="3200" dirty="0"/>
              <a:t>底色、展示中国面貌、彰显中国精神。</a:t>
            </a:r>
          </a:p>
          <a:p>
            <a:endParaRPr lang="zh-CN" altLang="en-US"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458276"/>
            <a:ext cx="3602146" cy="669158"/>
          </a:xfrm>
          <a:prstGeom prst="rect">
            <a:avLst/>
          </a:prstGeom>
          <a:noFill/>
        </p:spPr>
        <p:txBody>
          <a:bodyPr wrap="square" rtlCol="0">
            <a:spAutoFit/>
          </a:bodyPr>
          <a:lstStyle/>
          <a:p>
            <a:pPr algn="ctr" defTabSz="608965">
              <a:lnSpc>
                <a:spcPct val="130000"/>
              </a:lnSpc>
            </a:pPr>
            <a:r>
              <a:rPr lang="zh-CN" altLang="en-US" sz="3200" b="1" dirty="0">
                <a:latin typeface="+mj-lt"/>
                <a:ea typeface="微软雅黑" panose="020B0503020204020204" charset="-122"/>
              </a:rPr>
              <a:t>第二部分</a:t>
            </a:r>
          </a:p>
        </p:txBody>
      </p:sp>
      <p:sp>
        <p:nvSpPr>
          <p:cNvPr id="3" name="文本框 2"/>
          <p:cNvSpPr txBox="1"/>
          <p:nvPr/>
        </p:nvSpPr>
        <p:spPr>
          <a:xfrm>
            <a:off x="3686175" y="2310765"/>
            <a:ext cx="4820920" cy="962660"/>
          </a:xfrm>
          <a:prstGeom prst="rect">
            <a:avLst/>
          </a:prstGeom>
          <a:noFill/>
        </p:spPr>
        <p:txBody>
          <a:bodyPr wrap="square" rtlCol="0">
            <a:spAutoFit/>
          </a:bodyPr>
          <a:lstStyle/>
          <a:p>
            <a:pPr algn="ctr" defTabSz="608965">
              <a:lnSpc>
                <a:spcPct val="130000"/>
              </a:lnSpc>
              <a:spcBef>
                <a:spcPct val="0"/>
              </a:spcBef>
              <a:spcAft>
                <a:spcPct val="0"/>
              </a:spcAft>
            </a:pPr>
            <a:r>
              <a:rPr lang="zh-CN" altLang="en-US" sz="4400" b="1" dirty="0" smtClean="0">
                <a:ea typeface="微软雅黑" panose="020B0503020204020204" charset="-122"/>
              </a:rPr>
              <a:t>对核心素养的理解</a:t>
            </a:r>
          </a:p>
        </p:txBody>
      </p:sp>
      <p:sp>
        <p:nvSpPr>
          <p:cNvPr id="4" name="矩形 3"/>
          <p:cNvSpPr/>
          <p:nvPr/>
        </p:nvSpPr>
        <p:spPr>
          <a:xfrm>
            <a:off x="4889817" y="4139690"/>
            <a:ext cx="2412366" cy="1133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523"/>
            <a:ext cx="1620957" cy="307777"/>
          </a:xfrm>
          <a:prstGeom prst="rect">
            <a:avLst/>
          </a:prstGeom>
        </p:spPr>
        <p:txBody>
          <a:bodyPr wrap="none">
            <a:spAutoFit/>
          </a:bodyPr>
          <a:lstStyle/>
          <a:p>
            <a:r>
              <a:rPr lang="zh-CN" altLang="en-US" sz="1400" b="1" dirty="0" smtClean="0"/>
              <a:t>对核心素养的理解</a:t>
            </a:r>
            <a:endParaRPr lang="zh-CN" altLang="en-US" sz="1400" b="1" dirty="0"/>
          </a:p>
        </p:txBody>
      </p:sp>
      <p:sp>
        <p:nvSpPr>
          <p:cNvPr id="3" name="椭圆 2"/>
          <p:cNvSpPr/>
          <p:nvPr/>
        </p:nvSpPr>
        <p:spPr>
          <a:xfrm>
            <a:off x="1536668" y="157740"/>
            <a:ext cx="130917" cy="1133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p>
        </p:txBody>
      </p:sp>
      <p:sp>
        <p:nvSpPr>
          <p:cNvPr id="12" name="矩形 11"/>
          <p:cNvSpPr/>
          <p:nvPr/>
        </p:nvSpPr>
        <p:spPr>
          <a:xfrm>
            <a:off x="3796271" y="1650195"/>
            <a:ext cx="6920337" cy="561975"/>
          </a:xfrm>
          <a:prstGeom prst="rect">
            <a:avLst/>
          </a:prstGeom>
        </p:spPr>
        <p:txBody>
          <a:bodyPr wrap="square">
            <a:spAutoFit/>
          </a:bodyPr>
          <a:lstStyle/>
          <a:p>
            <a:pPr>
              <a:lnSpc>
                <a:spcPts val="2400"/>
              </a:lnSpc>
              <a:spcBef>
                <a:spcPct val="0"/>
              </a:spcBef>
              <a:spcAft>
                <a:spcPct val="0"/>
              </a:spcAft>
            </a:pPr>
            <a:r>
              <a:rPr lang="en-US" altLang="zh-CN" sz="3600" b="1" dirty="0">
                <a:latin typeface="宋体" panose="02010600030101010101" pitchFamily="2" charset="-122"/>
                <a:ea typeface="宋体" panose="02010600030101010101" pitchFamily="2" charset="-122"/>
                <a:sym typeface="+mn-ea"/>
              </a:rPr>
              <a:t>1.</a:t>
            </a:r>
            <a:r>
              <a:rPr lang="zh-CN" altLang="en-US" sz="3600" b="1" dirty="0">
                <a:latin typeface="宋体" panose="02010600030101010101" pitchFamily="2" charset="-122"/>
                <a:ea typeface="宋体" panose="02010600030101010101" pitchFamily="2" charset="-122"/>
                <a:sym typeface="+mn-ea"/>
              </a:rPr>
              <a:t>什么是中国学生发展核心素养</a:t>
            </a:r>
            <a:r>
              <a:rPr lang="en-US" altLang="zh-CN" sz="3600" b="1" dirty="0">
                <a:latin typeface="宋体" panose="02010600030101010101" pitchFamily="2" charset="-122"/>
                <a:ea typeface="宋体" panose="02010600030101010101" pitchFamily="2" charset="-122"/>
                <a:sym typeface="+mn-ea"/>
              </a:rPr>
              <a:t>?</a:t>
            </a:r>
          </a:p>
        </p:txBody>
      </p:sp>
      <p:sp>
        <p:nvSpPr>
          <p:cNvPr id="13" name="矩形 12"/>
          <p:cNvSpPr/>
          <p:nvPr/>
        </p:nvSpPr>
        <p:spPr>
          <a:xfrm>
            <a:off x="3417138" y="2778164"/>
            <a:ext cx="7862132" cy="2286000"/>
          </a:xfrm>
          <a:prstGeom prst="rect">
            <a:avLst/>
          </a:prstGeom>
        </p:spPr>
        <p:txBody>
          <a:bodyPr wrap="square">
            <a:spAutoFit/>
          </a:bodyPr>
          <a:lstStyle/>
          <a:p>
            <a:pPr indent="647700">
              <a:lnSpc>
                <a:spcPct val="150000"/>
              </a:lnSpc>
              <a:spcBef>
                <a:spcPct val="0"/>
              </a:spcBef>
              <a:spcAft>
                <a:spcPct val="0"/>
              </a:spcAft>
            </a:pPr>
            <a:r>
              <a:rPr lang="en-US" altLang="zh-CN" sz="3200" dirty="0">
                <a:sym typeface="+mn-ea"/>
              </a:rPr>
              <a:t> </a:t>
            </a:r>
            <a:r>
              <a:rPr lang="zh-CN" altLang="en-US" sz="3200" b="1" dirty="0">
                <a:latin typeface="宋体" panose="02010600030101010101" pitchFamily="2" charset="-122"/>
                <a:ea typeface="宋体" panose="02010600030101010101" pitchFamily="2" charset="-122"/>
                <a:sym typeface="+mn-ea"/>
              </a:rPr>
              <a:t>主要指学生应具备的，能够适应终身发展和社会发展需要的正确价值观念、必备品格和关键能力。</a:t>
            </a:r>
            <a:endParaRPr lang="zh-CN" altLang="en-US" sz="3200" b="1" dirty="0">
              <a:latin typeface="宋体" panose="02010600030101010101" pitchFamily="2" charset="-122"/>
              <a:ea typeface="宋体" panose="02010600030101010101" pitchFamily="2" charset="-122"/>
            </a:endParaRPr>
          </a:p>
        </p:txBody>
      </p:sp>
      <p:grpSp>
        <p:nvGrpSpPr>
          <p:cNvPr id="14" name="组合 13"/>
          <p:cNvGrpSpPr/>
          <p:nvPr/>
        </p:nvGrpSpPr>
        <p:grpSpPr>
          <a:xfrm>
            <a:off x="3727169" y="1010284"/>
            <a:ext cx="7080718" cy="1463975"/>
            <a:chOff x="888096" y="1000203"/>
            <a:chExt cx="4259825" cy="944066"/>
          </a:xfrm>
        </p:grpSpPr>
        <p:sp>
          <p:nvSpPr>
            <p:cNvPr id="15" name="矩形 14"/>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1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8|0.7|1.1|0.8|0.7|0.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6">
      <a:majorFont>
        <a:latin typeface="Segoe UI"/>
        <a:ea typeface="宋体"/>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3261</Words>
  <Application>Microsoft Office PowerPoint</Application>
  <PresentationFormat>自定义</PresentationFormat>
  <Paragraphs>278</Paragraphs>
  <Slides>40</Slides>
  <Notes>2</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Administrator</cp:lastModifiedBy>
  <cp:revision>116</cp:revision>
  <dcterms:created xsi:type="dcterms:W3CDTF">2015-08-18T02:51:00Z</dcterms:created>
  <dcterms:modified xsi:type="dcterms:W3CDTF">2018-07-30T06:45:32Z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