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318" r:id="rId5"/>
    <p:sldId id="319" r:id="rId6"/>
    <p:sldId id="316" r:id="rId7"/>
    <p:sldId id="317" r:id="rId8"/>
    <p:sldId id="320" r:id="rId9"/>
    <p:sldId id="321" r:id="rId10"/>
    <p:sldId id="315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-70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2018/7/28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10563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2018/7/28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55348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2018/7/28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03716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endParaRPr lang="zh-CN" altLang="en-US" noProof="1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endParaRPr lang="zh-CN" altLang="zh-CN" noProof="1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fld id="{9A0DB2DC-4C9A-4742-B13C-FB6460FD3503}" type="slidenum">
              <a:rPr lang="zh-CN" altLang="en-US" noProof="1" dirty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noProof="1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23216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2018/7/28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14785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2018/7/28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90989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2018/7/28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35973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2018/7/28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18681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2018/7/28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05269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2018/7/28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08935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2018/7/28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88456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2018/7/28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0143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2018/7/28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8068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5" r:id="rId12"/>
  </p:sldLayoutIdLst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xmlns="" id="{2816A0D7-AAC9-455D-8C74-2A786B72FE57}"/>
              </a:ext>
            </a:extLst>
          </p:cNvPr>
          <p:cNvSpPr>
            <a:spLocks/>
          </p:cNvSpPr>
          <p:nvPr/>
        </p:nvSpPr>
        <p:spPr bwMode="auto">
          <a:xfrm>
            <a:off x="331739" y="1068954"/>
            <a:ext cx="5760046" cy="5094744"/>
          </a:xfrm>
          <a:custGeom>
            <a:avLst/>
            <a:gdLst>
              <a:gd name="T0" fmla="*/ 2277 w 2277"/>
              <a:gd name="T1" fmla="*/ 2014 h 2014"/>
              <a:gd name="T2" fmla="*/ 1061 w 2277"/>
              <a:gd name="T3" fmla="*/ 2014 h 2014"/>
              <a:gd name="T4" fmla="*/ 0 w 2277"/>
              <a:gd name="T5" fmla="*/ 0 h 2014"/>
              <a:gd name="T6" fmla="*/ 1217 w 2277"/>
              <a:gd name="T7" fmla="*/ 0 h 2014"/>
              <a:gd name="T8" fmla="*/ 2277 w 2277"/>
              <a:gd name="T9" fmla="*/ 2014 h 20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7" h="2014">
                <a:moveTo>
                  <a:pt x="2277" y="2014"/>
                </a:moveTo>
                <a:lnTo>
                  <a:pt x="1061" y="2014"/>
                </a:lnTo>
                <a:lnTo>
                  <a:pt x="0" y="0"/>
                </a:lnTo>
                <a:lnTo>
                  <a:pt x="1217" y="0"/>
                </a:lnTo>
                <a:lnTo>
                  <a:pt x="2277" y="20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xtLst/>
        </p:spPr>
        <p:txBody>
          <a:bodyPr vert="horz" wrap="square" lIns="128580" tIns="64290" rIns="128580" bIns="6429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96E84F4B-D312-4819-A275-02F503BA06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" y="1564768"/>
            <a:ext cx="12191296" cy="4103116"/>
          </a:xfrm>
          <a:prstGeom prst="rect">
            <a:avLst/>
          </a:prstGeom>
          <a:solidFill>
            <a:srgbClr val="E3EBF5"/>
          </a:solidFill>
          <a:ln>
            <a:noFill/>
          </a:ln>
          <a:effectLst>
            <a:outerShdw blurRad="50800" dist="38100" dir="5400000" algn="t" rotWithShape="0">
              <a:schemeClr val="tx2">
                <a:alpha val="40000"/>
              </a:schemeClr>
            </a:outerShdw>
          </a:effectLst>
          <a:extLst/>
        </p:spPr>
        <p:txBody>
          <a:bodyPr vert="horz" wrap="square" lIns="128580" tIns="64290" rIns="128580" bIns="64290" numCol="1" anchor="t" anchorCtr="0" compatLnSpc="1">
            <a:prstTxWarp prst="textNoShape">
              <a:avLst/>
            </a:prstTxWarp>
          </a:bodyPr>
          <a:lstStyle/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Freeform 7">
            <a:extLst>
              <a:ext uri="{FF2B5EF4-FFF2-40B4-BE49-F238E27FC236}">
                <a16:creationId xmlns:a16="http://schemas.microsoft.com/office/drawing/2014/main" xmlns="" id="{E525BFCC-1F58-429E-83FB-B85CBDC59CEC}"/>
              </a:ext>
            </a:extLst>
          </p:cNvPr>
          <p:cNvSpPr>
            <a:spLocks/>
          </p:cNvSpPr>
          <p:nvPr/>
        </p:nvSpPr>
        <p:spPr bwMode="auto">
          <a:xfrm>
            <a:off x="353" y="1068954"/>
            <a:ext cx="3412518" cy="4598930"/>
          </a:xfrm>
          <a:custGeom>
            <a:avLst/>
            <a:gdLst>
              <a:gd name="T0" fmla="*/ 1349 w 1349"/>
              <a:gd name="T1" fmla="*/ 0 h 1818"/>
              <a:gd name="T2" fmla="*/ 0 w 1349"/>
              <a:gd name="T3" fmla="*/ 1818 h 1818"/>
              <a:gd name="T4" fmla="*/ 0 w 1349"/>
              <a:gd name="T5" fmla="*/ 0 h 1818"/>
              <a:gd name="T6" fmla="*/ 1349 w 1349"/>
              <a:gd name="T7" fmla="*/ 0 h 18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49" h="1818">
                <a:moveTo>
                  <a:pt x="1349" y="0"/>
                </a:moveTo>
                <a:lnTo>
                  <a:pt x="0" y="1818"/>
                </a:lnTo>
                <a:lnTo>
                  <a:pt x="0" y="0"/>
                </a:lnTo>
                <a:lnTo>
                  <a:pt x="1349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  <a:extLst/>
        </p:spPr>
        <p:txBody>
          <a:bodyPr vert="horz" wrap="square" lIns="128580" tIns="64290" rIns="128580" bIns="6429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7" name="Freeform 8">
            <a:extLst>
              <a:ext uri="{FF2B5EF4-FFF2-40B4-BE49-F238E27FC236}">
                <a16:creationId xmlns:a16="http://schemas.microsoft.com/office/drawing/2014/main" xmlns="" id="{E0FB536D-6FCF-4079-86E4-A61DCAC83395}"/>
              </a:ext>
            </a:extLst>
          </p:cNvPr>
          <p:cNvSpPr>
            <a:spLocks/>
          </p:cNvSpPr>
          <p:nvPr/>
        </p:nvSpPr>
        <p:spPr bwMode="auto">
          <a:xfrm>
            <a:off x="3015714" y="4605425"/>
            <a:ext cx="4535689" cy="1558273"/>
          </a:xfrm>
          <a:custGeom>
            <a:avLst/>
            <a:gdLst>
              <a:gd name="T0" fmla="*/ 446 w 1793"/>
              <a:gd name="T1" fmla="*/ 0 h 616"/>
              <a:gd name="T2" fmla="*/ 0 w 1793"/>
              <a:gd name="T3" fmla="*/ 616 h 616"/>
              <a:gd name="T4" fmla="*/ 1347 w 1793"/>
              <a:gd name="T5" fmla="*/ 616 h 616"/>
              <a:gd name="T6" fmla="*/ 1793 w 1793"/>
              <a:gd name="T7" fmla="*/ 0 h 616"/>
              <a:gd name="T8" fmla="*/ 446 w 1793"/>
              <a:gd name="T9" fmla="*/ 0 h 6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93" h="616">
                <a:moveTo>
                  <a:pt x="446" y="0"/>
                </a:moveTo>
                <a:lnTo>
                  <a:pt x="0" y="616"/>
                </a:lnTo>
                <a:lnTo>
                  <a:pt x="1347" y="616"/>
                </a:lnTo>
                <a:lnTo>
                  <a:pt x="1793" y="0"/>
                </a:lnTo>
                <a:lnTo>
                  <a:pt x="446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  <a:extLst/>
        </p:spPr>
        <p:txBody>
          <a:bodyPr vert="horz" wrap="square" lIns="128580" tIns="64290" rIns="128580" bIns="6429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xmlns="" id="{5E068656-0147-47C9-8143-681F0BD26426}"/>
              </a:ext>
            </a:extLst>
          </p:cNvPr>
          <p:cNvCxnSpPr>
            <a:cxnSpLocks/>
          </p:cNvCxnSpPr>
          <p:nvPr/>
        </p:nvCxnSpPr>
        <p:spPr>
          <a:xfrm>
            <a:off x="3376463" y="3570546"/>
            <a:ext cx="3256405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">
            <a:extLst>
              <a:ext uri="{FF2B5EF4-FFF2-40B4-BE49-F238E27FC236}">
                <a16:creationId xmlns:a16="http://schemas.microsoft.com/office/drawing/2014/main" xmlns="" id="{97629797-FEEA-4BEF-B447-37AE988A2335}"/>
              </a:ext>
            </a:extLst>
          </p:cNvPr>
          <p:cNvSpPr txBox="1"/>
          <p:nvPr/>
        </p:nvSpPr>
        <p:spPr>
          <a:xfrm>
            <a:off x="3730388" y="1906470"/>
            <a:ext cx="74061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领会新课标精神 </a:t>
            </a:r>
            <a:endParaRPr lang="en-US" altLang="zh-CN" sz="40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4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培育学生体育与健康核心素养</a:t>
            </a:r>
            <a:endParaRPr lang="zh-CN" altLang="en-US" sz="4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xmlns="" id="{045FFD34-9F44-4DDE-9ADB-7EDD901BA0BC}"/>
              </a:ext>
            </a:extLst>
          </p:cNvPr>
          <p:cNvSpPr/>
          <p:nvPr/>
        </p:nvSpPr>
        <p:spPr>
          <a:xfrm>
            <a:off x="2238675" y="3807566"/>
            <a:ext cx="5064304" cy="499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000" b="1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西安市阎良区西飞第一中学</a:t>
            </a:r>
            <a:endParaRPr lang="en-US" altLang="zh-CN" sz="2000" b="1" dirty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4" name="TextBox 5">
            <a:extLst>
              <a:ext uri="{FF2B5EF4-FFF2-40B4-BE49-F238E27FC236}">
                <a16:creationId xmlns:a16="http://schemas.microsoft.com/office/drawing/2014/main" xmlns="" id="{480D4740-BDC7-4760-B259-044194668699}"/>
              </a:ext>
            </a:extLst>
          </p:cNvPr>
          <p:cNvSpPr txBox="1"/>
          <p:nvPr/>
        </p:nvSpPr>
        <p:spPr>
          <a:xfrm>
            <a:off x="6683892" y="3775940"/>
            <a:ext cx="5290457" cy="568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80000"/>
              </a:lnSpc>
              <a:defRPr/>
            </a:pPr>
            <a:r>
              <a:rPr lang="zh-CN" altLang="en-US" sz="2000" b="1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屈彦雄                     </a:t>
            </a:r>
            <a:r>
              <a:rPr lang="en-US" altLang="zh-CN" sz="2000" b="1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2018</a:t>
            </a:r>
            <a:r>
              <a:rPr lang="zh-CN" altLang="en-US" sz="2000" b="1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年</a:t>
            </a:r>
            <a:r>
              <a:rPr lang="en-US" altLang="zh-CN" sz="2000" b="1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7</a:t>
            </a:r>
            <a:r>
              <a:rPr lang="zh-CN" altLang="en-US" sz="2000" b="1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月</a:t>
            </a:r>
            <a:r>
              <a:rPr lang="en-US" altLang="zh-CN" sz="2000" b="1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29</a:t>
            </a:r>
            <a:r>
              <a:rPr lang="zh-CN" altLang="en-US" sz="2000" b="1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日</a:t>
            </a:r>
            <a:endParaRPr lang="en-US" altLang="zh-CN" sz="2000" b="1" dirty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xmlns="" id="{53EB6B56-B4C2-49E1-B5F7-182489E86790}"/>
              </a:ext>
            </a:extLst>
          </p:cNvPr>
          <p:cNvSpPr txBox="1"/>
          <p:nvPr/>
        </p:nvSpPr>
        <p:spPr>
          <a:xfrm>
            <a:off x="6086026" y="998936"/>
            <a:ext cx="5493812" cy="5004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70000"/>
              </a:lnSpc>
              <a:defRPr/>
            </a:pPr>
            <a:r>
              <a:rPr lang="zh-CN" altLang="en-US" b="1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新修订普通高中课程方案和课程标准省级骨干培训班</a:t>
            </a:r>
            <a:endParaRPr lang="zh-CN" altLang="en-US" b="1" dirty="0">
              <a:solidFill>
                <a:prstClr val="black">
                  <a:lumMod val="50000"/>
                  <a:lumOff val="50000"/>
                </a:prst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775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07"/>
          <p:cNvSpPr txBox="1"/>
          <p:nvPr/>
        </p:nvSpPr>
        <p:spPr>
          <a:xfrm>
            <a:off x="5646390" y="2347416"/>
            <a:ext cx="5633085" cy="11955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just" fontAlgn="base">
              <a:lnSpc>
                <a:spcPts val="5700"/>
              </a:lnSpc>
              <a:spcAft>
                <a:spcPct val="0"/>
              </a:spcAft>
            </a:pPr>
            <a:r>
              <a:rPr lang="zh-CN" altLang="en-US" sz="8000" b="1" spc="500" noProof="1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谢谢聆听</a:t>
            </a:r>
            <a:r>
              <a:rPr lang="en-US" altLang="zh-CN" sz="8000" b="1" spc="500" noProof="1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!</a:t>
            </a:r>
            <a:endParaRPr lang="zh-CN" altLang="en-US" sz="1875" b="1" noProof="1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ea"/>
            </a:endParaRPr>
          </a:p>
          <a:p>
            <a:pPr defTabSz="1365250" fontAlgn="base">
              <a:lnSpc>
                <a:spcPct val="79000"/>
              </a:lnSpc>
              <a:spcBef>
                <a:spcPct val="50000"/>
              </a:spcBef>
              <a:spcAft>
                <a:spcPct val="0"/>
              </a:spcAft>
            </a:pPr>
            <a:endParaRPr lang="zh-CN" altLang="en-US" sz="1875" noProof="1">
              <a:solidFill>
                <a:srgbClr val="5E5E5E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6147" name="Picture 115" descr="PPT模板-16"/>
          <p:cNvPicPr>
            <a:picLocks noChangeAspect="1"/>
          </p:cNvPicPr>
          <p:nvPr/>
        </p:nvPicPr>
        <p:blipFill>
          <a:blip r:embed="rId2"/>
          <a:srcRect t="12294" r="46118"/>
          <a:stretch>
            <a:fillRect/>
          </a:stretch>
        </p:blipFill>
        <p:spPr>
          <a:xfrm>
            <a:off x="-24680" y="693097"/>
            <a:ext cx="6567488" cy="60134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矩形 4"/>
          <p:cNvSpPr/>
          <p:nvPr/>
        </p:nvSpPr>
        <p:spPr>
          <a:xfrm>
            <a:off x="-1" y="142355"/>
            <a:ext cx="239483" cy="60791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white"/>
              </a:solidFill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0" y="750283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组合 7"/>
          <p:cNvGrpSpPr/>
          <p:nvPr/>
        </p:nvGrpSpPr>
        <p:grpSpPr>
          <a:xfrm>
            <a:off x="-2" y="6670716"/>
            <a:ext cx="12192002" cy="194645"/>
            <a:chOff x="-1" y="3756026"/>
            <a:chExt cx="12192002" cy="291968"/>
          </a:xfrm>
        </p:grpSpPr>
        <p:sp>
          <p:nvSpPr>
            <p:cNvPr id="9" name="矩形 8"/>
            <p:cNvSpPr/>
            <p:nvPr/>
          </p:nvSpPr>
          <p:spPr>
            <a:xfrm>
              <a:off x="-1" y="3939993"/>
              <a:ext cx="8388489" cy="108000"/>
            </a:xfrm>
            <a:prstGeom prst="rect">
              <a:avLst/>
            </a:prstGeom>
            <a:solidFill>
              <a:srgbClr val="295F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dirty="0">
                <a:solidFill>
                  <a:srgbClr val="1F497D">
                    <a:lumMod val="60000"/>
                    <a:lumOff val="40000"/>
                  </a:srgbClr>
                </a:solidFill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1" y="3756026"/>
              <a:ext cx="12192000" cy="29196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dirty="0">
                <a:solidFill>
                  <a:srgbClr val="1F497D">
                    <a:lumMod val="60000"/>
                    <a:lumOff val="40000"/>
                  </a:srgbClr>
                </a:solidFill>
              </a:endParaRPr>
            </a:p>
          </p:txBody>
        </p:sp>
      </p:grpSp>
      <p:sp>
        <p:nvSpPr>
          <p:cNvPr id="11" name="矩形 6"/>
          <p:cNvSpPr/>
          <p:nvPr/>
        </p:nvSpPr>
        <p:spPr>
          <a:xfrm>
            <a:off x="171587" y="303039"/>
            <a:ext cx="6768752" cy="461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/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领会新课标精神 培育学生体育与健康核心素养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83189" y="3944203"/>
            <a:ext cx="4277133" cy="222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电话：</a:t>
            </a:r>
            <a:r>
              <a:rPr lang="en-US" altLang="zh-CN" sz="32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18192093016</a:t>
            </a:r>
          </a:p>
          <a:p>
            <a:pPr>
              <a:lnSpc>
                <a:spcPct val="150000"/>
              </a:lnSpc>
            </a:pPr>
            <a:r>
              <a:rPr lang="en-US" altLang="zh-CN" sz="32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QQ</a:t>
            </a:r>
            <a:r>
              <a:rPr lang="zh-CN" altLang="en-US" sz="32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：</a:t>
            </a:r>
            <a:r>
              <a:rPr lang="en-US" altLang="zh-CN" sz="32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317967757</a:t>
            </a:r>
          </a:p>
          <a:p>
            <a:pPr>
              <a:lnSpc>
                <a:spcPct val="150000"/>
              </a:lnSpc>
            </a:pPr>
            <a:r>
              <a:rPr lang="zh-CN" altLang="en-US" sz="32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微信：</a:t>
            </a:r>
            <a:r>
              <a:rPr lang="en-US" altLang="zh-CN" sz="32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yundong3615</a:t>
            </a:r>
            <a:endParaRPr lang="zh-CN" altLang="en-US" sz="32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722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>
            <a:extLst>
              <a:ext uri="{FF2B5EF4-FFF2-40B4-BE49-F238E27FC236}">
                <a16:creationId xmlns:a16="http://schemas.microsoft.com/office/drawing/2014/main" xmlns="" id="{C3392A99-2327-42BA-9022-86ADB34FF2A2}"/>
              </a:ext>
            </a:extLst>
          </p:cNvPr>
          <p:cNvGrpSpPr/>
          <p:nvPr/>
        </p:nvGrpSpPr>
        <p:grpSpPr>
          <a:xfrm>
            <a:off x="975152" y="2137098"/>
            <a:ext cx="3660720" cy="2565538"/>
            <a:chOff x="975152" y="2309110"/>
            <a:chExt cx="3660720" cy="2565538"/>
          </a:xfrm>
          <a:solidFill>
            <a:schemeClr val="tx2">
              <a:lumMod val="50000"/>
            </a:schemeClr>
          </a:solidFill>
        </p:grpSpPr>
        <p:sp>
          <p:nvSpPr>
            <p:cNvPr id="5" name="等腰三角形 4">
              <a:extLst>
                <a:ext uri="{FF2B5EF4-FFF2-40B4-BE49-F238E27FC236}">
                  <a16:creationId xmlns:a16="http://schemas.microsoft.com/office/drawing/2014/main" xmlns="" id="{45055765-3988-4DF6-B750-785E6125468E}"/>
                </a:ext>
              </a:extLst>
            </p:cNvPr>
            <p:cNvSpPr/>
            <p:nvPr/>
          </p:nvSpPr>
          <p:spPr>
            <a:xfrm>
              <a:off x="3535359" y="2309110"/>
              <a:ext cx="1100513" cy="1164651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6435" tIns="48218" rIns="96435" bIns="48218"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6" name="等腰三角形 5">
              <a:extLst>
                <a:ext uri="{FF2B5EF4-FFF2-40B4-BE49-F238E27FC236}">
                  <a16:creationId xmlns:a16="http://schemas.microsoft.com/office/drawing/2014/main" xmlns="" id="{CF01606A-AD3D-497B-9C19-9EDEEE6A095F}"/>
                </a:ext>
              </a:extLst>
            </p:cNvPr>
            <p:cNvSpPr/>
            <p:nvPr/>
          </p:nvSpPr>
          <p:spPr>
            <a:xfrm flipV="1">
              <a:off x="975152" y="3709997"/>
              <a:ext cx="1100513" cy="1164651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6435" tIns="48218" rIns="96435" bIns="48218"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18" name="Rectangle 6">
            <a:extLst>
              <a:ext uri="{FF2B5EF4-FFF2-40B4-BE49-F238E27FC236}">
                <a16:creationId xmlns:a16="http://schemas.microsoft.com/office/drawing/2014/main" xmlns="" id="{17BD9A34-A954-4D05-BCCB-8466563944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" y="2440785"/>
            <a:ext cx="12191296" cy="1999204"/>
          </a:xfrm>
          <a:prstGeom prst="rect">
            <a:avLst/>
          </a:prstGeom>
          <a:solidFill>
            <a:srgbClr val="E3EBF5"/>
          </a:solidFill>
          <a:ln>
            <a:noFill/>
          </a:ln>
          <a:effectLst>
            <a:outerShdw blurRad="50800" dist="38100" dir="5400000" algn="t" rotWithShape="0">
              <a:schemeClr val="tx2">
                <a:alpha val="40000"/>
              </a:schemeClr>
            </a:outerShdw>
          </a:effectLst>
          <a:extLst/>
        </p:spPr>
        <p:txBody>
          <a:bodyPr vert="horz" wrap="square" lIns="128580" tIns="64290" rIns="128580" bIns="64290" numCol="1" anchor="t" anchorCtr="0" compatLnSpc="1">
            <a:prstTxWarp prst="textNoShape">
              <a:avLst/>
            </a:prstTxWarp>
          </a:bodyPr>
          <a:lstStyle/>
          <a:p>
            <a:endParaRPr lang="zh-CN" altLang="en-US" dirty="0">
              <a:solidFill>
                <a:prstClr val="black"/>
              </a:solidFill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867419" y="2151644"/>
            <a:ext cx="3209306" cy="2544834"/>
            <a:chOff x="1522512" y="2151644"/>
            <a:chExt cx="3209306" cy="2544834"/>
          </a:xfrm>
        </p:grpSpPr>
        <p:sp>
          <p:nvSpPr>
            <p:cNvPr id="8" name="平行四边形 7">
              <a:extLst>
                <a:ext uri="{FF2B5EF4-FFF2-40B4-BE49-F238E27FC236}">
                  <a16:creationId xmlns:a16="http://schemas.microsoft.com/office/drawing/2014/main" xmlns="" id="{46AB1101-5225-4992-80A4-C354698E435C}"/>
                </a:ext>
              </a:extLst>
            </p:cNvPr>
            <p:cNvSpPr/>
            <p:nvPr/>
          </p:nvSpPr>
          <p:spPr>
            <a:xfrm>
              <a:off x="1522512" y="2151644"/>
              <a:ext cx="3209306" cy="2544834"/>
            </a:xfrm>
            <a:prstGeom prst="parallelogram">
              <a:avLst>
                <a:gd name="adj" fmla="val 48207"/>
              </a:avLst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6435" tIns="48218" rIns="96435" bIns="48218"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9" name="文本框 6">
              <a:extLst>
                <a:ext uri="{FF2B5EF4-FFF2-40B4-BE49-F238E27FC236}">
                  <a16:creationId xmlns:a16="http://schemas.microsoft.com/office/drawing/2014/main" xmlns="" id="{10870152-D6B0-4858-BA0C-2122D53D171A}"/>
                </a:ext>
              </a:extLst>
            </p:cNvPr>
            <p:cNvSpPr txBox="1"/>
            <p:nvPr/>
          </p:nvSpPr>
          <p:spPr>
            <a:xfrm>
              <a:off x="2300399" y="2497664"/>
              <a:ext cx="1762867" cy="17312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altLang="zh-CN" sz="11250" dirty="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01</a:t>
              </a:r>
              <a:endParaRPr lang="zh-CN" altLang="en-US" sz="11250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16" name="TextBox 48">
            <a:extLst>
              <a:ext uri="{FF2B5EF4-FFF2-40B4-BE49-F238E27FC236}">
                <a16:creationId xmlns:a16="http://schemas.microsoft.com/office/drawing/2014/main" xmlns="" id="{EDEF450A-2A8E-402A-8AD2-EF7CF8039A9F}"/>
              </a:ext>
            </a:extLst>
          </p:cNvPr>
          <p:cNvSpPr txBox="1"/>
          <p:nvPr/>
        </p:nvSpPr>
        <p:spPr>
          <a:xfrm>
            <a:off x="4203510" y="2852911"/>
            <a:ext cx="7315200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44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对课程方案和课程标准的梳理</a:t>
            </a:r>
            <a:endParaRPr lang="en-GB" altLang="zh-CN" sz="44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4630848" y="3809791"/>
            <a:ext cx="6255136" cy="369740"/>
            <a:chOff x="5094871" y="3823439"/>
            <a:chExt cx="6255136" cy="369740"/>
          </a:xfrm>
        </p:grpSpPr>
        <p:sp>
          <p:nvSpPr>
            <p:cNvPr id="17" name="TextBox 11">
              <a:extLst>
                <a:ext uri="{FF2B5EF4-FFF2-40B4-BE49-F238E27FC236}">
                  <a16:creationId xmlns:a16="http://schemas.microsoft.com/office/drawing/2014/main" xmlns="" id="{61EC62EC-9B3A-4F06-893C-619ECEBC39AF}"/>
                </a:ext>
              </a:extLst>
            </p:cNvPr>
            <p:cNvSpPr txBox="1"/>
            <p:nvPr/>
          </p:nvSpPr>
          <p:spPr>
            <a:xfrm>
              <a:off x="5094871" y="3823847"/>
              <a:ext cx="24747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lvl="1" indent="-171450" algn="ctr">
                <a:buFont typeface="Arial" panose="020B0604020202020204" pitchFamily="34" charset="0"/>
                <a:buChar char="•"/>
              </a:pPr>
              <a:r>
                <a:rPr lang="zh-CN" altLang="en-US" b="1" dirty="0" smtClean="0">
                  <a:solidFill>
                    <a:prstClr val="black">
                      <a:lumMod val="50000"/>
                      <a:lumOff val="50000"/>
                    </a:prst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课程性质</a:t>
              </a:r>
              <a:endParaRPr lang="en-US" altLang="zh-CN" b="1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9" name="TextBox 11">
              <a:extLst>
                <a:ext uri="{FF2B5EF4-FFF2-40B4-BE49-F238E27FC236}">
                  <a16:creationId xmlns:a16="http://schemas.microsoft.com/office/drawing/2014/main" xmlns="" id="{197C3952-D96B-4AEC-AB8A-2C0C56760356}"/>
                </a:ext>
              </a:extLst>
            </p:cNvPr>
            <p:cNvSpPr txBox="1"/>
            <p:nvPr/>
          </p:nvSpPr>
          <p:spPr>
            <a:xfrm>
              <a:off x="7005924" y="3823847"/>
              <a:ext cx="24747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lvl="1" indent="-171450" algn="ctr">
                <a:buFont typeface="Arial" panose="020B0604020202020204" pitchFamily="34" charset="0"/>
                <a:buChar char="•"/>
              </a:pPr>
              <a:r>
                <a:rPr lang="zh-CN" altLang="en-US" b="1" dirty="0" smtClean="0">
                  <a:solidFill>
                    <a:prstClr val="black">
                      <a:lumMod val="50000"/>
                      <a:lumOff val="50000"/>
                    </a:prst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基本理念</a:t>
              </a:r>
              <a:endParaRPr lang="en-US" altLang="zh-CN" b="1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0" name="TextBox 11">
              <a:extLst>
                <a:ext uri="{FF2B5EF4-FFF2-40B4-BE49-F238E27FC236}">
                  <a16:creationId xmlns:a16="http://schemas.microsoft.com/office/drawing/2014/main" xmlns="" id="{2074AF7E-CB68-4974-8F2C-1ABC9620781B}"/>
                </a:ext>
              </a:extLst>
            </p:cNvPr>
            <p:cNvSpPr txBox="1"/>
            <p:nvPr/>
          </p:nvSpPr>
          <p:spPr>
            <a:xfrm>
              <a:off x="8875299" y="3823439"/>
              <a:ext cx="24747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lvl="1" indent="-171450" algn="ctr">
                <a:buFont typeface="Arial" panose="020B0604020202020204" pitchFamily="34" charset="0"/>
                <a:buChar char="•"/>
              </a:pPr>
              <a:r>
                <a:rPr lang="zh-CN" altLang="en-US" b="1" dirty="0" smtClean="0">
                  <a:solidFill>
                    <a:prstClr val="black">
                      <a:lumMod val="50000"/>
                      <a:lumOff val="50000"/>
                    </a:prst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主要变化</a:t>
              </a:r>
              <a:endParaRPr lang="en-US" altLang="zh-CN" b="1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4" name="TextBox 4">
            <a:extLst>
              <a:ext uri="{FF2B5EF4-FFF2-40B4-BE49-F238E27FC236}">
                <a16:creationId xmlns:a16="http://schemas.microsoft.com/office/drawing/2014/main" xmlns="" id="{53EB6B56-B4C2-49E1-B5F7-182489E86790}"/>
              </a:ext>
            </a:extLst>
          </p:cNvPr>
          <p:cNvSpPr txBox="1"/>
          <p:nvPr/>
        </p:nvSpPr>
        <p:spPr>
          <a:xfrm>
            <a:off x="6290742" y="1926983"/>
            <a:ext cx="5493812" cy="5004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70000"/>
              </a:lnSpc>
              <a:defRPr/>
            </a:pPr>
            <a:r>
              <a:rPr lang="zh-CN" altLang="en-US" b="1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新修订普通高中课程方案和课程标准省级骨干培训班</a:t>
            </a:r>
            <a:endParaRPr lang="zh-CN" altLang="en-US" b="1" dirty="0">
              <a:solidFill>
                <a:prstClr val="black">
                  <a:lumMod val="50000"/>
                  <a:lumOff val="50000"/>
                </a:prst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402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xmlns="" id="{F1591392-C026-421F-9D67-E8D5CE87B63C}"/>
              </a:ext>
            </a:extLst>
          </p:cNvPr>
          <p:cNvSpPr/>
          <p:nvPr/>
        </p:nvSpPr>
        <p:spPr>
          <a:xfrm>
            <a:off x="314824" y="299978"/>
            <a:ext cx="41857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</a:rPr>
              <a:t>对课程方案和课程标准的梳理</a:t>
            </a:r>
            <a:endParaRPr lang="zh-CN" altLang="en-US" sz="24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cs typeface="+mn-ea"/>
            </a:endParaRPr>
          </a:p>
        </p:txBody>
      </p:sp>
      <p:sp>
        <p:nvSpPr>
          <p:cNvPr id="9" name="TextBox 6">
            <a:extLst>
              <a:ext uri="{FF2B5EF4-FFF2-40B4-BE49-F238E27FC236}">
                <a16:creationId xmlns:a16="http://schemas.microsoft.com/office/drawing/2014/main" xmlns="" id="{82C063D3-7633-40EC-A11B-F7ED6A5AC0B8}"/>
              </a:ext>
            </a:extLst>
          </p:cNvPr>
          <p:cNvSpPr txBox="1"/>
          <p:nvPr/>
        </p:nvSpPr>
        <p:spPr>
          <a:xfrm>
            <a:off x="1027995" y="938244"/>
            <a:ext cx="10149521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一、课程性质</a:t>
            </a:r>
            <a:endParaRPr lang="en-US" altLang="zh-CN" sz="32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720000">
              <a:lnSpc>
                <a:spcPts val="4500"/>
              </a:lnSpc>
            </a:pPr>
            <a:r>
              <a:rPr lang="en-US" altLang="zh-CN" sz="28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28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性质：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高中课程体系重要组成部分，面向全体高中生的基础教育；</a:t>
            </a:r>
            <a:endParaRPr lang="en-US" altLang="zh-CN"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720000">
              <a:lnSpc>
                <a:spcPts val="4500"/>
              </a:lnSpc>
            </a:pPr>
            <a:r>
              <a:rPr lang="en-US" altLang="zh-CN" sz="28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28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功能和价值：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立德树人、发展素质教育、培养全面发展的人；</a:t>
            </a:r>
            <a:r>
              <a:rPr lang="zh-CN" altLang="en-US" sz="2800" dirty="0" smtClean="0"/>
              <a:t> </a:t>
            </a:r>
            <a:endParaRPr lang="en-US" altLang="zh-CN" sz="2800" dirty="0" smtClean="0"/>
          </a:p>
          <a:p>
            <a:pPr indent="720000">
              <a:lnSpc>
                <a:spcPts val="4500"/>
              </a:lnSpc>
            </a:pPr>
            <a:r>
              <a:rPr lang="en-US" altLang="zh-CN" sz="28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28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主要目标：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培养学生体育与健康学科核心素养、增进学生身心健康；</a:t>
            </a:r>
            <a:r>
              <a:rPr lang="zh-CN" altLang="en-US" sz="2800" dirty="0" smtClean="0"/>
              <a:t> </a:t>
            </a:r>
            <a:endParaRPr lang="en-US" altLang="zh-CN" sz="2800" dirty="0" smtClean="0"/>
          </a:p>
          <a:p>
            <a:pPr indent="720000">
              <a:lnSpc>
                <a:spcPts val="4500"/>
              </a:lnSpc>
            </a:pPr>
            <a:r>
              <a:rPr lang="en-US" altLang="zh-CN" sz="28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</a:t>
            </a:r>
            <a:r>
              <a:rPr lang="zh-CN" altLang="en-US" sz="28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主要手段：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身体练习； 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720000">
              <a:lnSpc>
                <a:spcPts val="4500"/>
              </a:lnSpc>
            </a:pPr>
            <a:r>
              <a:rPr lang="en-US" altLang="zh-CN" sz="28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5.</a:t>
            </a:r>
            <a:r>
              <a:rPr lang="zh-CN" altLang="en-US" sz="28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主要学习内容：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体育与健康知识、技能和方法。</a:t>
            </a:r>
          </a:p>
        </p:txBody>
      </p:sp>
      <p:sp>
        <p:nvSpPr>
          <p:cNvPr id="10" name="矩形 9"/>
          <p:cNvSpPr/>
          <p:nvPr/>
        </p:nvSpPr>
        <p:spPr>
          <a:xfrm>
            <a:off x="-1" y="142355"/>
            <a:ext cx="239483" cy="60791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0" y="750283"/>
            <a:ext cx="12192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组合 11"/>
          <p:cNvGrpSpPr/>
          <p:nvPr/>
        </p:nvGrpSpPr>
        <p:grpSpPr>
          <a:xfrm>
            <a:off x="-2" y="6670716"/>
            <a:ext cx="12192002" cy="194645"/>
            <a:chOff x="-1" y="3756026"/>
            <a:chExt cx="12192002" cy="291968"/>
          </a:xfrm>
        </p:grpSpPr>
        <p:sp>
          <p:nvSpPr>
            <p:cNvPr id="13" name="矩形 12"/>
            <p:cNvSpPr/>
            <p:nvPr/>
          </p:nvSpPr>
          <p:spPr>
            <a:xfrm>
              <a:off x="-1" y="3939993"/>
              <a:ext cx="8388489" cy="108000"/>
            </a:xfrm>
            <a:prstGeom prst="rect">
              <a:avLst/>
            </a:prstGeom>
            <a:solidFill>
              <a:srgbClr val="295F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1" y="3756026"/>
              <a:ext cx="12192000" cy="29196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51560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xmlns="" id="{F1591392-C026-421F-9D67-E8D5CE87B63C}"/>
              </a:ext>
            </a:extLst>
          </p:cNvPr>
          <p:cNvSpPr/>
          <p:nvPr/>
        </p:nvSpPr>
        <p:spPr>
          <a:xfrm>
            <a:off x="314824" y="299978"/>
            <a:ext cx="41857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</a:rPr>
              <a:t>对课程方案和课程标准的梳理</a:t>
            </a:r>
            <a:endParaRPr lang="zh-CN" altLang="en-US" sz="24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cs typeface="+mn-ea"/>
            </a:endParaRPr>
          </a:p>
        </p:txBody>
      </p:sp>
      <p:sp>
        <p:nvSpPr>
          <p:cNvPr id="9" name="TextBox 6">
            <a:extLst>
              <a:ext uri="{FF2B5EF4-FFF2-40B4-BE49-F238E27FC236}">
                <a16:creationId xmlns:a16="http://schemas.microsoft.com/office/drawing/2014/main" xmlns="" id="{82C063D3-7633-40EC-A11B-F7ED6A5AC0B8}"/>
              </a:ext>
            </a:extLst>
          </p:cNvPr>
          <p:cNvSpPr txBox="1"/>
          <p:nvPr/>
        </p:nvSpPr>
        <p:spPr>
          <a:xfrm>
            <a:off x="1027995" y="938244"/>
            <a:ext cx="10149521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一、课程性质</a:t>
            </a:r>
            <a:endParaRPr lang="en-US" altLang="zh-CN" sz="32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720000">
              <a:lnSpc>
                <a:spcPts val="3500"/>
              </a:lnSpc>
            </a:pPr>
            <a:r>
              <a:rPr lang="en-US" altLang="zh-CN" sz="28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5.</a:t>
            </a:r>
            <a:r>
              <a:rPr lang="zh-CN" altLang="en-US" sz="28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主要学习内容：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体育与健康知识、技能和方法。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720000">
              <a:lnSpc>
                <a:spcPts val="3500"/>
              </a:lnSpc>
            </a:pPr>
            <a:r>
              <a:rPr lang="en-US" altLang="zh-CN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   </a:t>
            </a:r>
          </a:p>
          <a:p>
            <a:pPr indent="720000">
              <a:lnSpc>
                <a:spcPts val="3500"/>
              </a:lnSpc>
            </a:pPr>
            <a:r>
              <a:rPr lang="en-US" altLang="zh-CN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  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内容构成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720000">
              <a:lnSpc>
                <a:spcPts val="4500"/>
              </a:lnSpc>
            </a:pPr>
            <a:endParaRPr lang="zh-CN" altLang="en-US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-1" y="142355"/>
            <a:ext cx="239483" cy="60791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0" y="750283"/>
            <a:ext cx="12192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组合 11"/>
          <p:cNvGrpSpPr/>
          <p:nvPr/>
        </p:nvGrpSpPr>
        <p:grpSpPr>
          <a:xfrm>
            <a:off x="-2" y="6670716"/>
            <a:ext cx="12192002" cy="194645"/>
            <a:chOff x="-1" y="3756026"/>
            <a:chExt cx="12192002" cy="291968"/>
          </a:xfrm>
        </p:grpSpPr>
        <p:sp>
          <p:nvSpPr>
            <p:cNvPr id="13" name="矩形 12"/>
            <p:cNvSpPr/>
            <p:nvPr/>
          </p:nvSpPr>
          <p:spPr>
            <a:xfrm>
              <a:off x="-1" y="3939993"/>
              <a:ext cx="8388489" cy="108000"/>
            </a:xfrm>
            <a:prstGeom prst="rect">
              <a:avLst/>
            </a:prstGeom>
            <a:solidFill>
              <a:srgbClr val="295F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1" y="3756026"/>
              <a:ext cx="12192000" cy="29196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  <p:graphicFrame>
        <p:nvGraphicFramePr>
          <p:cNvPr id="12" name="表格 11"/>
          <p:cNvGraphicFramePr>
            <a:graphicFrameLocks noGrp="1"/>
          </p:cNvGraphicFramePr>
          <p:nvPr/>
        </p:nvGraphicFramePr>
        <p:xfrm>
          <a:off x="1119115" y="3070747"/>
          <a:ext cx="9908280" cy="3230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8535"/>
                <a:gridCol w="958756"/>
                <a:gridCol w="1119116"/>
                <a:gridCol w="1201003"/>
                <a:gridCol w="1433015"/>
                <a:gridCol w="1651379"/>
                <a:gridCol w="1067941"/>
                <a:gridCol w="1238535"/>
              </a:tblGrid>
              <a:tr h="1354694"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/>
                        <a:t>必修</a:t>
                      </a:r>
                      <a:endParaRPr lang="en-US" altLang="zh-CN" b="1" dirty="0" smtClean="0"/>
                    </a:p>
                    <a:p>
                      <a:pPr algn="ctr"/>
                      <a:r>
                        <a:rPr lang="zh-CN" altLang="en-US" b="1" dirty="0" smtClean="0"/>
                        <a:t>必学</a:t>
                      </a:r>
                      <a:endParaRPr lang="en-US" altLang="zh-CN" b="1" dirty="0" smtClean="0"/>
                    </a:p>
                    <a:p>
                      <a:pPr algn="ctr"/>
                      <a:r>
                        <a:rPr lang="en-US" altLang="zh-CN" b="1" dirty="0" smtClean="0"/>
                        <a:t>1</a:t>
                      </a:r>
                      <a:r>
                        <a:rPr lang="zh-CN" altLang="en-US" b="1" dirty="0" smtClean="0"/>
                        <a:t>学分</a:t>
                      </a:r>
                      <a:endParaRPr lang="zh-CN" altLang="en-US" b="1" dirty="0"/>
                    </a:p>
                  </a:txBody>
                  <a:tcPr anchor="ctr" anchorCtr="1"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必修选学（运动技能系列）</a:t>
                      </a:r>
                      <a:r>
                        <a:rPr lang="en-US" altLang="zh-CN" sz="2800" dirty="0" smtClean="0"/>
                        <a:t>10</a:t>
                      </a:r>
                      <a:r>
                        <a:rPr lang="zh-CN" altLang="en-US" sz="2800" dirty="0" smtClean="0"/>
                        <a:t>学分</a:t>
                      </a:r>
                      <a:endParaRPr lang="zh-CN" altLang="en-US" sz="2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必修</a:t>
                      </a:r>
                      <a:endParaRPr lang="en-US" altLang="zh-CN" dirty="0" smtClean="0"/>
                    </a:p>
                    <a:p>
                      <a:pPr algn="ctr"/>
                      <a:r>
                        <a:rPr lang="zh-CN" altLang="en-US" dirty="0" smtClean="0"/>
                        <a:t>必学</a:t>
                      </a:r>
                      <a:endParaRPr lang="en-US" altLang="zh-CN" dirty="0" smtClean="0"/>
                    </a:p>
                    <a:p>
                      <a:pPr algn="ctr"/>
                      <a:r>
                        <a:rPr lang="en-US" altLang="zh-CN" dirty="0" smtClean="0"/>
                        <a:t>1</a:t>
                      </a:r>
                      <a:r>
                        <a:rPr lang="zh-CN" altLang="en-US" dirty="0" smtClean="0"/>
                        <a:t>学分</a:t>
                      </a:r>
                      <a:endParaRPr lang="zh-CN" altLang="en-US" dirty="0"/>
                    </a:p>
                  </a:txBody>
                  <a:tcPr anchor="ctr" anchorCtr="1"/>
                </a:tc>
              </a:tr>
              <a:tr h="937865"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/>
                        <a:t>体</a:t>
                      </a:r>
                      <a:endParaRPr lang="en-US" altLang="zh-CN" b="1" dirty="0" smtClean="0"/>
                    </a:p>
                    <a:p>
                      <a:pPr algn="ctr"/>
                      <a:r>
                        <a:rPr lang="zh-CN" altLang="en-US" b="1" dirty="0" smtClean="0"/>
                        <a:t>能</a:t>
                      </a:r>
                      <a:endParaRPr lang="zh-CN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/>
                        <a:t>球类</a:t>
                      </a:r>
                      <a:endParaRPr lang="en-US" altLang="zh-CN" b="1" dirty="0" smtClean="0"/>
                    </a:p>
                    <a:p>
                      <a:r>
                        <a:rPr lang="zh-CN" altLang="en-US" b="1" dirty="0" smtClean="0"/>
                        <a:t>运动</a:t>
                      </a:r>
                      <a:endParaRPr lang="zh-CN" altLang="en-US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/>
                        <a:t>田径类运动</a:t>
                      </a:r>
                      <a:endParaRPr lang="zh-CN" altLang="en-US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/>
                        <a:t>体操类运动</a:t>
                      </a:r>
                      <a:endParaRPr lang="zh-CN" altLang="en-US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/>
                        <a:t>水上</a:t>
                      </a:r>
                      <a:r>
                        <a:rPr lang="en-US" altLang="zh-CN" b="1" dirty="0" smtClean="0"/>
                        <a:t>/</a:t>
                      </a:r>
                      <a:r>
                        <a:rPr lang="zh-CN" altLang="en-US" b="1" dirty="0" smtClean="0"/>
                        <a:t>冰雪类运动</a:t>
                      </a:r>
                      <a:endParaRPr lang="en-US" altLang="zh-CN" b="1" dirty="0" smtClean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/>
                        <a:t>武术</a:t>
                      </a:r>
                      <a:r>
                        <a:rPr lang="en-US" altLang="zh-CN" b="1" dirty="0" smtClean="0"/>
                        <a:t>/</a:t>
                      </a:r>
                      <a:r>
                        <a:rPr lang="zh-CN" altLang="en-US" b="1" dirty="0" smtClean="0"/>
                        <a:t>民族民间体育</a:t>
                      </a:r>
                      <a:endParaRPr lang="zh-CN" altLang="en-US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/>
                        <a:t>新兴</a:t>
                      </a:r>
                      <a:endParaRPr lang="en-US" altLang="zh-CN" b="1" dirty="0" smtClean="0"/>
                    </a:p>
                    <a:p>
                      <a:r>
                        <a:rPr lang="zh-CN" altLang="en-US" b="1" dirty="0" smtClean="0"/>
                        <a:t>运动</a:t>
                      </a:r>
                      <a:endParaRPr lang="zh-CN" altLang="en-US" b="1" dirty="0"/>
                    </a:p>
                  </a:txBody>
                  <a:tcPr anchor="ctr" anchorCtr="1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/>
                        <a:t>健</a:t>
                      </a:r>
                      <a:endParaRPr lang="en-US" altLang="zh-CN" b="1" dirty="0" smtClean="0"/>
                    </a:p>
                    <a:p>
                      <a:pPr algn="ctr"/>
                      <a:r>
                        <a:rPr lang="zh-CN" altLang="en-US" b="1" dirty="0" smtClean="0"/>
                        <a:t>康</a:t>
                      </a:r>
                      <a:endParaRPr lang="en-US" altLang="zh-CN" b="1" dirty="0" smtClean="0"/>
                    </a:p>
                    <a:p>
                      <a:pPr algn="ctr"/>
                      <a:r>
                        <a:rPr lang="zh-CN" altLang="en-US" b="1" dirty="0" smtClean="0"/>
                        <a:t>教</a:t>
                      </a:r>
                      <a:endParaRPr lang="en-US" altLang="zh-CN" b="1" dirty="0" smtClean="0"/>
                    </a:p>
                    <a:p>
                      <a:pPr algn="ctr"/>
                      <a:r>
                        <a:rPr lang="zh-CN" altLang="en-US" b="1" dirty="0" smtClean="0"/>
                        <a:t>育</a:t>
                      </a:r>
                      <a:endParaRPr lang="zh-CN" altLang="en-US" b="1" dirty="0"/>
                    </a:p>
                  </a:txBody>
                  <a:tcPr anchor="ctr" anchorCtr="1"/>
                </a:tc>
              </a:tr>
              <a:tr h="937865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/>
                        <a:t>项目</a:t>
                      </a:r>
                      <a:endParaRPr lang="en-US" altLang="zh-CN" b="1" dirty="0" smtClean="0"/>
                    </a:p>
                    <a:p>
                      <a:pPr algn="ctr"/>
                      <a:r>
                        <a:rPr lang="en-US" altLang="zh-CN" b="1" dirty="0" smtClean="0"/>
                        <a:t>1……n</a:t>
                      </a:r>
                      <a:endParaRPr lang="zh-CN" alt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1560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xmlns="" id="{F1591392-C026-421F-9D67-E8D5CE87B63C}"/>
              </a:ext>
            </a:extLst>
          </p:cNvPr>
          <p:cNvSpPr/>
          <p:nvPr/>
        </p:nvSpPr>
        <p:spPr>
          <a:xfrm>
            <a:off x="314824" y="299978"/>
            <a:ext cx="41857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</a:rPr>
              <a:t>对课程方案和课程标准的梳理</a:t>
            </a:r>
            <a:endParaRPr lang="zh-CN" altLang="en-US" sz="24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cs typeface="+mn-ea"/>
            </a:endParaRPr>
          </a:p>
        </p:txBody>
      </p:sp>
      <p:sp>
        <p:nvSpPr>
          <p:cNvPr id="9" name="TextBox 6">
            <a:extLst>
              <a:ext uri="{FF2B5EF4-FFF2-40B4-BE49-F238E27FC236}">
                <a16:creationId xmlns:a16="http://schemas.microsoft.com/office/drawing/2014/main" xmlns="" id="{82C063D3-7633-40EC-A11B-F7ED6A5AC0B8}"/>
              </a:ext>
            </a:extLst>
          </p:cNvPr>
          <p:cNvSpPr txBox="1"/>
          <p:nvPr/>
        </p:nvSpPr>
        <p:spPr>
          <a:xfrm>
            <a:off x="850574" y="815414"/>
            <a:ext cx="10149521" cy="2305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一、课程性质</a:t>
            </a:r>
            <a:endParaRPr lang="en-US" altLang="zh-CN" sz="32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720000">
              <a:lnSpc>
                <a:spcPts val="3500"/>
              </a:lnSpc>
            </a:pPr>
            <a:r>
              <a:rPr lang="en-US" altLang="zh-CN" sz="28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5.</a:t>
            </a:r>
            <a:r>
              <a:rPr lang="zh-CN" altLang="en-US" sz="28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主要学习内容：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体育与健康知识、技能和方法。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720000">
              <a:lnSpc>
                <a:spcPts val="3500"/>
              </a:lnSpc>
            </a:pPr>
            <a:r>
              <a:rPr lang="en-US" altLang="zh-CN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   </a:t>
            </a:r>
          </a:p>
          <a:p>
            <a:pPr indent="720000">
              <a:lnSpc>
                <a:spcPts val="4500"/>
              </a:lnSpc>
            </a:pPr>
            <a:endParaRPr lang="zh-CN" altLang="en-US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-1" y="142355"/>
            <a:ext cx="239483" cy="60791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0" y="750283"/>
            <a:ext cx="12192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组合 11"/>
          <p:cNvGrpSpPr/>
          <p:nvPr/>
        </p:nvGrpSpPr>
        <p:grpSpPr>
          <a:xfrm>
            <a:off x="-2" y="6670716"/>
            <a:ext cx="12192002" cy="194645"/>
            <a:chOff x="-1" y="3756026"/>
            <a:chExt cx="12192002" cy="291968"/>
          </a:xfrm>
        </p:grpSpPr>
        <p:sp>
          <p:nvSpPr>
            <p:cNvPr id="13" name="矩形 12"/>
            <p:cNvSpPr/>
            <p:nvPr/>
          </p:nvSpPr>
          <p:spPr>
            <a:xfrm>
              <a:off x="-1" y="3939993"/>
              <a:ext cx="8388489" cy="108000"/>
            </a:xfrm>
            <a:prstGeom prst="rect">
              <a:avLst/>
            </a:prstGeom>
            <a:solidFill>
              <a:srgbClr val="295F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1" y="3756026"/>
              <a:ext cx="12192000" cy="29196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914398" y="2306472"/>
            <a:ext cx="10276765" cy="4308144"/>
            <a:chOff x="914398" y="2306472"/>
            <a:chExt cx="10276765" cy="4308144"/>
          </a:xfrm>
        </p:grpSpPr>
        <p:sp>
          <p:nvSpPr>
            <p:cNvPr id="15" name="圆角矩形 14"/>
            <p:cNvSpPr/>
            <p:nvPr/>
          </p:nvSpPr>
          <p:spPr>
            <a:xfrm>
              <a:off x="914398" y="3098040"/>
              <a:ext cx="2715905" cy="50496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b="1" dirty="0" smtClean="0"/>
                <a:t>体能模块</a:t>
              </a:r>
              <a:endParaRPr lang="zh-CN" altLang="en-US" sz="2400" b="1" dirty="0"/>
            </a:p>
          </p:txBody>
        </p:sp>
        <p:sp>
          <p:nvSpPr>
            <p:cNvPr id="16" name="圆角矩形 15"/>
            <p:cNvSpPr/>
            <p:nvPr/>
          </p:nvSpPr>
          <p:spPr>
            <a:xfrm>
              <a:off x="4233081" y="3100315"/>
              <a:ext cx="3587086" cy="51634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b="1" dirty="0" smtClean="0"/>
                <a:t>运动技能系列模块</a:t>
              </a:r>
              <a:endParaRPr lang="zh-CN" altLang="en-US" sz="2400" b="1" dirty="0"/>
            </a:p>
          </p:txBody>
        </p:sp>
        <p:sp>
          <p:nvSpPr>
            <p:cNvPr id="17" name="圆角矩形 16"/>
            <p:cNvSpPr/>
            <p:nvPr/>
          </p:nvSpPr>
          <p:spPr>
            <a:xfrm>
              <a:off x="8450238" y="3086670"/>
              <a:ext cx="2740925" cy="54363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b="1" dirty="0" smtClean="0"/>
                <a:t>健康教育模块</a:t>
              </a:r>
              <a:endParaRPr lang="zh-CN" altLang="en-US" sz="2400" b="1" dirty="0"/>
            </a:p>
          </p:txBody>
        </p:sp>
        <p:sp>
          <p:nvSpPr>
            <p:cNvPr id="18" name="右大括号 17"/>
            <p:cNvSpPr/>
            <p:nvPr/>
          </p:nvSpPr>
          <p:spPr>
            <a:xfrm rot="16200000">
              <a:off x="5902659" y="-852988"/>
              <a:ext cx="272953" cy="7601805"/>
            </a:xfrm>
            <a:prstGeom prst="rightBrace">
              <a:avLst/>
            </a:prstGeom>
            <a:ln w="47625">
              <a:solidFill>
                <a:schemeClr val="accent1">
                  <a:shade val="95000"/>
                  <a:satMod val="10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199797" y="2306472"/>
              <a:ext cx="16209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b="1" dirty="0" smtClean="0">
                  <a:latin typeface="微软雅黑" pitchFamily="34" charset="-122"/>
                  <a:ea typeface="微软雅黑" pitchFamily="34" charset="-122"/>
                </a:rPr>
                <a:t>平行关系</a:t>
              </a:r>
              <a:endParaRPr lang="zh-CN" altLang="en-US" sz="2800" b="1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4" name="左右箭头 23"/>
            <p:cNvSpPr/>
            <p:nvPr/>
          </p:nvSpPr>
          <p:spPr>
            <a:xfrm>
              <a:off x="3630305" y="3261815"/>
              <a:ext cx="600502" cy="204716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左右箭头 24"/>
            <p:cNvSpPr/>
            <p:nvPr/>
          </p:nvSpPr>
          <p:spPr>
            <a:xfrm>
              <a:off x="7836090" y="3277738"/>
              <a:ext cx="600502" cy="202442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圆角矩形 26"/>
            <p:cNvSpPr/>
            <p:nvPr/>
          </p:nvSpPr>
          <p:spPr>
            <a:xfrm>
              <a:off x="4262652" y="3825920"/>
              <a:ext cx="3587086" cy="51634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b="1" dirty="0" smtClean="0"/>
                <a:t>模块  </a:t>
              </a:r>
              <a:r>
                <a:rPr lang="en-US" altLang="zh-CN" sz="2400" b="1" dirty="0" smtClean="0"/>
                <a:t>1</a:t>
              </a:r>
              <a:endParaRPr lang="zh-CN" altLang="en-US" sz="2400" b="1" dirty="0"/>
            </a:p>
          </p:txBody>
        </p:sp>
        <p:sp>
          <p:nvSpPr>
            <p:cNvPr id="28" name="圆角矩形 27"/>
            <p:cNvSpPr/>
            <p:nvPr/>
          </p:nvSpPr>
          <p:spPr>
            <a:xfrm>
              <a:off x="4251277" y="4592471"/>
              <a:ext cx="3587086" cy="51634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b="1" dirty="0" smtClean="0"/>
                <a:t>模块  </a:t>
              </a:r>
              <a:r>
                <a:rPr lang="en-US" altLang="zh-CN" sz="2400" b="1" dirty="0" smtClean="0"/>
                <a:t>2</a:t>
              </a:r>
              <a:endParaRPr lang="zh-CN" altLang="en-US" sz="2400" b="1" dirty="0"/>
            </a:p>
          </p:txBody>
        </p:sp>
        <p:sp>
          <p:nvSpPr>
            <p:cNvPr id="29" name="圆角矩形 28"/>
            <p:cNvSpPr/>
            <p:nvPr/>
          </p:nvSpPr>
          <p:spPr>
            <a:xfrm>
              <a:off x="4239904" y="5345372"/>
              <a:ext cx="3587086" cy="51634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b="1" dirty="0" smtClean="0"/>
                <a:t>模块  </a:t>
              </a:r>
              <a:r>
                <a:rPr lang="en-US" altLang="zh-CN" sz="2400" b="1" dirty="0" smtClean="0"/>
                <a:t>3</a:t>
              </a:r>
              <a:endParaRPr lang="zh-CN" altLang="en-US" sz="2400" b="1" dirty="0"/>
            </a:p>
          </p:txBody>
        </p:sp>
        <p:sp>
          <p:nvSpPr>
            <p:cNvPr id="30" name="圆角矩形 29"/>
            <p:cNvSpPr/>
            <p:nvPr/>
          </p:nvSpPr>
          <p:spPr>
            <a:xfrm>
              <a:off x="4242180" y="6098274"/>
              <a:ext cx="3587086" cy="51634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 smtClean="0"/>
                <a:t>……</a:t>
              </a:r>
              <a:endParaRPr lang="zh-CN" altLang="en-US" sz="2400" b="1" dirty="0"/>
            </a:p>
          </p:txBody>
        </p:sp>
        <p:sp>
          <p:nvSpPr>
            <p:cNvPr id="31" name="燕尾形 30"/>
            <p:cNvSpPr/>
            <p:nvPr/>
          </p:nvSpPr>
          <p:spPr>
            <a:xfrm rot="5400000">
              <a:off x="5949457" y="3629343"/>
              <a:ext cx="193001" cy="191070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32" name="燕尾形 31"/>
            <p:cNvSpPr/>
            <p:nvPr/>
          </p:nvSpPr>
          <p:spPr>
            <a:xfrm rot="5400000">
              <a:off x="5979027" y="4382245"/>
              <a:ext cx="193001" cy="191070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33" name="燕尾形 32"/>
            <p:cNvSpPr/>
            <p:nvPr/>
          </p:nvSpPr>
          <p:spPr>
            <a:xfrm rot="5400000">
              <a:off x="5992675" y="5146521"/>
              <a:ext cx="193001" cy="191070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34" name="燕尾形 33"/>
            <p:cNvSpPr/>
            <p:nvPr/>
          </p:nvSpPr>
          <p:spPr>
            <a:xfrm rot="5400000">
              <a:off x="5979027" y="5910795"/>
              <a:ext cx="193001" cy="191070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35" name="右大括号 34"/>
            <p:cNvSpPr/>
            <p:nvPr/>
          </p:nvSpPr>
          <p:spPr>
            <a:xfrm>
              <a:off x="7847462" y="4080680"/>
              <a:ext cx="435591" cy="2292825"/>
            </a:xfrm>
            <a:prstGeom prst="rightBrace">
              <a:avLst/>
            </a:prstGeom>
            <a:ln w="47625">
              <a:solidFill>
                <a:schemeClr val="accent1">
                  <a:shade val="95000"/>
                  <a:satMod val="10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8321374" y="4476465"/>
              <a:ext cx="615553" cy="152862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CN" altLang="en-US" sz="2800" b="1" dirty="0" smtClean="0">
                  <a:latin typeface="微软雅黑" pitchFamily="34" charset="-122"/>
                  <a:ea typeface="微软雅黑" pitchFamily="34" charset="-122"/>
                </a:rPr>
                <a:t>递进关系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251560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xmlns="" id="{F1591392-C026-421F-9D67-E8D5CE87B63C}"/>
              </a:ext>
            </a:extLst>
          </p:cNvPr>
          <p:cNvSpPr/>
          <p:nvPr/>
        </p:nvSpPr>
        <p:spPr>
          <a:xfrm>
            <a:off x="314824" y="299978"/>
            <a:ext cx="41857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</a:rPr>
              <a:t>对课程方案和课程标准的梳理</a:t>
            </a:r>
            <a:endParaRPr lang="zh-CN" altLang="en-US" sz="24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cs typeface="+mn-ea"/>
            </a:endParaRPr>
          </a:p>
        </p:txBody>
      </p:sp>
      <p:sp>
        <p:nvSpPr>
          <p:cNvPr id="9" name="TextBox 6">
            <a:extLst>
              <a:ext uri="{FF2B5EF4-FFF2-40B4-BE49-F238E27FC236}">
                <a16:creationId xmlns:a16="http://schemas.microsoft.com/office/drawing/2014/main" xmlns="" id="{82C063D3-7633-40EC-A11B-F7ED6A5AC0B8}"/>
              </a:ext>
            </a:extLst>
          </p:cNvPr>
          <p:cNvSpPr txBox="1"/>
          <p:nvPr/>
        </p:nvSpPr>
        <p:spPr>
          <a:xfrm>
            <a:off x="1027995" y="1456859"/>
            <a:ext cx="10149521" cy="4101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二、基本理念</a:t>
            </a:r>
            <a:endParaRPr lang="en-US" altLang="zh-CN" sz="32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116000" indent="-457200"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u"/>
            </a:pP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立德树人，促进全面发展</a:t>
            </a:r>
            <a:endParaRPr lang="en-US" altLang="en-US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116000" indent="-457200"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u"/>
            </a:pP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尊重需求，培养运动爱好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116000" indent="-457200"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u"/>
            </a:pP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改革教学，发展核心素养 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116000" indent="-457200"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u"/>
            </a:pP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注重专长，奠定终身基础 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116000" indent="-457200"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u"/>
            </a:pP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多元评价，激励更好发展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-1" y="142355"/>
            <a:ext cx="239483" cy="60791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0" y="750283"/>
            <a:ext cx="12192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组合 11"/>
          <p:cNvGrpSpPr/>
          <p:nvPr/>
        </p:nvGrpSpPr>
        <p:grpSpPr>
          <a:xfrm>
            <a:off x="-2" y="6670716"/>
            <a:ext cx="12192002" cy="194645"/>
            <a:chOff x="-1" y="3756026"/>
            <a:chExt cx="12192002" cy="291968"/>
          </a:xfrm>
        </p:grpSpPr>
        <p:sp>
          <p:nvSpPr>
            <p:cNvPr id="13" name="矩形 12"/>
            <p:cNvSpPr/>
            <p:nvPr/>
          </p:nvSpPr>
          <p:spPr>
            <a:xfrm>
              <a:off x="-1" y="3939993"/>
              <a:ext cx="8388489" cy="108000"/>
            </a:xfrm>
            <a:prstGeom prst="rect">
              <a:avLst/>
            </a:prstGeom>
            <a:solidFill>
              <a:srgbClr val="295F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1" y="3756026"/>
              <a:ext cx="12192000" cy="29196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51560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xmlns="" id="{F1591392-C026-421F-9D67-E8D5CE87B63C}"/>
              </a:ext>
            </a:extLst>
          </p:cNvPr>
          <p:cNvSpPr/>
          <p:nvPr/>
        </p:nvSpPr>
        <p:spPr>
          <a:xfrm>
            <a:off x="314824" y="299978"/>
            <a:ext cx="41857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</a:rPr>
              <a:t>对课程方案和课程标准的梳理</a:t>
            </a:r>
            <a:endParaRPr lang="zh-CN" altLang="en-US" sz="24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cs typeface="+mn-ea"/>
            </a:endParaRPr>
          </a:p>
        </p:txBody>
      </p:sp>
      <p:sp>
        <p:nvSpPr>
          <p:cNvPr id="9" name="TextBox 6">
            <a:extLst>
              <a:ext uri="{FF2B5EF4-FFF2-40B4-BE49-F238E27FC236}">
                <a16:creationId xmlns:a16="http://schemas.microsoft.com/office/drawing/2014/main" xmlns="" id="{82C063D3-7633-40EC-A11B-F7ED6A5AC0B8}"/>
              </a:ext>
            </a:extLst>
          </p:cNvPr>
          <p:cNvSpPr txBox="1"/>
          <p:nvPr/>
        </p:nvSpPr>
        <p:spPr>
          <a:xfrm>
            <a:off x="1014347" y="1061074"/>
            <a:ext cx="10149521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三、主要变化</a:t>
            </a:r>
            <a:endParaRPr lang="en-US" altLang="en-US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116000" indent="-457200"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u"/>
            </a:pPr>
            <a:r>
              <a:rPr lang="en-US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 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强化</a:t>
            </a:r>
            <a:r>
              <a:rPr lang="en-US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立德树人</a:t>
            </a:r>
            <a:r>
              <a:rPr lang="en-US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的根本任务；</a:t>
            </a:r>
            <a:r>
              <a:rPr lang="en-US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pPr marL="1116000" indent="-457200"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u"/>
            </a:pPr>
            <a:r>
              <a:rPr lang="en-US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 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明确具体地提出了体育与健康学科核心素养；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116000" indent="-457200"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u"/>
            </a:pPr>
            <a:r>
              <a:rPr lang="en-US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 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强调从</a:t>
            </a:r>
            <a:r>
              <a:rPr lang="en-US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教知识与技能</a:t>
            </a:r>
            <a:r>
              <a:rPr lang="en-US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向</a:t>
            </a:r>
            <a:r>
              <a:rPr lang="en-US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教核心素养</a:t>
            </a:r>
            <a:r>
              <a:rPr lang="en-US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转变；</a:t>
            </a:r>
            <a:r>
              <a:rPr lang="en-US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pPr marL="1116000" indent="-457200"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u"/>
            </a:pPr>
            <a:r>
              <a:rPr lang="en-US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4 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围绕核心素养展开课程内容、学业质量标准；</a:t>
            </a:r>
            <a:r>
              <a:rPr lang="en-US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pPr marL="1116000" indent="-457200"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u"/>
            </a:pPr>
            <a:r>
              <a:rPr lang="en-US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5 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提出了更加丰富多样的选项教学组织形式；</a:t>
            </a:r>
            <a:r>
              <a:rPr lang="en-US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pPr marL="1116000" indent="-457200"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u"/>
            </a:pPr>
            <a:r>
              <a:rPr lang="en-US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6 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强调学生的体能发展，必学</a:t>
            </a:r>
            <a:r>
              <a:rPr lang="en-US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体能模块</a:t>
            </a:r>
            <a:r>
              <a:rPr lang="en-US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r>
              <a:rPr lang="en-US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pPr marL="1116000" indent="-457200"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u"/>
            </a:pPr>
            <a:r>
              <a:rPr lang="en-US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7 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提出了量化的运动负荷指标。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-1" y="142355"/>
            <a:ext cx="239483" cy="60791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0" y="750283"/>
            <a:ext cx="12192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组合 11"/>
          <p:cNvGrpSpPr/>
          <p:nvPr/>
        </p:nvGrpSpPr>
        <p:grpSpPr>
          <a:xfrm>
            <a:off x="-2" y="6670716"/>
            <a:ext cx="12192002" cy="194645"/>
            <a:chOff x="-1" y="3756026"/>
            <a:chExt cx="12192002" cy="291968"/>
          </a:xfrm>
        </p:grpSpPr>
        <p:sp>
          <p:nvSpPr>
            <p:cNvPr id="13" name="矩形 12"/>
            <p:cNvSpPr/>
            <p:nvPr/>
          </p:nvSpPr>
          <p:spPr>
            <a:xfrm>
              <a:off x="-1" y="3939993"/>
              <a:ext cx="8388489" cy="108000"/>
            </a:xfrm>
            <a:prstGeom prst="rect">
              <a:avLst/>
            </a:prstGeom>
            <a:solidFill>
              <a:srgbClr val="295F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1" y="3756026"/>
              <a:ext cx="12192000" cy="29196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51560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4">
            <a:extLst>
              <a:ext uri="{FF2B5EF4-FFF2-40B4-BE49-F238E27FC236}">
                <a16:creationId xmlns:a16="http://schemas.microsoft.com/office/drawing/2014/main" xmlns="" id="{C3392A99-2327-42BA-9022-86ADB34FF2A2}"/>
              </a:ext>
            </a:extLst>
          </p:cNvPr>
          <p:cNvGrpSpPr/>
          <p:nvPr/>
        </p:nvGrpSpPr>
        <p:grpSpPr>
          <a:xfrm>
            <a:off x="1671187" y="2164393"/>
            <a:ext cx="3660720" cy="2565538"/>
            <a:chOff x="975152" y="2309110"/>
            <a:chExt cx="3660720" cy="2565538"/>
          </a:xfrm>
          <a:solidFill>
            <a:schemeClr val="tx2">
              <a:lumMod val="50000"/>
            </a:schemeClr>
          </a:solidFill>
        </p:grpSpPr>
        <p:sp>
          <p:nvSpPr>
            <p:cNvPr id="5" name="等腰三角形 4">
              <a:extLst>
                <a:ext uri="{FF2B5EF4-FFF2-40B4-BE49-F238E27FC236}">
                  <a16:creationId xmlns:a16="http://schemas.microsoft.com/office/drawing/2014/main" xmlns="" id="{45055765-3988-4DF6-B750-785E6125468E}"/>
                </a:ext>
              </a:extLst>
            </p:cNvPr>
            <p:cNvSpPr/>
            <p:nvPr/>
          </p:nvSpPr>
          <p:spPr>
            <a:xfrm>
              <a:off x="3535359" y="2309110"/>
              <a:ext cx="1100513" cy="1164651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6435" tIns="48218" rIns="96435" bIns="48218"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6" name="等腰三角形 5">
              <a:extLst>
                <a:ext uri="{FF2B5EF4-FFF2-40B4-BE49-F238E27FC236}">
                  <a16:creationId xmlns:a16="http://schemas.microsoft.com/office/drawing/2014/main" xmlns="" id="{CF01606A-AD3D-497B-9C19-9EDEEE6A095F}"/>
                </a:ext>
              </a:extLst>
            </p:cNvPr>
            <p:cNvSpPr/>
            <p:nvPr/>
          </p:nvSpPr>
          <p:spPr>
            <a:xfrm flipV="1">
              <a:off x="975152" y="3709997"/>
              <a:ext cx="1100513" cy="1164651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6435" tIns="48218" rIns="96435" bIns="48218"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18" name="Rectangle 6">
            <a:extLst>
              <a:ext uri="{FF2B5EF4-FFF2-40B4-BE49-F238E27FC236}">
                <a16:creationId xmlns:a16="http://schemas.microsoft.com/office/drawing/2014/main" xmlns="" id="{17BD9A34-A954-4D05-BCCB-8466563944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" y="2440785"/>
            <a:ext cx="12191296" cy="1999204"/>
          </a:xfrm>
          <a:prstGeom prst="rect">
            <a:avLst/>
          </a:prstGeom>
          <a:solidFill>
            <a:srgbClr val="E3EBF5"/>
          </a:solidFill>
          <a:ln>
            <a:noFill/>
          </a:ln>
          <a:effectLst>
            <a:outerShdw blurRad="50800" dist="38100" dir="5400000" algn="t" rotWithShape="0">
              <a:schemeClr val="tx2">
                <a:alpha val="40000"/>
              </a:schemeClr>
            </a:outerShdw>
          </a:effectLst>
          <a:extLst/>
        </p:spPr>
        <p:txBody>
          <a:bodyPr vert="horz" wrap="square" lIns="128580" tIns="64290" rIns="128580" bIns="64290" numCol="1" anchor="t" anchorCtr="0" compatLnSpc="1">
            <a:prstTxWarp prst="textNoShape">
              <a:avLst/>
            </a:prstTxWarp>
          </a:bodyPr>
          <a:lstStyle/>
          <a:p>
            <a:endParaRPr lang="zh-CN" altLang="en-US" dirty="0">
              <a:solidFill>
                <a:prstClr val="black"/>
              </a:solidFill>
            </a:endParaRPr>
          </a:p>
        </p:txBody>
      </p:sp>
      <p:grpSp>
        <p:nvGrpSpPr>
          <p:cNvPr id="3" name="组合 20"/>
          <p:cNvGrpSpPr/>
          <p:nvPr/>
        </p:nvGrpSpPr>
        <p:grpSpPr>
          <a:xfrm>
            <a:off x="1563455" y="2178940"/>
            <a:ext cx="3209306" cy="2544834"/>
            <a:chOff x="1140375" y="2192587"/>
            <a:chExt cx="3209306" cy="2544834"/>
          </a:xfrm>
        </p:grpSpPr>
        <p:sp>
          <p:nvSpPr>
            <p:cNvPr id="8" name="平行四边形 7">
              <a:extLst>
                <a:ext uri="{FF2B5EF4-FFF2-40B4-BE49-F238E27FC236}">
                  <a16:creationId xmlns:a16="http://schemas.microsoft.com/office/drawing/2014/main" xmlns="" id="{46AB1101-5225-4992-80A4-C354698E435C}"/>
                </a:ext>
              </a:extLst>
            </p:cNvPr>
            <p:cNvSpPr/>
            <p:nvPr/>
          </p:nvSpPr>
          <p:spPr>
            <a:xfrm>
              <a:off x="1140375" y="2192587"/>
              <a:ext cx="3209306" cy="2544834"/>
            </a:xfrm>
            <a:prstGeom prst="parallelogram">
              <a:avLst>
                <a:gd name="adj" fmla="val 48207"/>
              </a:avLst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6435" tIns="48218" rIns="96435" bIns="48218"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9" name="文本框 6">
              <a:extLst>
                <a:ext uri="{FF2B5EF4-FFF2-40B4-BE49-F238E27FC236}">
                  <a16:creationId xmlns:a16="http://schemas.microsoft.com/office/drawing/2014/main" xmlns="" id="{10870152-D6B0-4858-BA0C-2122D53D171A}"/>
                </a:ext>
              </a:extLst>
            </p:cNvPr>
            <p:cNvSpPr txBox="1"/>
            <p:nvPr/>
          </p:nvSpPr>
          <p:spPr>
            <a:xfrm>
              <a:off x="1850022" y="2565903"/>
              <a:ext cx="1762867" cy="17312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altLang="zh-CN" sz="11250" dirty="0" smtClean="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02</a:t>
              </a:r>
              <a:endParaRPr lang="zh-CN" altLang="en-US" sz="11250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16" name="TextBox 48">
            <a:extLst>
              <a:ext uri="{FF2B5EF4-FFF2-40B4-BE49-F238E27FC236}">
                <a16:creationId xmlns:a16="http://schemas.microsoft.com/office/drawing/2014/main" xmlns="" id="{EDEF450A-2A8E-402A-8AD2-EF7CF8039A9F}"/>
              </a:ext>
            </a:extLst>
          </p:cNvPr>
          <p:cNvSpPr txBox="1"/>
          <p:nvPr/>
        </p:nvSpPr>
        <p:spPr>
          <a:xfrm>
            <a:off x="5500047" y="2866559"/>
            <a:ext cx="5227093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44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课程标准的组织实施</a:t>
            </a:r>
            <a:endParaRPr lang="en-GB" altLang="zh-CN" sz="44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4" name="TextBox 4">
            <a:extLst>
              <a:ext uri="{FF2B5EF4-FFF2-40B4-BE49-F238E27FC236}">
                <a16:creationId xmlns:a16="http://schemas.microsoft.com/office/drawing/2014/main" xmlns="" id="{53EB6B56-B4C2-49E1-B5F7-182489E86790}"/>
              </a:ext>
            </a:extLst>
          </p:cNvPr>
          <p:cNvSpPr txBox="1"/>
          <p:nvPr/>
        </p:nvSpPr>
        <p:spPr>
          <a:xfrm>
            <a:off x="6290742" y="1926983"/>
            <a:ext cx="5493812" cy="5004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70000"/>
              </a:lnSpc>
              <a:defRPr/>
            </a:pPr>
            <a:r>
              <a:rPr lang="zh-CN" altLang="en-US" b="1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新修订普通高中课程方案和课程标准省级骨干培训班</a:t>
            </a:r>
            <a:endParaRPr lang="zh-CN" altLang="en-US" b="1" dirty="0">
              <a:solidFill>
                <a:prstClr val="black">
                  <a:lumMod val="50000"/>
                  <a:lumOff val="50000"/>
                </a:prst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4453427" y="3837086"/>
            <a:ext cx="7021685" cy="371606"/>
            <a:chOff x="4630848" y="3809791"/>
            <a:chExt cx="7021685" cy="371606"/>
          </a:xfrm>
        </p:grpSpPr>
        <p:sp>
          <p:nvSpPr>
            <p:cNvPr id="17" name="TextBox 11">
              <a:extLst>
                <a:ext uri="{FF2B5EF4-FFF2-40B4-BE49-F238E27FC236}">
                  <a16:creationId xmlns:a16="http://schemas.microsoft.com/office/drawing/2014/main" xmlns="" id="{61EC62EC-9B3A-4F06-893C-619ECEBC39AF}"/>
                </a:ext>
              </a:extLst>
            </p:cNvPr>
            <p:cNvSpPr txBox="1"/>
            <p:nvPr/>
          </p:nvSpPr>
          <p:spPr>
            <a:xfrm>
              <a:off x="4630848" y="3810199"/>
              <a:ext cx="24747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lvl="1" indent="-171450" algn="ctr">
                <a:buFont typeface="Arial" panose="020B0604020202020204" pitchFamily="34" charset="0"/>
                <a:buChar char="•"/>
              </a:pPr>
              <a:r>
                <a:rPr lang="zh-CN" altLang="en-US" b="1" dirty="0" smtClean="0">
                  <a:solidFill>
                    <a:prstClr val="black">
                      <a:lumMod val="50000"/>
                      <a:lumOff val="50000"/>
                    </a:prst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督导评价</a:t>
              </a:r>
              <a:endParaRPr lang="en-US" altLang="zh-CN" b="1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9" name="TextBox 11">
              <a:extLst>
                <a:ext uri="{FF2B5EF4-FFF2-40B4-BE49-F238E27FC236}">
                  <a16:creationId xmlns:a16="http://schemas.microsoft.com/office/drawing/2014/main" xmlns="" id="{197C3952-D96B-4AEC-AB8A-2C0C56760356}"/>
                </a:ext>
              </a:extLst>
            </p:cNvPr>
            <p:cNvSpPr txBox="1"/>
            <p:nvPr/>
          </p:nvSpPr>
          <p:spPr>
            <a:xfrm>
              <a:off x="6132469" y="3810199"/>
              <a:ext cx="24747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lvl="1" indent="-171450" algn="ctr">
                <a:buFont typeface="Arial" panose="020B0604020202020204" pitchFamily="34" charset="0"/>
                <a:buChar char="•"/>
              </a:pPr>
              <a:r>
                <a:rPr lang="zh-CN" altLang="en-US" b="1" dirty="0" smtClean="0">
                  <a:solidFill>
                    <a:prstClr val="black">
                      <a:lumMod val="50000"/>
                      <a:lumOff val="50000"/>
                    </a:prst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政策措施</a:t>
              </a:r>
              <a:endParaRPr lang="en-US" altLang="zh-CN" b="1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0" name="TextBox 11">
              <a:extLst>
                <a:ext uri="{FF2B5EF4-FFF2-40B4-BE49-F238E27FC236}">
                  <a16:creationId xmlns:a16="http://schemas.microsoft.com/office/drawing/2014/main" xmlns="" id="{2074AF7E-CB68-4974-8F2C-1ABC9620781B}"/>
                </a:ext>
              </a:extLst>
            </p:cNvPr>
            <p:cNvSpPr txBox="1"/>
            <p:nvPr/>
          </p:nvSpPr>
          <p:spPr>
            <a:xfrm>
              <a:off x="7660649" y="3809791"/>
              <a:ext cx="24747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lvl="1" indent="-171450" algn="ctr">
                <a:buFont typeface="Arial" panose="020B0604020202020204" pitchFamily="34" charset="0"/>
                <a:buChar char="•"/>
              </a:pPr>
              <a:r>
                <a:rPr lang="zh-CN" altLang="en-US" b="1" dirty="0" smtClean="0">
                  <a:solidFill>
                    <a:prstClr val="black">
                      <a:lumMod val="50000"/>
                      <a:lumOff val="50000"/>
                    </a:prst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实施方案</a:t>
              </a:r>
              <a:endParaRPr lang="en-US" altLang="zh-CN" b="1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TextBox 11">
              <a:extLst>
                <a:ext uri="{FF2B5EF4-FFF2-40B4-BE49-F238E27FC236}">
                  <a16:creationId xmlns:a16="http://schemas.microsoft.com/office/drawing/2014/main" xmlns="" id="{2074AF7E-CB68-4974-8F2C-1ABC9620781B}"/>
                </a:ext>
              </a:extLst>
            </p:cNvPr>
            <p:cNvSpPr txBox="1"/>
            <p:nvPr/>
          </p:nvSpPr>
          <p:spPr>
            <a:xfrm>
              <a:off x="9177825" y="3812065"/>
              <a:ext cx="24747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lvl="1" indent="-171450" algn="ctr">
                <a:buFont typeface="Arial" panose="020B0604020202020204" pitchFamily="34" charset="0"/>
                <a:buChar char="•"/>
              </a:pPr>
              <a:r>
                <a:rPr lang="zh-CN" altLang="en-US" b="1" dirty="0" smtClean="0">
                  <a:solidFill>
                    <a:prstClr val="black">
                      <a:lumMod val="50000"/>
                      <a:lumOff val="50000"/>
                    </a:prst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条件保障</a:t>
              </a:r>
              <a:endParaRPr lang="en-US" altLang="zh-CN" b="1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42402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xmlns="" id="{F1591392-C026-421F-9D67-E8D5CE87B63C}"/>
              </a:ext>
            </a:extLst>
          </p:cNvPr>
          <p:cNvSpPr/>
          <p:nvPr/>
        </p:nvSpPr>
        <p:spPr>
          <a:xfrm>
            <a:off x="314824" y="299978"/>
            <a:ext cx="29546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</a:rPr>
              <a:t>课程标准的组织实施</a:t>
            </a:r>
            <a:endParaRPr lang="zh-CN" altLang="en-US" sz="24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cs typeface="+mn-ea"/>
            </a:endParaRPr>
          </a:p>
        </p:txBody>
      </p:sp>
      <p:sp>
        <p:nvSpPr>
          <p:cNvPr id="9" name="TextBox 6">
            <a:extLst>
              <a:ext uri="{FF2B5EF4-FFF2-40B4-BE49-F238E27FC236}">
                <a16:creationId xmlns:a16="http://schemas.microsoft.com/office/drawing/2014/main" xmlns="" id="{82C063D3-7633-40EC-A11B-F7ED6A5AC0B8}"/>
              </a:ext>
            </a:extLst>
          </p:cNvPr>
          <p:cNvSpPr txBox="1"/>
          <p:nvPr/>
        </p:nvSpPr>
        <p:spPr>
          <a:xfrm>
            <a:off x="1014347" y="870006"/>
            <a:ext cx="10149521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实施建议：</a:t>
            </a:r>
            <a:endParaRPr lang="en-US" altLang="zh-CN" sz="3200" b="1" dirty="0" smtClean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        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依据新课程标准的精神，结合本地实际，制订切实有效的实施办法， 创设课程实施的环境与条件，强化对课程实施的组织、管理与督导，保证体育与健康课程的顺利实施。</a:t>
            </a:r>
            <a:r>
              <a:rPr lang="en-US" sz="2400" dirty="0" smtClean="0">
                <a:latin typeface="微软雅黑" pitchFamily="34" charset="-122"/>
                <a:ea typeface="微软雅黑" pitchFamily="34" charset="-122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微软雅黑" pitchFamily="34" charset="-122"/>
                <a:ea typeface="微软雅黑" pitchFamily="34" charset="-122"/>
              </a:rPr>
              <a:t>        </a:t>
            </a:r>
            <a:r>
              <a:rPr lang="en-US" sz="2400" b="1" dirty="0" smtClean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en-US" altLang="zh-CN" sz="2400" b="1" dirty="0" smtClean="0"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建立组织机构，负责课程实施的指导、评价和督导等工作；</a:t>
            </a:r>
            <a:r>
              <a:rPr lang="en-US" sz="2400" b="1" dirty="0" smtClean="0">
                <a:latin typeface="微软雅黑" pitchFamily="34" charset="-122"/>
                <a:ea typeface="微软雅黑" pitchFamily="34" charset="-122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latin typeface="微软雅黑" pitchFamily="34" charset="-122"/>
                <a:ea typeface="微软雅黑" pitchFamily="34" charset="-122"/>
              </a:rPr>
              <a:t>        2</a:t>
            </a:r>
            <a:r>
              <a:rPr lang="en-US" altLang="zh-CN" sz="2400" b="1" dirty="0" smtClean="0"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制订政策与措施，符合本地区实际、科学合理、特色鲜明、可操作、可检查；</a:t>
            </a:r>
            <a:r>
              <a:rPr lang="en-US" sz="2400" b="1" dirty="0" smtClean="0">
                <a:latin typeface="微软雅黑" pitchFamily="34" charset="-122"/>
                <a:ea typeface="微软雅黑" pitchFamily="34" charset="-122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latin typeface="微软雅黑" pitchFamily="34" charset="-122"/>
                <a:ea typeface="微软雅黑" pitchFamily="34" charset="-122"/>
              </a:rPr>
              <a:t>        3</a:t>
            </a:r>
            <a:r>
              <a:rPr lang="en-US" altLang="zh-CN" sz="2400" b="1" dirty="0" smtClean="0"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制订实施方案，作为组织管理和实施依据；</a:t>
            </a:r>
            <a:r>
              <a:rPr lang="en-US" sz="2400" b="1" dirty="0" smtClean="0">
                <a:latin typeface="微软雅黑" pitchFamily="34" charset="-122"/>
                <a:ea typeface="微软雅黑" pitchFamily="34" charset="-122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latin typeface="微软雅黑" pitchFamily="34" charset="-122"/>
                <a:ea typeface="微软雅黑" pitchFamily="34" charset="-122"/>
              </a:rPr>
              <a:t>        4</a:t>
            </a:r>
            <a:r>
              <a:rPr lang="en-US" altLang="zh-CN" sz="2400" b="1" dirty="0" smtClean="0"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提供必需的条件保障，体育教师、全员培训、安全措施、 保险制度、体育场地器材和设备。</a:t>
            </a:r>
            <a:r>
              <a:rPr lang="en-US" altLang="en-US" sz="2400" b="1" dirty="0" smtClean="0">
                <a:latin typeface="微软雅黑" pitchFamily="34" charset="-122"/>
                <a:ea typeface="微软雅黑" pitchFamily="34" charset="-122"/>
              </a:rPr>
              <a:t> </a:t>
            </a:r>
          </a:p>
        </p:txBody>
      </p:sp>
      <p:sp>
        <p:nvSpPr>
          <p:cNvPr id="10" name="矩形 9"/>
          <p:cNvSpPr/>
          <p:nvPr/>
        </p:nvSpPr>
        <p:spPr>
          <a:xfrm>
            <a:off x="-1" y="142355"/>
            <a:ext cx="239483" cy="60791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0" y="750283"/>
            <a:ext cx="12192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组合 11"/>
          <p:cNvGrpSpPr/>
          <p:nvPr/>
        </p:nvGrpSpPr>
        <p:grpSpPr>
          <a:xfrm>
            <a:off x="-2" y="6670716"/>
            <a:ext cx="12192002" cy="194645"/>
            <a:chOff x="-1" y="3756026"/>
            <a:chExt cx="12192002" cy="291968"/>
          </a:xfrm>
        </p:grpSpPr>
        <p:sp>
          <p:nvSpPr>
            <p:cNvPr id="13" name="矩形 12"/>
            <p:cNvSpPr/>
            <p:nvPr/>
          </p:nvSpPr>
          <p:spPr>
            <a:xfrm>
              <a:off x="-1" y="3939993"/>
              <a:ext cx="8388489" cy="108000"/>
            </a:xfrm>
            <a:prstGeom prst="rect">
              <a:avLst/>
            </a:prstGeom>
            <a:solidFill>
              <a:srgbClr val="295F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1" y="3756026"/>
              <a:ext cx="12192000" cy="29196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51560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1937</TotalTime>
  <Words>596</Words>
  <Application>Microsoft Office PowerPoint</Application>
  <PresentationFormat>自定义</PresentationFormat>
  <Paragraphs>94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1_Office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PC</cp:lastModifiedBy>
  <cp:revision>135</cp:revision>
  <dcterms:created xsi:type="dcterms:W3CDTF">2018-05-08T02:23:08Z</dcterms:created>
  <dcterms:modified xsi:type="dcterms:W3CDTF">2018-07-28T14:35:00Z</dcterms:modified>
</cp:coreProperties>
</file>