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67"/>
  </p:notesMasterIdLst>
  <p:sldIdLst>
    <p:sldId id="256" r:id="rId2"/>
    <p:sldId id="904" r:id="rId3"/>
    <p:sldId id="951" r:id="rId4"/>
    <p:sldId id="905" r:id="rId5"/>
    <p:sldId id="906" r:id="rId6"/>
    <p:sldId id="832" r:id="rId7"/>
    <p:sldId id="833" r:id="rId8"/>
    <p:sldId id="834" r:id="rId9"/>
    <p:sldId id="801" r:id="rId10"/>
    <p:sldId id="803" r:id="rId11"/>
    <p:sldId id="856" r:id="rId12"/>
    <p:sldId id="857" r:id="rId13"/>
    <p:sldId id="920" r:id="rId14"/>
    <p:sldId id="921" r:id="rId15"/>
    <p:sldId id="922" r:id="rId16"/>
    <p:sldId id="923" r:id="rId17"/>
    <p:sldId id="881" r:id="rId18"/>
    <p:sldId id="620" r:id="rId19"/>
    <p:sldId id="678" r:id="rId20"/>
    <p:sldId id="880" r:id="rId21"/>
    <p:sldId id="878" r:id="rId22"/>
    <p:sldId id="879" r:id="rId23"/>
    <p:sldId id="916" r:id="rId24"/>
    <p:sldId id="957" r:id="rId25"/>
    <p:sldId id="958" r:id="rId26"/>
    <p:sldId id="959" r:id="rId27"/>
    <p:sldId id="734" r:id="rId28"/>
    <p:sldId id="710" r:id="rId29"/>
    <p:sldId id="423" r:id="rId30"/>
    <p:sldId id="956" r:id="rId31"/>
    <p:sldId id="338" r:id="rId32"/>
    <p:sldId id="961" r:id="rId33"/>
    <p:sldId id="962" r:id="rId34"/>
    <p:sldId id="963" r:id="rId35"/>
    <p:sldId id="705" r:id="rId36"/>
    <p:sldId id="966" r:id="rId37"/>
    <p:sldId id="952" r:id="rId38"/>
    <p:sldId id="954" r:id="rId39"/>
    <p:sldId id="708" r:id="rId40"/>
    <p:sldId id="953" r:id="rId41"/>
    <p:sldId id="964" r:id="rId42"/>
    <p:sldId id="968" r:id="rId43"/>
    <p:sldId id="712" r:id="rId44"/>
    <p:sldId id="971" r:id="rId45"/>
    <p:sldId id="972" r:id="rId46"/>
    <p:sldId id="973" r:id="rId47"/>
    <p:sldId id="969" r:id="rId48"/>
    <p:sldId id="344" r:id="rId49"/>
    <p:sldId id="424" r:id="rId50"/>
    <p:sldId id="372" r:id="rId51"/>
    <p:sldId id="346" r:id="rId52"/>
    <p:sldId id="872" r:id="rId53"/>
    <p:sldId id="897" r:id="rId54"/>
    <p:sldId id="898" r:id="rId55"/>
    <p:sldId id="899" r:id="rId56"/>
    <p:sldId id="382" r:id="rId57"/>
    <p:sldId id="394" r:id="rId58"/>
    <p:sldId id="401" r:id="rId59"/>
    <p:sldId id="402" r:id="rId60"/>
    <p:sldId id="409" r:id="rId61"/>
    <p:sldId id="410" r:id="rId62"/>
    <p:sldId id="415" r:id="rId63"/>
    <p:sldId id="414" r:id="rId64"/>
    <p:sldId id="416" r:id="rId65"/>
    <p:sldId id="291"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魏雄鹰" initials="l" lastIdx="2" clrIdx="0">
    <p:extLst>
      <p:ext uri="{19B8F6BF-5375-455C-9EA6-DF929625EA0E}">
        <p15:presenceInfo xmlns:p15="http://schemas.microsoft.com/office/powerpoint/2012/main" userId="魏雄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5" autoAdjust="0"/>
    <p:restoredTop sz="94660"/>
  </p:normalViewPr>
  <p:slideViewPr>
    <p:cSldViewPr snapToGrid="0">
      <p:cViewPr varScale="1">
        <p:scale>
          <a:sx n="64" d="100"/>
          <a:sy n="64"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C62BB-75B8-4A70-B05A-8C4C59410680}"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92D302B9-9711-4456-8268-DF9E7BF1306B}">
      <dgm:prSet phldrT="[文本]"/>
      <dgm:spPr/>
      <dgm:t>
        <a:bodyPr/>
        <a:lstStyle/>
        <a:p>
          <a:r>
            <a:rPr lang="zh-CN" dirty="0"/>
            <a:t>双基：基本知识、基本技能</a:t>
          </a:r>
          <a:endParaRPr lang="zh-CN" altLang="en-US" dirty="0"/>
        </a:p>
      </dgm:t>
    </dgm:pt>
    <dgm:pt modelId="{03F15F68-3B83-4A46-9F5E-4CC40F556F3D}" type="parTrans" cxnId="{482860D7-1857-4727-930A-D43A317E7090}">
      <dgm:prSet/>
      <dgm:spPr/>
      <dgm:t>
        <a:bodyPr/>
        <a:lstStyle/>
        <a:p>
          <a:endParaRPr lang="zh-CN" altLang="en-US"/>
        </a:p>
      </dgm:t>
    </dgm:pt>
    <dgm:pt modelId="{536D1814-2376-4C62-9E4C-E00D95E8F379}" type="sibTrans" cxnId="{482860D7-1857-4727-930A-D43A317E7090}">
      <dgm:prSet/>
      <dgm:spPr/>
      <dgm:t>
        <a:bodyPr/>
        <a:lstStyle/>
        <a:p>
          <a:endParaRPr lang="zh-CN" altLang="en-US"/>
        </a:p>
      </dgm:t>
    </dgm:pt>
    <dgm:pt modelId="{516F157B-0FB9-47D8-86DB-E1449488B07E}">
      <dgm:prSet phldrT="[文本]"/>
      <dgm:spPr/>
      <dgm:t>
        <a:bodyPr/>
        <a:lstStyle/>
        <a:p>
          <a:r>
            <a:rPr lang="zh-CN" dirty="0"/>
            <a:t>三维目标：</a:t>
          </a:r>
          <a:r>
            <a:rPr lang="zh-CN" altLang="en-US" dirty="0"/>
            <a:t>知识与技能、</a:t>
          </a:r>
          <a:r>
            <a:rPr lang="zh-CN" dirty="0"/>
            <a:t>过程与方法、情感态度与价值观</a:t>
          </a:r>
          <a:endParaRPr lang="zh-CN" altLang="en-US" dirty="0"/>
        </a:p>
      </dgm:t>
    </dgm:pt>
    <dgm:pt modelId="{01A158C8-A347-4DFF-8B78-2A41BBEFFBA3}" type="parTrans" cxnId="{D70655EC-455E-4174-8161-41800490474D}">
      <dgm:prSet/>
      <dgm:spPr/>
      <dgm:t>
        <a:bodyPr/>
        <a:lstStyle/>
        <a:p>
          <a:endParaRPr lang="zh-CN" altLang="en-US"/>
        </a:p>
      </dgm:t>
    </dgm:pt>
    <dgm:pt modelId="{7A7C9172-40AA-4DE5-96C0-20CF242756C1}" type="sibTrans" cxnId="{D70655EC-455E-4174-8161-41800490474D}">
      <dgm:prSet/>
      <dgm:spPr/>
      <dgm:t>
        <a:bodyPr/>
        <a:lstStyle/>
        <a:p>
          <a:endParaRPr lang="zh-CN" altLang="en-US"/>
        </a:p>
      </dgm:t>
    </dgm:pt>
    <dgm:pt modelId="{F0425024-E485-4512-A58A-7643CBDD0679}">
      <dgm:prSet phldrT="[文本]"/>
      <dgm:spPr/>
      <dgm:t>
        <a:bodyPr/>
        <a:lstStyle/>
        <a:p>
          <a:r>
            <a:rPr lang="zh-CN" dirty="0"/>
            <a:t>素养：在落实三维目标过程中，渗透的能力、习惯、意识</a:t>
          </a:r>
          <a:endParaRPr lang="zh-CN" altLang="en-US" dirty="0"/>
        </a:p>
      </dgm:t>
    </dgm:pt>
    <dgm:pt modelId="{E2D53047-735E-4C51-9E7E-7B4CE8B034BA}" type="parTrans" cxnId="{E607C3C3-CDE6-4920-A791-276438D4D153}">
      <dgm:prSet/>
      <dgm:spPr/>
      <dgm:t>
        <a:bodyPr/>
        <a:lstStyle/>
        <a:p>
          <a:endParaRPr lang="zh-CN" altLang="en-US"/>
        </a:p>
      </dgm:t>
    </dgm:pt>
    <dgm:pt modelId="{FDFE8704-B9B7-4A7D-9092-CAAA7EA4C11C}" type="sibTrans" cxnId="{E607C3C3-CDE6-4920-A791-276438D4D153}">
      <dgm:prSet/>
      <dgm:spPr/>
      <dgm:t>
        <a:bodyPr/>
        <a:lstStyle/>
        <a:p>
          <a:endParaRPr lang="zh-CN" altLang="en-US"/>
        </a:p>
      </dgm:t>
    </dgm:pt>
    <dgm:pt modelId="{FA229FFF-AD3C-4C31-BDF6-3ADE9686E69A}" type="pres">
      <dgm:prSet presAssocID="{C25C62BB-75B8-4A70-B05A-8C4C59410680}" presName="Name0" presStyleCnt="0">
        <dgm:presLayoutVars>
          <dgm:dir/>
          <dgm:resizeHandles val="exact"/>
        </dgm:presLayoutVars>
      </dgm:prSet>
      <dgm:spPr/>
    </dgm:pt>
    <dgm:pt modelId="{C62C87DC-BE7A-40CA-A54E-84FCB0C1DAE6}" type="pres">
      <dgm:prSet presAssocID="{92D302B9-9711-4456-8268-DF9E7BF1306B}" presName="composite" presStyleCnt="0"/>
      <dgm:spPr/>
    </dgm:pt>
    <dgm:pt modelId="{9300D656-873D-4BAC-9A94-D30DA2D2C159}" type="pres">
      <dgm:prSet presAssocID="{92D302B9-9711-4456-8268-DF9E7BF1306B}" presName="rect1" presStyleLbl="trAlignAcc1" presStyleIdx="0" presStyleCnt="3">
        <dgm:presLayoutVars>
          <dgm:bulletEnabled val="1"/>
        </dgm:presLayoutVars>
      </dgm:prSet>
      <dgm:spPr/>
    </dgm:pt>
    <dgm:pt modelId="{826AF6EB-DB8C-40CD-AE98-298E5D2FB8D1}" type="pres">
      <dgm:prSet presAssocID="{92D302B9-9711-4456-8268-DF9E7BF1306B}" presName="rect2" presStyleLbl="fgImgPlace1" presStyleIdx="0" presStyleCnt="3"/>
      <dgm:spPr/>
    </dgm:pt>
    <dgm:pt modelId="{FBDA5F7E-28F3-4DF7-9DC1-99F262EF8153}" type="pres">
      <dgm:prSet presAssocID="{536D1814-2376-4C62-9E4C-E00D95E8F379}" presName="sibTrans" presStyleCnt="0"/>
      <dgm:spPr/>
    </dgm:pt>
    <dgm:pt modelId="{116A94E7-C9BC-492E-8C38-FC6226DC72FD}" type="pres">
      <dgm:prSet presAssocID="{516F157B-0FB9-47D8-86DB-E1449488B07E}" presName="composite" presStyleCnt="0"/>
      <dgm:spPr/>
    </dgm:pt>
    <dgm:pt modelId="{B7BB2747-66B4-420B-8056-17C4D44B4F4B}" type="pres">
      <dgm:prSet presAssocID="{516F157B-0FB9-47D8-86DB-E1449488B07E}" presName="rect1" presStyleLbl="trAlignAcc1" presStyleIdx="1" presStyleCnt="3">
        <dgm:presLayoutVars>
          <dgm:bulletEnabled val="1"/>
        </dgm:presLayoutVars>
      </dgm:prSet>
      <dgm:spPr/>
    </dgm:pt>
    <dgm:pt modelId="{322A1CBC-3AA5-4DA6-902B-FDD418DEB66E}" type="pres">
      <dgm:prSet presAssocID="{516F157B-0FB9-47D8-86DB-E1449488B07E}" presName="rect2" presStyleLbl="fgImgPlace1" presStyleIdx="1" presStyleCnt="3"/>
      <dgm:spPr/>
    </dgm:pt>
    <dgm:pt modelId="{6E1506F9-8049-449D-9486-7784D1E1F38A}" type="pres">
      <dgm:prSet presAssocID="{7A7C9172-40AA-4DE5-96C0-20CF242756C1}" presName="sibTrans" presStyleCnt="0"/>
      <dgm:spPr/>
    </dgm:pt>
    <dgm:pt modelId="{AE436924-CA89-4C40-BAE7-F8053B2E2BE3}" type="pres">
      <dgm:prSet presAssocID="{F0425024-E485-4512-A58A-7643CBDD0679}" presName="composite" presStyleCnt="0"/>
      <dgm:spPr/>
    </dgm:pt>
    <dgm:pt modelId="{01E4B963-012C-4B04-889C-71965DE0194E}" type="pres">
      <dgm:prSet presAssocID="{F0425024-E485-4512-A58A-7643CBDD0679}" presName="rect1" presStyleLbl="trAlignAcc1" presStyleIdx="2" presStyleCnt="3">
        <dgm:presLayoutVars>
          <dgm:bulletEnabled val="1"/>
        </dgm:presLayoutVars>
      </dgm:prSet>
      <dgm:spPr/>
    </dgm:pt>
    <dgm:pt modelId="{4B043D35-7540-45F8-B132-B1E8A562589E}" type="pres">
      <dgm:prSet presAssocID="{F0425024-E485-4512-A58A-7643CBDD0679}" presName="rect2" presStyleLbl="fgImgPlace1" presStyleIdx="2" presStyleCnt="3"/>
      <dgm:spPr/>
    </dgm:pt>
  </dgm:ptLst>
  <dgm:cxnLst>
    <dgm:cxn modelId="{13CDC60D-DB60-4A60-AD29-E48BCD87F9D5}" type="presOf" srcId="{516F157B-0FB9-47D8-86DB-E1449488B07E}" destId="{B7BB2747-66B4-420B-8056-17C4D44B4F4B}" srcOrd="0" destOrd="0" presId="urn:microsoft.com/office/officeart/2008/layout/PictureStrips"/>
    <dgm:cxn modelId="{B5F6D925-6977-44DF-834A-8DF3F5ABD84B}" type="presOf" srcId="{F0425024-E485-4512-A58A-7643CBDD0679}" destId="{01E4B963-012C-4B04-889C-71965DE0194E}" srcOrd="0" destOrd="0" presId="urn:microsoft.com/office/officeart/2008/layout/PictureStrips"/>
    <dgm:cxn modelId="{51696A4C-CE73-4DDE-BF20-A49B6D52FABD}" type="presOf" srcId="{92D302B9-9711-4456-8268-DF9E7BF1306B}" destId="{9300D656-873D-4BAC-9A94-D30DA2D2C159}" srcOrd="0" destOrd="0" presId="urn:microsoft.com/office/officeart/2008/layout/PictureStrips"/>
    <dgm:cxn modelId="{E607C3C3-CDE6-4920-A791-276438D4D153}" srcId="{C25C62BB-75B8-4A70-B05A-8C4C59410680}" destId="{F0425024-E485-4512-A58A-7643CBDD0679}" srcOrd="2" destOrd="0" parTransId="{E2D53047-735E-4C51-9E7E-7B4CE8B034BA}" sibTransId="{FDFE8704-B9B7-4A7D-9092-CAAA7EA4C11C}"/>
    <dgm:cxn modelId="{661AACC8-DCEF-4AB2-80F6-EA3337C7B090}" type="presOf" srcId="{C25C62BB-75B8-4A70-B05A-8C4C59410680}" destId="{FA229FFF-AD3C-4C31-BDF6-3ADE9686E69A}" srcOrd="0" destOrd="0" presId="urn:microsoft.com/office/officeart/2008/layout/PictureStrips"/>
    <dgm:cxn modelId="{482860D7-1857-4727-930A-D43A317E7090}" srcId="{C25C62BB-75B8-4A70-B05A-8C4C59410680}" destId="{92D302B9-9711-4456-8268-DF9E7BF1306B}" srcOrd="0" destOrd="0" parTransId="{03F15F68-3B83-4A46-9F5E-4CC40F556F3D}" sibTransId="{536D1814-2376-4C62-9E4C-E00D95E8F379}"/>
    <dgm:cxn modelId="{D70655EC-455E-4174-8161-41800490474D}" srcId="{C25C62BB-75B8-4A70-B05A-8C4C59410680}" destId="{516F157B-0FB9-47D8-86DB-E1449488B07E}" srcOrd="1" destOrd="0" parTransId="{01A158C8-A347-4DFF-8B78-2A41BBEFFBA3}" sibTransId="{7A7C9172-40AA-4DE5-96C0-20CF242756C1}"/>
    <dgm:cxn modelId="{7426CDFC-F205-40DC-9F80-F29440858DB2}" type="presParOf" srcId="{FA229FFF-AD3C-4C31-BDF6-3ADE9686E69A}" destId="{C62C87DC-BE7A-40CA-A54E-84FCB0C1DAE6}" srcOrd="0" destOrd="0" presId="urn:microsoft.com/office/officeart/2008/layout/PictureStrips"/>
    <dgm:cxn modelId="{EA5147E0-CB3D-4837-A217-AC0E35849DF5}" type="presParOf" srcId="{C62C87DC-BE7A-40CA-A54E-84FCB0C1DAE6}" destId="{9300D656-873D-4BAC-9A94-D30DA2D2C159}" srcOrd="0" destOrd="0" presId="urn:microsoft.com/office/officeart/2008/layout/PictureStrips"/>
    <dgm:cxn modelId="{0509EB6E-CD76-46C2-818E-1AC985A80852}" type="presParOf" srcId="{C62C87DC-BE7A-40CA-A54E-84FCB0C1DAE6}" destId="{826AF6EB-DB8C-40CD-AE98-298E5D2FB8D1}" srcOrd="1" destOrd="0" presId="urn:microsoft.com/office/officeart/2008/layout/PictureStrips"/>
    <dgm:cxn modelId="{325193C2-86BC-428F-8468-E24AC5AB4581}" type="presParOf" srcId="{FA229FFF-AD3C-4C31-BDF6-3ADE9686E69A}" destId="{FBDA5F7E-28F3-4DF7-9DC1-99F262EF8153}" srcOrd="1" destOrd="0" presId="urn:microsoft.com/office/officeart/2008/layout/PictureStrips"/>
    <dgm:cxn modelId="{B973E927-0A6B-484C-B049-BE3D9ADE04A2}" type="presParOf" srcId="{FA229FFF-AD3C-4C31-BDF6-3ADE9686E69A}" destId="{116A94E7-C9BC-492E-8C38-FC6226DC72FD}" srcOrd="2" destOrd="0" presId="urn:microsoft.com/office/officeart/2008/layout/PictureStrips"/>
    <dgm:cxn modelId="{65B7867E-6F47-414E-939F-12E04DA508AC}" type="presParOf" srcId="{116A94E7-C9BC-492E-8C38-FC6226DC72FD}" destId="{B7BB2747-66B4-420B-8056-17C4D44B4F4B}" srcOrd="0" destOrd="0" presId="urn:microsoft.com/office/officeart/2008/layout/PictureStrips"/>
    <dgm:cxn modelId="{B3273C32-F833-40F0-9762-8256AB703CC4}" type="presParOf" srcId="{116A94E7-C9BC-492E-8C38-FC6226DC72FD}" destId="{322A1CBC-3AA5-4DA6-902B-FDD418DEB66E}" srcOrd="1" destOrd="0" presId="urn:microsoft.com/office/officeart/2008/layout/PictureStrips"/>
    <dgm:cxn modelId="{794739E3-52DD-4E12-A13D-45A411F4E22E}" type="presParOf" srcId="{FA229FFF-AD3C-4C31-BDF6-3ADE9686E69A}" destId="{6E1506F9-8049-449D-9486-7784D1E1F38A}" srcOrd="3" destOrd="0" presId="urn:microsoft.com/office/officeart/2008/layout/PictureStrips"/>
    <dgm:cxn modelId="{11C7EED5-A415-4FB7-9498-D4D261333971}" type="presParOf" srcId="{FA229FFF-AD3C-4C31-BDF6-3ADE9686E69A}" destId="{AE436924-CA89-4C40-BAE7-F8053B2E2BE3}" srcOrd="4" destOrd="0" presId="urn:microsoft.com/office/officeart/2008/layout/PictureStrips"/>
    <dgm:cxn modelId="{D67499FA-26C4-4C7D-9530-0D488DD15502}" type="presParOf" srcId="{AE436924-CA89-4C40-BAE7-F8053B2E2BE3}" destId="{01E4B963-012C-4B04-889C-71965DE0194E}" srcOrd="0" destOrd="0" presId="urn:microsoft.com/office/officeart/2008/layout/PictureStrips"/>
    <dgm:cxn modelId="{CBEFB1B5-4139-4AE3-A724-F3D4C18045CC}" type="presParOf" srcId="{AE436924-CA89-4C40-BAE7-F8053B2E2BE3}" destId="{4B043D35-7540-45F8-B132-B1E8A562589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61AD0-F19B-4FD3-AF56-4D60AF74EC48}" type="doc">
      <dgm:prSet loTypeId="urn:microsoft.com/office/officeart/2005/8/layout/hierarchy4" loCatId="list" qsTypeId="urn:microsoft.com/office/officeart/2005/8/quickstyle/simple1#1" qsCatId="simple" csTypeId="urn:microsoft.com/office/officeart/2005/8/colors/accent1_1" csCatId="accent1"/>
      <dgm:spPr/>
      <dgm:t>
        <a:bodyPr/>
        <a:lstStyle/>
        <a:p>
          <a:endParaRPr lang="zh-CN" altLang="en-US"/>
        </a:p>
      </dgm:t>
    </dgm:pt>
    <dgm:pt modelId="{6AF0FE78-549C-4B0B-8789-0F012F660D4A}">
      <dgm:prSet/>
      <dgm:spPr/>
      <dgm:t>
        <a:bodyPr/>
        <a:lstStyle/>
        <a:p>
          <a:pPr rtl="0"/>
          <a:r>
            <a:rPr lang="zh-CN" dirty="0"/>
            <a:t>情境</a:t>
          </a:r>
        </a:p>
      </dgm:t>
    </dgm:pt>
    <dgm:pt modelId="{C2FC7426-325F-4793-B177-0C4648E9EBD6}" type="parTrans" cxnId="{89DD79EA-6F9D-4210-ADB0-6D3F288B3EF8}">
      <dgm:prSet/>
      <dgm:spPr/>
      <dgm:t>
        <a:bodyPr/>
        <a:lstStyle/>
        <a:p>
          <a:endParaRPr lang="zh-CN" altLang="en-US"/>
        </a:p>
      </dgm:t>
    </dgm:pt>
    <dgm:pt modelId="{F260096B-E668-4174-B054-A72B61633AE9}" type="sibTrans" cxnId="{89DD79EA-6F9D-4210-ADB0-6D3F288B3EF8}">
      <dgm:prSet/>
      <dgm:spPr/>
      <dgm:t>
        <a:bodyPr/>
        <a:lstStyle/>
        <a:p>
          <a:endParaRPr lang="zh-CN" altLang="en-US"/>
        </a:p>
      </dgm:t>
    </dgm:pt>
    <dgm:pt modelId="{A383ABBD-4B6B-40EC-B154-FABBE0577A9D}">
      <dgm:prSet/>
      <dgm:spPr/>
      <dgm:t>
        <a:bodyPr/>
        <a:lstStyle/>
        <a:p>
          <a:pPr rtl="0"/>
          <a:r>
            <a:rPr lang="zh-CN"/>
            <a:t>个人</a:t>
          </a:r>
        </a:p>
      </dgm:t>
    </dgm:pt>
    <dgm:pt modelId="{DAF898AF-1823-4FD4-8CC4-7578BC419F28}" type="parTrans" cxnId="{3FC54399-260C-48F1-9B6C-A955D0FC5100}">
      <dgm:prSet/>
      <dgm:spPr/>
      <dgm:t>
        <a:bodyPr/>
        <a:lstStyle/>
        <a:p>
          <a:endParaRPr lang="zh-CN" altLang="en-US"/>
        </a:p>
      </dgm:t>
    </dgm:pt>
    <dgm:pt modelId="{5DAD8C12-6F80-47DE-A9E9-C85BEA4713EC}" type="sibTrans" cxnId="{3FC54399-260C-48F1-9B6C-A955D0FC5100}">
      <dgm:prSet/>
      <dgm:spPr/>
      <dgm:t>
        <a:bodyPr/>
        <a:lstStyle/>
        <a:p>
          <a:endParaRPr lang="zh-CN" altLang="en-US"/>
        </a:p>
      </dgm:t>
    </dgm:pt>
    <dgm:pt modelId="{6C1378B5-4C1E-40E5-AEC1-D96243C7AA32}">
      <dgm:prSet/>
      <dgm:spPr/>
      <dgm:t>
        <a:bodyPr/>
        <a:lstStyle/>
        <a:p>
          <a:pPr rtl="0"/>
          <a:r>
            <a:rPr lang="zh-CN"/>
            <a:t>学习</a:t>
          </a:r>
        </a:p>
      </dgm:t>
    </dgm:pt>
    <dgm:pt modelId="{2138614D-0002-49A3-9B08-B71738A6E91F}" type="parTrans" cxnId="{24F567C6-3058-47C7-9DA8-1D3E2228236D}">
      <dgm:prSet/>
      <dgm:spPr/>
      <dgm:t>
        <a:bodyPr/>
        <a:lstStyle/>
        <a:p>
          <a:endParaRPr lang="zh-CN" altLang="en-US"/>
        </a:p>
      </dgm:t>
    </dgm:pt>
    <dgm:pt modelId="{145C79E8-BDB4-4DB4-BD9B-B2E6396BF3A8}" type="sibTrans" cxnId="{24F567C6-3058-47C7-9DA8-1D3E2228236D}">
      <dgm:prSet/>
      <dgm:spPr/>
      <dgm:t>
        <a:bodyPr/>
        <a:lstStyle/>
        <a:p>
          <a:endParaRPr lang="zh-CN" altLang="en-US"/>
        </a:p>
      </dgm:t>
    </dgm:pt>
    <dgm:pt modelId="{908851FD-3076-49DA-88E9-88FB67A50432}">
      <dgm:prSet/>
      <dgm:spPr/>
      <dgm:t>
        <a:bodyPr/>
        <a:lstStyle/>
        <a:p>
          <a:pPr rtl="0"/>
          <a:r>
            <a:rPr lang="zh-CN"/>
            <a:t>生活</a:t>
          </a:r>
        </a:p>
      </dgm:t>
    </dgm:pt>
    <dgm:pt modelId="{F24B0839-8FC0-40CA-9462-ADEFFBA946E8}" type="parTrans" cxnId="{1508A79E-4093-4E96-B8A8-59280D76AD07}">
      <dgm:prSet/>
      <dgm:spPr/>
      <dgm:t>
        <a:bodyPr/>
        <a:lstStyle/>
        <a:p>
          <a:endParaRPr lang="zh-CN" altLang="en-US"/>
        </a:p>
      </dgm:t>
    </dgm:pt>
    <dgm:pt modelId="{413CE1C3-9238-4439-911D-EFF7B95FBBC9}" type="sibTrans" cxnId="{1508A79E-4093-4E96-B8A8-59280D76AD07}">
      <dgm:prSet/>
      <dgm:spPr/>
      <dgm:t>
        <a:bodyPr/>
        <a:lstStyle/>
        <a:p>
          <a:endParaRPr lang="zh-CN" altLang="en-US"/>
        </a:p>
      </dgm:t>
    </dgm:pt>
    <dgm:pt modelId="{3D95B9B2-0570-4D10-B39A-8A8FAF14987B}">
      <dgm:prSet/>
      <dgm:spPr/>
      <dgm:t>
        <a:bodyPr/>
        <a:lstStyle/>
        <a:p>
          <a:pPr rtl="0"/>
          <a:r>
            <a:rPr lang="zh-CN"/>
            <a:t>公共</a:t>
          </a:r>
        </a:p>
      </dgm:t>
    </dgm:pt>
    <dgm:pt modelId="{D32333F4-6050-498D-8095-A9A64D82A51E}" type="parTrans" cxnId="{E94A79E1-F82A-41C7-9BA0-FC30B373DC5F}">
      <dgm:prSet/>
      <dgm:spPr/>
      <dgm:t>
        <a:bodyPr/>
        <a:lstStyle/>
        <a:p>
          <a:endParaRPr lang="zh-CN" altLang="en-US"/>
        </a:p>
      </dgm:t>
    </dgm:pt>
    <dgm:pt modelId="{CD759184-110B-42B1-933E-7312ED999FE6}" type="sibTrans" cxnId="{E94A79E1-F82A-41C7-9BA0-FC30B373DC5F}">
      <dgm:prSet/>
      <dgm:spPr/>
      <dgm:t>
        <a:bodyPr/>
        <a:lstStyle/>
        <a:p>
          <a:endParaRPr lang="zh-CN" altLang="en-US"/>
        </a:p>
      </dgm:t>
    </dgm:pt>
    <dgm:pt modelId="{79C11A00-7B7B-49E4-840D-DCFB14801FCD}">
      <dgm:prSet/>
      <dgm:spPr/>
      <dgm:t>
        <a:bodyPr/>
        <a:lstStyle/>
        <a:p>
          <a:pPr rtl="0"/>
          <a:r>
            <a:rPr lang="zh-CN"/>
            <a:t>学科</a:t>
          </a:r>
        </a:p>
      </dgm:t>
    </dgm:pt>
    <dgm:pt modelId="{E0B68B37-1724-4BD2-898C-2FD785A17196}" type="parTrans" cxnId="{A8BC7593-0BB9-4F8F-9787-7B210A71590D}">
      <dgm:prSet/>
      <dgm:spPr/>
      <dgm:t>
        <a:bodyPr/>
        <a:lstStyle/>
        <a:p>
          <a:endParaRPr lang="zh-CN" altLang="en-US"/>
        </a:p>
      </dgm:t>
    </dgm:pt>
    <dgm:pt modelId="{D5A7A539-6F77-4089-8FEB-76162EC5EA72}" type="sibTrans" cxnId="{A8BC7593-0BB9-4F8F-9787-7B210A71590D}">
      <dgm:prSet/>
      <dgm:spPr/>
      <dgm:t>
        <a:bodyPr/>
        <a:lstStyle/>
        <a:p>
          <a:endParaRPr lang="zh-CN" altLang="en-US"/>
        </a:p>
      </dgm:t>
    </dgm:pt>
    <dgm:pt modelId="{0C18588A-9BF7-4ECC-9682-F1B8632DC66A}">
      <dgm:prSet/>
      <dgm:spPr/>
      <dgm:t>
        <a:bodyPr/>
        <a:lstStyle/>
        <a:p>
          <a:pPr rtl="0"/>
          <a:r>
            <a:rPr lang="zh-CN"/>
            <a:t>人文</a:t>
          </a:r>
        </a:p>
      </dgm:t>
    </dgm:pt>
    <dgm:pt modelId="{DC1E689B-278A-48DD-8B90-76BB804CBF98}" type="parTrans" cxnId="{57A71D6A-F3DA-477B-B900-AAA3457EEB24}">
      <dgm:prSet/>
      <dgm:spPr/>
      <dgm:t>
        <a:bodyPr/>
        <a:lstStyle/>
        <a:p>
          <a:endParaRPr lang="zh-CN" altLang="en-US"/>
        </a:p>
      </dgm:t>
    </dgm:pt>
    <dgm:pt modelId="{E362E3CC-FB69-481C-BA59-668A6E4124CB}" type="sibTrans" cxnId="{57A71D6A-F3DA-477B-B900-AAA3457EEB24}">
      <dgm:prSet/>
      <dgm:spPr/>
      <dgm:t>
        <a:bodyPr/>
        <a:lstStyle/>
        <a:p>
          <a:endParaRPr lang="zh-CN" altLang="en-US"/>
        </a:p>
      </dgm:t>
    </dgm:pt>
    <dgm:pt modelId="{89E7ECBB-BBFB-4AF4-BCCA-E04DE8140AA7}" type="pres">
      <dgm:prSet presAssocID="{6E161AD0-F19B-4FD3-AF56-4D60AF74EC48}" presName="Name0" presStyleCnt="0">
        <dgm:presLayoutVars>
          <dgm:chPref val="1"/>
          <dgm:dir/>
          <dgm:animOne val="branch"/>
          <dgm:animLvl val="lvl"/>
          <dgm:resizeHandles/>
        </dgm:presLayoutVars>
      </dgm:prSet>
      <dgm:spPr/>
    </dgm:pt>
    <dgm:pt modelId="{F0142393-E528-46CA-92C8-E5A5B44039EA}" type="pres">
      <dgm:prSet presAssocID="{6AF0FE78-549C-4B0B-8789-0F012F660D4A}" presName="vertOne" presStyleCnt="0"/>
      <dgm:spPr/>
    </dgm:pt>
    <dgm:pt modelId="{5C0809BF-84F6-47A8-B65B-3984AAD38562}" type="pres">
      <dgm:prSet presAssocID="{6AF0FE78-549C-4B0B-8789-0F012F660D4A}" presName="txOne" presStyleLbl="node0" presStyleIdx="0" presStyleCnt="1" custLinFactY="-123253" custLinFactNeighborX="2933" custLinFactNeighborY="-200000">
        <dgm:presLayoutVars>
          <dgm:chPref val="3"/>
        </dgm:presLayoutVars>
      </dgm:prSet>
      <dgm:spPr/>
    </dgm:pt>
    <dgm:pt modelId="{78CF2D20-0CE2-475F-AFD5-20658180F72B}" type="pres">
      <dgm:prSet presAssocID="{6AF0FE78-549C-4B0B-8789-0F012F660D4A}" presName="parTransOne" presStyleCnt="0"/>
      <dgm:spPr/>
    </dgm:pt>
    <dgm:pt modelId="{0CE0DD8D-837E-406C-A64F-C5DA28C6D75D}" type="pres">
      <dgm:prSet presAssocID="{6AF0FE78-549C-4B0B-8789-0F012F660D4A}" presName="horzOne" presStyleCnt="0"/>
      <dgm:spPr/>
    </dgm:pt>
    <dgm:pt modelId="{639ECF46-F5A7-459D-BD3B-4D59724B0491}" type="pres">
      <dgm:prSet presAssocID="{A383ABBD-4B6B-40EC-B154-FABBE0577A9D}" presName="vertTwo" presStyleCnt="0"/>
      <dgm:spPr/>
    </dgm:pt>
    <dgm:pt modelId="{65CBCAA4-F254-44C3-9D71-1A4DCF5A3E6F}" type="pres">
      <dgm:prSet presAssocID="{A383ABBD-4B6B-40EC-B154-FABBE0577A9D}" presName="txTwo" presStyleLbl="node2" presStyleIdx="0" presStyleCnt="4">
        <dgm:presLayoutVars>
          <dgm:chPref val="3"/>
        </dgm:presLayoutVars>
      </dgm:prSet>
      <dgm:spPr/>
    </dgm:pt>
    <dgm:pt modelId="{F81BD6F1-C6C8-449C-8C4E-DC7991968F2A}" type="pres">
      <dgm:prSet presAssocID="{A383ABBD-4B6B-40EC-B154-FABBE0577A9D}" presName="parTransTwo" presStyleCnt="0"/>
      <dgm:spPr/>
    </dgm:pt>
    <dgm:pt modelId="{30D2FBFD-0286-4105-9318-F9F4F618F2DF}" type="pres">
      <dgm:prSet presAssocID="{A383ABBD-4B6B-40EC-B154-FABBE0577A9D}" presName="horzTwo" presStyleCnt="0"/>
      <dgm:spPr/>
    </dgm:pt>
    <dgm:pt modelId="{BDCC39F0-A6D7-401E-8E1D-A5CE851B2DE7}" type="pres">
      <dgm:prSet presAssocID="{6C1378B5-4C1E-40E5-AEC1-D96243C7AA32}" presName="vertThree" presStyleCnt="0"/>
      <dgm:spPr/>
    </dgm:pt>
    <dgm:pt modelId="{89B94035-95CB-40C8-B6B9-8F97890F7CA5}" type="pres">
      <dgm:prSet presAssocID="{6C1378B5-4C1E-40E5-AEC1-D96243C7AA32}" presName="txThree" presStyleLbl="node3" presStyleIdx="0" presStyleCnt="2">
        <dgm:presLayoutVars>
          <dgm:chPref val="3"/>
        </dgm:presLayoutVars>
      </dgm:prSet>
      <dgm:spPr/>
    </dgm:pt>
    <dgm:pt modelId="{ACF2DA3A-82D6-4FDE-81F2-B7F914D1A053}" type="pres">
      <dgm:prSet presAssocID="{6C1378B5-4C1E-40E5-AEC1-D96243C7AA32}" presName="horzThree" presStyleCnt="0"/>
      <dgm:spPr/>
    </dgm:pt>
    <dgm:pt modelId="{82EFA455-407F-400E-99D7-F027CEBC98BB}" type="pres">
      <dgm:prSet presAssocID="{145C79E8-BDB4-4DB4-BD9B-B2E6396BF3A8}" presName="sibSpaceThree" presStyleCnt="0"/>
      <dgm:spPr/>
    </dgm:pt>
    <dgm:pt modelId="{A4CD3B54-6A1E-4F24-92F6-9AB97839AA00}" type="pres">
      <dgm:prSet presAssocID="{908851FD-3076-49DA-88E9-88FB67A50432}" presName="vertThree" presStyleCnt="0"/>
      <dgm:spPr/>
    </dgm:pt>
    <dgm:pt modelId="{053150BD-BC16-47ED-999E-A9B69F9239EC}" type="pres">
      <dgm:prSet presAssocID="{908851FD-3076-49DA-88E9-88FB67A50432}" presName="txThree" presStyleLbl="node3" presStyleIdx="1" presStyleCnt="2">
        <dgm:presLayoutVars>
          <dgm:chPref val="3"/>
        </dgm:presLayoutVars>
      </dgm:prSet>
      <dgm:spPr/>
    </dgm:pt>
    <dgm:pt modelId="{2499F8C3-9BF2-4F4C-8C5D-B37E62A960B5}" type="pres">
      <dgm:prSet presAssocID="{908851FD-3076-49DA-88E9-88FB67A50432}" presName="horzThree" presStyleCnt="0"/>
      <dgm:spPr/>
    </dgm:pt>
    <dgm:pt modelId="{DAC64490-CFAC-4953-89BC-CBC8591BBD7F}" type="pres">
      <dgm:prSet presAssocID="{5DAD8C12-6F80-47DE-A9E9-C85BEA4713EC}" presName="sibSpaceTwo" presStyleCnt="0"/>
      <dgm:spPr/>
    </dgm:pt>
    <dgm:pt modelId="{4ECA6FC9-B345-4E76-8D9B-8B0404AF3026}" type="pres">
      <dgm:prSet presAssocID="{3D95B9B2-0570-4D10-B39A-8A8FAF14987B}" presName="vertTwo" presStyleCnt="0"/>
      <dgm:spPr/>
    </dgm:pt>
    <dgm:pt modelId="{D3234D55-250F-4378-85BC-DE7590E23664}" type="pres">
      <dgm:prSet presAssocID="{3D95B9B2-0570-4D10-B39A-8A8FAF14987B}" presName="txTwo" presStyleLbl="node2" presStyleIdx="1" presStyleCnt="4">
        <dgm:presLayoutVars>
          <dgm:chPref val="3"/>
        </dgm:presLayoutVars>
      </dgm:prSet>
      <dgm:spPr/>
    </dgm:pt>
    <dgm:pt modelId="{64E47DBA-F7B6-4B4F-8B24-B824F6604BCA}" type="pres">
      <dgm:prSet presAssocID="{3D95B9B2-0570-4D10-B39A-8A8FAF14987B}" presName="horzTwo" presStyleCnt="0"/>
      <dgm:spPr/>
    </dgm:pt>
    <dgm:pt modelId="{8D0B876B-E476-495A-9E27-607427527466}" type="pres">
      <dgm:prSet presAssocID="{CD759184-110B-42B1-933E-7312ED999FE6}" presName="sibSpaceTwo" presStyleCnt="0"/>
      <dgm:spPr/>
    </dgm:pt>
    <dgm:pt modelId="{66AFE479-154F-4A14-92DE-9F14EEB4594C}" type="pres">
      <dgm:prSet presAssocID="{79C11A00-7B7B-49E4-840D-DCFB14801FCD}" presName="vertTwo" presStyleCnt="0"/>
      <dgm:spPr/>
    </dgm:pt>
    <dgm:pt modelId="{64EC5B08-F109-4738-8818-F347323FBA34}" type="pres">
      <dgm:prSet presAssocID="{79C11A00-7B7B-49E4-840D-DCFB14801FCD}" presName="txTwo" presStyleLbl="node2" presStyleIdx="2" presStyleCnt="4">
        <dgm:presLayoutVars>
          <dgm:chPref val="3"/>
        </dgm:presLayoutVars>
      </dgm:prSet>
      <dgm:spPr/>
    </dgm:pt>
    <dgm:pt modelId="{FA7B55DA-F224-4BE9-8097-A91350E869A9}" type="pres">
      <dgm:prSet presAssocID="{79C11A00-7B7B-49E4-840D-DCFB14801FCD}" presName="horzTwo" presStyleCnt="0"/>
      <dgm:spPr/>
    </dgm:pt>
    <dgm:pt modelId="{D14067F1-9E85-4EC7-9EC2-5336F965CDEA}" type="pres">
      <dgm:prSet presAssocID="{D5A7A539-6F77-4089-8FEB-76162EC5EA72}" presName="sibSpaceTwo" presStyleCnt="0"/>
      <dgm:spPr/>
    </dgm:pt>
    <dgm:pt modelId="{97933290-3553-4BD4-A92C-B43244F57C87}" type="pres">
      <dgm:prSet presAssocID="{0C18588A-9BF7-4ECC-9682-F1B8632DC66A}" presName="vertTwo" presStyleCnt="0"/>
      <dgm:spPr/>
    </dgm:pt>
    <dgm:pt modelId="{8C89D554-6509-45FC-82BE-0011BC1A3547}" type="pres">
      <dgm:prSet presAssocID="{0C18588A-9BF7-4ECC-9682-F1B8632DC66A}" presName="txTwo" presStyleLbl="node2" presStyleIdx="3" presStyleCnt="4">
        <dgm:presLayoutVars>
          <dgm:chPref val="3"/>
        </dgm:presLayoutVars>
      </dgm:prSet>
      <dgm:spPr/>
    </dgm:pt>
    <dgm:pt modelId="{787EF516-3E97-45C1-8041-AA93AFF9CF1D}" type="pres">
      <dgm:prSet presAssocID="{0C18588A-9BF7-4ECC-9682-F1B8632DC66A}" presName="horzTwo" presStyleCnt="0"/>
      <dgm:spPr/>
    </dgm:pt>
  </dgm:ptLst>
  <dgm:cxnLst>
    <dgm:cxn modelId="{70825721-FBC6-4B1A-A46A-F0FEEB1FC54F}" type="presOf" srcId="{3D95B9B2-0570-4D10-B39A-8A8FAF14987B}" destId="{D3234D55-250F-4378-85BC-DE7590E23664}" srcOrd="0" destOrd="0" presId="urn:microsoft.com/office/officeart/2005/8/layout/hierarchy4"/>
    <dgm:cxn modelId="{7ED5533E-0BA6-4649-9CE1-F83DA5CC2442}" type="presOf" srcId="{0C18588A-9BF7-4ECC-9682-F1B8632DC66A}" destId="{8C89D554-6509-45FC-82BE-0011BC1A3547}" srcOrd="0" destOrd="0" presId="urn:microsoft.com/office/officeart/2005/8/layout/hierarchy4"/>
    <dgm:cxn modelId="{57A71D6A-F3DA-477B-B900-AAA3457EEB24}" srcId="{6AF0FE78-549C-4B0B-8789-0F012F660D4A}" destId="{0C18588A-9BF7-4ECC-9682-F1B8632DC66A}" srcOrd="3" destOrd="0" parTransId="{DC1E689B-278A-48DD-8B90-76BB804CBF98}" sibTransId="{E362E3CC-FB69-481C-BA59-668A6E4124CB}"/>
    <dgm:cxn modelId="{3FD3964A-248B-4BC1-A223-C98AC57FE49F}" type="presOf" srcId="{A383ABBD-4B6B-40EC-B154-FABBE0577A9D}" destId="{65CBCAA4-F254-44C3-9D71-1A4DCF5A3E6F}" srcOrd="0" destOrd="0" presId="urn:microsoft.com/office/officeart/2005/8/layout/hierarchy4"/>
    <dgm:cxn modelId="{7BE51D6F-DF25-420F-AF6F-6EC15A0B6359}" type="presOf" srcId="{6E161AD0-F19B-4FD3-AF56-4D60AF74EC48}" destId="{89E7ECBB-BBFB-4AF4-BCCA-E04DE8140AA7}" srcOrd="0" destOrd="0" presId="urn:microsoft.com/office/officeart/2005/8/layout/hierarchy4"/>
    <dgm:cxn modelId="{2D5C7C7D-23FE-4676-A140-6C185174FD8E}" type="presOf" srcId="{79C11A00-7B7B-49E4-840D-DCFB14801FCD}" destId="{64EC5B08-F109-4738-8818-F347323FBA34}" srcOrd="0" destOrd="0" presId="urn:microsoft.com/office/officeart/2005/8/layout/hierarchy4"/>
    <dgm:cxn modelId="{A8BC7593-0BB9-4F8F-9787-7B210A71590D}" srcId="{6AF0FE78-549C-4B0B-8789-0F012F660D4A}" destId="{79C11A00-7B7B-49E4-840D-DCFB14801FCD}" srcOrd="2" destOrd="0" parTransId="{E0B68B37-1724-4BD2-898C-2FD785A17196}" sibTransId="{D5A7A539-6F77-4089-8FEB-76162EC5EA72}"/>
    <dgm:cxn modelId="{3FC54399-260C-48F1-9B6C-A955D0FC5100}" srcId="{6AF0FE78-549C-4B0B-8789-0F012F660D4A}" destId="{A383ABBD-4B6B-40EC-B154-FABBE0577A9D}" srcOrd="0" destOrd="0" parTransId="{DAF898AF-1823-4FD4-8CC4-7578BC419F28}" sibTransId="{5DAD8C12-6F80-47DE-A9E9-C85BEA4713EC}"/>
    <dgm:cxn modelId="{1508A79E-4093-4E96-B8A8-59280D76AD07}" srcId="{A383ABBD-4B6B-40EC-B154-FABBE0577A9D}" destId="{908851FD-3076-49DA-88E9-88FB67A50432}" srcOrd="1" destOrd="0" parTransId="{F24B0839-8FC0-40CA-9462-ADEFFBA946E8}" sibTransId="{413CE1C3-9238-4439-911D-EFF7B95FBBC9}"/>
    <dgm:cxn modelId="{171F5CBA-1072-4896-84ED-E39FB3ACE6BE}" type="presOf" srcId="{6AF0FE78-549C-4B0B-8789-0F012F660D4A}" destId="{5C0809BF-84F6-47A8-B65B-3984AAD38562}" srcOrd="0" destOrd="0" presId="urn:microsoft.com/office/officeart/2005/8/layout/hierarchy4"/>
    <dgm:cxn modelId="{342082C0-78FA-477C-A35C-B02F9ED6F2C1}" type="presOf" srcId="{908851FD-3076-49DA-88E9-88FB67A50432}" destId="{053150BD-BC16-47ED-999E-A9B69F9239EC}" srcOrd="0" destOrd="0" presId="urn:microsoft.com/office/officeart/2005/8/layout/hierarchy4"/>
    <dgm:cxn modelId="{24F567C6-3058-47C7-9DA8-1D3E2228236D}" srcId="{A383ABBD-4B6B-40EC-B154-FABBE0577A9D}" destId="{6C1378B5-4C1E-40E5-AEC1-D96243C7AA32}" srcOrd="0" destOrd="0" parTransId="{2138614D-0002-49A3-9B08-B71738A6E91F}" sibTransId="{145C79E8-BDB4-4DB4-BD9B-B2E6396BF3A8}"/>
    <dgm:cxn modelId="{D5717AD1-B8B7-45C5-8252-E44009B50608}" type="presOf" srcId="{6C1378B5-4C1E-40E5-AEC1-D96243C7AA32}" destId="{89B94035-95CB-40C8-B6B9-8F97890F7CA5}" srcOrd="0" destOrd="0" presId="urn:microsoft.com/office/officeart/2005/8/layout/hierarchy4"/>
    <dgm:cxn modelId="{E94A79E1-F82A-41C7-9BA0-FC30B373DC5F}" srcId="{6AF0FE78-549C-4B0B-8789-0F012F660D4A}" destId="{3D95B9B2-0570-4D10-B39A-8A8FAF14987B}" srcOrd="1" destOrd="0" parTransId="{D32333F4-6050-498D-8095-A9A64D82A51E}" sibTransId="{CD759184-110B-42B1-933E-7312ED999FE6}"/>
    <dgm:cxn modelId="{89DD79EA-6F9D-4210-ADB0-6D3F288B3EF8}" srcId="{6E161AD0-F19B-4FD3-AF56-4D60AF74EC48}" destId="{6AF0FE78-549C-4B0B-8789-0F012F660D4A}" srcOrd="0" destOrd="0" parTransId="{C2FC7426-325F-4793-B177-0C4648E9EBD6}" sibTransId="{F260096B-E668-4174-B054-A72B61633AE9}"/>
    <dgm:cxn modelId="{3063685B-5717-4E63-9D9E-5718CFDBB46B}" type="presParOf" srcId="{89E7ECBB-BBFB-4AF4-BCCA-E04DE8140AA7}" destId="{F0142393-E528-46CA-92C8-E5A5B44039EA}" srcOrd="0" destOrd="0" presId="urn:microsoft.com/office/officeart/2005/8/layout/hierarchy4"/>
    <dgm:cxn modelId="{52899581-9555-46B8-97E1-BD684FED72F0}" type="presParOf" srcId="{F0142393-E528-46CA-92C8-E5A5B44039EA}" destId="{5C0809BF-84F6-47A8-B65B-3984AAD38562}" srcOrd="0" destOrd="0" presId="urn:microsoft.com/office/officeart/2005/8/layout/hierarchy4"/>
    <dgm:cxn modelId="{6CC43D96-7DDF-4279-9B57-2EE1FF006FC5}" type="presParOf" srcId="{F0142393-E528-46CA-92C8-E5A5B44039EA}" destId="{78CF2D20-0CE2-475F-AFD5-20658180F72B}" srcOrd="1" destOrd="0" presId="urn:microsoft.com/office/officeart/2005/8/layout/hierarchy4"/>
    <dgm:cxn modelId="{27B5E72F-526E-444E-A853-907272CD9AAD}" type="presParOf" srcId="{F0142393-E528-46CA-92C8-E5A5B44039EA}" destId="{0CE0DD8D-837E-406C-A64F-C5DA28C6D75D}" srcOrd="2" destOrd="0" presId="urn:microsoft.com/office/officeart/2005/8/layout/hierarchy4"/>
    <dgm:cxn modelId="{8BAEEF6C-35B5-495E-B9B6-40EC83047115}" type="presParOf" srcId="{0CE0DD8D-837E-406C-A64F-C5DA28C6D75D}" destId="{639ECF46-F5A7-459D-BD3B-4D59724B0491}" srcOrd="0" destOrd="0" presId="urn:microsoft.com/office/officeart/2005/8/layout/hierarchy4"/>
    <dgm:cxn modelId="{65E1FE4E-5BAA-4EBE-8571-CD799EDCD8F9}" type="presParOf" srcId="{639ECF46-F5A7-459D-BD3B-4D59724B0491}" destId="{65CBCAA4-F254-44C3-9D71-1A4DCF5A3E6F}" srcOrd="0" destOrd="0" presId="urn:microsoft.com/office/officeart/2005/8/layout/hierarchy4"/>
    <dgm:cxn modelId="{72BBD5E3-3FCD-4623-B7D4-204F82AC3367}" type="presParOf" srcId="{639ECF46-F5A7-459D-BD3B-4D59724B0491}" destId="{F81BD6F1-C6C8-449C-8C4E-DC7991968F2A}" srcOrd="1" destOrd="0" presId="urn:microsoft.com/office/officeart/2005/8/layout/hierarchy4"/>
    <dgm:cxn modelId="{E9C6C83A-9833-4B0F-AD46-51FB221B8332}" type="presParOf" srcId="{639ECF46-F5A7-459D-BD3B-4D59724B0491}" destId="{30D2FBFD-0286-4105-9318-F9F4F618F2DF}" srcOrd="2" destOrd="0" presId="urn:microsoft.com/office/officeart/2005/8/layout/hierarchy4"/>
    <dgm:cxn modelId="{5655297B-1B9D-4DCC-A898-89BB1DADAF07}" type="presParOf" srcId="{30D2FBFD-0286-4105-9318-F9F4F618F2DF}" destId="{BDCC39F0-A6D7-401E-8E1D-A5CE851B2DE7}" srcOrd="0" destOrd="0" presId="urn:microsoft.com/office/officeart/2005/8/layout/hierarchy4"/>
    <dgm:cxn modelId="{8A32AF55-6FFF-4A14-A82A-0573024E6F5F}" type="presParOf" srcId="{BDCC39F0-A6D7-401E-8E1D-A5CE851B2DE7}" destId="{89B94035-95CB-40C8-B6B9-8F97890F7CA5}" srcOrd="0" destOrd="0" presId="urn:microsoft.com/office/officeart/2005/8/layout/hierarchy4"/>
    <dgm:cxn modelId="{AB02750B-50C5-4E85-8B1C-2BBEC2D2EB9C}" type="presParOf" srcId="{BDCC39F0-A6D7-401E-8E1D-A5CE851B2DE7}" destId="{ACF2DA3A-82D6-4FDE-81F2-B7F914D1A053}" srcOrd="1" destOrd="0" presId="urn:microsoft.com/office/officeart/2005/8/layout/hierarchy4"/>
    <dgm:cxn modelId="{16D1D2DF-4791-49FD-A18C-4C51F4C11E75}" type="presParOf" srcId="{30D2FBFD-0286-4105-9318-F9F4F618F2DF}" destId="{82EFA455-407F-400E-99D7-F027CEBC98BB}" srcOrd="1" destOrd="0" presId="urn:microsoft.com/office/officeart/2005/8/layout/hierarchy4"/>
    <dgm:cxn modelId="{9E0A79C9-6EA3-420A-AA1D-32DF1FAC59BB}" type="presParOf" srcId="{30D2FBFD-0286-4105-9318-F9F4F618F2DF}" destId="{A4CD3B54-6A1E-4F24-92F6-9AB97839AA00}" srcOrd="2" destOrd="0" presId="urn:microsoft.com/office/officeart/2005/8/layout/hierarchy4"/>
    <dgm:cxn modelId="{489B9993-7ACE-4F47-AFD9-BDF4C49B435E}" type="presParOf" srcId="{A4CD3B54-6A1E-4F24-92F6-9AB97839AA00}" destId="{053150BD-BC16-47ED-999E-A9B69F9239EC}" srcOrd="0" destOrd="0" presId="urn:microsoft.com/office/officeart/2005/8/layout/hierarchy4"/>
    <dgm:cxn modelId="{1E238907-8D90-4FE6-B419-D02DAFB3C56F}" type="presParOf" srcId="{A4CD3B54-6A1E-4F24-92F6-9AB97839AA00}" destId="{2499F8C3-9BF2-4F4C-8C5D-B37E62A960B5}" srcOrd="1" destOrd="0" presId="urn:microsoft.com/office/officeart/2005/8/layout/hierarchy4"/>
    <dgm:cxn modelId="{A5EBE296-D932-4826-AD4B-287CCB2BDFBE}" type="presParOf" srcId="{0CE0DD8D-837E-406C-A64F-C5DA28C6D75D}" destId="{DAC64490-CFAC-4953-89BC-CBC8591BBD7F}" srcOrd="1" destOrd="0" presId="urn:microsoft.com/office/officeart/2005/8/layout/hierarchy4"/>
    <dgm:cxn modelId="{59831E04-7098-4497-BF5A-9577FB8B128C}" type="presParOf" srcId="{0CE0DD8D-837E-406C-A64F-C5DA28C6D75D}" destId="{4ECA6FC9-B345-4E76-8D9B-8B0404AF3026}" srcOrd="2" destOrd="0" presId="urn:microsoft.com/office/officeart/2005/8/layout/hierarchy4"/>
    <dgm:cxn modelId="{ED773D39-3768-4B27-8117-69FE60E6E943}" type="presParOf" srcId="{4ECA6FC9-B345-4E76-8D9B-8B0404AF3026}" destId="{D3234D55-250F-4378-85BC-DE7590E23664}" srcOrd="0" destOrd="0" presId="urn:microsoft.com/office/officeart/2005/8/layout/hierarchy4"/>
    <dgm:cxn modelId="{94C05DE9-7E32-49C0-A407-F32C7B5802B2}" type="presParOf" srcId="{4ECA6FC9-B345-4E76-8D9B-8B0404AF3026}" destId="{64E47DBA-F7B6-4B4F-8B24-B824F6604BCA}" srcOrd="1" destOrd="0" presId="urn:microsoft.com/office/officeart/2005/8/layout/hierarchy4"/>
    <dgm:cxn modelId="{5886D4A8-DAAD-4244-8A43-53C20C39A75F}" type="presParOf" srcId="{0CE0DD8D-837E-406C-A64F-C5DA28C6D75D}" destId="{8D0B876B-E476-495A-9E27-607427527466}" srcOrd="3" destOrd="0" presId="urn:microsoft.com/office/officeart/2005/8/layout/hierarchy4"/>
    <dgm:cxn modelId="{876824B0-B898-4D82-8A77-A44362B2BDA0}" type="presParOf" srcId="{0CE0DD8D-837E-406C-A64F-C5DA28C6D75D}" destId="{66AFE479-154F-4A14-92DE-9F14EEB4594C}" srcOrd="4" destOrd="0" presId="urn:microsoft.com/office/officeart/2005/8/layout/hierarchy4"/>
    <dgm:cxn modelId="{28686077-8031-4766-81C8-EFCF707AA9B8}" type="presParOf" srcId="{66AFE479-154F-4A14-92DE-9F14EEB4594C}" destId="{64EC5B08-F109-4738-8818-F347323FBA34}" srcOrd="0" destOrd="0" presId="urn:microsoft.com/office/officeart/2005/8/layout/hierarchy4"/>
    <dgm:cxn modelId="{9D54AEBF-AB63-446F-8C2B-7ECCE6016DF2}" type="presParOf" srcId="{66AFE479-154F-4A14-92DE-9F14EEB4594C}" destId="{FA7B55DA-F224-4BE9-8097-A91350E869A9}" srcOrd="1" destOrd="0" presId="urn:microsoft.com/office/officeart/2005/8/layout/hierarchy4"/>
    <dgm:cxn modelId="{1E3F18F1-81D9-4CC9-A7C6-D27710B8DACE}" type="presParOf" srcId="{0CE0DD8D-837E-406C-A64F-C5DA28C6D75D}" destId="{D14067F1-9E85-4EC7-9EC2-5336F965CDEA}" srcOrd="5" destOrd="0" presId="urn:microsoft.com/office/officeart/2005/8/layout/hierarchy4"/>
    <dgm:cxn modelId="{EB2944EE-064E-48DB-8F86-5F83F6929524}" type="presParOf" srcId="{0CE0DD8D-837E-406C-A64F-C5DA28C6D75D}" destId="{97933290-3553-4BD4-A92C-B43244F57C87}" srcOrd="6" destOrd="0" presId="urn:microsoft.com/office/officeart/2005/8/layout/hierarchy4"/>
    <dgm:cxn modelId="{C2993E24-0211-4E8D-98F0-A42895B095E3}" type="presParOf" srcId="{97933290-3553-4BD4-A92C-B43244F57C87}" destId="{8C89D554-6509-45FC-82BE-0011BC1A3547}" srcOrd="0" destOrd="0" presId="urn:microsoft.com/office/officeart/2005/8/layout/hierarchy4"/>
    <dgm:cxn modelId="{5D60D255-A0AE-46CA-9CB5-130481AE0441}" type="presParOf" srcId="{97933290-3553-4BD4-A92C-B43244F57C87}" destId="{787EF516-3E97-45C1-8041-AA93AFF9CF1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0D656-873D-4BAC-9A94-D30DA2D2C159}">
      <dsp:nvSpPr>
        <dsp:cNvPr id="0" name=""/>
        <dsp:cNvSpPr/>
      </dsp:nvSpPr>
      <dsp:spPr>
        <a:xfrm>
          <a:off x="1561603" y="327508"/>
          <a:ext cx="3951923" cy="123497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490" tIns="87630" rIns="87630" bIns="87630" numCol="1" spcCol="1270" anchor="ctr" anchorCtr="0">
          <a:noAutofit/>
        </a:bodyPr>
        <a:lstStyle/>
        <a:p>
          <a:pPr marL="0" lvl="0" indent="0" algn="l" defTabSz="1022350">
            <a:lnSpc>
              <a:spcPct val="90000"/>
            </a:lnSpc>
            <a:spcBef>
              <a:spcPct val="0"/>
            </a:spcBef>
            <a:spcAft>
              <a:spcPct val="35000"/>
            </a:spcAft>
            <a:buNone/>
          </a:pPr>
          <a:r>
            <a:rPr lang="zh-CN" sz="2300" kern="1200" dirty="0"/>
            <a:t>双基：基本知识、基本技能</a:t>
          </a:r>
          <a:endParaRPr lang="zh-CN" altLang="en-US" sz="2300" kern="1200" dirty="0"/>
        </a:p>
      </dsp:txBody>
      <dsp:txXfrm>
        <a:off x="1561603" y="327508"/>
        <a:ext cx="3951923" cy="1234976"/>
      </dsp:txXfrm>
    </dsp:sp>
    <dsp:sp modelId="{826AF6EB-DB8C-40CD-AE98-298E5D2FB8D1}">
      <dsp:nvSpPr>
        <dsp:cNvPr id="0" name=""/>
        <dsp:cNvSpPr/>
      </dsp:nvSpPr>
      <dsp:spPr>
        <a:xfrm>
          <a:off x="1396940" y="149123"/>
          <a:ext cx="864483" cy="1296724"/>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B2747-66B4-420B-8056-17C4D44B4F4B}">
      <dsp:nvSpPr>
        <dsp:cNvPr id="0" name=""/>
        <dsp:cNvSpPr/>
      </dsp:nvSpPr>
      <dsp:spPr>
        <a:xfrm>
          <a:off x="1561603" y="1882206"/>
          <a:ext cx="3951923" cy="123497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490" tIns="87630" rIns="87630" bIns="87630" numCol="1" spcCol="1270" anchor="ctr" anchorCtr="0">
          <a:noAutofit/>
        </a:bodyPr>
        <a:lstStyle/>
        <a:p>
          <a:pPr marL="0" lvl="0" indent="0" algn="l" defTabSz="1022350">
            <a:lnSpc>
              <a:spcPct val="90000"/>
            </a:lnSpc>
            <a:spcBef>
              <a:spcPct val="0"/>
            </a:spcBef>
            <a:spcAft>
              <a:spcPct val="35000"/>
            </a:spcAft>
            <a:buNone/>
          </a:pPr>
          <a:r>
            <a:rPr lang="zh-CN" sz="2300" kern="1200" dirty="0"/>
            <a:t>三维目标：</a:t>
          </a:r>
          <a:r>
            <a:rPr lang="zh-CN" altLang="en-US" sz="2300" kern="1200" dirty="0"/>
            <a:t>知识与技能、</a:t>
          </a:r>
          <a:r>
            <a:rPr lang="zh-CN" sz="2300" kern="1200" dirty="0"/>
            <a:t>过程与方法、情感态度与价值观</a:t>
          </a:r>
          <a:endParaRPr lang="zh-CN" altLang="en-US" sz="2300" kern="1200" dirty="0"/>
        </a:p>
      </dsp:txBody>
      <dsp:txXfrm>
        <a:off x="1561603" y="1882206"/>
        <a:ext cx="3951923" cy="1234976"/>
      </dsp:txXfrm>
    </dsp:sp>
    <dsp:sp modelId="{322A1CBC-3AA5-4DA6-902B-FDD418DEB66E}">
      <dsp:nvSpPr>
        <dsp:cNvPr id="0" name=""/>
        <dsp:cNvSpPr/>
      </dsp:nvSpPr>
      <dsp:spPr>
        <a:xfrm>
          <a:off x="1396940" y="1703820"/>
          <a:ext cx="864483" cy="1296724"/>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4B963-012C-4B04-889C-71965DE0194E}">
      <dsp:nvSpPr>
        <dsp:cNvPr id="0" name=""/>
        <dsp:cNvSpPr/>
      </dsp:nvSpPr>
      <dsp:spPr>
        <a:xfrm>
          <a:off x="1561603" y="3436903"/>
          <a:ext cx="3951923" cy="123497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490" tIns="87630" rIns="87630" bIns="87630" numCol="1" spcCol="1270" anchor="ctr" anchorCtr="0">
          <a:noAutofit/>
        </a:bodyPr>
        <a:lstStyle/>
        <a:p>
          <a:pPr marL="0" lvl="0" indent="0" algn="l" defTabSz="1022350">
            <a:lnSpc>
              <a:spcPct val="90000"/>
            </a:lnSpc>
            <a:spcBef>
              <a:spcPct val="0"/>
            </a:spcBef>
            <a:spcAft>
              <a:spcPct val="35000"/>
            </a:spcAft>
            <a:buNone/>
          </a:pPr>
          <a:r>
            <a:rPr lang="zh-CN" sz="2300" kern="1200" dirty="0"/>
            <a:t>素养：在落实三维目标过程中，渗透的能力、习惯、意识</a:t>
          </a:r>
          <a:endParaRPr lang="zh-CN" altLang="en-US" sz="2300" kern="1200" dirty="0"/>
        </a:p>
      </dsp:txBody>
      <dsp:txXfrm>
        <a:off x="1561603" y="3436903"/>
        <a:ext cx="3951923" cy="1234976"/>
      </dsp:txXfrm>
    </dsp:sp>
    <dsp:sp modelId="{4B043D35-7540-45F8-B132-B1E8A562589E}">
      <dsp:nvSpPr>
        <dsp:cNvPr id="0" name=""/>
        <dsp:cNvSpPr/>
      </dsp:nvSpPr>
      <dsp:spPr>
        <a:xfrm>
          <a:off x="1396940" y="3258518"/>
          <a:ext cx="864483" cy="1296724"/>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809BF-84F6-47A8-B65B-3984AAD38562}">
      <dsp:nvSpPr>
        <dsp:cNvPr id="0" name=""/>
        <dsp:cNvSpPr/>
      </dsp:nvSpPr>
      <dsp:spPr>
        <a:xfrm>
          <a:off x="4132" y="0"/>
          <a:ext cx="4524324" cy="5328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zh-CN" sz="2200" kern="1200" dirty="0"/>
            <a:t>情境</a:t>
          </a:r>
        </a:p>
      </dsp:txBody>
      <dsp:txXfrm>
        <a:off x="19737" y="15605"/>
        <a:ext cx="4493114" cy="501597"/>
      </dsp:txXfrm>
    </dsp:sp>
    <dsp:sp modelId="{65CBCAA4-F254-44C3-9D71-1A4DCF5A3E6F}">
      <dsp:nvSpPr>
        <dsp:cNvPr id="0" name=""/>
        <dsp:cNvSpPr/>
      </dsp:nvSpPr>
      <dsp:spPr>
        <a:xfrm>
          <a:off x="2066" y="610759"/>
          <a:ext cx="1745120" cy="5328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zh-CN" sz="2200" kern="1200"/>
            <a:t>个人</a:t>
          </a:r>
        </a:p>
      </dsp:txBody>
      <dsp:txXfrm>
        <a:off x="17671" y="626364"/>
        <a:ext cx="1713910" cy="501597"/>
      </dsp:txXfrm>
    </dsp:sp>
    <dsp:sp modelId="{89B94035-95CB-40C8-B6B9-8F97890F7CA5}">
      <dsp:nvSpPr>
        <dsp:cNvPr id="0" name=""/>
        <dsp:cNvSpPr/>
      </dsp:nvSpPr>
      <dsp:spPr>
        <a:xfrm>
          <a:off x="2066" y="1220586"/>
          <a:ext cx="854613" cy="5328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zh-CN" sz="2200" kern="1200"/>
            <a:t>学习</a:t>
          </a:r>
        </a:p>
      </dsp:txBody>
      <dsp:txXfrm>
        <a:off x="17671" y="1236191"/>
        <a:ext cx="823403" cy="501597"/>
      </dsp:txXfrm>
    </dsp:sp>
    <dsp:sp modelId="{053150BD-BC16-47ED-999E-A9B69F9239EC}">
      <dsp:nvSpPr>
        <dsp:cNvPr id="0" name=""/>
        <dsp:cNvSpPr/>
      </dsp:nvSpPr>
      <dsp:spPr>
        <a:xfrm>
          <a:off x="892573" y="1220586"/>
          <a:ext cx="854613" cy="5328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zh-CN" sz="2200" kern="1200"/>
            <a:t>生活</a:t>
          </a:r>
        </a:p>
      </dsp:txBody>
      <dsp:txXfrm>
        <a:off x="908178" y="1236191"/>
        <a:ext cx="823403" cy="501597"/>
      </dsp:txXfrm>
    </dsp:sp>
    <dsp:sp modelId="{D3234D55-250F-4378-85BC-DE7590E23664}">
      <dsp:nvSpPr>
        <dsp:cNvPr id="0" name=""/>
        <dsp:cNvSpPr/>
      </dsp:nvSpPr>
      <dsp:spPr>
        <a:xfrm>
          <a:off x="1818974" y="610759"/>
          <a:ext cx="854613" cy="5328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zh-CN" sz="2200" kern="1200"/>
            <a:t>公共</a:t>
          </a:r>
        </a:p>
      </dsp:txBody>
      <dsp:txXfrm>
        <a:off x="1834579" y="626364"/>
        <a:ext cx="823403" cy="501597"/>
      </dsp:txXfrm>
    </dsp:sp>
    <dsp:sp modelId="{64EC5B08-F109-4738-8818-F347323FBA34}">
      <dsp:nvSpPr>
        <dsp:cNvPr id="0" name=""/>
        <dsp:cNvSpPr/>
      </dsp:nvSpPr>
      <dsp:spPr>
        <a:xfrm>
          <a:off x="2745375" y="610759"/>
          <a:ext cx="854613" cy="5328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zh-CN" sz="2200" kern="1200"/>
            <a:t>学科</a:t>
          </a:r>
        </a:p>
      </dsp:txBody>
      <dsp:txXfrm>
        <a:off x="2760980" y="626364"/>
        <a:ext cx="823403" cy="501597"/>
      </dsp:txXfrm>
    </dsp:sp>
    <dsp:sp modelId="{8C89D554-6509-45FC-82BE-0011BC1A3547}">
      <dsp:nvSpPr>
        <dsp:cNvPr id="0" name=""/>
        <dsp:cNvSpPr/>
      </dsp:nvSpPr>
      <dsp:spPr>
        <a:xfrm>
          <a:off x="3671777" y="610759"/>
          <a:ext cx="854613" cy="5328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zh-CN" sz="2200" kern="1200"/>
            <a:t>人文</a:t>
          </a:r>
        </a:p>
      </dsp:txBody>
      <dsp:txXfrm>
        <a:off x="3687382" y="626364"/>
        <a:ext cx="823403" cy="501597"/>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F4B01-288C-4480-A7BD-EAFBACBDD05C}" type="datetimeFigureOut">
              <a:rPr lang="zh-CN" altLang="en-US" smtClean="0"/>
              <a:t>2018/5/10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36FC0-0767-4BBD-8F0F-426F0E496D9B}" type="slidenum">
              <a:rPr lang="zh-CN" altLang="en-US" smtClean="0"/>
              <a:t>‹#›</a:t>
            </a:fld>
            <a:endParaRPr lang="zh-CN" altLang="en-US"/>
          </a:p>
        </p:txBody>
      </p:sp>
    </p:spTree>
    <p:extLst>
      <p:ext uri="{BB962C8B-B14F-4D97-AF65-F5344CB8AC3E}">
        <p14:creationId xmlns:p14="http://schemas.microsoft.com/office/powerpoint/2010/main" val="339001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id="{9FDE5165-341C-470A-AEE2-A3862FC4ECE9}"/>
              </a:ext>
            </a:extLst>
          </p:cNvPr>
          <p:cNvSpPr>
            <a:spLocks noGrp="1" noRot="1" noChangeAspect="1" noChangeArrowheads="1" noTextEdit="1"/>
          </p:cNvSpPr>
          <p:nvPr>
            <p:ph type="sldImg"/>
          </p:nvPr>
        </p:nvSpPr>
        <p:spPr>
          <a:ln/>
        </p:spPr>
      </p:sp>
      <p:sp>
        <p:nvSpPr>
          <p:cNvPr id="26627" name="备注占位符 2">
            <a:extLst>
              <a:ext uri="{FF2B5EF4-FFF2-40B4-BE49-F238E27FC236}">
                <a16:creationId xmlns:a16="http://schemas.microsoft.com/office/drawing/2014/main" id="{B5387C8F-7011-4DF4-B4E2-D6D19B73FC70}"/>
              </a:ext>
            </a:extLst>
          </p:cNvPr>
          <p:cNvSpPr>
            <a:spLocks noGrp="1" noChangeArrowheads="1"/>
          </p:cNvSpPr>
          <p:nvPr>
            <p:ph type="body" idx="1"/>
          </p:nvPr>
        </p:nvSpPr>
        <p:spPr>
          <a:noFill/>
        </p:spPr>
        <p:txBody>
          <a:bodyPr/>
          <a:lstStyle/>
          <a:p>
            <a:endParaRPr lang="zh-CN" altLang="en-US"/>
          </a:p>
        </p:txBody>
      </p:sp>
      <p:sp>
        <p:nvSpPr>
          <p:cNvPr id="26628" name="灯片编号占位符 3">
            <a:extLst>
              <a:ext uri="{FF2B5EF4-FFF2-40B4-BE49-F238E27FC236}">
                <a16:creationId xmlns:a16="http://schemas.microsoft.com/office/drawing/2014/main" id="{1EFBDE7B-E27D-4B17-9220-8A313F1392DA}"/>
              </a:ext>
            </a:extLst>
          </p:cNvPr>
          <p:cNvSpPr>
            <a:spLocks noGrp="1"/>
          </p:cNvSpPr>
          <p:nvPr>
            <p:ph type="sldNum" sz="quarter" idx="5"/>
          </p:nvPr>
        </p:nvSpPr>
        <p:spPr/>
        <p:txBody>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defRPr/>
            </a:pPr>
            <a:fld id="{6E407AB8-1957-4971-A5D2-8839C46096C5}" type="slidenum">
              <a:rPr lang="zh-CN" altLang="en-US" sz="1200" b="0" smtClean="0">
                <a:solidFill>
                  <a:schemeClr val="tx1"/>
                </a:solidFill>
              </a:rPr>
              <a:pPr>
                <a:defRPr/>
              </a:pPr>
              <a:t>10</a:t>
            </a:fld>
            <a:endParaRPr lang="en-US" altLang="zh-CN" sz="1200" b="0">
              <a:solidFill>
                <a:schemeClr val="tx1"/>
              </a:solidFill>
            </a:endParaRPr>
          </a:p>
        </p:txBody>
      </p:sp>
    </p:spTree>
    <p:extLst>
      <p:ext uri="{BB962C8B-B14F-4D97-AF65-F5344CB8AC3E}">
        <p14:creationId xmlns:p14="http://schemas.microsoft.com/office/powerpoint/2010/main" val="301497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id="{9FDE5165-341C-470A-AEE2-A3862FC4ECE9}"/>
              </a:ext>
            </a:extLst>
          </p:cNvPr>
          <p:cNvSpPr>
            <a:spLocks noGrp="1" noRot="1" noChangeAspect="1" noChangeArrowheads="1" noTextEdit="1"/>
          </p:cNvSpPr>
          <p:nvPr>
            <p:ph type="sldImg"/>
          </p:nvPr>
        </p:nvSpPr>
        <p:spPr>
          <a:ln/>
        </p:spPr>
      </p:sp>
      <p:sp>
        <p:nvSpPr>
          <p:cNvPr id="26627" name="备注占位符 2">
            <a:extLst>
              <a:ext uri="{FF2B5EF4-FFF2-40B4-BE49-F238E27FC236}">
                <a16:creationId xmlns:a16="http://schemas.microsoft.com/office/drawing/2014/main" id="{B5387C8F-7011-4DF4-B4E2-D6D19B73FC70}"/>
              </a:ext>
            </a:extLst>
          </p:cNvPr>
          <p:cNvSpPr>
            <a:spLocks noGrp="1" noChangeArrowheads="1"/>
          </p:cNvSpPr>
          <p:nvPr>
            <p:ph type="body" idx="1"/>
          </p:nvPr>
        </p:nvSpPr>
        <p:spPr>
          <a:noFill/>
        </p:spPr>
        <p:txBody>
          <a:bodyPr/>
          <a:lstStyle/>
          <a:p>
            <a:endParaRPr lang="zh-CN" altLang="en-US"/>
          </a:p>
        </p:txBody>
      </p:sp>
      <p:sp>
        <p:nvSpPr>
          <p:cNvPr id="26628" name="灯片编号占位符 3">
            <a:extLst>
              <a:ext uri="{FF2B5EF4-FFF2-40B4-BE49-F238E27FC236}">
                <a16:creationId xmlns:a16="http://schemas.microsoft.com/office/drawing/2014/main" id="{1EFBDE7B-E27D-4B17-9220-8A313F1392DA}"/>
              </a:ext>
            </a:extLst>
          </p:cNvPr>
          <p:cNvSpPr>
            <a:spLocks noGrp="1"/>
          </p:cNvSpPr>
          <p:nvPr>
            <p:ph type="sldNum" sz="quarter" idx="5"/>
          </p:nvPr>
        </p:nvSpPr>
        <p:spPr/>
        <p:txBody>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defRPr/>
            </a:pPr>
            <a:fld id="{6E407AB8-1957-4971-A5D2-8839C46096C5}" type="slidenum">
              <a:rPr lang="zh-CN" altLang="en-US" sz="1200" b="0" smtClean="0">
                <a:solidFill>
                  <a:schemeClr val="tx1"/>
                </a:solidFill>
              </a:rPr>
              <a:pPr>
                <a:defRPr/>
              </a:pPr>
              <a:t>30</a:t>
            </a:fld>
            <a:endParaRPr lang="en-US" altLang="zh-CN" sz="1200" b="0">
              <a:solidFill>
                <a:schemeClr val="tx1"/>
              </a:solidFill>
            </a:endParaRPr>
          </a:p>
        </p:txBody>
      </p:sp>
    </p:spTree>
    <p:extLst>
      <p:ext uri="{BB962C8B-B14F-4D97-AF65-F5344CB8AC3E}">
        <p14:creationId xmlns:p14="http://schemas.microsoft.com/office/powerpoint/2010/main" val="366814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65D8B3-0E4D-465B-9F8B-9784E8877BCF}"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8781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258092664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322395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24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422082954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65D8B3-0E4D-465B-9F8B-9784E8877BCF}"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1521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227701175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176870428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257996474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3366308991"/>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4D485B-7D00-49A6-9023-40BA0EB471EA}" type="datetimeFigureOut">
              <a:rPr lang="zh-CN" altLang="en-US" smtClean="0"/>
              <a:t>2018/5/10</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104181006"/>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244D485B-7D00-49A6-9023-40BA0EB471EA}" type="datetimeFigureOut">
              <a:rPr lang="zh-CN" altLang="en-US" smtClean="0"/>
              <a:t>2018/5/10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65D8B3-0E4D-465B-9F8B-9784E8877BCF}" type="slidenum">
              <a:rPr lang="zh-CN" altLang="en-US" smtClean="0"/>
              <a:t>‹#›</a:t>
            </a:fld>
            <a:endParaRPr lang="zh-CN" altLang="en-US"/>
          </a:p>
        </p:txBody>
      </p:sp>
    </p:spTree>
    <p:extLst>
      <p:ext uri="{BB962C8B-B14F-4D97-AF65-F5344CB8AC3E}">
        <p14:creationId xmlns:p14="http://schemas.microsoft.com/office/powerpoint/2010/main" val="261747852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4D485B-7D00-49A6-9023-40BA0EB471EA}" type="datetimeFigureOut">
              <a:rPr lang="zh-CN" altLang="en-US" smtClean="0"/>
              <a:t>2018/5/10</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265D8B3-0E4D-465B-9F8B-9784E8877BCF}"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17447"/>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transition spd="slow">
    <p:randomBar dir="ver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2017-02-01&#26222;&#36890;&#39640;&#20013;&#20449;&#24687;&#25216;&#26415;&#35838;&#31243;&#26631;&#20934;&#65288;&#24449;&#27714;&#24847;&#35265;&#31295;&#32456;&#31295;&#65289;_&#19977;&#26657;&#31295;0201.docx"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1%20&#39640;&#20013;&#20449;&#24687;&#25216;&#26415;&#35797;&#21367;&#19968;.docx" TargetMode="Externa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1%20&#39640;&#20013;&#20449;&#24687;&#25216;&#26415;&#35797;&#21367;&#19968;.docx"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1%20&#39640;&#20013;&#20449;&#24687;&#25216;&#26415;&#35797;&#21367;&#19968;.doc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1%20&#39640;&#20013;&#20449;&#24687;&#25216;&#26415;&#35797;&#21367;&#19968;.docx"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7388" y="1469242"/>
            <a:ext cx="11397223" cy="1143001"/>
          </a:xfrm>
        </p:spPr>
        <p:txBody>
          <a:bodyPr>
            <a:normAutofit/>
          </a:bodyPr>
          <a:lstStyle/>
          <a:p>
            <a:pPr algn="ctr">
              <a:lnSpc>
                <a:spcPct val="150000"/>
              </a:lnSpc>
            </a:pPr>
            <a:r>
              <a:rPr lang="zh-CN" altLang="en-US" sz="4400" b="1" spc="0" dirty="0">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rPr>
              <a:t>面向核心素养的学业质量评价</a:t>
            </a:r>
          </a:p>
        </p:txBody>
      </p:sp>
      <p:sp>
        <p:nvSpPr>
          <p:cNvPr id="3" name="副标题 2"/>
          <p:cNvSpPr>
            <a:spLocks noGrp="1"/>
          </p:cNvSpPr>
          <p:nvPr>
            <p:ph type="subTitle" idx="1"/>
          </p:nvPr>
        </p:nvSpPr>
        <p:spPr/>
        <p:txBody>
          <a:bodyPr>
            <a:normAutofit/>
          </a:bodyPr>
          <a:lstStyle/>
          <a:p>
            <a:pPr algn="r"/>
            <a:r>
              <a:rPr lang="zh-CN" altLang="en-US" sz="32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浙江省教育厅教研室  魏雄鹰</a:t>
            </a:r>
          </a:p>
        </p:txBody>
      </p:sp>
    </p:spTree>
    <p:extLst>
      <p:ext uri="{BB962C8B-B14F-4D97-AF65-F5344CB8AC3E}">
        <p14:creationId xmlns:p14="http://schemas.microsoft.com/office/powerpoint/2010/main" val="325344260"/>
      </p:ext>
    </p:extLst>
  </p:cSld>
  <p:clrMapOvr>
    <a:masterClrMapping/>
  </p:clrMapOvr>
  <p:transition spd="slow" advTm="6213">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Freeform 5">
            <a:extLst>
              <a:ext uri="{FF2B5EF4-FFF2-40B4-BE49-F238E27FC236}">
                <a16:creationId xmlns:a16="http://schemas.microsoft.com/office/drawing/2014/main" id="{F81A0AE2-96E7-4F09-BD94-2D331A8E800D}"/>
              </a:ext>
            </a:extLst>
          </p:cNvPr>
          <p:cNvSpPr>
            <a:spLocks noEditPoints="1"/>
          </p:cNvSpPr>
          <p:nvPr/>
        </p:nvSpPr>
        <p:spPr bwMode="auto">
          <a:xfrm>
            <a:off x="6848475" y="2538414"/>
            <a:ext cx="1906588" cy="1906587"/>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4" name="Freeform 6">
            <a:extLst>
              <a:ext uri="{FF2B5EF4-FFF2-40B4-BE49-F238E27FC236}">
                <a16:creationId xmlns:a16="http://schemas.microsoft.com/office/drawing/2014/main" id="{219DF80B-B38E-4A16-849E-FB44FB0A3A2E}"/>
              </a:ext>
            </a:extLst>
          </p:cNvPr>
          <p:cNvSpPr>
            <a:spLocks/>
          </p:cNvSpPr>
          <p:nvPr/>
        </p:nvSpPr>
        <p:spPr bwMode="auto">
          <a:xfrm>
            <a:off x="5881688" y="1563688"/>
            <a:ext cx="1833562" cy="1833562"/>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B63E2C"/>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5" name="Freeform 7">
            <a:extLst>
              <a:ext uri="{FF2B5EF4-FFF2-40B4-BE49-F238E27FC236}">
                <a16:creationId xmlns:a16="http://schemas.microsoft.com/office/drawing/2014/main" id="{C341FFC1-3CB7-49DB-BBFE-09A66CDB81B9}"/>
              </a:ext>
            </a:extLst>
          </p:cNvPr>
          <p:cNvSpPr>
            <a:spLocks/>
          </p:cNvSpPr>
          <p:nvPr/>
        </p:nvSpPr>
        <p:spPr bwMode="auto">
          <a:xfrm>
            <a:off x="5881688" y="3578226"/>
            <a:ext cx="1833562" cy="1833563"/>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44841"/>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6" name="Freeform 8">
            <a:extLst>
              <a:ext uri="{FF2B5EF4-FFF2-40B4-BE49-F238E27FC236}">
                <a16:creationId xmlns:a16="http://schemas.microsoft.com/office/drawing/2014/main" id="{AB73268C-4FDE-4AD8-AEA0-B3D091274A3B}"/>
              </a:ext>
            </a:extLst>
          </p:cNvPr>
          <p:cNvSpPr>
            <a:spLocks/>
          </p:cNvSpPr>
          <p:nvPr/>
        </p:nvSpPr>
        <p:spPr bwMode="auto">
          <a:xfrm>
            <a:off x="7896226" y="1563688"/>
            <a:ext cx="1825625" cy="1833562"/>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38C9E"/>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7" name="Freeform 9">
            <a:extLst>
              <a:ext uri="{FF2B5EF4-FFF2-40B4-BE49-F238E27FC236}">
                <a16:creationId xmlns:a16="http://schemas.microsoft.com/office/drawing/2014/main" id="{F6D00A1F-CC57-4079-87DC-1C1EA3526A1A}"/>
              </a:ext>
            </a:extLst>
          </p:cNvPr>
          <p:cNvSpPr>
            <a:spLocks/>
          </p:cNvSpPr>
          <p:nvPr/>
        </p:nvSpPr>
        <p:spPr bwMode="auto">
          <a:xfrm>
            <a:off x="7896226" y="3578226"/>
            <a:ext cx="1825625" cy="1833563"/>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A8B30"/>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8" name="文本框 41">
            <a:extLst>
              <a:ext uri="{FF2B5EF4-FFF2-40B4-BE49-F238E27FC236}">
                <a16:creationId xmlns:a16="http://schemas.microsoft.com/office/drawing/2014/main" id="{5C880C68-EF5D-4F29-937F-256188B8D3BD}"/>
              </a:ext>
            </a:extLst>
          </p:cNvPr>
          <p:cNvSpPr txBox="1">
            <a:spLocks noChangeArrowheads="1"/>
          </p:cNvSpPr>
          <p:nvPr/>
        </p:nvSpPr>
        <p:spPr bwMode="auto">
          <a:xfrm>
            <a:off x="8616950" y="1431926"/>
            <a:ext cx="17795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6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数字化学习与创新</a:t>
            </a:r>
            <a:endParaRPr lang="en-US" altLang="zh-CN" sz="16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609" name="文本框 42">
            <a:extLst>
              <a:ext uri="{FF2B5EF4-FFF2-40B4-BE49-F238E27FC236}">
                <a16:creationId xmlns:a16="http://schemas.microsoft.com/office/drawing/2014/main" id="{3F332CE5-FD99-4833-B518-1CB1CF813BE1}"/>
              </a:ext>
            </a:extLst>
          </p:cNvPr>
          <p:cNvSpPr txBox="1">
            <a:spLocks noChangeArrowheads="1"/>
          </p:cNvSpPr>
          <p:nvPr/>
        </p:nvSpPr>
        <p:spPr bwMode="auto">
          <a:xfrm>
            <a:off x="9097963" y="5157788"/>
            <a:ext cx="8572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计算思维</a:t>
            </a:r>
            <a:endParaRPr lang="en-US" altLang="zh-CN" sz="1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610" name="文本框 43">
            <a:extLst>
              <a:ext uri="{FF2B5EF4-FFF2-40B4-BE49-F238E27FC236}">
                <a16:creationId xmlns:a16="http://schemas.microsoft.com/office/drawing/2014/main" id="{1DECD988-693C-4B78-BCF3-B20FA8A77BD8}"/>
              </a:ext>
            </a:extLst>
          </p:cNvPr>
          <p:cNvSpPr txBox="1">
            <a:spLocks noChangeArrowheads="1"/>
          </p:cNvSpPr>
          <p:nvPr/>
        </p:nvSpPr>
        <p:spPr bwMode="auto">
          <a:xfrm>
            <a:off x="4691064" y="1412876"/>
            <a:ext cx="2293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信息社会责任</a:t>
            </a:r>
            <a:endParaRPr lang="en-US" altLang="zh-CN">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611" name="文本框 44">
            <a:extLst>
              <a:ext uri="{FF2B5EF4-FFF2-40B4-BE49-F238E27FC236}">
                <a16:creationId xmlns:a16="http://schemas.microsoft.com/office/drawing/2014/main" id="{545042C9-13BA-4C4D-9808-0D13654D5161}"/>
              </a:ext>
            </a:extLst>
          </p:cNvPr>
          <p:cNvSpPr txBox="1">
            <a:spLocks noChangeArrowheads="1"/>
          </p:cNvSpPr>
          <p:nvPr/>
        </p:nvSpPr>
        <p:spPr bwMode="auto">
          <a:xfrm>
            <a:off x="5659439" y="5106988"/>
            <a:ext cx="9604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6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信息意识</a:t>
            </a:r>
          </a:p>
        </p:txBody>
      </p:sp>
      <p:sp>
        <p:nvSpPr>
          <p:cNvPr id="25612" name="Freeform 60">
            <a:extLst>
              <a:ext uri="{FF2B5EF4-FFF2-40B4-BE49-F238E27FC236}">
                <a16:creationId xmlns:a16="http://schemas.microsoft.com/office/drawing/2014/main" id="{4B49AD75-E7C6-4B84-9E56-90F8B8236996}"/>
              </a:ext>
            </a:extLst>
          </p:cNvPr>
          <p:cNvSpPr>
            <a:spLocks/>
          </p:cNvSpPr>
          <p:nvPr/>
        </p:nvSpPr>
        <p:spPr bwMode="auto">
          <a:xfrm>
            <a:off x="2058989" y="3773489"/>
            <a:ext cx="415925" cy="446087"/>
          </a:xfrm>
          <a:custGeom>
            <a:avLst/>
            <a:gdLst>
              <a:gd name="T0" fmla="*/ 2147483646 w 437"/>
              <a:gd name="T1" fmla="*/ 2147483646 h 470"/>
              <a:gd name="T2" fmla="*/ 2147483646 w 437"/>
              <a:gd name="T3" fmla="*/ 2147483646 h 470"/>
              <a:gd name="T4" fmla="*/ 2147483646 w 437"/>
              <a:gd name="T5" fmla="*/ 2147483646 h 470"/>
              <a:gd name="T6" fmla="*/ 2147483646 w 437"/>
              <a:gd name="T7" fmla="*/ 2147483646 h 470"/>
              <a:gd name="T8" fmla="*/ 2147483646 w 437"/>
              <a:gd name="T9" fmla="*/ 2147483646 h 470"/>
              <a:gd name="T10" fmla="*/ 2147483646 w 437"/>
              <a:gd name="T11" fmla="*/ 2147483646 h 470"/>
              <a:gd name="T12" fmla="*/ 2147483646 w 437"/>
              <a:gd name="T13" fmla="*/ 2147483646 h 470"/>
              <a:gd name="T14" fmla="*/ 2147483646 w 437"/>
              <a:gd name="T15" fmla="*/ 2147483646 h 470"/>
              <a:gd name="T16" fmla="*/ 2147483646 w 437"/>
              <a:gd name="T17" fmla="*/ 2147483646 h 470"/>
              <a:gd name="T18" fmla="*/ 2147483646 w 437"/>
              <a:gd name="T19" fmla="*/ 2147483646 h 470"/>
              <a:gd name="T20" fmla="*/ 2147483646 w 437"/>
              <a:gd name="T21" fmla="*/ 2147483646 h 470"/>
              <a:gd name="T22" fmla="*/ 2147483646 w 437"/>
              <a:gd name="T23" fmla="*/ 2147483646 h 470"/>
              <a:gd name="T24" fmla="*/ 2147483646 w 437"/>
              <a:gd name="T25" fmla="*/ 2147483646 h 470"/>
              <a:gd name="T26" fmla="*/ 2147483646 w 437"/>
              <a:gd name="T27" fmla="*/ 2147483646 h 470"/>
              <a:gd name="T28" fmla="*/ 2147483646 w 437"/>
              <a:gd name="T29" fmla="*/ 2147483646 h 470"/>
              <a:gd name="T30" fmla="*/ 2147483646 w 437"/>
              <a:gd name="T31" fmla="*/ 2147483646 h 470"/>
              <a:gd name="T32" fmla="*/ 2147483646 w 437"/>
              <a:gd name="T33" fmla="*/ 2147483646 h 470"/>
              <a:gd name="T34" fmla="*/ 2147483646 w 437"/>
              <a:gd name="T35" fmla="*/ 2147483646 h 470"/>
              <a:gd name="T36" fmla="*/ 2147483646 w 437"/>
              <a:gd name="T37" fmla="*/ 2147483646 h 470"/>
              <a:gd name="T38" fmla="*/ 2147483646 w 437"/>
              <a:gd name="T39" fmla="*/ 2147483646 h 470"/>
              <a:gd name="T40" fmla="*/ 2147483646 w 437"/>
              <a:gd name="T41" fmla="*/ 2147483646 h 470"/>
              <a:gd name="T42" fmla="*/ 2147483646 w 437"/>
              <a:gd name="T43" fmla="*/ 2147483646 h 470"/>
              <a:gd name="T44" fmla="*/ 0 w 437"/>
              <a:gd name="T45" fmla="*/ 2147483646 h 470"/>
              <a:gd name="T46" fmla="*/ 0 w 437"/>
              <a:gd name="T47" fmla="*/ 2147483646 h 470"/>
              <a:gd name="T48" fmla="*/ 2147483646 w 437"/>
              <a:gd name="T49" fmla="*/ 2147483646 h 470"/>
              <a:gd name="T50" fmla="*/ 2147483646 w 437"/>
              <a:gd name="T51" fmla="*/ 2147483646 h 470"/>
              <a:gd name="T52" fmla="*/ 2147483646 w 437"/>
              <a:gd name="T53" fmla="*/ 2147483646 h 4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lIns="68529" tIns="34289" rIns="68529" bIns="34289"/>
          <a:lstStyle/>
          <a:p>
            <a:endParaRPr lang="zh-CN" altLang="en-US"/>
          </a:p>
        </p:txBody>
      </p:sp>
      <p:sp>
        <p:nvSpPr>
          <p:cNvPr id="25613" name="文本框 47">
            <a:extLst>
              <a:ext uri="{FF2B5EF4-FFF2-40B4-BE49-F238E27FC236}">
                <a16:creationId xmlns:a16="http://schemas.microsoft.com/office/drawing/2014/main" id="{BDF9B4A3-B188-44BA-9332-3B1F84AA3FA6}"/>
              </a:ext>
            </a:extLst>
          </p:cNvPr>
          <p:cNvSpPr txBox="1">
            <a:spLocks noChangeArrowheads="1"/>
          </p:cNvSpPr>
          <p:nvPr/>
        </p:nvSpPr>
        <p:spPr bwMode="auto">
          <a:xfrm>
            <a:off x="1992313" y="4186238"/>
            <a:ext cx="3382962"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89" rIns="68529" bIns="34289">
            <a:spAutoFit/>
          </a:bodyPr>
          <a:lstStyle>
            <a:lvl1pPr marL="212725" indent="-212725" defTabSz="684213">
              <a:defRPr sz="2800" b="1">
                <a:solidFill>
                  <a:schemeClr val="tx2"/>
                </a:solidFill>
                <a:latin typeface="Arial" panose="020B0604020202020204" pitchFamily="34" charset="0"/>
                <a:ea typeface="宋体" panose="02010600030101010101" pitchFamily="2" charset="-122"/>
              </a:defRPr>
            </a:lvl1pPr>
            <a:lvl2pPr marL="742950" indent="-285750" defTabSz="684213">
              <a:defRPr sz="2800" b="1">
                <a:solidFill>
                  <a:schemeClr val="tx2"/>
                </a:solidFill>
                <a:latin typeface="Arial" panose="020B0604020202020204" pitchFamily="34" charset="0"/>
                <a:ea typeface="宋体" panose="02010600030101010101" pitchFamily="2" charset="-122"/>
              </a:defRPr>
            </a:lvl2pPr>
            <a:lvl3pPr marL="1143000" indent="-228600" defTabSz="684213">
              <a:defRPr sz="2800" b="1">
                <a:solidFill>
                  <a:schemeClr val="tx2"/>
                </a:solidFill>
                <a:latin typeface="Arial" panose="020B0604020202020204" pitchFamily="34" charset="0"/>
                <a:ea typeface="宋体" panose="02010600030101010101" pitchFamily="2" charset="-122"/>
              </a:defRPr>
            </a:lvl3pPr>
            <a:lvl4pPr marL="1600200" indent="-228600" defTabSz="684213">
              <a:defRPr sz="2800" b="1">
                <a:solidFill>
                  <a:schemeClr val="tx2"/>
                </a:solidFill>
                <a:latin typeface="Arial" panose="020B0604020202020204" pitchFamily="34" charset="0"/>
                <a:ea typeface="宋体" panose="02010600030101010101" pitchFamily="2" charset="-122"/>
              </a:defRPr>
            </a:lvl4pPr>
            <a:lvl5pPr marL="2057400" indent="-228600" defTabSz="684213">
              <a:defRPr sz="2800" b="1">
                <a:solidFill>
                  <a:schemeClr val="tx2"/>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信息意识</a:t>
            </a:r>
            <a:endParaRPr lang="en-US" altLang="zh-CN" sz="1400">
              <a:solidFill>
                <a:srgbClr val="595959"/>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计算思维</a:t>
            </a:r>
            <a:endParaRPr lang="en-US" altLang="zh-CN" sz="1400">
              <a:solidFill>
                <a:srgbClr val="595959"/>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数字化学习与创新</a:t>
            </a:r>
            <a:endParaRPr lang="en-US" altLang="zh-CN" sz="1400">
              <a:solidFill>
                <a:srgbClr val="595959"/>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信息社会责任</a:t>
            </a:r>
            <a:endParaRPr lang="en-US" altLang="zh-CN" sz="1400">
              <a:solidFill>
                <a:srgbClr val="595959"/>
              </a:solidFill>
              <a:latin typeface="微软雅黑" panose="020B0503020204020204" pitchFamily="34" charset="-122"/>
              <a:ea typeface="微软雅黑" panose="020B0503020204020204" pitchFamily="34" charset="-122"/>
            </a:endParaRPr>
          </a:p>
        </p:txBody>
      </p:sp>
      <p:sp>
        <p:nvSpPr>
          <p:cNvPr id="51" name="圆角矩形 50">
            <a:extLst>
              <a:ext uri="{FF2B5EF4-FFF2-40B4-BE49-F238E27FC236}">
                <a16:creationId xmlns:a16="http://schemas.microsoft.com/office/drawing/2014/main" id="{0096B479-F216-46EB-BC44-855B389AE903}"/>
              </a:ext>
            </a:extLst>
          </p:cNvPr>
          <p:cNvSpPr/>
          <p:nvPr/>
        </p:nvSpPr>
        <p:spPr>
          <a:xfrm>
            <a:off x="1992313" y="2906713"/>
            <a:ext cx="2646362" cy="83820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222">
              <a:defRPr/>
            </a:pPr>
            <a:r>
              <a:rPr lang="zh-CN" altLang="en-US" sz="2400"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信息技术核心素养</a:t>
            </a:r>
          </a:p>
        </p:txBody>
      </p:sp>
      <p:sp>
        <p:nvSpPr>
          <p:cNvPr id="61" name="Freeform 144">
            <a:extLst>
              <a:ext uri="{FF2B5EF4-FFF2-40B4-BE49-F238E27FC236}">
                <a16:creationId xmlns:a16="http://schemas.microsoft.com/office/drawing/2014/main" id="{952CE4E6-AC1D-4446-9524-D8990E62E620}"/>
              </a:ext>
            </a:extLst>
          </p:cNvPr>
          <p:cNvSpPr>
            <a:spLocks/>
          </p:cNvSpPr>
          <p:nvPr/>
        </p:nvSpPr>
        <p:spPr bwMode="auto">
          <a:xfrm>
            <a:off x="7261225" y="2738439"/>
            <a:ext cx="1079500" cy="1011237"/>
          </a:xfrm>
          <a:custGeom>
            <a:avLst/>
            <a:gdLst>
              <a:gd name="T0" fmla="*/ 9 w 499"/>
              <a:gd name="T1" fmla="*/ 467 h 467"/>
              <a:gd name="T2" fmla="*/ 16 w 499"/>
              <a:gd name="T3" fmla="*/ 354 h 467"/>
              <a:gd name="T4" fmla="*/ 91 w 499"/>
              <a:gd name="T5" fmla="*/ 296 h 467"/>
              <a:gd name="T6" fmla="*/ 174 w 499"/>
              <a:gd name="T7" fmla="*/ 263 h 467"/>
              <a:gd name="T8" fmla="*/ 199 w 499"/>
              <a:gd name="T9" fmla="*/ 247 h 467"/>
              <a:gd name="T10" fmla="*/ 173 w 499"/>
              <a:gd name="T11" fmla="*/ 168 h 467"/>
              <a:gd name="T12" fmla="*/ 162 w 499"/>
              <a:gd name="T13" fmla="*/ 158 h 467"/>
              <a:gd name="T14" fmla="*/ 163 w 499"/>
              <a:gd name="T15" fmla="*/ 110 h 467"/>
              <a:gd name="T16" fmla="*/ 167 w 499"/>
              <a:gd name="T17" fmla="*/ 101 h 467"/>
              <a:gd name="T18" fmla="*/ 194 w 499"/>
              <a:gd name="T19" fmla="*/ 30 h 467"/>
              <a:gd name="T20" fmla="*/ 180 w 499"/>
              <a:gd name="T21" fmla="*/ 12 h 467"/>
              <a:gd name="T22" fmla="*/ 207 w 499"/>
              <a:gd name="T23" fmla="*/ 15 h 467"/>
              <a:gd name="T24" fmla="*/ 211 w 499"/>
              <a:gd name="T25" fmla="*/ 0 h 467"/>
              <a:gd name="T26" fmla="*/ 223 w 499"/>
              <a:gd name="T27" fmla="*/ 10 h 467"/>
              <a:gd name="T28" fmla="*/ 281 w 499"/>
              <a:gd name="T29" fmla="*/ 6 h 467"/>
              <a:gd name="T30" fmla="*/ 322 w 499"/>
              <a:gd name="T31" fmla="*/ 22 h 467"/>
              <a:gd name="T32" fmla="*/ 351 w 499"/>
              <a:gd name="T33" fmla="*/ 60 h 467"/>
              <a:gd name="T34" fmla="*/ 354 w 499"/>
              <a:gd name="T35" fmla="*/ 115 h 467"/>
              <a:gd name="T36" fmla="*/ 358 w 499"/>
              <a:gd name="T37" fmla="*/ 134 h 467"/>
              <a:gd name="T38" fmla="*/ 344 w 499"/>
              <a:gd name="T39" fmla="*/ 170 h 467"/>
              <a:gd name="T40" fmla="*/ 336 w 499"/>
              <a:gd name="T41" fmla="*/ 175 h 467"/>
              <a:gd name="T42" fmla="*/ 323 w 499"/>
              <a:gd name="T43" fmla="*/ 224 h 467"/>
              <a:gd name="T44" fmla="*/ 334 w 499"/>
              <a:gd name="T45" fmla="*/ 253 h 467"/>
              <a:gd name="T46" fmla="*/ 363 w 499"/>
              <a:gd name="T47" fmla="*/ 281 h 467"/>
              <a:gd name="T48" fmla="*/ 437 w 499"/>
              <a:gd name="T49" fmla="*/ 309 h 467"/>
              <a:gd name="T50" fmla="*/ 477 w 499"/>
              <a:gd name="T51" fmla="*/ 357 h 467"/>
              <a:gd name="T52" fmla="*/ 499 w 499"/>
              <a:gd name="T53" fmla="*/ 467 h 467"/>
              <a:gd name="T54" fmla="*/ 9 w 499"/>
              <a:gd name="T5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9" h="467">
                <a:moveTo>
                  <a:pt x="9" y="467"/>
                </a:moveTo>
                <a:cubicBezTo>
                  <a:pt x="9" y="467"/>
                  <a:pt x="0" y="395"/>
                  <a:pt x="16" y="354"/>
                </a:cubicBezTo>
                <a:cubicBezTo>
                  <a:pt x="32" y="312"/>
                  <a:pt x="42" y="303"/>
                  <a:pt x="91" y="296"/>
                </a:cubicBezTo>
                <a:cubicBezTo>
                  <a:pt x="141" y="289"/>
                  <a:pt x="168" y="269"/>
                  <a:pt x="174" y="263"/>
                </a:cubicBezTo>
                <a:cubicBezTo>
                  <a:pt x="181" y="257"/>
                  <a:pt x="192" y="250"/>
                  <a:pt x="199" y="247"/>
                </a:cubicBezTo>
                <a:cubicBezTo>
                  <a:pt x="199" y="247"/>
                  <a:pt x="197" y="197"/>
                  <a:pt x="173" y="168"/>
                </a:cubicBezTo>
                <a:cubicBezTo>
                  <a:pt x="173" y="168"/>
                  <a:pt x="164" y="165"/>
                  <a:pt x="162" y="158"/>
                </a:cubicBezTo>
                <a:cubicBezTo>
                  <a:pt x="161" y="152"/>
                  <a:pt x="156" y="123"/>
                  <a:pt x="163" y="110"/>
                </a:cubicBezTo>
                <a:cubicBezTo>
                  <a:pt x="163" y="110"/>
                  <a:pt x="167" y="105"/>
                  <a:pt x="167" y="101"/>
                </a:cubicBezTo>
                <a:cubicBezTo>
                  <a:pt x="166" y="96"/>
                  <a:pt x="161" y="60"/>
                  <a:pt x="194" y="30"/>
                </a:cubicBezTo>
                <a:cubicBezTo>
                  <a:pt x="194" y="30"/>
                  <a:pt x="203" y="15"/>
                  <a:pt x="180" y="12"/>
                </a:cubicBezTo>
                <a:cubicBezTo>
                  <a:pt x="180" y="12"/>
                  <a:pt x="191" y="7"/>
                  <a:pt x="207" y="15"/>
                </a:cubicBezTo>
                <a:cubicBezTo>
                  <a:pt x="207" y="15"/>
                  <a:pt x="200" y="5"/>
                  <a:pt x="211" y="0"/>
                </a:cubicBezTo>
                <a:cubicBezTo>
                  <a:pt x="211" y="0"/>
                  <a:pt x="206" y="15"/>
                  <a:pt x="223" y="10"/>
                </a:cubicBezTo>
                <a:cubicBezTo>
                  <a:pt x="241" y="5"/>
                  <a:pt x="265" y="0"/>
                  <a:pt x="281" y="6"/>
                </a:cubicBezTo>
                <a:cubicBezTo>
                  <a:pt x="297" y="12"/>
                  <a:pt x="301" y="21"/>
                  <a:pt x="322" y="22"/>
                </a:cubicBezTo>
                <a:cubicBezTo>
                  <a:pt x="343" y="23"/>
                  <a:pt x="350" y="50"/>
                  <a:pt x="351" y="60"/>
                </a:cubicBezTo>
                <a:cubicBezTo>
                  <a:pt x="351" y="69"/>
                  <a:pt x="350" y="110"/>
                  <a:pt x="354" y="115"/>
                </a:cubicBezTo>
                <a:cubicBezTo>
                  <a:pt x="358" y="121"/>
                  <a:pt x="359" y="125"/>
                  <a:pt x="358" y="134"/>
                </a:cubicBezTo>
                <a:cubicBezTo>
                  <a:pt x="356" y="144"/>
                  <a:pt x="349" y="169"/>
                  <a:pt x="344" y="170"/>
                </a:cubicBezTo>
                <a:cubicBezTo>
                  <a:pt x="340" y="170"/>
                  <a:pt x="336" y="174"/>
                  <a:pt x="336" y="175"/>
                </a:cubicBezTo>
                <a:cubicBezTo>
                  <a:pt x="336" y="177"/>
                  <a:pt x="323" y="212"/>
                  <a:pt x="323" y="224"/>
                </a:cubicBezTo>
                <a:cubicBezTo>
                  <a:pt x="324" y="236"/>
                  <a:pt x="324" y="250"/>
                  <a:pt x="334" y="253"/>
                </a:cubicBezTo>
                <a:cubicBezTo>
                  <a:pt x="343" y="256"/>
                  <a:pt x="356" y="273"/>
                  <a:pt x="363" y="281"/>
                </a:cubicBezTo>
                <a:cubicBezTo>
                  <a:pt x="371" y="289"/>
                  <a:pt x="416" y="299"/>
                  <a:pt x="437" y="309"/>
                </a:cubicBezTo>
                <a:cubicBezTo>
                  <a:pt x="457" y="318"/>
                  <a:pt x="465" y="317"/>
                  <a:pt x="477" y="357"/>
                </a:cubicBezTo>
                <a:cubicBezTo>
                  <a:pt x="489" y="397"/>
                  <a:pt x="499" y="438"/>
                  <a:pt x="499" y="467"/>
                </a:cubicBezTo>
                <a:lnTo>
                  <a:pt x="9" y="467"/>
                </a:lnTo>
                <a:close/>
              </a:path>
            </a:pathLst>
          </a:custGeom>
          <a:solidFill>
            <a:schemeClr val="tx2">
              <a:lumMod val="50000"/>
            </a:schemeClr>
          </a:solidFill>
          <a:ln>
            <a:noFill/>
          </a:ln>
          <a:extLst/>
        </p:spPr>
        <p:txBody>
          <a:bodyPr lIns="91436" tIns="45718" rIns="91436" bIns="45718"/>
          <a:lstStyle/>
          <a:p>
            <a:pPr defTabSz="913658">
              <a:defRPr/>
            </a:pPr>
            <a:endParaRPr lang="zh-CN" altLang="en-US">
              <a:solidFill>
                <a:prstClr val="black"/>
              </a:solidFill>
              <a:latin typeface="Calibri"/>
              <a:ea typeface="微软雅黑"/>
            </a:endParaRPr>
          </a:p>
        </p:txBody>
      </p:sp>
      <p:sp>
        <p:nvSpPr>
          <p:cNvPr id="25616" name="Freeform 307">
            <a:extLst>
              <a:ext uri="{FF2B5EF4-FFF2-40B4-BE49-F238E27FC236}">
                <a16:creationId xmlns:a16="http://schemas.microsoft.com/office/drawing/2014/main" id="{981AFEC4-B161-4B8A-B272-56F9B1D41AE0}"/>
              </a:ext>
            </a:extLst>
          </p:cNvPr>
          <p:cNvSpPr>
            <a:spLocks noChangeAspect="1" noEditPoints="1"/>
          </p:cNvSpPr>
          <p:nvPr/>
        </p:nvSpPr>
        <p:spPr bwMode="auto">
          <a:xfrm>
            <a:off x="6469064" y="4106864"/>
            <a:ext cx="458787" cy="669925"/>
          </a:xfrm>
          <a:custGeom>
            <a:avLst/>
            <a:gdLst>
              <a:gd name="T0" fmla="*/ 2147483646 w 243"/>
              <a:gd name="T1" fmla="*/ 2147483646 h 354"/>
              <a:gd name="T2" fmla="*/ 2147483646 w 243"/>
              <a:gd name="T3" fmla="*/ 2147483646 h 354"/>
              <a:gd name="T4" fmla="*/ 2147483646 w 243"/>
              <a:gd name="T5" fmla="*/ 2147483646 h 354"/>
              <a:gd name="T6" fmla="*/ 2147483646 w 243"/>
              <a:gd name="T7" fmla="*/ 2147483646 h 354"/>
              <a:gd name="T8" fmla="*/ 2147483646 w 243"/>
              <a:gd name="T9" fmla="*/ 2147483646 h 354"/>
              <a:gd name="T10" fmla="*/ 2147483646 w 243"/>
              <a:gd name="T11" fmla="*/ 2147483646 h 354"/>
              <a:gd name="T12" fmla="*/ 2147483646 w 243"/>
              <a:gd name="T13" fmla="*/ 2147483646 h 354"/>
              <a:gd name="T14" fmla="*/ 2147483646 w 243"/>
              <a:gd name="T15" fmla="*/ 2147483646 h 354"/>
              <a:gd name="T16" fmla="*/ 2147483646 w 243"/>
              <a:gd name="T17" fmla="*/ 2147483646 h 354"/>
              <a:gd name="T18" fmla="*/ 2147483646 w 243"/>
              <a:gd name="T19" fmla="*/ 2147483646 h 354"/>
              <a:gd name="T20" fmla="*/ 2147483646 w 243"/>
              <a:gd name="T21" fmla="*/ 2147483646 h 354"/>
              <a:gd name="T22" fmla="*/ 2147483646 w 243"/>
              <a:gd name="T23" fmla="*/ 2147483646 h 354"/>
              <a:gd name="T24" fmla="*/ 2147483646 w 243"/>
              <a:gd name="T25" fmla="*/ 2147483646 h 354"/>
              <a:gd name="T26" fmla="*/ 2147483646 w 243"/>
              <a:gd name="T27" fmla="*/ 0 h 354"/>
              <a:gd name="T28" fmla="*/ 2147483646 w 243"/>
              <a:gd name="T29" fmla="*/ 2147483646 h 354"/>
              <a:gd name="T30" fmla="*/ 2147483646 w 243"/>
              <a:gd name="T31" fmla="*/ 2147483646 h 354"/>
              <a:gd name="T32" fmla="*/ 2147483646 w 243"/>
              <a:gd name="T33" fmla="*/ 2147483646 h 354"/>
              <a:gd name="T34" fmla="*/ 2147483646 w 243"/>
              <a:gd name="T35" fmla="*/ 2147483646 h 354"/>
              <a:gd name="T36" fmla="*/ 2147483646 w 243"/>
              <a:gd name="T37" fmla="*/ 2147483646 h 354"/>
              <a:gd name="T38" fmla="*/ 2147483646 w 243"/>
              <a:gd name="T39" fmla="*/ 2147483646 h 354"/>
              <a:gd name="T40" fmla="*/ 2147483646 w 243"/>
              <a:gd name="T41" fmla="*/ 2147483646 h 354"/>
              <a:gd name="T42" fmla="*/ 2147483646 w 243"/>
              <a:gd name="T43" fmla="*/ 2147483646 h 354"/>
              <a:gd name="T44" fmla="*/ 2147483646 w 243"/>
              <a:gd name="T45" fmla="*/ 2147483646 h 354"/>
              <a:gd name="T46" fmla="*/ 2147483646 w 243"/>
              <a:gd name="T47" fmla="*/ 2147483646 h 354"/>
              <a:gd name="T48" fmla="*/ 2147483646 w 243"/>
              <a:gd name="T49" fmla="*/ 2147483646 h 354"/>
              <a:gd name="T50" fmla="*/ 2147483646 w 243"/>
              <a:gd name="T51" fmla="*/ 2147483646 h 354"/>
              <a:gd name="T52" fmla="*/ 2147483646 w 243"/>
              <a:gd name="T53" fmla="*/ 2147483646 h 354"/>
              <a:gd name="T54" fmla="*/ 2147483646 w 243"/>
              <a:gd name="T55" fmla="*/ 2147483646 h 354"/>
              <a:gd name="T56" fmla="*/ 2147483646 w 243"/>
              <a:gd name="T57" fmla="*/ 2147483646 h 354"/>
              <a:gd name="T58" fmla="*/ 2147483646 w 243"/>
              <a:gd name="T59" fmla="*/ 2147483646 h 354"/>
              <a:gd name="T60" fmla="*/ 2147483646 w 243"/>
              <a:gd name="T61" fmla="*/ 2147483646 h 354"/>
              <a:gd name="T62" fmla="*/ 2147483646 w 243"/>
              <a:gd name="T63" fmla="*/ 2147483646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zh-CN" altLang="en-US"/>
          </a:p>
        </p:txBody>
      </p:sp>
      <p:grpSp>
        <p:nvGrpSpPr>
          <p:cNvPr id="69" name="组合 30">
            <a:extLst>
              <a:ext uri="{FF2B5EF4-FFF2-40B4-BE49-F238E27FC236}">
                <a16:creationId xmlns:a16="http://schemas.microsoft.com/office/drawing/2014/main" id="{457BC796-2A6E-45F7-9933-4AA6F4023155}"/>
              </a:ext>
            </a:extLst>
          </p:cNvPr>
          <p:cNvGrpSpPr/>
          <p:nvPr/>
        </p:nvGrpSpPr>
        <p:grpSpPr>
          <a:xfrm>
            <a:off x="6397103" y="2088815"/>
            <a:ext cx="720080" cy="721558"/>
            <a:chOff x="-1355725" y="3125788"/>
            <a:chExt cx="773113" cy="774700"/>
          </a:xfrm>
          <a:solidFill>
            <a:srgbClr val="FFFFFF"/>
          </a:solidFill>
        </p:grpSpPr>
        <p:sp>
          <p:nvSpPr>
            <p:cNvPr id="85" name="Freeform 15">
              <a:extLst>
                <a:ext uri="{FF2B5EF4-FFF2-40B4-BE49-F238E27FC236}">
                  <a16:creationId xmlns:a16="http://schemas.microsoft.com/office/drawing/2014/main" id="{838A4EFA-BAD4-4A7B-B11A-A69A23338412}"/>
                </a:ext>
              </a:extLst>
            </p:cNvPr>
            <p:cNvSpPr>
              <a:spLocks noEditPoints="1"/>
            </p:cNvSpPr>
            <p:nvPr/>
          </p:nvSpPr>
          <p:spPr bwMode="auto">
            <a:xfrm>
              <a:off x="-1066800" y="3235326"/>
              <a:ext cx="165100" cy="552450"/>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grpFill/>
            <a:ln>
              <a:noFill/>
            </a:ln>
            <a:extLst>
              <a:ext uri="{91240B29-F687-4f45-9708-019B960494DF}"/>
            </a:extLst>
          </p:spPr>
          <p:txBody>
            <a:bodyPr/>
            <a:lstStyle/>
            <a:p>
              <a:pPr defTabSz="913658">
                <a:defRPr/>
              </a:pPr>
              <a:endParaRPr lang="zh-CN" altLang="en-US">
                <a:solidFill>
                  <a:prstClr val="black"/>
                </a:solidFill>
                <a:latin typeface="Calibri"/>
                <a:ea typeface="微软雅黑"/>
              </a:endParaRPr>
            </a:p>
          </p:txBody>
        </p:sp>
        <p:sp>
          <p:nvSpPr>
            <p:cNvPr id="86" name="Freeform 16">
              <a:extLst>
                <a:ext uri="{FF2B5EF4-FFF2-40B4-BE49-F238E27FC236}">
                  <a16:creationId xmlns:a16="http://schemas.microsoft.com/office/drawing/2014/main" id="{96221666-1985-411C-BCF7-830BCDC57E14}"/>
                </a:ext>
              </a:extLst>
            </p:cNvPr>
            <p:cNvSpPr>
              <a:spLocks noEditPoints="1"/>
            </p:cNvSpPr>
            <p:nvPr/>
          </p:nvSpPr>
          <p:spPr bwMode="auto">
            <a:xfrm>
              <a:off x="-1355725" y="3125788"/>
              <a:ext cx="773113" cy="774700"/>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grpFill/>
            <a:ln>
              <a:noFill/>
            </a:ln>
            <a:extLst>
              <a:ext uri="{91240B29-F687-4f45-9708-019B960494DF}"/>
            </a:extLst>
          </p:spPr>
          <p:txBody>
            <a:bodyPr/>
            <a:lstStyle/>
            <a:p>
              <a:pPr defTabSz="913658">
                <a:defRPr/>
              </a:pPr>
              <a:endParaRPr lang="zh-CN" altLang="en-US">
                <a:solidFill>
                  <a:prstClr val="black"/>
                </a:solidFill>
                <a:latin typeface="Calibri"/>
                <a:ea typeface="微软雅黑"/>
              </a:endParaRPr>
            </a:p>
          </p:txBody>
        </p:sp>
        <p:sp>
          <p:nvSpPr>
            <p:cNvPr id="87" name="Oval 17">
              <a:extLst>
                <a:ext uri="{FF2B5EF4-FFF2-40B4-BE49-F238E27FC236}">
                  <a16:creationId xmlns:a16="http://schemas.microsoft.com/office/drawing/2014/main" id="{2592DBA6-F87C-4A50-8CC1-2D82BD8C4E6B}"/>
                </a:ext>
              </a:extLst>
            </p:cNvPr>
            <p:cNvSpPr>
              <a:spLocks noChangeArrowheads="1"/>
            </p:cNvSpPr>
            <p:nvPr/>
          </p:nvSpPr>
          <p:spPr bwMode="auto">
            <a:xfrm>
              <a:off x="-973138" y="3505201"/>
              <a:ext cx="7938" cy="7938"/>
            </a:xfrm>
            <a:prstGeom prst="ellipse">
              <a:avLst/>
            </a:prstGeom>
            <a:grpFill/>
            <a:ln>
              <a:noFill/>
            </a:ln>
            <a:extLst>
              <a:ext uri="{91240B29-F687-4f45-9708-019B960494DF}"/>
            </a:extLst>
          </p:spPr>
          <p:txBody>
            <a:bodyPr/>
            <a:lstStyle/>
            <a:p>
              <a:pPr defTabSz="913658">
                <a:defRPr/>
              </a:pPr>
              <a:endParaRPr lang="zh-CN" altLang="en-US">
                <a:solidFill>
                  <a:prstClr val="black"/>
                </a:solidFill>
                <a:latin typeface="Calibri"/>
                <a:ea typeface="微软雅黑"/>
              </a:endParaRPr>
            </a:p>
          </p:txBody>
        </p:sp>
      </p:grpSp>
      <p:sp>
        <p:nvSpPr>
          <p:cNvPr id="25618" name="Freeform 34">
            <a:extLst>
              <a:ext uri="{FF2B5EF4-FFF2-40B4-BE49-F238E27FC236}">
                <a16:creationId xmlns:a16="http://schemas.microsoft.com/office/drawing/2014/main" id="{1E1411B4-F863-469C-9547-B617F90ACE11}"/>
              </a:ext>
            </a:extLst>
          </p:cNvPr>
          <p:cNvSpPr>
            <a:spLocks noEditPoints="1"/>
          </p:cNvSpPr>
          <p:nvPr/>
        </p:nvSpPr>
        <p:spPr bwMode="auto">
          <a:xfrm>
            <a:off x="8556625" y="2108201"/>
            <a:ext cx="666750" cy="701675"/>
          </a:xfrm>
          <a:custGeom>
            <a:avLst/>
            <a:gdLst>
              <a:gd name="T0" fmla="*/ 2147483646 w 124"/>
              <a:gd name="T1" fmla="*/ 2147483646 h 113"/>
              <a:gd name="T2" fmla="*/ 0 w 124"/>
              <a:gd name="T3" fmla="*/ 2147483646 h 113"/>
              <a:gd name="T4" fmla="*/ 2147483646 w 124"/>
              <a:gd name="T5" fmla="*/ 2147483646 h 113"/>
              <a:gd name="T6" fmla="*/ 2147483646 w 124"/>
              <a:gd name="T7" fmla="*/ 2147483646 h 113"/>
              <a:gd name="T8" fmla="*/ 2147483646 w 124"/>
              <a:gd name="T9" fmla="*/ 2147483646 h 113"/>
              <a:gd name="T10" fmla="*/ 2147483646 w 124"/>
              <a:gd name="T11" fmla="*/ 2147483646 h 113"/>
              <a:gd name="T12" fmla="*/ 2147483646 w 124"/>
              <a:gd name="T13" fmla="*/ 2147483646 h 113"/>
              <a:gd name="T14" fmla="*/ 2147483646 w 124"/>
              <a:gd name="T15" fmla="*/ 2147483646 h 113"/>
              <a:gd name="T16" fmla="*/ 2147483646 w 124"/>
              <a:gd name="T17" fmla="*/ 2147483646 h 113"/>
              <a:gd name="T18" fmla="*/ 2147483646 w 124"/>
              <a:gd name="T19" fmla="*/ 2147483646 h 113"/>
              <a:gd name="T20" fmla="*/ 2147483646 w 124"/>
              <a:gd name="T21" fmla="*/ 2147483646 h 113"/>
              <a:gd name="T22" fmla="*/ 2147483646 w 124"/>
              <a:gd name="T23" fmla="*/ 2147483646 h 113"/>
              <a:gd name="T24" fmla="*/ 2147483646 w 124"/>
              <a:gd name="T25" fmla="*/ 0 h 113"/>
              <a:gd name="T26" fmla="*/ 2147483646 w 124"/>
              <a:gd name="T27" fmla="*/ 2147483646 h 113"/>
              <a:gd name="T28" fmla="*/ 2147483646 w 124"/>
              <a:gd name="T29" fmla="*/ 2147483646 h 113"/>
              <a:gd name="T30" fmla="*/ 2147483646 w 124"/>
              <a:gd name="T31" fmla="*/ 2147483646 h 113"/>
              <a:gd name="T32" fmla="*/ 2147483646 w 124"/>
              <a:gd name="T33" fmla="*/ 2147483646 h 113"/>
              <a:gd name="T34" fmla="*/ 2147483646 w 124"/>
              <a:gd name="T35" fmla="*/ 2147483646 h 113"/>
              <a:gd name="T36" fmla="*/ 2147483646 w 124"/>
              <a:gd name="T37" fmla="*/ 2147483646 h 113"/>
              <a:gd name="T38" fmla="*/ 2147483646 w 124"/>
              <a:gd name="T39" fmla="*/ 0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zh-CN" altLang="en-US"/>
          </a:p>
        </p:txBody>
      </p:sp>
      <p:sp>
        <p:nvSpPr>
          <p:cNvPr id="25619" name="Freeform 35">
            <a:extLst>
              <a:ext uri="{FF2B5EF4-FFF2-40B4-BE49-F238E27FC236}">
                <a16:creationId xmlns:a16="http://schemas.microsoft.com/office/drawing/2014/main" id="{8B7521F7-0E12-47AE-A187-1A66A8950203}"/>
              </a:ext>
            </a:extLst>
          </p:cNvPr>
          <p:cNvSpPr>
            <a:spLocks noEditPoints="1"/>
          </p:cNvSpPr>
          <p:nvPr/>
        </p:nvSpPr>
        <p:spPr bwMode="auto">
          <a:xfrm>
            <a:off x="8269289" y="4240213"/>
            <a:ext cx="936625" cy="730250"/>
          </a:xfrm>
          <a:custGeom>
            <a:avLst/>
            <a:gdLst>
              <a:gd name="T0" fmla="*/ 2147483646 w 136"/>
              <a:gd name="T1" fmla="*/ 2147483646 h 112"/>
              <a:gd name="T2" fmla="*/ 2147483646 w 136"/>
              <a:gd name="T3" fmla="*/ 2147483646 h 112"/>
              <a:gd name="T4" fmla="*/ 2147483646 w 136"/>
              <a:gd name="T5" fmla="*/ 2147483646 h 112"/>
              <a:gd name="T6" fmla="*/ 2147483646 w 136"/>
              <a:gd name="T7" fmla="*/ 2147483646 h 112"/>
              <a:gd name="T8" fmla="*/ 2147483646 w 136"/>
              <a:gd name="T9" fmla="*/ 2147483646 h 112"/>
              <a:gd name="T10" fmla="*/ 2147483646 w 136"/>
              <a:gd name="T11" fmla="*/ 2147483646 h 112"/>
              <a:gd name="T12" fmla="*/ 0 w 136"/>
              <a:gd name="T13" fmla="*/ 2147483646 h 112"/>
              <a:gd name="T14" fmla="*/ 2147483646 w 136"/>
              <a:gd name="T15" fmla="*/ 2147483646 h 112"/>
              <a:gd name="T16" fmla="*/ 2147483646 w 136"/>
              <a:gd name="T17" fmla="*/ 2147483646 h 112"/>
              <a:gd name="T18" fmla="*/ 2147483646 w 136"/>
              <a:gd name="T19" fmla="*/ 2147483646 h 112"/>
              <a:gd name="T20" fmla="*/ 2147483646 w 136"/>
              <a:gd name="T21" fmla="*/ 2147483646 h 112"/>
              <a:gd name="T22" fmla="*/ 2147483646 w 136"/>
              <a:gd name="T23" fmla="*/ 2147483646 h 112"/>
              <a:gd name="T24" fmla="*/ 2147483646 w 136"/>
              <a:gd name="T25" fmla="*/ 2147483646 h 112"/>
              <a:gd name="T26" fmla="*/ 2147483646 w 136"/>
              <a:gd name="T27" fmla="*/ 2147483646 h 112"/>
              <a:gd name="T28" fmla="*/ 2147483646 w 136"/>
              <a:gd name="T29" fmla="*/ 2147483646 h 112"/>
              <a:gd name="T30" fmla="*/ 2147483646 w 136"/>
              <a:gd name="T31" fmla="*/ 2147483646 h 112"/>
              <a:gd name="T32" fmla="*/ 2147483646 w 136"/>
              <a:gd name="T33" fmla="*/ 2147483646 h 112"/>
              <a:gd name="T34" fmla="*/ 2147483646 w 136"/>
              <a:gd name="T35" fmla="*/ 2147483646 h 112"/>
              <a:gd name="T36" fmla="*/ 2147483646 w 136"/>
              <a:gd name="T37" fmla="*/ 2147483646 h 112"/>
              <a:gd name="T38" fmla="*/ 2147483646 w 136"/>
              <a:gd name="T39" fmla="*/ 2147483646 h 112"/>
              <a:gd name="T40" fmla="*/ 2147483646 w 136"/>
              <a:gd name="T41" fmla="*/ 2147483646 h 112"/>
              <a:gd name="T42" fmla="*/ 2147483646 w 136"/>
              <a:gd name="T43" fmla="*/ 0 h 112"/>
              <a:gd name="T44" fmla="*/ 2147483646 w 136"/>
              <a:gd name="T45" fmla="*/ 2147483646 h 112"/>
              <a:gd name="T46" fmla="*/ 2147483646 w 136"/>
              <a:gd name="T47" fmla="*/ 2147483646 h 112"/>
              <a:gd name="T48" fmla="*/ 2147483646 w 136"/>
              <a:gd name="T49" fmla="*/ 2147483646 h 112"/>
              <a:gd name="T50" fmla="*/ 2147483646 w 136"/>
              <a:gd name="T51" fmla="*/ 2147483646 h 112"/>
              <a:gd name="T52" fmla="*/ 2147483646 w 136"/>
              <a:gd name="T53" fmla="*/ 2147483646 h 112"/>
              <a:gd name="T54" fmla="*/ 2147483646 w 136"/>
              <a:gd name="T55" fmla="*/ 2147483646 h 112"/>
              <a:gd name="T56" fmla="*/ 2147483646 w 136"/>
              <a:gd name="T57" fmla="*/ 2147483646 h 112"/>
              <a:gd name="T58" fmla="*/ 2147483646 w 136"/>
              <a:gd name="T59" fmla="*/ 2147483646 h 112"/>
              <a:gd name="T60" fmla="*/ 2147483646 w 136"/>
              <a:gd name="T61" fmla="*/ 2147483646 h 112"/>
              <a:gd name="T62" fmla="*/ 2147483646 w 136"/>
              <a:gd name="T63" fmla="*/ 2147483646 h 112"/>
              <a:gd name="T64" fmla="*/ 2147483646 w 136"/>
              <a:gd name="T65" fmla="*/ 2147483646 h 112"/>
              <a:gd name="T66" fmla="*/ 2147483646 w 136"/>
              <a:gd name="T67" fmla="*/ 2147483646 h 112"/>
              <a:gd name="T68" fmla="*/ 2147483646 w 136"/>
              <a:gd name="T69" fmla="*/ 2147483646 h 112"/>
              <a:gd name="T70" fmla="*/ 2147483646 w 136"/>
              <a:gd name="T71" fmla="*/ 2147483646 h 112"/>
              <a:gd name="T72" fmla="*/ 2147483646 w 136"/>
              <a:gd name="T73" fmla="*/ 2147483646 h 112"/>
              <a:gd name="T74" fmla="*/ 2147483646 w 136"/>
              <a:gd name="T75" fmla="*/ 0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zh-CN" altLang="en-US"/>
          </a:p>
        </p:txBody>
      </p:sp>
      <p:sp>
        <p:nvSpPr>
          <p:cNvPr id="92" name="文本框 91">
            <a:extLst>
              <a:ext uri="{FF2B5EF4-FFF2-40B4-BE49-F238E27FC236}">
                <a16:creationId xmlns:a16="http://schemas.microsoft.com/office/drawing/2014/main" id="{D13EF5EA-8A4A-4E29-91FF-BADB276538B4}"/>
              </a:ext>
            </a:extLst>
          </p:cNvPr>
          <p:cNvSpPr txBox="1"/>
          <p:nvPr/>
        </p:nvSpPr>
        <p:spPr>
          <a:xfrm>
            <a:off x="7042150" y="3716338"/>
            <a:ext cx="1574800" cy="285750"/>
          </a:xfrm>
          <a:prstGeom prst="rect">
            <a:avLst/>
          </a:prstGeom>
          <a:noFill/>
        </p:spPr>
        <p:txBody>
          <a:bodyPr wrap="none" lIns="68579" tIns="34289" rIns="68579" bIns="34289">
            <a:spAutoFit/>
          </a:bodyPr>
          <a:lstStyle/>
          <a:p>
            <a:pPr algn="ctr" defTabSz="913658">
              <a:defRPr/>
            </a:pPr>
            <a:r>
              <a:rPr lang="zh-CN" altLang="en-US" sz="1400" dirty="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具备信息素养的人</a:t>
            </a:r>
            <a:endParaRPr lang="zh-CN" altLang="zh-CN" sz="1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9014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600330E3-5378-41D6-9BB9-1D55D4161EC1}"/>
              </a:ext>
            </a:extLst>
          </p:cNvPr>
          <p:cNvGraphicFramePr>
            <a:graphicFrameLocks noGrp="1"/>
          </p:cNvGraphicFramePr>
          <p:nvPr>
            <p:extLst>
              <p:ext uri="{D42A27DB-BD31-4B8C-83A1-F6EECF244321}">
                <p14:modId xmlns:p14="http://schemas.microsoft.com/office/powerpoint/2010/main" val="2394693460"/>
              </p:ext>
            </p:extLst>
          </p:nvPr>
        </p:nvGraphicFramePr>
        <p:xfrm>
          <a:off x="1854199" y="854439"/>
          <a:ext cx="8983689" cy="5795046"/>
        </p:xfrm>
        <a:graphic>
          <a:graphicData uri="http://schemas.openxmlformats.org/drawingml/2006/table">
            <a:tbl>
              <a:tblPr firstRow="1" firstCol="1" bandRow="1">
                <a:tableStyleId>{5C22544A-7EE6-4342-B048-85BDC9FD1C3A}</a:tableStyleId>
              </a:tblPr>
              <a:tblGrid>
                <a:gridCol w="1147246">
                  <a:extLst>
                    <a:ext uri="{9D8B030D-6E8A-4147-A177-3AD203B41FA5}">
                      <a16:colId xmlns:a16="http://schemas.microsoft.com/office/drawing/2014/main" val="20000"/>
                    </a:ext>
                  </a:extLst>
                </a:gridCol>
                <a:gridCol w="1902263">
                  <a:extLst>
                    <a:ext uri="{9D8B030D-6E8A-4147-A177-3AD203B41FA5}">
                      <a16:colId xmlns:a16="http://schemas.microsoft.com/office/drawing/2014/main" val="20001"/>
                    </a:ext>
                  </a:extLst>
                </a:gridCol>
                <a:gridCol w="3048482">
                  <a:extLst>
                    <a:ext uri="{9D8B030D-6E8A-4147-A177-3AD203B41FA5}">
                      <a16:colId xmlns:a16="http://schemas.microsoft.com/office/drawing/2014/main" val="20002"/>
                    </a:ext>
                  </a:extLst>
                </a:gridCol>
                <a:gridCol w="2885698">
                  <a:extLst>
                    <a:ext uri="{9D8B030D-6E8A-4147-A177-3AD203B41FA5}">
                      <a16:colId xmlns:a16="http://schemas.microsoft.com/office/drawing/2014/main" val="20003"/>
                    </a:ext>
                  </a:extLst>
                </a:gridCol>
              </a:tblGrid>
              <a:tr h="727235">
                <a:tc>
                  <a:txBody>
                    <a:bodyPr/>
                    <a:lstStyle/>
                    <a:p>
                      <a:pPr indent="304800" algn="ctr">
                        <a:lnSpc>
                          <a:spcPct val="150000"/>
                        </a:lnSpc>
                        <a:spcBef>
                          <a:spcPts val="780"/>
                        </a:spcBef>
                        <a:spcAft>
                          <a:spcPts val="0"/>
                        </a:spcAft>
                      </a:pPr>
                      <a:r>
                        <a:rPr lang="zh-CN" sz="2000" kern="100" dirty="0">
                          <a:solidFill>
                            <a:schemeClr val="accent1">
                              <a:lumMod val="75000"/>
                            </a:schemeClr>
                          </a:solidFill>
                          <a:effectLst/>
                        </a:rPr>
                        <a:t>素养</a:t>
                      </a:r>
                      <a:endParaRPr lang="zh-CN" sz="2000" kern="100" dirty="0">
                        <a:solidFill>
                          <a:schemeClr val="accent1">
                            <a:lumMod val="75000"/>
                          </a:schemeClr>
                        </a:solidFill>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304800" algn="ctr">
                        <a:lnSpc>
                          <a:spcPct val="150000"/>
                        </a:lnSpc>
                        <a:spcBef>
                          <a:spcPts val="780"/>
                        </a:spcBef>
                        <a:spcAft>
                          <a:spcPts val="0"/>
                        </a:spcAft>
                      </a:pPr>
                      <a:r>
                        <a:rPr lang="zh-CN" altLang="en-US" sz="2000" kern="100" dirty="0">
                          <a:solidFill>
                            <a:schemeClr val="accent1">
                              <a:lumMod val="75000"/>
                            </a:schemeClr>
                          </a:solidFill>
                          <a:effectLst/>
                          <a:latin typeface="Calibri"/>
                          <a:ea typeface="宋体"/>
                          <a:cs typeface="Calibri"/>
                        </a:rPr>
                        <a:t>定义</a:t>
                      </a:r>
                      <a:endParaRPr lang="zh-CN" sz="2000" kern="100" dirty="0">
                        <a:solidFill>
                          <a:schemeClr val="accent1">
                            <a:lumMod val="75000"/>
                          </a:schemeClr>
                        </a:solidFill>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304800" algn="ctr">
                        <a:lnSpc>
                          <a:spcPct val="150000"/>
                        </a:lnSpc>
                        <a:spcBef>
                          <a:spcPts val="780"/>
                        </a:spcBef>
                        <a:spcAft>
                          <a:spcPts val="0"/>
                        </a:spcAft>
                      </a:pPr>
                      <a:r>
                        <a:rPr lang="zh-CN" sz="2000" kern="100" dirty="0">
                          <a:solidFill>
                            <a:schemeClr val="accent1">
                              <a:lumMod val="75000"/>
                            </a:schemeClr>
                          </a:solidFill>
                          <a:effectLst/>
                        </a:rPr>
                        <a:t>内涵</a:t>
                      </a:r>
                      <a:endParaRPr lang="zh-CN" sz="2000" kern="100" dirty="0">
                        <a:solidFill>
                          <a:schemeClr val="accent1">
                            <a:lumMod val="75000"/>
                          </a:schemeClr>
                        </a:solidFill>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304800" algn="ctr">
                        <a:lnSpc>
                          <a:spcPct val="150000"/>
                        </a:lnSpc>
                        <a:spcBef>
                          <a:spcPts val="780"/>
                        </a:spcBef>
                        <a:spcAft>
                          <a:spcPts val="0"/>
                        </a:spcAft>
                      </a:pPr>
                      <a:r>
                        <a:rPr lang="zh-CN" sz="2000" kern="100" dirty="0">
                          <a:solidFill>
                            <a:schemeClr val="accent1">
                              <a:lumMod val="75000"/>
                            </a:schemeClr>
                          </a:solidFill>
                          <a:effectLst/>
                        </a:rPr>
                        <a:t>具体表现</a:t>
                      </a:r>
                      <a:endParaRPr lang="zh-CN" sz="2000" kern="100" dirty="0">
                        <a:solidFill>
                          <a:schemeClr val="accent1">
                            <a:lumMod val="75000"/>
                          </a:schemeClr>
                        </a:solidFill>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373549">
                <a:tc>
                  <a:txBody>
                    <a:bodyPr/>
                    <a:lstStyle/>
                    <a:p>
                      <a:pPr algn="l">
                        <a:lnSpc>
                          <a:spcPts val="2000"/>
                        </a:lnSpc>
                        <a:spcBef>
                          <a:spcPts val="780"/>
                        </a:spcBef>
                        <a:spcAft>
                          <a:spcPts val="0"/>
                        </a:spcAft>
                      </a:pPr>
                      <a:r>
                        <a:rPr lang="zh-CN" sz="1800" kern="100" dirty="0">
                          <a:solidFill>
                            <a:schemeClr val="accent1">
                              <a:lumMod val="75000"/>
                            </a:schemeClr>
                          </a:solidFill>
                          <a:effectLst/>
                        </a:rPr>
                        <a:t>信息意识</a:t>
                      </a:r>
                      <a:endParaRPr lang="zh-CN" sz="1800" kern="100" dirty="0">
                        <a:solidFill>
                          <a:schemeClr val="accent1">
                            <a:lumMod val="75000"/>
                          </a:schemeClr>
                        </a:solidFill>
                        <a:effectLst/>
                        <a:latin typeface="Calibri"/>
                        <a:ea typeface="宋体"/>
                        <a:cs typeface="Calibri"/>
                      </a:endParaRPr>
                    </a:p>
                  </a:txBody>
                  <a:tcPr marL="65711" marR="65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lnSpc>
                          <a:spcPct val="150000"/>
                        </a:lnSpc>
                        <a:spcBef>
                          <a:spcPts val="780"/>
                        </a:spcBef>
                        <a:spcAft>
                          <a:spcPts val="0"/>
                        </a:spcAft>
                      </a:pPr>
                      <a:r>
                        <a:rPr lang="zh-CN" altLang="zh-CN" sz="1400" kern="1200" dirty="0">
                          <a:solidFill>
                            <a:schemeClr val="dk1"/>
                          </a:solidFill>
                          <a:effectLst/>
                          <a:latin typeface="+mn-lt"/>
                          <a:ea typeface="+mn-ea"/>
                          <a:cs typeface="+mn-cs"/>
                        </a:rPr>
                        <a:t>信息意识是指个体对信息的敏感度和对信息价值的判断力。</a:t>
                      </a:r>
                      <a:endParaRPr lang="zh-CN" sz="1400" kern="100" dirty="0">
                        <a:effectLst/>
                        <a:latin typeface="Calibri"/>
                        <a:ea typeface="宋体"/>
                        <a:cs typeface="Calibri"/>
                      </a:endParaRPr>
                    </a:p>
                  </a:txBody>
                  <a:tcPr marL="65711" marR="65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0025" algn="just">
                        <a:lnSpc>
                          <a:spcPct val="150000"/>
                        </a:lnSpc>
                        <a:spcBef>
                          <a:spcPts val="780"/>
                        </a:spcBef>
                        <a:spcAft>
                          <a:spcPts val="0"/>
                        </a:spcAft>
                      </a:pPr>
                      <a:r>
                        <a:rPr lang="zh-CN" sz="1400" kern="100" dirty="0">
                          <a:effectLst/>
                        </a:rPr>
                        <a:t>能够根据解决问题的需要，自觉、主动地寻求恰当的方式获取与处理信息；敏锐感觉到信息的变化，获取相关信息，采用有效策略对信息来源的可靠性、内容的准确性、指向的目的性做出合理判断；在合作解决问题的过程中，愿意与团队成员共享信息，实现信息的最大价值。</a:t>
                      </a:r>
                      <a:endParaRPr lang="zh-CN" sz="1400" kern="100" dirty="0">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zh-CN" sz="1800" b="1" kern="100" dirty="0">
                          <a:effectLst/>
                        </a:rPr>
                        <a:t>对信息的敏感度。</a:t>
                      </a:r>
                    </a:p>
                    <a:p>
                      <a:pPr marL="342900" lvl="0" indent="-342900" algn="just">
                        <a:lnSpc>
                          <a:spcPct val="150000"/>
                        </a:lnSpc>
                        <a:spcAft>
                          <a:spcPts val="0"/>
                        </a:spcAft>
                        <a:buFont typeface="Wingdings"/>
                        <a:buChar char=""/>
                      </a:pPr>
                      <a:r>
                        <a:rPr lang="zh-CN" sz="1800" b="1" kern="100" dirty="0">
                          <a:effectLst/>
                        </a:rPr>
                        <a:t>对信息价值的判断力。</a:t>
                      </a:r>
                      <a:endParaRPr lang="zh-CN" sz="1800" b="1" kern="100" dirty="0">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44003">
                <a:tc>
                  <a:txBody>
                    <a:bodyPr/>
                    <a:lstStyle/>
                    <a:p>
                      <a:pPr marL="0" algn="l" defTabSz="914400" rtl="0" eaLnBrk="1" latinLnBrk="0" hangingPunct="1">
                        <a:lnSpc>
                          <a:spcPts val="2000"/>
                        </a:lnSpc>
                        <a:spcBef>
                          <a:spcPts val="780"/>
                        </a:spcBef>
                        <a:spcAft>
                          <a:spcPts val="0"/>
                        </a:spcAft>
                      </a:pPr>
                      <a:r>
                        <a:rPr lang="zh-CN" sz="1800" b="1" kern="100" dirty="0">
                          <a:solidFill>
                            <a:schemeClr val="accent1">
                              <a:lumMod val="75000"/>
                            </a:schemeClr>
                          </a:solidFill>
                          <a:effectLst/>
                          <a:latin typeface="+mn-lt"/>
                          <a:ea typeface="+mn-ea"/>
                          <a:cs typeface="+mn-cs"/>
                        </a:rPr>
                        <a:t>计算思维</a:t>
                      </a:r>
                    </a:p>
                  </a:txBody>
                  <a:tcPr marL="65711" marR="65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lnSpc>
                          <a:spcPct val="150000"/>
                        </a:lnSpc>
                        <a:spcBef>
                          <a:spcPts val="780"/>
                        </a:spcBef>
                        <a:spcAft>
                          <a:spcPts val="0"/>
                        </a:spcAft>
                      </a:pPr>
                      <a:r>
                        <a:rPr lang="zh-CN" altLang="zh-CN" sz="1400" kern="1200" dirty="0">
                          <a:solidFill>
                            <a:schemeClr val="dk1"/>
                          </a:solidFill>
                          <a:effectLst/>
                          <a:latin typeface="+mn-lt"/>
                          <a:ea typeface="+mn-ea"/>
                          <a:cs typeface="+mn-cs"/>
                        </a:rPr>
                        <a:t>计算思维是指个体运用计算机科学领域的思想方法，在形成问题解决方案的过程中产生的一系列思维活动。</a:t>
                      </a:r>
                      <a:endParaRPr lang="zh-CN" sz="1400" kern="100" dirty="0">
                        <a:effectLst/>
                        <a:latin typeface="Calibri"/>
                        <a:ea typeface="宋体"/>
                        <a:cs typeface="Calibri"/>
                      </a:endParaRPr>
                    </a:p>
                  </a:txBody>
                  <a:tcPr marL="65711" marR="65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0025" algn="just">
                        <a:lnSpc>
                          <a:spcPct val="150000"/>
                        </a:lnSpc>
                        <a:spcBef>
                          <a:spcPts val="780"/>
                        </a:spcBef>
                        <a:spcAft>
                          <a:spcPts val="0"/>
                        </a:spcAft>
                      </a:pPr>
                      <a:r>
                        <a:rPr lang="zh-CN" sz="1400" kern="100" dirty="0">
                          <a:effectLst/>
                        </a:rPr>
                        <a:t>能够采用计算机领域的学科方法界定问题、抽象特征、建立结构模型、合理组织数据；通过判断、分析与综合各种信息资源，运用合理的算法形成解决问题的方案；总结利用计算机解决问题的过程与方法，并迁移到与之相关的其他问题解决中。</a:t>
                      </a:r>
                      <a:endParaRPr lang="zh-CN" sz="1400" kern="100" dirty="0">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zh-CN" sz="1800" b="1" kern="100" dirty="0">
                          <a:effectLst/>
                        </a:rPr>
                        <a:t>解决问题过程中的：</a:t>
                      </a:r>
                    </a:p>
                    <a:p>
                      <a:pPr marL="342900" lvl="0" indent="-342900" algn="just">
                        <a:lnSpc>
                          <a:spcPct val="150000"/>
                        </a:lnSpc>
                        <a:spcAft>
                          <a:spcPts val="0"/>
                        </a:spcAft>
                        <a:buFont typeface="Wingdings"/>
                        <a:buChar char=""/>
                      </a:pPr>
                      <a:r>
                        <a:rPr lang="zh-CN" sz="1800" b="1" kern="100" dirty="0">
                          <a:effectLst/>
                        </a:rPr>
                        <a:t>形式化</a:t>
                      </a:r>
                    </a:p>
                    <a:p>
                      <a:pPr marL="342900" lvl="0" indent="-342900" algn="just">
                        <a:lnSpc>
                          <a:spcPct val="150000"/>
                        </a:lnSpc>
                        <a:spcAft>
                          <a:spcPts val="0"/>
                        </a:spcAft>
                        <a:buFont typeface="Wingdings"/>
                        <a:buChar char=""/>
                      </a:pPr>
                      <a:r>
                        <a:rPr lang="zh-CN" sz="1800" b="1" kern="100" dirty="0">
                          <a:effectLst/>
                        </a:rPr>
                        <a:t>模型化</a:t>
                      </a:r>
                    </a:p>
                    <a:p>
                      <a:pPr marL="342900" lvl="0" indent="-342900" algn="just">
                        <a:lnSpc>
                          <a:spcPct val="150000"/>
                        </a:lnSpc>
                        <a:spcAft>
                          <a:spcPts val="0"/>
                        </a:spcAft>
                        <a:buFont typeface="Wingdings"/>
                        <a:buChar char=""/>
                      </a:pPr>
                      <a:r>
                        <a:rPr lang="zh-CN" sz="1800" b="1" kern="100" dirty="0">
                          <a:effectLst/>
                        </a:rPr>
                        <a:t>自动化</a:t>
                      </a:r>
                    </a:p>
                    <a:p>
                      <a:pPr marL="342900" lvl="0" indent="-342900" algn="just">
                        <a:lnSpc>
                          <a:spcPct val="150000"/>
                        </a:lnSpc>
                        <a:spcAft>
                          <a:spcPts val="0"/>
                        </a:spcAft>
                        <a:buFont typeface="Wingdings"/>
                        <a:buChar char=""/>
                      </a:pPr>
                      <a:r>
                        <a:rPr lang="zh-CN" sz="1800" b="1" kern="100" dirty="0">
                          <a:effectLst/>
                        </a:rPr>
                        <a:t>系统化</a:t>
                      </a:r>
                      <a:endParaRPr lang="zh-CN" sz="1800" b="1" kern="100" dirty="0">
                        <a:effectLst/>
                        <a:latin typeface="Calibri"/>
                        <a:ea typeface="宋体"/>
                        <a:cs typeface="Calibri"/>
                      </a:endParaRPr>
                    </a:p>
                  </a:txBody>
                  <a:tcPr marL="65711" marR="65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文本框 1">
            <a:extLst>
              <a:ext uri="{FF2B5EF4-FFF2-40B4-BE49-F238E27FC236}">
                <a16:creationId xmlns:a16="http://schemas.microsoft.com/office/drawing/2014/main" id="{602EC1FA-853A-4933-B06F-F2B37CAF1A36}"/>
              </a:ext>
            </a:extLst>
          </p:cNvPr>
          <p:cNvSpPr txBox="1"/>
          <p:nvPr/>
        </p:nvSpPr>
        <p:spPr>
          <a:xfrm>
            <a:off x="749509" y="239843"/>
            <a:ext cx="9356518" cy="461655"/>
          </a:xfrm>
          <a:prstGeom prst="rect">
            <a:avLst/>
          </a:prstGeom>
          <a:noFill/>
        </p:spPr>
        <p:txBody>
          <a:bodyPr wrap="square" lIns="91430" tIns="45715" rIns="91430" bIns="45715">
            <a:spAutoFit/>
          </a:bodyPr>
          <a:lstStyle/>
          <a:p>
            <a:pPr>
              <a:defRPr/>
            </a:pPr>
            <a:r>
              <a:rPr lang="zh-CN" altLang="en-US" sz="2400" dirty="0">
                <a:solidFill>
                  <a:schemeClr val="tx1">
                    <a:lumMod val="75000"/>
                    <a:lumOff val="25000"/>
                  </a:schemeClr>
                </a:solidFill>
                <a:latin typeface="Century Gothic" pitchFamily="34" charset="0"/>
                <a:ea typeface="微软雅黑" pitchFamily="34" charset="-122"/>
              </a:rPr>
              <a:t>核心素养的内涵与表现</a:t>
            </a:r>
            <a:endParaRPr lang="zh-CN" altLang="en-US" sz="2400" dirty="0">
              <a:solidFill>
                <a:srgbClr val="FF0000"/>
              </a:solidFill>
              <a:latin typeface="Heiti SC Light" charset="-122"/>
              <a:ea typeface="Heiti SC Light" charset="-122"/>
              <a:cs typeface="Heiti SC Light" charset="-122"/>
            </a:endParaRPr>
          </a:p>
        </p:txBody>
      </p:sp>
    </p:spTree>
    <p:extLst>
      <p:ext uri="{BB962C8B-B14F-4D97-AF65-F5344CB8AC3E}">
        <p14:creationId xmlns:p14="http://schemas.microsoft.com/office/powerpoint/2010/main" val="2402650915"/>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0D109F5-14FF-422D-991B-220ADE8E450A}"/>
              </a:ext>
            </a:extLst>
          </p:cNvPr>
          <p:cNvGraphicFramePr>
            <a:graphicFrameLocks noGrp="1"/>
          </p:cNvGraphicFramePr>
          <p:nvPr>
            <p:extLst>
              <p:ext uri="{D42A27DB-BD31-4B8C-83A1-F6EECF244321}">
                <p14:modId xmlns:p14="http://schemas.microsoft.com/office/powerpoint/2010/main" val="3877948590"/>
              </p:ext>
            </p:extLst>
          </p:nvPr>
        </p:nvGraphicFramePr>
        <p:xfrm>
          <a:off x="1348352" y="1618380"/>
          <a:ext cx="10028674" cy="5347051"/>
        </p:xfrm>
        <a:graphic>
          <a:graphicData uri="http://schemas.openxmlformats.org/drawingml/2006/table">
            <a:tbl>
              <a:tblPr firstRow="1" firstCol="1" bandRow="1">
                <a:tableStyleId>{5C22544A-7EE6-4342-B048-85BDC9FD1C3A}</a:tableStyleId>
              </a:tblPr>
              <a:tblGrid>
                <a:gridCol w="1255363">
                  <a:extLst>
                    <a:ext uri="{9D8B030D-6E8A-4147-A177-3AD203B41FA5}">
                      <a16:colId xmlns:a16="http://schemas.microsoft.com/office/drawing/2014/main" val="20000"/>
                    </a:ext>
                  </a:extLst>
                </a:gridCol>
                <a:gridCol w="2323977">
                  <a:extLst>
                    <a:ext uri="{9D8B030D-6E8A-4147-A177-3AD203B41FA5}">
                      <a16:colId xmlns:a16="http://schemas.microsoft.com/office/drawing/2014/main" val="20001"/>
                    </a:ext>
                  </a:extLst>
                </a:gridCol>
                <a:gridCol w="3796075">
                  <a:extLst>
                    <a:ext uri="{9D8B030D-6E8A-4147-A177-3AD203B41FA5}">
                      <a16:colId xmlns:a16="http://schemas.microsoft.com/office/drawing/2014/main" val="20002"/>
                    </a:ext>
                  </a:extLst>
                </a:gridCol>
                <a:gridCol w="2653259">
                  <a:extLst>
                    <a:ext uri="{9D8B030D-6E8A-4147-A177-3AD203B41FA5}">
                      <a16:colId xmlns:a16="http://schemas.microsoft.com/office/drawing/2014/main" val="20003"/>
                    </a:ext>
                  </a:extLst>
                </a:gridCol>
              </a:tblGrid>
              <a:tr h="2119029">
                <a:tc>
                  <a:txBody>
                    <a:bodyPr/>
                    <a:lstStyle/>
                    <a:p>
                      <a:pPr algn="l">
                        <a:lnSpc>
                          <a:spcPct val="150000"/>
                        </a:lnSpc>
                        <a:spcBef>
                          <a:spcPts val="780"/>
                        </a:spcBef>
                        <a:spcAft>
                          <a:spcPts val="0"/>
                        </a:spcAft>
                      </a:pPr>
                      <a:r>
                        <a:rPr lang="zh-CN" sz="1800" kern="100" dirty="0">
                          <a:solidFill>
                            <a:schemeClr val="accent1">
                              <a:lumMod val="75000"/>
                            </a:schemeClr>
                          </a:solidFill>
                          <a:effectLst/>
                        </a:rPr>
                        <a:t>数字化学习与创新</a:t>
                      </a:r>
                      <a:endParaRPr lang="zh-CN" sz="1800" kern="100" dirty="0">
                        <a:solidFill>
                          <a:schemeClr val="accent1">
                            <a:lumMod val="75000"/>
                          </a:schemeClr>
                        </a:solidFill>
                        <a:effectLst/>
                        <a:latin typeface="Calibri"/>
                        <a:ea typeface="宋体"/>
                        <a:cs typeface="Calibri"/>
                      </a:endParaRPr>
                    </a:p>
                  </a:txBody>
                  <a:tcPr marL="65464" marR="65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lnSpc>
                          <a:spcPct val="150000"/>
                        </a:lnSpc>
                        <a:spcBef>
                          <a:spcPts val="780"/>
                        </a:spcBef>
                        <a:spcAft>
                          <a:spcPts val="0"/>
                        </a:spcAft>
                      </a:pPr>
                      <a:r>
                        <a:rPr lang="zh-CN" altLang="zh-CN" sz="1400" b="0" kern="1200" dirty="0">
                          <a:solidFill>
                            <a:schemeClr val="tx1"/>
                          </a:solidFill>
                          <a:effectLst/>
                          <a:latin typeface="+mn-lt"/>
                          <a:ea typeface="+mn-ea"/>
                          <a:cs typeface="+mn-cs"/>
                        </a:rPr>
                        <a:t>数字化学习与创新是指个体通过评估并选用常见的数字化资源与工具，有效地管理学习过程与学习资源，创造性地解决问题，从而完成学习任务，形成创新作品的能力。</a:t>
                      </a:r>
                      <a:endParaRPr lang="zh-CN" sz="1400" b="0" kern="100" dirty="0">
                        <a:solidFill>
                          <a:schemeClr val="tx1"/>
                        </a:solidFill>
                        <a:effectLst/>
                        <a:latin typeface="Calibri"/>
                        <a:ea typeface="宋体"/>
                        <a:cs typeface="Calibri"/>
                      </a:endParaRPr>
                    </a:p>
                  </a:txBody>
                  <a:tcPr marL="65464" marR="65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indent="200025" algn="just">
                        <a:lnSpc>
                          <a:spcPct val="150000"/>
                        </a:lnSpc>
                        <a:spcBef>
                          <a:spcPts val="780"/>
                        </a:spcBef>
                        <a:spcAft>
                          <a:spcPts val="0"/>
                        </a:spcAft>
                      </a:pPr>
                      <a:r>
                        <a:rPr lang="zh-CN" sz="1400" b="0" kern="100" dirty="0">
                          <a:solidFill>
                            <a:schemeClr val="tx1"/>
                          </a:solidFill>
                          <a:effectLst/>
                        </a:rPr>
                        <a:t>能够认识数字化学习环境的优势和局限，适应数字化学习环境，养成相应的学习习惯；掌握数字化学习系统、学习资源与学习工具的操作技能，运用于开展自主学习、协同工作、知识分享与创新创造。</a:t>
                      </a:r>
                      <a:endParaRPr lang="zh-CN" sz="1400" b="0" kern="100" dirty="0">
                        <a:solidFill>
                          <a:schemeClr val="tx1"/>
                        </a:solidFill>
                        <a:effectLst/>
                        <a:latin typeface="Calibri"/>
                        <a:ea typeface="宋体"/>
                        <a:cs typeface="Calibri"/>
                      </a:endParaRPr>
                    </a:p>
                  </a:txBody>
                  <a:tcPr marL="65464" marR="654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342900" lvl="0" indent="-342900" algn="just">
                        <a:lnSpc>
                          <a:spcPct val="150000"/>
                        </a:lnSpc>
                        <a:spcAft>
                          <a:spcPts val="0"/>
                        </a:spcAft>
                        <a:buFont typeface="Wingdings"/>
                        <a:buChar char=""/>
                      </a:pPr>
                      <a:r>
                        <a:rPr lang="zh-CN" sz="1800" b="1" kern="100" dirty="0">
                          <a:solidFill>
                            <a:schemeClr val="tx1"/>
                          </a:solidFill>
                          <a:effectLst/>
                        </a:rPr>
                        <a:t>数字化学习环境的创设。</a:t>
                      </a:r>
                    </a:p>
                    <a:p>
                      <a:pPr marL="342900" lvl="0" indent="-342900" algn="just">
                        <a:lnSpc>
                          <a:spcPct val="150000"/>
                        </a:lnSpc>
                        <a:spcAft>
                          <a:spcPts val="0"/>
                        </a:spcAft>
                        <a:buFont typeface="Wingdings"/>
                        <a:buChar char=""/>
                      </a:pPr>
                      <a:r>
                        <a:rPr lang="zh-CN" sz="1800" b="1" kern="100" dirty="0">
                          <a:solidFill>
                            <a:schemeClr val="tx1"/>
                          </a:solidFill>
                          <a:effectLst/>
                        </a:rPr>
                        <a:t>数学化学习资源的收集与管理。</a:t>
                      </a:r>
                    </a:p>
                    <a:p>
                      <a:pPr marL="342900" lvl="0" indent="-342900" algn="just">
                        <a:lnSpc>
                          <a:spcPct val="150000"/>
                        </a:lnSpc>
                        <a:spcAft>
                          <a:spcPts val="0"/>
                        </a:spcAft>
                        <a:buFont typeface="Wingdings"/>
                        <a:buChar char=""/>
                      </a:pPr>
                      <a:r>
                        <a:rPr lang="zh-CN" sz="1800" b="1" kern="100" dirty="0">
                          <a:solidFill>
                            <a:schemeClr val="tx1"/>
                          </a:solidFill>
                          <a:effectLst/>
                        </a:rPr>
                        <a:t>数学化学习资源应用与创新。</a:t>
                      </a:r>
                      <a:endParaRPr lang="zh-CN" sz="1800" b="1" kern="100" dirty="0">
                        <a:solidFill>
                          <a:schemeClr val="tx1"/>
                        </a:solidFill>
                        <a:effectLst/>
                        <a:latin typeface="Calibri"/>
                        <a:ea typeface="宋体"/>
                        <a:cs typeface="Calibri"/>
                      </a:endParaRPr>
                    </a:p>
                  </a:txBody>
                  <a:tcPr marL="65464" marR="654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925161">
                <a:tc>
                  <a:txBody>
                    <a:bodyPr/>
                    <a:lstStyle/>
                    <a:p>
                      <a:pPr algn="just">
                        <a:lnSpc>
                          <a:spcPct val="150000"/>
                        </a:lnSpc>
                        <a:spcBef>
                          <a:spcPts val="780"/>
                        </a:spcBef>
                        <a:spcAft>
                          <a:spcPts val="0"/>
                        </a:spcAft>
                      </a:pPr>
                      <a:r>
                        <a:rPr lang="zh-CN" sz="1800" kern="100" dirty="0">
                          <a:solidFill>
                            <a:schemeClr val="accent1">
                              <a:lumMod val="75000"/>
                            </a:schemeClr>
                          </a:solidFill>
                          <a:effectLst/>
                        </a:rPr>
                        <a:t>信息社会责任</a:t>
                      </a:r>
                      <a:endParaRPr lang="zh-CN" sz="1800" kern="100" dirty="0">
                        <a:solidFill>
                          <a:schemeClr val="accent1">
                            <a:lumMod val="75000"/>
                          </a:schemeClr>
                        </a:solidFill>
                        <a:effectLst/>
                        <a:latin typeface="Calibri"/>
                        <a:ea typeface="宋体"/>
                        <a:cs typeface="Calibri"/>
                      </a:endParaRPr>
                    </a:p>
                  </a:txBody>
                  <a:tcPr marL="65464" marR="654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780"/>
                        </a:spcBef>
                        <a:spcAft>
                          <a:spcPts val="0"/>
                        </a:spcAft>
                      </a:pPr>
                      <a:r>
                        <a:rPr lang="zh-CN" altLang="zh-CN" sz="1400" b="0" kern="1200" dirty="0">
                          <a:solidFill>
                            <a:schemeClr val="tx1"/>
                          </a:solidFill>
                          <a:effectLst/>
                          <a:latin typeface="+mn-lt"/>
                          <a:ea typeface="+mn-ea"/>
                          <a:cs typeface="+mn-cs"/>
                        </a:rPr>
                        <a:t>信息社会责任是指信息社会中的个体在文化修养、道德规范和行为自律等方面应尽的责任。</a:t>
                      </a:r>
                      <a:endParaRPr lang="zh-CN" sz="1400" b="0" kern="100" dirty="0">
                        <a:solidFill>
                          <a:schemeClr val="tx1"/>
                        </a:solidFill>
                        <a:effectLst/>
                        <a:latin typeface="Calibri"/>
                        <a:ea typeface="宋体"/>
                        <a:cs typeface="Calibri"/>
                      </a:endParaRPr>
                    </a:p>
                  </a:txBody>
                  <a:tcPr marL="65464" marR="654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780"/>
                        </a:spcBef>
                        <a:spcAft>
                          <a:spcPts val="0"/>
                        </a:spcAft>
                      </a:pPr>
                      <a:r>
                        <a:rPr lang="zh-CN" sz="1400" b="0" kern="100" dirty="0">
                          <a:solidFill>
                            <a:schemeClr val="tx1"/>
                          </a:solidFill>
                          <a:effectLst/>
                        </a:rPr>
                        <a:t>具有一定的信息安全意识与能力，遵守信息法律法规，信守信息社会的道德与伦理准则，在现实空间和虚拟空间中遵守公共规范，既能有效维护信息活动中个人的合法权益，又能积极维护他人合法权益和公共信息安全；关注信息技术革命所带来的环境问题与人文问题。对于信息技术创新所产生的新观念和新事物，具有积极学习的态度、理性判断和负责行动的能力。</a:t>
                      </a:r>
                      <a:endParaRPr lang="zh-CN" sz="1400" b="0" kern="100" dirty="0">
                        <a:solidFill>
                          <a:schemeClr val="tx1"/>
                        </a:solidFill>
                        <a:effectLst/>
                        <a:latin typeface="Calibri"/>
                        <a:ea typeface="宋体"/>
                        <a:cs typeface="Calibri"/>
                      </a:endParaRPr>
                    </a:p>
                  </a:txBody>
                  <a:tcPr marL="65464" marR="654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50000"/>
                        </a:lnSpc>
                        <a:spcAft>
                          <a:spcPts val="0"/>
                        </a:spcAft>
                        <a:buFont typeface="Wingdings"/>
                        <a:buChar char=""/>
                      </a:pPr>
                      <a:r>
                        <a:rPr lang="zh-CN" sz="1800" b="1" kern="100" dirty="0">
                          <a:solidFill>
                            <a:schemeClr val="tx1"/>
                          </a:solidFill>
                          <a:effectLst/>
                        </a:rPr>
                        <a:t>信息安全意识与能力。</a:t>
                      </a:r>
                    </a:p>
                    <a:p>
                      <a:pPr marL="342900" lvl="0" indent="-342900" algn="just">
                        <a:lnSpc>
                          <a:spcPct val="150000"/>
                        </a:lnSpc>
                        <a:spcAft>
                          <a:spcPts val="0"/>
                        </a:spcAft>
                        <a:buFont typeface="Wingdings"/>
                        <a:buChar char=""/>
                      </a:pPr>
                      <a:r>
                        <a:rPr lang="zh-CN" sz="1800" b="1" kern="100" dirty="0">
                          <a:solidFill>
                            <a:schemeClr val="tx1"/>
                          </a:solidFill>
                          <a:effectLst/>
                        </a:rPr>
                        <a:t>遵守信息法律法规。</a:t>
                      </a:r>
                    </a:p>
                    <a:p>
                      <a:pPr marL="342900" lvl="0" indent="-342900" algn="just">
                        <a:lnSpc>
                          <a:spcPct val="150000"/>
                        </a:lnSpc>
                        <a:spcAft>
                          <a:spcPts val="0"/>
                        </a:spcAft>
                        <a:buFont typeface="Wingdings"/>
                        <a:buChar char=""/>
                      </a:pPr>
                      <a:r>
                        <a:rPr lang="zh-CN" sz="1800" b="1" kern="100" dirty="0">
                          <a:solidFill>
                            <a:schemeClr val="tx1"/>
                          </a:solidFill>
                          <a:effectLst/>
                        </a:rPr>
                        <a:t>良好</a:t>
                      </a:r>
                      <a:r>
                        <a:rPr lang="zh-CN" altLang="en-US" sz="1800" b="1" kern="100" dirty="0">
                          <a:solidFill>
                            <a:schemeClr val="tx1"/>
                          </a:solidFill>
                          <a:effectLst/>
                        </a:rPr>
                        <a:t>的</a:t>
                      </a:r>
                      <a:r>
                        <a:rPr lang="zh-CN" sz="1800" b="1" kern="100" dirty="0">
                          <a:solidFill>
                            <a:schemeClr val="tx1"/>
                          </a:solidFill>
                          <a:effectLst/>
                        </a:rPr>
                        <a:t>信息道德与伦理。</a:t>
                      </a:r>
                      <a:endParaRPr lang="zh-CN" sz="1800" b="1" kern="100" dirty="0">
                        <a:solidFill>
                          <a:schemeClr val="tx1"/>
                        </a:solidFill>
                        <a:effectLst/>
                        <a:latin typeface="Calibri"/>
                        <a:ea typeface="宋体"/>
                        <a:cs typeface="Calibri"/>
                      </a:endParaRPr>
                    </a:p>
                  </a:txBody>
                  <a:tcPr marL="65464" marR="654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表格 2">
            <a:extLst>
              <a:ext uri="{FF2B5EF4-FFF2-40B4-BE49-F238E27FC236}">
                <a16:creationId xmlns:a16="http://schemas.microsoft.com/office/drawing/2014/main" id="{8B39532C-F4B3-4FB2-94DF-9C210DB7C685}"/>
              </a:ext>
            </a:extLst>
          </p:cNvPr>
          <p:cNvGraphicFramePr>
            <a:graphicFrameLocks noGrp="1"/>
          </p:cNvGraphicFramePr>
          <p:nvPr>
            <p:extLst>
              <p:ext uri="{D42A27DB-BD31-4B8C-83A1-F6EECF244321}">
                <p14:modId xmlns:p14="http://schemas.microsoft.com/office/powerpoint/2010/main" val="600615684"/>
              </p:ext>
            </p:extLst>
          </p:nvPr>
        </p:nvGraphicFramePr>
        <p:xfrm>
          <a:off x="1348352" y="892893"/>
          <a:ext cx="10044173" cy="725487"/>
        </p:xfrm>
        <a:graphic>
          <a:graphicData uri="http://schemas.openxmlformats.org/drawingml/2006/table">
            <a:tbl>
              <a:tblPr firstRow="1" firstCol="1" bandRow="1">
                <a:tableStyleId>{5C22544A-7EE6-4342-B048-85BDC9FD1C3A}</a:tableStyleId>
              </a:tblPr>
              <a:tblGrid>
                <a:gridCol w="1270861">
                  <a:extLst>
                    <a:ext uri="{9D8B030D-6E8A-4147-A177-3AD203B41FA5}">
                      <a16:colId xmlns:a16="http://schemas.microsoft.com/office/drawing/2014/main" val="2579149465"/>
                    </a:ext>
                  </a:extLst>
                </a:gridCol>
                <a:gridCol w="2333781">
                  <a:extLst>
                    <a:ext uri="{9D8B030D-6E8A-4147-A177-3AD203B41FA5}">
                      <a16:colId xmlns:a16="http://schemas.microsoft.com/office/drawing/2014/main" val="2963251293"/>
                    </a:ext>
                  </a:extLst>
                </a:gridCol>
                <a:gridCol w="3772551">
                  <a:extLst>
                    <a:ext uri="{9D8B030D-6E8A-4147-A177-3AD203B41FA5}">
                      <a16:colId xmlns:a16="http://schemas.microsoft.com/office/drawing/2014/main" val="3895483905"/>
                    </a:ext>
                  </a:extLst>
                </a:gridCol>
                <a:gridCol w="2666980">
                  <a:extLst>
                    <a:ext uri="{9D8B030D-6E8A-4147-A177-3AD203B41FA5}">
                      <a16:colId xmlns:a16="http://schemas.microsoft.com/office/drawing/2014/main" val="3908043386"/>
                    </a:ext>
                  </a:extLst>
                </a:gridCol>
              </a:tblGrid>
              <a:tr h="725487">
                <a:tc>
                  <a:txBody>
                    <a:bodyPr/>
                    <a:lstStyle/>
                    <a:p>
                      <a:pPr indent="304800" algn="ctr">
                        <a:lnSpc>
                          <a:spcPct val="150000"/>
                        </a:lnSpc>
                        <a:spcBef>
                          <a:spcPts val="780"/>
                        </a:spcBef>
                        <a:spcAft>
                          <a:spcPts val="0"/>
                        </a:spcAft>
                      </a:pPr>
                      <a:r>
                        <a:rPr lang="zh-CN" sz="2000" kern="100" dirty="0">
                          <a:solidFill>
                            <a:schemeClr val="accent1">
                              <a:lumMod val="75000"/>
                            </a:schemeClr>
                          </a:solidFill>
                          <a:effectLst/>
                        </a:rPr>
                        <a:t>素养</a:t>
                      </a:r>
                      <a:endParaRPr lang="zh-CN" sz="2000" kern="100" dirty="0">
                        <a:solidFill>
                          <a:schemeClr val="accent1">
                            <a:lumMod val="75000"/>
                          </a:schemeClr>
                        </a:solidFill>
                        <a:effectLst/>
                        <a:latin typeface="Calibri"/>
                        <a:ea typeface="宋体"/>
                        <a:cs typeface="Calibri"/>
                      </a:endParaRPr>
                    </a:p>
                  </a:txBody>
                  <a:tcPr marL="65716" marR="65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304800" algn="ctr">
                        <a:lnSpc>
                          <a:spcPct val="150000"/>
                        </a:lnSpc>
                        <a:spcBef>
                          <a:spcPts val="780"/>
                        </a:spcBef>
                        <a:spcAft>
                          <a:spcPts val="0"/>
                        </a:spcAft>
                      </a:pPr>
                      <a:r>
                        <a:rPr lang="zh-CN" altLang="en-US" sz="2000" kern="100" dirty="0">
                          <a:solidFill>
                            <a:schemeClr val="accent1">
                              <a:lumMod val="75000"/>
                            </a:schemeClr>
                          </a:solidFill>
                          <a:effectLst/>
                          <a:latin typeface="Calibri"/>
                          <a:ea typeface="宋体"/>
                          <a:cs typeface="Calibri"/>
                        </a:rPr>
                        <a:t>定义</a:t>
                      </a:r>
                      <a:endParaRPr lang="zh-CN" sz="2000" kern="100" dirty="0">
                        <a:solidFill>
                          <a:schemeClr val="accent1">
                            <a:lumMod val="75000"/>
                          </a:schemeClr>
                        </a:solidFill>
                        <a:effectLst/>
                        <a:latin typeface="Calibri"/>
                        <a:ea typeface="宋体"/>
                        <a:cs typeface="Calibri"/>
                      </a:endParaRPr>
                    </a:p>
                  </a:txBody>
                  <a:tcPr marL="65716" marR="65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304800" algn="ctr">
                        <a:lnSpc>
                          <a:spcPct val="150000"/>
                        </a:lnSpc>
                        <a:spcBef>
                          <a:spcPts val="780"/>
                        </a:spcBef>
                        <a:spcAft>
                          <a:spcPts val="0"/>
                        </a:spcAft>
                      </a:pPr>
                      <a:r>
                        <a:rPr lang="zh-CN" sz="2000" kern="100" dirty="0">
                          <a:solidFill>
                            <a:schemeClr val="accent1">
                              <a:lumMod val="75000"/>
                            </a:schemeClr>
                          </a:solidFill>
                          <a:effectLst/>
                        </a:rPr>
                        <a:t>内涵</a:t>
                      </a:r>
                      <a:endParaRPr lang="zh-CN" sz="2000" kern="100" dirty="0">
                        <a:solidFill>
                          <a:schemeClr val="accent1">
                            <a:lumMod val="75000"/>
                          </a:schemeClr>
                        </a:solidFill>
                        <a:effectLst/>
                        <a:latin typeface="Calibri"/>
                        <a:ea typeface="宋体"/>
                        <a:cs typeface="Calibri"/>
                      </a:endParaRPr>
                    </a:p>
                  </a:txBody>
                  <a:tcPr marL="65716" marR="65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304800" algn="ctr">
                        <a:lnSpc>
                          <a:spcPct val="150000"/>
                        </a:lnSpc>
                        <a:spcBef>
                          <a:spcPts val="780"/>
                        </a:spcBef>
                        <a:spcAft>
                          <a:spcPts val="0"/>
                        </a:spcAft>
                      </a:pPr>
                      <a:r>
                        <a:rPr lang="zh-CN" sz="2000" kern="100" dirty="0">
                          <a:solidFill>
                            <a:schemeClr val="accent1">
                              <a:lumMod val="75000"/>
                            </a:schemeClr>
                          </a:solidFill>
                          <a:effectLst/>
                        </a:rPr>
                        <a:t>具体表现</a:t>
                      </a:r>
                      <a:endParaRPr lang="zh-CN" sz="2000" kern="100" dirty="0">
                        <a:solidFill>
                          <a:schemeClr val="accent1">
                            <a:lumMod val="75000"/>
                          </a:schemeClr>
                        </a:solidFill>
                        <a:effectLst/>
                        <a:latin typeface="Calibri"/>
                        <a:ea typeface="宋体"/>
                        <a:cs typeface="Calibri"/>
                      </a:endParaRPr>
                    </a:p>
                  </a:txBody>
                  <a:tcPr marL="65716" marR="65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63074376"/>
                  </a:ext>
                </a:extLst>
              </a:tr>
            </a:tbl>
          </a:graphicData>
        </a:graphic>
      </p:graphicFrame>
      <p:sp>
        <p:nvSpPr>
          <p:cNvPr id="4" name="文本框 1">
            <a:extLst>
              <a:ext uri="{FF2B5EF4-FFF2-40B4-BE49-F238E27FC236}">
                <a16:creationId xmlns:a16="http://schemas.microsoft.com/office/drawing/2014/main" id="{98411C9E-900C-47A9-AD9C-80572474DCBC}"/>
              </a:ext>
            </a:extLst>
          </p:cNvPr>
          <p:cNvSpPr txBox="1"/>
          <p:nvPr/>
        </p:nvSpPr>
        <p:spPr>
          <a:xfrm>
            <a:off x="516017" y="235807"/>
            <a:ext cx="9356518" cy="461655"/>
          </a:xfrm>
          <a:prstGeom prst="rect">
            <a:avLst/>
          </a:prstGeom>
          <a:noFill/>
        </p:spPr>
        <p:txBody>
          <a:bodyPr wrap="square" lIns="91430" tIns="45715" rIns="91430" bIns="45715">
            <a:spAutoFit/>
          </a:bodyPr>
          <a:lstStyle/>
          <a:p>
            <a:pPr>
              <a:defRPr/>
            </a:pPr>
            <a:r>
              <a:rPr lang="zh-CN" altLang="en-US" sz="2400" dirty="0">
                <a:solidFill>
                  <a:schemeClr val="tx1">
                    <a:lumMod val="75000"/>
                    <a:lumOff val="25000"/>
                  </a:schemeClr>
                </a:solidFill>
                <a:latin typeface="Century Gothic" pitchFamily="34" charset="0"/>
                <a:ea typeface="微软雅黑" pitchFamily="34" charset="-122"/>
              </a:rPr>
              <a:t>核心素养的内涵与表现</a:t>
            </a:r>
            <a:endParaRPr lang="zh-CN" altLang="en-US" sz="2400" dirty="0">
              <a:solidFill>
                <a:srgbClr val="FF0000"/>
              </a:solidFill>
              <a:latin typeface="Heiti SC Light" charset="-122"/>
              <a:ea typeface="Heiti SC Light" charset="-122"/>
              <a:cs typeface="Heiti SC Light" charset="-122"/>
            </a:endParaRPr>
          </a:p>
        </p:txBody>
      </p:sp>
    </p:spTree>
    <p:extLst>
      <p:ext uri="{BB962C8B-B14F-4D97-AF65-F5344CB8AC3E}">
        <p14:creationId xmlns:p14="http://schemas.microsoft.com/office/powerpoint/2010/main" val="330859878"/>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1847850" y="692151"/>
            <a:ext cx="8820150" cy="6186309"/>
          </a:xfrm>
          <a:prstGeom prst="rect">
            <a:avLst/>
          </a:prstGeom>
          <a:noFill/>
          <a:ln w="9525">
            <a:noFill/>
            <a:miter lim="800000"/>
            <a:headEnd/>
            <a:tailEnd/>
          </a:ln>
          <a:effectLst/>
        </p:spPr>
        <p:txBody>
          <a:bodyPr>
            <a:spAutoFit/>
          </a:bodyPr>
          <a:lstStyle>
            <a:lvl1pPr marL="342900" indent="-342900" eaLnBrk="0" hangingPunct="0">
              <a:defRPr>
                <a:solidFill>
                  <a:schemeClr val="tx1"/>
                </a:solidFill>
                <a:latin typeface="Arial" charset="0"/>
                <a:ea typeface="宋体" charset="0"/>
                <a:cs typeface="宋体" charset="0"/>
              </a:defRPr>
            </a:lvl1pPr>
            <a:lvl2pPr marL="800100" indent="-34290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spcBef>
                <a:spcPct val="50000"/>
              </a:spcBef>
              <a:defRPr/>
            </a:pPr>
            <a:r>
              <a:rPr lang="zh-CN" altLang="en-US" sz="4800" b="1" dirty="0">
                <a:solidFill>
                  <a:srgbClr val="FF0000"/>
                </a:solidFill>
                <a:latin typeface="仿宋"/>
                <a:ea typeface="仿宋"/>
                <a:cs typeface="仿宋"/>
              </a:rPr>
              <a:t>信息意识</a:t>
            </a:r>
          </a:p>
          <a:p>
            <a:pPr marL="1028700" lvl="1" indent="-571500" eaLnBrk="1" hangingPunct="1">
              <a:lnSpc>
                <a:spcPct val="150000"/>
              </a:lnSpc>
              <a:spcBef>
                <a:spcPct val="50000"/>
              </a:spcBef>
              <a:buFont typeface="Arial"/>
              <a:buChar char="•"/>
              <a:defRPr/>
            </a:pPr>
            <a:r>
              <a:rPr lang="zh-CN" altLang="zh-CN" sz="3600" b="1" dirty="0">
                <a:latin typeface="仿宋"/>
                <a:ea typeface="仿宋"/>
                <a:cs typeface="仿宋"/>
              </a:rPr>
              <a:t>信息的敏感性</a:t>
            </a:r>
            <a:endParaRPr lang="zh-CN" altLang="en-US" sz="3600" b="1" dirty="0">
              <a:latin typeface="仿宋"/>
              <a:ea typeface="仿宋"/>
              <a:cs typeface="仿宋"/>
            </a:endParaRPr>
          </a:p>
          <a:p>
            <a:pPr marL="1028700" lvl="1" indent="-571500" eaLnBrk="1" hangingPunct="1">
              <a:lnSpc>
                <a:spcPct val="150000"/>
              </a:lnSpc>
              <a:spcBef>
                <a:spcPct val="50000"/>
              </a:spcBef>
              <a:buFont typeface="Arial"/>
              <a:buChar char="•"/>
              <a:defRPr/>
            </a:pPr>
            <a:r>
              <a:rPr lang="zh-CN" altLang="zh-CN" sz="3600" b="1" dirty="0">
                <a:latin typeface="仿宋"/>
                <a:ea typeface="仿宋"/>
                <a:cs typeface="仿宋"/>
              </a:rPr>
              <a:t>对信息准确性的甄别能力</a:t>
            </a:r>
            <a:endParaRPr lang="zh-CN" altLang="en-US" sz="3600" b="1" dirty="0">
              <a:latin typeface="仿宋"/>
              <a:ea typeface="仿宋"/>
              <a:cs typeface="仿宋"/>
            </a:endParaRPr>
          </a:p>
          <a:p>
            <a:pPr marL="1028700" lvl="1" indent="-571500" eaLnBrk="1" hangingPunct="1">
              <a:lnSpc>
                <a:spcPct val="150000"/>
              </a:lnSpc>
              <a:spcBef>
                <a:spcPct val="50000"/>
              </a:spcBef>
              <a:buFont typeface="Arial"/>
              <a:buChar char="•"/>
              <a:defRPr/>
            </a:pPr>
            <a:r>
              <a:rPr lang="zh-CN" altLang="en-US" sz="3600" b="1" dirty="0">
                <a:latin typeface="仿宋"/>
                <a:ea typeface="仿宋"/>
                <a:cs typeface="仿宋"/>
              </a:rPr>
              <a:t>在协同工作中合理利用信息</a:t>
            </a:r>
          </a:p>
          <a:p>
            <a:pPr marL="1028700" lvl="1" indent="-571500" eaLnBrk="1" hangingPunct="1">
              <a:lnSpc>
                <a:spcPct val="150000"/>
              </a:lnSpc>
              <a:spcBef>
                <a:spcPct val="50000"/>
              </a:spcBef>
              <a:buFont typeface="Arial"/>
              <a:buChar char="•"/>
              <a:defRPr/>
            </a:pPr>
            <a:r>
              <a:rPr lang="zh-CN" altLang="zh-CN" sz="3600" b="1" dirty="0">
                <a:latin typeface="仿宋"/>
                <a:ea typeface="仿宋"/>
                <a:cs typeface="仿宋"/>
              </a:rPr>
              <a:t>对信息隐私和安全保护的自觉性</a:t>
            </a:r>
            <a:endParaRPr lang="zh-CN" altLang="en-US" sz="3600" b="1" dirty="0">
              <a:latin typeface="仿宋"/>
              <a:ea typeface="仿宋"/>
              <a:cs typeface="仿宋"/>
            </a:endParaRPr>
          </a:p>
          <a:p>
            <a:pPr marL="457200" lvl="1" indent="0" eaLnBrk="1" hangingPunct="1">
              <a:spcBef>
                <a:spcPct val="50000"/>
              </a:spcBef>
              <a:defRPr/>
            </a:pPr>
            <a:endParaRPr lang="zh-CN" altLang="en-US" sz="4000" b="1" dirty="0">
              <a:latin typeface="仿宋"/>
              <a:ea typeface="仿宋"/>
              <a:cs typeface="仿宋"/>
            </a:endParaRPr>
          </a:p>
        </p:txBody>
      </p:sp>
    </p:spTree>
    <p:extLst>
      <p:ext uri="{BB962C8B-B14F-4D97-AF65-F5344CB8AC3E}">
        <p14:creationId xmlns:p14="http://schemas.microsoft.com/office/powerpoint/2010/main" val="171285916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1847850" y="692151"/>
            <a:ext cx="8820150" cy="5816977"/>
          </a:xfrm>
          <a:prstGeom prst="rect">
            <a:avLst/>
          </a:prstGeom>
          <a:noFill/>
          <a:ln w="9525">
            <a:noFill/>
            <a:miter lim="800000"/>
            <a:headEnd/>
            <a:tailEnd/>
          </a:ln>
          <a:effectLst/>
        </p:spPr>
        <p:txBody>
          <a:bodyPr>
            <a:spAutoFit/>
          </a:bodyPr>
          <a:lstStyle>
            <a:lvl1pPr marL="342900" indent="-342900" eaLnBrk="0" hangingPunct="0">
              <a:defRPr>
                <a:solidFill>
                  <a:schemeClr val="tx1"/>
                </a:solidFill>
                <a:latin typeface="Arial" charset="0"/>
                <a:ea typeface="宋体" charset="0"/>
                <a:cs typeface="宋体" charset="0"/>
              </a:defRPr>
            </a:lvl1pPr>
            <a:lvl2pPr marL="800100" indent="-34290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spcBef>
                <a:spcPct val="50000"/>
              </a:spcBef>
              <a:defRPr/>
            </a:pPr>
            <a:r>
              <a:rPr lang="zh-CN" altLang="en-US" sz="4800" b="1" dirty="0">
                <a:solidFill>
                  <a:srgbClr val="FF0000"/>
                </a:solidFill>
                <a:latin typeface="仿宋"/>
                <a:ea typeface="仿宋"/>
                <a:cs typeface="仿宋"/>
              </a:rPr>
              <a:t>计算思维</a:t>
            </a:r>
          </a:p>
          <a:p>
            <a:pPr marL="1028700" lvl="1" indent="-571500" eaLnBrk="1" hangingPunct="1">
              <a:lnSpc>
                <a:spcPct val="150000"/>
              </a:lnSpc>
              <a:spcBef>
                <a:spcPct val="50000"/>
              </a:spcBef>
              <a:buFont typeface="Arial"/>
              <a:buChar char="•"/>
              <a:defRPr/>
            </a:pPr>
            <a:r>
              <a:rPr lang="zh-CN" altLang="zh-CN" sz="3600" b="1" dirty="0">
                <a:latin typeface="仿宋"/>
                <a:ea typeface="仿宋"/>
                <a:cs typeface="仿宋"/>
              </a:rPr>
              <a:t>自觉利用计算机科学技术</a:t>
            </a:r>
            <a:r>
              <a:rPr lang="zh-CN" altLang="en-US" sz="3600" b="1" dirty="0">
                <a:latin typeface="仿宋"/>
                <a:ea typeface="仿宋"/>
                <a:cs typeface="仿宋"/>
              </a:rPr>
              <a:t>思想和</a:t>
            </a:r>
            <a:r>
              <a:rPr lang="zh-CN" altLang="zh-CN" sz="3600" b="1" dirty="0">
                <a:latin typeface="仿宋"/>
                <a:ea typeface="仿宋"/>
                <a:cs typeface="仿宋"/>
              </a:rPr>
              <a:t>方法分析问题</a:t>
            </a:r>
            <a:endParaRPr lang="zh-CN" altLang="en-US" sz="3600" b="1" dirty="0">
              <a:latin typeface="仿宋"/>
              <a:ea typeface="仿宋"/>
              <a:cs typeface="仿宋"/>
            </a:endParaRPr>
          </a:p>
          <a:p>
            <a:pPr marL="1028700" lvl="1" indent="-571500" eaLnBrk="1" hangingPunct="1">
              <a:lnSpc>
                <a:spcPct val="150000"/>
              </a:lnSpc>
              <a:spcBef>
                <a:spcPct val="50000"/>
              </a:spcBef>
              <a:buFont typeface="Arial"/>
              <a:buChar char="•"/>
              <a:defRPr/>
            </a:pPr>
            <a:r>
              <a:rPr lang="zh-CN" altLang="en-US" sz="3600" b="1" dirty="0">
                <a:latin typeface="仿宋"/>
                <a:ea typeface="仿宋"/>
                <a:cs typeface="仿宋"/>
              </a:rPr>
              <a:t>利用对问题的抽象、建模，运用合理的算法求解问题</a:t>
            </a:r>
          </a:p>
          <a:p>
            <a:pPr marL="1028700" lvl="1" indent="-571500" eaLnBrk="1" hangingPunct="1">
              <a:lnSpc>
                <a:spcPct val="150000"/>
              </a:lnSpc>
              <a:spcBef>
                <a:spcPct val="50000"/>
              </a:spcBef>
              <a:buFont typeface="Arial"/>
              <a:buChar char="•"/>
              <a:defRPr/>
            </a:pPr>
            <a:r>
              <a:rPr lang="zh-CN" altLang="en-US" sz="3600" b="1" dirty="0">
                <a:latin typeface="仿宋"/>
                <a:ea typeface="仿宋"/>
                <a:cs typeface="仿宋"/>
              </a:rPr>
              <a:t>能够应用于其它同类问题的求解</a:t>
            </a:r>
          </a:p>
        </p:txBody>
      </p:sp>
    </p:spTree>
    <p:extLst>
      <p:ext uri="{BB962C8B-B14F-4D97-AF65-F5344CB8AC3E}">
        <p14:creationId xmlns:p14="http://schemas.microsoft.com/office/powerpoint/2010/main" val="100576534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1847850" y="692151"/>
            <a:ext cx="8820150" cy="5401479"/>
          </a:xfrm>
          <a:prstGeom prst="rect">
            <a:avLst/>
          </a:prstGeom>
          <a:noFill/>
          <a:ln w="9525">
            <a:noFill/>
            <a:miter lim="800000"/>
            <a:headEnd/>
            <a:tailEnd/>
          </a:ln>
          <a:effectLst/>
        </p:spPr>
        <p:txBody>
          <a:bodyPr>
            <a:spAutoFit/>
          </a:bodyPr>
          <a:lstStyle>
            <a:lvl1pPr marL="342900" indent="-342900" eaLnBrk="0" hangingPunct="0">
              <a:defRPr>
                <a:solidFill>
                  <a:schemeClr val="tx1"/>
                </a:solidFill>
                <a:latin typeface="Arial" charset="0"/>
                <a:ea typeface="宋体" charset="0"/>
                <a:cs typeface="宋体" charset="0"/>
              </a:defRPr>
            </a:lvl1pPr>
            <a:lvl2pPr marL="800100" indent="-34290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spcBef>
                <a:spcPct val="50000"/>
              </a:spcBef>
              <a:defRPr/>
            </a:pPr>
            <a:r>
              <a:rPr lang="zh-CN" altLang="zh-CN" sz="4800" b="1" dirty="0">
                <a:solidFill>
                  <a:srgbClr val="FF0000"/>
                </a:solidFill>
                <a:latin typeface="仿宋"/>
                <a:ea typeface="仿宋"/>
                <a:cs typeface="仿宋"/>
              </a:rPr>
              <a:t>数字化</a:t>
            </a:r>
            <a:r>
              <a:rPr lang="zh-CN" altLang="en-US" sz="4800" b="1" dirty="0">
                <a:solidFill>
                  <a:srgbClr val="FF0000"/>
                </a:solidFill>
                <a:latin typeface="仿宋"/>
                <a:ea typeface="仿宋"/>
                <a:cs typeface="仿宋"/>
              </a:rPr>
              <a:t>学习</a:t>
            </a:r>
            <a:r>
              <a:rPr lang="zh-CN" altLang="zh-CN" sz="4800" b="1" dirty="0">
                <a:solidFill>
                  <a:srgbClr val="FF0000"/>
                </a:solidFill>
                <a:latin typeface="仿宋"/>
                <a:ea typeface="仿宋"/>
                <a:cs typeface="仿宋"/>
              </a:rPr>
              <a:t>与创新</a:t>
            </a:r>
            <a:endParaRPr lang="zh-CN" altLang="en-US" sz="4800" b="1" dirty="0">
              <a:solidFill>
                <a:srgbClr val="FF0000"/>
              </a:solidFill>
              <a:latin typeface="仿宋"/>
              <a:ea typeface="仿宋"/>
              <a:cs typeface="仿宋"/>
            </a:endParaRPr>
          </a:p>
          <a:p>
            <a:pPr marL="1028700" lvl="1" indent="-571500" eaLnBrk="1" hangingPunct="1">
              <a:lnSpc>
                <a:spcPts val="4500"/>
              </a:lnSpc>
              <a:spcBef>
                <a:spcPct val="50000"/>
              </a:spcBef>
              <a:buFont typeface="Arial"/>
              <a:buChar char="•"/>
              <a:defRPr/>
            </a:pPr>
            <a:r>
              <a:rPr lang="zh-CN" altLang="zh-CN" sz="3600" b="1" dirty="0">
                <a:latin typeface="仿宋"/>
                <a:ea typeface="仿宋"/>
                <a:cs typeface="仿宋"/>
              </a:rPr>
              <a:t>适应数字化环境</a:t>
            </a:r>
            <a:endParaRPr lang="zh-CN" altLang="en-US" sz="3600" b="1" dirty="0">
              <a:latin typeface="仿宋"/>
              <a:ea typeface="仿宋"/>
              <a:cs typeface="仿宋"/>
            </a:endParaRPr>
          </a:p>
          <a:p>
            <a:pPr marL="1028700" lvl="1" indent="-571500" eaLnBrk="1" hangingPunct="1">
              <a:lnSpc>
                <a:spcPts val="4500"/>
              </a:lnSpc>
              <a:spcBef>
                <a:spcPct val="50000"/>
              </a:spcBef>
              <a:buFont typeface="Arial"/>
              <a:buChar char="•"/>
              <a:defRPr/>
            </a:pPr>
            <a:r>
              <a:rPr lang="zh-CN" altLang="zh-CN" sz="3600" b="1" dirty="0">
                <a:latin typeface="仿宋"/>
                <a:ea typeface="仿宋"/>
                <a:cs typeface="仿宋"/>
              </a:rPr>
              <a:t>利用数字化资源和工具，提升终身学习效率和生活幸福感</a:t>
            </a:r>
            <a:endParaRPr lang="zh-CN" altLang="en-US" sz="3600" b="1" dirty="0">
              <a:latin typeface="仿宋"/>
              <a:ea typeface="仿宋"/>
              <a:cs typeface="仿宋"/>
            </a:endParaRPr>
          </a:p>
          <a:p>
            <a:pPr marL="1028700" lvl="1" indent="-571500" eaLnBrk="1" hangingPunct="1">
              <a:lnSpc>
                <a:spcPts val="4500"/>
              </a:lnSpc>
              <a:spcBef>
                <a:spcPct val="50000"/>
              </a:spcBef>
              <a:buFont typeface="Arial"/>
              <a:buChar char="•"/>
              <a:defRPr/>
            </a:pPr>
            <a:r>
              <a:rPr lang="zh-CN" altLang="zh-CN" sz="3600" b="1" dirty="0">
                <a:latin typeface="仿宋"/>
                <a:ea typeface="仿宋"/>
                <a:cs typeface="仿宋"/>
              </a:rPr>
              <a:t>开展创新和协同创新</a:t>
            </a:r>
            <a:endParaRPr lang="zh-CN" altLang="en-US" sz="3600" b="1" dirty="0">
              <a:latin typeface="仿宋"/>
              <a:ea typeface="仿宋"/>
              <a:cs typeface="仿宋"/>
            </a:endParaRPr>
          </a:p>
          <a:p>
            <a:pPr marL="1028700" lvl="1" indent="-571500" eaLnBrk="1" hangingPunct="1">
              <a:lnSpc>
                <a:spcPts val="4500"/>
              </a:lnSpc>
              <a:spcBef>
                <a:spcPct val="50000"/>
              </a:spcBef>
              <a:buFont typeface="Arial"/>
              <a:buChar char="•"/>
              <a:defRPr/>
            </a:pPr>
            <a:r>
              <a:rPr lang="zh-CN" altLang="en-US" sz="3600" b="1" dirty="0">
                <a:latin typeface="仿宋"/>
                <a:ea typeface="仿宋"/>
                <a:cs typeface="仿宋"/>
              </a:rPr>
              <a:t>积极推动信息技术创新带来的新观念、新发展模式</a:t>
            </a:r>
          </a:p>
        </p:txBody>
      </p:sp>
    </p:spTree>
    <p:extLst>
      <p:ext uri="{BB962C8B-B14F-4D97-AF65-F5344CB8AC3E}">
        <p14:creationId xmlns:p14="http://schemas.microsoft.com/office/powerpoint/2010/main" val="105441829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1847850" y="692151"/>
            <a:ext cx="8820150" cy="5478423"/>
          </a:xfrm>
          <a:prstGeom prst="rect">
            <a:avLst/>
          </a:prstGeom>
          <a:noFill/>
          <a:ln w="9525">
            <a:noFill/>
            <a:miter lim="800000"/>
            <a:headEnd/>
            <a:tailEnd/>
          </a:ln>
          <a:effectLst/>
        </p:spPr>
        <p:txBody>
          <a:bodyPr>
            <a:spAutoFit/>
          </a:bodyPr>
          <a:lstStyle>
            <a:lvl1pPr marL="342900" indent="-342900" eaLnBrk="0" hangingPunct="0">
              <a:defRPr>
                <a:solidFill>
                  <a:schemeClr val="tx1"/>
                </a:solidFill>
                <a:latin typeface="Arial" charset="0"/>
                <a:ea typeface="宋体" charset="0"/>
                <a:cs typeface="宋体" charset="0"/>
              </a:defRPr>
            </a:lvl1pPr>
            <a:lvl2pPr marL="800100" indent="-34290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spcBef>
                <a:spcPct val="50000"/>
              </a:spcBef>
              <a:defRPr/>
            </a:pPr>
            <a:r>
              <a:rPr lang="zh-CN" altLang="zh-CN" sz="4800" b="1" dirty="0">
                <a:solidFill>
                  <a:srgbClr val="FF0000"/>
                </a:solidFill>
                <a:latin typeface="仿宋"/>
                <a:ea typeface="仿宋"/>
                <a:cs typeface="仿宋"/>
              </a:rPr>
              <a:t>信息社会责任</a:t>
            </a:r>
            <a:endParaRPr lang="zh-CN" altLang="en-US" sz="4800" b="1" dirty="0">
              <a:solidFill>
                <a:srgbClr val="FF0000"/>
              </a:solidFill>
              <a:latin typeface="仿宋"/>
              <a:ea typeface="仿宋"/>
              <a:cs typeface="仿宋"/>
            </a:endParaRPr>
          </a:p>
          <a:p>
            <a:pPr marL="1028700" lvl="1" indent="-571500" eaLnBrk="1" hangingPunct="1">
              <a:lnSpc>
                <a:spcPts val="4600"/>
              </a:lnSpc>
              <a:spcBef>
                <a:spcPct val="50000"/>
              </a:spcBef>
              <a:buFont typeface="Arial"/>
              <a:buChar char="•"/>
              <a:defRPr/>
            </a:pPr>
            <a:r>
              <a:rPr lang="zh-CN" altLang="zh-CN" sz="3600" b="1" dirty="0">
                <a:latin typeface="仿宋"/>
                <a:ea typeface="仿宋"/>
                <a:cs typeface="仿宋"/>
              </a:rPr>
              <a:t>自觉遵守信息相关法律</a:t>
            </a:r>
            <a:endParaRPr lang="zh-CN" altLang="en-US" sz="3600" b="1" dirty="0">
              <a:latin typeface="仿宋"/>
              <a:ea typeface="仿宋"/>
              <a:cs typeface="仿宋"/>
            </a:endParaRPr>
          </a:p>
          <a:p>
            <a:pPr marL="1028700" lvl="1" indent="-571500" eaLnBrk="1" hangingPunct="1">
              <a:lnSpc>
                <a:spcPts val="4600"/>
              </a:lnSpc>
              <a:spcBef>
                <a:spcPct val="50000"/>
              </a:spcBef>
              <a:buFont typeface="Arial"/>
              <a:buChar char="•"/>
              <a:defRPr/>
            </a:pPr>
            <a:r>
              <a:rPr lang="zh-CN" altLang="zh-CN" sz="3600" b="1" dirty="0">
                <a:latin typeface="仿宋"/>
                <a:ea typeface="仿宋"/>
                <a:cs typeface="仿宋"/>
              </a:rPr>
              <a:t>尊重信息相关道德伦理</a:t>
            </a:r>
            <a:endParaRPr lang="zh-CN" altLang="en-US" sz="3600" b="1" dirty="0">
              <a:latin typeface="仿宋"/>
              <a:ea typeface="仿宋"/>
              <a:cs typeface="仿宋"/>
            </a:endParaRPr>
          </a:p>
          <a:p>
            <a:pPr marL="1028700" lvl="1" indent="-571500" eaLnBrk="1" hangingPunct="1">
              <a:lnSpc>
                <a:spcPts val="4600"/>
              </a:lnSpc>
              <a:spcBef>
                <a:spcPct val="50000"/>
              </a:spcBef>
              <a:buFont typeface="Arial"/>
              <a:buChar char="•"/>
              <a:defRPr/>
            </a:pPr>
            <a:r>
              <a:rPr lang="zh-CN" altLang="en-US" sz="3600" b="1" dirty="0">
                <a:latin typeface="仿宋"/>
                <a:ea typeface="仿宋"/>
                <a:cs typeface="仿宋"/>
              </a:rPr>
              <a:t>关注信息技术革命所带来的环境变化与人文挑战</a:t>
            </a:r>
          </a:p>
          <a:p>
            <a:pPr marL="1028700" lvl="1" indent="-571500" eaLnBrk="1" hangingPunct="1">
              <a:lnSpc>
                <a:spcPts val="4600"/>
              </a:lnSpc>
              <a:spcBef>
                <a:spcPct val="50000"/>
              </a:spcBef>
              <a:buFont typeface="Arial"/>
              <a:buChar char="•"/>
              <a:defRPr/>
            </a:pPr>
            <a:r>
              <a:rPr lang="zh-CN" altLang="zh-CN" sz="3600" b="1" dirty="0">
                <a:latin typeface="仿宋"/>
                <a:ea typeface="仿宋"/>
                <a:cs typeface="仿宋"/>
              </a:rPr>
              <a:t>杜绝有意或无意利用信息或信息工具危害国家、社会和他人</a:t>
            </a:r>
            <a:endParaRPr lang="zh-CN" altLang="en-US" sz="3600" b="1" dirty="0">
              <a:latin typeface="仿宋"/>
              <a:ea typeface="仿宋"/>
              <a:cs typeface="仿宋"/>
            </a:endParaRPr>
          </a:p>
        </p:txBody>
      </p:sp>
    </p:spTree>
    <p:extLst>
      <p:ext uri="{BB962C8B-B14F-4D97-AF65-F5344CB8AC3E}">
        <p14:creationId xmlns:p14="http://schemas.microsoft.com/office/powerpoint/2010/main" val="57329624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70A420FB-A7BE-4DED-9FA1-6B3AACA26F15}"/>
              </a:ext>
            </a:extLst>
          </p:cNvPr>
          <p:cNvSpPr>
            <a:spLocks noGrp="1" noChangeArrowheads="1"/>
          </p:cNvSpPr>
          <p:nvPr>
            <p:ph type="title"/>
          </p:nvPr>
        </p:nvSpPr>
        <p:spPr>
          <a:xfrm>
            <a:off x="2203554" y="2268538"/>
            <a:ext cx="7480091" cy="1160462"/>
          </a:xfrm>
        </p:spPr>
        <p:txBody>
          <a:bodyPr>
            <a:normAutofit fontScale="90000"/>
          </a:bodyPr>
          <a:lstStyle/>
          <a:p>
            <a:r>
              <a:rPr lang="zh-CN" altLang="en-US" dirty="0">
                <a:solidFill>
                  <a:srgbClr val="FF0000"/>
                </a:solidFill>
                <a:ea typeface="宋体" panose="02010600030101010101" pitchFamily="2" charset="-122"/>
              </a:rPr>
              <a:t>核心素养如何培养？</a:t>
            </a:r>
          </a:p>
        </p:txBody>
      </p:sp>
      <p:sp>
        <p:nvSpPr>
          <p:cNvPr id="43011" name="灯片编号占位符 3">
            <a:extLst>
              <a:ext uri="{FF2B5EF4-FFF2-40B4-BE49-F238E27FC236}">
                <a16:creationId xmlns:a16="http://schemas.microsoft.com/office/drawing/2014/main" id="{88EF926B-764C-4F6C-9A58-6A6A38AB90ED}"/>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19C8D153-2AFA-4784-BD6B-1C53B885C190}" type="slidenum">
              <a:rPr lang="ar-SA" altLang="en-US" sz="1000">
                <a:solidFill>
                  <a:schemeClr val="bg1"/>
                </a:solidFill>
              </a:rPr>
              <a:pPr/>
              <a:t>17</a:t>
            </a:fld>
            <a:endParaRPr lang="en-US" altLang="en-US" sz="1000">
              <a:solidFill>
                <a:schemeClr val="bg1"/>
              </a:solidFill>
            </a:endParaRPr>
          </a:p>
        </p:txBody>
      </p:sp>
    </p:spTree>
    <p:extLst>
      <p:ext uri="{BB962C8B-B14F-4D97-AF65-F5344CB8AC3E}">
        <p14:creationId xmlns:p14="http://schemas.microsoft.com/office/powerpoint/2010/main" val="172714208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2165" y="303956"/>
            <a:ext cx="8229600" cy="1143000"/>
          </a:xfrm>
        </p:spPr>
        <p:txBody>
          <a:bodyPr/>
          <a:lstStyle/>
          <a:p>
            <a:r>
              <a:rPr lang="zh-CN" altLang="en-US" sz="3600" dirty="0"/>
              <a:t>指向学科核心素养的教学</a:t>
            </a:r>
          </a:p>
        </p:txBody>
      </p:sp>
      <p:sp>
        <p:nvSpPr>
          <p:cNvPr id="3" name="内容占位符 2"/>
          <p:cNvSpPr>
            <a:spLocks noGrp="1"/>
          </p:cNvSpPr>
          <p:nvPr>
            <p:ph idx="1"/>
          </p:nvPr>
        </p:nvSpPr>
        <p:spPr>
          <a:xfrm>
            <a:off x="1826840" y="1948721"/>
            <a:ext cx="8229600" cy="4033823"/>
          </a:xfrm>
        </p:spPr>
        <p:txBody>
          <a:bodyPr>
            <a:normAutofit/>
          </a:bodyPr>
          <a:lstStyle/>
          <a:p>
            <a:r>
              <a:rPr lang="zh-CN" altLang="en-US" sz="2400" b="1" dirty="0"/>
              <a:t>促进深度学习的发生</a:t>
            </a:r>
            <a:endParaRPr lang="en-US" altLang="zh-CN" sz="2400" b="1" dirty="0"/>
          </a:p>
          <a:p>
            <a:r>
              <a:rPr lang="zh-CN" altLang="en-US" sz="2400" b="1" dirty="0"/>
              <a:t>教学设计：从课时到单元</a:t>
            </a:r>
            <a:endParaRPr lang="en-US" altLang="zh-CN" sz="2400" b="1" dirty="0"/>
          </a:p>
          <a:p>
            <a:r>
              <a:rPr kumimoji="1" lang="zh-CN" altLang="en-US" sz="2400" b="1" dirty="0"/>
              <a:t>从课程标准到课堂目标的一致性</a:t>
            </a:r>
            <a:endParaRPr lang="en-US" altLang="zh-CN" sz="2400" b="1" dirty="0"/>
          </a:p>
          <a:p>
            <a:r>
              <a:rPr lang="zh-CN" altLang="en-US" sz="2400" b="1" dirty="0"/>
              <a:t>内容重组或教学化处理</a:t>
            </a:r>
            <a:endParaRPr lang="en-US" altLang="zh-CN" sz="2400" b="1" dirty="0"/>
          </a:p>
          <a:p>
            <a:r>
              <a:rPr lang="zh-CN" altLang="en-US" sz="2400" b="1" dirty="0">
                <a:latin typeface="+mj-ea"/>
              </a:rPr>
              <a:t>强调学习方式与目标的匹配</a:t>
            </a:r>
            <a:endParaRPr lang="en-US" altLang="zh-CN" sz="2400" b="1" dirty="0">
              <a:latin typeface="+mj-ea"/>
            </a:endParaRPr>
          </a:p>
          <a:p>
            <a:r>
              <a:rPr lang="zh-CN" altLang="en-US" sz="2400" b="1" dirty="0">
                <a:latin typeface="+mj-ea"/>
              </a:rPr>
              <a:t>教</a:t>
            </a:r>
            <a:r>
              <a:rPr lang="en-US" altLang="zh-CN" sz="2400" b="1" dirty="0">
                <a:latin typeface="+mj-ea"/>
              </a:rPr>
              <a:t>-</a:t>
            </a:r>
            <a:r>
              <a:rPr lang="zh-CN" altLang="en-US" sz="2400" b="1" dirty="0">
                <a:latin typeface="+mj-ea"/>
              </a:rPr>
              <a:t>学</a:t>
            </a:r>
            <a:r>
              <a:rPr lang="en-US" altLang="zh-CN" sz="2400" b="1" dirty="0">
                <a:latin typeface="+mj-ea"/>
              </a:rPr>
              <a:t>-</a:t>
            </a:r>
            <a:r>
              <a:rPr lang="zh-CN" altLang="en-US" sz="2400" b="1" dirty="0">
                <a:latin typeface="+mj-ea"/>
              </a:rPr>
              <a:t>评一致</a:t>
            </a:r>
            <a:endParaRPr lang="en-US" altLang="zh-CN" sz="2400" b="1" dirty="0"/>
          </a:p>
        </p:txBody>
      </p:sp>
    </p:spTree>
    <p:extLst>
      <p:ext uri="{BB962C8B-B14F-4D97-AF65-F5344CB8AC3E}">
        <p14:creationId xmlns:p14="http://schemas.microsoft.com/office/powerpoint/2010/main" val="198508807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80144" y="273527"/>
            <a:ext cx="8229600" cy="1143000"/>
          </a:xfrm>
        </p:spPr>
        <p:txBody>
          <a:bodyPr/>
          <a:lstStyle/>
          <a:p>
            <a:r>
              <a:rPr lang="zh-CN" altLang="en-US" sz="3600" dirty="0"/>
              <a:t>教学设计：从课时到单元（崔允漷教授）</a:t>
            </a:r>
            <a:br>
              <a:rPr kumimoji="1" lang="zh-CN" altLang="en-US" sz="2400" dirty="0"/>
            </a:br>
            <a:r>
              <a:rPr kumimoji="1" lang="zh-CN" altLang="en-US" sz="2400" dirty="0"/>
              <a:t>课程建设像房屋建造吗？</a:t>
            </a:r>
            <a:endParaRPr kumimoji="1" lang="zh-CN" altLang="en-US" sz="3600" dirty="0"/>
          </a:p>
        </p:txBody>
      </p:sp>
      <p:sp>
        <p:nvSpPr>
          <p:cNvPr id="4" name="文本框 3"/>
          <p:cNvSpPr txBox="1"/>
          <p:nvPr/>
        </p:nvSpPr>
        <p:spPr>
          <a:xfrm>
            <a:off x="1820491" y="5203225"/>
            <a:ext cx="3384376" cy="1200329"/>
          </a:xfrm>
          <a:prstGeom prst="rect">
            <a:avLst/>
          </a:prstGeom>
          <a:solidFill>
            <a:schemeClr val="accent6">
              <a:lumMod val="50000"/>
            </a:schemeClr>
          </a:solidFill>
        </p:spPr>
        <p:txBody>
          <a:bodyPr wrap="square" rtlCol="0">
            <a:spAutoFit/>
          </a:bodyPr>
          <a:lstStyle/>
          <a:p>
            <a:pPr algn="ctr"/>
            <a:r>
              <a:rPr kumimoji="1" lang="zh-CN" altLang="en-US" sz="2400" dirty="0">
                <a:solidFill>
                  <a:srgbClr val="FFFF00"/>
                </a:solidFill>
                <a:latin typeface="+mj-ea"/>
                <a:ea typeface="+mj-ea"/>
              </a:rPr>
              <a:t>课时教学设计</a:t>
            </a:r>
            <a:endParaRPr kumimoji="1" lang="en-US" altLang="zh-CN" sz="2400" dirty="0">
              <a:solidFill>
                <a:srgbClr val="FFFF00"/>
              </a:solidFill>
              <a:latin typeface="+mj-ea"/>
              <a:ea typeface="+mj-ea"/>
            </a:endParaRPr>
          </a:p>
          <a:p>
            <a:r>
              <a:rPr kumimoji="1" lang="zh-CN" altLang="en-US" sz="2400" dirty="0">
                <a:solidFill>
                  <a:schemeClr val="bg1"/>
                </a:solidFill>
                <a:latin typeface="+mj-ea"/>
                <a:ea typeface="+mj-ea"/>
              </a:rPr>
              <a:t>知识点</a:t>
            </a:r>
            <a:r>
              <a:rPr kumimoji="1" lang="en-US" altLang="zh-CN" sz="2400" dirty="0">
                <a:solidFill>
                  <a:schemeClr val="bg1"/>
                </a:solidFill>
                <a:latin typeface="+mj-ea"/>
                <a:ea typeface="+mj-ea"/>
              </a:rPr>
              <a:t>1</a:t>
            </a:r>
            <a:r>
              <a:rPr kumimoji="1" lang="zh-CN" altLang="en-US" sz="2400" dirty="0">
                <a:solidFill>
                  <a:schemeClr val="bg1"/>
                </a:solidFill>
                <a:latin typeface="+mj-ea"/>
                <a:ea typeface="+mj-ea"/>
              </a:rPr>
              <a:t>、</a:t>
            </a:r>
            <a:r>
              <a:rPr kumimoji="1" lang="en-US" altLang="zh-CN" sz="2400" dirty="0">
                <a:solidFill>
                  <a:schemeClr val="bg1"/>
                </a:solidFill>
                <a:latin typeface="+mj-ea"/>
                <a:ea typeface="+mj-ea"/>
              </a:rPr>
              <a:t>2</a:t>
            </a:r>
            <a:r>
              <a:rPr kumimoji="1" lang="zh-CN" altLang="en-US" sz="2400" dirty="0">
                <a:solidFill>
                  <a:schemeClr val="bg1"/>
                </a:solidFill>
                <a:latin typeface="+mj-ea"/>
                <a:ea typeface="+mj-ea"/>
              </a:rPr>
              <a:t>、</a:t>
            </a:r>
            <a:r>
              <a:rPr kumimoji="1" lang="en-US" altLang="zh-CN" sz="2400" dirty="0">
                <a:solidFill>
                  <a:schemeClr val="bg1"/>
                </a:solidFill>
                <a:latin typeface="+mj-ea"/>
                <a:ea typeface="+mj-ea"/>
              </a:rPr>
              <a:t>3……</a:t>
            </a:r>
          </a:p>
          <a:p>
            <a:r>
              <a:rPr kumimoji="1" lang="zh-CN" altLang="en-US" sz="2400" dirty="0">
                <a:solidFill>
                  <a:schemeClr val="bg1"/>
                </a:solidFill>
                <a:latin typeface="+mj-ea"/>
                <a:ea typeface="+mj-ea"/>
              </a:rPr>
              <a:t>如水泥、钢筋、门、窗</a:t>
            </a:r>
          </a:p>
        </p:txBody>
      </p:sp>
      <p:sp>
        <p:nvSpPr>
          <p:cNvPr id="5" name="文本框 4"/>
          <p:cNvSpPr txBox="1"/>
          <p:nvPr/>
        </p:nvSpPr>
        <p:spPr>
          <a:xfrm>
            <a:off x="4628804" y="3393346"/>
            <a:ext cx="3157239" cy="1569660"/>
          </a:xfrm>
          <a:prstGeom prst="rect">
            <a:avLst/>
          </a:prstGeom>
          <a:solidFill>
            <a:srgbClr val="AC37B6"/>
          </a:solidFill>
        </p:spPr>
        <p:txBody>
          <a:bodyPr wrap="square" rtlCol="0">
            <a:spAutoFit/>
          </a:bodyPr>
          <a:lstStyle/>
          <a:p>
            <a:pPr algn="ctr"/>
            <a:r>
              <a:rPr kumimoji="1" lang="zh-CN" altLang="en-US" sz="2400" b="1" dirty="0">
                <a:solidFill>
                  <a:srgbClr val="FFFF00"/>
                </a:solidFill>
                <a:latin typeface="+mj-ea"/>
                <a:ea typeface="+mj-ea"/>
              </a:rPr>
              <a:t>单元学习设计</a:t>
            </a:r>
            <a:endParaRPr kumimoji="1" lang="en-US" altLang="zh-CN" sz="2400" b="1" dirty="0">
              <a:solidFill>
                <a:srgbClr val="FFFF00"/>
              </a:solidFill>
              <a:latin typeface="+mj-ea"/>
              <a:ea typeface="+mj-ea"/>
            </a:endParaRPr>
          </a:p>
          <a:p>
            <a:r>
              <a:rPr kumimoji="1" lang="zh-CN" altLang="en-US" sz="2400" dirty="0">
                <a:solidFill>
                  <a:schemeClr val="bg1"/>
                </a:solidFill>
                <a:latin typeface="+mj-ea"/>
                <a:ea typeface="+mj-ea"/>
              </a:rPr>
              <a:t>知识点</a:t>
            </a:r>
            <a:r>
              <a:rPr kumimoji="1" lang="en-US" altLang="zh-CN" sz="2400" dirty="0">
                <a:solidFill>
                  <a:schemeClr val="bg1"/>
                </a:solidFill>
                <a:latin typeface="+mj-ea"/>
                <a:ea typeface="+mj-ea"/>
              </a:rPr>
              <a:t>1+2+3……</a:t>
            </a:r>
          </a:p>
          <a:p>
            <a:r>
              <a:rPr kumimoji="1" lang="zh-CN" altLang="en-US" sz="2400" dirty="0">
                <a:solidFill>
                  <a:schemeClr val="bg1"/>
                </a:solidFill>
                <a:latin typeface="+mj-ea"/>
                <a:ea typeface="+mj-ea"/>
              </a:rPr>
              <a:t>如水泥</a:t>
            </a:r>
            <a:r>
              <a:rPr kumimoji="1" lang="en-US" altLang="zh-CN" sz="2400" dirty="0">
                <a:solidFill>
                  <a:schemeClr val="bg1"/>
                </a:solidFill>
                <a:latin typeface="+mj-ea"/>
                <a:ea typeface="+mj-ea"/>
              </a:rPr>
              <a:t>+</a:t>
            </a:r>
            <a:r>
              <a:rPr kumimoji="1" lang="zh-CN" altLang="en-US" sz="2400" dirty="0">
                <a:solidFill>
                  <a:schemeClr val="bg1"/>
                </a:solidFill>
                <a:latin typeface="+mj-ea"/>
                <a:ea typeface="+mj-ea"/>
              </a:rPr>
              <a:t>钢筋</a:t>
            </a:r>
            <a:r>
              <a:rPr kumimoji="1" lang="en-US" altLang="zh-CN" sz="2400" dirty="0">
                <a:solidFill>
                  <a:schemeClr val="bg1"/>
                </a:solidFill>
                <a:latin typeface="+mj-ea"/>
                <a:ea typeface="+mj-ea"/>
              </a:rPr>
              <a:t>+</a:t>
            </a:r>
            <a:r>
              <a:rPr kumimoji="1" lang="zh-CN" altLang="en-US" sz="2400" dirty="0">
                <a:solidFill>
                  <a:schemeClr val="bg1"/>
                </a:solidFill>
                <a:latin typeface="+mj-ea"/>
                <a:ea typeface="+mj-ea"/>
              </a:rPr>
              <a:t>门</a:t>
            </a:r>
            <a:r>
              <a:rPr kumimoji="1" lang="en-US" altLang="zh-CN" sz="2400" dirty="0">
                <a:solidFill>
                  <a:schemeClr val="bg1"/>
                </a:solidFill>
                <a:latin typeface="+mj-ea"/>
                <a:ea typeface="+mj-ea"/>
              </a:rPr>
              <a:t>+</a:t>
            </a:r>
            <a:r>
              <a:rPr kumimoji="1" lang="zh-CN" altLang="en-US" sz="2400" dirty="0">
                <a:solidFill>
                  <a:schemeClr val="bg1"/>
                </a:solidFill>
                <a:latin typeface="+mj-ea"/>
                <a:ea typeface="+mj-ea"/>
              </a:rPr>
              <a:t>窗，形成一间房</a:t>
            </a:r>
          </a:p>
        </p:txBody>
      </p:sp>
      <p:sp>
        <p:nvSpPr>
          <p:cNvPr id="6" name="文本框 5"/>
          <p:cNvSpPr txBox="1"/>
          <p:nvPr/>
        </p:nvSpPr>
        <p:spPr>
          <a:xfrm>
            <a:off x="7365107" y="1654776"/>
            <a:ext cx="3024336" cy="1569660"/>
          </a:xfrm>
          <a:prstGeom prst="rect">
            <a:avLst/>
          </a:prstGeom>
          <a:solidFill>
            <a:schemeClr val="accent5">
              <a:lumMod val="75000"/>
            </a:schemeClr>
          </a:solidFill>
        </p:spPr>
        <p:txBody>
          <a:bodyPr wrap="square" rtlCol="0">
            <a:spAutoFit/>
          </a:bodyPr>
          <a:lstStyle/>
          <a:p>
            <a:pPr algn="ctr"/>
            <a:r>
              <a:rPr kumimoji="1" lang="zh-CN" altLang="en-US" sz="2400" dirty="0">
                <a:solidFill>
                  <a:srgbClr val="FFFF00"/>
                </a:solidFill>
                <a:latin typeface="+mj-ea"/>
                <a:ea typeface="+mj-ea"/>
              </a:rPr>
              <a:t>学期或学段设计</a:t>
            </a:r>
            <a:endParaRPr kumimoji="1" lang="en-US" altLang="zh-CN" sz="2400" dirty="0">
              <a:solidFill>
                <a:srgbClr val="FFFF00"/>
              </a:solidFill>
              <a:latin typeface="+mj-ea"/>
              <a:ea typeface="+mj-ea"/>
            </a:endParaRPr>
          </a:p>
          <a:p>
            <a:r>
              <a:rPr kumimoji="1" lang="zh-CN" altLang="en-US" sz="2400" dirty="0">
                <a:solidFill>
                  <a:schemeClr val="bg1"/>
                </a:solidFill>
                <a:latin typeface="+mj-ea"/>
                <a:ea typeface="+mj-ea"/>
              </a:rPr>
              <a:t>单元</a:t>
            </a:r>
            <a:r>
              <a:rPr kumimoji="1" lang="en-US" altLang="zh-CN" sz="2400" dirty="0">
                <a:solidFill>
                  <a:schemeClr val="bg1"/>
                </a:solidFill>
                <a:latin typeface="+mj-ea"/>
                <a:ea typeface="+mj-ea"/>
              </a:rPr>
              <a:t>1+2+3……</a:t>
            </a:r>
          </a:p>
          <a:p>
            <a:r>
              <a:rPr kumimoji="1" lang="zh-CN" altLang="en-US" sz="2400" dirty="0">
                <a:solidFill>
                  <a:schemeClr val="bg1"/>
                </a:solidFill>
                <a:latin typeface="+mj-ea"/>
                <a:ea typeface="+mj-ea"/>
              </a:rPr>
              <a:t>如房间</a:t>
            </a:r>
            <a:r>
              <a:rPr kumimoji="1" lang="en-US" altLang="zh-CN" sz="2400" dirty="0">
                <a:solidFill>
                  <a:schemeClr val="bg1"/>
                </a:solidFill>
                <a:latin typeface="+mj-ea"/>
                <a:ea typeface="+mj-ea"/>
              </a:rPr>
              <a:t>1+2+……</a:t>
            </a:r>
          </a:p>
          <a:p>
            <a:r>
              <a:rPr kumimoji="1" lang="zh-CN" altLang="en-US" sz="2400" dirty="0">
                <a:solidFill>
                  <a:schemeClr val="bg1"/>
                </a:solidFill>
                <a:latin typeface="+mj-ea"/>
                <a:ea typeface="+mj-ea"/>
              </a:rPr>
              <a:t>形成一幢楼</a:t>
            </a:r>
          </a:p>
        </p:txBody>
      </p:sp>
      <p:sp>
        <p:nvSpPr>
          <p:cNvPr id="8" name="圆角右箭头 7"/>
          <p:cNvSpPr/>
          <p:nvPr/>
        </p:nvSpPr>
        <p:spPr>
          <a:xfrm>
            <a:off x="3188643" y="3917942"/>
            <a:ext cx="1451272" cy="1285283"/>
          </a:xfrm>
          <a:prstGeom prst="bentArrow">
            <a:avLst>
              <a:gd name="adj1" fmla="val 9534"/>
              <a:gd name="adj2" fmla="val 11081"/>
              <a:gd name="adj3" fmla="val 12627"/>
              <a:gd name="adj4" fmla="val 78806"/>
            </a:avLst>
          </a:prstGeom>
          <a:solidFill>
            <a:srgbClr val="1A34C2"/>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9" name="圆角右箭头 8"/>
          <p:cNvSpPr/>
          <p:nvPr/>
        </p:nvSpPr>
        <p:spPr>
          <a:xfrm>
            <a:off x="5910657" y="2094555"/>
            <a:ext cx="1451272" cy="1285283"/>
          </a:xfrm>
          <a:prstGeom prst="bentArrow">
            <a:avLst>
              <a:gd name="adj1" fmla="val 9534"/>
              <a:gd name="adj2" fmla="val 11081"/>
              <a:gd name="adj3" fmla="val 13658"/>
              <a:gd name="adj4" fmla="val 80868"/>
            </a:avLst>
          </a:prstGeom>
          <a:solidFill>
            <a:srgbClr val="1A34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1" name="圆角右箭头 10"/>
          <p:cNvSpPr/>
          <p:nvPr/>
        </p:nvSpPr>
        <p:spPr>
          <a:xfrm>
            <a:off x="2612579" y="1654776"/>
            <a:ext cx="4749350" cy="3548448"/>
          </a:xfrm>
          <a:prstGeom prst="bentArrow">
            <a:avLst>
              <a:gd name="adj1" fmla="val 2394"/>
              <a:gd name="adj2" fmla="val 6040"/>
              <a:gd name="adj3" fmla="val 5527"/>
              <a:gd name="adj4" fmla="val 95157"/>
            </a:avLst>
          </a:prstGeom>
          <a:solidFill>
            <a:srgbClr val="0070C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5" name="直角双向箭头 14"/>
          <p:cNvSpPr/>
          <p:nvPr/>
        </p:nvSpPr>
        <p:spPr>
          <a:xfrm>
            <a:off x="5204867" y="4963007"/>
            <a:ext cx="1047485" cy="899151"/>
          </a:xfrm>
          <a:prstGeom prst="leftUpArrow">
            <a:avLst>
              <a:gd name="adj1" fmla="val 8699"/>
              <a:gd name="adj2" fmla="val 7698"/>
              <a:gd name="adj3" fmla="val 16070"/>
            </a:avLst>
          </a:prstGeom>
          <a:solidFill>
            <a:srgbClr val="1A34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1648691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灯片编号占位符 1">
            <a:extLst>
              <a:ext uri="{FF2B5EF4-FFF2-40B4-BE49-F238E27FC236}">
                <a16:creationId xmlns:a16="http://schemas.microsoft.com/office/drawing/2014/main" id="{E422CA9A-3957-4D1B-BF00-2C91C97E0F6B}"/>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C4EFD7AD-4C48-4114-9FD8-F10BA4B16045}" type="slidenum">
              <a:rPr lang="ar-SA" altLang="en-US" sz="1000">
                <a:solidFill>
                  <a:schemeClr val="bg1"/>
                </a:solidFill>
              </a:rPr>
              <a:pPr/>
              <a:t>2</a:t>
            </a:fld>
            <a:endParaRPr lang="en-US" altLang="en-US" sz="1000">
              <a:solidFill>
                <a:schemeClr val="bg1"/>
              </a:solidFill>
            </a:endParaRPr>
          </a:p>
        </p:txBody>
      </p:sp>
      <p:pic>
        <p:nvPicPr>
          <p:cNvPr id="9219" name="图片 2">
            <a:extLst>
              <a:ext uri="{FF2B5EF4-FFF2-40B4-BE49-F238E27FC236}">
                <a16:creationId xmlns:a16="http://schemas.microsoft.com/office/drawing/2014/main" id="{D00C723A-ED9D-4607-B52F-F9A84280F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4239" y="1508126"/>
            <a:ext cx="8169275" cy="1909763"/>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sp>
        <p:nvSpPr>
          <p:cNvPr id="9220" name="标题 1">
            <a:extLst>
              <a:ext uri="{FF2B5EF4-FFF2-40B4-BE49-F238E27FC236}">
                <a16:creationId xmlns:a16="http://schemas.microsoft.com/office/drawing/2014/main" id="{3D4B4B67-7F9A-4BA1-A754-1D39F3430A57}"/>
              </a:ext>
            </a:extLst>
          </p:cNvPr>
          <p:cNvSpPr txBox="1">
            <a:spLocks noChangeArrowheads="1"/>
          </p:cNvSpPr>
          <p:nvPr/>
        </p:nvSpPr>
        <p:spPr bwMode="auto">
          <a:xfrm>
            <a:off x="1717675" y="374651"/>
            <a:ext cx="52339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914400" indent="-4000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377950" indent="-34925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885950" indent="-3429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349500" indent="-34925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8067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32639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7211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41783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lnSpc>
                <a:spcPct val="90000"/>
              </a:lnSpc>
              <a:spcAft>
                <a:spcPct val="0"/>
              </a:spcAft>
              <a:buClrTx/>
              <a:buFontTx/>
              <a:buNone/>
            </a:pPr>
            <a:r>
              <a:rPr lang="zh-CN" altLang="en-US" sz="4000" dirty="0">
                <a:solidFill>
                  <a:srgbClr val="FF0000"/>
                </a:solidFill>
              </a:rPr>
              <a:t>例</a:t>
            </a:r>
            <a:r>
              <a:rPr lang="en-US" altLang="zh-CN" sz="4000" dirty="0">
                <a:solidFill>
                  <a:srgbClr val="FF0000"/>
                </a:solidFill>
              </a:rPr>
              <a:t>1</a:t>
            </a:r>
            <a:r>
              <a:rPr lang="zh-CN" altLang="en-US" sz="5400" dirty="0">
                <a:solidFill>
                  <a:srgbClr val="FF0000"/>
                </a:solidFill>
              </a:rPr>
              <a:t>：</a:t>
            </a:r>
          </a:p>
        </p:txBody>
      </p:sp>
      <p:pic>
        <p:nvPicPr>
          <p:cNvPr id="9221" name="图片 3">
            <a:extLst>
              <a:ext uri="{FF2B5EF4-FFF2-40B4-BE49-F238E27FC236}">
                <a16:creationId xmlns:a16="http://schemas.microsoft.com/office/drawing/2014/main" id="{5755297C-9861-466C-87B2-BECFAC0545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039" y="3870325"/>
            <a:ext cx="8245475" cy="2344738"/>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0913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标题 1">
            <a:extLst>
              <a:ext uri="{FF2B5EF4-FFF2-40B4-BE49-F238E27FC236}">
                <a16:creationId xmlns:a16="http://schemas.microsoft.com/office/drawing/2014/main" id="{8A589FBC-2956-46F8-958B-BAE9E167C8EA}"/>
              </a:ext>
            </a:extLst>
          </p:cNvPr>
          <p:cNvSpPr>
            <a:spLocks noGrp="1" noChangeArrowheads="1"/>
          </p:cNvSpPr>
          <p:nvPr>
            <p:ph type="title"/>
          </p:nvPr>
        </p:nvSpPr>
        <p:spPr/>
        <p:txBody>
          <a:bodyPr/>
          <a:lstStyle/>
          <a:p>
            <a:r>
              <a:rPr lang="zh-CN" altLang="zh-CN">
                <a:ea typeface="宋体" panose="02010600030101010101" pitchFamily="2" charset="-122"/>
              </a:rPr>
              <a:t>课堂教学的目标定位：</a:t>
            </a:r>
            <a:endParaRPr lang="zh-CN" altLang="en-US">
              <a:ea typeface="宋体" panose="02010600030101010101" pitchFamily="2" charset="-122"/>
            </a:endParaRPr>
          </a:p>
        </p:txBody>
      </p:sp>
      <p:sp>
        <p:nvSpPr>
          <p:cNvPr id="40963" name="灯片编号占位符 3">
            <a:extLst>
              <a:ext uri="{FF2B5EF4-FFF2-40B4-BE49-F238E27FC236}">
                <a16:creationId xmlns:a16="http://schemas.microsoft.com/office/drawing/2014/main" id="{C6B60250-D465-450B-B6E1-31DF09A6DE1E}"/>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32C8E861-C894-4A16-8150-252E4CC16F48}" type="slidenum">
              <a:rPr lang="ar-SA" altLang="en-US" sz="1000">
                <a:solidFill>
                  <a:schemeClr val="bg1"/>
                </a:solidFill>
              </a:rPr>
              <a:pPr/>
              <a:t>20</a:t>
            </a:fld>
            <a:endParaRPr lang="en-US" altLang="en-US" sz="1000">
              <a:solidFill>
                <a:schemeClr val="bg1"/>
              </a:solidFill>
            </a:endParaRPr>
          </a:p>
        </p:txBody>
      </p:sp>
      <p:graphicFrame>
        <p:nvGraphicFramePr>
          <p:cNvPr id="5" name="图示 4">
            <a:extLst>
              <a:ext uri="{FF2B5EF4-FFF2-40B4-BE49-F238E27FC236}">
                <a16:creationId xmlns:a16="http://schemas.microsoft.com/office/drawing/2014/main" id="{857F7383-A0DF-4BF0-A2BA-4423313D932A}"/>
              </a:ext>
            </a:extLst>
          </p:cNvPr>
          <p:cNvGraphicFramePr/>
          <p:nvPr/>
        </p:nvGraphicFramePr>
        <p:xfrm>
          <a:off x="2453391" y="1515049"/>
          <a:ext cx="6910467" cy="4821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311902"/>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灯片编号占位符 1">
            <a:extLst>
              <a:ext uri="{FF2B5EF4-FFF2-40B4-BE49-F238E27FC236}">
                <a16:creationId xmlns:a16="http://schemas.microsoft.com/office/drawing/2014/main" id="{55B767AD-B549-48BF-A677-EE4DE4CE2F72}"/>
              </a:ext>
            </a:extLst>
          </p:cNvPr>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BFDD7328-E9E6-43D0-9B84-53BCF07AD5C2}" type="slidenum">
              <a:rPr lang="ar-SA" altLang="en-US" sz="1000">
                <a:solidFill>
                  <a:schemeClr val="bg1"/>
                </a:solidFill>
              </a:rPr>
              <a:pPr/>
              <a:t>21</a:t>
            </a:fld>
            <a:endParaRPr lang="en-US" altLang="en-US" sz="1000">
              <a:solidFill>
                <a:schemeClr val="bg1"/>
              </a:solidFill>
            </a:endParaRPr>
          </a:p>
        </p:txBody>
      </p:sp>
      <p:pic>
        <p:nvPicPr>
          <p:cNvPr id="48131" name="图片 2">
            <a:extLst>
              <a:ext uri="{FF2B5EF4-FFF2-40B4-BE49-F238E27FC236}">
                <a16:creationId xmlns:a16="http://schemas.microsoft.com/office/drawing/2014/main" id="{841BE6B1-5E54-4096-8DD9-156AE15865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522288"/>
            <a:ext cx="6994525" cy="944562"/>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pic>
        <p:nvPicPr>
          <p:cNvPr id="48132" name="图片 3">
            <a:extLst>
              <a:ext uri="{FF2B5EF4-FFF2-40B4-BE49-F238E27FC236}">
                <a16:creationId xmlns:a16="http://schemas.microsoft.com/office/drawing/2014/main" id="{FA076017-AC7E-4AFA-8446-2584DEABE6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733550"/>
            <a:ext cx="5100637" cy="1760538"/>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pic>
        <p:nvPicPr>
          <p:cNvPr id="48133" name="图片 4">
            <a:extLst>
              <a:ext uri="{FF2B5EF4-FFF2-40B4-BE49-F238E27FC236}">
                <a16:creationId xmlns:a16="http://schemas.microsoft.com/office/drawing/2014/main" id="{E9AD6587-38D0-4456-9C42-33D35FBA49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3251" y="3871913"/>
            <a:ext cx="8640763" cy="1060450"/>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pic>
        <p:nvPicPr>
          <p:cNvPr id="48134" name="图片 5">
            <a:extLst>
              <a:ext uri="{FF2B5EF4-FFF2-40B4-BE49-F238E27FC236}">
                <a16:creationId xmlns:a16="http://schemas.microsoft.com/office/drawing/2014/main" id="{02C28686-EB05-49F6-8824-57100316F0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3250" y="5345113"/>
            <a:ext cx="7646988" cy="1200150"/>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14233"/>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灯片编号占位符 1">
            <a:extLst>
              <a:ext uri="{FF2B5EF4-FFF2-40B4-BE49-F238E27FC236}">
                <a16:creationId xmlns:a16="http://schemas.microsoft.com/office/drawing/2014/main" id="{957CF205-8073-43BE-977A-532667FD9FE6}"/>
              </a:ext>
            </a:extLst>
          </p:cNvPr>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0CD62E97-5CDB-4AE5-AC7D-4F8CAB18F45C}" type="slidenum">
              <a:rPr lang="ar-SA" altLang="en-US" sz="1000">
                <a:solidFill>
                  <a:schemeClr val="bg1"/>
                </a:solidFill>
              </a:rPr>
              <a:pPr/>
              <a:t>22</a:t>
            </a:fld>
            <a:endParaRPr lang="en-US" altLang="en-US" sz="1000">
              <a:solidFill>
                <a:schemeClr val="bg1"/>
              </a:solidFill>
            </a:endParaRPr>
          </a:p>
        </p:txBody>
      </p:sp>
      <p:sp>
        <p:nvSpPr>
          <p:cNvPr id="49155" name="对话气泡: 矩形 2">
            <a:extLst>
              <a:ext uri="{FF2B5EF4-FFF2-40B4-BE49-F238E27FC236}">
                <a16:creationId xmlns:a16="http://schemas.microsoft.com/office/drawing/2014/main" id="{43885193-9CA5-4E9B-8DF6-11E4C218AF68}"/>
              </a:ext>
            </a:extLst>
          </p:cNvPr>
          <p:cNvSpPr>
            <a:spLocks noChangeArrowheads="1"/>
          </p:cNvSpPr>
          <p:nvPr/>
        </p:nvSpPr>
        <p:spPr bwMode="auto">
          <a:xfrm>
            <a:off x="1677988" y="600075"/>
            <a:ext cx="8648700" cy="5530850"/>
          </a:xfrm>
          <a:prstGeom prst="wedgeRectCallout">
            <a:avLst>
              <a:gd name="adj1" fmla="val -19792"/>
              <a:gd name="adj2" fmla="val 51352"/>
            </a:avLst>
          </a:prstGeom>
          <a:noFill/>
          <a:ln w="28575"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en-US" altLang="zh-CN" sz="2400">
              <a:solidFill>
                <a:srgbClr val="FF0000"/>
              </a:solidFill>
            </a:endParaRPr>
          </a:p>
          <a:p>
            <a:r>
              <a:rPr lang="zh-CN" altLang="en-US" sz="2400">
                <a:solidFill>
                  <a:srgbClr val="FF0000"/>
                </a:solidFill>
              </a:rPr>
              <a:t>图表：</a:t>
            </a:r>
            <a:endParaRPr lang="en-US" altLang="zh-CN" sz="2400">
              <a:solidFill>
                <a:srgbClr val="FF0000"/>
              </a:solidFill>
            </a:endParaRPr>
          </a:p>
          <a:p>
            <a:r>
              <a:rPr lang="en-US" altLang="zh-CN" sz="2000"/>
              <a:t>           </a:t>
            </a:r>
            <a:r>
              <a:rPr lang="zh-CN" altLang="zh-CN" sz="2000"/>
              <a:t>表达观点时，用图？用表？</a:t>
            </a:r>
          </a:p>
          <a:p>
            <a:r>
              <a:rPr lang="en-US" altLang="zh-CN" sz="2000"/>
              <a:t>           </a:t>
            </a:r>
            <a:r>
              <a:rPr lang="zh-CN" altLang="zh-CN" sz="2000"/>
              <a:t>用图佐证时，用什么样的图？</a:t>
            </a:r>
            <a:r>
              <a:rPr lang="zh-CN" altLang="en-US" sz="2000"/>
              <a:t>图中</a:t>
            </a:r>
            <a:r>
              <a:rPr lang="zh-CN" altLang="zh-CN" sz="2000"/>
              <a:t>需要有哪些要素？</a:t>
            </a:r>
            <a:endParaRPr lang="en-US" altLang="zh-CN" sz="2000"/>
          </a:p>
          <a:p>
            <a:endParaRPr lang="en-US" altLang="zh-CN" sz="2000"/>
          </a:p>
          <a:p>
            <a:r>
              <a:rPr lang="zh-CN" altLang="zh-CN" sz="2400">
                <a:solidFill>
                  <a:srgbClr val="FF0000"/>
                </a:solidFill>
              </a:rPr>
              <a:t>排序与筛选：</a:t>
            </a:r>
          </a:p>
          <a:p>
            <a:r>
              <a:rPr lang="en-US" altLang="zh-CN" sz="2000"/>
              <a:t>          </a:t>
            </a:r>
            <a:r>
              <a:rPr lang="zh-CN" altLang="zh-CN" sz="2000"/>
              <a:t>按照一定的规则来整理数据——数据的组织能力</a:t>
            </a:r>
          </a:p>
          <a:p>
            <a:r>
              <a:rPr lang="en-US" altLang="zh-CN" sz="2000"/>
              <a:t>          </a:t>
            </a:r>
            <a:r>
              <a:rPr lang="zh-CN" altLang="zh-CN" sz="2000"/>
              <a:t>噪声数据的分离</a:t>
            </a:r>
            <a:r>
              <a:rPr lang="en-US" altLang="zh-CN" sz="2000"/>
              <a:t>——</a:t>
            </a:r>
            <a:r>
              <a:rPr lang="zh-CN" altLang="zh-CN" sz="2000"/>
              <a:t>数据的鉴别能力</a:t>
            </a:r>
          </a:p>
          <a:p>
            <a:r>
              <a:rPr lang="en-US" altLang="zh-CN" sz="2000"/>
              <a:t>          </a:t>
            </a:r>
            <a:r>
              <a:rPr lang="zh-CN" altLang="zh-CN" sz="2000"/>
              <a:t>从排序与筛选结果中，分析数据，获得信息</a:t>
            </a:r>
            <a:r>
              <a:rPr lang="en-US" altLang="zh-CN" sz="2000"/>
              <a:t>——</a:t>
            </a:r>
            <a:r>
              <a:rPr lang="zh-CN" altLang="zh-CN" sz="2000"/>
              <a:t>数据的分析</a:t>
            </a:r>
            <a:r>
              <a:rPr lang="zh-CN" altLang="en-US" sz="2000"/>
              <a:t>与信息提取</a:t>
            </a:r>
            <a:r>
              <a:rPr lang="zh-CN" altLang="zh-CN" sz="2000"/>
              <a:t>能力</a:t>
            </a:r>
          </a:p>
          <a:p>
            <a:r>
              <a:rPr lang="en-US" altLang="zh-CN" sz="2000"/>
              <a:t>          </a:t>
            </a:r>
            <a:r>
              <a:rPr lang="zh-CN" altLang="zh-CN" sz="2000"/>
              <a:t>工具的合理选用</a:t>
            </a:r>
            <a:r>
              <a:rPr lang="en-US" altLang="zh-CN" sz="2000"/>
              <a:t>——</a:t>
            </a:r>
            <a:r>
              <a:rPr lang="zh-CN" altLang="zh-CN" sz="2000"/>
              <a:t>排序还是筛选？</a:t>
            </a:r>
            <a:endParaRPr lang="en-US" altLang="zh-CN" sz="2000"/>
          </a:p>
          <a:p>
            <a:endParaRPr lang="zh-CN" altLang="zh-CN" sz="2000"/>
          </a:p>
          <a:p>
            <a:r>
              <a:rPr lang="zh-CN" altLang="zh-CN" sz="2400">
                <a:solidFill>
                  <a:srgbClr val="FF0000"/>
                </a:solidFill>
              </a:rPr>
              <a:t>程序设计：</a:t>
            </a:r>
          </a:p>
          <a:p>
            <a:r>
              <a:rPr lang="en-US" altLang="zh-CN" sz="2000"/>
              <a:t>        </a:t>
            </a:r>
            <a:r>
              <a:rPr lang="zh-CN" altLang="zh-CN" sz="2000"/>
              <a:t>界定：用电子表格</a:t>
            </a:r>
            <a:r>
              <a:rPr lang="zh-CN" altLang="en-US" sz="2000"/>
              <a:t>、</a:t>
            </a:r>
            <a:r>
              <a:rPr lang="en-US" altLang="zh-CN" sz="2000"/>
              <a:t>PPT</a:t>
            </a:r>
            <a:r>
              <a:rPr lang="zh-CN" altLang="zh-CN" sz="2000"/>
              <a:t>还是编程来实现</a:t>
            </a:r>
          </a:p>
          <a:p>
            <a:r>
              <a:rPr lang="en-US" altLang="zh-CN" sz="2000"/>
              <a:t>        </a:t>
            </a:r>
            <a:r>
              <a:rPr lang="zh-CN" altLang="zh-CN" sz="2000"/>
              <a:t>问题解决</a:t>
            </a:r>
            <a:r>
              <a:rPr lang="en-US" altLang="zh-CN" sz="2000"/>
              <a:t>——</a:t>
            </a:r>
            <a:r>
              <a:rPr lang="zh-CN" altLang="en-US" sz="2000"/>
              <a:t>抽象、建模、算法描述</a:t>
            </a:r>
            <a:endParaRPr lang="en-US" altLang="zh-CN" sz="2000"/>
          </a:p>
          <a:p>
            <a:r>
              <a:rPr lang="en-US" altLang="zh-CN" sz="2000"/>
              <a:t>         </a:t>
            </a:r>
            <a:r>
              <a:rPr lang="zh-CN" altLang="en-US" sz="2000"/>
              <a:t>程序实现：代码调试、完善、优化</a:t>
            </a:r>
            <a:r>
              <a:rPr lang="en-US" altLang="zh-CN" sz="2000"/>
              <a:t>——</a:t>
            </a:r>
            <a:r>
              <a:rPr lang="zh-CN" altLang="en-US" sz="2000"/>
              <a:t>迭代意识的形成</a:t>
            </a:r>
            <a:endParaRPr lang="en-US" altLang="zh-CN" sz="2000"/>
          </a:p>
          <a:p>
            <a:endParaRPr lang="zh-CN" altLang="zh-CN" sz="2000"/>
          </a:p>
          <a:p>
            <a:endParaRPr lang="zh-CN" altLang="en-US" sz="2000"/>
          </a:p>
        </p:txBody>
      </p:sp>
    </p:spTree>
    <p:extLst>
      <p:ext uri="{BB962C8B-B14F-4D97-AF65-F5344CB8AC3E}">
        <p14:creationId xmlns:p14="http://schemas.microsoft.com/office/powerpoint/2010/main" val="1665823888"/>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灯片编号占位符 1">
            <a:extLst>
              <a:ext uri="{FF2B5EF4-FFF2-40B4-BE49-F238E27FC236}">
                <a16:creationId xmlns:a16="http://schemas.microsoft.com/office/drawing/2014/main" id="{2EF71886-4472-4FFF-AC11-4C3A9A6D9B88}"/>
              </a:ext>
            </a:extLst>
          </p:cNvPr>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F766ED4F-7290-4BEF-BFB7-425A75A2B28E}" type="slidenum">
              <a:rPr lang="ar-SA" altLang="en-US" sz="1000">
                <a:solidFill>
                  <a:schemeClr val="bg1"/>
                </a:solidFill>
              </a:rPr>
              <a:pPr/>
              <a:t>23</a:t>
            </a:fld>
            <a:endParaRPr lang="en-US" altLang="en-US" sz="1000">
              <a:solidFill>
                <a:schemeClr val="bg1"/>
              </a:solidFill>
            </a:endParaRPr>
          </a:p>
        </p:txBody>
      </p:sp>
      <p:sp>
        <p:nvSpPr>
          <p:cNvPr id="50179" name="矩形 3">
            <a:extLst>
              <a:ext uri="{FF2B5EF4-FFF2-40B4-BE49-F238E27FC236}">
                <a16:creationId xmlns:a16="http://schemas.microsoft.com/office/drawing/2014/main" id="{C55795C0-D141-4316-93A8-725096A8DCEE}"/>
              </a:ext>
            </a:extLst>
          </p:cNvPr>
          <p:cNvSpPr>
            <a:spLocks noChangeArrowheads="1"/>
          </p:cNvSpPr>
          <p:nvPr/>
        </p:nvSpPr>
        <p:spPr bwMode="auto">
          <a:xfrm>
            <a:off x="1698625" y="614363"/>
            <a:ext cx="8794750" cy="5321300"/>
          </a:xfrm>
          <a:prstGeom prst="rect">
            <a:avLst/>
          </a:prstGeom>
          <a:noFill/>
          <a:ln w="28575"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00050" indent="-400050">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eaLnBrk="1" hangingPunct="1">
              <a:spcAft>
                <a:spcPct val="20000"/>
              </a:spcAft>
              <a:buClr>
                <a:srgbClr val="228A88"/>
              </a:buClr>
              <a:buFont typeface="Wingdings 2" panose="05020102010507070707" pitchFamily="18" charset="2"/>
              <a:buNone/>
            </a:pPr>
            <a:endParaRPr lang="zh-CN" altLang="en-US"/>
          </a:p>
        </p:txBody>
      </p:sp>
      <p:sp>
        <p:nvSpPr>
          <p:cNvPr id="5" name="矩形 4">
            <a:extLst>
              <a:ext uri="{FF2B5EF4-FFF2-40B4-BE49-F238E27FC236}">
                <a16:creationId xmlns:a16="http://schemas.microsoft.com/office/drawing/2014/main" id="{94FF7DFB-E4A7-47D1-82D6-225824EB077A}"/>
              </a:ext>
            </a:extLst>
          </p:cNvPr>
          <p:cNvSpPr/>
          <p:nvPr/>
        </p:nvSpPr>
        <p:spPr>
          <a:xfrm>
            <a:off x="1828800" y="922337"/>
            <a:ext cx="8235951" cy="4555093"/>
          </a:xfrm>
          <a:prstGeom prst="rect">
            <a:avLst/>
          </a:prstGeom>
        </p:spPr>
        <p:txBody>
          <a:bodyPr wrap="square">
            <a:spAutoFit/>
          </a:bodyPr>
          <a:lstStyle/>
          <a:p>
            <a:pPr>
              <a:spcAft>
                <a:spcPts val="600"/>
              </a:spcAft>
              <a:defRPr/>
            </a:pPr>
            <a:r>
              <a:rPr lang="zh-CN" altLang="zh-CN" dirty="0">
                <a:latin typeface="Tahoma" panose="020B0604030504040204" pitchFamily="34" charset="0"/>
                <a:ea typeface="微软雅黑" panose="020B0503020204020204" pitchFamily="34" charset="-122"/>
                <a:cs typeface="Times New Roman" panose="02020603050405020304" pitchFamily="18" charset="0"/>
              </a:rPr>
              <a:t> </a:t>
            </a:r>
            <a:r>
              <a:rPr lang="en-US" altLang="zh-CN" dirty="0">
                <a:latin typeface="Tahoma" panose="020B0604030504040204" pitchFamily="34" charset="0"/>
                <a:ea typeface="微软雅黑" panose="020B0503020204020204" pitchFamily="34" charset="-122"/>
                <a:cs typeface="Times New Roman" panose="02020603050405020304" pitchFamily="18" charset="0"/>
              </a:rPr>
              <a:t>[</a:t>
            </a:r>
            <a:r>
              <a:rPr lang="zh-CN" altLang="zh-CN" dirty="0">
                <a:latin typeface="Tahoma" panose="020B0604030504040204" pitchFamily="34" charset="0"/>
                <a:ea typeface="微软雅黑" panose="020B0503020204020204" pitchFamily="34" charset="-122"/>
                <a:cs typeface="Times New Roman" panose="02020603050405020304" pitchFamily="18" charset="0"/>
              </a:rPr>
              <a:t>教学目标</a:t>
            </a:r>
            <a:r>
              <a:rPr lang="en-US" altLang="zh-CN" dirty="0">
                <a:latin typeface="Tahoma" panose="020B0604030504040204" pitchFamily="34" charset="0"/>
                <a:ea typeface="微软雅黑" panose="020B0503020204020204" pitchFamily="34" charset="-122"/>
                <a:cs typeface="Times New Roman" panose="02020603050405020304" pitchFamily="18" charset="0"/>
              </a:rPr>
              <a:t>]</a:t>
            </a:r>
            <a:endParaRPr lang="zh-CN" altLang="zh-CN" dirty="0">
              <a:latin typeface="Tahoma" panose="020B0604030504040204" pitchFamily="34" charset="0"/>
              <a:ea typeface="微软雅黑" panose="020B0503020204020204" pitchFamily="34" charset="-122"/>
              <a:cs typeface="Times New Roman" panose="02020603050405020304" pitchFamily="18" charset="0"/>
            </a:endParaRPr>
          </a:p>
          <a:p>
            <a:pPr indent="269875">
              <a:spcAft>
                <a:spcPts val="600"/>
              </a:spcAft>
              <a:defRPr/>
            </a:pPr>
            <a:r>
              <a:rPr lang="en-US" altLang="zh-CN" dirty="0">
                <a:latin typeface="Tahoma" panose="020B0604030504040204" pitchFamily="34" charset="0"/>
                <a:ea typeface="微软雅黑" panose="020B0503020204020204" pitchFamily="34" charset="-122"/>
                <a:cs typeface="Times New Roman" panose="02020603050405020304" pitchFamily="18" charset="0"/>
              </a:rPr>
              <a:t>1. </a:t>
            </a:r>
            <a:r>
              <a:rPr lang="zh-CN" altLang="zh-CN" dirty="0">
                <a:latin typeface="Tahoma" panose="020B0604030504040204" pitchFamily="34" charset="0"/>
                <a:ea typeface="微软雅黑" panose="020B0503020204020204" pitchFamily="34" charset="-122"/>
                <a:cs typeface="Times New Roman" panose="02020603050405020304" pitchFamily="18" charset="0"/>
              </a:rPr>
              <a:t>通过与实例结合，从顺序结构流程图中抽取出循环结构流程图，再通过循环结构流程图和分支结构流程图的对比，理解循环结构的执行过程。</a:t>
            </a:r>
          </a:p>
          <a:p>
            <a:pPr indent="269875">
              <a:spcAft>
                <a:spcPts val="600"/>
              </a:spcAft>
              <a:defRPr/>
            </a:pPr>
            <a:r>
              <a:rPr lang="en-US" altLang="zh-CN" dirty="0">
                <a:latin typeface="Tahoma" panose="020B0604030504040204" pitchFamily="34" charset="0"/>
                <a:ea typeface="微软雅黑" panose="020B0503020204020204" pitchFamily="34" charset="-122"/>
                <a:cs typeface="Times New Roman" panose="02020603050405020304" pitchFamily="18" charset="0"/>
              </a:rPr>
              <a:t>2.</a:t>
            </a:r>
            <a:r>
              <a:rPr lang="zh-CN" altLang="zh-CN" dirty="0">
                <a:latin typeface="Tahoma" panose="020B0604030504040204" pitchFamily="34" charset="0"/>
                <a:ea typeface="微软雅黑" panose="020B0503020204020204" pitchFamily="34" charset="-122"/>
                <a:cs typeface="Times New Roman" panose="02020603050405020304" pitchFamily="18" charset="0"/>
              </a:rPr>
              <a:t>在模拟灯带效果的程序完善过程中，理解 </a:t>
            </a:r>
            <a:r>
              <a:rPr lang="en-US" altLang="zh-CN" dirty="0">
                <a:latin typeface="Tahoma" panose="020B0604030504040204" pitchFamily="34" charset="0"/>
                <a:ea typeface="微软雅黑" panose="020B0503020204020204" pitchFamily="34" charset="-122"/>
                <a:cs typeface="Times New Roman" panose="02020603050405020304" pitchFamily="18" charset="0"/>
              </a:rPr>
              <a:t>For</a:t>
            </a:r>
            <a:r>
              <a:rPr lang="zh-CN" altLang="zh-CN" dirty="0">
                <a:latin typeface="Tahoma" panose="020B0604030504040204" pitchFamily="34" charset="0"/>
                <a:ea typeface="微软雅黑" panose="020B0503020204020204" pitchFamily="34" charset="-122"/>
                <a:cs typeface="Times New Roman" panose="02020603050405020304" pitchFamily="18" charset="0"/>
              </a:rPr>
              <a:t>…</a:t>
            </a:r>
            <a:r>
              <a:rPr lang="en-US" altLang="zh-CN" dirty="0">
                <a:latin typeface="Tahoma" panose="020B0604030504040204" pitchFamily="34" charset="0"/>
                <a:ea typeface="微软雅黑" panose="020B0503020204020204" pitchFamily="34" charset="-122"/>
                <a:cs typeface="Times New Roman" panose="02020603050405020304" pitchFamily="18" charset="0"/>
              </a:rPr>
              <a:t>Next</a:t>
            </a:r>
            <a:r>
              <a:rPr lang="zh-CN" altLang="zh-CN" dirty="0">
                <a:latin typeface="Tahoma" panose="020B0604030504040204" pitchFamily="34" charset="0"/>
                <a:ea typeface="微软雅黑" panose="020B0503020204020204" pitchFamily="34" charset="-122"/>
                <a:cs typeface="Times New Roman" panose="02020603050405020304" pitchFamily="18" charset="0"/>
              </a:rPr>
              <a:t>语句的格式及其功能；通过对累加程序的分析，进一步加强对</a:t>
            </a:r>
            <a:r>
              <a:rPr lang="en-US" altLang="zh-CN" dirty="0">
                <a:latin typeface="Tahoma" panose="020B0604030504040204" pitchFamily="34" charset="0"/>
                <a:ea typeface="微软雅黑" panose="020B0503020204020204" pitchFamily="34" charset="-122"/>
                <a:cs typeface="Times New Roman" panose="02020603050405020304" pitchFamily="18" charset="0"/>
              </a:rPr>
              <a:t>For</a:t>
            </a:r>
            <a:r>
              <a:rPr lang="zh-CN" altLang="zh-CN" dirty="0">
                <a:latin typeface="Tahoma" panose="020B0604030504040204" pitchFamily="34" charset="0"/>
                <a:ea typeface="微软雅黑" panose="020B0503020204020204" pitchFamily="34" charset="-122"/>
                <a:cs typeface="Times New Roman" panose="02020603050405020304" pitchFamily="18" charset="0"/>
              </a:rPr>
              <a:t>…</a:t>
            </a:r>
            <a:r>
              <a:rPr lang="en-US" altLang="zh-CN" dirty="0">
                <a:latin typeface="Tahoma" panose="020B0604030504040204" pitchFamily="34" charset="0"/>
                <a:ea typeface="微软雅黑" panose="020B0503020204020204" pitchFamily="34" charset="-122"/>
                <a:cs typeface="Times New Roman" panose="02020603050405020304" pitchFamily="18" charset="0"/>
              </a:rPr>
              <a:t>Next</a:t>
            </a:r>
            <a:r>
              <a:rPr lang="zh-CN" altLang="zh-CN" dirty="0">
                <a:latin typeface="Tahoma" panose="020B0604030504040204" pitchFamily="34" charset="0"/>
                <a:ea typeface="微软雅黑" panose="020B0503020204020204" pitchFamily="34" charset="-122"/>
                <a:cs typeface="Times New Roman" panose="02020603050405020304" pitchFamily="18" charset="0"/>
              </a:rPr>
              <a:t>语句的理解。</a:t>
            </a:r>
          </a:p>
          <a:p>
            <a:pPr indent="269875">
              <a:spcAft>
                <a:spcPts val="600"/>
              </a:spcAft>
              <a:defRPr/>
            </a:pPr>
            <a:r>
              <a:rPr lang="en-US" altLang="zh-CN" dirty="0">
                <a:latin typeface="Tahoma" panose="020B0604030504040204" pitchFamily="34" charset="0"/>
                <a:ea typeface="微软雅黑" panose="020B0503020204020204" pitchFamily="34" charset="-122"/>
                <a:cs typeface="Times New Roman" panose="02020603050405020304" pitchFamily="18" charset="0"/>
              </a:rPr>
              <a:t>3. </a:t>
            </a:r>
            <a:r>
              <a:rPr lang="zh-CN" altLang="zh-CN" dirty="0">
                <a:latin typeface="Tahoma" panose="020B0604030504040204" pitchFamily="34" charset="0"/>
                <a:ea typeface="微软雅黑" panose="020B0503020204020204" pitchFamily="34" charset="-122"/>
                <a:cs typeface="Times New Roman" panose="02020603050405020304" pitchFamily="18" charset="0"/>
              </a:rPr>
              <a:t>在棋盘与麦粒程序的编写和调试中，掌握用</a:t>
            </a:r>
            <a:r>
              <a:rPr lang="en-US" altLang="zh-CN" dirty="0">
                <a:latin typeface="Tahoma" panose="020B0604030504040204" pitchFamily="34" charset="0"/>
                <a:ea typeface="微软雅黑" panose="020B0503020204020204" pitchFamily="34" charset="-122"/>
                <a:cs typeface="Times New Roman" panose="02020603050405020304" pitchFamily="18" charset="0"/>
              </a:rPr>
              <a:t>For</a:t>
            </a:r>
            <a:r>
              <a:rPr lang="zh-CN" altLang="zh-CN" dirty="0">
                <a:latin typeface="Tahoma" panose="020B0604030504040204" pitchFamily="34" charset="0"/>
                <a:ea typeface="微软雅黑" panose="020B0503020204020204" pitchFamily="34" charset="-122"/>
                <a:cs typeface="Times New Roman" panose="02020603050405020304" pitchFamily="18" charset="0"/>
              </a:rPr>
              <a:t>…</a:t>
            </a:r>
            <a:r>
              <a:rPr lang="en-US" altLang="zh-CN" dirty="0">
                <a:latin typeface="Tahoma" panose="020B0604030504040204" pitchFamily="34" charset="0"/>
                <a:ea typeface="微软雅黑" panose="020B0503020204020204" pitchFamily="34" charset="-122"/>
                <a:cs typeface="Times New Roman" panose="02020603050405020304" pitchFamily="18" charset="0"/>
              </a:rPr>
              <a:t>Next</a:t>
            </a:r>
            <a:r>
              <a:rPr lang="zh-CN" altLang="zh-CN" dirty="0">
                <a:latin typeface="Tahoma" panose="020B0604030504040204" pitchFamily="34" charset="0"/>
                <a:ea typeface="微软雅黑" panose="020B0503020204020204" pitchFamily="34" charset="-122"/>
                <a:cs typeface="Times New Roman" panose="02020603050405020304" pitchFamily="18" charset="0"/>
              </a:rPr>
              <a:t>语句编写循环结构程序的方法。</a:t>
            </a:r>
          </a:p>
          <a:p>
            <a:pPr indent="269875">
              <a:spcAft>
                <a:spcPts val="600"/>
              </a:spcAft>
              <a:defRPr/>
            </a:pPr>
            <a:r>
              <a:rPr lang="en-US" altLang="zh-CN" dirty="0">
                <a:latin typeface="Tahoma" panose="020B0604030504040204" pitchFamily="34" charset="0"/>
                <a:ea typeface="微软雅黑" panose="020B0503020204020204" pitchFamily="34" charset="-122"/>
                <a:cs typeface="Times New Roman" panose="02020603050405020304" pitchFamily="18" charset="0"/>
              </a:rPr>
              <a:t>4. </a:t>
            </a:r>
            <a:r>
              <a:rPr lang="zh-CN" altLang="zh-CN" dirty="0">
                <a:latin typeface="Tahoma" panose="020B0604030504040204" pitchFamily="34" charset="0"/>
                <a:ea typeface="微软雅黑" panose="020B0503020204020204" pitchFamily="34" charset="-122"/>
                <a:cs typeface="Times New Roman" panose="02020603050405020304" pitchFamily="18" charset="0"/>
              </a:rPr>
              <a:t>通过程序调试，加深对循环结构和</a:t>
            </a:r>
            <a:r>
              <a:rPr lang="en-US" altLang="zh-CN" dirty="0">
                <a:latin typeface="Tahoma" panose="020B0604030504040204" pitchFamily="34" charset="0"/>
                <a:ea typeface="微软雅黑" panose="020B0503020204020204" pitchFamily="34" charset="-122"/>
                <a:cs typeface="Times New Roman" panose="02020603050405020304" pitchFamily="18" charset="0"/>
              </a:rPr>
              <a:t>For</a:t>
            </a:r>
            <a:r>
              <a:rPr lang="zh-CN" altLang="zh-CN" dirty="0">
                <a:latin typeface="Tahoma" panose="020B0604030504040204" pitchFamily="34" charset="0"/>
                <a:ea typeface="微软雅黑" panose="020B0503020204020204" pitchFamily="34" charset="-122"/>
                <a:cs typeface="Times New Roman" panose="02020603050405020304" pitchFamily="18" charset="0"/>
              </a:rPr>
              <a:t>…</a:t>
            </a:r>
            <a:r>
              <a:rPr lang="en-US" altLang="zh-CN" dirty="0">
                <a:latin typeface="Tahoma" panose="020B0604030504040204" pitchFamily="34" charset="0"/>
                <a:ea typeface="微软雅黑" panose="020B0503020204020204" pitchFamily="34" charset="-122"/>
                <a:cs typeface="Times New Roman" panose="02020603050405020304" pitchFamily="18" charset="0"/>
              </a:rPr>
              <a:t>Next</a:t>
            </a:r>
            <a:r>
              <a:rPr lang="zh-CN" altLang="zh-CN" dirty="0">
                <a:latin typeface="Tahoma" panose="020B0604030504040204" pitchFamily="34" charset="0"/>
                <a:ea typeface="微软雅黑" panose="020B0503020204020204" pitchFamily="34" charset="-122"/>
                <a:cs typeface="Times New Roman" panose="02020603050405020304" pitchFamily="18" charset="0"/>
              </a:rPr>
              <a:t>语句执行过程的理解。</a:t>
            </a:r>
          </a:p>
          <a:p>
            <a:pPr indent="269875">
              <a:spcAft>
                <a:spcPts val="600"/>
              </a:spcAft>
              <a:defRPr/>
            </a:pPr>
            <a:r>
              <a:rPr lang="en-US" altLang="zh-CN" dirty="0">
                <a:latin typeface="Tahoma" panose="020B0604030504040204" pitchFamily="34" charset="0"/>
                <a:ea typeface="微软雅黑" panose="020B0503020204020204" pitchFamily="34" charset="-122"/>
                <a:cs typeface="Times New Roman" panose="02020603050405020304" pitchFamily="18" charset="0"/>
              </a:rPr>
              <a:t>5. </a:t>
            </a:r>
            <a:r>
              <a:rPr lang="zh-CN" altLang="zh-CN" dirty="0">
                <a:latin typeface="Tahoma" panose="020B0604030504040204" pitchFamily="34" charset="0"/>
                <a:ea typeface="微软雅黑" panose="020B0503020204020204" pitchFamily="34" charset="-122"/>
                <a:cs typeface="Times New Roman" panose="02020603050405020304" pitchFamily="18" charset="0"/>
              </a:rPr>
              <a:t>在用程序设计解决实际问题的过程中，体验把控计算机的乐趣，从而激发内在的学习兴趣。</a:t>
            </a:r>
          </a:p>
          <a:p>
            <a:pPr indent="269875">
              <a:spcAft>
                <a:spcPts val="600"/>
              </a:spcAft>
              <a:defRPr/>
            </a:pPr>
            <a:r>
              <a:rPr lang="en-US" altLang="zh-CN" dirty="0">
                <a:latin typeface="Tahoma" panose="020B0604030504040204" pitchFamily="34" charset="0"/>
                <a:ea typeface="微软雅黑" panose="020B0503020204020204" pitchFamily="34" charset="-122"/>
                <a:cs typeface="Times New Roman" panose="02020603050405020304" pitchFamily="18" charset="0"/>
              </a:rPr>
              <a:t>   </a:t>
            </a:r>
            <a:r>
              <a:rPr lang="zh-CN" altLang="zh-CN" sz="2000" b="1" dirty="0">
                <a:solidFill>
                  <a:schemeClr val="accent1"/>
                </a:solidFill>
                <a:latin typeface="Tahoma" panose="020B0604030504040204" pitchFamily="34" charset="0"/>
                <a:ea typeface="微软雅黑" panose="020B0503020204020204" pitchFamily="34" charset="-122"/>
                <a:cs typeface="Times New Roman" panose="02020603050405020304" pitchFamily="18" charset="0"/>
              </a:rPr>
              <a:t>在以上教学目标的达成过程中，通过从灯带闪烁实例的顺序结构中抽象出循环的特征，并与顺序结构和选择结构进行对比分析，渗透计算思维和信息意识的培养。在程序编写、调试、修改、完善的不断迭代过程中，进一步提高学生的计算思维水平。</a:t>
            </a:r>
          </a:p>
        </p:txBody>
      </p:sp>
    </p:spTree>
    <p:extLst>
      <p:ext uri="{BB962C8B-B14F-4D97-AF65-F5344CB8AC3E}">
        <p14:creationId xmlns:p14="http://schemas.microsoft.com/office/powerpoint/2010/main" val="136049582"/>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70A420FB-A7BE-4DED-9FA1-6B3AACA26F15}"/>
              </a:ext>
            </a:extLst>
          </p:cNvPr>
          <p:cNvSpPr>
            <a:spLocks noGrp="1" noChangeArrowheads="1"/>
          </p:cNvSpPr>
          <p:nvPr>
            <p:ph type="title"/>
          </p:nvPr>
        </p:nvSpPr>
        <p:spPr>
          <a:xfrm>
            <a:off x="1753849" y="2268538"/>
            <a:ext cx="8799226" cy="1160462"/>
          </a:xfrm>
        </p:spPr>
        <p:txBody>
          <a:bodyPr>
            <a:normAutofit/>
          </a:bodyPr>
          <a:lstStyle/>
          <a:p>
            <a:r>
              <a:rPr lang="zh-CN" altLang="en-US" dirty="0">
                <a:solidFill>
                  <a:srgbClr val="FF0000"/>
                </a:solidFill>
                <a:ea typeface="宋体" panose="02010600030101010101" pitchFamily="2" charset="-122"/>
              </a:rPr>
              <a:t>教－学－评一致性</a:t>
            </a:r>
          </a:p>
        </p:txBody>
      </p:sp>
      <p:sp>
        <p:nvSpPr>
          <p:cNvPr id="43011" name="灯片编号占位符 3">
            <a:extLst>
              <a:ext uri="{FF2B5EF4-FFF2-40B4-BE49-F238E27FC236}">
                <a16:creationId xmlns:a16="http://schemas.microsoft.com/office/drawing/2014/main" id="{88EF926B-764C-4F6C-9A58-6A6A38AB90ED}"/>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19C8D153-2AFA-4784-BD6B-1C53B885C190}" type="slidenum">
              <a:rPr lang="ar-SA" altLang="en-US" sz="1000">
                <a:solidFill>
                  <a:schemeClr val="bg1"/>
                </a:solidFill>
              </a:rPr>
              <a:pPr/>
              <a:t>24</a:t>
            </a:fld>
            <a:endParaRPr lang="en-US" altLang="en-US" sz="1000">
              <a:solidFill>
                <a:schemeClr val="bg1"/>
              </a:solidFill>
            </a:endParaRPr>
          </a:p>
        </p:txBody>
      </p:sp>
    </p:spTree>
    <p:extLst>
      <p:ext uri="{BB962C8B-B14F-4D97-AF65-F5344CB8AC3E}">
        <p14:creationId xmlns:p14="http://schemas.microsoft.com/office/powerpoint/2010/main" val="4160607758"/>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71025" y="2713589"/>
            <a:ext cx="10702976" cy="992451"/>
          </a:xfrm>
        </p:spPr>
        <p:txBody>
          <a:bodyPr>
            <a:normAutofit/>
          </a:bodyPr>
          <a:lstStyle/>
          <a:p>
            <a:r>
              <a:rPr lang="zh-CN" altLang="en-US" sz="4000" b="1" dirty="0">
                <a:solidFill>
                  <a:srgbClr val="00B0F0"/>
                </a:solidFill>
              </a:rPr>
              <a:t>学业要求  </a:t>
            </a:r>
            <a:r>
              <a:rPr lang="en-US" altLang="zh-CN" sz="4000" b="1" dirty="0">
                <a:solidFill>
                  <a:srgbClr val="00B0F0"/>
                </a:solidFill>
              </a:rPr>
              <a:t>VS  </a:t>
            </a:r>
            <a:r>
              <a:rPr lang="zh-CN" altLang="en-US" sz="4000" b="1" dirty="0">
                <a:solidFill>
                  <a:srgbClr val="00B0F0"/>
                </a:solidFill>
              </a:rPr>
              <a:t>学业质量水平  </a:t>
            </a:r>
            <a:r>
              <a:rPr lang="en-US" altLang="zh-CN" sz="4000" b="1" dirty="0">
                <a:solidFill>
                  <a:srgbClr val="00B0F0"/>
                </a:solidFill>
              </a:rPr>
              <a:t>VS  </a:t>
            </a:r>
            <a:r>
              <a:rPr lang="zh-CN" altLang="en-US" sz="4000" b="1" dirty="0">
                <a:solidFill>
                  <a:srgbClr val="00B0F0"/>
                </a:solidFill>
              </a:rPr>
              <a:t>核心素养水平</a:t>
            </a:r>
          </a:p>
        </p:txBody>
      </p:sp>
    </p:spTree>
    <p:extLst>
      <p:ext uri="{BB962C8B-B14F-4D97-AF65-F5344CB8AC3E}">
        <p14:creationId xmlns:p14="http://schemas.microsoft.com/office/powerpoint/2010/main" val="1144826326"/>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6AB327-6402-48F4-8198-FDD625339F5A}"/>
              </a:ext>
            </a:extLst>
          </p:cNvPr>
          <p:cNvSpPr>
            <a:spLocks noGrp="1"/>
          </p:cNvSpPr>
          <p:nvPr>
            <p:ph type="title"/>
          </p:nvPr>
        </p:nvSpPr>
        <p:spPr/>
        <p:txBody>
          <a:bodyPr/>
          <a:lstStyle/>
          <a:p>
            <a:r>
              <a:rPr lang="zh-CN" altLang="en-US" dirty="0"/>
              <a:t>学业要求：</a:t>
            </a:r>
          </a:p>
        </p:txBody>
      </p:sp>
      <p:sp>
        <p:nvSpPr>
          <p:cNvPr id="3" name="内容占位符 2">
            <a:extLst>
              <a:ext uri="{FF2B5EF4-FFF2-40B4-BE49-F238E27FC236}">
                <a16:creationId xmlns:a16="http://schemas.microsoft.com/office/drawing/2014/main" id="{3FC5931D-869C-4F67-B3FD-FF0B1E18423D}"/>
              </a:ext>
            </a:extLst>
          </p:cNvPr>
          <p:cNvSpPr>
            <a:spLocks noGrp="1"/>
          </p:cNvSpPr>
          <p:nvPr>
            <p:ph idx="1"/>
          </p:nvPr>
        </p:nvSpPr>
        <p:spPr/>
        <p:txBody>
          <a:bodyPr>
            <a:normAutofit/>
          </a:bodyPr>
          <a:lstStyle/>
          <a:p>
            <a:r>
              <a:rPr lang="zh-CN" altLang="en-US" sz="2800" dirty="0"/>
              <a:t>学业要求是每个模块在教学时，应该达到的教和学的要求</a:t>
            </a:r>
            <a:endParaRPr lang="en-US" altLang="zh-CN" sz="2800" dirty="0"/>
          </a:p>
          <a:p>
            <a:r>
              <a:rPr lang="zh-CN" altLang="en-US" sz="2800" dirty="0"/>
              <a:t>学业要求是制定教学目标的依据之一</a:t>
            </a:r>
            <a:endParaRPr lang="en-US" altLang="zh-CN" sz="2800" dirty="0"/>
          </a:p>
          <a:p>
            <a:r>
              <a:rPr lang="zh-CN" altLang="en-US" sz="2800" dirty="0"/>
              <a:t>学业要求是该模块教学评价的依据之一</a:t>
            </a:r>
          </a:p>
        </p:txBody>
      </p:sp>
    </p:spTree>
    <p:extLst>
      <p:ext uri="{BB962C8B-B14F-4D97-AF65-F5344CB8AC3E}">
        <p14:creationId xmlns:p14="http://schemas.microsoft.com/office/powerpoint/2010/main" val="1049498345"/>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noFill/>
        </p:spPr>
        <p:txBody>
          <a:bodyPr vert="horz" wrap="square" lIns="91440" tIns="45720" rIns="91440" bIns="45720" numCol="1" rtlCol="0" anchor="b" anchorCtr="0" compatLnSpc="1">
            <a:prstTxWarp prst="textNoShape">
              <a:avLst/>
            </a:prstTxWarp>
            <a:normAutofit/>
          </a:bodyPr>
          <a:lstStyle/>
          <a:p>
            <a:pPr>
              <a:lnSpc>
                <a:spcPct val="90000"/>
              </a:lnSpc>
            </a:pPr>
            <a:r>
              <a:rPr lang="zh-CN" altLang="en-US" sz="4000" dirty="0">
                <a:latin typeface="黑体" pitchFamily="49" charset="-122"/>
                <a:ea typeface="黑体" pitchFamily="49" charset="-122"/>
              </a:rPr>
              <a:t>学业质量标准：</a:t>
            </a:r>
          </a:p>
        </p:txBody>
      </p:sp>
      <p:sp>
        <p:nvSpPr>
          <p:cNvPr id="58371" name="Rectangle 3"/>
          <p:cNvSpPr>
            <a:spLocks noGrp="1"/>
          </p:cNvSpPr>
          <p:nvPr>
            <p:ph type="body" idx="1"/>
          </p:nvPr>
        </p:nvSpPr>
        <p:spPr/>
        <p:txBody>
          <a:bodyPr/>
          <a:lstStyle/>
          <a:p>
            <a:pPr>
              <a:lnSpc>
                <a:spcPct val="150000"/>
              </a:lnSpc>
              <a:spcBef>
                <a:spcPts val="600"/>
              </a:spcBef>
            </a:pPr>
            <a:r>
              <a:rPr lang="zh-CN" altLang="en-US" sz="3200" dirty="0">
                <a:latin typeface="黑体" pitchFamily="49" charset="-122"/>
                <a:ea typeface="黑体" pitchFamily="49" charset="-122"/>
              </a:rPr>
              <a:t>   是指基础教育阶段的学生在完成各学段教育、或者结束基础教育阶段教育时，应该具备的各种</a:t>
            </a:r>
            <a:r>
              <a:rPr lang="zh-CN" altLang="en-US" sz="3200" dirty="0">
                <a:solidFill>
                  <a:srgbClr val="FF0000"/>
                </a:solidFill>
                <a:latin typeface="黑体" pitchFamily="49" charset="-122"/>
                <a:ea typeface="黑体" pitchFamily="49" charset="-122"/>
              </a:rPr>
              <a:t>核心素养</a:t>
            </a:r>
            <a:r>
              <a:rPr lang="zh-CN" altLang="en-US" sz="3200" dirty="0">
                <a:latin typeface="黑体" pitchFamily="49" charset="-122"/>
                <a:ea typeface="黑体" pitchFamily="49" charset="-122"/>
              </a:rPr>
              <a:t>以及在这些素养上</a:t>
            </a:r>
            <a:r>
              <a:rPr lang="zh-CN" altLang="en-US" sz="3200" dirty="0">
                <a:solidFill>
                  <a:srgbClr val="FF0000"/>
                </a:solidFill>
                <a:latin typeface="黑体" pitchFamily="49" charset="-122"/>
                <a:ea typeface="黑体" pitchFamily="49" charset="-122"/>
              </a:rPr>
              <a:t>应该达到的具体水平</a:t>
            </a:r>
            <a:r>
              <a:rPr lang="zh-CN" altLang="en-US" sz="3200" dirty="0">
                <a:latin typeface="黑体" pitchFamily="49" charset="-122"/>
                <a:ea typeface="黑体" pitchFamily="49" charset="-122"/>
              </a:rPr>
              <a:t>的明确界定和描述。</a:t>
            </a:r>
          </a:p>
        </p:txBody>
      </p:sp>
    </p:spTree>
    <p:extLst>
      <p:ext uri="{BB962C8B-B14F-4D97-AF65-F5344CB8AC3E}">
        <p14:creationId xmlns:p14="http://schemas.microsoft.com/office/powerpoint/2010/main" val="3514030638"/>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90488" indent="0"/>
            <a:r>
              <a:rPr lang="zh-CN" altLang="en-US" sz="3200" dirty="0">
                <a:latin typeface="黑体" pitchFamily="49" charset="-122"/>
                <a:ea typeface="黑体" pitchFamily="49" charset="-122"/>
              </a:rPr>
              <a:t>   明确育人方向和质量要求，阐明学生核心素养的发展阶段及其具体特征</a:t>
            </a:r>
            <a:endParaRPr lang="en-US" altLang="zh-CN" sz="3200" dirty="0">
              <a:latin typeface="黑体" pitchFamily="49" charset="-122"/>
              <a:ea typeface="黑体" pitchFamily="49" charset="-122"/>
            </a:endParaRPr>
          </a:p>
          <a:p>
            <a:pPr marL="90488" indent="0"/>
            <a:r>
              <a:rPr lang="zh-CN" altLang="en-US" sz="3200" dirty="0">
                <a:latin typeface="黑体" pitchFamily="49" charset="-122"/>
                <a:ea typeface="黑体" pitchFamily="49" charset="-122"/>
              </a:rPr>
              <a:t>   指导教师根据学生素养水平，选择课程资源，设计教学方法和策略，转变学科育人模式</a:t>
            </a:r>
            <a:endParaRPr lang="en-US" altLang="zh-CN" sz="3200" dirty="0">
              <a:latin typeface="黑体" pitchFamily="49" charset="-122"/>
              <a:ea typeface="黑体" pitchFamily="49" charset="-122"/>
            </a:endParaRPr>
          </a:p>
          <a:p>
            <a:pPr marL="90488" indent="0"/>
            <a:r>
              <a:rPr lang="zh-CN" altLang="en-US" sz="3200" dirty="0">
                <a:latin typeface="黑体" pitchFamily="49" charset="-122"/>
                <a:ea typeface="黑体" pitchFamily="49" charset="-122"/>
              </a:rPr>
              <a:t>   为各级各类考试和评价提供上位的价值方向、理论框架和水平依据</a:t>
            </a:r>
          </a:p>
        </p:txBody>
      </p:sp>
      <p:sp>
        <p:nvSpPr>
          <p:cNvPr id="3" name="标题 2"/>
          <p:cNvSpPr>
            <a:spLocks noGrp="1"/>
          </p:cNvSpPr>
          <p:nvPr>
            <p:ph type="title"/>
          </p:nvPr>
        </p:nvSpPr>
        <p:spPr/>
        <p:txBody>
          <a:bodyPr/>
          <a:lstStyle/>
          <a:p>
            <a:r>
              <a:rPr lang="zh-CN" altLang="en-US" dirty="0"/>
              <a:t>学业质量标准的作用</a:t>
            </a:r>
          </a:p>
        </p:txBody>
      </p:sp>
    </p:spTree>
    <p:extLst>
      <p:ext uri="{BB962C8B-B14F-4D97-AF65-F5344CB8AC3E}">
        <p14:creationId xmlns:p14="http://schemas.microsoft.com/office/powerpoint/2010/main" val="39231553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ph type="title"/>
          </p:nvPr>
        </p:nvSpPr>
        <p:spPr>
          <a:xfrm>
            <a:off x="361556" y="135281"/>
            <a:ext cx="10702976" cy="992451"/>
          </a:xfrm>
        </p:spPr>
        <p:txBody>
          <a:bodyPr>
            <a:normAutofit/>
          </a:bodyPr>
          <a:lstStyle/>
          <a:p>
            <a:r>
              <a:rPr lang="zh-CN" altLang="en-US" sz="4000" b="1" dirty="0">
                <a:solidFill>
                  <a:srgbClr val="00B0F0"/>
                </a:solidFill>
              </a:rPr>
              <a:t>学业要求  </a:t>
            </a:r>
            <a:r>
              <a:rPr lang="en-US" altLang="zh-CN" sz="4000" b="1" dirty="0">
                <a:solidFill>
                  <a:srgbClr val="00B0F0"/>
                </a:solidFill>
              </a:rPr>
              <a:t>VS  </a:t>
            </a:r>
            <a:r>
              <a:rPr lang="zh-CN" altLang="en-US" sz="4000" b="1" dirty="0">
                <a:solidFill>
                  <a:srgbClr val="00B0F0"/>
                </a:solidFill>
              </a:rPr>
              <a:t>学业质量水平  </a:t>
            </a:r>
            <a:r>
              <a:rPr lang="en-US" altLang="zh-CN" sz="4000" b="1" dirty="0">
                <a:solidFill>
                  <a:srgbClr val="00B0F0"/>
                </a:solidFill>
              </a:rPr>
              <a:t>VS  </a:t>
            </a:r>
            <a:r>
              <a:rPr lang="zh-CN" altLang="en-US" sz="4000" b="1" dirty="0">
                <a:solidFill>
                  <a:srgbClr val="00B0F0"/>
                </a:solidFill>
              </a:rPr>
              <a:t>核心素养水平</a:t>
            </a:r>
          </a:p>
        </p:txBody>
      </p:sp>
      <p:sp>
        <p:nvSpPr>
          <p:cNvPr id="1027" name="Rectangle 3"/>
          <p:cNvSpPr>
            <a:spLocks noChangeArrowheads="1"/>
          </p:cNvSpPr>
          <p:nvPr/>
        </p:nvSpPr>
        <p:spPr bwMode="auto">
          <a:xfrm>
            <a:off x="2309753" y="1458448"/>
            <a:ext cx="2568134" cy="11885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zh-CN" altLang="en-US" sz="2800" b="1" dirty="0">
                <a:solidFill>
                  <a:srgbClr val="C00000"/>
                </a:solidFill>
                <a:latin typeface="Calibri" pitchFamily="34" charset="0"/>
                <a:ea typeface="宋体" pitchFamily="2" charset="-122"/>
                <a:cs typeface="宋体" pitchFamily="2" charset="-122"/>
              </a:rPr>
              <a:t>学科核心素养</a:t>
            </a:r>
            <a:endParaRPr lang="zh-CN" altLang="en-US" sz="2800" b="1" dirty="0">
              <a:solidFill>
                <a:srgbClr val="C00000"/>
              </a:solidFill>
              <a:latin typeface="Times New Roman" pitchFamily="18" charset="0"/>
              <a:ea typeface="宋体" pitchFamily="2" charset="-122"/>
              <a:cs typeface="宋体" pitchFamily="2" charset="-122"/>
            </a:endParaRPr>
          </a:p>
          <a:p>
            <a:pPr algn="ctr" defTabSz="914400" fontAlgn="base">
              <a:spcBef>
                <a:spcPct val="0"/>
              </a:spcBef>
              <a:spcAft>
                <a:spcPct val="0"/>
              </a:spcAft>
            </a:pPr>
            <a:r>
              <a:rPr lang="zh-CN" altLang="en-US" sz="2800" b="1" dirty="0">
                <a:solidFill>
                  <a:srgbClr val="C00000"/>
                </a:solidFill>
                <a:latin typeface="Calibri" pitchFamily="34" charset="0"/>
                <a:ea typeface="宋体" pitchFamily="2" charset="-122"/>
                <a:cs typeface="宋体" pitchFamily="2" charset="-122"/>
              </a:rPr>
              <a:t>水平划分</a:t>
            </a:r>
            <a:endParaRPr lang="zh-CN" altLang="en-US" sz="2800" b="1" dirty="0">
              <a:solidFill>
                <a:srgbClr val="C00000"/>
              </a:solidFill>
              <a:latin typeface="Arial" pitchFamily="34" charset="0"/>
              <a:ea typeface="宋体" pitchFamily="2" charset="-122"/>
              <a:cs typeface="宋体" pitchFamily="2" charset="-122"/>
            </a:endParaRPr>
          </a:p>
        </p:txBody>
      </p:sp>
      <p:sp>
        <p:nvSpPr>
          <p:cNvPr id="1028" name="Rectangle 4"/>
          <p:cNvSpPr>
            <a:spLocks noChangeArrowheads="1"/>
          </p:cNvSpPr>
          <p:nvPr/>
        </p:nvSpPr>
        <p:spPr bwMode="auto">
          <a:xfrm>
            <a:off x="6550361" y="1449033"/>
            <a:ext cx="2568134" cy="11885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zh-CN" altLang="en-US" sz="2800" b="1" dirty="0">
                <a:latin typeface="Calibri" pitchFamily="34" charset="0"/>
                <a:ea typeface="宋体" pitchFamily="2" charset="-122"/>
                <a:cs typeface="宋体" pitchFamily="2" charset="-122"/>
              </a:rPr>
              <a:t>学科课程内容</a:t>
            </a:r>
            <a:endParaRPr lang="zh-CN" altLang="en-US" sz="2800" b="1" dirty="0">
              <a:latin typeface="Times New Roman" pitchFamily="18" charset="0"/>
              <a:ea typeface="宋体" pitchFamily="2" charset="-122"/>
              <a:cs typeface="宋体" pitchFamily="2" charset="-122"/>
            </a:endParaRPr>
          </a:p>
          <a:p>
            <a:pPr algn="ctr" defTabSz="914400" fontAlgn="base">
              <a:spcBef>
                <a:spcPct val="0"/>
              </a:spcBef>
              <a:spcAft>
                <a:spcPct val="0"/>
              </a:spcAft>
            </a:pPr>
            <a:r>
              <a:rPr lang="zh-CN" altLang="en-US" sz="2800" b="1" dirty="0">
                <a:latin typeface="Calibri" pitchFamily="34" charset="0"/>
                <a:ea typeface="宋体" pitchFamily="2" charset="-122"/>
                <a:cs typeface="宋体" pitchFamily="2" charset="-122"/>
              </a:rPr>
              <a:t>结构化</a:t>
            </a:r>
            <a:endParaRPr lang="zh-CN" altLang="en-US" sz="2800" b="1" dirty="0">
              <a:latin typeface="Arial" pitchFamily="34" charset="0"/>
              <a:ea typeface="宋体" pitchFamily="2" charset="-122"/>
              <a:cs typeface="宋体" pitchFamily="2" charset="-122"/>
            </a:endParaRPr>
          </a:p>
        </p:txBody>
      </p:sp>
      <p:sp>
        <p:nvSpPr>
          <p:cNvPr id="1029" name="Rectangle 5"/>
          <p:cNvSpPr>
            <a:spLocks noChangeArrowheads="1"/>
          </p:cNvSpPr>
          <p:nvPr/>
        </p:nvSpPr>
        <p:spPr bwMode="auto">
          <a:xfrm>
            <a:off x="4402507" y="3323857"/>
            <a:ext cx="2568134" cy="11061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zh-CN" altLang="en-US" sz="2400" b="1" dirty="0">
                <a:latin typeface="Calibri" pitchFamily="34" charset="0"/>
                <a:ea typeface="宋体" pitchFamily="2" charset="-122"/>
                <a:cs typeface="宋体" pitchFamily="2" charset="-122"/>
              </a:rPr>
              <a:t>结合课程内容的学业质量水平</a:t>
            </a:r>
            <a:endParaRPr lang="zh-CN" altLang="en-US" sz="2400" b="1" dirty="0">
              <a:latin typeface="Arial" pitchFamily="34" charset="0"/>
              <a:ea typeface="宋体" pitchFamily="2" charset="-122"/>
              <a:cs typeface="宋体" pitchFamily="2" charset="-122"/>
            </a:endParaRPr>
          </a:p>
        </p:txBody>
      </p:sp>
      <p:sp>
        <p:nvSpPr>
          <p:cNvPr id="1030" name="AutoShape 6"/>
          <p:cNvSpPr>
            <a:spLocks noChangeArrowheads="1"/>
          </p:cNvSpPr>
          <p:nvPr/>
        </p:nvSpPr>
        <p:spPr bwMode="auto">
          <a:xfrm rot="10800000">
            <a:off x="4877887" y="1758544"/>
            <a:ext cx="1672474" cy="1465103"/>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sz="2400"/>
          </a:p>
        </p:txBody>
      </p:sp>
      <p:sp>
        <p:nvSpPr>
          <p:cNvPr id="1031" name="Rectangle 7"/>
          <p:cNvSpPr>
            <a:spLocks noChangeArrowheads="1"/>
          </p:cNvSpPr>
          <p:nvPr/>
        </p:nvSpPr>
        <p:spPr bwMode="auto">
          <a:xfrm>
            <a:off x="2391865" y="4823210"/>
            <a:ext cx="1923129" cy="11061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zh-CN" altLang="en-US" sz="2400" b="1" dirty="0">
                <a:latin typeface="Calibri" pitchFamily="34" charset="0"/>
                <a:ea typeface="宋体" pitchFamily="2" charset="-122"/>
                <a:cs typeface="宋体" pitchFamily="2" charset="-122"/>
              </a:rPr>
              <a:t>模块</a:t>
            </a:r>
            <a:endParaRPr lang="zh-CN" altLang="en-US" sz="2400" b="1" dirty="0">
              <a:latin typeface="Times New Roman" pitchFamily="18" charset="0"/>
              <a:ea typeface="宋体" pitchFamily="2" charset="-122"/>
              <a:cs typeface="宋体" pitchFamily="2" charset="-122"/>
            </a:endParaRPr>
          </a:p>
          <a:p>
            <a:pPr algn="ctr" defTabSz="914400" fontAlgn="base">
              <a:spcBef>
                <a:spcPct val="0"/>
              </a:spcBef>
              <a:spcAft>
                <a:spcPct val="0"/>
              </a:spcAft>
            </a:pPr>
            <a:r>
              <a:rPr lang="zh-CN" altLang="en-US" sz="2400" b="1" dirty="0">
                <a:latin typeface="Calibri" pitchFamily="34" charset="0"/>
                <a:ea typeface="宋体" pitchFamily="2" charset="-122"/>
                <a:cs typeface="宋体" pitchFamily="2" charset="-122"/>
              </a:rPr>
              <a:t>学业要求</a:t>
            </a:r>
            <a:endParaRPr lang="zh-CN" altLang="en-US" sz="2400" b="1" dirty="0">
              <a:latin typeface="Arial" pitchFamily="34" charset="0"/>
              <a:ea typeface="宋体" pitchFamily="2" charset="-122"/>
              <a:cs typeface="宋体" pitchFamily="2" charset="-122"/>
            </a:endParaRPr>
          </a:p>
        </p:txBody>
      </p:sp>
      <p:sp>
        <p:nvSpPr>
          <p:cNvPr id="1033" name="Rectangle 9"/>
          <p:cNvSpPr>
            <a:spLocks noChangeArrowheads="1"/>
          </p:cNvSpPr>
          <p:nvPr/>
        </p:nvSpPr>
        <p:spPr bwMode="auto">
          <a:xfrm>
            <a:off x="7810120" y="4786424"/>
            <a:ext cx="2143533" cy="11061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zh-CN" altLang="en-US" sz="2400" b="1" dirty="0">
                <a:latin typeface="Calibri" pitchFamily="34" charset="0"/>
                <a:ea typeface="宋体" pitchFamily="2" charset="-122"/>
                <a:cs typeface="宋体" pitchFamily="2" charset="-122"/>
              </a:rPr>
              <a:t>汇总的</a:t>
            </a:r>
            <a:endParaRPr lang="zh-CN" altLang="en-US" sz="2400" b="1" dirty="0">
              <a:latin typeface="Times New Roman" pitchFamily="18" charset="0"/>
              <a:ea typeface="宋体" pitchFamily="2" charset="-122"/>
              <a:cs typeface="宋体" pitchFamily="2" charset="-122"/>
            </a:endParaRPr>
          </a:p>
          <a:p>
            <a:pPr algn="ctr" defTabSz="914400" fontAlgn="base">
              <a:spcBef>
                <a:spcPct val="0"/>
              </a:spcBef>
              <a:spcAft>
                <a:spcPct val="0"/>
              </a:spcAft>
            </a:pPr>
            <a:r>
              <a:rPr lang="zh-CN" altLang="en-US" sz="2400" b="1" dirty="0">
                <a:latin typeface="Calibri" pitchFamily="34" charset="0"/>
                <a:ea typeface="宋体" pitchFamily="2" charset="-122"/>
                <a:cs typeface="宋体" pitchFamily="2" charset="-122"/>
              </a:rPr>
              <a:t>学业质量水平</a:t>
            </a:r>
            <a:endParaRPr lang="zh-CN" altLang="en-US" sz="2400" b="1" dirty="0">
              <a:latin typeface="Arial" pitchFamily="34" charset="0"/>
              <a:ea typeface="宋体" pitchFamily="2" charset="-122"/>
              <a:cs typeface="宋体" pitchFamily="2" charset="-122"/>
            </a:endParaRPr>
          </a:p>
        </p:txBody>
      </p:sp>
      <p:sp>
        <p:nvSpPr>
          <p:cNvPr id="1034" name="AutoShape 10"/>
          <p:cNvSpPr>
            <a:spLocks noChangeArrowheads="1"/>
          </p:cNvSpPr>
          <p:nvPr/>
        </p:nvSpPr>
        <p:spPr bwMode="auto">
          <a:xfrm>
            <a:off x="4314995" y="5372464"/>
            <a:ext cx="3495125" cy="263845"/>
          </a:xfrm>
          <a:prstGeom prst="rightArrow">
            <a:avLst>
              <a:gd name="adj1" fmla="val 50000"/>
              <a:gd name="adj2" fmla="val 504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sz="2400"/>
          </a:p>
        </p:txBody>
      </p:sp>
      <p:cxnSp>
        <p:nvCxnSpPr>
          <p:cNvPr id="1036" name="AutoShape 12"/>
          <p:cNvCxnSpPr>
            <a:cxnSpLocks noChangeShapeType="1"/>
          </p:cNvCxnSpPr>
          <p:nvPr/>
        </p:nvCxnSpPr>
        <p:spPr bwMode="auto">
          <a:xfrm flipH="1">
            <a:off x="3644060" y="4429979"/>
            <a:ext cx="2068985" cy="393231"/>
          </a:xfrm>
          <a:prstGeom prst="straightConnector1">
            <a:avLst/>
          </a:prstGeom>
          <a:noFill/>
          <a:ln w="9525">
            <a:solidFill>
              <a:srgbClr val="000000"/>
            </a:solidFill>
            <a:round/>
            <a:headEnd/>
            <a:tailEnd type="triangle" w="med" len="med"/>
          </a:ln>
        </p:spPr>
      </p:cxnSp>
      <p:cxnSp>
        <p:nvCxnSpPr>
          <p:cNvPr id="1038" name="AutoShape 14"/>
          <p:cNvCxnSpPr>
            <a:cxnSpLocks noChangeShapeType="1"/>
          </p:cNvCxnSpPr>
          <p:nvPr/>
        </p:nvCxnSpPr>
        <p:spPr bwMode="auto">
          <a:xfrm>
            <a:off x="5713045" y="4429979"/>
            <a:ext cx="2627557" cy="393231"/>
          </a:xfrm>
          <a:prstGeom prst="straightConnector1">
            <a:avLst/>
          </a:prstGeom>
          <a:noFill/>
          <a:ln w="9525">
            <a:solidFill>
              <a:srgbClr val="000000"/>
            </a:solidFill>
            <a:round/>
            <a:headEnd/>
            <a:tailEnd type="triangle" w="med" len="med"/>
          </a:ln>
        </p:spPr>
      </p:cxnSp>
    </p:spTree>
    <p:extLst>
      <p:ext uri="{BB962C8B-B14F-4D97-AF65-F5344CB8AC3E}">
        <p14:creationId xmlns:p14="http://schemas.microsoft.com/office/powerpoint/2010/main" val="297490056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灯片编号占位符 1">
            <a:extLst>
              <a:ext uri="{FF2B5EF4-FFF2-40B4-BE49-F238E27FC236}">
                <a16:creationId xmlns:a16="http://schemas.microsoft.com/office/drawing/2014/main" id="{CA6D9031-86DF-4AD0-A56C-402A7624188F}"/>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CAA11824-5FCB-46A6-A625-CE2D11038EE8}" type="slidenum">
              <a:rPr lang="ar-SA" altLang="en-US" sz="1000">
                <a:solidFill>
                  <a:schemeClr val="bg1"/>
                </a:solidFill>
              </a:rPr>
              <a:pPr/>
              <a:t>3</a:t>
            </a:fld>
            <a:endParaRPr lang="en-US" altLang="en-US" sz="1000">
              <a:solidFill>
                <a:schemeClr val="bg1"/>
              </a:solidFill>
            </a:endParaRPr>
          </a:p>
        </p:txBody>
      </p:sp>
      <p:pic>
        <p:nvPicPr>
          <p:cNvPr id="10243" name="图片 4">
            <a:extLst>
              <a:ext uri="{FF2B5EF4-FFF2-40B4-BE49-F238E27FC236}">
                <a16:creationId xmlns:a16="http://schemas.microsoft.com/office/drawing/2014/main" id="{77B625CC-38BF-4887-9CA3-5316DE7F0D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0425" y="3976689"/>
            <a:ext cx="8345488" cy="1957387"/>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pic>
        <p:nvPicPr>
          <p:cNvPr id="10244" name="图片 5">
            <a:extLst>
              <a:ext uri="{FF2B5EF4-FFF2-40B4-BE49-F238E27FC236}">
                <a16:creationId xmlns:a16="http://schemas.microsoft.com/office/drawing/2014/main" id="{0AA0EE19-CE3A-40EE-954A-387249F39B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1765299"/>
            <a:ext cx="8345488" cy="1838191"/>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sp>
        <p:nvSpPr>
          <p:cNvPr id="10245" name="标题 1">
            <a:extLst>
              <a:ext uri="{FF2B5EF4-FFF2-40B4-BE49-F238E27FC236}">
                <a16:creationId xmlns:a16="http://schemas.microsoft.com/office/drawing/2014/main" id="{F040E8B9-4BC5-4BAA-B4B2-E4EA714F89C0}"/>
              </a:ext>
            </a:extLst>
          </p:cNvPr>
          <p:cNvSpPr txBox="1">
            <a:spLocks noChangeArrowheads="1"/>
          </p:cNvSpPr>
          <p:nvPr/>
        </p:nvSpPr>
        <p:spPr bwMode="auto">
          <a:xfrm>
            <a:off x="1992314" y="644526"/>
            <a:ext cx="6999287"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914400" indent="-4000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377950" indent="-34925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885950" indent="-3429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349500" indent="-34925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8067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32639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7211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4178300" indent="-34925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lnSpc>
                <a:spcPct val="90000"/>
              </a:lnSpc>
              <a:spcAft>
                <a:spcPct val="0"/>
              </a:spcAft>
              <a:buClrTx/>
              <a:buFontTx/>
              <a:buNone/>
            </a:pPr>
            <a:r>
              <a:rPr lang="zh-CN" altLang="en-US" sz="4000">
                <a:solidFill>
                  <a:srgbClr val="FF0000"/>
                </a:solidFill>
              </a:rPr>
              <a:t>例</a:t>
            </a:r>
            <a:r>
              <a:rPr lang="en-US" altLang="zh-CN" sz="4000">
                <a:solidFill>
                  <a:srgbClr val="FF0000"/>
                </a:solidFill>
              </a:rPr>
              <a:t>2</a:t>
            </a:r>
            <a:r>
              <a:rPr lang="zh-CN" altLang="en-US" sz="5400">
                <a:solidFill>
                  <a:srgbClr val="FF0000"/>
                </a:solidFill>
              </a:rPr>
              <a:t>：</a:t>
            </a:r>
          </a:p>
        </p:txBody>
      </p:sp>
    </p:spTree>
    <p:extLst>
      <p:ext uri="{BB962C8B-B14F-4D97-AF65-F5344CB8AC3E}">
        <p14:creationId xmlns:p14="http://schemas.microsoft.com/office/powerpoint/2010/main" val="43686147"/>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Freeform 5">
            <a:extLst>
              <a:ext uri="{FF2B5EF4-FFF2-40B4-BE49-F238E27FC236}">
                <a16:creationId xmlns:a16="http://schemas.microsoft.com/office/drawing/2014/main" id="{F81A0AE2-96E7-4F09-BD94-2D331A8E800D}"/>
              </a:ext>
            </a:extLst>
          </p:cNvPr>
          <p:cNvSpPr>
            <a:spLocks noEditPoints="1"/>
          </p:cNvSpPr>
          <p:nvPr/>
        </p:nvSpPr>
        <p:spPr bwMode="auto">
          <a:xfrm>
            <a:off x="6848475" y="2538414"/>
            <a:ext cx="1906588" cy="1906587"/>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4" name="Freeform 6">
            <a:extLst>
              <a:ext uri="{FF2B5EF4-FFF2-40B4-BE49-F238E27FC236}">
                <a16:creationId xmlns:a16="http://schemas.microsoft.com/office/drawing/2014/main" id="{219DF80B-B38E-4A16-849E-FB44FB0A3A2E}"/>
              </a:ext>
            </a:extLst>
          </p:cNvPr>
          <p:cNvSpPr>
            <a:spLocks/>
          </p:cNvSpPr>
          <p:nvPr/>
        </p:nvSpPr>
        <p:spPr bwMode="auto">
          <a:xfrm>
            <a:off x="5881688" y="1563688"/>
            <a:ext cx="1833562" cy="1833562"/>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B63E2C"/>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5" name="Freeform 7">
            <a:extLst>
              <a:ext uri="{FF2B5EF4-FFF2-40B4-BE49-F238E27FC236}">
                <a16:creationId xmlns:a16="http://schemas.microsoft.com/office/drawing/2014/main" id="{C341FFC1-3CB7-49DB-BBFE-09A66CDB81B9}"/>
              </a:ext>
            </a:extLst>
          </p:cNvPr>
          <p:cNvSpPr>
            <a:spLocks/>
          </p:cNvSpPr>
          <p:nvPr/>
        </p:nvSpPr>
        <p:spPr bwMode="auto">
          <a:xfrm>
            <a:off x="5881688" y="3578226"/>
            <a:ext cx="1833562" cy="1833563"/>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44841"/>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6" name="Freeform 8">
            <a:extLst>
              <a:ext uri="{FF2B5EF4-FFF2-40B4-BE49-F238E27FC236}">
                <a16:creationId xmlns:a16="http://schemas.microsoft.com/office/drawing/2014/main" id="{AB73268C-4FDE-4AD8-AEA0-B3D091274A3B}"/>
              </a:ext>
            </a:extLst>
          </p:cNvPr>
          <p:cNvSpPr>
            <a:spLocks/>
          </p:cNvSpPr>
          <p:nvPr/>
        </p:nvSpPr>
        <p:spPr bwMode="auto">
          <a:xfrm>
            <a:off x="7896226" y="1563688"/>
            <a:ext cx="1825625" cy="1833562"/>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38C9E"/>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7" name="Freeform 9">
            <a:extLst>
              <a:ext uri="{FF2B5EF4-FFF2-40B4-BE49-F238E27FC236}">
                <a16:creationId xmlns:a16="http://schemas.microsoft.com/office/drawing/2014/main" id="{F6D00A1F-CC57-4079-87DC-1C1EA3526A1A}"/>
              </a:ext>
            </a:extLst>
          </p:cNvPr>
          <p:cNvSpPr>
            <a:spLocks/>
          </p:cNvSpPr>
          <p:nvPr/>
        </p:nvSpPr>
        <p:spPr bwMode="auto">
          <a:xfrm>
            <a:off x="7896226" y="3578226"/>
            <a:ext cx="1825625" cy="1833563"/>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A8B30"/>
          </a:solidFill>
          <a:ln>
            <a:noFill/>
          </a:ln>
          <a:extLst>
            <a:ext uri="{91240B29-F687-4F45-9708-019B960494DF}">
              <a14:hiddenLine xmlns:a14="http://schemas.microsoft.com/office/drawing/2010/main" w="9525">
                <a:solidFill>
                  <a:srgbClr val="000000"/>
                </a:solidFill>
                <a:round/>
                <a:headEnd/>
                <a:tailEnd/>
              </a14:hiddenLine>
            </a:ext>
          </a:extLst>
        </p:spPr>
        <p:txBody>
          <a:bodyPr lIns="68579" tIns="34289" rIns="68579" bIns="34289"/>
          <a:lstStyle/>
          <a:p>
            <a:endParaRPr lang="zh-CN" altLang="en-US"/>
          </a:p>
        </p:txBody>
      </p:sp>
      <p:sp>
        <p:nvSpPr>
          <p:cNvPr id="25608" name="文本框 41">
            <a:extLst>
              <a:ext uri="{FF2B5EF4-FFF2-40B4-BE49-F238E27FC236}">
                <a16:creationId xmlns:a16="http://schemas.microsoft.com/office/drawing/2014/main" id="{5C880C68-EF5D-4F29-937F-256188B8D3BD}"/>
              </a:ext>
            </a:extLst>
          </p:cNvPr>
          <p:cNvSpPr txBox="1">
            <a:spLocks noChangeArrowheads="1"/>
          </p:cNvSpPr>
          <p:nvPr/>
        </p:nvSpPr>
        <p:spPr bwMode="auto">
          <a:xfrm>
            <a:off x="8616950" y="1431926"/>
            <a:ext cx="17795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6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数字化学习与创新</a:t>
            </a:r>
            <a:endParaRPr lang="en-US" altLang="zh-CN" sz="16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609" name="文本框 42">
            <a:extLst>
              <a:ext uri="{FF2B5EF4-FFF2-40B4-BE49-F238E27FC236}">
                <a16:creationId xmlns:a16="http://schemas.microsoft.com/office/drawing/2014/main" id="{3F332CE5-FD99-4833-B518-1CB1CF813BE1}"/>
              </a:ext>
            </a:extLst>
          </p:cNvPr>
          <p:cNvSpPr txBox="1">
            <a:spLocks noChangeArrowheads="1"/>
          </p:cNvSpPr>
          <p:nvPr/>
        </p:nvSpPr>
        <p:spPr bwMode="auto">
          <a:xfrm>
            <a:off x="9097963" y="5157788"/>
            <a:ext cx="8572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计算思维</a:t>
            </a:r>
            <a:endParaRPr lang="en-US" altLang="zh-CN" sz="1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610" name="文本框 43">
            <a:extLst>
              <a:ext uri="{FF2B5EF4-FFF2-40B4-BE49-F238E27FC236}">
                <a16:creationId xmlns:a16="http://schemas.microsoft.com/office/drawing/2014/main" id="{1DECD988-693C-4B78-BCF3-B20FA8A77BD8}"/>
              </a:ext>
            </a:extLst>
          </p:cNvPr>
          <p:cNvSpPr txBox="1">
            <a:spLocks noChangeArrowheads="1"/>
          </p:cNvSpPr>
          <p:nvPr/>
        </p:nvSpPr>
        <p:spPr bwMode="auto">
          <a:xfrm>
            <a:off x="4691064" y="1412876"/>
            <a:ext cx="2293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信息社会责任</a:t>
            </a:r>
            <a:endParaRPr lang="en-US" altLang="zh-CN">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611" name="文本框 44">
            <a:extLst>
              <a:ext uri="{FF2B5EF4-FFF2-40B4-BE49-F238E27FC236}">
                <a16:creationId xmlns:a16="http://schemas.microsoft.com/office/drawing/2014/main" id="{545042C9-13BA-4C4D-9808-0D13654D5161}"/>
              </a:ext>
            </a:extLst>
          </p:cNvPr>
          <p:cNvSpPr txBox="1">
            <a:spLocks noChangeArrowheads="1"/>
          </p:cNvSpPr>
          <p:nvPr/>
        </p:nvSpPr>
        <p:spPr bwMode="auto">
          <a:xfrm>
            <a:off x="5659439" y="5106988"/>
            <a:ext cx="9604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6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信息意识</a:t>
            </a:r>
          </a:p>
        </p:txBody>
      </p:sp>
      <p:sp>
        <p:nvSpPr>
          <p:cNvPr id="25612" name="Freeform 60">
            <a:extLst>
              <a:ext uri="{FF2B5EF4-FFF2-40B4-BE49-F238E27FC236}">
                <a16:creationId xmlns:a16="http://schemas.microsoft.com/office/drawing/2014/main" id="{4B49AD75-E7C6-4B84-9E56-90F8B8236996}"/>
              </a:ext>
            </a:extLst>
          </p:cNvPr>
          <p:cNvSpPr>
            <a:spLocks/>
          </p:cNvSpPr>
          <p:nvPr/>
        </p:nvSpPr>
        <p:spPr bwMode="auto">
          <a:xfrm>
            <a:off x="2058989" y="3773489"/>
            <a:ext cx="415925" cy="446087"/>
          </a:xfrm>
          <a:custGeom>
            <a:avLst/>
            <a:gdLst>
              <a:gd name="T0" fmla="*/ 2147483646 w 437"/>
              <a:gd name="T1" fmla="*/ 2147483646 h 470"/>
              <a:gd name="T2" fmla="*/ 2147483646 w 437"/>
              <a:gd name="T3" fmla="*/ 2147483646 h 470"/>
              <a:gd name="T4" fmla="*/ 2147483646 w 437"/>
              <a:gd name="T5" fmla="*/ 2147483646 h 470"/>
              <a:gd name="T6" fmla="*/ 2147483646 w 437"/>
              <a:gd name="T7" fmla="*/ 2147483646 h 470"/>
              <a:gd name="T8" fmla="*/ 2147483646 w 437"/>
              <a:gd name="T9" fmla="*/ 2147483646 h 470"/>
              <a:gd name="T10" fmla="*/ 2147483646 w 437"/>
              <a:gd name="T11" fmla="*/ 2147483646 h 470"/>
              <a:gd name="T12" fmla="*/ 2147483646 w 437"/>
              <a:gd name="T13" fmla="*/ 2147483646 h 470"/>
              <a:gd name="T14" fmla="*/ 2147483646 w 437"/>
              <a:gd name="T15" fmla="*/ 2147483646 h 470"/>
              <a:gd name="T16" fmla="*/ 2147483646 w 437"/>
              <a:gd name="T17" fmla="*/ 2147483646 h 470"/>
              <a:gd name="T18" fmla="*/ 2147483646 w 437"/>
              <a:gd name="T19" fmla="*/ 2147483646 h 470"/>
              <a:gd name="T20" fmla="*/ 2147483646 w 437"/>
              <a:gd name="T21" fmla="*/ 2147483646 h 470"/>
              <a:gd name="T22" fmla="*/ 2147483646 w 437"/>
              <a:gd name="T23" fmla="*/ 2147483646 h 470"/>
              <a:gd name="T24" fmla="*/ 2147483646 w 437"/>
              <a:gd name="T25" fmla="*/ 2147483646 h 470"/>
              <a:gd name="T26" fmla="*/ 2147483646 w 437"/>
              <a:gd name="T27" fmla="*/ 2147483646 h 470"/>
              <a:gd name="T28" fmla="*/ 2147483646 w 437"/>
              <a:gd name="T29" fmla="*/ 2147483646 h 470"/>
              <a:gd name="T30" fmla="*/ 2147483646 w 437"/>
              <a:gd name="T31" fmla="*/ 2147483646 h 470"/>
              <a:gd name="T32" fmla="*/ 2147483646 w 437"/>
              <a:gd name="T33" fmla="*/ 2147483646 h 470"/>
              <a:gd name="T34" fmla="*/ 2147483646 w 437"/>
              <a:gd name="T35" fmla="*/ 2147483646 h 470"/>
              <a:gd name="T36" fmla="*/ 2147483646 w 437"/>
              <a:gd name="T37" fmla="*/ 2147483646 h 470"/>
              <a:gd name="T38" fmla="*/ 2147483646 w 437"/>
              <a:gd name="T39" fmla="*/ 2147483646 h 470"/>
              <a:gd name="T40" fmla="*/ 2147483646 w 437"/>
              <a:gd name="T41" fmla="*/ 2147483646 h 470"/>
              <a:gd name="T42" fmla="*/ 2147483646 w 437"/>
              <a:gd name="T43" fmla="*/ 2147483646 h 470"/>
              <a:gd name="T44" fmla="*/ 0 w 437"/>
              <a:gd name="T45" fmla="*/ 2147483646 h 470"/>
              <a:gd name="T46" fmla="*/ 0 w 437"/>
              <a:gd name="T47" fmla="*/ 2147483646 h 470"/>
              <a:gd name="T48" fmla="*/ 2147483646 w 437"/>
              <a:gd name="T49" fmla="*/ 2147483646 h 470"/>
              <a:gd name="T50" fmla="*/ 2147483646 w 437"/>
              <a:gd name="T51" fmla="*/ 2147483646 h 470"/>
              <a:gd name="T52" fmla="*/ 2147483646 w 437"/>
              <a:gd name="T53" fmla="*/ 2147483646 h 4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lIns="68529" tIns="34289" rIns="68529" bIns="34289"/>
          <a:lstStyle/>
          <a:p>
            <a:endParaRPr lang="zh-CN" altLang="en-US"/>
          </a:p>
        </p:txBody>
      </p:sp>
      <p:sp>
        <p:nvSpPr>
          <p:cNvPr id="25613" name="文本框 47">
            <a:extLst>
              <a:ext uri="{FF2B5EF4-FFF2-40B4-BE49-F238E27FC236}">
                <a16:creationId xmlns:a16="http://schemas.microsoft.com/office/drawing/2014/main" id="{BDF9B4A3-B188-44BA-9332-3B1F84AA3FA6}"/>
              </a:ext>
            </a:extLst>
          </p:cNvPr>
          <p:cNvSpPr txBox="1">
            <a:spLocks noChangeArrowheads="1"/>
          </p:cNvSpPr>
          <p:nvPr/>
        </p:nvSpPr>
        <p:spPr bwMode="auto">
          <a:xfrm>
            <a:off x="1992313" y="4186238"/>
            <a:ext cx="3382962"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89" rIns="68529" bIns="34289">
            <a:spAutoFit/>
          </a:bodyPr>
          <a:lstStyle>
            <a:lvl1pPr marL="212725" indent="-212725" defTabSz="684213">
              <a:defRPr sz="2800" b="1">
                <a:solidFill>
                  <a:schemeClr val="tx2"/>
                </a:solidFill>
                <a:latin typeface="Arial" panose="020B0604020202020204" pitchFamily="34" charset="0"/>
                <a:ea typeface="宋体" panose="02010600030101010101" pitchFamily="2" charset="-122"/>
              </a:defRPr>
            </a:lvl1pPr>
            <a:lvl2pPr marL="742950" indent="-285750" defTabSz="684213">
              <a:defRPr sz="2800" b="1">
                <a:solidFill>
                  <a:schemeClr val="tx2"/>
                </a:solidFill>
                <a:latin typeface="Arial" panose="020B0604020202020204" pitchFamily="34" charset="0"/>
                <a:ea typeface="宋体" panose="02010600030101010101" pitchFamily="2" charset="-122"/>
              </a:defRPr>
            </a:lvl2pPr>
            <a:lvl3pPr marL="1143000" indent="-228600" defTabSz="684213">
              <a:defRPr sz="2800" b="1">
                <a:solidFill>
                  <a:schemeClr val="tx2"/>
                </a:solidFill>
                <a:latin typeface="Arial" panose="020B0604020202020204" pitchFamily="34" charset="0"/>
                <a:ea typeface="宋体" panose="02010600030101010101" pitchFamily="2" charset="-122"/>
              </a:defRPr>
            </a:lvl3pPr>
            <a:lvl4pPr marL="1600200" indent="-228600" defTabSz="684213">
              <a:defRPr sz="2800" b="1">
                <a:solidFill>
                  <a:schemeClr val="tx2"/>
                </a:solidFill>
                <a:latin typeface="Arial" panose="020B0604020202020204" pitchFamily="34" charset="0"/>
                <a:ea typeface="宋体" panose="02010600030101010101" pitchFamily="2" charset="-122"/>
              </a:defRPr>
            </a:lvl4pPr>
            <a:lvl5pPr marL="2057400" indent="-228600" defTabSz="684213">
              <a:defRPr sz="2800" b="1">
                <a:solidFill>
                  <a:schemeClr val="tx2"/>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信息意识</a:t>
            </a:r>
            <a:endParaRPr lang="en-US" altLang="zh-CN" sz="1400">
              <a:solidFill>
                <a:srgbClr val="595959"/>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计算思维</a:t>
            </a:r>
            <a:endParaRPr lang="en-US" altLang="zh-CN" sz="1400">
              <a:solidFill>
                <a:srgbClr val="595959"/>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数字化学习与创新</a:t>
            </a:r>
            <a:endParaRPr lang="en-US" altLang="zh-CN" sz="1400">
              <a:solidFill>
                <a:srgbClr val="595959"/>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n"/>
            </a:pPr>
            <a:r>
              <a:rPr lang="zh-CN" altLang="en-US" sz="1400">
                <a:solidFill>
                  <a:srgbClr val="595959"/>
                </a:solidFill>
                <a:latin typeface="微软雅黑" panose="020B0503020204020204" pitchFamily="34" charset="-122"/>
                <a:ea typeface="微软雅黑" panose="020B0503020204020204" pitchFamily="34" charset="-122"/>
              </a:rPr>
              <a:t>信息社会责任</a:t>
            </a:r>
            <a:endParaRPr lang="en-US" altLang="zh-CN" sz="1400">
              <a:solidFill>
                <a:srgbClr val="595959"/>
              </a:solidFill>
              <a:latin typeface="微软雅黑" panose="020B0503020204020204" pitchFamily="34" charset="-122"/>
              <a:ea typeface="微软雅黑" panose="020B0503020204020204" pitchFamily="34" charset="-122"/>
            </a:endParaRPr>
          </a:p>
        </p:txBody>
      </p:sp>
      <p:sp>
        <p:nvSpPr>
          <p:cNvPr id="51" name="圆角矩形 50">
            <a:extLst>
              <a:ext uri="{FF2B5EF4-FFF2-40B4-BE49-F238E27FC236}">
                <a16:creationId xmlns:a16="http://schemas.microsoft.com/office/drawing/2014/main" id="{0096B479-F216-46EB-BC44-855B389AE903}"/>
              </a:ext>
            </a:extLst>
          </p:cNvPr>
          <p:cNvSpPr/>
          <p:nvPr/>
        </p:nvSpPr>
        <p:spPr>
          <a:xfrm>
            <a:off x="1992313" y="2906713"/>
            <a:ext cx="2646362" cy="83820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222">
              <a:defRPr/>
            </a:pPr>
            <a:r>
              <a:rPr lang="zh-CN" altLang="en-US" sz="2400"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信息技术核心素养</a:t>
            </a:r>
          </a:p>
        </p:txBody>
      </p:sp>
      <p:sp>
        <p:nvSpPr>
          <p:cNvPr id="61" name="Freeform 144">
            <a:extLst>
              <a:ext uri="{FF2B5EF4-FFF2-40B4-BE49-F238E27FC236}">
                <a16:creationId xmlns:a16="http://schemas.microsoft.com/office/drawing/2014/main" id="{952CE4E6-AC1D-4446-9524-D8990E62E620}"/>
              </a:ext>
            </a:extLst>
          </p:cNvPr>
          <p:cNvSpPr>
            <a:spLocks/>
          </p:cNvSpPr>
          <p:nvPr/>
        </p:nvSpPr>
        <p:spPr bwMode="auto">
          <a:xfrm>
            <a:off x="7261225" y="2738439"/>
            <a:ext cx="1079500" cy="1011237"/>
          </a:xfrm>
          <a:custGeom>
            <a:avLst/>
            <a:gdLst>
              <a:gd name="T0" fmla="*/ 9 w 499"/>
              <a:gd name="T1" fmla="*/ 467 h 467"/>
              <a:gd name="T2" fmla="*/ 16 w 499"/>
              <a:gd name="T3" fmla="*/ 354 h 467"/>
              <a:gd name="T4" fmla="*/ 91 w 499"/>
              <a:gd name="T5" fmla="*/ 296 h 467"/>
              <a:gd name="T6" fmla="*/ 174 w 499"/>
              <a:gd name="T7" fmla="*/ 263 h 467"/>
              <a:gd name="T8" fmla="*/ 199 w 499"/>
              <a:gd name="T9" fmla="*/ 247 h 467"/>
              <a:gd name="T10" fmla="*/ 173 w 499"/>
              <a:gd name="T11" fmla="*/ 168 h 467"/>
              <a:gd name="T12" fmla="*/ 162 w 499"/>
              <a:gd name="T13" fmla="*/ 158 h 467"/>
              <a:gd name="T14" fmla="*/ 163 w 499"/>
              <a:gd name="T15" fmla="*/ 110 h 467"/>
              <a:gd name="T16" fmla="*/ 167 w 499"/>
              <a:gd name="T17" fmla="*/ 101 h 467"/>
              <a:gd name="T18" fmla="*/ 194 w 499"/>
              <a:gd name="T19" fmla="*/ 30 h 467"/>
              <a:gd name="T20" fmla="*/ 180 w 499"/>
              <a:gd name="T21" fmla="*/ 12 h 467"/>
              <a:gd name="T22" fmla="*/ 207 w 499"/>
              <a:gd name="T23" fmla="*/ 15 h 467"/>
              <a:gd name="T24" fmla="*/ 211 w 499"/>
              <a:gd name="T25" fmla="*/ 0 h 467"/>
              <a:gd name="T26" fmla="*/ 223 w 499"/>
              <a:gd name="T27" fmla="*/ 10 h 467"/>
              <a:gd name="T28" fmla="*/ 281 w 499"/>
              <a:gd name="T29" fmla="*/ 6 h 467"/>
              <a:gd name="T30" fmla="*/ 322 w 499"/>
              <a:gd name="T31" fmla="*/ 22 h 467"/>
              <a:gd name="T32" fmla="*/ 351 w 499"/>
              <a:gd name="T33" fmla="*/ 60 h 467"/>
              <a:gd name="T34" fmla="*/ 354 w 499"/>
              <a:gd name="T35" fmla="*/ 115 h 467"/>
              <a:gd name="T36" fmla="*/ 358 w 499"/>
              <a:gd name="T37" fmla="*/ 134 h 467"/>
              <a:gd name="T38" fmla="*/ 344 w 499"/>
              <a:gd name="T39" fmla="*/ 170 h 467"/>
              <a:gd name="T40" fmla="*/ 336 w 499"/>
              <a:gd name="T41" fmla="*/ 175 h 467"/>
              <a:gd name="T42" fmla="*/ 323 w 499"/>
              <a:gd name="T43" fmla="*/ 224 h 467"/>
              <a:gd name="T44" fmla="*/ 334 w 499"/>
              <a:gd name="T45" fmla="*/ 253 h 467"/>
              <a:gd name="T46" fmla="*/ 363 w 499"/>
              <a:gd name="T47" fmla="*/ 281 h 467"/>
              <a:gd name="T48" fmla="*/ 437 w 499"/>
              <a:gd name="T49" fmla="*/ 309 h 467"/>
              <a:gd name="T50" fmla="*/ 477 w 499"/>
              <a:gd name="T51" fmla="*/ 357 h 467"/>
              <a:gd name="T52" fmla="*/ 499 w 499"/>
              <a:gd name="T53" fmla="*/ 467 h 467"/>
              <a:gd name="T54" fmla="*/ 9 w 499"/>
              <a:gd name="T5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9" h="467">
                <a:moveTo>
                  <a:pt x="9" y="467"/>
                </a:moveTo>
                <a:cubicBezTo>
                  <a:pt x="9" y="467"/>
                  <a:pt x="0" y="395"/>
                  <a:pt x="16" y="354"/>
                </a:cubicBezTo>
                <a:cubicBezTo>
                  <a:pt x="32" y="312"/>
                  <a:pt x="42" y="303"/>
                  <a:pt x="91" y="296"/>
                </a:cubicBezTo>
                <a:cubicBezTo>
                  <a:pt x="141" y="289"/>
                  <a:pt x="168" y="269"/>
                  <a:pt x="174" y="263"/>
                </a:cubicBezTo>
                <a:cubicBezTo>
                  <a:pt x="181" y="257"/>
                  <a:pt x="192" y="250"/>
                  <a:pt x="199" y="247"/>
                </a:cubicBezTo>
                <a:cubicBezTo>
                  <a:pt x="199" y="247"/>
                  <a:pt x="197" y="197"/>
                  <a:pt x="173" y="168"/>
                </a:cubicBezTo>
                <a:cubicBezTo>
                  <a:pt x="173" y="168"/>
                  <a:pt x="164" y="165"/>
                  <a:pt x="162" y="158"/>
                </a:cubicBezTo>
                <a:cubicBezTo>
                  <a:pt x="161" y="152"/>
                  <a:pt x="156" y="123"/>
                  <a:pt x="163" y="110"/>
                </a:cubicBezTo>
                <a:cubicBezTo>
                  <a:pt x="163" y="110"/>
                  <a:pt x="167" y="105"/>
                  <a:pt x="167" y="101"/>
                </a:cubicBezTo>
                <a:cubicBezTo>
                  <a:pt x="166" y="96"/>
                  <a:pt x="161" y="60"/>
                  <a:pt x="194" y="30"/>
                </a:cubicBezTo>
                <a:cubicBezTo>
                  <a:pt x="194" y="30"/>
                  <a:pt x="203" y="15"/>
                  <a:pt x="180" y="12"/>
                </a:cubicBezTo>
                <a:cubicBezTo>
                  <a:pt x="180" y="12"/>
                  <a:pt x="191" y="7"/>
                  <a:pt x="207" y="15"/>
                </a:cubicBezTo>
                <a:cubicBezTo>
                  <a:pt x="207" y="15"/>
                  <a:pt x="200" y="5"/>
                  <a:pt x="211" y="0"/>
                </a:cubicBezTo>
                <a:cubicBezTo>
                  <a:pt x="211" y="0"/>
                  <a:pt x="206" y="15"/>
                  <a:pt x="223" y="10"/>
                </a:cubicBezTo>
                <a:cubicBezTo>
                  <a:pt x="241" y="5"/>
                  <a:pt x="265" y="0"/>
                  <a:pt x="281" y="6"/>
                </a:cubicBezTo>
                <a:cubicBezTo>
                  <a:pt x="297" y="12"/>
                  <a:pt x="301" y="21"/>
                  <a:pt x="322" y="22"/>
                </a:cubicBezTo>
                <a:cubicBezTo>
                  <a:pt x="343" y="23"/>
                  <a:pt x="350" y="50"/>
                  <a:pt x="351" y="60"/>
                </a:cubicBezTo>
                <a:cubicBezTo>
                  <a:pt x="351" y="69"/>
                  <a:pt x="350" y="110"/>
                  <a:pt x="354" y="115"/>
                </a:cubicBezTo>
                <a:cubicBezTo>
                  <a:pt x="358" y="121"/>
                  <a:pt x="359" y="125"/>
                  <a:pt x="358" y="134"/>
                </a:cubicBezTo>
                <a:cubicBezTo>
                  <a:pt x="356" y="144"/>
                  <a:pt x="349" y="169"/>
                  <a:pt x="344" y="170"/>
                </a:cubicBezTo>
                <a:cubicBezTo>
                  <a:pt x="340" y="170"/>
                  <a:pt x="336" y="174"/>
                  <a:pt x="336" y="175"/>
                </a:cubicBezTo>
                <a:cubicBezTo>
                  <a:pt x="336" y="177"/>
                  <a:pt x="323" y="212"/>
                  <a:pt x="323" y="224"/>
                </a:cubicBezTo>
                <a:cubicBezTo>
                  <a:pt x="324" y="236"/>
                  <a:pt x="324" y="250"/>
                  <a:pt x="334" y="253"/>
                </a:cubicBezTo>
                <a:cubicBezTo>
                  <a:pt x="343" y="256"/>
                  <a:pt x="356" y="273"/>
                  <a:pt x="363" y="281"/>
                </a:cubicBezTo>
                <a:cubicBezTo>
                  <a:pt x="371" y="289"/>
                  <a:pt x="416" y="299"/>
                  <a:pt x="437" y="309"/>
                </a:cubicBezTo>
                <a:cubicBezTo>
                  <a:pt x="457" y="318"/>
                  <a:pt x="465" y="317"/>
                  <a:pt x="477" y="357"/>
                </a:cubicBezTo>
                <a:cubicBezTo>
                  <a:pt x="489" y="397"/>
                  <a:pt x="499" y="438"/>
                  <a:pt x="499" y="467"/>
                </a:cubicBezTo>
                <a:lnTo>
                  <a:pt x="9" y="467"/>
                </a:lnTo>
                <a:close/>
              </a:path>
            </a:pathLst>
          </a:custGeom>
          <a:solidFill>
            <a:schemeClr val="tx2">
              <a:lumMod val="50000"/>
            </a:schemeClr>
          </a:solidFill>
          <a:ln>
            <a:noFill/>
          </a:ln>
          <a:extLst/>
        </p:spPr>
        <p:txBody>
          <a:bodyPr lIns="91436" tIns="45718" rIns="91436" bIns="45718"/>
          <a:lstStyle/>
          <a:p>
            <a:pPr defTabSz="913658">
              <a:defRPr/>
            </a:pPr>
            <a:endParaRPr lang="zh-CN" altLang="en-US">
              <a:solidFill>
                <a:prstClr val="black"/>
              </a:solidFill>
              <a:latin typeface="Calibri"/>
              <a:ea typeface="微软雅黑"/>
            </a:endParaRPr>
          </a:p>
        </p:txBody>
      </p:sp>
      <p:sp>
        <p:nvSpPr>
          <p:cNvPr id="25616" name="Freeform 307">
            <a:extLst>
              <a:ext uri="{FF2B5EF4-FFF2-40B4-BE49-F238E27FC236}">
                <a16:creationId xmlns:a16="http://schemas.microsoft.com/office/drawing/2014/main" id="{981AFEC4-B161-4B8A-B272-56F9B1D41AE0}"/>
              </a:ext>
            </a:extLst>
          </p:cNvPr>
          <p:cNvSpPr>
            <a:spLocks noChangeAspect="1" noEditPoints="1"/>
          </p:cNvSpPr>
          <p:nvPr/>
        </p:nvSpPr>
        <p:spPr bwMode="auto">
          <a:xfrm>
            <a:off x="6469064" y="4106864"/>
            <a:ext cx="458787" cy="669925"/>
          </a:xfrm>
          <a:custGeom>
            <a:avLst/>
            <a:gdLst>
              <a:gd name="T0" fmla="*/ 2147483646 w 243"/>
              <a:gd name="T1" fmla="*/ 2147483646 h 354"/>
              <a:gd name="T2" fmla="*/ 2147483646 w 243"/>
              <a:gd name="T3" fmla="*/ 2147483646 h 354"/>
              <a:gd name="T4" fmla="*/ 2147483646 w 243"/>
              <a:gd name="T5" fmla="*/ 2147483646 h 354"/>
              <a:gd name="T6" fmla="*/ 2147483646 w 243"/>
              <a:gd name="T7" fmla="*/ 2147483646 h 354"/>
              <a:gd name="T8" fmla="*/ 2147483646 w 243"/>
              <a:gd name="T9" fmla="*/ 2147483646 h 354"/>
              <a:gd name="T10" fmla="*/ 2147483646 w 243"/>
              <a:gd name="T11" fmla="*/ 2147483646 h 354"/>
              <a:gd name="T12" fmla="*/ 2147483646 w 243"/>
              <a:gd name="T13" fmla="*/ 2147483646 h 354"/>
              <a:gd name="T14" fmla="*/ 2147483646 w 243"/>
              <a:gd name="T15" fmla="*/ 2147483646 h 354"/>
              <a:gd name="T16" fmla="*/ 2147483646 w 243"/>
              <a:gd name="T17" fmla="*/ 2147483646 h 354"/>
              <a:gd name="T18" fmla="*/ 2147483646 w 243"/>
              <a:gd name="T19" fmla="*/ 2147483646 h 354"/>
              <a:gd name="T20" fmla="*/ 2147483646 w 243"/>
              <a:gd name="T21" fmla="*/ 2147483646 h 354"/>
              <a:gd name="T22" fmla="*/ 2147483646 w 243"/>
              <a:gd name="T23" fmla="*/ 2147483646 h 354"/>
              <a:gd name="T24" fmla="*/ 2147483646 w 243"/>
              <a:gd name="T25" fmla="*/ 2147483646 h 354"/>
              <a:gd name="T26" fmla="*/ 2147483646 w 243"/>
              <a:gd name="T27" fmla="*/ 0 h 354"/>
              <a:gd name="T28" fmla="*/ 2147483646 w 243"/>
              <a:gd name="T29" fmla="*/ 2147483646 h 354"/>
              <a:gd name="T30" fmla="*/ 2147483646 w 243"/>
              <a:gd name="T31" fmla="*/ 2147483646 h 354"/>
              <a:gd name="T32" fmla="*/ 2147483646 w 243"/>
              <a:gd name="T33" fmla="*/ 2147483646 h 354"/>
              <a:gd name="T34" fmla="*/ 2147483646 w 243"/>
              <a:gd name="T35" fmla="*/ 2147483646 h 354"/>
              <a:gd name="T36" fmla="*/ 2147483646 w 243"/>
              <a:gd name="T37" fmla="*/ 2147483646 h 354"/>
              <a:gd name="T38" fmla="*/ 2147483646 w 243"/>
              <a:gd name="T39" fmla="*/ 2147483646 h 354"/>
              <a:gd name="T40" fmla="*/ 2147483646 w 243"/>
              <a:gd name="T41" fmla="*/ 2147483646 h 354"/>
              <a:gd name="T42" fmla="*/ 2147483646 w 243"/>
              <a:gd name="T43" fmla="*/ 2147483646 h 354"/>
              <a:gd name="T44" fmla="*/ 2147483646 w 243"/>
              <a:gd name="T45" fmla="*/ 2147483646 h 354"/>
              <a:gd name="T46" fmla="*/ 2147483646 w 243"/>
              <a:gd name="T47" fmla="*/ 2147483646 h 354"/>
              <a:gd name="T48" fmla="*/ 2147483646 w 243"/>
              <a:gd name="T49" fmla="*/ 2147483646 h 354"/>
              <a:gd name="T50" fmla="*/ 2147483646 w 243"/>
              <a:gd name="T51" fmla="*/ 2147483646 h 354"/>
              <a:gd name="T52" fmla="*/ 2147483646 w 243"/>
              <a:gd name="T53" fmla="*/ 2147483646 h 354"/>
              <a:gd name="T54" fmla="*/ 2147483646 w 243"/>
              <a:gd name="T55" fmla="*/ 2147483646 h 354"/>
              <a:gd name="T56" fmla="*/ 2147483646 w 243"/>
              <a:gd name="T57" fmla="*/ 2147483646 h 354"/>
              <a:gd name="T58" fmla="*/ 2147483646 w 243"/>
              <a:gd name="T59" fmla="*/ 2147483646 h 354"/>
              <a:gd name="T60" fmla="*/ 2147483646 w 243"/>
              <a:gd name="T61" fmla="*/ 2147483646 h 354"/>
              <a:gd name="T62" fmla="*/ 2147483646 w 243"/>
              <a:gd name="T63" fmla="*/ 2147483646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zh-CN" altLang="en-US"/>
          </a:p>
        </p:txBody>
      </p:sp>
      <p:grpSp>
        <p:nvGrpSpPr>
          <p:cNvPr id="69" name="组合 30">
            <a:extLst>
              <a:ext uri="{FF2B5EF4-FFF2-40B4-BE49-F238E27FC236}">
                <a16:creationId xmlns:a16="http://schemas.microsoft.com/office/drawing/2014/main" id="{457BC796-2A6E-45F7-9933-4AA6F4023155}"/>
              </a:ext>
            </a:extLst>
          </p:cNvPr>
          <p:cNvGrpSpPr/>
          <p:nvPr/>
        </p:nvGrpSpPr>
        <p:grpSpPr>
          <a:xfrm>
            <a:off x="6397103" y="2088815"/>
            <a:ext cx="720080" cy="721558"/>
            <a:chOff x="-1355725" y="3125788"/>
            <a:chExt cx="773113" cy="774700"/>
          </a:xfrm>
          <a:solidFill>
            <a:srgbClr val="FFFFFF"/>
          </a:solidFill>
        </p:grpSpPr>
        <p:sp>
          <p:nvSpPr>
            <p:cNvPr id="85" name="Freeform 15">
              <a:extLst>
                <a:ext uri="{FF2B5EF4-FFF2-40B4-BE49-F238E27FC236}">
                  <a16:creationId xmlns:a16="http://schemas.microsoft.com/office/drawing/2014/main" id="{838A4EFA-BAD4-4A7B-B11A-A69A23338412}"/>
                </a:ext>
              </a:extLst>
            </p:cNvPr>
            <p:cNvSpPr>
              <a:spLocks noEditPoints="1"/>
            </p:cNvSpPr>
            <p:nvPr/>
          </p:nvSpPr>
          <p:spPr bwMode="auto">
            <a:xfrm>
              <a:off x="-1066800" y="3235326"/>
              <a:ext cx="165100" cy="552450"/>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grpFill/>
            <a:ln>
              <a:noFill/>
            </a:ln>
            <a:extLst>
              <a:ext uri="{91240B29-F687-4f45-9708-019B960494DF}"/>
            </a:extLst>
          </p:spPr>
          <p:txBody>
            <a:bodyPr/>
            <a:lstStyle/>
            <a:p>
              <a:pPr defTabSz="913658">
                <a:defRPr/>
              </a:pPr>
              <a:endParaRPr lang="zh-CN" altLang="en-US">
                <a:solidFill>
                  <a:prstClr val="black"/>
                </a:solidFill>
                <a:latin typeface="Calibri"/>
                <a:ea typeface="微软雅黑"/>
              </a:endParaRPr>
            </a:p>
          </p:txBody>
        </p:sp>
        <p:sp>
          <p:nvSpPr>
            <p:cNvPr id="86" name="Freeform 16">
              <a:extLst>
                <a:ext uri="{FF2B5EF4-FFF2-40B4-BE49-F238E27FC236}">
                  <a16:creationId xmlns:a16="http://schemas.microsoft.com/office/drawing/2014/main" id="{96221666-1985-411C-BCF7-830BCDC57E14}"/>
                </a:ext>
              </a:extLst>
            </p:cNvPr>
            <p:cNvSpPr>
              <a:spLocks noEditPoints="1"/>
            </p:cNvSpPr>
            <p:nvPr/>
          </p:nvSpPr>
          <p:spPr bwMode="auto">
            <a:xfrm>
              <a:off x="-1355725" y="3125788"/>
              <a:ext cx="773113" cy="774700"/>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grpFill/>
            <a:ln>
              <a:noFill/>
            </a:ln>
            <a:extLst>
              <a:ext uri="{91240B29-F687-4f45-9708-019B960494DF}"/>
            </a:extLst>
          </p:spPr>
          <p:txBody>
            <a:bodyPr/>
            <a:lstStyle/>
            <a:p>
              <a:pPr defTabSz="913658">
                <a:defRPr/>
              </a:pPr>
              <a:endParaRPr lang="zh-CN" altLang="en-US">
                <a:solidFill>
                  <a:prstClr val="black"/>
                </a:solidFill>
                <a:latin typeface="Calibri"/>
                <a:ea typeface="微软雅黑"/>
              </a:endParaRPr>
            </a:p>
          </p:txBody>
        </p:sp>
        <p:sp>
          <p:nvSpPr>
            <p:cNvPr id="87" name="Oval 17">
              <a:extLst>
                <a:ext uri="{FF2B5EF4-FFF2-40B4-BE49-F238E27FC236}">
                  <a16:creationId xmlns:a16="http://schemas.microsoft.com/office/drawing/2014/main" id="{2592DBA6-F87C-4A50-8CC1-2D82BD8C4E6B}"/>
                </a:ext>
              </a:extLst>
            </p:cNvPr>
            <p:cNvSpPr>
              <a:spLocks noChangeArrowheads="1"/>
            </p:cNvSpPr>
            <p:nvPr/>
          </p:nvSpPr>
          <p:spPr bwMode="auto">
            <a:xfrm>
              <a:off x="-973138" y="3505201"/>
              <a:ext cx="7938" cy="7938"/>
            </a:xfrm>
            <a:prstGeom prst="ellipse">
              <a:avLst/>
            </a:prstGeom>
            <a:grpFill/>
            <a:ln>
              <a:noFill/>
            </a:ln>
            <a:extLst>
              <a:ext uri="{91240B29-F687-4f45-9708-019B960494DF}"/>
            </a:extLst>
          </p:spPr>
          <p:txBody>
            <a:bodyPr/>
            <a:lstStyle/>
            <a:p>
              <a:pPr defTabSz="913658">
                <a:defRPr/>
              </a:pPr>
              <a:endParaRPr lang="zh-CN" altLang="en-US">
                <a:solidFill>
                  <a:prstClr val="black"/>
                </a:solidFill>
                <a:latin typeface="Calibri"/>
                <a:ea typeface="微软雅黑"/>
              </a:endParaRPr>
            </a:p>
          </p:txBody>
        </p:sp>
      </p:grpSp>
      <p:sp>
        <p:nvSpPr>
          <p:cNvPr id="25618" name="Freeform 34">
            <a:extLst>
              <a:ext uri="{FF2B5EF4-FFF2-40B4-BE49-F238E27FC236}">
                <a16:creationId xmlns:a16="http://schemas.microsoft.com/office/drawing/2014/main" id="{1E1411B4-F863-469C-9547-B617F90ACE11}"/>
              </a:ext>
            </a:extLst>
          </p:cNvPr>
          <p:cNvSpPr>
            <a:spLocks noEditPoints="1"/>
          </p:cNvSpPr>
          <p:nvPr/>
        </p:nvSpPr>
        <p:spPr bwMode="auto">
          <a:xfrm>
            <a:off x="8556625" y="2108201"/>
            <a:ext cx="666750" cy="701675"/>
          </a:xfrm>
          <a:custGeom>
            <a:avLst/>
            <a:gdLst>
              <a:gd name="T0" fmla="*/ 2147483646 w 124"/>
              <a:gd name="T1" fmla="*/ 2147483646 h 113"/>
              <a:gd name="T2" fmla="*/ 0 w 124"/>
              <a:gd name="T3" fmla="*/ 2147483646 h 113"/>
              <a:gd name="T4" fmla="*/ 2147483646 w 124"/>
              <a:gd name="T5" fmla="*/ 2147483646 h 113"/>
              <a:gd name="T6" fmla="*/ 2147483646 w 124"/>
              <a:gd name="T7" fmla="*/ 2147483646 h 113"/>
              <a:gd name="T8" fmla="*/ 2147483646 w 124"/>
              <a:gd name="T9" fmla="*/ 2147483646 h 113"/>
              <a:gd name="T10" fmla="*/ 2147483646 w 124"/>
              <a:gd name="T11" fmla="*/ 2147483646 h 113"/>
              <a:gd name="T12" fmla="*/ 2147483646 w 124"/>
              <a:gd name="T13" fmla="*/ 2147483646 h 113"/>
              <a:gd name="T14" fmla="*/ 2147483646 w 124"/>
              <a:gd name="T15" fmla="*/ 2147483646 h 113"/>
              <a:gd name="T16" fmla="*/ 2147483646 w 124"/>
              <a:gd name="T17" fmla="*/ 2147483646 h 113"/>
              <a:gd name="T18" fmla="*/ 2147483646 w 124"/>
              <a:gd name="T19" fmla="*/ 2147483646 h 113"/>
              <a:gd name="T20" fmla="*/ 2147483646 w 124"/>
              <a:gd name="T21" fmla="*/ 2147483646 h 113"/>
              <a:gd name="T22" fmla="*/ 2147483646 w 124"/>
              <a:gd name="T23" fmla="*/ 2147483646 h 113"/>
              <a:gd name="T24" fmla="*/ 2147483646 w 124"/>
              <a:gd name="T25" fmla="*/ 0 h 113"/>
              <a:gd name="T26" fmla="*/ 2147483646 w 124"/>
              <a:gd name="T27" fmla="*/ 2147483646 h 113"/>
              <a:gd name="T28" fmla="*/ 2147483646 w 124"/>
              <a:gd name="T29" fmla="*/ 2147483646 h 113"/>
              <a:gd name="T30" fmla="*/ 2147483646 w 124"/>
              <a:gd name="T31" fmla="*/ 2147483646 h 113"/>
              <a:gd name="T32" fmla="*/ 2147483646 w 124"/>
              <a:gd name="T33" fmla="*/ 2147483646 h 113"/>
              <a:gd name="T34" fmla="*/ 2147483646 w 124"/>
              <a:gd name="T35" fmla="*/ 2147483646 h 113"/>
              <a:gd name="T36" fmla="*/ 2147483646 w 124"/>
              <a:gd name="T37" fmla="*/ 2147483646 h 113"/>
              <a:gd name="T38" fmla="*/ 2147483646 w 124"/>
              <a:gd name="T39" fmla="*/ 0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zh-CN" altLang="en-US"/>
          </a:p>
        </p:txBody>
      </p:sp>
      <p:sp>
        <p:nvSpPr>
          <p:cNvPr id="25619" name="Freeform 35">
            <a:extLst>
              <a:ext uri="{FF2B5EF4-FFF2-40B4-BE49-F238E27FC236}">
                <a16:creationId xmlns:a16="http://schemas.microsoft.com/office/drawing/2014/main" id="{8B7521F7-0E12-47AE-A187-1A66A8950203}"/>
              </a:ext>
            </a:extLst>
          </p:cNvPr>
          <p:cNvSpPr>
            <a:spLocks noEditPoints="1"/>
          </p:cNvSpPr>
          <p:nvPr/>
        </p:nvSpPr>
        <p:spPr bwMode="auto">
          <a:xfrm>
            <a:off x="8269289" y="4240213"/>
            <a:ext cx="936625" cy="730250"/>
          </a:xfrm>
          <a:custGeom>
            <a:avLst/>
            <a:gdLst>
              <a:gd name="T0" fmla="*/ 2147483646 w 136"/>
              <a:gd name="T1" fmla="*/ 2147483646 h 112"/>
              <a:gd name="T2" fmla="*/ 2147483646 w 136"/>
              <a:gd name="T3" fmla="*/ 2147483646 h 112"/>
              <a:gd name="T4" fmla="*/ 2147483646 w 136"/>
              <a:gd name="T5" fmla="*/ 2147483646 h 112"/>
              <a:gd name="T6" fmla="*/ 2147483646 w 136"/>
              <a:gd name="T7" fmla="*/ 2147483646 h 112"/>
              <a:gd name="T8" fmla="*/ 2147483646 w 136"/>
              <a:gd name="T9" fmla="*/ 2147483646 h 112"/>
              <a:gd name="T10" fmla="*/ 2147483646 w 136"/>
              <a:gd name="T11" fmla="*/ 2147483646 h 112"/>
              <a:gd name="T12" fmla="*/ 0 w 136"/>
              <a:gd name="T13" fmla="*/ 2147483646 h 112"/>
              <a:gd name="T14" fmla="*/ 2147483646 w 136"/>
              <a:gd name="T15" fmla="*/ 2147483646 h 112"/>
              <a:gd name="T16" fmla="*/ 2147483646 w 136"/>
              <a:gd name="T17" fmla="*/ 2147483646 h 112"/>
              <a:gd name="T18" fmla="*/ 2147483646 w 136"/>
              <a:gd name="T19" fmla="*/ 2147483646 h 112"/>
              <a:gd name="T20" fmla="*/ 2147483646 w 136"/>
              <a:gd name="T21" fmla="*/ 2147483646 h 112"/>
              <a:gd name="T22" fmla="*/ 2147483646 w 136"/>
              <a:gd name="T23" fmla="*/ 2147483646 h 112"/>
              <a:gd name="T24" fmla="*/ 2147483646 w 136"/>
              <a:gd name="T25" fmla="*/ 2147483646 h 112"/>
              <a:gd name="T26" fmla="*/ 2147483646 w 136"/>
              <a:gd name="T27" fmla="*/ 2147483646 h 112"/>
              <a:gd name="T28" fmla="*/ 2147483646 w 136"/>
              <a:gd name="T29" fmla="*/ 2147483646 h 112"/>
              <a:gd name="T30" fmla="*/ 2147483646 w 136"/>
              <a:gd name="T31" fmla="*/ 2147483646 h 112"/>
              <a:gd name="T32" fmla="*/ 2147483646 w 136"/>
              <a:gd name="T33" fmla="*/ 2147483646 h 112"/>
              <a:gd name="T34" fmla="*/ 2147483646 w 136"/>
              <a:gd name="T35" fmla="*/ 2147483646 h 112"/>
              <a:gd name="T36" fmla="*/ 2147483646 w 136"/>
              <a:gd name="T37" fmla="*/ 2147483646 h 112"/>
              <a:gd name="T38" fmla="*/ 2147483646 w 136"/>
              <a:gd name="T39" fmla="*/ 2147483646 h 112"/>
              <a:gd name="T40" fmla="*/ 2147483646 w 136"/>
              <a:gd name="T41" fmla="*/ 2147483646 h 112"/>
              <a:gd name="T42" fmla="*/ 2147483646 w 136"/>
              <a:gd name="T43" fmla="*/ 0 h 112"/>
              <a:gd name="T44" fmla="*/ 2147483646 w 136"/>
              <a:gd name="T45" fmla="*/ 2147483646 h 112"/>
              <a:gd name="T46" fmla="*/ 2147483646 w 136"/>
              <a:gd name="T47" fmla="*/ 2147483646 h 112"/>
              <a:gd name="T48" fmla="*/ 2147483646 w 136"/>
              <a:gd name="T49" fmla="*/ 2147483646 h 112"/>
              <a:gd name="T50" fmla="*/ 2147483646 w 136"/>
              <a:gd name="T51" fmla="*/ 2147483646 h 112"/>
              <a:gd name="T52" fmla="*/ 2147483646 w 136"/>
              <a:gd name="T53" fmla="*/ 2147483646 h 112"/>
              <a:gd name="T54" fmla="*/ 2147483646 w 136"/>
              <a:gd name="T55" fmla="*/ 2147483646 h 112"/>
              <a:gd name="T56" fmla="*/ 2147483646 w 136"/>
              <a:gd name="T57" fmla="*/ 2147483646 h 112"/>
              <a:gd name="T58" fmla="*/ 2147483646 w 136"/>
              <a:gd name="T59" fmla="*/ 2147483646 h 112"/>
              <a:gd name="T60" fmla="*/ 2147483646 w 136"/>
              <a:gd name="T61" fmla="*/ 2147483646 h 112"/>
              <a:gd name="T62" fmla="*/ 2147483646 w 136"/>
              <a:gd name="T63" fmla="*/ 2147483646 h 112"/>
              <a:gd name="T64" fmla="*/ 2147483646 w 136"/>
              <a:gd name="T65" fmla="*/ 2147483646 h 112"/>
              <a:gd name="T66" fmla="*/ 2147483646 w 136"/>
              <a:gd name="T67" fmla="*/ 2147483646 h 112"/>
              <a:gd name="T68" fmla="*/ 2147483646 w 136"/>
              <a:gd name="T69" fmla="*/ 2147483646 h 112"/>
              <a:gd name="T70" fmla="*/ 2147483646 w 136"/>
              <a:gd name="T71" fmla="*/ 2147483646 h 112"/>
              <a:gd name="T72" fmla="*/ 2147483646 w 136"/>
              <a:gd name="T73" fmla="*/ 2147483646 h 112"/>
              <a:gd name="T74" fmla="*/ 2147483646 w 136"/>
              <a:gd name="T75" fmla="*/ 0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zh-CN" altLang="en-US"/>
          </a:p>
        </p:txBody>
      </p:sp>
      <p:sp>
        <p:nvSpPr>
          <p:cNvPr id="92" name="文本框 91">
            <a:extLst>
              <a:ext uri="{FF2B5EF4-FFF2-40B4-BE49-F238E27FC236}">
                <a16:creationId xmlns:a16="http://schemas.microsoft.com/office/drawing/2014/main" id="{D13EF5EA-8A4A-4E29-91FF-BADB276538B4}"/>
              </a:ext>
            </a:extLst>
          </p:cNvPr>
          <p:cNvSpPr txBox="1"/>
          <p:nvPr/>
        </p:nvSpPr>
        <p:spPr>
          <a:xfrm>
            <a:off x="7042150" y="3716338"/>
            <a:ext cx="1574800" cy="285750"/>
          </a:xfrm>
          <a:prstGeom prst="rect">
            <a:avLst/>
          </a:prstGeom>
          <a:noFill/>
        </p:spPr>
        <p:txBody>
          <a:bodyPr wrap="none" lIns="68579" tIns="34289" rIns="68579" bIns="34289">
            <a:spAutoFit/>
          </a:bodyPr>
          <a:lstStyle/>
          <a:p>
            <a:pPr algn="ctr" defTabSz="913658">
              <a:defRPr/>
            </a:pPr>
            <a:r>
              <a:rPr lang="zh-CN" altLang="en-US" sz="1400" dirty="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具备信息素养的人</a:t>
            </a:r>
            <a:endParaRPr lang="zh-CN" altLang="zh-CN" sz="1400" kern="100" dirty="0">
              <a:latin typeface="Calibri" panose="020F0502020204030204" pitchFamily="34" charset="0"/>
              <a:cs typeface="Times New Roman" panose="02020603050405020304" pitchFamily="18" charset="0"/>
            </a:endParaRPr>
          </a:p>
        </p:txBody>
      </p:sp>
      <p:sp>
        <p:nvSpPr>
          <p:cNvPr id="23" name="文本框 22">
            <a:extLst>
              <a:ext uri="{FF2B5EF4-FFF2-40B4-BE49-F238E27FC236}">
                <a16:creationId xmlns:a16="http://schemas.microsoft.com/office/drawing/2014/main" id="{8FA07F17-5037-4A86-A9F3-189DC28D2896}"/>
              </a:ext>
            </a:extLst>
          </p:cNvPr>
          <p:cNvSpPr txBox="1"/>
          <p:nvPr/>
        </p:nvSpPr>
        <p:spPr>
          <a:xfrm>
            <a:off x="652463" y="252495"/>
            <a:ext cx="2679700" cy="1957524"/>
          </a:xfrm>
          <a:prstGeom prst="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a:spAutoFit/>
          </a:bodyPr>
          <a:lstStyle/>
          <a:p>
            <a:pPr fontAlgn="auto">
              <a:lnSpc>
                <a:spcPct val="150000"/>
              </a:lnSpc>
              <a:spcBef>
                <a:spcPts val="0"/>
              </a:spcBef>
              <a:spcAft>
                <a:spcPts val="0"/>
              </a:spcAft>
              <a:defRPr/>
            </a:pPr>
            <a:r>
              <a:rPr lang="zh-CN" altLang="en-US" sz="2800" b="1" dirty="0"/>
              <a:t>每个核心素养都分为三级水平</a:t>
            </a:r>
          </a:p>
        </p:txBody>
      </p:sp>
    </p:spTree>
    <p:extLst>
      <p:ext uri="{BB962C8B-B14F-4D97-AF65-F5344CB8AC3E}">
        <p14:creationId xmlns:p14="http://schemas.microsoft.com/office/powerpoint/2010/main" val="265161718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22986" y="309709"/>
            <a:ext cx="7120342" cy="6295482"/>
          </a:xfrm>
          <a:prstGeom prst="rect">
            <a:avLst/>
          </a:prstGeom>
        </p:spPr>
      </p:pic>
      <p:pic>
        <p:nvPicPr>
          <p:cNvPr id="3" name="图片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698" y="600075"/>
            <a:ext cx="5591175" cy="6257925"/>
          </a:xfrm>
          <a:prstGeom prst="rect">
            <a:avLst/>
          </a:prstGeom>
        </p:spPr>
      </p:pic>
    </p:spTree>
    <p:extLst>
      <p:ext uri="{BB962C8B-B14F-4D97-AF65-F5344CB8AC3E}">
        <p14:creationId xmlns:p14="http://schemas.microsoft.com/office/powerpoint/2010/main" val="107364430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38D421-FCD4-42E8-908E-49A279CFB68A}"/>
              </a:ext>
            </a:extLst>
          </p:cNvPr>
          <p:cNvSpPr>
            <a:spLocks noGrp="1"/>
          </p:cNvSpPr>
          <p:nvPr>
            <p:ph type="title"/>
          </p:nvPr>
        </p:nvSpPr>
        <p:spPr/>
        <p:txBody>
          <a:bodyPr/>
          <a:lstStyle/>
          <a:p>
            <a:r>
              <a:rPr lang="zh-CN" altLang="en-US" dirty="0"/>
              <a:t>核心素养不同水平之间的区别：</a:t>
            </a:r>
          </a:p>
        </p:txBody>
      </p:sp>
      <p:sp>
        <p:nvSpPr>
          <p:cNvPr id="3" name="内容占位符 2">
            <a:extLst>
              <a:ext uri="{FF2B5EF4-FFF2-40B4-BE49-F238E27FC236}">
                <a16:creationId xmlns:a16="http://schemas.microsoft.com/office/drawing/2014/main" id="{46A1F2D6-68AE-4BA1-9BB2-BEB79BB30F2A}"/>
              </a:ext>
            </a:extLst>
          </p:cNvPr>
          <p:cNvSpPr>
            <a:spLocks noGrp="1"/>
          </p:cNvSpPr>
          <p:nvPr>
            <p:ph idx="1"/>
          </p:nvPr>
        </p:nvSpPr>
        <p:spPr>
          <a:xfrm>
            <a:off x="1801817" y="2265459"/>
            <a:ext cx="10058400" cy="2651315"/>
          </a:xfrm>
        </p:spPr>
        <p:txBody>
          <a:bodyPr/>
          <a:lstStyle/>
          <a:p>
            <a:r>
              <a:rPr lang="zh-CN" altLang="en-US" sz="3200" dirty="0"/>
              <a:t>知识与技能：逐级加深</a:t>
            </a:r>
            <a:endParaRPr lang="en-US" altLang="zh-CN" sz="3200" dirty="0"/>
          </a:p>
          <a:p>
            <a:r>
              <a:rPr lang="zh-CN" altLang="en-US" sz="3200" dirty="0"/>
              <a:t>能力：逐级提高</a:t>
            </a:r>
            <a:endParaRPr lang="en-US" altLang="zh-CN" sz="3200" dirty="0"/>
          </a:p>
          <a:p>
            <a:r>
              <a:rPr lang="zh-CN" altLang="en-US" sz="3200" dirty="0"/>
              <a:t>情境：逐级复杂</a:t>
            </a:r>
            <a:endParaRPr lang="en-US" altLang="zh-CN" sz="3200" dirty="0"/>
          </a:p>
          <a:p>
            <a:endParaRPr lang="zh-CN" altLang="en-US" dirty="0"/>
          </a:p>
        </p:txBody>
      </p:sp>
    </p:spTree>
    <p:extLst>
      <p:ext uri="{BB962C8B-B14F-4D97-AF65-F5344CB8AC3E}">
        <p14:creationId xmlns:p14="http://schemas.microsoft.com/office/powerpoint/2010/main" val="2890299719"/>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C382EC7-08E4-4BD1-9966-24ADD3AB6E3C}"/>
              </a:ext>
            </a:extLst>
          </p:cNvPr>
          <p:cNvPicPr>
            <a:picLocks noChangeAspect="1"/>
          </p:cNvPicPr>
          <p:nvPr/>
        </p:nvPicPr>
        <p:blipFill>
          <a:blip r:embed="rId2"/>
          <a:stretch>
            <a:fillRect/>
          </a:stretch>
        </p:blipFill>
        <p:spPr>
          <a:xfrm>
            <a:off x="1475260" y="619476"/>
            <a:ext cx="7142857" cy="2809524"/>
          </a:xfrm>
          <a:prstGeom prst="rect">
            <a:avLst/>
          </a:prstGeom>
          <a:ln>
            <a:solidFill>
              <a:schemeClr val="accent5"/>
            </a:solidFill>
          </a:ln>
        </p:spPr>
      </p:pic>
      <p:pic>
        <p:nvPicPr>
          <p:cNvPr id="5" name="图片 4">
            <a:extLst>
              <a:ext uri="{FF2B5EF4-FFF2-40B4-BE49-F238E27FC236}">
                <a16:creationId xmlns:a16="http://schemas.microsoft.com/office/drawing/2014/main" id="{91E51DC8-8D2C-4815-84AA-D154183B9623}"/>
              </a:ext>
            </a:extLst>
          </p:cNvPr>
          <p:cNvPicPr>
            <a:picLocks noChangeAspect="1"/>
          </p:cNvPicPr>
          <p:nvPr/>
        </p:nvPicPr>
        <p:blipFill>
          <a:blip r:embed="rId3"/>
          <a:stretch>
            <a:fillRect/>
          </a:stretch>
        </p:blipFill>
        <p:spPr>
          <a:xfrm>
            <a:off x="1522878" y="3753600"/>
            <a:ext cx="7047619" cy="2019048"/>
          </a:xfrm>
          <a:prstGeom prst="rect">
            <a:avLst/>
          </a:prstGeom>
          <a:ln>
            <a:solidFill>
              <a:schemeClr val="accent5"/>
            </a:solidFill>
          </a:ln>
        </p:spPr>
      </p:pic>
    </p:spTree>
    <p:extLst>
      <p:ext uri="{BB962C8B-B14F-4D97-AF65-F5344CB8AC3E}">
        <p14:creationId xmlns:p14="http://schemas.microsoft.com/office/powerpoint/2010/main" val="2719412636"/>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00894A-7DB9-4857-B70B-252CEE71600C}"/>
              </a:ext>
            </a:extLst>
          </p:cNvPr>
          <p:cNvPicPr>
            <a:picLocks noChangeAspect="1"/>
          </p:cNvPicPr>
          <p:nvPr/>
        </p:nvPicPr>
        <p:blipFill>
          <a:blip r:embed="rId2"/>
          <a:stretch>
            <a:fillRect/>
          </a:stretch>
        </p:blipFill>
        <p:spPr>
          <a:xfrm>
            <a:off x="415550" y="236040"/>
            <a:ext cx="6923809" cy="1619048"/>
          </a:xfrm>
          <a:prstGeom prst="rect">
            <a:avLst/>
          </a:prstGeom>
          <a:ln>
            <a:solidFill>
              <a:schemeClr val="accent5"/>
            </a:solidFill>
          </a:ln>
        </p:spPr>
      </p:pic>
      <p:pic>
        <p:nvPicPr>
          <p:cNvPr id="5" name="图片 4">
            <a:extLst>
              <a:ext uri="{FF2B5EF4-FFF2-40B4-BE49-F238E27FC236}">
                <a16:creationId xmlns:a16="http://schemas.microsoft.com/office/drawing/2014/main" id="{275C5E7E-230E-4869-AE25-A9185F66CCBF}"/>
              </a:ext>
            </a:extLst>
          </p:cNvPr>
          <p:cNvPicPr>
            <a:picLocks noChangeAspect="1"/>
          </p:cNvPicPr>
          <p:nvPr/>
        </p:nvPicPr>
        <p:blipFill>
          <a:blip r:embed="rId3"/>
          <a:stretch>
            <a:fillRect/>
          </a:stretch>
        </p:blipFill>
        <p:spPr>
          <a:xfrm>
            <a:off x="2897251" y="4663466"/>
            <a:ext cx="7104762" cy="1914286"/>
          </a:xfrm>
          <a:prstGeom prst="rect">
            <a:avLst/>
          </a:prstGeom>
          <a:ln>
            <a:solidFill>
              <a:schemeClr val="accent5"/>
            </a:solidFill>
          </a:ln>
        </p:spPr>
      </p:pic>
      <p:pic>
        <p:nvPicPr>
          <p:cNvPr id="6" name="图片 5">
            <a:extLst>
              <a:ext uri="{FF2B5EF4-FFF2-40B4-BE49-F238E27FC236}">
                <a16:creationId xmlns:a16="http://schemas.microsoft.com/office/drawing/2014/main" id="{E1B9528B-1C84-4A6A-A506-200516D36BEC}"/>
              </a:ext>
            </a:extLst>
          </p:cNvPr>
          <p:cNvPicPr>
            <a:picLocks noChangeAspect="1"/>
          </p:cNvPicPr>
          <p:nvPr/>
        </p:nvPicPr>
        <p:blipFill>
          <a:blip r:embed="rId4"/>
          <a:stretch>
            <a:fillRect/>
          </a:stretch>
        </p:blipFill>
        <p:spPr>
          <a:xfrm>
            <a:off x="1319187" y="2181381"/>
            <a:ext cx="7095238" cy="2200000"/>
          </a:xfrm>
          <a:prstGeom prst="rect">
            <a:avLst/>
          </a:prstGeom>
          <a:ln>
            <a:solidFill>
              <a:schemeClr val="accent5"/>
            </a:solidFill>
          </a:ln>
        </p:spPr>
      </p:pic>
    </p:spTree>
    <p:extLst>
      <p:ext uri="{BB962C8B-B14F-4D97-AF65-F5344CB8AC3E}">
        <p14:creationId xmlns:p14="http://schemas.microsoft.com/office/powerpoint/2010/main" val="3752092765"/>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84095" y="1214422"/>
            <a:ext cx="5491953" cy="4714908"/>
          </a:xfrm>
          <a:prstGeom prst="rect">
            <a:avLst/>
          </a:prstGeom>
          <a:noFill/>
          <a:ln w="9525">
            <a:noFill/>
            <a:miter lim="800000"/>
            <a:headEnd/>
            <a:tailEnd/>
          </a:ln>
          <a:effectLst/>
        </p:spPr>
      </p:pic>
      <p:pic>
        <p:nvPicPr>
          <p:cNvPr id="9" name="图片 8"/>
          <p:cNvPicPr/>
          <p:nvPr/>
        </p:nvPicPr>
        <p:blipFill>
          <a:blip r:embed="rId3"/>
          <a:srcRect/>
          <a:stretch>
            <a:fillRect/>
          </a:stretch>
        </p:blipFill>
        <p:spPr bwMode="auto">
          <a:xfrm>
            <a:off x="1523968" y="2214554"/>
            <a:ext cx="3286116" cy="4143404"/>
          </a:xfrm>
          <a:prstGeom prst="rect">
            <a:avLst/>
          </a:prstGeom>
          <a:solidFill>
            <a:srgbClr val="FFFFFF"/>
          </a:solidFill>
        </p:spPr>
      </p:pic>
      <p:cxnSp>
        <p:nvCxnSpPr>
          <p:cNvPr id="14" name="直接箭头连接符 13"/>
          <p:cNvCxnSpPr/>
          <p:nvPr/>
        </p:nvCxnSpPr>
        <p:spPr>
          <a:xfrm flipV="1">
            <a:off x="2381224" y="2144704"/>
            <a:ext cx="4214842" cy="10699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2881290" y="2214554"/>
            <a:ext cx="5214974" cy="16430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524100" y="2143116"/>
            <a:ext cx="7000924" cy="2286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74688" y="154329"/>
            <a:ext cx="11242623" cy="1214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dirty="0">
                <a:solidFill>
                  <a:schemeClr val="tx1"/>
                </a:solidFill>
                <a:latin typeface="+mj-ea"/>
                <a:ea typeface="+mj-ea"/>
              </a:rPr>
              <a:t>以素养为纲，整合课程内容，确定学业质量标准的水平</a:t>
            </a:r>
          </a:p>
        </p:txBody>
      </p:sp>
    </p:spTree>
    <p:extLst>
      <p:ext uri="{BB962C8B-B14F-4D97-AF65-F5344CB8AC3E}">
        <p14:creationId xmlns:p14="http://schemas.microsoft.com/office/powerpoint/2010/main" val="2856130341"/>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954465-88E6-41EB-BDD1-4332F03E298F}"/>
              </a:ext>
            </a:extLst>
          </p:cNvPr>
          <p:cNvSpPr>
            <a:spLocks noGrp="1"/>
          </p:cNvSpPr>
          <p:nvPr>
            <p:ph type="title"/>
          </p:nvPr>
        </p:nvSpPr>
        <p:spPr/>
        <p:txBody>
          <a:bodyPr>
            <a:normAutofit/>
          </a:bodyPr>
          <a:lstStyle/>
          <a:p>
            <a:r>
              <a:rPr lang="zh-CN" altLang="en-US" sz="4000" dirty="0"/>
              <a:t>信息技术学业质量标准的制定依据：</a:t>
            </a:r>
          </a:p>
        </p:txBody>
      </p:sp>
      <p:sp>
        <p:nvSpPr>
          <p:cNvPr id="3" name="内容占位符 2">
            <a:extLst>
              <a:ext uri="{FF2B5EF4-FFF2-40B4-BE49-F238E27FC236}">
                <a16:creationId xmlns:a16="http://schemas.microsoft.com/office/drawing/2014/main" id="{602DEA3B-128F-441C-BAA1-F457294A3A68}"/>
              </a:ext>
            </a:extLst>
          </p:cNvPr>
          <p:cNvSpPr>
            <a:spLocks noGrp="1"/>
          </p:cNvSpPr>
          <p:nvPr>
            <p:ph idx="1"/>
          </p:nvPr>
        </p:nvSpPr>
        <p:spPr/>
        <p:txBody>
          <a:bodyPr>
            <a:normAutofit lnSpcReduction="10000"/>
          </a:bodyPr>
          <a:lstStyle/>
          <a:p>
            <a:endParaRPr lang="en-US" altLang="zh-CN" sz="2800" dirty="0"/>
          </a:p>
          <a:p>
            <a:r>
              <a:rPr lang="zh-CN" altLang="en-US" sz="2800" dirty="0"/>
              <a:t>学业质量水平一、二级：核心素养</a:t>
            </a:r>
            <a:r>
              <a:rPr lang="en-US" altLang="zh-CN" sz="2800" dirty="0"/>
              <a:t>1</a:t>
            </a:r>
            <a:r>
              <a:rPr lang="zh-CN" altLang="en-US" sz="2800" dirty="0"/>
              <a:t>级水平、数据与计算模块学业要求、信息系统与社会模块学业要求</a:t>
            </a:r>
            <a:endParaRPr lang="en-US" altLang="zh-CN" sz="2800" dirty="0"/>
          </a:p>
          <a:p>
            <a:r>
              <a:rPr lang="zh-CN" altLang="en-US" sz="2800" dirty="0"/>
              <a:t> </a:t>
            </a:r>
            <a:endParaRPr lang="en-US" altLang="zh-CN" sz="2800" dirty="0"/>
          </a:p>
          <a:p>
            <a:r>
              <a:rPr lang="zh-CN" altLang="en-US" sz="2800" dirty="0"/>
              <a:t>学业质量水平三、四级：核心素养</a:t>
            </a:r>
            <a:r>
              <a:rPr lang="en-US" altLang="zh-CN" sz="2800" dirty="0"/>
              <a:t>2</a:t>
            </a:r>
            <a:r>
              <a:rPr lang="zh-CN" altLang="en-US" sz="2800" dirty="0"/>
              <a:t>级水平、数据与数据结构模块学业要求、数据管理与分析模块学业要求、网络基础模块学业要求</a:t>
            </a:r>
            <a:endParaRPr lang="en-US" altLang="zh-CN" sz="2800" dirty="0"/>
          </a:p>
          <a:p>
            <a:endParaRPr lang="en-US" altLang="zh-CN" dirty="0"/>
          </a:p>
          <a:p>
            <a:r>
              <a:rPr lang="en-US" altLang="zh-CN" dirty="0"/>
              <a:t>  </a:t>
            </a:r>
          </a:p>
          <a:p>
            <a:endParaRPr lang="zh-CN" altLang="en-US" dirty="0"/>
          </a:p>
        </p:txBody>
      </p:sp>
    </p:spTree>
    <p:extLst>
      <p:ext uri="{BB962C8B-B14F-4D97-AF65-F5344CB8AC3E}">
        <p14:creationId xmlns:p14="http://schemas.microsoft.com/office/powerpoint/2010/main" val="2305142960"/>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5E9E8C3-58DA-46D3-9E31-DFB0B006DBF7}"/>
              </a:ext>
            </a:extLst>
          </p:cNvPr>
          <p:cNvPicPr>
            <a:picLocks noChangeAspect="1"/>
          </p:cNvPicPr>
          <p:nvPr/>
        </p:nvPicPr>
        <p:blipFill>
          <a:blip r:embed="rId2"/>
          <a:stretch>
            <a:fillRect/>
          </a:stretch>
        </p:blipFill>
        <p:spPr>
          <a:xfrm>
            <a:off x="283585" y="1848840"/>
            <a:ext cx="11624830" cy="1912738"/>
          </a:xfrm>
          <a:prstGeom prst="rect">
            <a:avLst/>
          </a:prstGeom>
        </p:spPr>
      </p:pic>
    </p:spTree>
    <p:extLst>
      <p:ext uri="{BB962C8B-B14F-4D97-AF65-F5344CB8AC3E}">
        <p14:creationId xmlns:p14="http://schemas.microsoft.com/office/powerpoint/2010/main" val="1120419434"/>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718172-7A54-4516-A325-56A5570BC694}"/>
              </a:ext>
            </a:extLst>
          </p:cNvPr>
          <p:cNvPicPr>
            <a:picLocks noChangeAspect="1"/>
          </p:cNvPicPr>
          <p:nvPr/>
        </p:nvPicPr>
        <p:blipFill>
          <a:blip r:embed="rId2"/>
          <a:stretch>
            <a:fillRect/>
          </a:stretch>
        </p:blipFill>
        <p:spPr>
          <a:xfrm>
            <a:off x="1069097" y="822085"/>
            <a:ext cx="10433683" cy="1691522"/>
          </a:xfrm>
          <a:prstGeom prst="rect">
            <a:avLst/>
          </a:prstGeom>
        </p:spPr>
      </p:pic>
      <p:pic>
        <p:nvPicPr>
          <p:cNvPr id="4" name="图片 3">
            <a:extLst>
              <a:ext uri="{FF2B5EF4-FFF2-40B4-BE49-F238E27FC236}">
                <a16:creationId xmlns:a16="http://schemas.microsoft.com/office/drawing/2014/main" id="{21E83C8A-4DE7-4B81-8FB4-E0422965B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15" y="2856450"/>
            <a:ext cx="11097334" cy="2333704"/>
          </a:xfrm>
          <a:prstGeom prst="rect">
            <a:avLst/>
          </a:prstGeom>
        </p:spPr>
      </p:pic>
    </p:spTree>
    <p:extLst>
      <p:ext uri="{BB962C8B-B14F-4D97-AF65-F5344CB8AC3E}">
        <p14:creationId xmlns:p14="http://schemas.microsoft.com/office/powerpoint/2010/main" val="3018140762"/>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标题 1"/>
          <p:cNvSpPr>
            <a:spLocks noGrp="1"/>
          </p:cNvSpPr>
          <p:nvPr>
            <p:ph type="title" idx="4294967295"/>
          </p:nvPr>
        </p:nvSpPr>
        <p:spPr>
          <a:xfrm>
            <a:off x="1595406" y="-24"/>
            <a:ext cx="8286808" cy="1071570"/>
          </a:xfrm>
          <a:ln/>
        </p:spPr>
        <p:txBody>
          <a:bodyPr>
            <a:normAutofit/>
          </a:bodyPr>
          <a:lstStyle/>
          <a:p>
            <a:r>
              <a:rPr lang="zh-CN" altLang="en-US" sz="4000" dirty="0">
                <a:solidFill>
                  <a:schemeClr val="tx1"/>
                </a:solidFill>
              </a:rPr>
              <a:t>质量标准、课程选修、考试评价</a:t>
            </a:r>
          </a:p>
        </p:txBody>
      </p:sp>
      <p:sp>
        <p:nvSpPr>
          <p:cNvPr id="15" name="矩形 14"/>
          <p:cNvSpPr/>
          <p:nvPr/>
        </p:nvSpPr>
        <p:spPr>
          <a:xfrm>
            <a:off x="3524232" y="5072074"/>
            <a:ext cx="2000264" cy="857256"/>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161616"/>
                </a:solidFill>
                <a:ea typeface="宋体" pitchFamily="2" charset="-122"/>
              </a:rPr>
              <a:t>必修课程</a:t>
            </a:r>
          </a:p>
        </p:txBody>
      </p:sp>
      <p:sp>
        <p:nvSpPr>
          <p:cNvPr id="26" name="矩形 25"/>
          <p:cNvSpPr/>
          <p:nvPr/>
        </p:nvSpPr>
        <p:spPr>
          <a:xfrm>
            <a:off x="9453586" y="428604"/>
            <a:ext cx="1143008" cy="178595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dirty="0">
                <a:solidFill>
                  <a:srgbClr val="161616"/>
                </a:solidFill>
                <a:latin typeface="Arial Narrow" pitchFamily="34" charset="0"/>
                <a:ea typeface="宋体" charset="-122"/>
              </a:rPr>
              <a:t>质量标准水平</a:t>
            </a:r>
          </a:p>
        </p:txBody>
      </p:sp>
      <p:sp>
        <p:nvSpPr>
          <p:cNvPr id="33" name="矩形 32"/>
          <p:cNvSpPr/>
          <p:nvPr/>
        </p:nvSpPr>
        <p:spPr>
          <a:xfrm>
            <a:off x="5810248" y="5000636"/>
            <a:ext cx="2000264" cy="928694"/>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161616"/>
                </a:solidFill>
                <a:ea typeface="宋体" pitchFamily="2" charset="-122"/>
              </a:rPr>
              <a:t>选择性必修</a:t>
            </a:r>
          </a:p>
        </p:txBody>
      </p:sp>
      <p:cxnSp>
        <p:nvCxnSpPr>
          <p:cNvPr id="4" name="直接箭头连接符 3"/>
          <p:cNvCxnSpPr/>
          <p:nvPr/>
        </p:nvCxnSpPr>
        <p:spPr>
          <a:xfrm flipV="1">
            <a:off x="2971800" y="4929198"/>
            <a:ext cx="7267604" cy="7143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endCxn id="149" idx="1"/>
          </p:cNvCxnSpPr>
          <p:nvPr/>
        </p:nvCxnSpPr>
        <p:spPr>
          <a:xfrm flipV="1">
            <a:off x="3524233" y="1683098"/>
            <a:ext cx="4990315" cy="2674597"/>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4193373" y="3045611"/>
            <a:ext cx="2663040" cy="7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6346033" y="2463793"/>
            <a:ext cx="2785288" cy="79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 name="Group 14"/>
          <p:cNvGrpSpPr>
            <a:grpSpLocks noChangeAspect="1"/>
          </p:cNvGrpSpPr>
          <p:nvPr/>
        </p:nvGrpSpPr>
        <p:grpSpPr bwMode="auto">
          <a:xfrm rot="16200000">
            <a:off x="3024166" y="2357431"/>
            <a:ext cx="3000396" cy="2000264"/>
            <a:chOff x="71" y="0"/>
            <a:chExt cx="6818" cy="3780"/>
          </a:xfrm>
        </p:grpSpPr>
        <p:sp>
          <p:nvSpPr>
            <p:cNvPr id="44" name="AutoShape 15"/>
            <p:cNvSpPr>
              <a:spLocks noChangeAspect="1" noChangeArrowheads="1"/>
            </p:cNvSpPr>
            <p:nvPr/>
          </p:nvSpPr>
          <p:spPr bwMode="auto">
            <a:xfrm>
              <a:off x="71" y="0"/>
              <a:ext cx="6818" cy="3780"/>
            </a:xfrm>
            <a:prstGeom prst="rect">
              <a:avLst/>
            </a:prstGeom>
            <a:noFill/>
            <a:ln w="9525">
              <a:noFill/>
              <a:miter lim="800000"/>
              <a:headEnd/>
              <a:tailEnd/>
            </a:ln>
          </p:spPr>
          <p:txBody>
            <a:bodyPr/>
            <a:lstStyle/>
            <a:p>
              <a:pPr algn="ctr" eaLnBrk="0" hangingPunct="0"/>
              <a:endParaRPr lang="zh-CN" altLang="zh-CN"/>
            </a:p>
          </p:txBody>
        </p:sp>
        <p:sp>
          <p:nvSpPr>
            <p:cNvPr id="45" name="Rectangle 16"/>
            <p:cNvSpPr>
              <a:spLocks noChangeArrowheads="1"/>
            </p:cNvSpPr>
            <p:nvPr/>
          </p:nvSpPr>
          <p:spPr bwMode="auto">
            <a:xfrm>
              <a:off x="71" y="65"/>
              <a:ext cx="6818" cy="3663"/>
            </a:xfrm>
            <a:prstGeom prst="rect">
              <a:avLst/>
            </a:prstGeom>
            <a:noFill/>
            <a:ln w="9525">
              <a:noFill/>
              <a:miter lim="800000"/>
              <a:headEnd/>
              <a:tailEnd/>
            </a:ln>
          </p:spPr>
          <p:txBody>
            <a:bodyPr/>
            <a:lstStyle/>
            <a:p>
              <a:pPr algn="ctr" eaLnBrk="0" hangingPunct="0"/>
              <a:endParaRPr lang="zh-CN" altLang="zh-CN"/>
            </a:p>
          </p:txBody>
        </p:sp>
        <p:sp>
          <p:nvSpPr>
            <p:cNvPr id="46" name="Line 17"/>
            <p:cNvSpPr>
              <a:spLocks noChangeShapeType="1"/>
            </p:cNvSpPr>
            <p:nvPr/>
          </p:nvSpPr>
          <p:spPr bwMode="auto">
            <a:xfrm flipV="1">
              <a:off x="6675" y="2874"/>
              <a:ext cx="1" cy="51"/>
            </a:xfrm>
            <a:prstGeom prst="line">
              <a:avLst/>
            </a:prstGeom>
            <a:noFill/>
            <a:ln w="0">
              <a:solidFill>
                <a:srgbClr val="000000"/>
              </a:solidFill>
              <a:round/>
              <a:headEnd/>
              <a:tailEnd/>
            </a:ln>
          </p:spPr>
          <p:txBody>
            <a:bodyPr/>
            <a:lstStyle/>
            <a:p>
              <a:endParaRPr lang="zh-CN" altLang="en-US"/>
            </a:p>
          </p:txBody>
        </p:sp>
        <p:sp>
          <p:nvSpPr>
            <p:cNvPr id="47" name="Freeform 18"/>
            <p:cNvSpPr>
              <a:spLocks/>
            </p:cNvSpPr>
            <p:nvPr/>
          </p:nvSpPr>
          <p:spPr bwMode="auto">
            <a:xfrm>
              <a:off x="982"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headEnd/>
              <a:tailEnd/>
            </a:ln>
          </p:spPr>
          <p:txBody>
            <a:bodyPr/>
            <a:lstStyle/>
            <a:p>
              <a:endParaRPr lang="zh-CN" altLang="en-US"/>
            </a:p>
          </p:txBody>
        </p:sp>
        <p:sp>
          <p:nvSpPr>
            <p:cNvPr id="48" name="Freeform 19"/>
            <p:cNvSpPr>
              <a:spLocks/>
            </p:cNvSpPr>
            <p:nvPr/>
          </p:nvSpPr>
          <p:spPr bwMode="auto">
            <a:xfrm>
              <a:off x="1338" y="2848"/>
              <a:ext cx="356" cy="26"/>
            </a:xfrm>
            <a:custGeom>
              <a:avLst/>
              <a:gdLst>
                <a:gd name="T0" fmla="*/ 0 w 356"/>
                <a:gd name="T1" fmla="*/ 26 h 26"/>
                <a:gd name="T2" fmla="*/ 171 w 356"/>
                <a:gd name="T3" fmla="*/ 13 h 26"/>
                <a:gd name="T4" fmla="*/ 356 w 356"/>
                <a:gd name="T5" fmla="*/ 0 h 26"/>
                <a:gd name="T6" fmla="*/ 0 60000 65536"/>
                <a:gd name="T7" fmla="*/ 0 60000 65536"/>
                <a:gd name="T8" fmla="*/ 0 60000 65536"/>
                <a:gd name="T9" fmla="*/ 0 w 356"/>
                <a:gd name="T10" fmla="*/ 0 h 26"/>
                <a:gd name="T11" fmla="*/ 356 w 356"/>
                <a:gd name="T12" fmla="*/ 26 h 26"/>
              </a:gdLst>
              <a:ahLst/>
              <a:cxnLst>
                <a:cxn ang="T6">
                  <a:pos x="T0" y="T1"/>
                </a:cxn>
                <a:cxn ang="T7">
                  <a:pos x="T2" y="T3"/>
                </a:cxn>
                <a:cxn ang="T8">
                  <a:pos x="T4" y="T5"/>
                </a:cxn>
              </a:cxnLst>
              <a:rect l="T9" t="T10" r="T11" b="T12"/>
              <a:pathLst>
                <a:path w="356" h="26">
                  <a:moveTo>
                    <a:pt x="0" y="26"/>
                  </a:moveTo>
                  <a:lnTo>
                    <a:pt x="171" y="13"/>
                  </a:lnTo>
                  <a:lnTo>
                    <a:pt x="356" y="0"/>
                  </a:lnTo>
                </a:path>
              </a:pathLst>
            </a:custGeom>
            <a:noFill/>
            <a:ln w="17780">
              <a:solidFill>
                <a:srgbClr val="000080"/>
              </a:solidFill>
              <a:round/>
              <a:headEnd/>
              <a:tailEnd/>
            </a:ln>
          </p:spPr>
          <p:txBody>
            <a:bodyPr/>
            <a:lstStyle/>
            <a:p>
              <a:endParaRPr lang="zh-CN" altLang="en-US"/>
            </a:p>
          </p:txBody>
        </p:sp>
        <p:sp>
          <p:nvSpPr>
            <p:cNvPr id="49" name="Freeform 20"/>
            <p:cNvSpPr>
              <a:spLocks/>
            </p:cNvSpPr>
            <p:nvPr/>
          </p:nvSpPr>
          <p:spPr bwMode="auto">
            <a:xfrm>
              <a:off x="1694" y="2783"/>
              <a:ext cx="356" cy="65"/>
            </a:xfrm>
            <a:custGeom>
              <a:avLst/>
              <a:gdLst>
                <a:gd name="T0" fmla="*/ 0 w 356"/>
                <a:gd name="T1" fmla="*/ 65 h 65"/>
                <a:gd name="T2" fmla="*/ 170 w 356"/>
                <a:gd name="T3" fmla="*/ 39 h 65"/>
                <a:gd name="T4" fmla="*/ 270 w 356"/>
                <a:gd name="T5" fmla="*/ 26 h 65"/>
                <a:gd name="T6" fmla="*/ 356 w 356"/>
                <a:gd name="T7" fmla="*/ 0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65"/>
                  </a:moveTo>
                  <a:lnTo>
                    <a:pt x="170" y="39"/>
                  </a:lnTo>
                  <a:lnTo>
                    <a:pt x="270" y="26"/>
                  </a:lnTo>
                  <a:lnTo>
                    <a:pt x="356" y="0"/>
                  </a:lnTo>
                </a:path>
              </a:pathLst>
            </a:custGeom>
            <a:noFill/>
            <a:ln w="17780">
              <a:solidFill>
                <a:srgbClr val="000080"/>
              </a:solidFill>
              <a:round/>
              <a:headEnd/>
              <a:tailEnd/>
            </a:ln>
          </p:spPr>
          <p:txBody>
            <a:bodyPr/>
            <a:lstStyle/>
            <a:p>
              <a:endParaRPr lang="zh-CN" altLang="en-US"/>
            </a:p>
          </p:txBody>
        </p:sp>
        <p:sp>
          <p:nvSpPr>
            <p:cNvPr id="50" name="Freeform 21"/>
            <p:cNvSpPr>
              <a:spLocks/>
            </p:cNvSpPr>
            <p:nvPr/>
          </p:nvSpPr>
          <p:spPr bwMode="auto">
            <a:xfrm>
              <a:off x="2050" y="2602"/>
              <a:ext cx="355" cy="181"/>
            </a:xfrm>
            <a:custGeom>
              <a:avLst/>
              <a:gdLst>
                <a:gd name="T0" fmla="*/ 0 w 355"/>
                <a:gd name="T1" fmla="*/ 181 h 181"/>
                <a:gd name="T2" fmla="*/ 85 w 355"/>
                <a:gd name="T3" fmla="*/ 155 h 181"/>
                <a:gd name="T4" fmla="*/ 170 w 355"/>
                <a:gd name="T5" fmla="*/ 116 h 181"/>
                <a:gd name="T6" fmla="*/ 270 w 355"/>
                <a:gd name="T7" fmla="*/ 65 h 181"/>
                <a:gd name="T8" fmla="*/ 355 w 355"/>
                <a:gd name="T9" fmla="*/ 0 h 181"/>
                <a:gd name="T10" fmla="*/ 0 60000 65536"/>
                <a:gd name="T11" fmla="*/ 0 60000 65536"/>
                <a:gd name="T12" fmla="*/ 0 60000 65536"/>
                <a:gd name="T13" fmla="*/ 0 60000 65536"/>
                <a:gd name="T14" fmla="*/ 0 60000 65536"/>
                <a:gd name="T15" fmla="*/ 0 w 355"/>
                <a:gd name="T16" fmla="*/ 0 h 181"/>
                <a:gd name="T17" fmla="*/ 355 w 355"/>
                <a:gd name="T18" fmla="*/ 181 h 181"/>
              </a:gdLst>
              <a:ahLst/>
              <a:cxnLst>
                <a:cxn ang="T10">
                  <a:pos x="T0" y="T1"/>
                </a:cxn>
                <a:cxn ang="T11">
                  <a:pos x="T2" y="T3"/>
                </a:cxn>
                <a:cxn ang="T12">
                  <a:pos x="T4" y="T5"/>
                </a:cxn>
                <a:cxn ang="T13">
                  <a:pos x="T6" y="T7"/>
                </a:cxn>
                <a:cxn ang="T14">
                  <a:pos x="T8" y="T9"/>
                </a:cxn>
              </a:cxnLst>
              <a:rect l="T15" t="T16" r="T17" b="T18"/>
              <a:pathLst>
                <a:path w="355" h="181">
                  <a:moveTo>
                    <a:pt x="0" y="181"/>
                  </a:moveTo>
                  <a:lnTo>
                    <a:pt x="85" y="155"/>
                  </a:lnTo>
                  <a:lnTo>
                    <a:pt x="170" y="116"/>
                  </a:lnTo>
                  <a:lnTo>
                    <a:pt x="270" y="65"/>
                  </a:lnTo>
                  <a:lnTo>
                    <a:pt x="355" y="0"/>
                  </a:lnTo>
                </a:path>
              </a:pathLst>
            </a:custGeom>
            <a:noFill/>
            <a:ln w="17780">
              <a:solidFill>
                <a:srgbClr val="000080"/>
              </a:solidFill>
              <a:round/>
              <a:headEnd/>
              <a:tailEnd/>
            </a:ln>
          </p:spPr>
          <p:txBody>
            <a:bodyPr/>
            <a:lstStyle/>
            <a:p>
              <a:endParaRPr lang="zh-CN" altLang="en-US"/>
            </a:p>
          </p:txBody>
        </p:sp>
        <p:sp>
          <p:nvSpPr>
            <p:cNvPr id="51" name="Freeform 22"/>
            <p:cNvSpPr>
              <a:spLocks/>
            </p:cNvSpPr>
            <p:nvPr/>
          </p:nvSpPr>
          <p:spPr bwMode="auto">
            <a:xfrm>
              <a:off x="2405" y="2214"/>
              <a:ext cx="356" cy="388"/>
            </a:xfrm>
            <a:custGeom>
              <a:avLst/>
              <a:gdLst>
                <a:gd name="T0" fmla="*/ 0 w 356"/>
                <a:gd name="T1" fmla="*/ 388 h 388"/>
                <a:gd name="T2" fmla="*/ 86 w 356"/>
                <a:gd name="T3" fmla="*/ 310 h 388"/>
                <a:gd name="T4" fmla="*/ 171 w 356"/>
                <a:gd name="T5" fmla="*/ 220 h 388"/>
                <a:gd name="T6" fmla="*/ 271 w 356"/>
                <a:gd name="T7" fmla="*/ 116 h 388"/>
                <a:gd name="T8" fmla="*/ 356 w 356"/>
                <a:gd name="T9" fmla="*/ 0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388"/>
                  </a:moveTo>
                  <a:lnTo>
                    <a:pt x="86" y="310"/>
                  </a:lnTo>
                  <a:lnTo>
                    <a:pt x="171" y="220"/>
                  </a:lnTo>
                  <a:lnTo>
                    <a:pt x="271" y="116"/>
                  </a:lnTo>
                  <a:lnTo>
                    <a:pt x="356" y="0"/>
                  </a:lnTo>
                </a:path>
              </a:pathLst>
            </a:custGeom>
            <a:noFill/>
            <a:ln w="17780">
              <a:solidFill>
                <a:srgbClr val="000080"/>
              </a:solidFill>
              <a:round/>
              <a:headEnd/>
              <a:tailEnd/>
            </a:ln>
          </p:spPr>
          <p:txBody>
            <a:bodyPr/>
            <a:lstStyle/>
            <a:p>
              <a:endParaRPr lang="zh-CN" altLang="en-US"/>
            </a:p>
          </p:txBody>
        </p:sp>
        <p:sp>
          <p:nvSpPr>
            <p:cNvPr id="52" name="Freeform 23"/>
            <p:cNvSpPr>
              <a:spLocks/>
            </p:cNvSpPr>
            <p:nvPr/>
          </p:nvSpPr>
          <p:spPr bwMode="auto">
            <a:xfrm>
              <a:off x="2761" y="1644"/>
              <a:ext cx="356" cy="570"/>
            </a:xfrm>
            <a:custGeom>
              <a:avLst/>
              <a:gdLst>
                <a:gd name="T0" fmla="*/ 0 w 356"/>
                <a:gd name="T1" fmla="*/ 570 h 570"/>
                <a:gd name="T2" fmla="*/ 86 w 356"/>
                <a:gd name="T3" fmla="*/ 440 h 570"/>
                <a:gd name="T4" fmla="*/ 171 w 356"/>
                <a:gd name="T5" fmla="*/ 298 h 570"/>
                <a:gd name="T6" fmla="*/ 271 w 356"/>
                <a:gd name="T7" fmla="*/ 142 h 570"/>
                <a:gd name="T8" fmla="*/ 356 w 356"/>
                <a:gd name="T9" fmla="*/ 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570"/>
                  </a:moveTo>
                  <a:lnTo>
                    <a:pt x="86" y="440"/>
                  </a:lnTo>
                  <a:lnTo>
                    <a:pt x="171" y="298"/>
                  </a:lnTo>
                  <a:lnTo>
                    <a:pt x="271" y="142"/>
                  </a:lnTo>
                  <a:lnTo>
                    <a:pt x="356" y="0"/>
                  </a:lnTo>
                </a:path>
              </a:pathLst>
            </a:custGeom>
            <a:noFill/>
            <a:ln w="17780">
              <a:solidFill>
                <a:srgbClr val="000080"/>
              </a:solidFill>
              <a:round/>
              <a:headEnd/>
              <a:tailEnd/>
            </a:ln>
          </p:spPr>
          <p:txBody>
            <a:bodyPr/>
            <a:lstStyle/>
            <a:p>
              <a:endParaRPr lang="zh-CN" altLang="en-US"/>
            </a:p>
          </p:txBody>
        </p:sp>
        <p:sp>
          <p:nvSpPr>
            <p:cNvPr id="53" name="Freeform 24"/>
            <p:cNvSpPr>
              <a:spLocks/>
            </p:cNvSpPr>
            <p:nvPr/>
          </p:nvSpPr>
          <p:spPr bwMode="auto">
            <a:xfrm>
              <a:off x="3117" y="1087"/>
              <a:ext cx="356" cy="557"/>
            </a:xfrm>
            <a:custGeom>
              <a:avLst/>
              <a:gdLst>
                <a:gd name="T0" fmla="*/ 0 w 356"/>
                <a:gd name="T1" fmla="*/ 557 h 557"/>
                <a:gd name="T2" fmla="*/ 85 w 356"/>
                <a:gd name="T3" fmla="*/ 415 h 557"/>
                <a:gd name="T4" fmla="*/ 171 w 356"/>
                <a:gd name="T5" fmla="*/ 259 h 557"/>
                <a:gd name="T6" fmla="*/ 270 w 356"/>
                <a:gd name="T7" fmla="*/ 117 h 557"/>
                <a:gd name="T8" fmla="*/ 313 w 356"/>
                <a:gd name="T9" fmla="*/ 52 h 557"/>
                <a:gd name="T10" fmla="*/ 356 w 356"/>
                <a:gd name="T11" fmla="*/ 0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557"/>
                  </a:moveTo>
                  <a:lnTo>
                    <a:pt x="85" y="415"/>
                  </a:lnTo>
                  <a:lnTo>
                    <a:pt x="171" y="259"/>
                  </a:lnTo>
                  <a:lnTo>
                    <a:pt x="270" y="117"/>
                  </a:lnTo>
                  <a:lnTo>
                    <a:pt x="313" y="52"/>
                  </a:lnTo>
                  <a:lnTo>
                    <a:pt x="356" y="0"/>
                  </a:lnTo>
                </a:path>
              </a:pathLst>
            </a:custGeom>
            <a:noFill/>
            <a:ln w="17780">
              <a:solidFill>
                <a:srgbClr val="000080"/>
              </a:solidFill>
              <a:round/>
              <a:headEnd/>
              <a:tailEnd/>
            </a:ln>
          </p:spPr>
          <p:txBody>
            <a:bodyPr/>
            <a:lstStyle/>
            <a:p>
              <a:endParaRPr lang="zh-CN" altLang="en-US"/>
            </a:p>
          </p:txBody>
        </p:sp>
        <p:sp>
          <p:nvSpPr>
            <p:cNvPr id="54" name="Freeform 25"/>
            <p:cNvSpPr>
              <a:spLocks/>
            </p:cNvSpPr>
            <p:nvPr/>
          </p:nvSpPr>
          <p:spPr bwMode="auto">
            <a:xfrm>
              <a:off x="3473" y="854"/>
              <a:ext cx="356" cy="233"/>
            </a:xfrm>
            <a:custGeom>
              <a:avLst/>
              <a:gdLst>
                <a:gd name="T0" fmla="*/ 0 w 356"/>
                <a:gd name="T1" fmla="*/ 233 h 233"/>
                <a:gd name="T2" fmla="*/ 85 w 356"/>
                <a:gd name="T3" fmla="*/ 143 h 233"/>
                <a:gd name="T4" fmla="*/ 171 w 356"/>
                <a:gd name="T5" fmla="*/ 65 h 233"/>
                <a:gd name="T6" fmla="*/ 270 w 356"/>
                <a:gd name="T7" fmla="*/ 13 h 233"/>
                <a:gd name="T8" fmla="*/ 356 w 356"/>
                <a:gd name="T9" fmla="*/ 0 h 233"/>
                <a:gd name="T10" fmla="*/ 0 60000 65536"/>
                <a:gd name="T11" fmla="*/ 0 60000 65536"/>
                <a:gd name="T12" fmla="*/ 0 60000 65536"/>
                <a:gd name="T13" fmla="*/ 0 60000 65536"/>
                <a:gd name="T14" fmla="*/ 0 60000 65536"/>
                <a:gd name="T15" fmla="*/ 0 w 356"/>
                <a:gd name="T16" fmla="*/ 0 h 233"/>
                <a:gd name="T17" fmla="*/ 356 w 356"/>
                <a:gd name="T18" fmla="*/ 233 h 233"/>
              </a:gdLst>
              <a:ahLst/>
              <a:cxnLst>
                <a:cxn ang="T10">
                  <a:pos x="T0" y="T1"/>
                </a:cxn>
                <a:cxn ang="T11">
                  <a:pos x="T2" y="T3"/>
                </a:cxn>
                <a:cxn ang="T12">
                  <a:pos x="T4" y="T5"/>
                </a:cxn>
                <a:cxn ang="T13">
                  <a:pos x="T6" y="T7"/>
                </a:cxn>
                <a:cxn ang="T14">
                  <a:pos x="T8" y="T9"/>
                </a:cxn>
              </a:cxnLst>
              <a:rect l="T15" t="T16" r="T17" b="T18"/>
              <a:pathLst>
                <a:path w="356" h="233">
                  <a:moveTo>
                    <a:pt x="0" y="233"/>
                  </a:moveTo>
                  <a:lnTo>
                    <a:pt x="85" y="143"/>
                  </a:lnTo>
                  <a:lnTo>
                    <a:pt x="171" y="65"/>
                  </a:lnTo>
                  <a:lnTo>
                    <a:pt x="270" y="13"/>
                  </a:lnTo>
                  <a:lnTo>
                    <a:pt x="356" y="0"/>
                  </a:lnTo>
                </a:path>
              </a:pathLst>
            </a:custGeom>
            <a:noFill/>
            <a:ln w="17780">
              <a:solidFill>
                <a:srgbClr val="000080"/>
              </a:solidFill>
              <a:round/>
              <a:headEnd/>
              <a:tailEnd/>
            </a:ln>
          </p:spPr>
          <p:txBody>
            <a:bodyPr/>
            <a:lstStyle/>
            <a:p>
              <a:endParaRPr lang="zh-CN" altLang="en-US"/>
            </a:p>
          </p:txBody>
        </p:sp>
        <p:sp>
          <p:nvSpPr>
            <p:cNvPr id="55" name="Freeform 26"/>
            <p:cNvSpPr>
              <a:spLocks/>
            </p:cNvSpPr>
            <p:nvPr/>
          </p:nvSpPr>
          <p:spPr bwMode="auto">
            <a:xfrm>
              <a:off x="3829" y="854"/>
              <a:ext cx="355" cy="233"/>
            </a:xfrm>
            <a:custGeom>
              <a:avLst/>
              <a:gdLst>
                <a:gd name="T0" fmla="*/ 0 w 355"/>
                <a:gd name="T1" fmla="*/ 0 h 233"/>
                <a:gd name="T2" fmla="*/ 85 w 355"/>
                <a:gd name="T3" fmla="*/ 13 h 233"/>
                <a:gd name="T4" fmla="*/ 170 w 355"/>
                <a:gd name="T5" fmla="*/ 65 h 233"/>
                <a:gd name="T6" fmla="*/ 270 w 355"/>
                <a:gd name="T7" fmla="*/ 143 h 233"/>
                <a:gd name="T8" fmla="*/ 355 w 355"/>
                <a:gd name="T9" fmla="*/ 233 h 233"/>
                <a:gd name="T10" fmla="*/ 0 60000 65536"/>
                <a:gd name="T11" fmla="*/ 0 60000 65536"/>
                <a:gd name="T12" fmla="*/ 0 60000 65536"/>
                <a:gd name="T13" fmla="*/ 0 60000 65536"/>
                <a:gd name="T14" fmla="*/ 0 60000 65536"/>
                <a:gd name="T15" fmla="*/ 0 w 355"/>
                <a:gd name="T16" fmla="*/ 0 h 233"/>
                <a:gd name="T17" fmla="*/ 355 w 355"/>
                <a:gd name="T18" fmla="*/ 233 h 233"/>
              </a:gdLst>
              <a:ahLst/>
              <a:cxnLst>
                <a:cxn ang="T10">
                  <a:pos x="T0" y="T1"/>
                </a:cxn>
                <a:cxn ang="T11">
                  <a:pos x="T2" y="T3"/>
                </a:cxn>
                <a:cxn ang="T12">
                  <a:pos x="T4" y="T5"/>
                </a:cxn>
                <a:cxn ang="T13">
                  <a:pos x="T6" y="T7"/>
                </a:cxn>
                <a:cxn ang="T14">
                  <a:pos x="T8" y="T9"/>
                </a:cxn>
              </a:cxnLst>
              <a:rect l="T15" t="T16" r="T17" b="T18"/>
              <a:pathLst>
                <a:path w="355" h="233">
                  <a:moveTo>
                    <a:pt x="0" y="0"/>
                  </a:moveTo>
                  <a:lnTo>
                    <a:pt x="85" y="13"/>
                  </a:lnTo>
                  <a:lnTo>
                    <a:pt x="170" y="65"/>
                  </a:lnTo>
                  <a:lnTo>
                    <a:pt x="270" y="143"/>
                  </a:lnTo>
                  <a:lnTo>
                    <a:pt x="355" y="233"/>
                  </a:lnTo>
                </a:path>
              </a:pathLst>
            </a:custGeom>
            <a:noFill/>
            <a:ln w="17780">
              <a:solidFill>
                <a:srgbClr val="000080"/>
              </a:solidFill>
              <a:round/>
              <a:headEnd/>
              <a:tailEnd/>
            </a:ln>
          </p:spPr>
          <p:txBody>
            <a:bodyPr/>
            <a:lstStyle/>
            <a:p>
              <a:endParaRPr lang="zh-CN" altLang="en-US"/>
            </a:p>
          </p:txBody>
        </p:sp>
        <p:sp>
          <p:nvSpPr>
            <p:cNvPr id="56" name="Freeform 27"/>
            <p:cNvSpPr>
              <a:spLocks/>
            </p:cNvSpPr>
            <p:nvPr/>
          </p:nvSpPr>
          <p:spPr bwMode="auto">
            <a:xfrm>
              <a:off x="4184" y="1087"/>
              <a:ext cx="356" cy="557"/>
            </a:xfrm>
            <a:custGeom>
              <a:avLst/>
              <a:gdLst>
                <a:gd name="T0" fmla="*/ 0 w 356"/>
                <a:gd name="T1" fmla="*/ 0 h 557"/>
                <a:gd name="T2" fmla="*/ 43 w 356"/>
                <a:gd name="T3" fmla="*/ 52 h 557"/>
                <a:gd name="T4" fmla="*/ 86 w 356"/>
                <a:gd name="T5" fmla="*/ 117 h 557"/>
                <a:gd name="T6" fmla="*/ 171 w 356"/>
                <a:gd name="T7" fmla="*/ 259 h 557"/>
                <a:gd name="T8" fmla="*/ 271 w 356"/>
                <a:gd name="T9" fmla="*/ 415 h 557"/>
                <a:gd name="T10" fmla="*/ 356 w 356"/>
                <a:gd name="T11" fmla="*/ 557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0"/>
                  </a:moveTo>
                  <a:lnTo>
                    <a:pt x="43" y="52"/>
                  </a:lnTo>
                  <a:lnTo>
                    <a:pt x="86" y="117"/>
                  </a:lnTo>
                  <a:lnTo>
                    <a:pt x="171" y="259"/>
                  </a:lnTo>
                  <a:lnTo>
                    <a:pt x="271" y="415"/>
                  </a:lnTo>
                  <a:lnTo>
                    <a:pt x="356" y="557"/>
                  </a:lnTo>
                </a:path>
              </a:pathLst>
            </a:custGeom>
            <a:noFill/>
            <a:ln w="17780">
              <a:solidFill>
                <a:srgbClr val="000080"/>
              </a:solidFill>
              <a:round/>
              <a:headEnd/>
              <a:tailEnd/>
            </a:ln>
          </p:spPr>
          <p:txBody>
            <a:bodyPr/>
            <a:lstStyle/>
            <a:p>
              <a:endParaRPr lang="zh-CN" altLang="en-US"/>
            </a:p>
          </p:txBody>
        </p:sp>
        <p:sp>
          <p:nvSpPr>
            <p:cNvPr id="57" name="Freeform 28"/>
            <p:cNvSpPr>
              <a:spLocks/>
            </p:cNvSpPr>
            <p:nvPr/>
          </p:nvSpPr>
          <p:spPr bwMode="auto">
            <a:xfrm>
              <a:off x="4540" y="1644"/>
              <a:ext cx="356" cy="570"/>
            </a:xfrm>
            <a:custGeom>
              <a:avLst/>
              <a:gdLst>
                <a:gd name="T0" fmla="*/ 0 w 356"/>
                <a:gd name="T1" fmla="*/ 0 h 570"/>
                <a:gd name="T2" fmla="*/ 86 w 356"/>
                <a:gd name="T3" fmla="*/ 142 h 570"/>
                <a:gd name="T4" fmla="*/ 171 w 356"/>
                <a:gd name="T5" fmla="*/ 298 h 570"/>
                <a:gd name="T6" fmla="*/ 271 w 356"/>
                <a:gd name="T7" fmla="*/ 440 h 570"/>
                <a:gd name="T8" fmla="*/ 356 w 356"/>
                <a:gd name="T9" fmla="*/ 57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0"/>
                  </a:moveTo>
                  <a:lnTo>
                    <a:pt x="86" y="142"/>
                  </a:lnTo>
                  <a:lnTo>
                    <a:pt x="171" y="298"/>
                  </a:lnTo>
                  <a:lnTo>
                    <a:pt x="271" y="440"/>
                  </a:lnTo>
                  <a:lnTo>
                    <a:pt x="356" y="570"/>
                  </a:lnTo>
                </a:path>
              </a:pathLst>
            </a:custGeom>
            <a:noFill/>
            <a:ln w="17780">
              <a:solidFill>
                <a:srgbClr val="000080"/>
              </a:solidFill>
              <a:round/>
              <a:headEnd/>
              <a:tailEnd/>
            </a:ln>
          </p:spPr>
          <p:txBody>
            <a:bodyPr/>
            <a:lstStyle/>
            <a:p>
              <a:endParaRPr lang="zh-CN" altLang="en-US"/>
            </a:p>
          </p:txBody>
        </p:sp>
        <p:sp>
          <p:nvSpPr>
            <p:cNvPr id="58" name="Freeform 29"/>
            <p:cNvSpPr>
              <a:spLocks/>
            </p:cNvSpPr>
            <p:nvPr/>
          </p:nvSpPr>
          <p:spPr bwMode="auto">
            <a:xfrm>
              <a:off x="4896" y="2214"/>
              <a:ext cx="356" cy="388"/>
            </a:xfrm>
            <a:custGeom>
              <a:avLst/>
              <a:gdLst>
                <a:gd name="T0" fmla="*/ 0 w 356"/>
                <a:gd name="T1" fmla="*/ 0 h 388"/>
                <a:gd name="T2" fmla="*/ 85 w 356"/>
                <a:gd name="T3" fmla="*/ 116 h 388"/>
                <a:gd name="T4" fmla="*/ 171 w 356"/>
                <a:gd name="T5" fmla="*/ 220 h 388"/>
                <a:gd name="T6" fmla="*/ 270 w 356"/>
                <a:gd name="T7" fmla="*/ 310 h 388"/>
                <a:gd name="T8" fmla="*/ 356 w 356"/>
                <a:gd name="T9" fmla="*/ 388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0"/>
                  </a:moveTo>
                  <a:lnTo>
                    <a:pt x="85" y="116"/>
                  </a:lnTo>
                  <a:lnTo>
                    <a:pt x="171" y="220"/>
                  </a:lnTo>
                  <a:lnTo>
                    <a:pt x="270" y="310"/>
                  </a:lnTo>
                  <a:lnTo>
                    <a:pt x="356" y="388"/>
                  </a:lnTo>
                </a:path>
              </a:pathLst>
            </a:custGeom>
            <a:noFill/>
            <a:ln w="17780">
              <a:solidFill>
                <a:srgbClr val="000080"/>
              </a:solidFill>
              <a:round/>
              <a:headEnd/>
              <a:tailEnd/>
            </a:ln>
          </p:spPr>
          <p:txBody>
            <a:bodyPr/>
            <a:lstStyle/>
            <a:p>
              <a:endParaRPr lang="zh-CN" altLang="en-US"/>
            </a:p>
          </p:txBody>
        </p:sp>
        <p:sp>
          <p:nvSpPr>
            <p:cNvPr id="59" name="Freeform 30"/>
            <p:cNvSpPr>
              <a:spLocks/>
            </p:cNvSpPr>
            <p:nvPr/>
          </p:nvSpPr>
          <p:spPr bwMode="auto">
            <a:xfrm>
              <a:off x="5252" y="2602"/>
              <a:ext cx="356" cy="181"/>
            </a:xfrm>
            <a:custGeom>
              <a:avLst/>
              <a:gdLst>
                <a:gd name="T0" fmla="*/ 0 w 356"/>
                <a:gd name="T1" fmla="*/ 0 h 181"/>
                <a:gd name="T2" fmla="*/ 85 w 356"/>
                <a:gd name="T3" fmla="*/ 65 h 181"/>
                <a:gd name="T4" fmla="*/ 171 w 356"/>
                <a:gd name="T5" fmla="*/ 116 h 181"/>
                <a:gd name="T6" fmla="*/ 270 w 356"/>
                <a:gd name="T7" fmla="*/ 155 h 181"/>
                <a:gd name="T8" fmla="*/ 356 w 356"/>
                <a:gd name="T9" fmla="*/ 181 h 181"/>
                <a:gd name="T10" fmla="*/ 0 60000 65536"/>
                <a:gd name="T11" fmla="*/ 0 60000 65536"/>
                <a:gd name="T12" fmla="*/ 0 60000 65536"/>
                <a:gd name="T13" fmla="*/ 0 60000 65536"/>
                <a:gd name="T14" fmla="*/ 0 60000 65536"/>
                <a:gd name="T15" fmla="*/ 0 w 356"/>
                <a:gd name="T16" fmla="*/ 0 h 181"/>
                <a:gd name="T17" fmla="*/ 356 w 356"/>
                <a:gd name="T18" fmla="*/ 181 h 181"/>
              </a:gdLst>
              <a:ahLst/>
              <a:cxnLst>
                <a:cxn ang="T10">
                  <a:pos x="T0" y="T1"/>
                </a:cxn>
                <a:cxn ang="T11">
                  <a:pos x="T2" y="T3"/>
                </a:cxn>
                <a:cxn ang="T12">
                  <a:pos x="T4" y="T5"/>
                </a:cxn>
                <a:cxn ang="T13">
                  <a:pos x="T6" y="T7"/>
                </a:cxn>
                <a:cxn ang="T14">
                  <a:pos x="T8" y="T9"/>
                </a:cxn>
              </a:cxnLst>
              <a:rect l="T15" t="T16" r="T17" b="T18"/>
              <a:pathLst>
                <a:path w="356" h="181">
                  <a:moveTo>
                    <a:pt x="0" y="0"/>
                  </a:moveTo>
                  <a:lnTo>
                    <a:pt x="85" y="65"/>
                  </a:lnTo>
                  <a:lnTo>
                    <a:pt x="171" y="116"/>
                  </a:lnTo>
                  <a:lnTo>
                    <a:pt x="270" y="155"/>
                  </a:lnTo>
                  <a:lnTo>
                    <a:pt x="356" y="181"/>
                  </a:lnTo>
                </a:path>
              </a:pathLst>
            </a:custGeom>
            <a:noFill/>
            <a:ln w="17780">
              <a:solidFill>
                <a:srgbClr val="000080"/>
              </a:solidFill>
              <a:round/>
              <a:headEnd/>
              <a:tailEnd/>
            </a:ln>
          </p:spPr>
          <p:txBody>
            <a:bodyPr/>
            <a:lstStyle/>
            <a:p>
              <a:endParaRPr lang="zh-CN" altLang="en-US"/>
            </a:p>
          </p:txBody>
        </p:sp>
        <p:sp>
          <p:nvSpPr>
            <p:cNvPr id="60" name="Freeform 31"/>
            <p:cNvSpPr>
              <a:spLocks/>
            </p:cNvSpPr>
            <p:nvPr/>
          </p:nvSpPr>
          <p:spPr bwMode="auto">
            <a:xfrm>
              <a:off x="5608" y="2783"/>
              <a:ext cx="356" cy="65"/>
            </a:xfrm>
            <a:custGeom>
              <a:avLst/>
              <a:gdLst>
                <a:gd name="T0" fmla="*/ 0 w 356"/>
                <a:gd name="T1" fmla="*/ 0 h 65"/>
                <a:gd name="T2" fmla="*/ 85 w 356"/>
                <a:gd name="T3" fmla="*/ 26 h 65"/>
                <a:gd name="T4" fmla="*/ 170 w 356"/>
                <a:gd name="T5" fmla="*/ 39 h 65"/>
                <a:gd name="T6" fmla="*/ 356 w 356"/>
                <a:gd name="T7" fmla="*/ 65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0"/>
                  </a:moveTo>
                  <a:lnTo>
                    <a:pt x="85" y="26"/>
                  </a:lnTo>
                  <a:lnTo>
                    <a:pt x="170" y="39"/>
                  </a:lnTo>
                  <a:lnTo>
                    <a:pt x="356" y="65"/>
                  </a:lnTo>
                </a:path>
              </a:pathLst>
            </a:custGeom>
            <a:noFill/>
            <a:ln w="17780">
              <a:solidFill>
                <a:srgbClr val="000080"/>
              </a:solidFill>
              <a:round/>
              <a:headEnd/>
              <a:tailEnd/>
            </a:ln>
          </p:spPr>
          <p:txBody>
            <a:bodyPr/>
            <a:lstStyle/>
            <a:p>
              <a:endParaRPr lang="zh-CN" altLang="en-US"/>
            </a:p>
          </p:txBody>
        </p:sp>
        <p:sp>
          <p:nvSpPr>
            <p:cNvPr id="61" name="Freeform 32"/>
            <p:cNvSpPr>
              <a:spLocks/>
            </p:cNvSpPr>
            <p:nvPr/>
          </p:nvSpPr>
          <p:spPr bwMode="auto">
            <a:xfrm>
              <a:off x="5964" y="2848"/>
              <a:ext cx="355" cy="26"/>
            </a:xfrm>
            <a:custGeom>
              <a:avLst/>
              <a:gdLst>
                <a:gd name="T0" fmla="*/ 0 w 355"/>
                <a:gd name="T1" fmla="*/ 0 h 26"/>
                <a:gd name="T2" fmla="*/ 170 w 355"/>
                <a:gd name="T3" fmla="*/ 13 h 26"/>
                <a:gd name="T4" fmla="*/ 355 w 355"/>
                <a:gd name="T5" fmla="*/ 26 h 26"/>
                <a:gd name="T6" fmla="*/ 0 60000 65536"/>
                <a:gd name="T7" fmla="*/ 0 60000 65536"/>
                <a:gd name="T8" fmla="*/ 0 60000 65536"/>
                <a:gd name="T9" fmla="*/ 0 w 355"/>
                <a:gd name="T10" fmla="*/ 0 h 26"/>
                <a:gd name="T11" fmla="*/ 355 w 355"/>
                <a:gd name="T12" fmla="*/ 26 h 26"/>
              </a:gdLst>
              <a:ahLst/>
              <a:cxnLst>
                <a:cxn ang="T6">
                  <a:pos x="T0" y="T1"/>
                </a:cxn>
                <a:cxn ang="T7">
                  <a:pos x="T2" y="T3"/>
                </a:cxn>
                <a:cxn ang="T8">
                  <a:pos x="T4" y="T5"/>
                </a:cxn>
              </a:cxnLst>
              <a:rect l="T9" t="T10" r="T11" b="T12"/>
              <a:pathLst>
                <a:path w="355" h="26">
                  <a:moveTo>
                    <a:pt x="0" y="0"/>
                  </a:moveTo>
                  <a:lnTo>
                    <a:pt x="170" y="13"/>
                  </a:lnTo>
                  <a:lnTo>
                    <a:pt x="355" y="26"/>
                  </a:lnTo>
                </a:path>
              </a:pathLst>
            </a:custGeom>
            <a:noFill/>
            <a:ln w="17780">
              <a:solidFill>
                <a:srgbClr val="000080"/>
              </a:solidFill>
              <a:round/>
              <a:headEnd/>
              <a:tailEnd/>
            </a:ln>
          </p:spPr>
          <p:txBody>
            <a:bodyPr/>
            <a:lstStyle/>
            <a:p>
              <a:endParaRPr lang="zh-CN" altLang="en-US"/>
            </a:p>
          </p:txBody>
        </p:sp>
        <p:sp>
          <p:nvSpPr>
            <p:cNvPr id="62" name="Freeform 33"/>
            <p:cNvSpPr>
              <a:spLocks/>
            </p:cNvSpPr>
            <p:nvPr/>
          </p:nvSpPr>
          <p:spPr bwMode="auto">
            <a:xfrm>
              <a:off x="6319"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headEnd/>
              <a:tailEnd/>
            </a:ln>
          </p:spPr>
          <p:txBody>
            <a:bodyPr/>
            <a:lstStyle/>
            <a:p>
              <a:endParaRPr lang="zh-CN" altLang="en-US"/>
            </a:p>
          </p:txBody>
        </p:sp>
        <p:sp>
          <p:nvSpPr>
            <p:cNvPr id="63" name="Rectangle 34"/>
            <p:cNvSpPr>
              <a:spLocks noChangeArrowheads="1"/>
            </p:cNvSpPr>
            <p:nvPr/>
          </p:nvSpPr>
          <p:spPr bwMode="auto">
            <a:xfrm>
              <a:off x="544"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64" name="Rectangle 35"/>
            <p:cNvSpPr>
              <a:spLocks noChangeArrowheads="1"/>
            </p:cNvSpPr>
            <p:nvPr/>
          </p:nvSpPr>
          <p:spPr bwMode="auto">
            <a:xfrm>
              <a:off x="1256"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65" name="Rectangle 36"/>
            <p:cNvSpPr>
              <a:spLocks noChangeArrowheads="1"/>
            </p:cNvSpPr>
            <p:nvPr/>
          </p:nvSpPr>
          <p:spPr bwMode="auto">
            <a:xfrm>
              <a:off x="1969"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66" name="Rectangle 37"/>
            <p:cNvSpPr>
              <a:spLocks noChangeArrowheads="1"/>
            </p:cNvSpPr>
            <p:nvPr/>
          </p:nvSpPr>
          <p:spPr bwMode="auto">
            <a:xfrm>
              <a:off x="2681"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67" name="Rectangle 38"/>
            <p:cNvSpPr>
              <a:spLocks noChangeArrowheads="1"/>
            </p:cNvSpPr>
            <p:nvPr/>
          </p:nvSpPr>
          <p:spPr bwMode="auto">
            <a:xfrm>
              <a:off x="3389"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68" name="Rectangle 39"/>
            <p:cNvSpPr>
              <a:spLocks noChangeArrowheads="1"/>
            </p:cNvSpPr>
            <p:nvPr/>
          </p:nvSpPr>
          <p:spPr bwMode="auto">
            <a:xfrm>
              <a:off x="4104"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69" name="Rectangle 40"/>
            <p:cNvSpPr>
              <a:spLocks noChangeArrowheads="1"/>
            </p:cNvSpPr>
            <p:nvPr/>
          </p:nvSpPr>
          <p:spPr bwMode="auto">
            <a:xfrm>
              <a:off x="4816"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70" name="Rectangle 41"/>
            <p:cNvSpPr>
              <a:spLocks noChangeArrowheads="1"/>
            </p:cNvSpPr>
            <p:nvPr/>
          </p:nvSpPr>
          <p:spPr bwMode="auto">
            <a:xfrm>
              <a:off x="5526"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71" name="Rectangle 42"/>
            <p:cNvSpPr>
              <a:spLocks noChangeArrowheads="1"/>
            </p:cNvSpPr>
            <p:nvPr/>
          </p:nvSpPr>
          <p:spPr bwMode="auto">
            <a:xfrm>
              <a:off x="6239" y="3020"/>
              <a:ext cx="629"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72" name="Rectangle 43"/>
            <p:cNvSpPr>
              <a:spLocks noChangeArrowheads="1"/>
            </p:cNvSpPr>
            <p:nvPr/>
          </p:nvSpPr>
          <p:spPr bwMode="auto">
            <a:xfrm>
              <a:off x="3747" y="3275"/>
              <a:ext cx="51" cy="233"/>
            </a:xfrm>
            <a:prstGeom prst="rect">
              <a:avLst/>
            </a:prstGeom>
            <a:noFill/>
            <a:ln w="9525">
              <a:noFill/>
              <a:miter lim="800000"/>
              <a:headEnd/>
              <a:tailEnd/>
            </a:ln>
          </p:spPr>
          <p:txBody>
            <a:bodyPr wrap="none" lIns="0" tIns="0" rIns="0" bIns="0">
              <a:spAutoFit/>
            </a:bodyPr>
            <a:lstStyle/>
            <a:p>
              <a:pPr eaLnBrk="0" hangingPunct="0"/>
              <a:r>
                <a:rPr lang="en-US" altLang="zh-CN" sz="800">
                  <a:solidFill>
                    <a:srgbClr val="000000"/>
                  </a:solidFill>
                </a:rPr>
                <a:t> </a:t>
              </a:r>
              <a:endParaRPr lang="en-US" altLang="zh-CN"/>
            </a:p>
          </p:txBody>
        </p:sp>
      </p:grpSp>
      <p:grpSp>
        <p:nvGrpSpPr>
          <p:cNvPr id="3" name="Group 14"/>
          <p:cNvGrpSpPr>
            <a:grpSpLocks noChangeAspect="1"/>
          </p:cNvGrpSpPr>
          <p:nvPr/>
        </p:nvGrpSpPr>
        <p:grpSpPr bwMode="auto">
          <a:xfrm rot="16200000">
            <a:off x="5024430" y="1785926"/>
            <a:ext cx="3429024" cy="1714512"/>
            <a:chOff x="71" y="0"/>
            <a:chExt cx="6818" cy="3780"/>
          </a:xfrm>
        </p:grpSpPr>
        <p:sp>
          <p:nvSpPr>
            <p:cNvPr id="104" name="AutoShape 15"/>
            <p:cNvSpPr>
              <a:spLocks noChangeAspect="1" noChangeArrowheads="1"/>
            </p:cNvSpPr>
            <p:nvPr/>
          </p:nvSpPr>
          <p:spPr bwMode="auto">
            <a:xfrm>
              <a:off x="71" y="0"/>
              <a:ext cx="6818" cy="3780"/>
            </a:xfrm>
            <a:prstGeom prst="rect">
              <a:avLst/>
            </a:prstGeom>
            <a:noFill/>
            <a:ln w="9525">
              <a:noFill/>
              <a:miter lim="800000"/>
              <a:headEnd/>
              <a:tailEnd/>
            </a:ln>
          </p:spPr>
          <p:txBody>
            <a:bodyPr/>
            <a:lstStyle/>
            <a:p>
              <a:pPr algn="ctr" eaLnBrk="0" hangingPunct="0"/>
              <a:endParaRPr lang="zh-CN" altLang="zh-CN"/>
            </a:p>
          </p:txBody>
        </p:sp>
        <p:sp>
          <p:nvSpPr>
            <p:cNvPr id="105" name="Rectangle 16"/>
            <p:cNvSpPr>
              <a:spLocks noChangeArrowheads="1"/>
            </p:cNvSpPr>
            <p:nvPr/>
          </p:nvSpPr>
          <p:spPr bwMode="auto">
            <a:xfrm>
              <a:off x="71" y="65"/>
              <a:ext cx="6818" cy="3663"/>
            </a:xfrm>
            <a:prstGeom prst="rect">
              <a:avLst/>
            </a:prstGeom>
            <a:noFill/>
            <a:ln w="9525">
              <a:noFill/>
              <a:miter lim="800000"/>
              <a:headEnd/>
              <a:tailEnd/>
            </a:ln>
          </p:spPr>
          <p:txBody>
            <a:bodyPr/>
            <a:lstStyle/>
            <a:p>
              <a:pPr algn="ctr" eaLnBrk="0" hangingPunct="0"/>
              <a:endParaRPr lang="zh-CN" altLang="zh-CN"/>
            </a:p>
          </p:txBody>
        </p:sp>
        <p:sp>
          <p:nvSpPr>
            <p:cNvPr id="106" name="Line 17"/>
            <p:cNvSpPr>
              <a:spLocks noChangeShapeType="1"/>
            </p:cNvSpPr>
            <p:nvPr/>
          </p:nvSpPr>
          <p:spPr bwMode="auto">
            <a:xfrm flipV="1">
              <a:off x="6675" y="2874"/>
              <a:ext cx="1" cy="51"/>
            </a:xfrm>
            <a:prstGeom prst="line">
              <a:avLst/>
            </a:prstGeom>
            <a:noFill/>
            <a:ln w="0">
              <a:solidFill>
                <a:srgbClr val="000000"/>
              </a:solidFill>
              <a:round/>
              <a:headEnd/>
              <a:tailEnd/>
            </a:ln>
          </p:spPr>
          <p:txBody>
            <a:bodyPr/>
            <a:lstStyle/>
            <a:p>
              <a:endParaRPr lang="zh-CN" altLang="en-US"/>
            </a:p>
          </p:txBody>
        </p:sp>
        <p:sp>
          <p:nvSpPr>
            <p:cNvPr id="107" name="Freeform 18"/>
            <p:cNvSpPr>
              <a:spLocks/>
            </p:cNvSpPr>
            <p:nvPr/>
          </p:nvSpPr>
          <p:spPr bwMode="auto">
            <a:xfrm>
              <a:off x="982"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headEnd/>
              <a:tailEnd/>
            </a:ln>
          </p:spPr>
          <p:txBody>
            <a:bodyPr/>
            <a:lstStyle/>
            <a:p>
              <a:endParaRPr lang="zh-CN" altLang="en-US"/>
            </a:p>
          </p:txBody>
        </p:sp>
        <p:sp>
          <p:nvSpPr>
            <p:cNvPr id="108" name="Freeform 19"/>
            <p:cNvSpPr>
              <a:spLocks/>
            </p:cNvSpPr>
            <p:nvPr/>
          </p:nvSpPr>
          <p:spPr bwMode="auto">
            <a:xfrm>
              <a:off x="1338" y="2848"/>
              <a:ext cx="356" cy="26"/>
            </a:xfrm>
            <a:custGeom>
              <a:avLst/>
              <a:gdLst>
                <a:gd name="T0" fmla="*/ 0 w 356"/>
                <a:gd name="T1" fmla="*/ 26 h 26"/>
                <a:gd name="T2" fmla="*/ 171 w 356"/>
                <a:gd name="T3" fmla="*/ 13 h 26"/>
                <a:gd name="T4" fmla="*/ 356 w 356"/>
                <a:gd name="T5" fmla="*/ 0 h 26"/>
                <a:gd name="T6" fmla="*/ 0 60000 65536"/>
                <a:gd name="T7" fmla="*/ 0 60000 65536"/>
                <a:gd name="T8" fmla="*/ 0 60000 65536"/>
                <a:gd name="T9" fmla="*/ 0 w 356"/>
                <a:gd name="T10" fmla="*/ 0 h 26"/>
                <a:gd name="T11" fmla="*/ 356 w 356"/>
                <a:gd name="T12" fmla="*/ 26 h 26"/>
              </a:gdLst>
              <a:ahLst/>
              <a:cxnLst>
                <a:cxn ang="T6">
                  <a:pos x="T0" y="T1"/>
                </a:cxn>
                <a:cxn ang="T7">
                  <a:pos x="T2" y="T3"/>
                </a:cxn>
                <a:cxn ang="T8">
                  <a:pos x="T4" y="T5"/>
                </a:cxn>
              </a:cxnLst>
              <a:rect l="T9" t="T10" r="T11" b="T12"/>
              <a:pathLst>
                <a:path w="356" h="26">
                  <a:moveTo>
                    <a:pt x="0" y="26"/>
                  </a:moveTo>
                  <a:lnTo>
                    <a:pt x="171" y="13"/>
                  </a:lnTo>
                  <a:lnTo>
                    <a:pt x="356" y="0"/>
                  </a:lnTo>
                </a:path>
              </a:pathLst>
            </a:custGeom>
            <a:noFill/>
            <a:ln w="17780">
              <a:solidFill>
                <a:srgbClr val="000080"/>
              </a:solidFill>
              <a:round/>
              <a:headEnd/>
              <a:tailEnd/>
            </a:ln>
          </p:spPr>
          <p:txBody>
            <a:bodyPr/>
            <a:lstStyle/>
            <a:p>
              <a:endParaRPr lang="zh-CN" altLang="en-US"/>
            </a:p>
          </p:txBody>
        </p:sp>
        <p:sp>
          <p:nvSpPr>
            <p:cNvPr id="109" name="Freeform 20"/>
            <p:cNvSpPr>
              <a:spLocks/>
            </p:cNvSpPr>
            <p:nvPr/>
          </p:nvSpPr>
          <p:spPr bwMode="auto">
            <a:xfrm>
              <a:off x="1694" y="2783"/>
              <a:ext cx="356" cy="65"/>
            </a:xfrm>
            <a:custGeom>
              <a:avLst/>
              <a:gdLst>
                <a:gd name="T0" fmla="*/ 0 w 356"/>
                <a:gd name="T1" fmla="*/ 65 h 65"/>
                <a:gd name="T2" fmla="*/ 170 w 356"/>
                <a:gd name="T3" fmla="*/ 39 h 65"/>
                <a:gd name="T4" fmla="*/ 270 w 356"/>
                <a:gd name="T5" fmla="*/ 26 h 65"/>
                <a:gd name="T6" fmla="*/ 356 w 356"/>
                <a:gd name="T7" fmla="*/ 0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65"/>
                  </a:moveTo>
                  <a:lnTo>
                    <a:pt x="170" y="39"/>
                  </a:lnTo>
                  <a:lnTo>
                    <a:pt x="270" y="26"/>
                  </a:lnTo>
                  <a:lnTo>
                    <a:pt x="356" y="0"/>
                  </a:lnTo>
                </a:path>
              </a:pathLst>
            </a:custGeom>
            <a:noFill/>
            <a:ln w="17780">
              <a:solidFill>
                <a:srgbClr val="000080"/>
              </a:solidFill>
              <a:round/>
              <a:headEnd/>
              <a:tailEnd/>
            </a:ln>
          </p:spPr>
          <p:txBody>
            <a:bodyPr/>
            <a:lstStyle/>
            <a:p>
              <a:endParaRPr lang="zh-CN" altLang="en-US"/>
            </a:p>
          </p:txBody>
        </p:sp>
        <p:sp>
          <p:nvSpPr>
            <p:cNvPr id="110" name="Freeform 21"/>
            <p:cNvSpPr>
              <a:spLocks/>
            </p:cNvSpPr>
            <p:nvPr/>
          </p:nvSpPr>
          <p:spPr bwMode="auto">
            <a:xfrm>
              <a:off x="2050" y="2602"/>
              <a:ext cx="355" cy="181"/>
            </a:xfrm>
            <a:custGeom>
              <a:avLst/>
              <a:gdLst>
                <a:gd name="T0" fmla="*/ 0 w 355"/>
                <a:gd name="T1" fmla="*/ 181 h 181"/>
                <a:gd name="T2" fmla="*/ 85 w 355"/>
                <a:gd name="T3" fmla="*/ 155 h 181"/>
                <a:gd name="T4" fmla="*/ 170 w 355"/>
                <a:gd name="T5" fmla="*/ 116 h 181"/>
                <a:gd name="T6" fmla="*/ 270 w 355"/>
                <a:gd name="T7" fmla="*/ 65 h 181"/>
                <a:gd name="T8" fmla="*/ 355 w 355"/>
                <a:gd name="T9" fmla="*/ 0 h 181"/>
                <a:gd name="T10" fmla="*/ 0 60000 65536"/>
                <a:gd name="T11" fmla="*/ 0 60000 65536"/>
                <a:gd name="T12" fmla="*/ 0 60000 65536"/>
                <a:gd name="T13" fmla="*/ 0 60000 65536"/>
                <a:gd name="T14" fmla="*/ 0 60000 65536"/>
                <a:gd name="T15" fmla="*/ 0 w 355"/>
                <a:gd name="T16" fmla="*/ 0 h 181"/>
                <a:gd name="T17" fmla="*/ 355 w 355"/>
                <a:gd name="T18" fmla="*/ 181 h 181"/>
              </a:gdLst>
              <a:ahLst/>
              <a:cxnLst>
                <a:cxn ang="T10">
                  <a:pos x="T0" y="T1"/>
                </a:cxn>
                <a:cxn ang="T11">
                  <a:pos x="T2" y="T3"/>
                </a:cxn>
                <a:cxn ang="T12">
                  <a:pos x="T4" y="T5"/>
                </a:cxn>
                <a:cxn ang="T13">
                  <a:pos x="T6" y="T7"/>
                </a:cxn>
                <a:cxn ang="T14">
                  <a:pos x="T8" y="T9"/>
                </a:cxn>
              </a:cxnLst>
              <a:rect l="T15" t="T16" r="T17" b="T18"/>
              <a:pathLst>
                <a:path w="355" h="181">
                  <a:moveTo>
                    <a:pt x="0" y="181"/>
                  </a:moveTo>
                  <a:lnTo>
                    <a:pt x="85" y="155"/>
                  </a:lnTo>
                  <a:lnTo>
                    <a:pt x="170" y="116"/>
                  </a:lnTo>
                  <a:lnTo>
                    <a:pt x="270" y="65"/>
                  </a:lnTo>
                  <a:lnTo>
                    <a:pt x="355" y="0"/>
                  </a:lnTo>
                </a:path>
              </a:pathLst>
            </a:custGeom>
            <a:noFill/>
            <a:ln w="17780">
              <a:solidFill>
                <a:srgbClr val="000080"/>
              </a:solidFill>
              <a:round/>
              <a:headEnd/>
              <a:tailEnd/>
            </a:ln>
          </p:spPr>
          <p:txBody>
            <a:bodyPr/>
            <a:lstStyle/>
            <a:p>
              <a:endParaRPr lang="zh-CN" altLang="en-US"/>
            </a:p>
          </p:txBody>
        </p:sp>
        <p:sp>
          <p:nvSpPr>
            <p:cNvPr id="111" name="Freeform 22"/>
            <p:cNvSpPr>
              <a:spLocks/>
            </p:cNvSpPr>
            <p:nvPr/>
          </p:nvSpPr>
          <p:spPr bwMode="auto">
            <a:xfrm>
              <a:off x="2405" y="2214"/>
              <a:ext cx="356" cy="388"/>
            </a:xfrm>
            <a:custGeom>
              <a:avLst/>
              <a:gdLst>
                <a:gd name="T0" fmla="*/ 0 w 356"/>
                <a:gd name="T1" fmla="*/ 388 h 388"/>
                <a:gd name="T2" fmla="*/ 86 w 356"/>
                <a:gd name="T3" fmla="*/ 310 h 388"/>
                <a:gd name="T4" fmla="*/ 171 w 356"/>
                <a:gd name="T5" fmla="*/ 220 h 388"/>
                <a:gd name="T6" fmla="*/ 271 w 356"/>
                <a:gd name="T7" fmla="*/ 116 h 388"/>
                <a:gd name="T8" fmla="*/ 356 w 356"/>
                <a:gd name="T9" fmla="*/ 0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388"/>
                  </a:moveTo>
                  <a:lnTo>
                    <a:pt x="86" y="310"/>
                  </a:lnTo>
                  <a:lnTo>
                    <a:pt x="171" y="220"/>
                  </a:lnTo>
                  <a:lnTo>
                    <a:pt x="271" y="116"/>
                  </a:lnTo>
                  <a:lnTo>
                    <a:pt x="356" y="0"/>
                  </a:lnTo>
                </a:path>
              </a:pathLst>
            </a:custGeom>
            <a:noFill/>
            <a:ln w="17780">
              <a:solidFill>
                <a:srgbClr val="000080"/>
              </a:solidFill>
              <a:round/>
              <a:headEnd/>
              <a:tailEnd/>
            </a:ln>
          </p:spPr>
          <p:txBody>
            <a:bodyPr/>
            <a:lstStyle/>
            <a:p>
              <a:endParaRPr lang="zh-CN" altLang="en-US"/>
            </a:p>
          </p:txBody>
        </p:sp>
        <p:sp>
          <p:nvSpPr>
            <p:cNvPr id="112" name="Freeform 23"/>
            <p:cNvSpPr>
              <a:spLocks/>
            </p:cNvSpPr>
            <p:nvPr/>
          </p:nvSpPr>
          <p:spPr bwMode="auto">
            <a:xfrm>
              <a:off x="2761" y="1644"/>
              <a:ext cx="356" cy="570"/>
            </a:xfrm>
            <a:custGeom>
              <a:avLst/>
              <a:gdLst>
                <a:gd name="T0" fmla="*/ 0 w 356"/>
                <a:gd name="T1" fmla="*/ 570 h 570"/>
                <a:gd name="T2" fmla="*/ 86 w 356"/>
                <a:gd name="T3" fmla="*/ 440 h 570"/>
                <a:gd name="T4" fmla="*/ 171 w 356"/>
                <a:gd name="T5" fmla="*/ 298 h 570"/>
                <a:gd name="T6" fmla="*/ 271 w 356"/>
                <a:gd name="T7" fmla="*/ 142 h 570"/>
                <a:gd name="T8" fmla="*/ 356 w 356"/>
                <a:gd name="T9" fmla="*/ 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570"/>
                  </a:moveTo>
                  <a:lnTo>
                    <a:pt x="86" y="440"/>
                  </a:lnTo>
                  <a:lnTo>
                    <a:pt x="171" y="298"/>
                  </a:lnTo>
                  <a:lnTo>
                    <a:pt x="271" y="142"/>
                  </a:lnTo>
                  <a:lnTo>
                    <a:pt x="356" y="0"/>
                  </a:lnTo>
                </a:path>
              </a:pathLst>
            </a:custGeom>
            <a:noFill/>
            <a:ln w="17780">
              <a:solidFill>
                <a:srgbClr val="000080"/>
              </a:solidFill>
              <a:round/>
              <a:headEnd/>
              <a:tailEnd/>
            </a:ln>
          </p:spPr>
          <p:txBody>
            <a:bodyPr/>
            <a:lstStyle/>
            <a:p>
              <a:endParaRPr lang="zh-CN" altLang="en-US"/>
            </a:p>
          </p:txBody>
        </p:sp>
        <p:sp>
          <p:nvSpPr>
            <p:cNvPr id="113" name="Freeform 24"/>
            <p:cNvSpPr>
              <a:spLocks/>
            </p:cNvSpPr>
            <p:nvPr/>
          </p:nvSpPr>
          <p:spPr bwMode="auto">
            <a:xfrm>
              <a:off x="3117" y="1087"/>
              <a:ext cx="356" cy="557"/>
            </a:xfrm>
            <a:custGeom>
              <a:avLst/>
              <a:gdLst>
                <a:gd name="T0" fmla="*/ 0 w 356"/>
                <a:gd name="T1" fmla="*/ 557 h 557"/>
                <a:gd name="T2" fmla="*/ 85 w 356"/>
                <a:gd name="T3" fmla="*/ 415 h 557"/>
                <a:gd name="T4" fmla="*/ 171 w 356"/>
                <a:gd name="T5" fmla="*/ 259 h 557"/>
                <a:gd name="T6" fmla="*/ 270 w 356"/>
                <a:gd name="T7" fmla="*/ 117 h 557"/>
                <a:gd name="T8" fmla="*/ 313 w 356"/>
                <a:gd name="T9" fmla="*/ 52 h 557"/>
                <a:gd name="T10" fmla="*/ 356 w 356"/>
                <a:gd name="T11" fmla="*/ 0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557"/>
                  </a:moveTo>
                  <a:lnTo>
                    <a:pt x="85" y="415"/>
                  </a:lnTo>
                  <a:lnTo>
                    <a:pt x="171" y="259"/>
                  </a:lnTo>
                  <a:lnTo>
                    <a:pt x="270" y="117"/>
                  </a:lnTo>
                  <a:lnTo>
                    <a:pt x="313" y="52"/>
                  </a:lnTo>
                  <a:lnTo>
                    <a:pt x="356" y="0"/>
                  </a:lnTo>
                </a:path>
              </a:pathLst>
            </a:custGeom>
            <a:noFill/>
            <a:ln w="17780">
              <a:solidFill>
                <a:srgbClr val="000080"/>
              </a:solidFill>
              <a:round/>
              <a:headEnd/>
              <a:tailEnd/>
            </a:ln>
          </p:spPr>
          <p:txBody>
            <a:bodyPr/>
            <a:lstStyle/>
            <a:p>
              <a:endParaRPr lang="zh-CN" altLang="en-US"/>
            </a:p>
          </p:txBody>
        </p:sp>
        <p:sp>
          <p:nvSpPr>
            <p:cNvPr id="114" name="Freeform 25"/>
            <p:cNvSpPr>
              <a:spLocks/>
            </p:cNvSpPr>
            <p:nvPr/>
          </p:nvSpPr>
          <p:spPr bwMode="auto">
            <a:xfrm>
              <a:off x="3473" y="854"/>
              <a:ext cx="356" cy="233"/>
            </a:xfrm>
            <a:custGeom>
              <a:avLst/>
              <a:gdLst>
                <a:gd name="T0" fmla="*/ 0 w 356"/>
                <a:gd name="T1" fmla="*/ 233 h 233"/>
                <a:gd name="T2" fmla="*/ 85 w 356"/>
                <a:gd name="T3" fmla="*/ 143 h 233"/>
                <a:gd name="T4" fmla="*/ 171 w 356"/>
                <a:gd name="T5" fmla="*/ 65 h 233"/>
                <a:gd name="T6" fmla="*/ 270 w 356"/>
                <a:gd name="T7" fmla="*/ 13 h 233"/>
                <a:gd name="T8" fmla="*/ 356 w 356"/>
                <a:gd name="T9" fmla="*/ 0 h 233"/>
                <a:gd name="T10" fmla="*/ 0 60000 65536"/>
                <a:gd name="T11" fmla="*/ 0 60000 65536"/>
                <a:gd name="T12" fmla="*/ 0 60000 65536"/>
                <a:gd name="T13" fmla="*/ 0 60000 65536"/>
                <a:gd name="T14" fmla="*/ 0 60000 65536"/>
                <a:gd name="T15" fmla="*/ 0 w 356"/>
                <a:gd name="T16" fmla="*/ 0 h 233"/>
                <a:gd name="T17" fmla="*/ 356 w 356"/>
                <a:gd name="T18" fmla="*/ 233 h 233"/>
              </a:gdLst>
              <a:ahLst/>
              <a:cxnLst>
                <a:cxn ang="T10">
                  <a:pos x="T0" y="T1"/>
                </a:cxn>
                <a:cxn ang="T11">
                  <a:pos x="T2" y="T3"/>
                </a:cxn>
                <a:cxn ang="T12">
                  <a:pos x="T4" y="T5"/>
                </a:cxn>
                <a:cxn ang="T13">
                  <a:pos x="T6" y="T7"/>
                </a:cxn>
                <a:cxn ang="T14">
                  <a:pos x="T8" y="T9"/>
                </a:cxn>
              </a:cxnLst>
              <a:rect l="T15" t="T16" r="T17" b="T18"/>
              <a:pathLst>
                <a:path w="356" h="233">
                  <a:moveTo>
                    <a:pt x="0" y="233"/>
                  </a:moveTo>
                  <a:lnTo>
                    <a:pt x="85" y="143"/>
                  </a:lnTo>
                  <a:lnTo>
                    <a:pt x="171" y="65"/>
                  </a:lnTo>
                  <a:lnTo>
                    <a:pt x="270" y="13"/>
                  </a:lnTo>
                  <a:lnTo>
                    <a:pt x="356" y="0"/>
                  </a:lnTo>
                </a:path>
              </a:pathLst>
            </a:custGeom>
            <a:noFill/>
            <a:ln w="17780">
              <a:solidFill>
                <a:srgbClr val="000080"/>
              </a:solidFill>
              <a:round/>
              <a:headEnd/>
              <a:tailEnd/>
            </a:ln>
          </p:spPr>
          <p:txBody>
            <a:bodyPr/>
            <a:lstStyle/>
            <a:p>
              <a:endParaRPr lang="zh-CN" altLang="en-US"/>
            </a:p>
          </p:txBody>
        </p:sp>
        <p:sp>
          <p:nvSpPr>
            <p:cNvPr id="115" name="Freeform 26"/>
            <p:cNvSpPr>
              <a:spLocks/>
            </p:cNvSpPr>
            <p:nvPr/>
          </p:nvSpPr>
          <p:spPr bwMode="auto">
            <a:xfrm>
              <a:off x="3829" y="854"/>
              <a:ext cx="355" cy="233"/>
            </a:xfrm>
            <a:custGeom>
              <a:avLst/>
              <a:gdLst>
                <a:gd name="T0" fmla="*/ 0 w 355"/>
                <a:gd name="T1" fmla="*/ 0 h 233"/>
                <a:gd name="T2" fmla="*/ 85 w 355"/>
                <a:gd name="T3" fmla="*/ 13 h 233"/>
                <a:gd name="T4" fmla="*/ 170 w 355"/>
                <a:gd name="T5" fmla="*/ 65 h 233"/>
                <a:gd name="T6" fmla="*/ 270 w 355"/>
                <a:gd name="T7" fmla="*/ 143 h 233"/>
                <a:gd name="T8" fmla="*/ 355 w 355"/>
                <a:gd name="T9" fmla="*/ 233 h 233"/>
                <a:gd name="T10" fmla="*/ 0 60000 65536"/>
                <a:gd name="T11" fmla="*/ 0 60000 65536"/>
                <a:gd name="T12" fmla="*/ 0 60000 65536"/>
                <a:gd name="T13" fmla="*/ 0 60000 65536"/>
                <a:gd name="T14" fmla="*/ 0 60000 65536"/>
                <a:gd name="T15" fmla="*/ 0 w 355"/>
                <a:gd name="T16" fmla="*/ 0 h 233"/>
                <a:gd name="T17" fmla="*/ 355 w 355"/>
                <a:gd name="T18" fmla="*/ 233 h 233"/>
              </a:gdLst>
              <a:ahLst/>
              <a:cxnLst>
                <a:cxn ang="T10">
                  <a:pos x="T0" y="T1"/>
                </a:cxn>
                <a:cxn ang="T11">
                  <a:pos x="T2" y="T3"/>
                </a:cxn>
                <a:cxn ang="T12">
                  <a:pos x="T4" y="T5"/>
                </a:cxn>
                <a:cxn ang="T13">
                  <a:pos x="T6" y="T7"/>
                </a:cxn>
                <a:cxn ang="T14">
                  <a:pos x="T8" y="T9"/>
                </a:cxn>
              </a:cxnLst>
              <a:rect l="T15" t="T16" r="T17" b="T18"/>
              <a:pathLst>
                <a:path w="355" h="233">
                  <a:moveTo>
                    <a:pt x="0" y="0"/>
                  </a:moveTo>
                  <a:lnTo>
                    <a:pt x="85" y="13"/>
                  </a:lnTo>
                  <a:lnTo>
                    <a:pt x="170" y="65"/>
                  </a:lnTo>
                  <a:lnTo>
                    <a:pt x="270" y="143"/>
                  </a:lnTo>
                  <a:lnTo>
                    <a:pt x="355" y="233"/>
                  </a:lnTo>
                </a:path>
              </a:pathLst>
            </a:custGeom>
            <a:noFill/>
            <a:ln w="17780">
              <a:solidFill>
                <a:srgbClr val="000080"/>
              </a:solidFill>
              <a:round/>
              <a:headEnd/>
              <a:tailEnd/>
            </a:ln>
          </p:spPr>
          <p:txBody>
            <a:bodyPr/>
            <a:lstStyle/>
            <a:p>
              <a:endParaRPr lang="zh-CN" altLang="en-US"/>
            </a:p>
          </p:txBody>
        </p:sp>
        <p:sp>
          <p:nvSpPr>
            <p:cNvPr id="116" name="Freeform 27"/>
            <p:cNvSpPr>
              <a:spLocks/>
            </p:cNvSpPr>
            <p:nvPr/>
          </p:nvSpPr>
          <p:spPr bwMode="auto">
            <a:xfrm>
              <a:off x="4184" y="1087"/>
              <a:ext cx="356" cy="557"/>
            </a:xfrm>
            <a:custGeom>
              <a:avLst/>
              <a:gdLst>
                <a:gd name="T0" fmla="*/ 0 w 356"/>
                <a:gd name="T1" fmla="*/ 0 h 557"/>
                <a:gd name="T2" fmla="*/ 43 w 356"/>
                <a:gd name="T3" fmla="*/ 52 h 557"/>
                <a:gd name="T4" fmla="*/ 86 w 356"/>
                <a:gd name="T5" fmla="*/ 117 h 557"/>
                <a:gd name="T6" fmla="*/ 171 w 356"/>
                <a:gd name="T7" fmla="*/ 259 h 557"/>
                <a:gd name="T8" fmla="*/ 271 w 356"/>
                <a:gd name="T9" fmla="*/ 415 h 557"/>
                <a:gd name="T10" fmla="*/ 356 w 356"/>
                <a:gd name="T11" fmla="*/ 557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0"/>
                  </a:moveTo>
                  <a:lnTo>
                    <a:pt x="43" y="52"/>
                  </a:lnTo>
                  <a:lnTo>
                    <a:pt x="86" y="117"/>
                  </a:lnTo>
                  <a:lnTo>
                    <a:pt x="171" y="259"/>
                  </a:lnTo>
                  <a:lnTo>
                    <a:pt x="271" y="415"/>
                  </a:lnTo>
                  <a:lnTo>
                    <a:pt x="356" y="557"/>
                  </a:lnTo>
                </a:path>
              </a:pathLst>
            </a:custGeom>
            <a:noFill/>
            <a:ln w="17780">
              <a:solidFill>
                <a:srgbClr val="000080"/>
              </a:solidFill>
              <a:round/>
              <a:headEnd/>
              <a:tailEnd/>
            </a:ln>
          </p:spPr>
          <p:txBody>
            <a:bodyPr/>
            <a:lstStyle/>
            <a:p>
              <a:endParaRPr lang="zh-CN" altLang="en-US"/>
            </a:p>
          </p:txBody>
        </p:sp>
        <p:sp>
          <p:nvSpPr>
            <p:cNvPr id="117" name="Freeform 28"/>
            <p:cNvSpPr>
              <a:spLocks/>
            </p:cNvSpPr>
            <p:nvPr/>
          </p:nvSpPr>
          <p:spPr bwMode="auto">
            <a:xfrm>
              <a:off x="4540" y="1644"/>
              <a:ext cx="356" cy="570"/>
            </a:xfrm>
            <a:custGeom>
              <a:avLst/>
              <a:gdLst>
                <a:gd name="T0" fmla="*/ 0 w 356"/>
                <a:gd name="T1" fmla="*/ 0 h 570"/>
                <a:gd name="T2" fmla="*/ 86 w 356"/>
                <a:gd name="T3" fmla="*/ 142 h 570"/>
                <a:gd name="T4" fmla="*/ 171 w 356"/>
                <a:gd name="T5" fmla="*/ 298 h 570"/>
                <a:gd name="T6" fmla="*/ 271 w 356"/>
                <a:gd name="T7" fmla="*/ 440 h 570"/>
                <a:gd name="T8" fmla="*/ 356 w 356"/>
                <a:gd name="T9" fmla="*/ 57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0"/>
                  </a:moveTo>
                  <a:lnTo>
                    <a:pt x="86" y="142"/>
                  </a:lnTo>
                  <a:lnTo>
                    <a:pt x="171" y="298"/>
                  </a:lnTo>
                  <a:lnTo>
                    <a:pt x="271" y="440"/>
                  </a:lnTo>
                  <a:lnTo>
                    <a:pt x="356" y="570"/>
                  </a:lnTo>
                </a:path>
              </a:pathLst>
            </a:custGeom>
            <a:noFill/>
            <a:ln w="17780">
              <a:solidFill>
                <a:srgbClr val="000080"/>
              </a:solidFill>
              <a:round/>
              <a:headEnd/>
              <a:tailEnd/>
            </a:ln>
          </p:spPr>
          <p:txBody>
            <a:bodyPr/>
            <a:lstStyle/>
            <a:p>
              <a:endParaRPr lang="zh-CN" altLang="en-US"/>
            </a:p>
          </p:txBody>
        </p:sp>
        <p:sp>
          <p:nvSpPr>
            <p:cNvPr id="118" name="Freeform 29"/>
            <p:cNvSpPr>
              <a:spLocks/>
            </p:cNvSpPr>
            <p:nvPr/>
          </p:nvSpPr>
          <p:spPr bwMode="auto">
            <a:xfrm>
              <a:off x="4896" y="2214"/>
              <a:ext cx="356" cy="388"/>
            </a:xfrm>
            <a:custGeom>
              <a:avLst/>
              <a:gdLst>
                <a:gd name="T0" fmla="*/ 0 w 356"/>
                <a:gd name="T1" fmla="*/ 0 h 388"/>
                <a:gd name="T2" fmla="*/ 85 w 356"/>
                <a:gd name="T3" fmla="*/ 116 h 388"/>
                <a:gd name="T4" fmla="*/ 171 w 356"/>
                <a:gd name="T5" fmla="*/ 220 h 388"/>
                <a:gd name="T6" fmla="*/ 270 w 356"/>
                <a:gd name="T7" fmla="*/ 310 h 388"/>
                <a:gd name="T8" fmla="*/ 356 w 356"/>
                <a:gd name="T9" fmla="*/ 388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0"/>
                  </a:moveTo>
                  <a:lnTo>
                    <a:pt x="85" y="116"/>
                  </a:lnTo>
                  <a:lnTo>
                    <a:pt x="171" y="220"/>
                  </a:lnTo>
                  <a:lnTo>
                    <a:pt x="270" y="310"/>
                  </a:lnTo>
                  <a:lnTo>
                    <a:pt x="356" y="388"/>
                  </a:lnTo>
                </a:path>
              </a:pathLst>
            </a:custGeom>
            <a:noFill/>
            <a:ln w="17780">
              <a:solidFill>
                <a:srgbClr val="000080"/>
              </a:solidFill>
              <a:round/>
              <a:headEnd/>
              <a:tailEnd/>
            </a:ln>
          </p:spPr>
          <p:txBody>
            <a:bodyPr/>
            <a:lstStyle/>
            <a:p>
              <a:endParaRPr lang="zh-CN" altLang="en-US"/>
            </a:p>
          </p:txBody>
        </p:sp>
        <p:sp>
          <p:nvSpPr>
            <p:cNvPr id="119" name="Freeform 30"/>
            <p:cNvSpPr>
              <a:spLocks/>
            </p:cNvSpPr>
            <p:nvPr/>
          </p:nvSpPr>
          <p:spPr bwMode="auto">
            <a:xfrm>
              <a:off x="5252" y="2602"/>
              <a:ext cx="356" cy="181"/>
            </a:xfrm>
            <a:custGeom>
              <a:avLst/>
              <a:gdLst>
                <a:gd name="T0" fmla="*/ 0 w 356"/>
                <a:gd name="T1" fmla="*/ 0 h 181"/>
                <a:gd name="T2" fmla="*/ 85 w 356"/>
                <a:gd name="T3" fmla="*/ 65 h 181"/>
                <a:gd name="T4" fmla="*/ 171 w 356"/>
                <a:gd name="T5" fmla="*/ 116 h 181"/>
                <a:gd name="T6" fmla="*/ 270 w 356"/>
                <a:gd name="T7" fmla="*/ 155 h 181"/>
                <a:gd name="T8" fmla="*/ 356 w 356"/>
                <a:gd name="T9" fmla="*/ 181 h 181"/>
                <a:gd name="T10" fmla="*/ 0 60000 65536"/>
                <a:gd name="T11" fmla="*/ 0 60000 65536"/>
                <a:gd name="T12" fmla="*/ 0 60000 65536"/>
                <a:gd name="T13" fmla="*/ 0 60000 65536"/>
                <a:gd name="T14" fmla="*/ 0 60000 65536"/>
                <a:gd name="T15" fmla="*/ 0 w 356"/>
                <a:gd name="T16" fmla="*/ 0 h 181"/>
                <a:gd name="T17" fmla="*/ 356 w 356"/>
                <a:gd name="T18" fmla="*/ 181 h 181"/>
              </a:gdLst>
              <a:ahLst/>
              <a:cxnLst>
                <a:cxn ang="T10">
                  <a:pos x="T0" y="T1"/>
                </a:cxn>
                <a:cxn ang="T11">
                  <a:pos x="T2" y="T3"/>
                </a:cxn>
                <a:cxn ang="T12">
                  <a:pos x="T4" y="T5"/>
                </a:cxn>
                <a:cxn ang="T13">
                  <a:pos x="T6" y="T7"/>
                </a:cxn>
                <a:cxn ang="T14">
                  <a:pos x="T8" y="T9"/>
                </a:cxn>
              </a:cxnLst>
              <a:rect l="T15" t="T16" r="T17" b="T18"/>
              <a:pathLst>
                <a:path w="356" h="181">
                  <a:moveTo>
                    <a:pt x="0" y="0"/>
                  </a:moveTo>
                  <a:lnTo>
                    <a:pt x="85" y="65"/>
                  </a:lnTo>
                  <a:lnTo>
                    <a:pt x="171" y="116"/>
                  </a:lnTo>
                  <a:lnTo>
                    <a:pt x="270" y="155"/>
                  </a:lnTo>
                  <a:lnTo>
                    <a:pt x="356" y="181"/>
                  </a:lnTo>
                </a:path>
              </a:pathLst>
            </a:custGeom>
            <a:noFill/>
            <a:ln w="17780">
              <a:solidFill>
                <a:srgbClr val="000080"/>
              </a:solidFill>
              <a:round/>
              <a:headEnd/>
              <a:tailEnd/>
            </a:ln>
          </p:spPr>
          <p:txBody>
            <a:bodyPr/>
            <a:lstStyle/>
            <a:p>
              <a:endParaRPr lang="zh-CN" altLang="en-US"/>
            </a:p>
          </p:txBody>
        </p:sp>
        <p:sp>
          <p:nvSpPr>
            <p:cNvPr id="120" name="Freeform 31"/>
            <p:cNvSpPr>
              <a:spLocks/>
            </p:cNvSpPr>
            <p:nvPr/>
          </p:nvSpPr>
          <p:spPr bwMode="auto">
            <a:xfrm>
              <a:off x="5608" y="2783"/>
              <a:ext cx="356" cy="65"/>
            </a:xfrm>
            <a:custGeom>
              <a:avLst/>
              <a:gdLst>
                <a:gd name="T0" fmla="*/ 0 w 356"/>
                <a:gd name="T1" fmla="*/ 0 h 65"/>
                <a:gd name="T2" fmla="*/ 85 w 356"/>
                <a:gd name="T3" fmla="*/ 26 h 65"/>
                <a:gd name="T4" fmla="*/ 170 w 356"/>
                <a:gd name="T5" fmla="*/ 39 h 65"/>
                <a:gd name="T6" fmla="*/ 356 w 356"/>
                <a:gd name="T7" fmla="*/ 65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0"/>
                  </a:moveTo>
                  <a:lnTo>
                    <a:pt x="85" y="26"/>
                  </a:lnTo>
                  <a:lnTo>
                    <a:pt x="170" y="39"/>
                  </a:lnTo>
                  <a:lnTo>
                    <a:pt x="356" y="65"/>
                  </a:lnTo>
                </a:path>
              </a:pathLst>
            </a:custGeom>
            <a:noFill/>
            <a:ln w="17780">
              <a:solidFill>
                <a:srgbClr val="000080"/>
              </a:solidFill>
              <a:round/>
              <a:headEnd/>
              <a:tailEnd/>
            </a:ln>
          </p:spPr>
          <p:txBody>
            <a:bodyPr/>
            <a:lstStyle/>
            <a:p>
              <a:endParaRPr lang="zh-CN" altLang="en-US"/>
            </a:p>
          </p:txBody>
        </p:sp>
        <p:sp>
          <p:nvSpPr>
            <p:cNvPr id="121" name="Freeform 32"/>
            <p:cNvSpPr>
              <a:spLocks/>
            </p:cNvSpPr>
            <p:nvPr/>
          </p:nvSpPr>
          <p:spPr bwMode="auto">
            <a:xfrm>
              <a:off x="5964" y="2848"/>
              <a:ext cx="355" cy="26"/>
            </a:xfrm>
            <a:custGeom>
              <a:avLst/>
              <a:gdLst>
                <a:gd name="T0" fmla="*/ 0 w 355"/>
                <a:gd name="T1" fmla="*/ 0 h 26"/>
                <a:gd name="T2" fmla="*/ 170 w 355"/>
                <a:gd name="T3" fmla="*/ 13 h 26"/>
                <a:gd name="T4" fmla="*/ 355 w 355"/>
                <a:gd name="T5" fmla="*/ 26 h 26"/>
                <a:gd name="T6" fmla="*/ 0 60000 65536"/>
                <a:gd name="T7" fmla="*/ 0 60000 65536"/>
                <a:gd name="T8" fmla="*/ 0 60000 65536"/>
                <a:gd name="T9" fmla="*/ 0 w 355"/>
                <a:gd name="T10" fmla="*/ 0 h 26"/>
                <a:gd name="T11" fmla="*/ 355 w 355"/>
                <a:gd name="T12" fmla="*/ 26 h 26"/>
              </a:gdLst>
              <a:ahLst/>
              <a:cxnLst>
                <a:cxn ang="T6">
                  <a:pos x="T0" y="T1"/>
                </a:cxn>
                <a:cxn ang="T7">
                  <a:pos x="T2" y="T3"/>
                </a:cxn>
                <a:cxn ang="T8">
                  <a:pos x="T4" y="T5"/>
                </a:cxn>
              </a:cxnLst>
              <a:rect l="T9" t="T10" r="T11" b="T12"/>
              <a:pathLst>
                <a:path w="355" h="26">
                  <a:moveTo>
                    <a:pt x="0" y="0"/>
                  </a:moveTo>
                  <a:lnTo>
                    <a:pt x="170" y="13"/>
                  </a:lnTo>
                  <a:lnTo>
                    <a:pt x="355" y="26"/>
                  </a:lnTo>
                </a:path>
              </a:pathLst>
            </a:custGeom>
            <a:noFill/>
            <a:ln w="17780">
              <a:solidFill>
                <a:srgbClr val="000080"/>
              </a:solidFill>
              <a:round/>
              <a:headEnd/>
              <a:tailEnd/>
            </a:ln>
          </p:spPr>
          <p:txBody>
            <a:bodyPr/>
            <a:lstStyle/>
            <a:p>
              <a:endParaRPr lang="zh-CN" altLang="en-US"/>
            </a:p>
          </p:txBody>
        </p:sp>
        <p:sp>
          <p:nvSpPr>
            <p:cNvPr id="122" name="Freeform 33"/>
            <p:cNvSpPr>
              <a:spLocks/>
            </p:cNvSpPr>
            <p:nvPr/>
          </p:nvSpPr>
          <p:spPr bwMode="auto">
            <a:xfrm>
              <a:off x="6319"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headEnd/>
              <a:tailEnd/>
            </a:ln>
          </p:spPr>
          <p:txBody>
            <a:bodyPr/>
            <a:lstStyle/>
            <a:p>
              <a:endParaRPr lang="zh-CN" altLang="en-US"/>
            </a:p>
          </p:txBody>
        </p:sp>
        <p:sp>
          <p:nvSpPr>
            <p:cNvPr id="123" name="Rectangle 34"/>
            <p:cNvSpPr>
              <a:spLocks noChangeArrowheads="1"/>
            </p:cNvSpPr>
            <p:nvPr/>
          </p:nvSpPr>
          <p:spPr bwMode="auto">
            <a:xfrm>
              <a:off x="584"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24" name="Rectangle 35"/>
            <p:cNvSpPr>
              <a:spLocks noChangeArrowheads="1"/>
            </p:cNvSpPr>
            <p:nvPr/>
          </p:nvSpPr>
          <p:spPr bwMode="auto">
            <a:xfrm>
              <a:off x="1296"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25" name="Rectangle 36"/>
            <p:cNvSpPr>
              <a:spLocks noChangeArrowheads="1"/>
            </p:cNvSpPr>
            <p:nvPr/>
          </p:nvSpPr>
          <p:spPr bwMode="auto">
            <a:xfrm>
              <a:off x="2009"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26" name="Rectangle 37"/>
            <p:cNvSpPr>
              <a:spLocks noChangeArrowheads="1"/>
            </p:cNvSpPr>
            <p:nvPr/>
          </p:nvSpPr>
          <p:spPr bwMode="auto">
            <a:xfrm>
              <a:off x="2721"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27" name="Rectangle 38"/>
            <p:cNvSpPr>
              <a:spLocks noChangeArrowheads="1"/>
            </p:cNvSpPr>
            <p:nvPr/>
          </p:nvSpPr>
          <p:spPr bwMode="auto">
            <a:xfrm>
              <a:off x="3429"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28" name="Rectangle 39"/>
            <p:cNvSpPr>
              <a:spLocks noChangeArrowheads="1"/>
            </p:cNvSpPr>
            <p:nvPr/>
          </p:nvSpPr>
          <p:spPr bwMode="auto">
            <a:xfrm>
              <a:off x="4144"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29" name="Rectangle 40"/>
            <p:cNvSpPr>
              <a:spLocks noChangeArrowheads="1"/>
            </p:cNvSpPr>
            <p:nvPr/>
          </p:nvSpPr>
          <p:spPr bwMode="auto">
            <a:xfrm>
              <a:off x="4856"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30" name="Rectangle 41"/>
            <p:cNvSpPr>
              <a:spLocks noChangeArrowheads="1"/>
            </p:cNvSpPr>
            <p:nvPr/>
          </p:nvSpPr>
          <p:spPr bwMode="auto">
            <a:xfrm>
              <a:off x="5566"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31" name="Rectangle 42"/>
            <p:cNvSpPr>
              <a:spLocks noChangeArrowheads="1"/>
            </p:cNvSpPr>
            <p:nvPr/>
          </p:nvSpPr>
          <p:spPr bwMode="auto">
            <a:xfrm>
              <a:off x="6279" y="3020"/>
              <a:ext cx="551" cy="0"/>
            </a:xfrm>
            <a:prstGeom prst="rect">
              <a:avLst/>
            </a:prstGeom>
            <a:noFill/>
            <a:ln w="9525">
              <a:noFill/>
              <a:miter lim="800000"/>
              <a:headEnd/>
              <a:tailEnd/>
            </a:ln>
          </p:spPr>
          <p:txBody>
            <a:bodyPr vert="eaVert" wrap="none" lIns="0" tIns="0" rIns="0" bIns="0">
              <a:spAutoFit/>
            </a:bodyPr>
            <a:lstStyle/>
            <a:p>
              <a:pPr eaLnBrk="0" hangingPunct="0"/>
              <a:endParaRPr lang="zh-CN" altLang="zh-CN"/>
            </a:p>
          </p:txBody>
        </p:sp>
        <p:sp>
          <p:nvSpPr>
            <p:cNvPr id="132" name="Rectangle 43"/>
            <p:cNvSpPr>
              <a:spLocks noChangeArrowheads="1"/>
            </p:cNvSpPr>
            <p:nvPr/>
          </p:nvSpPr>
          <p:spPr bwMode="auto">
            <a:xfrm>
              <a:off x="3750" y="3255"/>
              <a:ext cx="45" cy="271"/>
            </a:xfrm>
            <a:prstGeom prst="rect">
              <a:avLst/>
            </a:prstGeom>
            <a:noFill/>
            <a:ln w="9525">
              <a:noFill/>
              <a:miter lim="800000"/>
              <a:headEnd/>
              <a:tailEnd/>
            </a:ln>
          </p:spPr>
          <p:txBody>
            <a:bodyPr wrap="none" lIns="0" tIns="0" rIns="0" bIns="0">
              <a:spAutoFit/>
            </a:bodyPr>
            <a:lstStyle/>
            <a:p>
              <a:pPr eaLnBrk="0" hangingPunct="0"/>
              <a:r>
                <a:rPr lang="en-US" altLang="zh-CN" sz="800">
                  <a:solidFill>
                    <a:srgbClr val="000000"/>
                  </a:solidFill>
                </a:rPr>
                <a:t> </a:t>
              </a:r>
              <a:endParaRPr lang="en-US" altLang="zh-CN"/>
            </a:p>
          </p:txBody>
        </p:sp>
      </p:grpSp>
      <p:cxnSp>
        <p:nvCxnSpPr>
          <p:cNvPr id="13" name="直接连接符 12"/>
          <p:cNvCxnSpPr/>
          <p:nvPr/>
        </p:nvCxnSpPr>
        <p:spPr>
          <a:xfrm rot="16200000" flipH="1">
            <a:off x="1246959" y="3277381"/>
            <a:ext cx="3429024" cy="17486"/>
          </a:xfrm>
          <a:prstGeom prst="line">
            <a:avLst/>
          </a:prstGeom>
          <a:ln w="25400">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881290" y="2427280"/>
            <a:ext cx="304800" cy="1588"/>
          </a:xfrm>
          <a:prstGeom prst="line">
            <a:avLst/>
          </a:prstGeom>
          <a:ln w="25400">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809852" y="3070222"/>
            <a:ext cx="304800" cy="1588"/>
          </a:xfrm>
          <a:prstGeom prst="line">
            <a:avLst/>
          </a:prstGeom>
          <a:ln w="25400">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19400" y="3713164"/>
            <a:ext cx="304800" cy="1588"/>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809852" y="4356106"/>
            <a:ext cx="304800" cy="1588"/>
          </a:xfrm>
          <a:prstGeom prst="line">
            <a:avLst/>
          </a:prstGeom>
          <a:ln w="25400">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3095604" y="3571876"/>
            <a:ext cx="6643734" cy="142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a:off x="1524000" y="3357562"/>
            <a:ext cx="1214414" cy="6858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0000"/>
                </a:solidFill>
                <a:latin typeface="+mj-ea"/>
                <a:ea typeface="+mj-ea"/>
              </a:rPr>
              <a:t>高中毕业要求</a:t>
            </a:r>
          </a:p>
        </p:txBody>
      </p:sp>
      <p:sp>
        <p:nvSpPr>
          <p:cNvPr id="173" name="矩形 172"/>
          <p:cNvSpPr/>
          <p:nvPr/>
        </p:nvSpPr>
        <p:spPr>
          <a:xfrm>
            <a:off x="8096264" y="5000636"/>
            <a:ext cx="1785950" cy="928694"/>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rgbClr val="161616"/>
                </a:solidFill>
                <a:ea typeface="宋体" pitchFamily="2" charset="-122"/>
              </a:rPr>
              <a:t>选修</a:t>
            </a:r>
          </a:p>
        </p:txBody>
      </p:sp>
      <p:cxnSp>
        <p:nvCxnSpPr>
          <p:cNvPr id="174" name="直接连接符 173"/>
          <p:cNvCxnSpPr/>
          <p:nvPr/>
        </p:nvCxnSpPr>
        <p:spPr>
          <a:xfrm flipV="1">
            <a:off x="3024166" y="2284404"/>
            <a:ext cx="6643734" cy="142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5" name="矩形 174"/>
          <p:cNvSpPr/>
          <p:nvPr/>
        </p:nvSpPr>
        <p:spPr>
          <a:xfrm>
            <a:off x="1524000" y="2028820"/>
            <a:ext cx="1214414" cy="6858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0000"/>
                </a:solidFill>
                <a:latin typeface="+mj-ea"/>
                <a:ea typeface="+mj-ea"/>
              </a:rPr>
              <a:t>高考命题参照</a:t>
            </a:r>
          </a:p>
        </p:txBody>
      </p:sp>
    </p:spTree>
    <p:extLst>
      <p:ext uri="{BB962C8B-B14F-4D97-AF65-F5344CB8AC3E}">
        <p14:creationId xmlns:p14="http://schemas.microsoft.com/office/powerpoint/2010/main" val="1567953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ppt_x"/>
                                          </p:val>
                                        </p:tav>
                                        <p:tav tm="100000">
                                          <p:val>
                                            <p:strVal val="#ppt_x"/>
                                          </p:val>
                                        </p:tav>
                                      </p:tavLst>
                                    </p:anim>
                                    <p:anim calcmode="lin" valueType="num">
                                      <p:cBhvr additive="base">
                                        <p:cTn id="8" dur="500" fill="hold"/>
                                        <p:tgtEl>
                                          <p:spTgt spid="1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9"/>
                                        </p:tgtEl>
                                        <p:attrNameLst>
                                          <p:attrName>style.visibility</p:attrName>
                                        </p:attrNameLst>
                                      </p:cBhvr>
                                      <p:to>
                                        <p:strVal val="visible"/>
                                      </p:to>
                                    </p:set>
                                    <p:anim calcmode="lin" valueType="num">
                                      <p:cBhvr additive="base">
                                        <p:cTn id="11" dur="500" fill="hold"/>
                                        <p:tgtEl>
                                          <p:spTgt spid="169"/>
                                        </p:tgtEl>
                                        <p:attrNameLst>
                                          <p:attrName>ppt_x</p:attrName>
                                        </p:attrNameLst>
                                      </p:cBhvr>
                                      <p:tavLst>
                                        <p:tav tm="0">
                                          <p:val>
                                            <p:strVal val="#ppt_x"/>
                                          </p:val>
                                        </p:tav>
                                        <p:tav tm="100000">
                                          <p:val>
                                            <p:strVal val="#ppt_x"/>
                                          </p:val>
                                        </p:tav>
                                      </p:tavLst>
                                    </p:anim>
                                    <p:anim calcmode="lin" valueType="num">
                                      <p:cBhvr additive="base">
                                        <p:cTn id="12"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5"/>
                                        </p:tgtEl>
                                        <p:attrNameLst>
                                          <p:attrName>style.visibility</p:attrName>
                                        </p:attrNameLst>
                                      </p:cBhvr>
                                      <p:to>
                                        <p:strVal val="visible"/>
                                      </p:to>
                                    </p:set>
                                    <p:anim calcmode="lin" valueType="num">
                                      <p:cBhvr additive="base">
                                        <p:cTn id="17" dur="500" fill="hold"/>
                                        <p:tgtEl>
                                          <p:spTgt spid="175"/>
                                        </p:tgtEl>
                                        <p:attrNameLst>
                                          <p:attrName>ppt_x</p:attrName>
                                        </p:attrNameLst>
                                      </p:cBhvr>
                                      <p:tavLst>
                                        <p:tav tm="0">
                                          <p:val>
                                            <p:strVal val="#ppt_x"/>
                                          </p:val>
                                        </p:tav>
                                        <p:tav tm="100000">
                                          <p:val>
                                            <p:strVal val="#ppt_x"/>
                                          </p:val>
                                        </p:tav>
                                      </p:tavLst>
                                    </p:anim>
                                    <p:anim calcmode="lin" valueType="num">
                                      <p:cBhvr additive="base">
                                        <p:cTn id="18" dur="500" fill="hold"/>
                                        <p:tgtEl>
                                          <p:spTgt spid="17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
                                        </p:tgtEl>
                                        <p:attrNameLst>
                                          <p:attrName>style.visibility</p:attrName>
                                        </p:attrNameLst>
                                      </p:cBhvr>
                                      <p:to>
                                        <p:strVal val="visible"/>
                                      </p:to>
                                    </p:set>
                                    <p:anim calcmode="lin" valueType="num">
                                      <p:cBhvr additive="base">
                                        <p:cTn id="21" dur="500" fill="hold"/>
                                        <p:tgtEl>
                                          <p:spTgt spid="174"/>
                                        </p:tgtEl>
                                        <p:attrNameLst>
                                          <p:attrName>ppt_x</p:attrName>
                                        </p:attrNameLst>
                                      </p:cBhvr>
                                      <p:tavLst>
                                        <p:tav tm="0">
                                          <p:val>
                                            <p:strVal val="#ppt_x"/>
                                          </p:val>
                                        </p:tav>
                                        <p:tav tm="100000">
                                          <p:val>
                                            <p:strVal val="#ppt_x"/>
                                          </p:val>
                                        </p:tav>
                                      </p:tavLst>
                                    </p:anim>
                                    <p:anim calcmode="lin" valueType="num">
                                      <p:cBhvr additive="base">
                                        <p:cTn id="22"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灯片编号占位符 1">
            <a:extLst>
              <a:ext uri="{FF2B5EF4-FFF2-40B4-BE49-F238E27FC236}">
                <a16:creationId xmlns:a16="http://schemas.microsoft.com/office/drawing/2014/main" id="{0ECCA84A-1520-4BA6-BB76-3F1CAA4C6780}"/>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557213" indent="-214313">
              <a:defRPr sz="2800" b="1">
                <a:solidFill>
                  <a:schemeClr val="tx2"/>
                </a:solidFill>
                <a:latin typeface="Arial" panose="020B0604020202020204" pitchFamily="34" charset="0"/>
                <a:ea typeface="宋体" panose="02010600030101010101" pitchFamily="2" charset="-122"/>
              </a:defRPr>
            </a:lvl2pPr>
            <a:lvl3pPr marL="857250" indent="-171450">
              <a:defRPr sz="2800" b="1">
                <a:solidFill>
                  <a:schemeClr val="tx2"/>
                </a:solidFill>
                <a:latin typeface="Arial" panose="020B0604020202020204" pitchFamily="34" charset="0"/>
                <a:ea typeface="宋体" panose="02010600030101010101" pitchFamily="2" charset="-122"/>
              </a:defRPr>
            </a:lvl3pPr>
            <a:lvl4pPr marL="1200150" indent="-171450">
              <a:defRPr sz="2800" b="1">
                <a:solidFill>
                  <a:schemeClr val="tx2"/>
                </a:solidFill>
                <a:latin typeface="Arial" panose="020B0604020202020204" pitchFamily="34" charset="0"/>
                <a:ea typeface="宋体" panose="02010600030101010101" pitchFamily="2" charset="-122"/>
              </a:defRPr>
            </a:lvl4pPr>
            <a:lvl5pPr marL="1543050" indent="-171450">
              <a:defRPr sz="2800" b="1">
                <a:solidFill>
                  <a:schemeClr val="tx2"/>
                </a:solidFill>
                <a:latin typeface="Arial" panose="020B0604020202020204" pitchFamily="34" charset="0"/>
                <a:ea typeface="宋体" panose="02010600030101010101" pitchFamily="2" charset="-122"/>
              </a:defRPr>
            </a:lvl5pPr>
            <a:lvl6pPr marL="20002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4574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29146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3718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16C3C27C-1645-42F9-95ED-246C2A360BDC}" type="slidenum">
              <a:rPr lang="ar-SA" altLang="en-US" sz="700">
                <a:solidFill>
                  <a:schemeClr val="bg1"/>
                </a:solidFill>
              </a:rPr>
              <a:pPr/>
              <a:t>4</a:t>
            </a:fld>
            <a:endParaRPr lang="en-US" altLang="en-US" sz="700">
              <a:solidFill>
                <a:schemeClr val="bg1"/>
              </a:solidFill>
            </a:endParaRPr>
          </a:p>
        </p:txBody>
      </p:sp>
      <p:sp>
        <p:nvSpPr>
          <p:cNvPr id="51203" name="Rectangle 2">
            <a:extLst>
              <a:ext uri="{FF2B5EF4-FFF2-40B4-BE49-F238E27FC236}">
                <a16:creationId xmlns:a16="http://schemas.microsoft.com/office/drawing/2014/main" id="{A8760674-20A5-4EBC-AF4F-0570D647FD6B}"/>
              </a:ext>
            </a:extLst>
          </p:cNvPr>
          <p:cNvSpPr>
            <a:spLocks noChangeArrowheads="1"/>
          </p:cNvSpPr>
          <p:nvPr/>
        </p:nvSpPr>
        <p:spPr bwMode="auto">
          <a:xfrm>
            <a:off x="1528997" y="1900563"/>
            <a:ext cx="9323882" cy="3785652"/>
          </a:xfrm>
          <a:prstGeom prst="rect">
            <a:avLst/>
          </a:prstGeom>
          <a:solidFill>
            <a:schemeClr val="bg1"/>
          </a:solidFill>
          <a:ln w="9525">
            <a:solidFill>
              <a:schemeClr val="tx1"/>
            </a:solidFill>
            <a:miter lim="800000"/>
            <a:headEnd/>
            <a:tailEnd/>
          </a:ln>
        </p:spPr>
        <p:txBody>
          <a:bodyPr wrap="square" anchor="ctr">
            <a:spAutoFit/>
          </a:bodyPr>
          <a:lstStyle>
            <a:lvl1pPr indent="266700">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defRPr/>
            </a:pPr>
            <a:r>
              <a:rPr lang="zh-CN" altLang="en-US" sz="1600" dirty="0">
                <a:latin typeface="宋体" panose="02010600030101010101" pitchFamily="2" charset="-122"/>
                <a:cs typeface="Times New Roman" panose="02020603050405020304" pitchFamily="18" charset="0"/>
              </a:rPr>
              <a:t>在考生文件夹下的</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Office</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文件夹中，打开</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和</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主要工业产品产量分析</a:t>
            </a:r>
            <a:r>
              <a:rPr lang="en-US" altLang="zh-CN" sz="1600" dirty="0">
                <a:latin typeface="宋体" panose="02010600030101010101" pitchFamily="2" charset="-122"/>
                <a:cs typeface="Times New Roman" panose="02020603050405020304" pitchFamily="18" charset="0"/>
              </a:rPr>
              <a:t>.doc</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文件，完成以下操作：</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1</a:t>
            </a:r>
            <a:r>
              <a:rPr lang="zh-CN" altLang="en-US" sz="1600" dirty="0">
                <a:latin typeface="宋体" panose="02010600030101010101" pitchFamily="2" charset="-122"/>
                <a:cs typeface="Times New Roman" panose="02020603050405020304" pitchFamily="18" charset="0"/>
              </a:rPr>
              <a:t>）在</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Sheet1</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工作表中，</a:t>
            </a:r>
            <a:r>
              <a:rPr lang="zh-CN" altLang="en-US" sz="1600" dirty="0">
                <a:solidFill>
                  <a:srgbClr val="FF0000"/>
                </a:solidFill>
                <a:latin typeface="宋体" panose="02010600030101010101" pitchFamily="2" charset="-122"/>
                <a:cs typeface="Times New Roman" panose="02020603050405020304" pitchFamily="18" charset="0"/>
              </a:rPr>
              <a:t>用公式计算</a:t>
            </a:r>
            <a:r>
              <a:rPr lang="zh-CN" altLang="en-US" sz="1600" dirty="0">
                <a:solidFill>
                  <a:srgbClr val="FF0000"/>
                </a:solidFill>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2011</a:t>
            </a:r>
            <a:r>
              <a:rPr lang="zh-CN" altLang="en-US" sz="1600" dirty="0">
                <a:solidFill>
                  <a:srgbClr val="FF0000"/>
                </a:solidFill>
                <a:latin typeface="宋体" panose="02010600030101010101" pitchFamily="2" charset="-122"/>
                <a:cs typeface="Times New Roman" panose="02020603050405020304" pitchFamily="18" charset="0"/>
              </a:rPr>
              <a:t>年比</a:t>
            </a:r>
            <a:r>
              <a:rPr lang="en-US" altLang="zh-CN" sz="1600" dirty="0">
                <a:solidFill>
                  <a:srgbClr val="FF0000"/>
                </a:solidFill>
                <a:latin typeface="宋体" panose="02010600030101010101" pitchFamily="2" charset="-122"/>
                <a:cs typeface="Times New Roman" panose="02020603050405020304" pitchFamily="18" charset="0"/>
              </a:rPr>
              <a:t>2009</a:t>
            </a:r>
            <a:r>
              <a:rPr lang="zh-CN" altLang="en-US" sz="1600" dirty="0">
                <a:solidFill>
                  <a:srgbClr val="FF0000"/>
                </a:solidFill>
                <a:latin typeface="宋体" panose="02010600030101010101" pitchFamily="2" charset="-122"/>
                <a:cs typeface="Times New Roman" panose="02020603050405020304" pitchFamily="18" charset="0"/>
              </a:rPr>
              <a:t>年增产产量</a:t>
            </a:r>
            <a:r>
              <a:rPr lang="zh-CN" altLang="en-US" sz="1600" dirty="0">
                <a:solidFill>
                  <a:srgbClr val="FF0000"/>
                </a:solidFill>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，填入相应单元格中。</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2</a:t>
            </a:r>
            <a:r>
              <a:rPr lang="zh-CN" altLang="en-US" sz="1600" dirty="0">
                <a:latin typeface="宋体" panose="02010600030101010101" pitchFamily="2" charset="-122"/>
                <a:cs typeface="Times New Roman" panose="02020603050405020304" pitchFamily="18" charset="0"/>
              </a:rPr>
              <a:t>）根据</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Sheet1</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工作表中数据，</a:t>
            </a:r>
            <a:r>
              <a:rPr lang="zh-CN" altLang="en-US" sz="1600" dirty="0">
                <a:solidFill>
                  <a:srgbClr val="FF0000"/>
                </a:solidFill>
                <a:latin typeface="宋体" panose="02010600030101010101" pitchFamily="2" charset="-122"/>
                <a:cs typeface="Times New Roman" panose="02020603050405020304" pitchFamily="18" charset="0"/>
              </a:rPr>
              <a:t>建立一张反映各产品</a:t>
            </a:r>
            <a:r>
              <a:rPr lang="en-US" altLang="zh-CN" sz="1600" dirty="0">
                <a:solidFill>
                  <a:srgbClr val="FF0000"/>
                </a:solidFill>
                <a:latin typeface="宋体" panose="02010600030101010101" pitchFamily="2" charset="-122"/>
                <a:cs typeface="Times New Roman" panose="02020603050405020304" pitchFamily="18" charset="0"/>
              </a:rPr>
              <a:t>2011</a:t>
            </a:r>
            <a:r>
              <a:rPr lang="zh-CN" altLang="en-US" sz="1600" dirty="0">
                <a:solidFill>
                  <a:srgbClr val="FF0000"/>
                </a:solidFill>
                <a:latin typeface="宋体" panose="02010600030101010101" pitchFamily="2" charset="-122"/>
                <a:cs typeface="Times New Roman" panose="02020603050405020304" pitchFamily="18" charset="0"/>
              </a:rPr>
              <a:t>年比</a:t>
            </a:r>
            <a:r>
              <a:rPr lang="en-US" altLang="zh-CN" sz="1600" dirty="0">
                <a:solidFill>
                  <a:srgbClr val="FF0000"/>
                </a:solidFill>
                <a:latin typeface="宋体" panose="02010600030101010101" pitchFamily="2" charset="-122"/>
                <a:cs typeface="Times New Roman" panose="02020603050405020304" pitchFamily="18" charset="0"/>
              </a:rPr>
              <a:t>2009</a:t>
            </a:r>
            <a:r>
              <a:rPr lang="zh-CN" altLang="en-US" sz="1600" dirty="0">
                <a:solidFill>
                  <a:srgbClr val="FF0000"/>
                </a:solidFill>
                <a:latin typeface="宋体" panose="02010600030101010101" pitchFamily="2" charset="-122"/>
                <a:cs typeface="Times New Roman" panose="02020603050405020304" pitchFamily="18" charset="0"/>
              </a:rPr>
              <a:t>年增产产量情况的图表。</a:t>
            </a:r>
            <a:r>
              <a:rPr lang="zh-CN" altLang="en-US" sz="1600" dirty="0">
                <a:latin typeface="宋体" panose="02010600030101010101" pitchFamily="2" charset="-122"/>
                <a:cs typeface="Times New Roman" panose="02020603050405020304" pitchFamily="18" charset="0"/>
              </a:rPr>
              <a:t>要求：	</a:t>
            </a:r>
            <a:endParaRPr lang="zh-CN" altLang="en-US" sz="1600" dirty="0"/>
          </a:p>
          <a:p>
            <a:pPr>
              <a:defRPr/>
            </a:pPr>
            <a:r>
              <a:rPr lang="zh-CN" altLang="en-US" sz="1600" dirty="0">
                <a:latin typeface="宋体" panose="02010600030101010101" pitchFamily="2" charset="-122"/>
                <a:cs typeface="Times New Roman" panose="02020603050405020304" pitchFamily="18" charset="0"/>
              </a:rPr>
              <a:t>①用三维簇状条形图，系列产生在列；	</a:t>
            </a:r>
            <a:endParaRPr lang="zh-CN" altLang="en-US" sz="1600" dirty="0"/>
          </a:p>
          <a:p>
            <a:pPr>
              <a:defRPr/>
            </a:pPr>
            <a:r>
              <a:rPr lang="zh-CN" altLang="en-US" sz="1600" dirty="0">
                <a:latin typeface="宋体" panose="02010600030101010101" pitchFamily="2" charset="-122"/>
                <a:cs typeface="Times New Roman" panose="02020603050405020304" pitchFamily="18" charset="0"/>
              </a:rPr>
              <a:t>②标题为</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a:t>
            </a:r>
            <a:r>
              <a:rPr lang="en-US" altLang="zh-CN" sz="1600" dirty="0">
                <a:latin typeface="宋体" panose="02010600030101010101" pitchFamily="2" charset="-122"/>
                <a:cs typeface="Times New Roman" panose="02020603050405020304" pitchFamily="18" charset="0"/>
              </a:rPr>
              <a:t>2011</a:t>
            </a:r>
            <a:r>
              <a:rPr lang="zh-CN" altLang="en-US" sz="1600" dirty="0">
                <a:latin typeface="宋体" panose="02010600030101010101" pitchFamily="2" charset="-122"/>
                <a:cs typeface="Times New Roman" panose="02020603050405020304" pitchFamily="18" charset="0"/>
              </a:rPr>
              <a:t>年比</a:t>
            </a:r>
            <a:r>
              <a:rPr lang="en-US" altLang="zh-CN" sz="1600" dirty="0">
                <a:latin typeface="宋体" panose="02010600030101010101" pitchFamily="2" charset="-122"/>
                <a:cs typeface="Times New Roman" panose="02020603050405020304" pitchFamily="18" charset="0"/>
              </a:rPr>
              <a:t>2009</a:t>
            </a:r>
            <a:r>
              <a:rPr lang="zh-CN" altLang="en-US" sz="1600" dirty="0">
                <a:latin typeface="宋体" panose="02010600030101010101" pitchFamily="2" charset="-122"/>
                <a:cs typeface="Times New Roman" panose="02020603050405020304" pitchFamily="18" charset="0"/>
              </a:rPr>
              <a:t>年增产产量图</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，不显示图例；	</a:t>
            </a:r>
            <a:endParaRPr lang="zh-CN" altLang="en-US" sz="1600" dirty="0"/>
          </a:p>
          <a:p>
            <a:pPr>
              <a:defRPr/>
            </a:pPr>
            <a:r>
              <a:rPr lang="zh-CN" altLang="en-US" sz="1600" dirty="0">
                <a:latin typeface="宋体" panose="02010600030101010101" pitchFamily="2" charset="-122"/>
                <a:cs typeface="Times New Roman" panose="02020603050405020304" pitchFamily="18" charset="0"/>
              </a:rPr>
              <a:t>③图表放在</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Sheet3</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工作表中的</a:t>
            </a:r>
            <a:r>
              <a:rPr lang="en-US" altLang="zh-CN" sz="1600" dirty="0">
                <a:latin typeface="宋体" panose="02010600030101010101" pitchFamily="2" charset="-122"/>
                <a:cs typeface="Times New Roman" panose="02020603050405020304" pitchFamily="18" charset="0"/>
              </a:rPr>
              <a:t>B2:M16</a:t>
            </a:r>
            <a:r>
              <a:rPr lang="zh-CN" altLang="en-US" sz="1600" dirty="0">
                <a:latin typeface="宋体" panose="02010600030101010101" pitchFamily="2" charset="-122"/>
                <a:cs typeface="Times New Roman" panose="02020603050405020304" pitchFamily="18" charset="0"/>
              </a:rPr>
              <a:t>区域内，并将图表复制到</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主要工业产品产量分析</a:t>
            </a:r>
            <a:r>
              <a:rPr lang="en-US" altLang="zh-CN" sz="1600" dirty="0">
                <a:latin typeface="宋体" panose="02010600030101010101" pitchFamily="2" charset="-122"/>
                <a:cs typeface="Times New Roman" panose="02020603050405020304" pitchFamily="18" charset="0"/>
              </a:rPr>
              <a:t>.doc</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中的</a:t>
            </a:r>
            <a:r>
              <a:rPr lang="en-US" altLang="zh-CN" sz="1600" dirty="0">
                <a:latin typeface="宋体" panose="02010600030101010101" pitchFamily="2" charset="-122"/>
                <a:cs typeface="Times New Roman" panose="02020603050405020304" pitchFamily="18" charset="0"/>
              </a:rPr>
              <a:t>【1】</a:t>
            </a:r>
            <a:r>
              <a:rPr lang="zh-CN" altLang="en-US" sz="1600" dirty="0">
                <a:latin typeface="宋体" panose="02010600030101010101" pitchFamily="2" charset="-122"/>
                <a:cs typeface="Times New Roman" panose="02020603050405020304" pitchFamily="18" charset="0"/>
              </a:rPr>
              <a:t>处，删除</a:t>
            </a:r>
            <a:r>
              <a:rPr lang="en-US" altLang="zh-CN" sz="1600" dirty="0">
                <a:latin typeface="宋体" panose="02010600030101010101" pitchFamily="2" charset="-122"/>
                <a:cs typeface="Times New Roman" panose="02020603050405020304" pitchFamily="18" charset="0"/>
              </a:rPr>
              <a:t>【1】</a:t>
            </a:r>
            <a:r>
              <a:rPr lang="zh-CN" altLang="en-US" sz="1600" dirty="0">
                <a:latin typeface="宋体" panose="02010600030101010101" pitchFamily="2" charset="-122"/>
                <a:cs typeface="Times New Roman" panose="02020603050405020304" pitchFamily="18" charset="0"/>
              </a:rPr>
              <a:t>字样。</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3</a:t>
            </a:r>
            <a:r>
              <a:rPr lang="zh-CN" altLang="en-US" sz="1600" dirty="0">
                <a:latin typeface="宋体" panose="02010600030101010101" pitchFamily="2" charset="-122"/>
                <a:cs typeface="Times New Roman" panose="02020603050405020304" pitchFamily="18" charset="0"/>
              </a:rPr>
              <a:t>）</a:t>
            </a:r>
            <a:r>
              <a:rPr lang="zh-CN" altLang="en-US" sz="1600" dirty="0">
                <a:solidFill>
                  <a:srgbClr val="FF0000"/>
                </a:solidFill>
                <a:latin typeface="宋体" panose="02010600030101010101" pitchFamily="2" charset="-122"/>
                <a:cs typeface="Times New Roman" panose="02020603050405020304" pitchFamily="18" charset="0"/>
              </a:rPr>
              <a:t>在</a:t>
            </a:r>
            <a:r>
              <a:rPr lang="zh-CN" altLang="en-US" sz="1600" dirty="0">
                <a:solidFill>
                  <a:srgbClr val="FF0000"/>
                </a:solidFill>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Sheet2</a:t>
            </a:r>
            <a:r>
              <a:rPr lang="en-US" altLang="zh-CN" sz="1600" dirty="0">
                <a:solidFill>
                  <a:srgbClr val="FF0000"/>
                </a:solidFill>
                <a:cs typeface="Times New Roman" panose="02020603050405020304" pitchFamily="18" charset="0"/>
              </a:rPr>
              <a:t>”</a:t>
            </a:r>
            <a:r>
              <a:rPr lang="zh-CN" altLang="en-US" sz="1600" dirty="0">
                <a:solidFill>
                  <a:srgbClr val="FF0000"/>
                </a:solidFill>
                <a:latin typeface="宋体" panose="02010600030101010101" pitchFamily="2" charset="-122"/>
                <a:cs typeface="Times New Roman" panose="02020603050405020304" pitchFamily="18" charset="0"/>
              </a:rPr>
              <a:t>工作表中，分析数据， 找出</a:t>
            </a:r>
            <a:r>
              <a:rPr lang="en-US" altLang="zh-CN" sz="1600" dirty="0">
                <a:solidFill>
                  <a:srgbClr val="FF0000"/>
                </a:solidFill>
                <a:latin typeface="Times New Roman" panose="02020603050405020304" pitchFamily="18" charset="0"/>
                <a:cs typeface="Times New Roman" panose="02020603050405020304" pitchFamily="18" charset="0"/>
              </a:rPr>
              <a:t>2009</a:t>
            </a:r>
            <a:r>
              <a:rPr lang="zh-CN" altLang="en-US" sz="1600" dirty="0">
                <a:solidFill>
                  <a:srgbClr val="FF0000"/>
                </a:solidFill>
                <a:latin typeface="Times New Roman" panose="02020603050405020304" pitchFamily="18" charset="0"/>
                <a:cs typeface="Times New Roman" panose="02020603050405020304" pitchFamily="18" charset="0"/>
              </a:rPr>
              <a:t>年～</a:t>
            </a:r>
            <a:r>
              <a:rPr lang="en-US" altLang="zh-CN" sz="1600" dirty="0">
                <a:solidFill>
                  <a:srgbClr val="FF0000"/>
                </a:solidFill>
                <a:latin typeface="Times New Roman" panose="02020603050405020304" pitchFamily="18" charset="0"/>
                <a:cs typeface="Times New Roman" panose="02020603050405020304" pitchFamily="18" charset="0"/>
              </a:rPr>
              <a:t>2011</a:t>
            </a:r>
            <a:r>
              <a:rPr lang="zh-CN" altLang="en-US" sz="1600" dirty="0">
                <a:solidFill>
                  <a:srgbClr val="FF0000"/>
                </a:solidFill>
                <a:latin typeface="Times New Roman" panose="02020603050405020304" pitchFamily="18" charset="0"/>
                <a:cs typeface="Times New Roman" panose="02020603050405020304" pitchFamily="18" charset="0"/>
              </a:rPr>
              <a:t>年间，实现连续正增产的产品数量及产品名称，并将结果填写在</a:t>
            </a:r>
            <a:r>
              <a:rPr lang="zh-CN" altLang="en-US" sz="1600" dirty="0">
                <a:solidFill>
                  <a:srgbClr val="FF0000"/>
                </a:solidFill>
                <a:cs typeface="Times New Roman" panose="02020603050405020304" pitchFamily="18" charset="0"/>
              </a:rPr>
              <a:t>“</a:t>
            </a:r>
            <a:r>
              <a:rPr lang="zh-CN" altLang="en-US" sz="1600" dirty="0">
                <a:solidFill>
                  <a:srgbClr val="FF0000"/>
                </a:solidFill>
                <a:latin typeface="宋体" panose="02010600030101010101" pitchFamily="2" charset="-122"/>
                <a:cs typeface="Times New Roman" panose="02020603050405020304" pitchFamily="18" charset="0"/>
              </a:rPr>
              <a:t>主要工业产品产量分析</a:t>
            </a:r>
            <a:r>
              <a:rPr lang="en-US" altLang="zh-CN" sz="1600" dirty="0">
                <a:solidFill>
                  <a:srgbClr val="FF0000"/>
                </a:solidFill>
                <a:latin typeface="宋体" panose="02010600030101010101" pitchFamily="2" charset="-122"/>
                <a:cs typeface="Times New Roman" panose="02020603050405020304" pitchFamily="18" charset="0"/>
              </a:rPr>
              <a:t>.doc</a:t>
            </a:r>
            <a:r>
              <a:rPr lang="en-US" altLang="zh-CN" sz="1600" dirty="0">
                <a:solidFill>
                  <a:srgbClr val="FF0000"/>
                </a:solidFill>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 </a:t>
            </a:r>
            <a:r>
              <a:rPr lang="zh-CN" altLang="en-US" sz="1600" dirty="0">
                <a:solidFill>
                  <a:srgbClr val="FF0000"/>
                </a:solidFill>
                <a:latin typeface="宋体" panose="02010600030101010101" pitchFamily="2" charset="-122"/>
                <a:cs typeface="Times New Roman" panose="02020603050405020304" pitchFamily="18" charset="0"/>
              </a:rPr>
              <a:t>文档中的</a:t>
            </a:r>
            <a:r>
              <a:rPr lang="en-US" altLang="zh-CN" sz="1600" dirty="0">
                <a:solidFill>
                  <a:srgbClr val="FF0000"/>
                </a:solidFill>
                <a:latin typeface="宋体" panose="02010600030101010101" pitchFamily="2" charset="-122"/>
                <a:cs typeface="Times New Roman" panose="02020603050405020304" pitchFamily="18" charset="0"/>
              </a:rPr>
              <a:t>【2】</a:t>
            </a:r>
            <a:r>
              <a:rPr lang="zh-CN" altLang="en-US" sz="1600" dirty="0">
                <a:solidFill>
                  <a:srgbClr val="FF0000"/>
                </a:solidFill>
                <a:latin typeface="宋体" panose="02010600030101010101" pitchFamily="2" charset="-122"/>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【3】</a:t>
            </a:r>
            <a:r>
              <a:rPr lang="zh-CN" altLang="en-US" sz="1600" dirty="0">
                <a:solidFill>
                  <a:srgbClr val="FF0000"/>
                </a:solidFill>
                <a:latin typeface="宋体" panose="02010600030101010101" pitchFamily="2" charset="-122"/>
                <a:cs typeface="Times New Roman" panose="02020603050405020304" pitchFamily="18" charset="0"/>
              </a:rPr>
              <a:t>处，删除</a:t>
            </a:r>
            <a:r>
              <a:rPr lang="en-US" altLang="zh-CN" sz="1600" dirty="0">
                <a:solidFill>
                  <a:srgbClr val="FF0000"/>
                </a:solidFill>
                <a:latin typeface="宋体" panose="02010600030101010101" pitchFamily="2" charset="-122"/>
                <a:cs typeface="Times New Roman" panose="02020603050405020304" pitchFamily="18" charset="0"/>
              </a:rPr>
              <a:t>【2】</a:t>
            </a:r>
            <a:r>
              <a:rPr lang="zh-CN" altLang="en-US" sz="1600" dirty="0">
                <a:solidFill>
                  <a:srgbClr val="FF0000"/>
                </a:solidFill>
                <a:latin typeface="宋体" panose="02010600030101010101" pitchFamily="2" charset="-122"/>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【3】</a:t>
            </a:r>
            <a:r>
              <a:rPr lang="zh-CN" altLang="en-US" sz="1600" dirty="0">
                <a:solidFill>
                  <a:srgbClr val="FF0000"/>
                </a:solidFill>
                <a:latin typeface="宋体" panose="02010600030101010101" pitchFamily="2" charset="-122"/>
                <a:cs typeface="Times New Roman" panose="02020603050405020304" pitchFamily="18" charset="0"/>
              </a:rPr>
              <a:t>字样</a:t>
            </a:r>
            <a:r>
              <a:rPr lang="zh-CN" altLang="en-US" sz="1600" dirty="0">
                <a:latin typeface="宋体" panose="02010600030101010101" pitchFamily="2" charset="-122"/>
                <a:cs typeface="Times New Roman" panose="02020603050405020304" pitchFamily="18" charset="0"/>
              </a:rPr>
              <a:t>。</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4</a:t>
            </a:r>
            <a:r>
              <a:rPr lang="zh-CN" altLang="en-US" sz="1600" dirty="0">
                <a:latin typeface="宋体" panose="02010600030101010101" pitchFamily="2" charset="-122"/>
                <a:cs typeface="Times New Roman" panose="02020603050405020304" pitchFamily="18" charset="0"/>
              </a:rPr>
              <a:t>）对照 </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中相关数据，审阅</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主要工业产品产量分析</a:t>
            </a:r>
            <a:r>
              <a:rPr lang="en-US" altLang="zh-CN" sz="1600" dirty="0">
                <a:latin typeface="宋体" panose="02010600030101010101" pitchFamily="2" charset="-122"/>
                <a:cs typeface="Times New Roman" panose="02020603050405020304" pitchFamily="18" charset="0"/>
              </a:rPr>
              <a:t>.doc</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文档第二自然段中工业产品产量数据，接受正确的修订，拒绝错误修订。</a:t>
            </a:r>
            <a:endParaRPr lang="zh-CN" altLang="en-US" sz="1600" dirty="0"/>
          </a:p>
        </p:txBody>
      </p:sp>
      <p:sp>
        <p:nvSpPr>
          <p:cNvPr id="6" name="WordArt 5">
            <a:extLst>
              <a:ext uri="{FF2B5EF4-FFF2-40B4-BE49-F238E27FC236}">
                <a16:creationId xmlns:a16="http://schemas.microsoft.com/office/drawing/2014/main" id="{BC846D3B-4BD7-475B-A551-D4CCDC70E80C}"/>
              </a:ext>
            </a:extLst>
          </p:cNvPr>
          <p:cNvSpPr>
            <a:spLocks noChangeArrowheads="1" noChangeShapeType="1" noTextEdit="1"/>
          </p:cNvSpPr>
          <p:nvPr/>
        </p:nvSpPr>
        <p:spPr bwMode="black">
          <a:xfrm>
            <a:off x="3971015" y="1352818"/>
            <a:ext cx="3923805" cy="3667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en-US" altLang="zh-CN" sz="2700" kern="10" dirty="0">
                <a:ln w="9525">
                  <a:solidFill>
                    <a:srgbClr val="000000"/>
                  </a:solidFill>
                  <a:round/>
                  <a:headEnd/>
                  <a:tailEnd/>
                </a:ln>
                <a:latin typeface="宋体" panose="02010600030101010101" pitchFamily="2" charset="-122"/>
              </a:rPr>
              <a:t>2013</a:t>
            </a:r>
            <a:r>
              <a:rPr lang="zh-CN" altLang="en-US" sz="2700" kern="10" dirty="0">
                <a:ln w="9525">
                  <a:solidFill>
                    <a:srgbClr val="000000"/>
                  </a:solidFill>
                  <a:round/>
                  <a:headEnd/>
                  <a:tailEnd/>
                </a:ln>
                <a:latin typeface="宋体" panose="02010600030101010101" pitchFamily="2" charset="-122"/>
              </a:rPr>
              <a:t>年数据处理机考样题：</a:t>
            </a:r>
          </a:p>
        </p:txBody>
      </p:sp>
      <p:sp>
        <p:nvSpPr>
          <p:cNvPr id="11269" name="矩形 1">
            <a:extLst>
              <a:ext uri="{FF2B5EF4-FFF2-40B4-BE49-F238E27FC236}">
                <a16:creationId xmlns:a16="http://schemas.microsoft.com/office/drawing/2014/main" id="{C3403F29-7748-4526-A7C3-079CD4BD0AA4}"/>
              </a:ext>
            </a:extLst>
          </p:cNvPr>
          <p:cNvSpPr>
            <a:spLocks noChangeArrowheads="1"/>
          </p:cNvSpPr>
          <p:nvPr/>
        </p:nvSpPr>
        <p:spPr bwMode="auto">
          <a:xfrm>
            <a:off x="1420189" y="463760"/>
            <a:ext cx="161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4000" dirty="0">
                <a:solidFill>
                  <a:srgbClr val="FF0000"/>
                </a:solidFill>
              </a:rPr>
              <a:t>例</a:t>
            </a:r>
            <a:r>
              <a:rPr lang="en-US" altLang="zh-CN" sz="4000" dirty="0">
                <a:solidFill>
                  <a:srgbClr val="FF0000"/>
                </a:solidFill>
              </a:rPr>
              <a:t>3</a:t>
            </a:r>
            <a:r>
              <a:rPr lang="zh-CN" altLang="en-US" sz="4000" dirty="0">
                <a:solidFill>
                  <a:srgbClr val="FF0000"/>
                </a:solidFill>
              </a:rPr>
              <a:t>：</a:t>
            </a:r>
          </a:p>
        </p:txBody>
      </p:sp>
    </p:spTree>
    <p:extLst>
      <p:ext uri="{BB962C8B-B14F-4D97-AF65-F5344CB8AC3E}">
        <p14:creationId xmlns:p14="http://schemas.microsoft.com/office/powerpoint/2010/main" val="1833529981"/>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80CBDF9-4DB6-495F-883C-FC5C5E472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26" y="1480215"/>
            <a:ext cx="10805769" cy="2926892"/>
          </a:xfrm>
          <a:prstGeom prst="rect">
            <a:avLst/>
          </a:prstGeom>
        </p:spPr>
      </p:pic>
    </p:spTree>
    <p:extLst>
      <p:ext uri="{BB962C8B-B14F-4D97-AF65-F5344CB8AC3E}">
        <p14:creationId xmlns:p14="http://schemas.microsoft.com/office/powerpoint/2010/main" val="1735207072"/>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F2CCB9E-B16D-48B5-8104-625DF4EA2341}"/>
              </a:ext>
            </a:extLst>
          </p:cNvPr>
          <p:cNvPicPr>
            <a:picLocks noChangeAspect="1"/>
          </p:cNvPicPr>
          <p:nvPr/>
        </p:nvPicPr>
        <p:blipFill>
          <a:blip r:embed="rId2"/>
          <a:stretch>
            <a:fillRect/>
          </a:stretch>
        </p:blipFill>
        <p:spPr>
          <a:xfrm>
            <a:off x="1220454" y="1618324"/>
            <a:ext cx="7653722" cy="2290362"/>
          </a:xfrm>
          <a:prstGeom prst="rect">
            <a:avLst/>
          </a:prstGeom>
          <a:ln>
            <a:solidFill>
              <a:schemeClr val="accent1">
                <a:shade val="50000"/>
              </a:schemeClr>
            </a:solidFill>
          </a:ln>
        </p:spPr>
      </p:pic>
      <p:pic>
        <p:nvPicPr>
          <p:cNvPr id="3" name="图片 2">
            <a:extLst>
              <a:ext uri="{FF2B5EF4-FFF2-40B4-BE49-F238E27FC236}">
                <a16:creationId xmlns:a16="http://schemas.microsoft.com/office/drawing/2014/main" id="{CD40C9F5-5238-4233-A9DD-DD264BFCC893}"/>
              </a:ext>
            </a:extLst>
          </p:cNvPr>
          <p:cNvPicPr>
            <a:picLocks noChangeAspect="1"/>
          </p:cNvPicPr>
          <p:nvPr/>
        </p:nvPicPr>
        <p:blipFill>
          <a:blip r:embed="rId3"/>
          <a:stretch>
            <a:fillRect/>
          </a:stretch>
        </p:blipFill>
        <p:spPr>
          <a:xfrm>
            <a:off x="2694956" y="4422404"/>
            <a:ext cx="8189525" cy="2025895"/>
          </a:xfrm>
          <a:prstGeom prst="rect">
            <a:avLst/>
          </a:prstGeom>
          <a:ln>
            <a:solidFill>
              <a:schemeClr val="accent1">
                <a:shade val="50000"/>
              </a:schemeClr>
            </a:solidFill>
          </a:ln>
        </p:spPr>
      </p:pic>
      <p:sp>
        <p:nvSpPr>
          <p:cNvPr id="4" name="标题 1">
            <a:extLst>
              <a:ext uri="{FF2B5EF4-FFF2-40B4-BE49-F238E27FC236}">
                <a16:creationId xmlns:a16="http://schemas.microsoft.com/office/drawing/2014/main" id="{03AC2D84-1AE3-440B-BA0B-F75F3F0DB98F}"/>
              </a:ext>
            </a:extLst>
          </p:cNvPr>
          <p:cNvSpPr txBox="1">
            <a:spLocks/>
          </p:cNvSpPr>
          <p:nvPr/>
        </p:nvSpPr>
        <p:spPr>
          <a:xfrm>
            <a:off x="689597" y="246644"/>
            <a:ext cx="8715436" cy="128173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zh-CN" altLang="en-US" sz="4000" dirty="0"/>
              <a:t>学业质量标准：</a:t>
            </a:r>
            <a:endParaRPr lang="zh-CN" altLang="en-US" sz="4000" b="1" dirty="0">
              <a:latin typeface="黑体" pitchFamily="49" charset="-122"/>
              <a:ea typeface="黑体" pitchFamily="49" charset="-122"/>
            </a:endParaRPr>
          </a:p>
        </p:txBody>
      </p:sp>
    </p:spTree>
    <p:extLst>
      <p:ext uri="{BB962C8B-B14F-4D97-AF65-F5344CB8AC3E}">
        <p14:creationId xmlns:p14="http://schemas.microsoft.com/office/powerpoint/2010/main" val="269450875"/>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16046" y="1542478"/>
            <a:ext cx="7759908" cy="1724787"/>
          </a:xfrm>
        </p:spPr>
        <p:txBody>
          <a:bodyPr>
            <a:normAutofit/>
          </a:bodyPr>
          <a:lstStyle/>
          <a:p>
            <a:r>
              <a:rPr lang="zh-CN" altLang="en-US" sz="6000" dirty="0">
                <a:solidFill>
                  <a:srgbClr val="FF0000"/>
                </a:solidFill>
              </a:rPr>
              <a:t>学业质量如何评价？</a:t>
            </a:r>
          </a:p>
        </p:txBody>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62874783"/>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666844" y="71415"/>
            <a:ext cx="8715436" cy="1281739"/>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zh-CN" altLang="en-US" sz="4000" dirty="0"/>
              <a:t>构建</a:t>
            </a:r>
            <a:r>
              <a:rPr lang="zh-CN" altLang="en-US" sz="4000" dirty="0">
                <a:latin typeface="Times New Roman" pitchFamily="18" charset="0"/>
                <a:ea typeface="黑体" pitchFamily="49" charset="-122"/>
                <a:cs typeface="Times New Roman" pitchFamily="18" charset="0"/>
              </a:rPr>
              <a:t>核心素养本位的评价框架（杨向东）</a:t>
            </a:r>
            <a:endParaRPr lang="zh-CN" altLang="en-US" sz="4000" b="1" dirty="0">
              <a:latin typeface="黑体" pitchFamily="49" charset="-122"/>
              <a:ea typeface="黑体" pitchFamily="49" charset="-122"/>
            </a:endParaRPr>
          </a:p>
        </p:txBody>
      </p:sp>
      <p:grpSp>
        <p:nvGrpSpPr>
          <p:cNvPr id="3" name="组合 27"/>
          <p:cNvGrpSpPr/>
          <p:nvPr/>
        </p:nvGrpSpPr>
        <p:grpSpPr>
          <a:xfrm rot="313423">
            <a:off x="2303814" y="1627760"/>
            <a:ext cx="4929222" cy="4801530"/>
            <a:chOff x="1857356" y="1413552"/>
            <a:chExt cx="4929222" cy="4801530"/>
          </a:xfrm>
        </p:grpSpPr>
        <p:grpSp>
          <p:nvGrpSpPr>
            <p:cNvPr id="4" name="组合 26"/>
            <p:cNvGrpSpPr/>
            <p:nvPr/>
          </p:nvGrpSpPr>
          <p:grpSpPr>
            <a:xfrm>
              <a:off x="1857356" y="1805012"/>
              <a:ext cx="3143272" cy="4410070"/>
              <a:chOff x="1857356" y="1805012"/>
              <a:chExt cx="3143272" cy="4410070"/>
            </a:xfrm>
          </p:grpSpPr>
          <p:cxnSp>
            <p:nvCxnSpPr>
              <p:cNvPr id="5" name="直接连接符 4"/>
              <p:cNvCxnSpPr/>
              <p:nvPr/>
            </p:nvCxnSpPr>
            <p:spPr>
              <a:xfrm rot="5400000" flipH="1" flipV="1">
                <a:off x="1250133" y="2750339"/>
                <a:ext cx="3429024" cy="22145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a:off x="1928794" y="5572140"/>
                <a:ext cx="3071834" cy="6429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rot="18174473">
                <a:off x="909404" y="3499051"/>
                <a:ext cx="3788188" cy="400110"/>
              </a:xfrm>
              <a:prstGeom prst="rect">
                <a:avLst/>
              </a:prstGeom>
            </p:spPr>
            <p:txBody>
              <a:bodyPr wrap="square">
                <a:spAutoFit/>
              </a:bodyPr>
              <a:lstStyle/>
              <a:p>
                <a:r>
                  <a:rPr lang="zh-CN" altLang="en-US" sz="2000" dirty="0"/>
                  <a:t>从事实到概念，到关系，到结构</a:t>
                </a:r>
              </a:p>
            </p:txBody>
          </p:sp>
        </p:grpSp>
        <p:grpSp>
          <p:nvGrpSpPr>
            <p:cNvPr id="7" name="组合 25"/>
            <p:cNvGrpSpPr/>
            <p:nvPr/>
          </p:nvGrpSpPr>
          <p:grpSpPr>
            <a:xfrm>
              <a:off x="4071934" y="1413552"/>
              <a:ext cx="2714644" cy="4801506"/>
              <a:chOff x="4071934" y="1413552"/>
              <a:chExt cx="2714644" cy="4801506"/>
            </a:xfrm>
          </p:grpSpPr>
          <p:cxnSp>
            <p:nvCxnSpPr>
              <p:cNvPr id="6" name="直接连接符 5"/>
              <p:cNvCxnSpPr/>
              <p:nvPr/>
            </p:nvCxnSpPr>
            <p:spPr>
              <a:xfrm rot="16200000" flipV="1">
                <a:off x="2571736" y="3714752"/>
                <a:ext cx="3929090" cy="9286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0" flipV="1">
                <a:off x="5072066" y="5000636"/>
                <a:ext cx="1714512" cy="12144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24"/>
              <p:cNvGrpSpPr/>
              <p:nvPr/>
            </p:nvGrpSpPr>
            <p:grpSpPr>
              <a:xfrm>
                <a:off x="4071934" y="1413552"/>
                <a:ext cx="2714644" cy="3961834"/>
                <a:chOff x="4071934" y="1413552"/>
                <a:chExt cx="2714644" cy="3961834"/>
              </a:xfrm>
            </p:grpSpPr>
            <p:cxnSp>
              <p:nvCxnSpPr>
                <p:cNvPr id="9" name="直接连接符 8"/>
                <p:cNvCxnSpPr/>
                <p:nvPr/>
              </p:nvCxnSpPr>
              <p:spPr>
                <a:xfrm rot="16200000" flipV="1">
                  <a:off x="4000496" y="2214554"/>
                  <a:ext cx="2857520" cy="2714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rot="2840507">
                  <a:off x="3595456" y="3174017"/>
                  <a:ext cx="3961834" cy="440903"/>
                </a:xfrm>
                <a:prstGeom prst="rect">
                  <a:avLst/>
                </a:prstGeom>
              </p:spPr>
              <p:txBody>
                <a:bodyPr vert="vert" wrap="square">
                  <a:normAutofit fontScale="92500" lnSpcReduction="10000"/>
                </a:bodyPr>
                <a:lstStyle/>
                <a:p>
                  <a:r>
                    <a:rPr lang="zh-CN" altLang="en-US" dirty="0"/>
                    <a:t>从事实到方法，到方法论，到学科本质观</a:t>
                  </a:r>
                </a:p>
              </p:txBody>
            </p:sp>
          </p:grpSp>
          <p:sp>
            <p:nvSpPr>
              <p:cNvPr id="21" name="矩形 20"/>
              <p:cNvSpPr/>
              <p:nvPr/>
            </p:nvSpPr>
            <p:spPr>
              <a:xfrm rot="15337633">
                <a:off x="2869421" y="3913211"/>
                <a:ext cx="3686613" cy="369332"/>
              </a:xfrm>
              <a:prstGeom prst="rect">
                <a:avLst/>
              </a:prstGeom>
            </p:spPr>
            <p:txBody>
              <a:bodyPr wrap="square">
                <a:spAutoFit/>
              </a:bodyPr>
              <a:lstStyle/>
              <a:p>
                <a:r>
                  <a:rPr lang="zh-CN" altLang="en-US" dirty="0"/>
                  <a:t>从知道到理解，到应用，到综合</a:t>
                </a:r>
              </a:p>
            </p:txBody>
          </p:sp>
        </p:grpSp>
      </p:grpSp>
      <p:cxnSp>
        <p:nvCxnSpPr>
          <p:cNvPr id="23" name="直接箭头连接符 22"/>
          <p:cNvCxnSpPr/>
          <p:nvPr/>
        </p:nvCxnSpPr>
        <p:spPr>
          <a:xfrm rot="16200000" flipV="1">
            <a:off x="4952991" y="4214816"/>
            <a:ext cx="5072101" cy="71438"/>
          </a:xfrm>
          <a:prstGeom prst="straightConnector1">
            <a:avLst/>
          </a:prstGeom>
          <a:ln w="635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453322" y="1357298"/>
            <a:ext cx="2786082"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FF0000"/>
                </a:solidFill>
                <a:latin typeface="黑体" pitchFamily="49" charset="-122"/>
                <a:ea typeface="黑体" pitchFamily="49" charset="-122"/>
              </a:rPr>
              <a:t>迁移程度</a:t>
            </a:r>
          </a:p>
        </p:txBody>
      </p:sp>
      <p:sp>
        <p:nvSpPr>
          <p:cNvPr id="29" name="矩形 28"/>
          <p:cNvSpPr/>
          <p:nvPr/>
        </p:nvSpPr>
        <p:spPr>
          <a:xfrm>
            <a:off x="7739074" y="5500702"/>
            <a:ext cx="2286016"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itchFamily="49" charset="-122"/>
                <a:ea typeface="黑体" pitchFamily="49" charset="-122"/>
              </a:rPr>
              <a:t>简单、良好结构情境</a:t>
            </a:r>
          </a:p>
        </p:txBody>
      </p:sp>
      <p:sp>
        <p:nvSpPr>
          <p:cNvPr id="31" name="矩形 30"/>
          <p:cNvSpPr/>
          <p:nvPr/>
        </p:nvSpPr>
        <p:spPr>
          <a:xfrm>
            <a:off x="7596198" y="2428868"/>
            <a:ext cx="2500330"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itchFamily="49" charset="-122"/>
                <a:ea typeface="黑体" pitchFamily="49" charset="-122"/>
              </a:rPr>
              <a:t>复杂、不良结构情境</a:t>
            </a:r>
          </a:p>
        </p:txBody>
      </p:sp>
      <p:sp>
        <p:nvSpPr>
          <p:cNvPr id="33" name="矩形 32"/>
          <p:cNvSpPr/>
          <p:nvPr/>
        </p:nvSpPr>
        <p:spPr>
          <a:xfrm>
            <a:off x="7596198" y="3500438"/>
            <a:ext cx="2428892" cy="178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itchFamily="49" charset="-122"/>
                <a:ea typeface="黑体" pitchFamily="49" charset="-122"/>
              </a:rPr>
              <a:t>复杂良好结构情境或者简单不良结构情境</a:t>
            </a:r>
          </a:p>
        </p:txBody>
      </p:sp>
    </p:spTree>
    <p:extLst>
      <p:ext uri="{BB962C8B-B14F-4D97-AF65-F5344CB8AC3E}">
        <p14:creationId xmlns:p14="http://schemas.microsoft.com/office/powerpoint/2010/main" val="3524920878"/>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4085" y="1542478"/>
            <a:ext cx="9761595" cy="1724787"/>
          </a:xfrm>
        </p:spPr>
        <p:txBody>
          <a:bodyPr>
            <a:normAutofit/>
          </a:bodyPr>
          <a:lstStyle/>
          <a:p>
            <a:r>
              <a:rPr lang="zh-CN" altLang="en-US" sz="4000" dirty="0">
                <a:solidFill>
                  <a:srgbClr val="FF0000"/>
                </a:solidFill>
              </a:rPr>
              <a:t>面向核心素养的评价与普通评价有何不同？</a:t>
            </a:r>
          </a:p>
        </p:txBody>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0493583"/>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灯片编号占位符 1">
            <a:extLst>
              <a:ext uri="{FF2B5EF4-FFF2-40B4-BE49-F238E27FC236}">
                <a16:creationId xmlns:a16="http://schemas.microsoft.com/office/drawing/2014/main" id="{0ECCA84A-1520-4BA6-BB76-3F1CAA4C6780}"/>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557213" indent="-214313">
              <a:defRPr sz="2800" b="1">
                <a:solidFill>
                  <a:schemeClr val="tx2"/>
                </a:solidFill>
                <a:latin typeface="Arial" panose="020B0604020202020204" pitchFamily="34" charset="0"/>
                <a:ea typeface="宋体" panose="02010600030101010101" pitchFamily="2" charset="-122"/>
              </a:defRPr>
            </a:lvl2pPr>
            <a:lvl3pPr marL="857250" indent="-171450">
              <a:defRPr sz="2800" b="1">
                <a:solidFill>
                  <a:schemeClr val="tx2"/>
                </a:solidFill>
                <a:latin typeface="Arial" panose="020B0604020202020204" pitchFamily="34" charset="0"/>
                <a:ea typeface="宋体" panose="02010600030101010101" pitchFamily="2" charset="-122"/>
              </a:defRPr>
            </a:lvl3pPr>
            <a:lvl4pPr marL="1200150" indent="-171450">
              <a:defRPr sz="2800" b="1">
                <a:solidFill>
                  <a:schemeClr val="tx2"/>
                </a:solidFill>
                <a:latin typeface="Arial" panose="020B0604020202020204" pitchFamily="34" charset="0"/>
                <a:ea typeface="宋体" panose="02010600030101010101" pitchFamily="2" charset="-122"/>
              </a:defRPr>
            </a:lvl4pPr>
            <a:lvl5pPr marL="1543050" indent="-171450">
              <a:defRPr sz="2800" b="1">
                <a:solidFill>
                  <a:schemeClr val="tx2"/>
                </a:solidFill>
                <a:latin typeface="Arial" panose="020B0604020202020204" pitchFamily="34" charset="0"/>
                <a:ea typeface="宋体" panose="02010600030101010101" pitchFamily="2" charset="-122"/>
              </a:defRPr>
            </a:lvl5pPr>
            <a:lvl6pPr marL="20002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4574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29146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371850" indent="-17145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16C3C27C-1645-42F9-95ED-246C2A360BDC}" type="slidenum">
              <a:rPr lang="ar-SA" altLang="en-US" sz="700">
                <a:solidFill>
                  <a:schemeClr val="bg1"/>
                </a:solidFill>
              </a:rPr>
              <a:pPr/>
              <a:t>45</a:t>
            </a:fld>
            <a:endParaRPr lang="en-US" altLang="en-US" sz="700">
              <a:solidFill>
                <a:schemeClr val="bg1"/>
              </a:solidFill>
            </a:endParaRPr>
          </a:p>
        </p:txBody>
      </p:sp>
      <p:sp>
        <p:nvSpPr>
          <p:cNvPr id="51203" name="Rectangle 2">
            <a:extLst>
              <a:ext uri="{FF2B5EF4-FFF2-40B4-BE49-F238E27FC236}">
                <a16:creationId xmlns:a16="http://schemas.microsoft.com/office/drawing/2014/main" id="{A8760674-20A5-4EBC-AF4F-0570D647FD6B}"/>
              </a:ext>
            </a:extLst>
          </p:cNvPr>
          <p:cNvSpPr>
            <a:spLocks noChangeArrowheads="1"/>
          </p:cNvSpPr>
          <p:nvPr/>
        </p:nvSpPr>
        <p:spPr bwMode="auto">
          <a:xfrm>
            <a:off x="1528997" y="1900563"/>
            <a:ext cx="9323882" cy="3785652"/>
          </a:xfrm>
          <a:prstGeom prst="rect">
            <a:avLst/>
          </a:prstGeom>
          <a:solidFill>
            <a:schemeClr val="bg1"/>
          </a:solidFill>
          <a:ln w="9525">
            <a:solidFill>
              <a:schemeClr val="tx1"/>
            </a:solidFill>
            <a:miter lim="800000"/>
            <a:headEnd/>
            <a:tailEnd/>
          </a:ln>
        </p:spPr>
        <p:txBody>
          <a:bodyPr wrap="square" anchor="ctr">
            <a:spAutoFit/>
          </a:bodyPr>
          <a:lstStyle>
            <a:lvl1pPr indent="266700">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defRPr/>
            </a:pPr>
            <a:r>
              <a:rPr lang="zh-CN" altLang="en-US" sz="1600" dirty="0">
                <a:latin typeface="宋体" panose="02010600030101010101" pitchFamily="2" charset="-122"/>
                <a:cs typeface="Times New Roman" panose="02020603050405020304" pitchFamily="18" charset="0"/>
              </a:rPr>
              <a:t>在考生文件夹下的</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Office</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文件夹中，打开</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和</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主要工业产品产量分析</a:t>
            </a:r>
            <a:r>
              <a:rPr lang="en-US" altLang="zh-CN" sz="1600" dirty="0">
                <a:latin typeface="宋体" panose="02010600030101010101" pitchFamily="2" charset="-122"/>
                <a:cs typeface="Times New Roman" panose="02020603050405020304" pitchFamily="18" charset="0"/>
              </a:rPr>
              <a:t>.doc</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文件，完成以下操作：</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1</a:t>
            </a:r>
            <a:r>
              <a:rPr lang="zh-CN" altLang="en-US" sz="1600" dirty="0">
                <a:latin typeface="宋体" panose="02010600030101010101" pitchFamily="2" charset="-122"/>
                <a:cs typeface="Times New Roman" panose="02020603050405020304" pitchFamily="18" charset="0"/>
              </a:rPr>
              <a:t>）在</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Sheet1</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工作表中，</a:t>
            </a:r>
            <a:r>
              <a:rPr lang="zh-CN" altLang="en-US" sz="1600" dirty="0">
                <a:solidFill>
                  <a:srgbClr val="FF0000"/>
                </a:solidFill>
                <a:latin typeface="宋体" panose="02010600030101010101" pitchFamily="2" charset="-122"/>
                <a:cs typeface="Times New Roman" panose="02020603050405020304" pitchFamily="18" charset="0"/>
              </a:rPr>
              <a:t>用公式计算</a:t>
            </a:r>
            <a:r>
              <a:rPr lang="zh-CN" altLang="en-US" sz="1600" dirty="0">
                <a:solidFill>
                  <a:srgbClr val="FF0000"/>
                </a:solidFill>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2011</a:t>
            </a:r>
            <a:r>
              <a:rPr lang="zh-CN" altLang="en-US" sz="1600" dirty="0">
                <a:solidFill>
                  <a:srgbClr val="FF0000"/>
                </a:solidFill>
                <a:latin typeface="宋体" panose="02010600030101010101" pitchFamily="2" charset="-122"/>
                <a:cs typeface="Times New Roman" panose="02020603050405020304" pitchFamily="18" charset="0"/>
              </a:rPr>
              <a:t>年比</a:t>
            </a:r>
            <a:r>
              <a:rPr lang="en-US" altLang="zh-CN" sz="1600" dirty="0">
                <a:solidFill>
                  <a:srgbClr val="FF0000"/>
                </a:solidFill>
                <a:latin typeface="宋体" panose="02010600030101010101" pitchFamily="2" charset="-122"/>
                <a:cs typeface="Times New Roman" panose="02020603050405020304" pitchFamily="18" charset="0"/>
              </a:rPr>
              <a:t>2009</a:t>
            </a:r>
            <a:r>
              <a:rPr lang="zh-CN" altLang="en-US" sz="1600" dirty="0">
                <a:solidFill>
                  <a:srgbClr val="FF0000"/>
                </a:solidFill>
                <a:latin typeface="宋体" panose="02010600030101010101" pitchFamily="2" charset="-122"/>
                <a:cs typeface="Times New Roman" panose="02020603050405020304" pitchFamily="18" charset="0"/>
              </a:rPr>
              <a:t>年增产产量</a:t>
            </a:r>
            <a:r>
              <a:rPr lang="zh-CN" altLang="en-US" sz="1600" dirty="0">
                <a:solidFill>
                  <a:srgbClr val="FF0000"/>
                </a:solidFill>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，填入相应单元格中。</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2</a:t>
            </a:r>
            <a:r>
              <a:rPr lang="zh-CN" altLang="en-US" sz="1600" dirty="0">
                <a:latin typeface="宋体" panose="02010600030101010101" pitchFamily="2" charset="-122"/>
                <a:cs typeface="Times New Roman" panose="02020603050405020304" pitchFamily="18" charset="0"/>
              </a:rPr>
              <a:t>）根据</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文件</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Sheet1</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工作表中数据，</a:t>
            </a:r>
            <a:r>
              <a:rPr lang="zh-CN" altLang="en-US" sz="1600" dirty="0">
                <a:solidFill>
                  <a:srgbClr val="FF0000"/>
                </a:solidFill>
                <a:latin typeface="宋体" panose="02010600030101010101" pitchFamily="2" charset="-122"/>
                <a:cs typeface="Times New Roman" panose="02020603050405020304" pitchFamily="18" charset="0"/>
              </a:rPr>
              <a:t>建立一张反映各产品</a:t>
            </a:r>
            <a:r>
              <a:rPr lang="en-US" altLang="zh-CN" sz="1600" dirty="0">
                <a:solidFill>
                  <a:srgbClr val="FF0000"/>
                </a:solidFill>
                <a:latin typeface="宋体" panose="02010600030101010101" pitchFamily="2" charset="-122"/>
                <a:cs typeface="Times New Roman" panose="02020603050405020304" pitchFamily="18" charset="0"/>
              </a:rPr>
              <a:t>2011</a:t>
            </a:r>
            <a:r>
              <a:rPr lang="zh-CN" altLang="en-US" sz="1600" dirty="0">
                <a:solidFill>
                  <a:srgbClr val="FF0000"/>
                </a:solidFill>
                <a:latin typeface="宋体" panose="02010600030101010101" pitchFamily="2" charset="-122"/>
                <a:cs typeface="Times New Roman" panose="02020603050405020304" pitchFamily="18" charset="0"/>
              </a:rPr>
              <a:t>年比</a:t>
            </a:r>
            <a:r>
              <a:rPr lang="en-US" altLang="zh-CN" sz="1600" dirty="0">
                <a:solidFill>
                  <a:srgbClr val="FF0000"/>
                </a:solidFill>
                <a:latin typeface="宋体" panose="02010600030101010101" pitchFamily="2" charset="-122"/>
                <a:cs typeface="Times New Roman" panose="02020603050405020304" pitchFamily="18" charset="0"/>
              </a:rPr>
              <a:t>2009</a:t>
            </a:r>
            <a:r>
              <a:rPr lang="zh-CN" altLang="en-US" sz="1600" dirty="0">
                <a:solidFill>
                  <a:srgbClr val="FF0000"/>
                </a:solidFill>
                <a:latin typeface="宋体" panose="02010600030101010101" pitchFamily="2" charset="-122"/>
                <a:cs typeface="Times New Roman" panose="02020603050405020304" pitchFamily="18" charset="0"/>
              </a:rPr>
              <a:t>年增产产量情况的图表。</a:t>
            </a:r>
            <a:r>
              <a:rPr lang="zh-CN" altLang="en-US" sz="1600" dirty="0">
                <a:latin typeface="宋体" panose="02010600030101010101" pitchFamily="2" charset="-122"/>
                <a:cs typeface="Times New Roman" panose="02020603050405020304" pitchFamily="18" charset="0"/>
              </a:rPr>
              <a:t>要求：	</a:t>
            </a:r>
            <a:endParaRPr lang="zh-CN" altLang="en-US" sz="1600" dirty="0"/>
          </a:p>
          <a:p>
            <a:pPr>
              <a:defRPr/>
            </a:pPr>
            <a:r>
              <a:rPr lang="zh-CN" altLang="en-US" sz="1600" dirty="0">
                <a:latin typeface="宋体" panose="02010600030101010101" pitchFamily="2" charset="-122"/>
                <a:cs typeface="Times New Roman" panose="02020603050405020304" pitchFamily="18" charset="0"/>
              </a:rPr>
              <a:t>①用三维簇状条形图，系列产生在列；	</a:t>
            </a:r>
            <a:endParaRPr lang="zh-CN" altLang="en-US" sz="1600" dirty="0"/>
          </a:p>
          <a:p>
            <a:pPr>
              <a:defRPr/>
            </a:pPr>
            <a:r>
              <a:rPr lang="zh-CN" altLang="en-US" sz="1600" dirty="0">
                <a:latin typeface="宋体" panose="02010600030101010101" pitchFamily="2" charset="-122"/>
                <a:cs typeface="Times New Roman" panose="02020603050405020304" pitchFamily="18" charset="0"/>
              </a:rPr>
              <a:t>②标题为</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a:t>
            </a:r>
            <a:r>
              <a:rPr lang="en-US" altLang="zh-CN" sz="1600" dirty="0">
                <a:latin typeface="宋体" panose="02010600030101010101" pitchFamily="2" charset="-122"/>
                <a:cs typeface="Times New Roman" panose="02020603050405020304" pitchFamily="18" charset="0"/>
              </a:rPr>
              <a:t>2011</a:t>
            </a:r>
            <a:r>
              <a:rPr lang="zh-CN" altLang="en-US" sz="1600" dirty="0">
                <a:latin typeface="宋体" panose="02010600030101010101" pitchFamily="2" charset="-122"/>
                <a:cs typeface="Times New Roman" panose="02020603050405020304" pitchFamily="18" charset="0"/>
              </a:rPr>
              <a:t>年比</a:t>
            </a:r>
            <a:r>
              <a:rPr lang="en-US" altLang="zh-CN" sz="1600" dirty="0">
                <a:latin typeface="宋体" panose="02010600030101010101" pitchFamily="2" charset="-122"/>
                <a:cs typeface="Times New Roman" panose="02020603050405020304" pitchFamily="18" charset="0"/>
              </a:rPr>
              <a:t>2009</a:t>
            </a:r>
            <a:r>
              <a:rPr lang="zh-CN" altLang="en-US" sz="1600" dirty="0">
                <a:latin typeface="宋体" panose="02010600030101010101" pitchFamily="2" charset="-122"/>
                <a:cs typeface="Times New Roman" panose="02020603050405020304" pitchFamily="18" charset="0"/>
              </a:rPr>
              <a:t>年增产产量图</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，不显示图例；	</a:t>
            </a:r>
            <a:endParaRPr lang="zh-CN" altLang="en-US" sz="1600" dirty="0"/>
          </a:p>
          <a:p>
            <a:pPr>
              <a:defRPr/>
            </a:pPr>
            <a:r>
              <a:rPr lang="zh-CN" altLang="en-US" sz="1600" dirty="0">
                <a:latin typeface="宋体" panose="02010600030101010101" pitchFamily="2" charset="-122"/>
                <a:cs typeface="Times New Roman" panose="02020603050405020304" pitchFamily="18" charset="0"/>
              </a:rPr>
              <a:t>③图表放在</a:t>
            </a:r>
            <a:r>
              <a:rPr lang="zh-CN" altLang="en-US" sz="1600" dirty="0">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Sheet3</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工作表中的</a:t>
            </a:r>
            <a:r>
              <a:rPr lang="en-US" altLang="zh-CN" sz="1600" dirty="0">
                <a:latin typeface="宋体" panose="02010600030101010101" pitchFamily="2" charset="-122"/>
                <a:cs typeface="Times New Roman" panose="02020603050405020304" pitchFamily="18" charset="0"/>
              </a:rPr>
              <a:t>B2:M16</a:t>
            </a:r>
            <a:r>
              <a:rPr lang="zh-CN" altLang="en-US" sz="1600" dirty="0">
                <a:latin typeface="宋体" panose="02010600030101010101" pitchFamily="2" charset="-122"/>
                <a:cs typeface="Times New Roman" panose="02020603050405020304" pitchFamily="18" charset="0"/>
              </a:rPr>
              <a:t>区域内，并将图表复制到</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主要工业产品产量分析</a:t>
            </a:r>
            <a:r>
              <a:rPr lang="en-US" altLang="zh-CN" sz="1600" dirty="0">
                <a:latin typeface="宋体" panose="02010600030101010101" pitchFamily="2" charset="-122"/>
                <a:cs typeface="Times New Roman" panose="02020603050405020304" pitchFamily="18" charset="0"/>
              </a:rPr>
              <a:t>.doc</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中的</a:t>
            </a:r>
            <a:r>
              <a:rPr lang="en-US" altLang="zh-CN" sz="1600" dirty="0">
                <a:latin typeface="宋体" panose="02010600030101010101" pitchFamily="2" charset="-122"/>
                <a:cs typeface="Times New Roman" panose="02020603050405020304" pitchFamily="18" charset="0"/>
              </a:rPr>
              <a:t>【1】</a:t>
            </a:r>
            <a:r>
              <a:rPr lang="zh-CN" altLang="en-US" sz="1600" dirty="0">
                <a:latin typeface="宋体" panose="02010600030101010101" pitchFamily="2" charset="-122"/>
                <a:cs typeface="Times New Roman" panose="02020603050405020304" pitchFamily="18" charset="0"/>
              </a:rPr>
              <a:t>处，删除</a:t>
            </a:r>
            <a:r>
              <a:rPr lang="en-US" altLang="zh-CN" sz="1600" dirty="0">
                <a:latin typeface="宋体" panose="02010600030101010101" pitchFamily="2" charset="-122"/>
                <a:cs typeface="Times New Roman" panose="02020603050405020304" pitchFamily="18" charset="0"/>
              </a:rPr>
              <a:t>【1】</a:t>
            </a:r>
            <a:r>
              <a:rPr lang="zh-CN" altLang="en-US" sz="1600" dirty="0">
                <a:latin typeface="宋体" panose="02010600030101010101" pitchFamily="2" charset="-122"/>
                <a:cs typeface="Times New Roman" panose="02020603050405020304" pitchFamily="18" charset="0"/>
              </a:rPr>
              <a:t>字样。</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3</a:t>
            </a:r>
            <a:r>
              <a:rPr lang="zh-CN" altLang="en-US" sz="1600" dirty="0">
                <a:latin typeface="宋体" panose="02010600030101010101" pitchFamily="2" charset="-122"/>
                <a:cs typeface="Times New Roman" panose="02020603050405020304" pitchFamily="18" charset="0"/>
              </a:rPr>
              <a:t>）</a:t>
            </a:r>
            <a:r>
              <a:rPr lang="zh-CN" altLang="en-US" sz="1600" dirty="0">
                <a:solidFill>
                  <a:srgbClr val="FF0000"/>
                </a:solidFill>
                <a:latin typeface="宋体" panose="02010600030101010101" pitchFamily="2" charset="-122"/>
                <a:cs typeface="Times New Roman" panose="02020603050405020304" pitchFamily="18" charset="0"/>
              </a:rPr>
              <a:t>在</a:t>
            </a:r>
            <a:r>
              <a:rPr lang="zh-CN" altLang="en-US" sz="1600" dirty="0">
                <a:solidFill>
                  <a:srgbClr val="FF0000"/>
                </a:solidFill>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Sheet2</a:t>
            </a:r>
            <a:r>
              <a:rPr lang="en-US" altLang="zh-CN" sz="1600" dirty="0">
                <a:solidFill>
                  <a:srgbClr val="FF0000"/>
                </a:solidFill>
                <a:cs typeface="Times New Roman" panose="02020603050405020304" pitchFamily="18" charset="0"/>
              </a:rPr>
              <a:t>”</a:t>
            </a:r>
            <a:r>
              <a:rPr lang="zh-CN" altLang="en-US" sz="1600" dirty="0">
                <a:solidFill>
                  <a:srgbClr val="FF0000"/>
                </a:solidFill>
                <a:latin typeface="宋体" panose="02010600030101010101" pitchFamily="2" charset="-122"/>
                <a:cs typeface="Times New Roman" panose="02020603050405020304" pitchFamily="18" charset="0"/>
              </a:rPr>
              <a:t>工作表中，分析数据， 找出</a:t>
            </a:r>
            <a:r>
              <a:rPr lang="en-US" altLang="zh-CN" sz="1600" dirty="0">
                <a:solidFill>
                  <a:srgbClr val="FF0000"/>
                </a:solidFill>
                <a:latin typeface="Times New Roman" panose="02020603050405020304" pitchFamily="18" charset="0"/>
                <a:cs typeface="Times New Roman" panose="02020603050405020304" pitchFamily="18" charset="0"/>
              </a:rPr>
              <a:t>2009</a:t>
            </a:r>
            <a:r>
              <a:rPr lang="zh-CN" altLang="en-US" sz="1600" dirty="0">
                <a:solidFill>
                  <a:srgbClr val="FF0000"/>
                </a:solidFill>
                <a:latin typeface="Times New Roman" panose="02020603050405020304" pitchFamily="18" charset="0"/>
                <a:cs typeface="Times New Roman" panose="02020603050405020304" pitchFamily="18" charset="0"/>
              </a:rPr>
              <a:t>年～</a:t>
            </a:r>
            <a:r>
              <a:rPr lang="en-US" altLang="zh-CN" sz="1600" dirty="0">
                <a:solidFill>
                  <a:srgbClr val="FF0000"/>
                </a:solidFill>
                <a:latin typeface="Times New Roman" panose="02020603050405020304" pitchFamily="18" charset="0"/>
                <a:cs typeface="Times New Roman" panose="02020603050405020304" pitchFamily="18" charset="0"/>
              </a:rPr>
              <a:t>2011</a:t>
            </a:r>
            <a:r>
              <a:rPr lang="zh-CN" altLang="en-US" sz="1600" dirty="0">
                <a:solidFill>
                  <a:srgbClr val="FF0000"/>
                </a:solidFill>
                <a:latin typeface="Times New Roman" panose="02020603050405020304" pitchFamily="18" charset="0"/>
                <a:cs typeface="Times New Roman" panose="02020603050405020304" pitchFamily="18" charset="0"/>
              </a:rPr>
              <a:t>年间，实现连续正增产的产品数量及产品名称，并将结果填写在</a:t>
            </a:r>
            <a:r>
              <a:rPr lang="zh-CN" altLang="en-US" sz="1600" dirty="0">
                <a:solidFill>
                  <a:srgbClr val="FF0000"/>
                </a:solidFill>
                <a:cs typeface="Times New Roman" panose="02020603050405020304" pitchFamily="18" charset="0"/>
              </a:rPr>
              <a:t>“</a:t>
            </a:r>
            <a:r>
              <a:rPr lang="zh-CN" altLang="en-US" sz="1600" dirty="0">
                <a:solidFill>
                  <a:srgbClr val="FF0000"/>
                </a:solidFill>
                <a:latin typeface="宋体" panose="02010600030101010101" pitchFamily="2" charset="-122"/>
                <a:cs typeface="Times New Roman" panose="02020603050405020304" pitchFamily="18" charset="0"/>
              </a:rPr>
              <a:t>主要工业产品产量分析</a:t>
            </a:r>
            <a:r>
              <a:rPr lang="en-US" altLang="zh-CN" sz="1600" dirty="0">
                <a:solidFill>
                  <a:srgbClr val="FF0000"/>
                </a:solidFill>
                <a:latin typeface="宋体" panose="02010600030101010101" pitchFamily="2" charset="-122"/>
                <a:cs typeface="Times New Roman" panose="02020603050405020304" pitchFamily="18" charset="0"/>
              </a:rPr>
              <a:t>.doc</a:t>
            </a:r>
            <a:r>
              <a:rPr lang="en-US" altLang="zh-CN" sz="1600" dirty="0">
                <a:solidFill>
                  <a:srgbClr val="FF0000"/>
                </a:solidFill>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 </a:t>
            </a:r>
            <a:r>
              <a:rPr lang="zh-CN" altLang="en-US" sz="1600" dirty="0">
                <a:solidFill>
                  <a:srgbClr val="FF0000"/>
                </a:solidFill>
                <a:latin typeface="宋体" panose="02010600030101010101" pitchFamily="2" charset="-122"/>
                <a:cs typeface="Times New Roman" panose="02020603050405020304" pitchFamily="18" charset="0"/>
              </a:rPr>
              <a:t>文档中的</a:t>
            </a:r>
            <a:r>
              <a:rPr lang="en-US" altLang="zh-CN" sz="1600" dirty="0">
                <a:solidFill>
                  <a:srgbClr val="FF0000"/>
                </a:solidFill>
                <a:latin typeface="宋体" panose="02010600030101010101" pitchFamily="2" charset="-122"/>
                <a:cs typeface="Times New Roman" panose="02020603050405020304" pitchFamily="18" charset="0"/>
              </a:rPr>
              <a:t>【2】</a:t>
            </a:r>
            <a:r>
              <a:rPr lang="zh-CN" altLang="en-US" sz="1600" dirty="0">
                <a:solidFill>
                  <a:srgbClr val="FF0000"/>
                </a:solidFill>
                <a:latin typeface="宋体" panose="02010600030101010101" pitchFamily="2" charset="-122"/>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【3】</a:t>
            </a:r>
            <a:r>
              <a:rPr lang="zh-CN" altLang="en-US" sz="1600" dirty="0">
                <a:solidFill>
                  <a:srgbClr val="FF0000"/>
                </a:solidFill>
                <a:latin typeface="宋体" panose="02010600030101010101" pitchFamily="2" charset="-122"/>
                <a:cs typeface="Times New Roman" panose="02020603050405020304" pitchFamily="18" charset="0"/>
              </a:rPr>
              <a:t>处，删除</a:t>
            </a:r>
            <a:r>
              <a:rPr lang="en-US" altLang="zh-CN" sz="1600" dirty="0">
                <a:solidFill>
                  <a:srgbClr val="FF0000"/>
                </a:solidFill>
                <a:latin typeface="宋体" panose="02010600030101010101" pitchFamily="2" charset="-122"/>
                <a:cs typeface="Times New Roman" panose="02020603050405020304" pitchFamily="18" charset="0"/>
              </a:rPr>
              <a:t>【2】</a:t>
            </a:r>
            <a:r>
              <a:rPr lang="zh-CN" altLang="en-US" sz="1600" dirty="0">
                <a:solidFill>
                  <a:srgbClr val="FF0000"/>
                </a:solidFill>
                <a:latin typeface="宋体" panose="02010600030101010101" pitchFamily="2" charset="-122"/>
                <a:cs typeface="Times New Roman" panose="02020603050405020304" pitchFamily="18" charset="0"/>
              </a:rPr>
              <a:t>、</a:t>
            </a:r>
            <a:r>
              <a:rPr lang="en-US" altLang="zh-CN" sz="1600" dirty="0">
                <a:solidFill>
                  <a:srgbClr val="FF0000"/>
                </a:solidFill>
                <a:latin typeface="宋体" panose="02010600030101010101" pitchFamily="2" charset="-122"/>
                <a:cs typeface="Times New Roman" panose="02020603050405020304" pitchFamily="18" charset="0"/>
              </a:rPr>
              <a:t>【3】</a:t>
            </a:r>
            <a:r>
              <a:rPr lang="zh-CN" altLang="en-US" sz="1600" dirty="0">
                <a:solidFill>
                  <a:srgbClr val="FF0000"/>
                </a:solidFill>
                <a:latin typeface="宋体" panose="02010600030101010101" pitchFamily="2" charset="-122"/>
                <a:cs typeface="Times New Roman" panose="02020603050405020304" pitchFamily="18" charset="0"/>
              </a:rPr>
              <a:t>字样</a:t>
            </a:r>
            <a:r>
              <a:rPr lang="zh-CN" altLang="en-US" sz="1600" dirty="0">
                <a:latin typeface="宋体" panose="02010600030101010101" pitchFamily="2" charset="-122"/>
                <a:cs typeface="Times New Roman" panose="02020603050405020304" pitchFamily="18" charset="0"/>
              </a:rPr>
              <a:t>。</a:t>
            </a:r>
            <a:endParaRPr lang="zh-CN" altLang="en-US" sz="1600" dirty="0"/>
          </a:p>
          <a:p>
            <a:pPr>
              <a:defRPr/>
            </a:pPr>
            <a:r>
              <a:rPr lang="zh-CN" altLang="en-US" sz="1600" dirty="0">
                <a:latin typeface="宋体" panose="02010600030101010101" pitchFamily="2" charset="-122"/>
                <a:cs typeface="Times New Roman" panose="02020603050405020304" pitchFamily="18" charset="0"/>
              </a:rPr>
              <a:t>（</a:t>
            </a:r>
            <a:r>
              <a:rPr lang="en-US" altLang="zh-CN" sz="1600" dirty="0">
                <a:latin typeface="宋体" panose="02010600030101010101" pitchFamily="2" charset="-122"/>
                <a:cs typeface="Times New Roman" panose="02020603050405020304" pitchFamily="18" charset="0"/>
              </a:rPr>
              <a:t>4</a:t>
            </a:r>
            <a:r>
              <a:rPr lang="zh-CN" altLang="en-US" sz="1600" dirty="0">
                <a:latin typeface="宋体" panose="02010600030101010101" pitchFamily="2" charset="-122"/>
                <a:cs typeface="Times New Roman" panose="02020603050405020304" pitchFamily="18" charset="0"/>
              </a:rPr>
              <a:t>）对照 </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分析</a:t>
            </a:r>
            <a:r>
              <a:rPr lang="en-US" altLang="zh-CN" sz="1600" dirty="0">
                <a:latin typeface="宋体" panose="02010600030101010101" pitchFamily="2" charset="-122"/>
                <a:cs typeface="Times New Roman" panose="02020603050405020304" pitchFamily="18" charset="0"/>
              </a:rPr>
              <a:t>.</a:t>
            </a:r>
            <a:r>
              <a:rPr lang="en-US" altLang="zh-CN" sz="1600" dirty="0" err="1">
                <a:latin typeface="宋体" panose="02010600030101010101" pitchFamily="2" charset="-122"/>
                <a:cs typeface="Times New Roman" panose="02020603050405020304" pitchFamily="18" charset="0"/>
              </a:rPr>
              <a:t>xls</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中相关数据，审阅</a:t>
            </a:r>
            <a:r>
              <a:rPr lang="zh-CN" altLang="en-US"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主要工业产品产量分析</a:t>
            </a:r>
            <a:r>
              <a:rPr lang="en-US" altLang="zh-CN" sz="1600" dirty="0">
                <a:latin typeface="宋体" panose="02010600030101010101" pitchFamily="2" charset="-122"/>
                <a:cs typeface="Times New Roman" panose="02020603050405020304" pitchFamily="18" charset="0"/>
              </a:rPr>
              <a:t>.doc</a:t>
            </a:r>
            <a:r>
              <a:rPr lang="en-US" altLang="zh-CN" sz="1600" dirty="0">
                <a:cs typeface="Times New Roman" panose="02020603050405020304" pitchFamily="18" charset="0"/>
              </a:rPr>
              <a:t>”</a:t>
            </a:r>
            <a:r>
              <a:rPr lang="zh-CN" altLang="en-US" sz="1600" dirty="0">
                <a:latin typeface="宋体" panose="02010600030101010101" pitchFamily="2" charset="-122"/>
                <a:cs typeface="Times New Roman" panose="02020603050405020304" pitchFamily="18" charset="0"/>
              </a:rPr>
              <a:t>文档第二自然段中工业产品产量数据，接受正确的修订，拒绝错误修订。</a:t>
            </a:r>
            <a:endParaRPr lang="zh-CN" altLang="en-US" sz="1600" dirty="0"/>
          </a:p>
        </p:txBody>
      </p:sp>
      <p:sp>
        <p:nvSpPr>
          <p:cNvPr id="6" name="WordArt 5">
            <a:extLst>
              <a:ext uri="{FF2B5EF4-FFF2-40B4-BE49-F238E27FC236}">
                <a16:creationId xmlns:a16="http://schemas.microsoft.com/office/drawing/2014/main" id="{BC846D3B-4BD7-475B-A551-D4CCDC70E80C}"/>
              </a:ext>
            </a:extLst>
          </p:cNvPr>
          <p:cNvSpPr>
            <a:spLocks noChangeArrowheads="1" noChangeShapeType="1" noTextEdit="1"/>
          </p:cNvSpPr>
          <p:nvPr/>
        </p:nvSpPr>
        <p:spPr bwMode="black">
          <a:xfrm>
            <a:off x="3971015" y="1352818"/>
            <a:ext cx="3923805" cy="3667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en-US" altLang="zh-CN" sz="2700" kern="10" dirty="0">
                <a:ln w="9525">
                  <a:solidFill>
                    <a:srgbClr val="000000"/>
                  </a:solidFill>
                  <a:round/>
                  <a:headEnd/>
                  <a:tailEnd/>
                </a:ln>
                <a:latin typeface="宋体" panose="02010600030101010101" pitchFamily="2" charset="-122"/>
              </a:rPr>
              <a:t>2013</a:t>
            </a:r>
            <a:r>
              <a:rPr lang="zh-CN" altLang="en-US" sz="2700" kern="10" dirty="0">
                <a:ln w="9525">
                  <a:solidFill>
                    <a:srgbClr val="000000"/>
                  </a:solidFill>
                  <a:round/>
                  <a:headEnd/>
                  <a:tailEnd/>
                </a:ln>
                <a:latin typeface="宋体" panose="02010600030101010101" pitchFamily="2" charset="-122"/>
              </a:rPr>
              <a:t>年数据处理机考样题：</a:t>
            </a:r>
          </a:p>
        </p:txBody>
      </p:sp>
      <p:sp>
        <p:nvSpPr>
          <p:cNvPr id="11269" name="矩形 1">
            <a:extLst>
              <a:ext uri="{FF2B5EF4-FFF2-40B4-BE49-F238E27FC236}">
                <a16:creationId xmlns:a16="http://schemas.microsoft.com/office/drawing/2014/main" id="{C3403F29-7748-4526-A7C3-079CD4BD0AA4}"/>
              </a:ext>
            </a:extLst>
          </p:cNvPr>
          <p:cNvSpPr>
            <a:spLocks noChangeArrowheads="1"/>
          </p:cNvSpPr>
          <p:nvPr/>
        </p:nvSpPr>
        <p:spPr bwMode="auto">
          <a:xfrm>
            <a:off x="1420189" y="463760"/>
            <a:ext cx="161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4000" dirty="0">
                <a:solidFill>
                  <a:srgbClr val="FF0000"/>
                </a:solidFill>
              </a:rPr>
              <a:t>例</a:t>
            </a:r>
            <a:r>
              <a:rPr lang="en-US" altLang="zh-CN" sz="4000" dirty="0">
                <a:solidFill>
                  <a:srgbClr val="FF0000"/>
                </a:solidFill>
              </a:rPr>
              <a:t>3</a:t>
            </a:r>
            <a:r>
              <a:rPr lang="zh-CN" altLang="en-US" sz="4000" dirty="0">
                <a:solidFill>
                  <a:srgbClr val="FF0000"/>
                </a:solidFill>
              </a:rPr>
              <a:t>：</a:t>
            </a:r>
          </a:p>
        </p:txBody>
      </p:sp>
    </p:spTree>
    <p:extLst>
      <p:ext uri="{BB962C8B-B14F-4D97-AF65-F5344CB8AC3E}">
        <p14:creationId xmlns:p14="http://schemas.microsoft.com/office/powerpoint/2010/main" val="3764327666"/>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51A9F61E-CEEB-48E7-A15D-81107CBC7367}"/>
              </a:ext>
            </a:extLst>
          </p:cNvPr>
          <p:cNvSpPr>
            <a:spLocks noGrp="1" noChangeArrowheads="1"/>
          </p:cNvSpPr>
          <p:nvPr>
            <p:ph type="title"/>
          </p:nvPr>
        </p:nvSpPr>
        <p:spPr>
          <a:xfrm>
            <a:off x="3278033" y="961342"/>
            <a:ext cx="6401556" cy="787400"/>
          </a:xfrm>
        </p:spPr>
        <p:txBody>
          <a:bodyPr>
            <a:normAutofit fontScale="90000"/>
          </a:bodyPr>
          <a:lstStyle/>
          <a:p>
            <a:r>
              <a:rPr lang="en-US" altLang="zh-CN" sz="4000" dirty="0">
                <a:ea typeface="宋体" panose="02010600030101010101" pitchFamily="2" charset="-122"/>
              </a:rPr>
              <a:t>2016</a:t>
            </a:r>
            <a:r>
              <a:rPr lang="zh-CN" altLang="zh-CN" sz="4000" dirty="0">
                <a:ea typeface="宋体" panose="02010600030101010101" pitchFamily="2" charset="-122"/>
              </a:rPr>
              <a:t>年</a:t>
            </a:r>
            <a:r>
              <a:rPr lang="en-US" altLang="zh-CN" sz="4000" dirty="0">
                <a:ea typeface="宋体" panose="02010600030101010101" pitchFamily="2" charset="-122"/>
              </a:rPr>
              <a:t>4</a:t>
            </a:r>
            <a:r>
              <a:rPr lang="zh-CN" altLang="zh-CN" sz="4000" dirty="0">
                <a:ea typeface="宋体" panose="02010600030101010101" pitchFamily="2" charset="-122"/>
              </a:rPr>
              <a:t>月</a:t>
            </a:r>
            <a:r>
              <a:rPr lang="zh-CN" altLang="en-US" sz="4000" dirty="0">
                <a:ea typeface="宋体" panose="02010600030101010101" pitchFamily="2" charset="-122"/>
              </a:rPr>
              <a:t>浙江高考选考</a:t>
            </a:r>
            <a:r>
              <a:rPr lang="zh-CN" altLang="zh-CN" sz="4000" dirty="0">
                <a:ea typeface="宋体" panose="02010600030101010101" pitchFamily="2" charset="-122"/>
              </a:rPr>
              <a:t>第</a:t>
            </a:r>
            <a:r>
              <a:rPr lang="en-US" altLang="zh-CN" sz="4000" dirty="0">
                <a:ea typeface="宋体" panose="02010600030101010101" pitchFamily="2" charset="-122"/>
              </a:rPr>
              <a:t>12</a:t>
            </a:r>
            <a:r>
              <a:rPr lang="zh-CN" altLang="zh-CN" sz="4000" dirty="0">
                <a:ea typeface="宋体" panose="02010600030101010101" pitchFamily="2" charset="-122"/>
              </a:rPr>
              <a:t>题：</a:t>
            </a:r>
            <a:endParaRPr lang="zh-CN" altLang="en-US" sz="4000" dirty="0">
              <a:ea typeface="宋体" panose="02010600030101010101" pitchFamily="2" charset="-122"/>
            </a:endParaRPr>
          </a:p>
        </p:txBody>
      </p:sp>
      <p:sp>
        <p:nvSpPr>
          <p:cNvPr id="12291" name="Rectangle 2">
            <a:extLst>
              <a:ext uri="{FF2B5EF4-FFF2-40B4-BE49-F238E27FC236}">
                <a16:creationId xmlns:a16="http://schemas.microsoft.com/office/drawing/2014/main" id="{CF625E83-F9DE-449A-B174-00E8088BFC89}"/>
              </a:ext>
            </a:extLst>
          </p:cNvPr>
          <p:cNvSpPr>
            <a:spLocks noGrp="1" noChangeArrowheads="1"/>
          </p:cNvSpPr>
          <p:nvPr>
            <p:ph idx="1"/>
          </p:nvPr>
        </p:nvSpPr>
        <p:spPr bwMode="auto">
          <a:xfrm>
            <a:off x="2551114" y="2600517"/>
            <a:ext cx="7088187" cy="3177793"/>
          </a:xfrm>
          <a:ln>
            <a:solidFill>
              <a:schemeClr val="tx1"/>
            </a:solidFill>
            <a:miter lim="800000"/>
            <a:headEnd/>
            <a:tailEnd/>
          </a:ln>
        </p:spPr>
        <p:txBody>
          <a:bodyPr vert="horz" lIns="68580" tIns="34290" rIns="68580" bIns="34290" rtlCol="0" anchor="ctr">
            <a:spAutoFit/>
          </a:bodyPr>
          <a:lstStyle/>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12.【加试题】已知一无序数组a（下标1到n），通过引入数组b（下标1到n），使得a(b(1))≤a(b(2)) ≤a(b(3))……≤a(b(n))（示例如图所示），对这些有序数据可进行对分查找。则第一次查找时，中点位置m与中点值分别是</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A. m的值是Fix((1+n)/2),中点值是 a(m)</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B. m的值是Fix((1+n)/2),中点值是 a(b(m))</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C. m的值是Fix((b(1))+b(n))/2),中点值是 a(m)</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D. m的值是Fix((b(1))+b(n))/2),中点值是 a(b(m))</a:t>
            </a:r>
            <a:endParaRPr lang="zh-CN" altLang="zh-CN" b="0">
              <a:solidFill>
                <a:schemeClr val="tx1"/>
              </a:solidFill>
              <a:ea typeface="宋体" panose="02010600030101010101" pitchFamily="2" charset="-122"/>
              <a:cs typeface="Times New Roman" panose="02020603050405020304" pitchFamily="18" charset="0"/>
            </a:endParaRPr>
          </a:p>
        </p:txBody>
      </p:sp>
      <p:sp>
        <p:nvSpPr>
          <p:cNvPr id="12292" name="灯片编号占位符 3">
            <a:extLst>
              <a:ext uri="{FF2B5EF4-FFF2-40B4-BE49-F238E27FC236}">
                <a16:creationId xmlns:a16="http://schemas.microsoft.com/office/drawing/2014/main" id="{C458569B-7D3A-4230-AEC3-C4D6CBDCA54E}"/>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7166D060-9F1D-4214-97AD-55001D9989F4}" type="slidenum">
              <a:rPr lang="ar-SA" altLang="en-US" sz="1000">
                <a:solidFill>
                  <a:schemeClr val="bg1"/>
                </a:solidFill>
              </a:rPr>
              <a:pPr/>
              <a:t>46</a:t>
            </a:fld>
            <a:endParaRPr lang="en-US" altLang="en-US" sz="1000">
              <a:solidFill>
                <a:schemeClr val="bg1"/>
              </a:solidFill>
            </a:endParaRPr>
          </a:p>
        </p:txBody>
      </p:sp>
      <p:sp>
        <p:nvSpPr>
          <p:cNvPr id="12293" name="矩形 4">
            <a:extLst>
              <a:ext uri="{FF2B5EF4-FFF2-40B4-BE49-F238E27FC236}">
                <a16:creationId xmlns:a16="http://schemas.microsoft.com/office/drawing/2014/main" id="{DFD38CE1-D3D4-4251-866F-41868256696C}"/>
              </a:ext>
            </a:extLst>
          </p:cNvPr>
          <p:cNvSpPr>
            <a:spLocks noChangeArrowheads="1"/>
          </p:cNvSpPr>
          <p:nvPr/>
        </p:nvSpPr>
        <p:spPr bwMode="auto">
          <a:xfrm>
            <a:off x="1661958" y="472418"/>
            <a:ext cx="161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4000" dirty="0">
                <a:solidFill>
                  <a:srgbClr val="FF0000"/>
                </a:solidFill>
              </a:rPr>
              <a:t>例</a:t>
            </a:r>
            <a:r>
              <a:rPr lang="en-US" altLang="zh-CN" sz="4000" dirty="0">
                <a:solidFill>
                  <a:srgbClr val="FF0000"/>
                </a:solidFill>
              </a:rPr>
              <a:t>4</a:t>
            </a:r>
            <a:r>
              <a:rPr lang="zh-CN" altLang="en-US" sz="4000" dirty="0">
                <a:solidFill>
                  <a:srgbClr val="FF0000"/>
                </a:solidFill>
              </a:rPr>
              <a:t>：</a:t>
            </a:r>
          </a:p>
        </p:txBody>
      </p:sp>
    </p:spTree>
    <p:extLst>
      <p:ext uri="{BB962C8B-B14F-4D97-AF65-F5344CB8AC3E}">
        <p14:creationId xmlns:p14="http://schemas.microsoft.com/office/powerpoint/2010/main" val="1868494956"/>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1542478"/>
            <a:ext cx="8878674" cy="1724787"/>
          </a:xfrm>
        </p:spPr>
        <p:txBody>
          <a:bodyPr>
            <a:normAutofit/>
          </a:bodyPr>
          <a:lstStyle/>
          <a:p>
            <a:r>
              <a:rPr lang="zh-CN" altLang="en-US" sz="4400" dirty="0">
                <a:solidFill>
                  <a:srgbClr val="FF0000"/>
                </a:solidFill>
              </a:rPr>
              <a:t>面向核心素养的评价方法</a:t>
            </a:r>
            <a:r>
              <a:rPr lang="en-US" altLang="zh-CN" sz="4400" dirty="0">
                <a:solidFill>
                  <a:srgbClr val="FF0000"/>
                </a:solidFill>
              </a:rPr>
              <a:t>——</a:t>
            </a:r>
            <a:r>
              <a:rPr lang="zh-CN" altLang="en-US" sz="4400" dirty="0">
                <a:solidFill>
                  <a:srgbClr val="FF0000"/>
                </a:solidFill>
              </a:rPr>
              <a:t>以核心素养水平层级测试为例</a:t>
            </a:r>
          </a:p>
        </p:txBody>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81905786"/>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09662" y="1467128"/>
            <a:ext cx="9972675" cy="4824536"/>
          </a:xfrm>
        </p:spPr>
        <p:txBody>
          <a:bodyPr>
            <a:normAutofit/>
          </a:bodyPr>
          <a:lstStyle/>
          <a:p>
            <a:pPr>
              <a:lnSpc>
                <a:spcPct val="150000"/>
              </a:lnSpc>
            </a:pPr>
            <a:r>
              <a:rPr lang="en-US" altLang="zh-CN" sz="2400" dirty="0">
                <a:solidFill>
                  <a:srgbClr val="FF0000"/>
                </a:solidFill>
              </a:rPr>
              <a:t>1. </a:t>
            </a:r>
            <a:r>
              <a:rPr lang="zh-CN" altLang="en-US" sz="2400" dirty="0">
                <a:solidFill>
                  <a:srgbClr val="FF0000"/>
                </a:solidFill>
              </a:rPr>
              <a:t>如何处理素养的综合性和测试目标、内容的清晰性之间的关系？</a:t>
            </a:r>
            <a:endParaRPr lang="en-US" altLang="zh-CN" sz="2400" dirty="0">
              <a:solidFill>
                <a:srgbClr val="FF0000"/>
              </a:solidFill>
            </a:endParaRPr>
          </a:p>
          <a:p>
            <a:pPr>
              <a:lnSpc>
                <a:spcPct val="100000"/>
              </a:lnSpc>
            </a:pPr>
            <a:r>
              <a:rPr lang="en-US" altLang="zh-CN" sz="2400" dirty="0"/>
              <a:t>       </a:t>
            </a:r>
            <a:r>
              <a:rPr lang="zh-CN" altLang="en-US" sz="2400" dirty="0"/>
              <a:t>素养是综合的，但学科核心素养的评价要通过学生外显的、可观察的、关键性表现来判断。</a:t>
            </a:r>
            <a:endParaRPr lang="en-US" altLang="zh-CN" sz="2400" dirty="0"/>
          </a:p>
          <a:p>
            <a:r>
              <a:rPr lang="en-US" altLang="zh-CN" dirty="0"/>
              <a:t>2.  </a:t>
            </a:r>
            <a:r>
              <a:rPr lang="zh-CN" altLang="en-US" sz="2400" dirty="0">
                <a:solidFill>
                  <a:srgbClr val="FF0000"/>
                </a:solidFill>
              </a:rPr>
              <a:t>如何设计好测试情境？</a:t>
            </a:r>
            <a:endParaRPr lang="en-US" altLang="zh-CN" sz="2400" dirty="0">
              <a:solidFill>
                <a:srgbClr val="FF0000"/>
              </a:solidFill>
            </a:endParaRPr>
          </a:p>
          <a:p>
            <a:r>
              <a:rPr lang="zh-CN" altLang="en-US" sz="2400" dirty="0"/>
              <a:t>       素养是无法直接观测的，需要通过学生应对复杂现实情境的外在表现加以推断。</a:t>
            </a:r>
            <a:r>
              <a:rPr lang="zh-CN" altLang="en-US" sz="2400" dirty="0">
                <a:latin typeface="+mj-ea"/>
              </a:rPr>
              <a:t>各种复杂开放性的现实情境是评价学生核心素养发展水平的重要依托。</a:t>
            </a:r>
            <a:endParaRPr lang="en-US" altLang="zh-CN" sz="2400" dirty="0">
              <a:latin typeface="+mj-ea"/>
            </a:endParaRPr>
          </a:p>
          <a:p>
            <a:r>
              <a:rPr lang="en-US" altLang="zh-CN" sz="2400" dirty="0"/>
              <a:t>3. </a:t>
            </a:r>
            <a:r>
              <a:rPr lang="zh-CN" altLang="en-US" sz="2400" dirty="0">
                <a:solidFill>
                  <a:srgbClr val="FF0000"/>
                </a:solidFill>
              </a:rPr>
              <a:t>如何预估学生的学习水平表现，建立合理的评分框架？</a:t>
            </a:r>
            <a:endParaRPr lang="en-US" altLang="zh-CN" sz="2400" dirty="0">
              <a:solidFill>
                <a:srgbClr val="FF0000"/>
              </a:solidFill>
            </a:endParaRPr>
          </a:p>
          <a:p>
            <a:r>
              <a:rPr lang="en-US" altLang="zh-CN" sz="2400" dirty="0">
                <a:solidFill>
                  <a:srgbClr val="FF0000"/>
                </a:solidFill>
              </a:rPr>
              <a:t>       </a:t>
            </a:r>
            <a:r>
              <a:rPr lang="zh-CN" altLang="en-US" sz="2400" b="1" dirty="0">
                <a:solidFill>
                  <a:schemeClr val="tx1"/>
                </a:solidFill>
              </a:rPr>
              <a:t>评分标准的制订</a:t>
            </a:r>
            <a:endParaRPr lang="en-US" altLang="zh-CN" sz="2400" b="1" dirty="0">
              <a:solidFill>
                <a:schemeClr val="tx1"/>
              </a:solidFill>
            </a:endParaRPr>
          </a:p>
          <a:p>
            <a:r>
              <a:rPr lang="zh-CN" altLang="en-US" sz="2400" b="1" dirty="0">
                <a:solidFill>
                  <a:schemeClr val="tx1"/>
                </a:solidFill>
              </a:rPr>
              <a:t>。。。。。。</a:t>
            </a:r>
            <a:endParaRPr lang="en-US" altLang="zh-CN" sz="2400" b="1" dirty="0">
              <a:solidFill>
                <a:schemeClr val="tx1"/>
              </a:solidFill>
            </a:endParaRPr>
          </a:p>
          <a:p>
            <a:endParaRPr lang="zh-CN" altLang="zh-CN" dirty="0"/>
          </a:p>
        </p:txBody>
      </p:sp>
      <p:sp>
        <p:nvSpPr>
          <p:cNvPr id="2" name="标题 1"/>
          <p:cNvSpPr>
            <a:spLocks noGrp="1"/>
          </p:cNvSpPr>
          <p:nvPr>
            <p:ph type="title"/>
          </p:nvPr>
        </p:nvSpPr>
        <p:spPr>
          <a:xfrm>
            <a:off x="1017457" y="374753"/>
            <a:ext cx="10405048" cy="871869"/>
          </a:xfrm>
        </p:spPr>
        <p:txBody>
          <a:bodyPr>
            <a:normAutofit fontScale="90000"/>
          </a:bodyPr>
          <a:lstStyle/>
          <a:p>
            <a:r>
              <a:rPr lang="zh-CN" altLang="en-US" b="1" dirty="0">
                <a:solidFill>
                  <a:srgbClr val="00B0F0"/>
                </a:solidFill>
              </a:rPr>
              <a:t>面向核心素养的学业水平测试需要考虑：</a:t>
            </a:r>
          </a:p>
        </p:txBody>
      </p:sp>
    </p:spTree>
    <p:extLst>
      <p:ext uri="{BB962C8B-B14F-4D97-AF65-F5344CB8AC3E}">
        <p14:creationId xmlns:p14="http://schemas.microsoft.com/office/powerpoint/2010/main" val="2778030961"/>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12270" y="614597"/>
            <a:ext cx="8061710" cy="897911"/>
          </a:xfrm>
        </p:spPr>
        <p:txBody>
          <a:bodyPr>
            <a:normAutofit/>
          </a:bodyPr>
          <a:lstStyle/>
          <a:p>
            <a:r>
              <a:rPr lang="zh-CN" altLang="en-US" sz="4000" dirty="0">
                <a:solidFill>
                  <a:schemeClr val="tx1"/>
                </a:solidFill>
              </a:rPr>
              <a:t>面向核心素养的测试命题思路：</a:t>
            </a:r>
          </a:p>
        </p:txBody>
      </p:sp>
      <p:sp>
        <p:nvSpPr>
          <p:cNvPr id="2" name="内容占位符 1"/>
          <p:cNvSpPr>
            <a:spLocks noGrp="1"/>
          </p:cNvSpPr>
          <p:nvPr>
            <p:ph idx="1"/>
          </p:nvPr>
        </p:nvSpPr>
        <p:spPr>
          <a:xfrm>
            <a:off x="1547446" y="1907037"/>
            <a:ext cx="10156874" cy="4500594"/>
          </a:xfrm>
        </p:spPr>
        <p:txBody>
          <a:bodyPr>
            <a:normAutofit/>
          </a:bodyPr>
          <a:lstStyle/>
          <a:p>
            <a:pPr>
              <a:lnSpc>
                <a:spcPct val="150000"/>
              </a:lnSpc>
            </a:pPr>
            <a:r>
              <a:rPr lang="en-US" altLang="zh-CN" sz="2200" dirty="0">
                <a:latin typeface="+mj-ea"/>
                <a:ea typeface="+mj-ea"/>
              </a:rPr>
              <a:t>1.</a:t>
            </a:r>
            <a:r>
              <a:rPr lang="zh-CN" altLang="en-US" sz="2200" dirty="0">
                <a:latin typeface="+mj-ea"/>
                <a:ea typeface="+mj-ea"/>
              </a:rPr>
              <a:t>想要测评学生</a:t>
            </a:r>
            <a:r>
              <a:rPr lang="zh-CN" altLang="en-US" sz="2200" dirty="0">
                <a:solidFill>
                  <a:srgbClr val="FF0000"/>
                </a:solidFill>
                <a:latin typeface="+mj-ea"/>
                <a:ea typeface="+mj-ea"/>
              </a:rPr>
              <a:t>什么核心素养</a:t>
            </a:r>
            <a:r>
              <a:rPr lang="zh-CN" altLang="en-US" sz="2200" dirty="0">
                <a:latin typeface="+mj-ea"/>
                <a:ea typeface="+mj-ea"/>
              </a:rPr>
              <a:t>？学生在该素养上的</a:t>
            </a:r>
            <a:r>
              <a:rPr lang="zh-CN" altLang="en-US" sz="2200" dirty="0">
                <a:solidFill>
                  <a:srgbClr val="FF0000"/>
                </a:solidFill>
                <a:latin typeface="+mj-ea"/>
                <a:ea typeface="+mj-ea"/>
              </a:rPr>
              <a:t>表现维度和各水平特征</a:t>
            </a:r>
            <a:r>
              <a:rPr lang="zh-CN" altLang="en-US" sz="2200" dirty="0">
                <a:latin typeface="+mj-ea"/>
                <a:ea typeface="+mj-ea"/>
              </a:rPr>
              <a:t>是什么？</a:t>
            </a:r>
            <a:endParaRPr lang="en-US" altLang="zh-CN" sz="2200" dirty="0">
              <a:latin typeface="+mj-ea"/>
              <a:ea typeface="+mj-ea"/>
            </a:endParaRPr>
          </a:p>
          <a:p>
            <a:pPr>
              <a:lnSpc>
                <a:spcPct val="150000"/>
              </a:lnSpc>
            </a:pPr>
            <a:r>
              <a:rPr lang="en-US" altLang="zh-CN" sz="2200" dirty="0">
                <a:latin typeface="+mj-ea"/>
                <a:ea typeface="+mj-ea"/>
              </a:rPr>
              <a:t>2.</a:t>
            </a:r>
            <a:r>
              <a:rPr lang="zh-CN" altLang="en-US" sz="2200" dirty="0">
                <a:latin typeface="+mj-ea"/>
                <a:ea typeface="+mj-ea"/>
              </a:rPr>
              <a:t>学生哪些</a:t>
            </a:r>
            <a:r>
              <a:rPr lang="zh-CN" altLang="en-US" sz="2200" dirty="0">
                <a:solidFill>
                  <a:srgbClr val="FF0000"/>
                </a:solidFill>
                <a:latin typeface="+mj-ea"/>
                <a:ea typeface="+mj-ea"/>
              </a:rPr>
              <a:t>表现或行为</a:t>
            </a:r>
            <a:r>
              <a:rPr lang="zh-CN" altLang="en-US" sz="2200" dirty="0">
                <a:latin typeface="+mj-ea"/>
                <a:ea typeface="+mj-ea"/>
              </a:rPr>
              <a:t>可以作为推断的证据？</a:t>
            </a:r>
            <a:endParaRPr lang="en-US" altLang="zh-CN" sz="2200" dirty="0">
              <a:latin typeface="+mj-ea"/>
              <a:ea typeface="+mj-ea"/>
            </a:endParaRPr>
          </a:p>
          <a:p>
            <a:pPr>
              <a:lnSpc>
                <a:spcPct val="150000"/>
              </a:lnSpc>
            </a:pPr>
            <a:r>
              <a:rPr lang="en-US" altLang="zh-CN" sz="2200" dirty="0">
                <a:latin typeface="+mj-ea"/>
                <a:ea typeface="+mj-ea"/>
              </a:rPr>
              <a:t>3.</a:t>
            </a:r>
            <a:r>
              <a:rPr lang="zh-CN" altLang="en-US" sz="2200" dirty="0">
                <a:latin typeface="+mj-ea"/>
                <a:ea typeface="+mj-ea"/>
              </a:rPr>
              <a:t>什么样的</a:t>
            </a:r>
            <a:r>
              <a:rPr lang="zh-CN" altLang="en-US" sz="2200" dirty="0">
                <a:solidFill>
                  <a:srgbClr val="FF0000"/>
                </a:solidFill>
                <a:latin typeface="+mj-ea"/>
                <a:ea typeface="+mj-ea"/>
              </a:rPr>
              <a:t>任务或者情境</a:t>
            </a:r>
            <a:r>
              <a:rPr lang="zh-CN" altLang="en-US" sz="2200" dirty="0">
                <a:latin typeface="+mj-ea"/>
                <a:ea typeface="+mj-ea"/>
              </a:rPr>
              <a:t>能有效地引发学生的这些表现？</a:t>
            </a:r>
          </a:p>
          <a:p>
            <a:pPr>
              <a:lnSpc>
                <a:spcPct val="150000"/>
              </a:lnSpc>
            </a:pPr>
            <a:r>
              <a:rPr lang="en-US" altLang="zh-CN" sz="2200" dirty="0">
                <a:latin typeface="+mj-ea"/>
              </a:rPr>
              <a:t>4.</a:t>
            </a:r>
            <a:r>
              <a:rPr lang="zh-CN" altLang="en-US" sz="2200" dirty="0">
                <a:latin typeface="+mj-ea"/>
              </a:rPr>
              <a:t>什么样的手段能够</a:t>
            </a:r>
            <a:r>
              <a:rPr lang="zh-CN" altLang="en-US" sz="2200" dirty="0">
                <a:solidFill>
                  <a:srgbClr val="FF0000"/>
                </a:solidFill>
                <a:latin typeface="+mj-ea"/>
              </a:rPr>
              <a:t>全面收集到这些表现</a:t>
            </a:r>
            <a:r>
              <a:rPr lang="zh-CN" altLang="en-US" sz="2200" dirty="0">
                <a:latin typeface="+mj-ea"/>
              </a:rPr>
              <a:t>？</a:t>
            </a:r>
            <a:endParaRPr lang="en-US" altLang="zh-CN" sz="2200" dirty="0">
              <a:latin typeface="+mj-ea"/>
            </a:endParaRPr>
          </a:p>
          <a:p>
            <a:pPr>
              <a:lnSpc>
                <a:spcPct val="150000"/>
              </a:lnSpc>
            </a:pPr>
            <a:r>
              <a:rPr lang="en-US" altLang="zh-CN" sz="2200" dirty="0">
                <a:latin typeface="+mj-ea"/>
              </a:rPr>
              <a:t>5.</a:t>
            </a:r>
            <a:r>
              <a:rPr lang="zh-CN" altLang="en-US" sz="2200" dirty="0">
                <a:latin typeface="+mj-ea"/>
              </a:rPr>
              <a:t>如何</a:t>
            </a:r>
            <a:r>
              <a:rPr lang="zh-CN" altLang="en-US" sz="2200" dirty="0">
                <a:solidFill>
                  <a:srgbClr val="FF0000"/>
                </a:solidFill>
                <a:latin typeface="+mj-ea"/>
              </a:rPr>
              <a:t>识别和理解学生在特定任务情境下的具体表现</a:t>
            </a:r>
            <a:r>
              <a:rPr lang="zh-CN" altLang="en-US" sz="2200" dirty="0">
                <a:latin typeface="+mj-ea"/>
              </a:rPr>
              <a:t>，来合理</a:t>
            </a:r>
            <a:r>
              <a:rPr lang="zh-CN" altLang="en-US" sz="2200" dirty="0">
                <a:solidFill>
                  <a:srgbClr val="FF0000"/>
                </a:solidFill>
                <a:latin typeface="+mj-ea"/>
              </a:rPr>
              <a:t>推断其在所欲测试的核心素养上的表现水平</a:t>
            </a:r>
            <a:r>
              <a:rPr lang="zh-CN" altLang="en-US" sz="2200" dirty="0">
                <a:latin typeface="+mj-ea"/>
              </a:rPr>
              <a:t>？</a:t>
            </a:r>
            <a:r>
              <a:rPr lang="en-US" altLang="zh-CN" sz="2200" dirty="0">
                <a:latin typeface="+mj-ea"/>
              </a:rPr>
              <a:t> </a:t>
            </a:r>
            <a:endParaRPr lang="en-US" altLang="zh-CN" sz="2200" dirty="0">
              <a:latin typeface="+mj-ea"/>
              <a:ea typeface="+mj-ea"/>
            </a:endParaRPr>
          </a:p>
          <a:p>
            <a:pPr>
              <a:lnSpc>
                <a:spcPct val="150000"/>
              </a:lnSpc>
              <a:buNone/>
            </a:pPr>
            <a:endParaRPr lang="zh-CN" altLang="en-US" sz="3200" dirty="0">
              <a:latin typeface="+mj-ea"/>
              <a:ea typeface="+mj-ea"/>
            </a:endParaRPr>
          </a:p>
        </p:txBody>
      </p:sp>
    </p:spTree>
    <p:extLst>
      <p:ext uri="{BB962C8B-B14F-4D97-AF65-F5344CB8AC3E}">
        <p14:creationId xmlns:p14="http://schemas.microsoft.com/office/powerpoint/2010/main" val="338573861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51A9F61E-CEEB-48E7-A15D-81107CBC7367}"/>
              </a:ext>
            </a:extLst>
          </p:cNvPr>
          <p:cNvSpPr>
            <a:spLocks noGrp="1" noChangeArrowheads="1"/>
          </p:cNvSpPr>
          <p:nvPr>
            <p:ph type="title"/>
          </p:nvPr>
        </p:nvSpPr>
        <p:spPr>
          <a:xfrm>
            <a:off x="3278033" y="961342"/>
            <a:ext cx="6401556" cy="787400"/>
          </a:xfrm>
        </p:spPr>
        <p:txBody>
          <a:bodyPr>
            <a:normAutofit fontScale="90000"/>
          </a:bodyPr>
          <a:lstStyle/>
          <a:p>
            <a:r>
              <a:rPr lang="en-US" altLang="zh-CN" sz="4000" dirty="0">
                <a:ea typeface="宋体" panose="02010600030101010101" pitchFamily="2" charset="-122"/>
              </a:rPr>
              <a:t>2016</a:t>
            </a:r>
            <a:r>
              <a:rPr lang="zh-CN" altLang="zh-CN" sz="4000" dirty="0">
                <a:ea typeface="宋体" panose="02010600030101010101" pitchFamily="2" charset="-122"/>
              </a:rPr>
              <a:t>年</a:t>
            </a:r>
            <a:r>
              <a:rPr lang="en-US" altLang="zh-CN" sz="4000" dirty="0">
                <a:ea typeface="宋体" panose="02010600030101010101" pitchFamily="2" charset="-122"/>
              </a:rPr>
              <a:t>4</a:t>
            </a:r>
            <a:r>
              <a:rPr lang="zh-CN" altLang="zh-CN" sz="4000" dirty="0">
                <a:ea typeface="宋体" panose="02010600030101010101" pitchFamily="2" charset="-122"/>
              </a:rPr>
              <a:t>月</a:t>
            </a:r>
            <a:r>
              <a:rPr lang="zh-CN" altLang="en-US" sz="4000" dirty="0">
                <a:ea typeface="宋体" panose="02010600030101010101" pitchFamily="2" charset="-122"/>
              </a:rPr>
              <a:t>浙江高考选考</a:t>
            </a:r>
            <a:r>
              <a:rPr lang="zh-CN" altLang="zh-CN" sz="4000" dirty="0">
                <a:ea typeface="宋体" panose="02010600030101010101" pitchFamily="2" charset="-122"/>
              </a:rPr>
              <a:t>第</a:t>
            </a:r>
            <a:r>
              <a:rPr lang="en-US" altLang="zh-CN" sz="4000" dirty="0">
                <a:ea typeface="宋体" panose="02010600030101010101" pitchFamily="2" charset="-122"/>
              </a:rPr>
              <a:t>12</a:t>
            </a:r>
            <a:r>
              <a:rPr lang="zh-CN" altLang="zh-CN" sz="4000" dirty="0">
                <a:ea typeface="宋体" panose="02010600030101010101" pitchFamily="2" charset="-122"/>
              </a:rPr>
              <a:t>题：</a:t>
            </a:r>
            <a:endParaRPr lang="zh-CN" altLang="en-US" sz="4000" dirty="0">
              <a:ea typeface="宋体" panose="02010600030101010101" pitchFamily="2" charset="-122"/>
            </a:endParaRPr>
          </a:p>
        </p:txBody>
      </p:sp>
      <p:sp>
        <p:nvSpPr>
          <p:cNvPr id="12291" name="Rectangle 2">
            <a:extLst>
              <a:ext uri="{FF2B5EF4-FFF2-40B4-BE49-F238E27FC236}">
                <a16:creationId xmlns:a16="http://schemas.microsoft.com/office/drawing/2014/main" id="{CF625E83-F9DE-449A-B174-00E8088BFC89}"/>
              </a:ext>
            </a:extLst>
          </p:cNvPr>
          <p:cNvSpPr>
            <a:spLocks noGrp="1" noChangeArrowheads="1"/>
          </p:cNvSpPr>
          <p:nvPr>
            <p:ph idx="1"/>
          </p:nvPr>
        </p:nvSpPr>
        <p:spPr bwMode="auto">
          <a:xfrm>
            <a:off x="2551114" y="2600517"/>
            <a:ext cx="7088187" cy="3177793"/>
          </a:xfrm>
          <a:ln>
            <a:solidFill>
              <a:schemeClr val="tx1"/>
            </a:solidFill>
            <a:miter lim="800000"/>
            <a:headEnd/>
            <a:tailEnd/>
          </a:ln>
        </p:spPr>
        <p:txBody>
          <a:bodyPr vert="horz" lIns="68580" tIns="34290" rIns="68580" bIns="34290" rtlCol="0" anchor="ctr">
            <a:spAutoFit/>
          </a:bodyPr>
          <a:lstStyle/>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12.【加试题】已知一无序数组a（下标1到n），通过引入数组b（下标1到n），使得a(b(1))≤a(b(2)) ≤a(b(3))……≤a(b(n))（示例如图所示），对这些有序数据可进行对分查找。则第一次查找时，中点位置m与中点值分别是</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A. m的值是Fix((1+n)/2),中点值是 a(m)</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B. m的值是Fix((1+n)/2),中点值是 a(b(m))</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C. m的值是Fix((b(1))+b(n))/2),中点值是 a(m)</a:t>
            </a:r>
            <a:endParaRPr lang="zh-CN" altLang="zh-CN" b="0">
              <a:solidFill>
                <a:schemeClr val="tx1"/>
              </a:solidFill>
              <a:ea typeface="宋体" panose="02010600030101010101" pitchFamily="2" charset="-122"/>
              <a:cs typeface="Times New Roman" panose="02020603050405020304" pitchFamily="18" charset="0"/>
            </a:endParaRPr>
          </a:p>
          <a:p>
            <a:pPr marL="0" indent="149225">
              <a:spcAft>
                <a:spcPct val="0"/>
              </a:spcAft>
              <a:buClrTx/>
              <a:buNone/>
            </a:pPr>
            <a:r>
              <a:rPr lang="zh-CN" altLang="zh-CN" b="0">
                <a:solidFill>
                  <a:schemeClr val="tx1"/>
                </a:solidFill>
                <a:latin typeface="宋体" panose="02010600030101010101" pitchFamily="2" charset="-122"/>
                <a:ea typeface="宋体" panose="02010600030101010101" pitchFamily="2" charset="-122"/>
                <a:cs typeface="Times New Roman" panose="02020603050405020304" pitchFamily="18" charset="0"/>
              </a:rPr>
              <a:t>D. m的值是Fix((b(1))+b(n))/2),中点值是 a(b(m))</a:t>
            </a:r>
            <a:endParaRPr lang="zh-CN" altLang="zh-CN" b="0">
              <a:solidFill>
                <a:schemeClr val="tx1"/>
              </a:solidFill>
              <a:ea typeface="宋体" panose="02010600030101010101" pitchFamily="2" charset="-122"/>
              <a:cs typeface="Times New Roman" panose="02020603050405020304" pitchFamily="18" charset="0"/>
            </a:endParaRPr>
          </a:p>
        </p:txBody>
      </p:sp>
      <p:sp>
        <p:nvSpPr>
          <p:cNvPr id="12292" name="灯片编号占位符 3">
            <a:extLst>
              <a:ext uri="{FF2B5EF4-FFF2-40B4-BE49-F238E27FC236}">
                <a16:creationId xmlns:a16="http://schemas.microsoft.com/office/drawing/2014/main" id="{C458569B-7D3A-4230-AEC3-C4D6CBDCA54E}"/>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7166D060-9F1D-4214-97AD-55001D9989F4}" type="slidenum">
              <a:rPr lang="ar-SA" altLang="en-US" sz="1000">
                <a:solidFill>
                  <a:schemeClr val="bg1"/>
                </a:solidFill>
              </a:rPr>
              <a:pPr/>
              <a:t>5</a:t>
            </a:fld>
            <a:endParaRPr lang="en-US" altLang="en-US" sz="1000">
              <a:solidFill>
                <a:schemeClr val="bg1"/>
              </a:solidFill>
            </a:endParaRPr>
          </a:p>
        </p:txBody>
      </p:sp>
      <p:sp>
        <p:nvSpPr>
          <p:cNvPr id="12293" name="矩形 4">
            <a:extLst>
              <a:ext uri="{FF2B5EF4-FFF2-40B4-BE49-F238E27FC236}">
                <a16:creationId xmlns:a16="http://schemas.microsoft.com/office/drawing/2014/main" id="{DFD38CE1-D3D4-4251-866F-41868256696C}"/>
              </a:ext>
            </a:extLst>
          </p:cNvPr>
          <p:cNvSpPr>
            <a:spLocks noChangeArrowheads="1"/>
          </p:cNvSpPr>
          <p:nvPr/>
        </p:nvSpPr>
        <p:spPr bwMode="auto">
          <a:xfrm>
            <a:off x="1661958" y="472418"/>
            <a:ext cx="161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4000" dirty="0">
                <a:solidFill>
                  <a:srgbClr val="FF0000"/>
                </a:solidFill>
              </a:rPr>
              <a:t>例</a:t>
            </a:r>
            <a:r>
              <a:rPr lang="en-US" altLang="zh-CN" sz="4000" dirty="0">
                <a:solidFill>
                  <a:srgbClr val="FF0000"/>
                </a:solidFill>
              </a:rPr>
              <a:t>4</a:t>
            </a:r>
            <a:r>
              <a:rPr lang="zh-CN" altLang="en-US" sz="4000" dirty="0">
                <a:solidFill>
                  <a:srgbClr val="FF0000"/>
                </a:solidFill>
              </a:rPr>
              <a:t>：</a:t>
            </a:r>
          </a:p>
        </p:txBody>
      </p:sp>
    </p:spTree>
    <p:extLst>
      <p:ext uri="{BB962C8B-B14F-4D97-AF65-F5344CB8AC3E}">
        <p14:creationId xmlns:p14="http://schemas.microsoft.com/office/powerpoint/2010/main" val="2975344801"/>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1457324"/>
            <a:ext cx="10058400" cy="1724787"/>
          </a:xfrm>
        </p:spPr>
        <p:txBody>
          <a:bodyPr>
            <a:normAutofit/>
          </a:bodyPr>
          <a:lstStyle/>
          <a:p>
            <a:r>
              <a:rPr lang="zh-CN" altLang="en-US" sz="6000" dirty="0">
                <a:solidFill>
                  <a:srgbClr val="FF0000"/>
                </a:solidFill>
              </a:rPr>
              <a:t>命题的关键</a:t>
            </a:r>
            <a:r>
              <a:rPr lang="en-US" altLang="zh-CN" sz="6000" dirty="0">
                <a:solidFill>
                  <a:srgbClr val="FF0000"/>
                </a:solidFill>
              </a:rPr>
              <a:t>——</a:t>
            </a:r>
            <a:r>
              <a:rPr lang="zh-CN" altLang="en-US" sz="6000" dirty="0">
                <a:solidFill>
                  <a:srgbClr val="FF0000"/>
                </a:solidFill>
              </a:rPr>
              <a:t>情境设计</a:t>
            </a:r>
          </a:p>
        </p:txBody>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16195201"/>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603948" y="1852803"/>
            <a:ext cx="9698636" cy="3873440"/>
          </a:xfrm>
        </p:spPr>
        <p:txBody>
          <a:bodyPr>
            <a:normAutofit/>
          </a:bodyPr>
          <a:lstStyle/>
          <a:p>
            <a:pPr>
              <a:lnSpc>
                <a:spcPct val="150000"/>
              </a:lnSpc>
            </a:pPr>
            <a:r>
              <a:rPr lang="zh-CN" altLang="en-US" dirty="0"/>
              <a:t>应该与实际生活相联系，具有较强的真实性，同时也应与学生既有的经验相联系（即对学生而言不应该是完全陌生的）</a:t>
            </a:r>
          </a:p>
          <a:p>
            <a:pPr>
              <a:lnSpc>
                <a:spcPct val="150000"/>
              </a:lnSpc>
            </a:pPr>
            <a:r>
              <a:rPr lang="zh-CN" altLang="en-US" dirty="0"/>
              <a:t>应该是开放的，可以引发学生的回忆、联想、想象、判断、推理、分析、概括、解释、评价等活动，可以为学生提供思维的起点，为学生的认知活动和实际操作提供对象和条件</a:t>
            </a:r>
          </a:p>
          <a:p>
            <a:pPr>
              <a:lnSpc>
                <a:spcPct val="150000"/>
              </a:lnSpc>
            </a:pPr>
            <a:r>
              <a:rPr lang="zh-CN" altLang="en-US" dirty="0"/>
              <a:t>应该是一个“实际任务”，能使不同水平的学生都有相应的表现空间</a:t>
            </a:r>
          </a:p>
        </p:txBody>
      </p:sp>
      <p:sp>
        <p:nvSpPr>
          <p:cNvPr id="3" name="标题 2"/>
          <p:cNvSpPr>
            <a:spLocks noGrp="1"/>
          </p:cNvSpPr>
          <p:nvPr>
            <p:ph type="title"/>
          </p:nvPr>
        </p:nvSpPr>
        <p:spPr/>
        <p:txBody>
          <a:bodyPr/>
          <a:lstStyle/>
          <a:p>
            <a:r>
              <a:rPr lang="zh-CN" altLang="en-US" dirty="0"/>
              <a:t>“好的测试情境”的特征</a:t>
            </a:r>
          </a:p>
        </p:txBody>
      </p:sp>
    </p:spTree>
    <p:extLst>
      <p:ext uri="{BB962C8B-B14F-4D97-AF65-F5344CB8AC3E}">
        <p14:creationId xmlns:p14="http://schemas.microsoft.com/office/powerpoint/2010/main" val="1564004820"/>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9">
            <a:extLst>
              <a:ext uri="{FF2B5EF4-FFF2-40B4-BE49-F238E27FC236}">
                <a16:creationId xmlns:a16="http://schemas.microsoft.com/office/drawing/2014/main" id="{17A62EE6-D783-481D-8E25-3B4815A19AB3}"/>
              </a:ext>
            </a:extLst>
          </p:cNvPr>
          <p:cNvSpPr>
            <a:spLocks noChangeArrowheads="1"/>
          </p:cNvSpPr>
          <p:nvPr/>
        </p:nvSpPr>
        <p:spPr bwMode="auto">
          <a:xfrm>
            <a:off x="1992314" y="1844676"/>
            <a:ext cx="2232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sp>
        <p:nvSpPr>
          <p:cNvPr id="36867" name="Rectangle 14">
            <a:extLst>
              <a:ext uri="{FF2B5EF4-FFF2-40B4-BE49-F238E27FC236}">
                <a16:creationId xmlns:a16="http://schemas.microsoft.com/office/drawing/2014/main" id="{39D0A0A4-D6D8-41EB-844F-AEC9F2A1F868}"/>
              </a:ext>
            </a:extLst>
          </p:cNvPr>
          <p:cNvSpPr>
            <a:spLocks noChangeArrowheads="1"/>
          </p:cNvSpPr>
          <p:nvPr/>
        </p:nvSpPr>
        <p:spPr bwMode="auto">
          <a:xfrm>
            <a:off x="1703389" y="125413"/>
            <a:ext cx="8569325" cy="3600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3600"/>
              <a:t>桌游</a:t>
            </a:r>
          </a:p>
          <a:p>
            <a:r>
              <a:rPr lang="zh-CN" altLang="en-US" sz="3200"/>
              <a:t>    有一种桌面游戏。参加者向一个由黑白方块镶嵌的桌面投掷硬币。硬币压到任何方块的边算输，落到方块中间算赢。如果硬币滚落到桌下，则重掷。</a:t>
            </a:r>
          </a:p>
          <a:p>
            <a:r>
              <a:rPr lang="zh-CN" altLang="en-US" sz="3200"/>
              <a:t>请问：</a:t>
            </a:r>
          </a:p>
          <a:p>
            <a:r>
              <a:rPr lang="zh-CN" altLang="en-US" sz="3200"/>
              <a:t>    赢的概率是多少？</a:t>
            </a:r>
          </a:p>
        </p:txBody>
      </p:sp>
      <p:pic>
        <p:nvPicPr>
          <p:cNvPr id="36868" name="Picture 13">
            <a:extLst>
              <a:ext uri="{FF2B5EF4-FFF2-40B4-BE49-F238E27FC236}">
                <a16:creationId xmlns:a16="http://schemas.microsoft.com/office/drawing/2014/main" id="{53C99C1B-AE27-4F7A-B56F-49EDECDB3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9" y="3500438"/>
            <a:ext cx="518477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29401459"/>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70" name="Rectangle 6">
            <a:extLst>
              <a:ext uri="{FF2B5EF4-FFF2-40B4-BE49-F238E27FC236}">
                <a16:creationId xmlns:a16="http://schemas.microsoft.com/office/drawing/2014/main" id="{3BB17173-D9BD-4471-9137-3AE9A1ED20B4}"/>
              </a:ext>
            </a:extLst>
          </p:cNvPr>
          <p:cNvSpPr>
            <a:spLocks noChangeArrowheads="1"/>
          </p:cNvSpPr>
          <p:nvPr/>
        </p:nvSpPr>
        <p:spPr bwMode="auto">
          <a:xfrm>
            <a:off x="6959601" y="1412876"/>
            <a:ext cx="3529013" cy="20161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solidFill>
                <a:srgbClr val="FFFF00"/>
              </a:solidFill>
            </a:endParaRPr>
          </a:p>
        </p:txBody>
      </p:sp>
      <p:sp>
        <p:nvSpPr>
          <p:cNvPr id="37891" name="Rectangle 2">
            <a:extLst>
              <a:ext uri="{FF2B5EF4-FFF2-40B4-BE49-F238E27FC236}">
                <a16:creationId xmlns:a16="http://schemas.microsoft.com/office/drawing/2014/main" id="{E6F20996-69C7-40B4-8003-6F6C501647AF}"/>
              </a:ext>
            </a:extLst>
          </p:cNvPr>
          <p:cNvSpPr>
            <a:spLocks noGrp="1" noChangeArrowheads="1"/>
          </p:cNvSpPr>
          <p:nvPr>
            <p:ph type="title" idx="4294967295"/>
          </p:nvPr>
        </p:nvSpPr>
        <p:spPr/>
        <p:txBody>
          <a:bodyPr/>
          <a:lstStyle/>
          <a:p>
            <a:r>
              <a:rPr lang="zh-CN" altLang="en-US" b="0">
                <a:solidFill>
                  <a:schemeClr val="tx1"/>
                </a:solidFill>
                <a:ea typeface="宋体" panose="02010600030101010101" pitchFamily="2" charset="-122"/>
              </a:rPr>
              <a:t>解决这一问题的过程</a:t>
            </a:r>
          </a:p>
        </p:txBody>
      </p:sp>
      <p:sp>
        <p:nvSpPr>
          <p:cNvPr id="113667" name="Rectangle 3">
            <a:extLst>
              <a:ext uri="{FF2B5EF4-FFF2-40B4-BE49-F238E27FC236}">
                <a16:creationId xmlns:a16="http://schemas.microsoft.com/office/drawing/2014/main" id="{D398C563-7450-45FC-9B3D-1DCAE45D2E62}"/>
              </a:ext>
            </a:extLst>
          </p:cNvPr>
          <p:cNvSpPr>
            <a:spLocks noGrp="1" noChangeArrowheads="1"/>
          </p:cNvSpPr>
          <p:nvPr>
            <p:ph type="body" idx="4294967295"/>
          </p:nvPr>
        </p:nvSpPr>
        <p:spPr>
          <a:xfrm>
            <a:off x="1981200" y="1600201"/>
            <a:ext cx="6635750" cy="3629025"/>
          </a:xfrm>
        </p:spPr>
        <p:txBody>
          <a:bodyPr anchor="ctr"/>
          <a:lstStyle/>
          <a:p>
            <a:pPr>
              <a:buFontTx/>
              <a:buNone/>
            </a:pPr>
            <a:r>
              <a:rPr lang="en-US" altLang="zh-CN" sz="3600">
                <a:ea typeface="宋体" panose="02010600030101010101" pitchFamily="2" charset="-122"/>
              </a:rPr>
              <a:t>1. </a:t>
            </a:r>
            <a:r>
              <a:rPr lang="zh-CN" altLang="en-US" sz="3600">
                <a:ea typeface="宋体" panose="02010600030101010101" pitchFamily="2" charset="-122"/>
              </a:rPr>
              <a:t>找出重要变量</a:t>
            </a:r>
          </a:p>
          <a:p>
            <a:pPr lvl="1"/>
            <a:r>
              <a:rPr lang="zh-CN" altLang="en-US" sz="3600">
                <a:ea typeface="宋体" panose="02010600030101010101" pitchFamily="2" charset="-122"/>
              </a:rPr>
              <a:t>方块和硬币相对大小</a:t>
            </a:r>
          </a:p>
          <a:p>
            <a:pPr>
              <a:buFontTx/>
              <a:buNone/>
            </a:pPr>
            <a:endParaRPr lang="zh-CN" altLang="en-US" sz="3600">
              <a:ea typeface="宋体" panose="02010600030101010101" pitchFamily="2" charset="-122"/>
            </a:endParaRPr>
          </a:p>
          <a:p>
            <a:pPr>
              <a:buFontTx/>
              <a:buNone/>
            </a:pPr>
            <a:r>
              <a:rPr lang="en-US" altLang="zh-CN" sz="3600">
                <a:ea typeface="宋体" panose="02010600030101010101" pitchFamily="2" charset="-122"/>
              </a:rPr>
              <a:t>2. </a:t>
            </a:r>
            <a:r>
              <a:rPr lang="zh-CN" altLang="en-US" sz="3600">
                <a:ea typeface="宋体" panose="02010600030101010101" pitchFamily="2" charset="-122"/>
              </a:rPr>
              <a:t>将真实问题转化成数学问题</a:t>
            </a:r>
          </a:p>
          <a:p>
            <a:pPr lvl="1"/>
            <a:r>
              <a:rPr lang="zh-CN" altLang="en-US" sz="3600">
                <a:ea typeface="宋体" panose="02010600030101010101" pitchFamily="2" charset="-122"/>
              </a:rPr>
              <a:t>单个正方形和圆周的关系</a:t>
            </a:r>
            <a:r>
              <a:rPr lang="zh-CN" altLang="en-US">
                <a:ea typeface="宋体" panose="02010600030101010101" pitchFamily="2" charset="-122"/>
              </a:rPr>
              <a:t>	</a:t>
            </a:r>
          </a:p>
        </p:txBody>
      </p:sp>
      <p:sp>
        <p:nvSpPr>
          <p:cNvPr id="113669" name="Rectangle 5">
            <a:extLst>
              <a:ext uri="{FF2B5EF4-FFF2-40B4-BE49-F238E27FC236}">
                <a16:creationId xmlns:a16="http://schemas.microsoft.com/office/drawing/2014/main" id="{D35BB5D5-46ED-44E3-8175-220E95A47744}"/>
              </a:ext>
            </a:extLst>
          </p:cNvPr>
          <p:cNvSpPr>
            <a:spLocks noChangeArrowheads="1"/>
          </p:cNvSpPr>
          <p:nvPr/>
        </p:nvSpPr>
        <p:spPr bwMode="auto">
          <a:xfrm>
            <a:off x="7319964" y="1700214"/>
            <a:ext cx="1368425" cy="1296987"/>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solidFill>
                <a:srgbClr val="FFFF00"/>
              </a:solidFill>
            </a:endParaRPr>
          </a:p>
        </p:txBody>
      </p:sp>
      <p:sp>
        <p:nvSpPr>
          <p:cNvPr id="113671" name="Oval 7">
            <a:extLst>
              <a:ext uri="{FF2B5EF4-FFF2-40B4-BE49-F238E27FC236}">
                <a16:creationId xmlns:a16="http://schemas.microsoft.com/office/drawing/2014/main" id="{D96D1D56-E7F3-4873-A492-78EC4A2DED6B}"/>
              </a:ext>
            </a:extLst>
          </p:cNvPr>
          <p:cNvSpPr>
            <a:spLocks noChangeArrowheads="1"/>
          </p:cNvSpPr>
          <p:nvPr/>
        </p:nvSpPr>
        <p:spPr bwMode="auto">
          <a:xfrm>
            <a:off x="9191626" y="1989138"/>
            <a:ext cx="936625" cy="863600"/>
          </a:xfrm>
          <a:prstGeom prst="ellipse">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solidFill>
                <a:srgbClr val="FFFF00"/>
              </a:solidFill>
            </a:endParaRPr>
          </a:p>
        </p:txBody>
      </p:sp>
    </p:spTree>
    <p:extLst>
      <p:ext uri="{BB962C8B-B14F-4D97-AF65-F5344CB8AC3E}">
        <p14:creationId xmlns:p14="http://schemas.microsoft.com/office/powerpoint/2010/main" val="34234302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anim calcmode="lin" valueType="num">
                                      <p:cBhvr additive="base">
                                        <p:cTn id="11"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3669"/>
                                        </p:tgtEl>
                                        <p:attrNameLst>
                                          <p:attrName>style.visibility</p:attrName>
                                        </p:attrNameLst>
                                      </p:cBhvr>
                                      <p:to>
                                        <p:strVal val="visible"/>
                                      </p:to>
                                    </p:set>
                                    <p:anim calcmode="lin" valueType="num">
                                      <p:cBhvr additive="base">
                                        <p:cTn id="17" dur="500" fill="hold"/>
                                        <p:tgtEl>
                                          <p:spTgt spid="113669"/>
                                        </p:tgtEl>
                                        <p:attrNameLst>
                                          <p:attrName>ppt_x</p:attrName>
                                        </p:attrNameLst>
                                      </p:cBhvr>
                                      <p:tavLst>
                                        <p:tav tm="0">
                                          <p:val>
                                            <p:strVal val="#ppt_x"/>
                                          </p:val>
                                        </p:tav>
                                        <p:tav tm="100000">
                                          <p:val>
                                            <p:strVal val="#ppt_x"/>
                                          </p:val>
                                        </p:tav>
                                      </p:tavLst>
                                    </p:anim>
                                    <p:anim calcmode="lin" valueType="num">
                                      <p:cBhvr additive="base">
                                        <p:cTn id="18" dur="500" fill="hold"/>
                                        <p:tgtEl>
                                          <p:spTgt spid="11366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3670"/>
                                        </p:tgtEl>
                                        <p:attrNameLst>
                                          <p:attrName>style.visibility</p:attrName>
                                        </p:attrNameLst>
                                      </p:cBhvr>
                                      <p:to>
                                        <p:strVal val="visible"/>
                                      </p:to>
                                    </p:set>
                                    <p:anim calcmode="lin" valueType="num">
                                      <p:cBhvr additive="base">
                                        <p:cTn id="21" dur="500" fill="hold"/>
                                        <p:tgtEl>
                                          <p:spTgt spid="113670"/>
                                        </p:tgtEl>
                                        <p:attrNameLst>
                                          <p:attrName>ppt_x</p:attrName>
                                        </p:attrNameLst>
                                      </p:cBhvr>
                                      <p:tavLst>
                                        <p:tav tm="0">
                                          <p:val>
                                            <p:strVal val="#ppt_x"/>
                                          </p:val>
                                        </p:tav>
                                        <p:tav tm="100000">
                                          <p:val>
                                            <p:strVal val="#ppt_x"/>
                                          </p:val>
                                        </p:tav>
                                      </p:tavLst>
                                    </p:anim>
                                    <p:anim calcmode="lin" valueType="num">
                                      <p:cBhvr additive="base">
                                        <p:cTn id="22" dur="500" fill="hold"/>
                                        <p:tgtEl>
                                          <p:spTgt spid="11367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3671"/>
                                        </p:tgtEl>
                                        <p:attrNameLst>
                                          <p:attrName>style.visibility</p:attrName>
                                        </p:attrNameLst>
                                      </p:cBhvr>
                                      <p:to>
                                        <p:strVal val="visible"/>
                                      </p:to>
                                    </p:set>
                                    <p:anim calcmode="lin" valueType="num">
                                      <p:cBhvr additive="base">
                                        <p:cTn id="25" dur="500" fill="hold"/>
                                        <p:tgtEl>
                                          <p:spTgt spid="113671"/>
                                        </p:tgtEl>
                                        <p:attrNameLst>
                                          <p:attrName>ppt_x</p:attrName>
                                        </p:attrNameLst>
                                      </p:cBhvr>
                                      <p:tavLst>
                                        <p:tav tm="0">
                                          <p:val>
                                            <p:strVal val="#ppt_x"/>
                                          </p:val>
                                        </p:tav>
                                        <p:tav tm="100000">
                                          <p:val>
                                            <p:strVal val="#ppt_x"/>
                                          </p:val>
                                        </p:tav>
                                      </p:tavLst>
                                    </p:anim>
                                    <p:anim calcmode="lin" valueType="num">
                                      <p:cBhvr additive="base">
                                        <p:cTn id="26"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3667">
                                            <p:txEl>
                                              <p:pRg st="3" end="3"/>
                                            </p:txEl>
                                          </p:spTgt>
                                        </p:tgtEl>
                                        <p:attrNameLst>
                                          <p:attrName>style.visibility</p:attrName>
                                        </p:attrNameLst>
                                      </p:cBhvr>
                                      <p:to>
                                        <p:strVal val="visible"/>
                                      </p:to>
                                    </p:set>
                                    <p:anim calcmode="lin" valueType="num">
                                      <p:cBhvr additive="base">
                                        <p:cTn id="31"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3667">
                                            <p:txEl>
                                              <p:pRg st="4" end="4"/>
                                            </p:txEl>
                                          </p:spTgt>
                                        </p:tgtEl>
                                        <p:attrNameLst>
                                          <p:attrName>style.visibility</p:attrName>
                                        </p:attrNameLst>
                                      </p:cBhvr>
                                      <p:to>
                                        <p:strVal val="visible"/>
                                      </p:to>
                                    </p:set>
                                    <p:anim calcmode="lin" valueType="num">
                                      <p:cBhvr additive="base">
                                        <p:cTn id="35"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P spid="113669" grpId="0" animBg="1"/>
      <p:bldP spid="11367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D4C244B-FAD5-4F6B-9D8F-0F934712167B}"/>
              </a:ext>
            </a:extLst>
          </p:cNvPr>
          <p:cNvSpPr>
            <a:spLocks noGrp="1" noChangeArrowheads="1"/>
          </p:cNvSpPr>
          <p:nvPr>
            <p:ph type="title" idx="4294967295"/>
          </p:nvPr>
        </p:nvSpPr>
        <p:spPr>
          <a:xfrm>
            <a:off x="1524001" y="288925"/>
            <a:ext cx="8748713" cy="787400"/>
          </a:xfrm>
        </p:spPr>
        <p:txBody>
          <a:bodyPr/>
          <a:lstStyle/>
          <a:p>
            <a:r>
              <a:rPr lang="zh-CN" altLang="en-US" b="0">
                <a:solidFill>
                  <a:schemeClr val="tx1"/>
                </a:solidFill>
                <a:ea typeface="宋体" panose="02010600030101010101" pitchFamily="2" charset="-122"/>
              </a:rPr>
              <a:t>解决这一问题的过程</a:t>
            </a:r>
          </a:p>
        </p:txBody>
      </p:sp>
      <p:sp>
        <p:nvSpPr>
          <p:cNvPr id="38915" name="Rectangle 3">
            <a:extLst>
              <a:ext uri="{FF2B5EF4-FFF2-40B4-BE49-F238E27FC236}">
                <a16:creationId xmlns:a16="http://schemas.microsoft.com/office/drawing/2014/main" id="{70A81CEA-9ADD-42BF-ADED-70E65ED664EE}"/>
              </a:ext>
            </a:extLst>
          </p:cNvPr>
          <p:cNvSpPr>
            <a:spLocks noGrp="1" noChangeArrowheads="1"/>
          </p:cNvSpPr>
          <p:nvPr>
            <p:ph type="body" idx="4294967295"/>
          </p:nvPr>
        </p:nvSpPr>
        <p:spPr>
          <a:xfrm>
            <a:off x="1981201" y="1357314"/>
            <a:ext cx="8258175" cy="2287587"/>
          </a:xfrm>
        </p:spPr>
        <p:txBody>
          <a:bodyPr/>
          <a:lstStyle/>
          <a:p>
            <a:pPr>
              <a:buFontTx/>
              <a:buNone/>
            </a:pPr>
            <a:r>
              <a:rPr lang="en-US" altLang="zh-CN" sz="3600">
                <a:ea typeface="宋体" panose="02010600030101010101" pitchFamily="2" charset="-122"/>
              </a:rPr>
              <a:t>3. </a:t>
            </a:r>
            <a:r>
              <a:rPr lang="zh-CN" altLang="en-US" sz="3600">
                <a:ea typeface="宋体" panose="02010600030101010101" pitchFamily="2" charset="-122"/>
              </a:rPr>
              <a:t>问题情境具体化 （简化问题）</a:t>
            </a:r>
          </a:p>
          <a:p>
            <a:pPr lvl="1"/>
            <a:r>
              <a:rPr lang="zh-CN" altLang="en-US" sz="3600">
                <a:ea typeface="宋体" panose="02010600030101010101" pitchFamily="2" charset="-122"/>
              </a:rPr>
              <a:t>圆半径</a:t>
            </a:r>
            <a:r>
              <a:rPr lang="en-US" altLang="zh-CN" sz="3600">
                <a:ea typeface="宋体" panose="02010600030101010101" pitchFamily="2" charset="-122"/>
              </a:rPr>
              <a:t>=3cm,</a:t>
            </a:r>
          </a:p>
          <a:p>
            <a:pPr lvl="1"/>
            <a:r>
              <a:rPr lang="zh-CN" altLang="en-US" sz="3600">
                <a:ea typeface="宋体" panose="02010600030101010101" pitchFamily="2" charset="-122"/>
              </a:rPr>
              <a:t>正方形边长</a:t>
            </a:r>
            <a:r>
              <a:rPr lang="en-US" altLang="zh-CN" sz="3600">
                <a:ea typeface="宋体" panose="02010600030101010101" pitchFamily="2" charset="-122"/>
              </a:rPr>
              <a:t>=10cm</a:t>
            </a:r>
          </a:p>
        </p:txBody>
      </p:sp>
      <p:pic>
        <p:nvPicPr>
          <p:cNvPr id="196612" name="Picture 4">
            <a:extLst>
              <a:ext uri="{FF2B5EF4-FFF2-40B4-BE49-F238E27FC236}">
                <a16:creationId xmlns:a16="http://schemas.microsoft.com/office/drawing/2014/main" id="{301341D8-0812-42A0-A8CE-230D9EE54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3214689"/>
            <a:ext cx="590391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70154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anim calcmode="lin" valueType="num">
                                      <p:cBhvr additive="base">
                                        <p:cTn id="7" dur="500" fill="hold"/>
                                        <p:tgtEl>
                                          <p:spTgt spid="196612"/>
                                        </p:tgtEl>
                                        <p:attrNameLst>
                                          <p:attrName>ppt_x</p:attrName>
                                        </p:attrNameLst>
                                      </p:cBhvr>
                                      <p:tavLst>
                                        <p:tav tm="0">
                                          <p:val>
                                            <p:strVal val="#ppt_x"/>
                                          </p:val>
                                        </p:tav>
                                        <p:tav tm="100000">
                                          <p:val>
                                            <p:strVal val="#ppt_x"/>
                                          </p:val>
                                        </p:tav>
                                      </p:tavLst>
                                    </p:anim>
                                    <p:anim calcmode="lin" valueType="num">
                                      <p:cBhvr additive="base">
                                        <p:cTn id="8" dur="500" fill="hold"/>
                                        <p:tgtEl>
                                          <p:spTgt spid="196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C3B3AC8-FDCC-433E-923B-6D36F975FFC9}"/>
              </a:ext>
            </a:extLst>
          </p:cNvPr>
          <p:cNvSpPr>
            <a:spLocks noGrp="1" noChangeArrowheads="1"/>
          </p:cNvSpPr>
          <p:nvPr>
            <p:ph type="title" idx="4294967295"/>
          </p:nvPr>
        </p:nvSpPr>
        <p:spPr>
          <a:xfrm>
            <a:off x="1716088" y="455613"/>
            <a:ext cx="8748712" cy="787400"/>
          </a:xfrm>
        </p:spPr>
        <p:txBody>
          <a:bodyPr/>
          <a:lstStyle/>
          <a:p>
            <a:r>
              <a:rPr lang="zh-CN" altLang="en-US" b="0">
                <a:solidFill>
                  <a:schemeClr val="tx1"/>
                </a:solidFill>
                <a:ea typeface="宋体" panose="02010600030101010101" pitchFamily="2" charset="-122"/>
              </a:rPr>
              <a:t>解决这一问题的过程</a:t>
            </a:r>
          </a:p>
        </p:txBody>
      </p:sp>
      <p:sp>
        <p:nvSpPr>
          <p:cNvPr id="114691" name="Rectangle 3">
            <a:extLst>
              <a:ext uri="{FF2B5EF4-FFF2-40B4-BE49-F238E27FC236}">
                <a16:creationId xmlns:a16="http://schemas.microsoft.com/office/drawing/2014/main" id="{9DD55A1B-2860-44AE-9772-CEA85B721911}"/>
              </a:ext>
            </a:extLst>
          </p:cNvPr>
          <p:cNvSpPr>
            <a:spLocks noGrp="1" noChangeArrowheads="1"/>
          </p:cNvSpPr>
          <p:nvPr>
            <p:ph type="body" sz="half" idx="4294967295"/>
          </p:nvPr>
        </p:nvSpPr>
        <p:spPr>
          <a:xfrm>
            <a:off x="1981200" y="1600200"/>
            <a:ext cx="8218488" cy="4495800"/>
          </a:xfrm>
        </p:spPr>
        <p:txBody>
          <a:bodyPr/>
          <a:lstStyle/>
          <a:p>
            <a:pPr>
              <a:buFontTx/>
              <a:buNone/>
            </a:pPr>
            <a:r>
              <a:rPr lang="en-US" altLang="zh-CN" sz="3600">
                <a:ea typeface="宋体" panose="02010600030101010101" pitchFamily="2" charset="-122"/>
              </a:rPr>
              <a:t>4. </a:t>
            </a:r>
            <a:r>
              <a:rPr lang="zh-CN" altLang="en-US" sz="3600">
                <a:ea typeface="宋体" panose="02010600030101010101" pitchFamily="2" charset="-122"/>
              </a:rPr>
              <a:t>解决问题并加以抽象和概括</a:t>
            </a:r>
          </a:p>
          <a:p>
            <a:pPr lvl="1"/>
            <a:r>
              <a:rPr lang="zh-CN" altLang="en-US" sz="3600">
                <a:ea typeface="宋体" panose="02010600030101010101" pitchFamily="2" charset="-122"/>
              </a:rPr>
              <a:t>用代数形式代表两者关系</a:t>
            </a:r>
          </a:p>
          <a:p>
            <a:pPr>
              <a:buFontTx/>
              <a:buNone/>
            </a:pPr>
            <a:endParaRPr lang="zh-CN" altLang="en-US" sz="3600">
              <a:ea typeface="宋体" panose="02010600030101010101" pitchFamily="2" charset="-122"/>
            </a:endParaRPr>
          </a:p>
          <a:p>
            <a:pPr>
              <a:buFontTx/>
              <a:buNone/>
            </a:pPr>
            <a:endParaRPr lang="zh-CN" altLang="en-US" sz="3600">
              <a:ea typeface="宋体" panose="02010600030101010101" pitchFamily="2" charset="-122"/>
            </a:endParaRPr>
          </a:p>
          <a:p>
            <a:pPr>
              <a:buFontTx/>
              <a:buNone/>
            </a:pPr>
            <a:endParaRPr lang="zh-CN" altLang="en-US" sz="3600">
              <a:ea typeface="宋体" panose="02010600030101010101" pitchFamily="2" charset="-122"/>
            </a:endParaRPr>
          </a:p>
          <a:p>
            <a:pPr>
              <a:buFontTx/>
              <a:buNone/>
            </a:pPr>
            <a:r>
              <a:rPr lang="en-US" altLang="zh-CN" sz="3600">
                <a:ea typeface="宋体" panose="02010600030101010101" pitchFamily="2" charset="-122"/>
              </a:rPr>
              <a:t>5. </a:t>
            </a:r>
            <a:r>
              <a:rPr lang="zh-CN" altLang="en-US" sz="3600">
                <a:ea typeface="宋体" panose="02010600030101010101" pitchFamily="2" charset="-122"/>
              </a:rPr>
              <a:t>推广（到现实情境去）</a:t>
            </a:r>
          </a:p>
          <a:p>
            <a:endParaRPr lang="en-US" altLang="zh-CN" sz="3600">
              <a:ea typeface="宋体" panose="02010600030101010101" pitchFamily="2" charset="-122"/>
            </a:endParaRPr>
          </a:p>
        </p:txBody>
      </p:sp>
      <p:graphicFrame>
        <p:nvGraphicFramePr>
          <p:cNvPr id="114692" name="Object 4">
            <a:extLst>
              <a:ext uri="{FF2B5EF4-FFF2-40B4-BE49-F238E27FC236}">
                <a16:creationId xmlns:a16="http://schemas.microsoft.com/office/drawing/2014/main" id="{4623D4B5-3E1C-4FAB-B12A-C7C1080B454D}"/>
              </a:ext>
            </a:extLst>
          </p:cNvPr>
          <p:cNvGraphicFramePr>
            <a:graphicFrameLocks noGrp="1" noChangeAspect="1"/>
          </p:cNvGraphicFramePr>
          <p:nvPr>
            <p:ph sz="half" idx="4294967295"/>
          </p:nvPr>
        </p:nvGraphicFramePr>
        <p:xfrm>
          <a:off x="2495551" y="3103563"/>
          <a:ext cx="7129463" cy="1262062"/>
        </p:xfrm>
        <a:graphic>
          <a:graphicData uri="http://schemas.openxmlformats.org/presentationml/2006/ole">
            <mc:AlternateContent xmlns:mc="http://schemas.openxmlformats.org/markup-compatibility/2006">
              <mc:Choice xmlns:v="urn:schemas-microsoft-com:vml" Requires="v">
                <p:oleObj spid="_x0000_s1051" name="公式" r:id="rId3" imgW="2438400" imgH="431800" progId="Equation.3">
                  <p:embed/>
                </p:oleObj>
              </mc:Choice>
              <mc:Fallback>
                <p:oleObj name="公式" r:id="rId3" imgW="2438400" imgH="431800" progId="Equation.3">
                  <p:embed/>
                  <p:pic>
                    <p:nvPicPr>
                      <p:cNvPr id="114692" name="Object 4">
                        <a:extLst>
                          <a:ext uri="{FF2B5EF4-FFF2-40B4-BE49-F238E27FC236}">
                            <a16:creationId xmlns:a16="http://schemas.microsoft.com/office/drawing/2014/main" id="{4623D4B5-3E1C-4FAB-B12A-C7C1080B454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3103563"/>
                        <a:ext cx="7129463" cy="1262062"/>
                      </a:xfrm>
                      <a:prstGeom prst="rect">
                        <a:avLst/>
                      </a:prstGeom>
                      <a:solidFill>
                        <a:srgbClr val="FFFFFF"/>
                      </a:solidFill>
                      <a:ln>
                        <a:noFill/>
                      </a:ln>
                      <a:extLs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04296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anim calcmode="lin" valueType="num">
                                      <p:cBhvr additive="base">
                                        <p:cTn id="11"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4692"/>
                                        </p:tgtEl>
                                        <p:attrNameLst>
                                          <p:attrName>style.visibility</p:attrName>
                                        </p:attrNameLst>
                                      </p:cBhvr>
                                      <p:to>
                                        <p:strVal val="visible"/>
                                      </p:to>
                                    </p:set>
                                    <p:anim calcmode="lin" valueType="num">
                                      <p:cBhvr additive="base">
                                        <p:cTn id="17" dur="500" fill="hold"/>
                                        <p:tgtEl>
                                          <p:spTgt spid="114692"/>
                                        </p:tgtEl>
                                        <p:attrNameLst>
                                          <p:attrName>ppt_x</p:attrName>
                                        </p:attrNameLst>
                                      </p:cBhvr>
                                      <p:tavLst>
                                        <p:tav tm="0">
                                          <p:val>
                                            <p:strVal val="#ppt_x"/>
                                          </p:val>
                                        </p:tav>
                                        <p:tav tm="100000">
                                          <p:val>
                                            <p:strVal val="#ppt_x"/>
                                          </p:val>
                                        </p:tav>
                                      </p:tavLst>
                                    </p:anim>
                                    <p:anim calcmode="lin" valueType="num">
                                      <p:cBhvr additive="base">
                                        <p:cTn id="18" dur="500" fill="hold"/>
                                        <p:tgtEl>
                                          <p:spTgt spid="11469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4691">
                                            <p:txEl>
                                              <p:pRg st="5" end="5"/>
                                            </p:txEl>
                                          </p:spTgt>
                                        </p:tgtEl>
                                        <p:attrNameLst>
                                          <p:attrName>style.visibility</p:attrName>
                                        </p:attrNameLst>
                                      </p:cBhvr>
                                      <p:to>
                                        <p:strVal val="visible"/>
                                      </p:to>
                                    </p:set>
                                    <p:anim calcmode="lin" valueType="num">
                                      <p:cBhvr additive="base">
                                        <p:cTn id="23" dur="5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6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7770" y="1950585"/>
            <a:ext cx="3127375" cy="2519362"/>
          </a:xfrm>
          <a:prstGeom prst="rect">
            <a:avLst/>
          </a:prstGeom>
        </p:spPr>
        <p:txBody>
          <a:bodyPr>
            <a:spAutoFit/>
          </a:bodyPr>
          <a:lstStyle/>
          <a:p>
            <a:pPr marL="342900" indent="-342900" fontAlgn="auto">
              <a:lnSpc>
                <a:spcPct val="150000"/>
              </a:lnSpc>
              <a:spcBef>
                <a:spcPts val="0"/>
              </a:spcBef>
              <a:spcAft>
                <a:spcPts val="0"/>
              </a:spcAft>
              <a:buFont typeface="Wingdings" panose="05000000000000000000" pitchFamily="2" charset="2"/>
              <a:buChar char="u"/>
              <a:defRPr/>
            </a:pPr>
            <a:r>
              <a:rPr lang="zh-CN" altLang="zh-CN" kern="100" dirty="0">
                <a:latin typeface="楷体" panose="02010609060101010101" pitchFamily="49" charset="-122"/>
                <a:ea typeface="楷体" panose="02010609060101010101" pitchFamily="49" charset="-122"/>
                <a:cs typeface="Times New Roman" panose="02020603050405020304" pitchFamily="18" charset="0"/>
              </a:rPr>
              <a:t>高中信息技术是一门学科性与实践性并重的课程</a:t>
            </a:r>
            <a:endParaRPr lang="en-US" altLang="zh-CN" kern="1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fontAlgn="auto">
              <a:lnSpc>
                <a:spcPct val="150000"/>
              </a:lnSpc>
              <a:spcBef>
                <a:spcPts val="0"/>
              </a:spcBef>
              <a:spcAft>
                <a:spcPts val="0"/>
              </a:spcAft>
              <a:buFont typeface="Wingdings" panose="05000000000000000000" pitchFamily="2" charset="2"/>
              <a:buChar char="u"/>
              <a:defRPr/>
            </a:pPr>
            <a:r>
              <a:rPr lang="zh-CN" altLang="zh-CN" kern="100" dirty="0">
                <a:latin typeface="楷体" panose="02010609060101010101" pitchFamily="49" charset="-122"/>
                <a:ea typeface="楷体" panose="02010609060101010101" pitchFamily="49" charset="-122"/>
                <a:cs typeface="Times New Roman" panose="02020603050405020304" pitchFamily="18" charset="0"/>
              </a:rPr>
              <a:t>与学生的个人学习与生活密切相关</a:t>
            </a:r>
            <a:endParaRPr lang="en-US" altLang="zh-CN" kern="1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fontAlgn="auto">
              <a:lnSpc>
                <a:spcPct val="150000"/>
              </a:lnSpc>
              <a:spcBef>
                <a:spcPts val="0"/>
              </a:spcBef>
              <a:spcAft>
                <a:spcPts val="0"/>
              </a:spcAft>
              <a:buFont typeface="Wingdings" panose="05000000000000000000" pitchFamily="2" charset="2"/>
              <a:buChar char="u"/>
              <a:defRPr/>
            </a:pPr>
            <a:r>
              <a:rPr lang="zh-CN" altLang="zh-CN" kern="100" dirty="0">
                <a:latin typeface="楷体" panose="02010609060101010101" pitchFamily="49" charset="-122"/>
                <a:ea typeface="楷体" panose="02010609060101010101" pitchFamily="49" charset="-122"/>
                <a:cs typeface="Times New Roman" panose="02020603050405020304" pitchFamily="18" charset="0"/>
              </a:rPr>
              <a:t>信息技术的应用领域几乎触及社会的各个角落</a:t>
            </a:r>
            <a:r>
              <a:rPr lang="zh-CN" altLang="en-US"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kern="100" dirty="0">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8" name="图示 7"/>
          <p:cNvGraphicFramePr/>
          <p:nvPr/>
        </p:nvGraphicFramePr>
        <p:xfrm>
          <a:off x="6361466" y="2243410"/>
          <a:ext cx="4528457"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870857" y="144463"/>
            <a:ext cx="5980793"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fontAlgn="auto">
              <a:spcBef>
                <a:spcPts val="0"/>
              </a:spcBef>
              <a:spcAft>
                <a:spcPts val="0"/>
              </a:spcAft>
              <a:defRPr/>
            </a:pPr>
            <a:r>
              <a:rPr lang="zh-CN" altLang="en-US" sz="3600" dirty="0"/>
              <a:t>情境设计示例</a:t>
            </a:r>
            <a:r>
              <a:rPr lang="en-US" altLang="zh-CN" sz="3600" dirty="0"/>
              <a:t>——</a:t>
            </a:r>
            <a:r>
              <a:rPr lang="zh-CN" altLang="en-US" sz="3600" dirty="0"/>
              <a:t>信息技术</a:t>
            </a:r>
          </a:p>
        </p:txBody>
      </p:sp>
      <p:sp>
        <p:nvSpPr>
          <p:cNvPr id="12" name="右箭头 11"/>
          <p:cNvSpPr/>
          <p:nvPr/>
        </p:nvSpPr>
        <p:spPr>
          <a:xfrm>
            <a:off x="5209495" y="2699885"/>
            <a:ext cx="63817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555838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hlinkClick r:id="rId2" action="ppaction://hlinkfile"/>
          </p:cNvPr>
          <p:cNvSpPr/>
          <p:nvPr/>
        </p:nvSpPr>
        <p:spPr>
          <a:xfrm>
            <a:off x="2303463" y="138113"/>
            <a:ext cx="4233862" cy="46196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fontAlgn="auto">
              <a:spcBef>
                <a:spcPts val="0"/>
              </a:spcBef>
              <a:spcAft>
                <a:spcPts val="0"/>
              </a:spcAft>
              <a:defRPr/>
            </a:pPr>
            <a:r>
              <a:rPr lang="zh-CN" altLang="en-US" sz="2400" b="1" kern="100" dirty="0">
                <a:latin typeface="+mn-ea"/>
                <a:cs typeface="Times New Roman" panose="02020603050405020304" pitchFamily="18" charset="0"/>
              </a:rPr>
              <a:t>例：</a:t>
            </a:r>
            <a:r>
              <a:rPr lang="zh-CN" altLang="zh-CN" sz="2400" b="1" kern="100" dirty="0">
                <a:latin typeface="+mn-ea"/>
                <a:cs typeface="Times New Roman" panose="02020603050405020304" pitchFamily="18" charset="0"/>
              </a:rPr>
              <a:t>发红包程序</a:t>
            </a:r>
            <a:r>
              <a:rPr lang="en-US" altLang="zh-CN" sz="2400" b="1" kern="100" dirty="0">
                <a:latin typeface="+mn-ea"/>
                <a:cs typeface="Times New Roman" panose="02020603050405020304" pitchFamily="18" charset="0"/>
              </a:rPr>
              <a:t>——</a:t>
            </a:r>
            <a:r>
              <a:rPr lang="zh-CN" altLang="en-US" sz="2400" b="1" kern="100" dirty="0">
                <a:latin typeface="+mn-ea"/>
                <a:cs typeface="Times New Roman" panose="02020603050405020304" pitchFamily="18" charset="0"/>
              </a:rPr>
              <a:t>计算思维</a:t>
            </a:r>
            <a:endParaRPr lang="zh-CN" altLang="zh-CN" sz="1600" kern="100" dirty="0">
              <a:latin typeface="+mn-ea"/>
              <a:cs typeface="Times New Roman" panose="02020603050405020304" pitchFamily="18" charset="0"/>
            </a:endParaRPr>
          </a:p>
        </p:txBody>
      </p:sp>
      <p:pic>
        <p:nvPicPr>
          <p:cNvPr id="2457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800" y="733425"/>
            <a:ext cx="4997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800" y="3768725"/>
            <a:ext cx="4997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a:stretch>
            <a:fillRect/>
          </a:stretch>
        </p:blipFill>
        <p:spPr>
          <a:xfrm>
            <a:off x="6062738" y="1341003"/>
            <a:ext cx="5851320" cy="2746290"/>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6"/>
          <a:stretch>
            <a:fillRect/>
          </a:stretch>
        </p:blipFill>
        <p:spPr>
          <a:xfrm>
            <a:off x="6223159" y="4384914"/>
            <a:ext cx="5238095" cy="1161905"/>
          </a:xfrm>
          <a:prstGeom prst="rect">
            <a:avLst/>
          </a:prstGeom>
        </p:spPr>
      </p:pic>
    </p:spTree>
    <p:extLst>
      <p:ext uri="{BB962C8B-B14F-4D97-AF65-F5344CB8AC3E}">
        <p14:creationId xmlns:p14="http://schemas.microsoft.com/office/powerpoint/2010/main" val="1778376619"/>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535840"/>
            <a:ext cx="7353300" cy="3467100"/>
          </a:xfrm>
          <a:prstGeom prst="rect">
            <a:avLst/>
          </a:prstGeom>
          <a:ln w="22225">
            <a:solidFill>
              <a:srgbClr val="FF0000"/>
            </a:solidFill>
          </a:ln>
        </p:spPr>
      </p:pic>
      <p:pic>
        <p:nvPicPr>
          <p:cNvPr id="3" name="图片 2"/>
          <p:cNvPicPr>
            <a:picLocks noChangeAspect="1"/>
          </p:cNvPicPr>
          <p:nvPr/>
        </p:nvPicPr>
        <p:blipFill>
          <a:blip r:embed="rId3"/>
          <a:stretch>
            <a:fillRect/>
          </a:stretch>
        </p:blipFill>
        <p:spPr>
          <a:xfrm>
            <a:off x="329223" y="3800857"/>
            <a:ext cx="7314286" cy="3057143"/>
          </a:xfrm>
          <a:prstGeom prst="rect">
            <a:avLst/>
          </a:prstGeom>
          <a:ln>
            <a:solidFill>
              <a:srgbClr val="FF0000"/>
            </a:solidFill>
          </a:ln>
        </p:spPr>
      </p:pic>
      <p:sp>
        <p:nvSpPr>
          <p:cNvPr id="4" name="矩形 3">
            <a:hlinkClick r:id="rId4" action="ppaction://hlinkfile"/>
          </p:cNvPr>
          <p:cNvSpPr/>
          <p:nvPr/>
        </p:nvSpPr>
        <p:spPr>
          <a:xfrm>
            <a:off x="194443" y="246128"/>
            <a:ext cx="4515980"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fontAlgn="auto">
              <a:spcBef>
                <a:spcPts val="0"/>
              </a:spcBef>
              <a:spcAft>
                <a:spcPts val="0"/>
              </a:spcAft>
              <a:defRPr/>
            </a:pPr>
            <a:r>
              <a:rPr lang="zh-CN" altLang="en-US" sz="2400" b="1" kern="100" dirty="0">
                <a:latin typeface="+mn-ea"/>
                <a:cs typeface="Times New Roman" panose="02020603050405020304" pitchFamily="18" charset="0"/>
              </a:rPr>
              <a:t>例：信息保护</a:t>
            </a:r>
            <a:r>
              <a:rPr lang="en-US" altLang="zh-CN" sz="2400" b="1" kern="100" dirty="0">
                <a:latin typeface="+mn-ea"/>
                <a:cs typeface="Times New Roman" panose="02020603050405020304" pitchFamily="18" charset="0"/>
              </a:rPr>
              <a:t>——</a:t>
            </a:r>
            <a:r>
              <a:rPr lang="zh-CN" altLang="en-US" sz="2400" b="1" kern="100" dirty="0">
                <a:latin typeface="+mn-ea"/>
                <a:cs typeface="Times New Roman" panose="02020603050405020304" pitchFamily="18" charset="0"/>
              </a:rPr>
              <a:t>信息社会责任</a:t>
            </a:r>
            <a:endParaRPr lang="zh-CN" altLang="zh-CN" sz="1600" kern="100" dirty="0">
              <a:latin typeface="+mn-ea"/>
              <a:cs typeface="Times New Roman" panose="02020603050405020304" pitchFamily="18" charset="0"/>
            </a:endParaRPr>
          </a:p>
        </p:txBody>
      </p:sp>
    </p:spTree>
    <p:extLst>
      <p:ext uri="{BB962C8B-B14F-4D97-AF65-F5344CB8AC3E}">
        <p14:creationId xmlns:p14="http://schemas.microsoft.com/office/powerpoint/2010/main" val="2812503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43" y="950578"/>
            <a:ext cx="7353300" cy="3467100"/>
          </a:xfrm>
          <a:prstGeom prst="rect">
            <a:avLst/>
          </a:prstGeom>
          <a:ln w="22225">
            <a:solidFill>
              <a:srgbClr val="FF0000"/>
            </a:solidFill>
          </a:ln>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448" y="2183977"/>
            <a:ext cx="6678951" cy="4572328"/>
          </a:xfrm>
          <a:prstGeom prst="rect">
            <a:avLst/>
          </a:prstGeom>
          <a:ln>
            <a:solidFill>
              <a:schemeClr val="accent1">
                <a:shade val="50000"/>
              </a:schemeClr>
            </a:solidFill>
          </a:ln>
        </p:spPr>
      </p:pic>
      <p:sp>
        <p:nvSpPr>
          <p:cNvPr id="3" name="矩形 2"/>
          <p:cNvSpPr/>
          <p:nvPr/>
        </p:nvSpPr>
        <p:spPr>
          <a:xfrm>
            <a:off x="5936105" y="2183978"/>
            <a:ext cx="4287187" cy="82904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hlinkClick r:id="rId4" action="ppaction://hlinkfile"/>
            <a:extLst>
              <a:ext uri="{FF2B5EF4-FFF2-40B4-BE49-F238E27FC236}">
                <a16:creationId xmlns:a16="http://schemas.microsoft.com/office/drawing/2014/main" id="{F11C1CB7-F4E9-45F6-A908-33D66EAA708C}"/>
              </a:ext>
            </a:extLst>
          </p:cNvPr>
          <p:cNvSpPr/>
          <p:nvPr/>
        </p:nvSpPr>
        <p:spPr>
          <a:xfrm>
            <a:off x="194443" y="246128"/>
            <a:ext cx="4515980"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fontAlgn="auto">
              <a:spcBef>
                <a:spcPts val="0"/>
              </a:spcBef>
              <a:spcAft>
                <a:spcPts val="0"/>
              </a:spcAft>
              <a:defRPr/>
            </a:pPr>
            <a:r>
              <a:rPr lang="zh-CN" altLang="en-US" sz="2400" b="1" kern="100" dirty="0">
                <a:latin typeface="+mn-ea"/>
                <a:cs typeface="Times New Roman" panose="02020603050405020304" pitchFamily="18" charset="0"/>
              </a:rPr>
              <a:t>例：信息保护</a:t>
            </a:r>
            <a:r>
              <a:rPr lang="en-US" altLang="zh-CN" sz="2400" b="1" kern="100" dirty="0">
                <a:latin typeface="+mn-ea"/>
                <a:cs typeface="Times New Roman" panose="02020603050405020304" pitchFamily="18" charset="0"/>
              </a:rPr>
              <a:t>——</a:t>
            </a:r>
            <a:r>
              <a:rPr lang="zh-CN" altLang="en-US" sz="2400" b="1" kern="100" dirty="0">
                <a:latin typeface="+mn-ea"/>
                <a:cs typeface="Times New Roman" panose="02020603050405020304" pitchFamily="18" charset="0"/>
              </a:rPr>
              <a:t>信息社会责任</a:t>
            </a:r>
            <a:endParaRPr lang="zh-CN" altLang="zh-CN" sz="1600" kern="100" dirty="0">
              <a:latin typeface="+mn-ea"/>
              <a:cs typeface="Times New Roman" panose="02020603050405020304" pitchFamily="18" charset="0"/>
            </a:endParaRPr>
          </a:p>
        </p:txBody>
      </p:sp>
    </p:spTree>
    <p:extLst>
      <p:ext uri="{BB962C8B-B14F-4D97-AF65-F5344CB8AC3E}">
        <p14:creationId xmlns:p14="http://schemas.microsoft.com/office/powerpoint/2010/main" val="41155351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3">
            <a:extLst>
              <a:ext uri="{FF2B5EF4-FFF2-40B4-BE49-F238E27FC236}">
                <a16:creationId xmlns:a16="http://schemas.microsoft.com/office/drawing/2014/main" id="{04365A33-D591-4E5B-B6BA-5442453933DC}"/>
              </a:ext>
            </a:extLst>
          </p:cNvPr>
          <p:cNvSpPr>
            <a:spLocks noGrp="1"/>
          </p:cNvSpPr>
          <p:nvPr>
            <p:ph type="sldNum" sz="quarter" idx="10"/>
          </p:nvPr>
        </p:nvSpPr>
        <p:spPr>
          <a:noFill/>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CFB855CF-E189-4C1D-B7EB-3F71E28E4EA7}" type="slidenum">
              <a:rPr lang="ar-SA" altLang="en-US" sz="1000">
                <a:solidFill>
                  <a:schemeClr val="bg1"/>
                </a:solidFill>
              </a:rPr>
              <a:pPr/>
              <a:t>6</a:t>
            </a:fld>
            <a:endParaRPr lang="en-US" altLang="en-US" sz="1000">
              <a:solidFill>
                <a:schemeClr val="bg1"/>
              </a:solidFill>
            </a:endParaRPr>
          </a:p>
        </p:txBody>
      </p:sp>
      <p:sp>
        <p:nvSpPr>
          <p:cNvPr id="13315" name="Rectangle 2">
            <a:extLst>
              <a:ext uri="{FF2B5EF4-FFF2-40B4-BE49-F238E27FC236}">
                <a16:creationId xmlns:a16="http://schemas.microsoft.com/office/drawing/2014/main" id="{4C69C031-01FA-4182-A334-55607F6B94AE}"/>
              </a:ext>
            </a:extLst>
          </p:cNvPr>
          <p:cNvSpPr>
            <a:spLocks noGrp="1" noChangeArrowheads="1"/>
          </p:cNvSpPr>
          <p:nvPr>
            <p:ph idx="1"/>
          </p:nvPr>
        </p:nvSpPr>
        <p:spPr bwMode="auto">
          <a:xfrm>
            <a:off x="1720851" y="1808164"/>
            <a:ext cx="8748713" cy="2359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spcAft>
                <a:spcPct val="0"/>
              </a:spcAft>
              <a:buFont typeface="Wingdings" panose="05000000000000000000" pitchFamily="2" charset="2"/>
              <a:buChar char="n"/>
            </a:pPr>
            <a:r>
              <a:rPr lang="zh-CN" altLang="en-US" sz="3200">
                <a:solidFill>
                  <a:schemeClr val="tx1"/>
                </a:solidFill>
                <a:ea typeface="华文细黑" panose="02010600040101010101" pitchFamily="2" charset="-122"/>
              </a:rPr>
              <a:t>回归原点的反思与追问：</a:t>
            </a:r>
          </a:p>
          <a:p>
            <a:pPr marL="342900" indent="-342900">
              <a:spcBef>
                <a:spcPct val="20000"/>
              </a:spcBef>
              <a:spcAft>
                <a:spcPct val="0"/>
              </a:spcAft>
              <a:buFont typeface="Wingdings" panose="05000000000000000000" pitchFamily="2" charset="2"/>
              <a:buChar char="n"/>
            </a:pPr>
            <a:endParaRPr lang="zh-CN" altLang="en-US" sz="3200">
              <a:solidFill>
                <a:schemeClr val="tx1"/>
              </a:solidFill>
              <a:ea typeface="华文细黑" panose="02010600040101010101" pitchFamily="2" charset="-122"/>
            </a:endParaRPr>
          </a:p>
          <a:p>
            <a:pPr marL="342900" indent="-342900">
              <a:spcBef>
                <a:spcPct val="20000"/>
              </a:spcBef>
              <a:spcAft>
                <a:spcPct val="0"/>
              </a:spcAft>
              <a:buNone/>
            </a:pPr>
            <a:r>
              <a:rPr lang="zh-CN" altLang="en-US" sz="3200">
                <a:solidFill>
                  <a:schemeClr val="tx1"/>
                </a:solidFill>
                <a:ea typeface="华文细黑" panose="02010600040101010101" pitchFamily="2" charset="-122"/>
              </a:rPr>
              <a:t>   我们到底需要培养怎样的人？如何培养？ </a:t>
            </a:r>
          </a:p>
        </p:txBody>
      </p:sp>
    </p:spTree>
    <p:extLst>
      <p:ext uri="{BB962C8B-B14F-4D97-AF65-F5344CB8AC3E}">
        <p14:creationId xmlns:p14="http://schemas.microsoft.com/office/powerpoint/2010/main" val="1557900517"/>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1457325"/>
            <a:ext cx="10058400" cy="1576162"/>
          </a:xfrm>
        </p:spPr>
        <p:txBody>
          <a:bodyPr>
            <a:normAutofit/>
          </a:bodyPr>
          <a:lstStyle/>
          <a:p>
            <a:r>
              <a:rPr lang="zh-CN" altLang="en-US" sz="6000" dirty="0">
                <a:solidFill>
                  <a:srgbClr val="FF0000"/>
                </a:solidFill>
              </a:rPr>
              <a:t>命题挑战</a:t>
            </a:r>
            <a:r>
              <a:rPr lang="en-US" altLang="zh-CN" sz="6000" dirty="0">
                <a:solidFill>
                  <a:srgbClr val="FF0000"/>
                </a:solidFill>
              </a:rPr>
              <a:t>——</a:t>
            </a:r>
            <a:r>
              <a:rPr lang="zh-CN" altLang="en-US" sz="6000" dirty="0">
                <a:solidFill>
                  <a:srgbClr val="FF0000"/>
                </a:solidFill>
              </a:rPr>
              <a:t>评分标准制定</a:t>
            </a:r>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4619392"/>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评分标准的制定：</a:t>
            </a:r>
          </a:p>
        </p:txBody>
      </p:sp>
      <p:sp>
        <p:nvSpPr>
          <p:cNvPr id="5" name="内容占位符 4"/>
          <p:cNvSpPr>
            <a:spLocks noGrp="1"/>
          </p:cNvSpPr>
          <p:nvPr>
            <p:ph idx="1"/>
          </p:nvPr>
        </p:nvSpPr>
        <p:spPr>
          <a:xfrm>
            <a:off x="1097280" y="2150534"/>
            <a:ext cx="10058400" cy="3287740"/>
          </a:xfrm>
        </p:spPr>
        <p:txBody>
          <a:bodyPr>
            <a:normAutofit/>
          </a:bodyPr>
          <a:lstStyle/>
          <a:p>
            <a:r>
              <a:rPr lang="zh-CN" altLang="en-US" sz="2400" dirty="0"/>
              <a:t>         基于核心素养的试题多数以开放题为主，如何对学生的答题进行科学、合理的评价，是一个难度较大的问题。</a:t>
            </a:r>
            <a:endParaRPr lang="en-US" altLang="zh-CN" sz="2400" dirty="0"/>
          </a:p>
          <a:p>
            <a:r>
              <a:rPr lang="en-US" altLang="zh-CN" sz="2400" dirty="0"/>
              <a:t>         </a:t>
            </a:r>
            <a:r>
              <a:rPr lang="zh-CN" altLang="en-US" sz="2400" dirty="0"/>
              <a:t>评分标准的制定，不仅需要命题者具备极高的专业水准，还要有丰富的教学经验，能较为准确地预测不同素养的学生的答题情况，同时，还要兼顾阅卷的准确性和可行性。</a:t>
            </a:r>
            <a:endParaRPr lang="en-US" altLang="zh-CN" sz="2400" dirty="0"/>
          </a:p>
          <a:p>
            <a:r>
              <a:rPr lang="en-US" altLang="zh-CN" sz="2400" dirty="0"/>
              <a:t>         </a:t>
            </a:r>
            <a:r>
              <a:rPr lang="zh-CN" altLang="en-US" sz="2400" dirty="0"/>
              <a:t>在设计评分标准时，一般可以采用分类、分层评分法，即根据学生可能的答题情况，先分成体现不同水平的类别，再将每一类赋予不同的分值，最后根据各类得分情况，对学生的素养水平进行判定。</a:t>
            </a:r>
            <a:endParaRPr lang="zh-CN" altLang="zh-CN" sz="2400" dirty="0"/>
          </a:p>
          <a:p>
            <a:endParaRPr lang="zh-CN" altLang="en-US" dirty="0"/>
          </a:p>
        </p:txBody>
      </p:sp>
    </p:spTree>
    <p:extLst>
      <p:ext uri="{BB962C8B-B14F-4D97-AF65-F5344CB8AC3E}">
        <p14:creationId xmlns:p14="http://schemas.microsoft.com/office/powerpoint/2010/main" val="3720639089"/>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hlinkClick r:id="rId2" action="ppaction://hlinkfile"/>
          </p:cNvPr>
          <p:cNvSpPr/>
          <p:nvPr/>
        </p:nvSpPr>
        <p:spPr>
          <a:xfrm>
            <a:off x="458620" y="207963"/>
            <a:ext cx="5351630" cy="46196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fontAlgn="auto">
              <a:spcBef>
                <a:spcPts val="0"/>
              </a:spcBef>
              <a:spcAft>
                <a:spcPts val="0"/>
              </a:spcAft>
              <a:defRPr/>
            </a:pPr>
            <a:r>
              <a:rPr lang="zh-CN" altLang="en-US" sz="2400" b="1" kern="100" dirty="0">
                <a:latin typeface="+mn-ea"/>
                <a:cs typeface="Times New Roman" panose="02020603050405020304" pitchFamily="18" charset="0"/>
              </a:rPr>
              <a:t>例：</a:t>
            </a:r>
            <a:r>
              <a:rPr lang="zh-CN" altLang="zh-CN" sz="2400" b="1" kern="100" dirty="0">
                <a:latin typeface="+mn-ea"/>
                <a:cs typeface="Times New Roman" panose="02020603050405020304" pitchFamily="18" charset="0"/>
              </a:rPr>
              <a:t>发红包程序</a:t>
            </a:r>
            <a:r>
              <a:rPr lang="en-US" altLang="zh-CN" sz="2400" b="1" kern="100" dirty="0">
                <a:latin typeface="+mn-ea"/>
                <a:cs typeface="Times New Roman" panose="02020603050405020304" pitchFamily="18" charset="0"/>
              </a:rPr>
              <a:t>——</a:t>
            </a:r>
            <a:r>
              <a:rPr lang="zh-CN" altLang="en-US" sz="2400" b="1" kern="100" dirty="0">
                <a:latin typeface="+mn-ea"/>
                <a:cs typeface="Times New Roman" panose="02020603050405020304" pitchFamily="18" charset="0"/>
              </a:rPr>
              <a:t>计算思维</a:t>
            </a:r>
            <a:endParaRPr lang="zh-CN" altLang="zh-CN" sz="1600" kern="100" dirty="0">
              <a:latin typeface="+mn-ea"/>
              <a:cs typeface="Times New Roman" panose="02020603050405020304" pitchFamily="18" charset="0"/>
            </a:endParaRPr>
          </a:p>
        </p:txBody>
      </p:sp>
      <p:pic>
        <p:nvPicPr>
          <p:cNvPr id="2457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11" y="1134478"/>
            <a:ext cx="6212248" cy="36941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79"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5527" y="2306220"/>
            <a:ext cx="5806473" cy="3452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63638"/>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2" y="258233"/>
            <a:ext cx="9095873" cy="6368495"/>
          </a:xfrm>
          <a:prstGeom prst="rect">
            <a:avLst/>
          </a:prstGeom>
          <a:ln>
            <a:solidFill>
              <a:schemeClr val="accent1"/>
            </a:solidFill>
          </a:ln>
        </p:spPr>
      </p:pic>
    </p:spTree>
    <p:extLst>
      <p:ext uri="{BB962C8B-B14F-4D97-AF65-F5344CB8AC3E}">
        <p14:creationId xmlns:p14="http://schemas.microsoft.com/office/powerpoint/2010/main" val="732913497"/>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65221" y="190350"/>
            <a:ext cx="8373980" cy="563629"/>
          </a:xfrm>
        </p:spPr>
        <p:txBody>
          <a:bodyPr/>
          <a:lstStyle/>
          <a:p>
            <a:r>
              <a:rPr lang="zh-CN" altLang="zh-CN" sz="2000" b="1" dirty="0"/>
              <a:t>有一个关于移动</a:t>
            </a:r>
            <a:r>
              <a:rPr lang="en-US" altLang="zh-CN" sz="2000" b="1" dirty="0"/>
              <a:t>APP</a:t>
            </a:r>
            <a:r>
              <a:rPr lang="zh-CN" altLang="zh-CN" sz="2000" b="1" dirty="0"/>
              <a:t>的试题，在设计评分标准时，将预设答案分成三类</a:t>
            </a:r>
            <a:r>
              <a:rPr lang="zh-CN" altLang="en-US" sz="2000" b="1" dirty="0"/>
              <a:t>：</a:t>
            </a:r>
          </a:p>
        </p:txBody>
      </p:sp>
      <p:sp>
        <p:nvSpPr>
          <p:cNvPr id="3" name="内容占位符 2"/>
          <p:cNvSpPr>
            <a:spLocks noGrp="1"/>
          </p:cNvSpPr>
          <p:nvPr>
            <p:ph idx="1"/>
          </p:nvPr>
        </p:nvSpPr>
        <p:spPr>
          <a:xfrm>
            <a:off x="7840127" y="4358403"/>
            <a:ext cx="4351873" cy="2499597"/>
          </a:xfrm>
        </p:spPr>
        <p:txBody>
          <a:bodyPr/>
          <a:lstStyle/>
          <a:p>
            <a:r>
              <a:rPr lang="en-US" altLang="zh-CN" b="1" dirty="0"/>
              <a:t>        </a:t>
            </a:r>
            <a:r>
              <a:rPr lang="zh-CN" altLang="zh-CN" b="1" dirty="0"/>
              <a:t>虽然学生的回答会很开放，但基本上可以归入以上三类，而这三类的区分就是依据核心素养的不同水平层级得到的。</a:t>
            </a:r>
            <a:endParaRPr lang="en-US" altLang="zh-CN" b="1" dirty="0"/>
          </a:p>
          <a:p>
            <a:r>
              <a:rPr lang="en-US" altLang="zh-CN" b="1" dirty="0"/>
              <a:t>        </a:t>
            </a:r>
            <a:r>
              <a:rPr lang="zh-CN" altLang="zh-CN" b="1" dirty="0"/>
              <a:t>再对每一类赋以不同的分值，既保证了评分标准的科学性，也便于阅卷教师评分尺度的把握。</a:t>
            </a:r>
            <a:endParaRPr lang="zh-CN" altLang="en-US" b="1" dirty="0"/>
          </a:p>
        </p:txBody>
      </p:sp>
      <p:pic>
        <p:nvPicPr>
          <p:cNvPr id="53250"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40" y="762588"/>
            <a:ext cx="6299736" cy="5822696"/>
          </a:xfrm>
          <a:prstGeom prst="rect">
            <a:avLst/>
          </a:prstGeom>
          <a:noFill/>
          <a:ln w="9525">
            <a:solidFill>
              <a:srgbClr val="5B9BD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7353767"/>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68993" y="1545173"/>
            <a:ext cx="8094207" cy="2800767"/>
          </a:xfrm>
          <a:prstGeom prst="rect">
            <a:avLst/>
          </a:prstGeom>
          <a:noFill/>
        </p:spPr>
        <p:txBody>
          <a:bodyPr wrap="square" lIns="91440" tIns="45720" rIns="91440" bIns="45720">
            <a:spAutoFit/>
          </a:bodyPr>
          <a:lstStyle/>
          <a:p>
            <a:r>
              <a:rPr lang="zh-CN" altLang="en-US" sz="8800" b="1" dirty="0">
                <a:ln w="22225">
                  <a:solidFill>
                    <a:schemeClr val="accent2"/>
                  </a:solidFill>
                  <a:prstDash val="solid"/>
                </a:ln>
                <a:solidFill>
                  <a:schemeClr val="accent2">
                    <a:lumMod val="40000"/>
                    <a:lumOff val="60000"/>
                  </a:schemeClr>
                </a:solidFill>
              </a:rPr>
              <a:t>感谢聆听</a:t>
            </a:r>
            <a:r>
              <a:rPr lang="zh-CN" altLang="en-US" sz="8800" b="1" cap="none" spc="0" dirty="0">
                <a:ln w="22225">
                  <a:solidFill>
                    <a:schemeClr val="accent2"/>
                  </a:solidFill>
                  <a:prstDash val="solid"/>
                </a:ln>
                <a:solidFill>
                  <a:schemeClr val="accent2">
                    <a:lumMod val="40000"/>
                    <a:lumOff val="60000"/>
                  </a:schemeClr>
                </a:solidFill>
                <a:effectLst/>
              </a:rPr>
              <a:t>！</a:t>
            </a:r>
            <a:endParaRPr lang="en-US" altLang="zh-CN" sz="8800" b="1" cap="none" spc="0" dirty="0">
              <a:ln w="22225">
                <a:solidFill>
                  <a:schemeClr val="accent2"/>
                </a:solidFill>
                <a:prstDash val="solid"/>
              </a:ln>
              <a:solidFill>
                <a:schemeClr val="accent2">
                  <a:lumMod val="40000"/>
                  <a:lumOff val="60000"/>
                </a:schemeClr>
              </a:solidFill>
              <a:effectLst/>
            </a:endParaRPr>
          </a:p>
          <a:p>
            <a:pPr algn="r"/>
            <a:r>
              <a:rPr lang="zh-CN" altLang="en-US" sz="8800" b="1" dirty="0">
                <a:ln w="22225">
                  <a:solidFill>
                    <a:schemeClr val="accent2"/>
                  </a:solidFill>
                  <a:prstDash val="solid"/>
                </a:ln>
                <a:solidFill>
                  <a:schemeClr val="accent2">
                    <a:lumMod val="40000"/>
                    <a:lumOff val="60000"/>
                  </a:schemeClr>
                </a:solidFill>
              </a:rPr>
              <a:t>请多指导！</a:t>
            </a:r>
            <a:endParaRPr lang="en-US" altLang="zh-CN" sz="8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22474461"/>
      </p:ext>
    </p:extLst>
  </p:cSld>
  <p:clrMapOvr>
    <a:masterClrMapping/>
  </p:clrMapOvr>
  <p:transition spd="slow" advTm="17">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8" name="环形箭头 9">
            <a:extLst>
              <a:ext uri="{FF2B5EF4-FFF2-40B4-BE49-F238E27FC236}">
                <a16:creationId xmlns:a16="http://schemas.microsoft.com/office/drawing/2014/main" id="{B4F74327-5609-42D4-B583-24AC85693F1B}"/>
              </a:ext>
            </a:extLst>
          </p:cNvPr>
          <p:cNvGrpSpPr>
            <a:grpSpLocks/>
          </p:cNvGrpSpPr>
          <p:nvPr/>
        </p:nvGrpSpPr>
        <p:grpSpPr bwMode="auto">
          <a:xfrm>
            <a:off x="6024564" y="836613"/>
            <a:ext cx="2835275" cy="4114800"/>
            <a:chOff x="0" y="0"/>
            <a:chExt cx="1786" cy="2592"/>
          </a:xfrm>
        </p:grpSpPr>
        <p:pic>
          <p:nvPicPr>
            <p:cNvPr id="14362" name="环形箭头 9">
              <a:extLst>
                <a:ext uri="{FF2B5EF4-FFF2-40B4-BE49-F238E27FC236}">
                  <a16:creationId xmlns:a16="http://schemas.microsoft.com/office/drawing/2014/main" id="{F74E1129-07A9-4170-B628-990124E892B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 Box 4">
              <a:extLst>
                <a:ext uri="{FF2B5EF4-FFF2-40B4-BE49-F238E27FC236}">
                  <a16:creationId xmlns:a16="http://schemas.microsoft.com/office/drawing/2014/main" id="{87B793FE-9891-4C19-8461-77845B78AEFE}"/>
                </a:ext>
              </a:extLst>
            </p:cNvPr>
            <p:cNvSpPr txBox="1">
              <a:spLocks noChangeArrowheads="1"/>
            </p:cNvSpPr>
            <p:nvPr/>
          </p:nvSpPr>
          <p:spPr bwMode="auto">
            <a:xfrm>
              <a:off x="-1176" y="522"/>
              <a:ext cx="2422" cy="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solidFill>
                  <a:schemeClr val="tx1"/>
                </a:solidFill>
                <a:ea typeface="华文细黑" panose="02010600040101010101" pitchFamily="2" charset="-122"/>
              </a:endParaRPr>
            </a:p>
          </p:txBody>
        </p:sp>
      </p:grpSp>
      <p:grpSp>
        <p:nvGrpSpPr>
          <p:cNvPr id="14339" name="环形箭头 10">
            <a:extLst>
              <a:ext uri="{FF2B5EF4-FFF2-40B4-BE49-F238E27FC236}">
                <a16:creationId xmlns:a16="http://schemas.microsoft.com/office/drawing/2014/main" id="{BC2330BC-0A8B-4A54-98C3-61B4696F4CCB}"/>
              </a:ext>
            </a:extLst>
          </p:cNvPr>
          <p:cNvGrpSpPr>
            <a:grpSpLocks/>
          </p:cNvGrpSpPr>
          <p:nvPr/>
        </p:nvGrpSpPr>
        <p:grpSpPr bwMode="auto">
          <a:xfrm>
            <a:off x="3541714" y="4895850"/>
            <a:ext cx="4859337" cy="1614488"/>
            <a:chOff x="0" y="0"/>
            <a:chExt cx="3061" cy="1017"/>
          </a:xfrm>
        </p:grpSpPr>
        <p:pic>
          <p:nvPicPr>
            <p:cNvPr id="14360" name="环形箭头 10">
              <a:extLst>
                <a:ext uri="{FF2B5EF4-FFF2-40B4-BE49-F238E27FC236}">
                  <a16:creationId xmlns:a16="http://schemas.microsoft.com/office/drawing/2014/main" id="{32A12EDD-F919-432B-BD9E-56BB7140A07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61"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7">
              <a:extLst>
                <a:ext uri="{FF2B5EF4-FFF2-40B4-BE49-F238E27FC236}">
                  <a16:creationId xmlns:a16="http://schemas.microsoft.com/office/drawing/2014/main" id="{DE8EBAA3-E6A5-458F-B76D-B3A7D1B84654}"/>
                </a:ext>
              </a:extLst>
            </p:cNvPr>
            <p:cNvSpPr txBox="1">
              <a:spLocks noChangeArrowheads="1"/>
            </p:cNvSpPr>
            <p:nvPr/>
          </p:nvSpPr>
          <p:spPr bwMode="auto">
            <a:xfrm>
              <a:off x="330" y="-1956"/>
              <a:ext cx="2423" cy="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solidFill>
                  <a:schemeClr val="tx1"/>
                </a:solidFill>
                <a:ea typeface="华文细黑" panose="02010600040101010101" pitchFamily="2" charset="-122"/>
              </a:endParaRPr>
            </a:p>
          </p:txBody>
        </p:sp>
      </p:grpSp>
      <p:grpSp>
        <p:nvGrpSpPr>
          <p:cNvPr id="14340" name="环形箭头 11">
            <a:extLst>
              <a:ext uri="{FF2B5EF4-FFF2-40B4-BE49-F238E27FC236}">
                <a16:creationId xmlns:a16="http://schemas.microsoft.com/office/drawing/2014/main" id="{DB68790F-F48B-484D-9B0B-31CDEA44958A}"/>
              </a:ext>
            </a:extLst>
          </p:cNvPr>
          <p:cNvGrpSpPr>
            <a:grpSpLocks/>
          </p:cNvGrpSpPr>
          <p:nvPr/>
        </p:nvGrpSpPr>
        <p:grpSpPr bwMode="auto">
          <a:xfrm>
            <a:off x="3213100" y="695325"/>
            <a:ext cx="2833688" cy="4370388"/>
            <a:chOff x="0" y="0"/>
            <a:chExt cx="1785" cy="2753"/>
          </a:xfrm>
        </p:grpSpPr>
        <p:pic>
          <p:nvPicPr>
            <p:cNvPr id="14358" name="环形箭头 11">
              <a:extLst>
                <a:ext uri="{FF2B5EF4-FFF2-40B4-BE49-F238E27FC236}">
                  <a16:creationId xmlns:a16="http://schemas.microsoft.com/office/drawing/2014/main" id="{34223E5D-0841-44D5-8E50-13AE5314D00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5" cy="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 Box 10">
              <a:extLst>
                <a:ext uri="{FF2B5EF4-FFF2-40B4-BE49-F238E27FC236}">
                  <a16:creationId xmlns:a16="http://schemas.microsoft.com/office/drawing/2014/main" id="{B5A41904-F42F-4616-B608-6CB9625A6F57}"/>
                </a:ext>
              </a:extLst>
            </p:cNvPr>
            <p:cNvSpPr txBox="1">
              <a:spLocks noChangeArrowheads="1"/>
            </p:cNvSpPr>
            <p:nvPr/>
          </p:nvSpPr>
          <p:spPr bwMode="auto">
            <a:xfrm>
              <a:off x="537" y="637"/>
              <a:ext cx="2423" cy="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solidFill>
                  <a:schemeClr val="tx1"/>
                </a:solidFill>
                <a:ea typeface="华文细黑" panose="02010600040101010101" pitchFamily="2" charset="-122"/>
              </a:endParaRPr>
            </a:p>
          </p:txBody>
        </p:sp>
      </p:grpSp>
      <p:grpSp>
        <p:nvGrpSpPr>
          <p:cNvPr id="14341" name="组合 2">
            <a:extLst>
              <a:ext uri="{FF2B5EF4-FFF2-40B4-BE49-F238E27FC236}">
                <a16:creationId xmlns:a16="http://schemas.microsoft.com/office/drawing/2014/main" id="{2066A46E-583A-480E-A5E9-328CA7520FDD}"/>
              </a:ext>
            </a:extLst>
          </p:cNvPr>
          <p:cNvGrpSpPr>
            <a:grpSpLocks/>
          </p:cNvGrpSpPr>
          <p:nvPr/>
        </p:nvGrpSpPr>
        <p:grpSpPr bwMode="auto">
          <a:xfrm>
            <a:off x="3287713" y="908051"/>
            <a:ext cx="5484812" cy="5413375"/>
            <a:chOff x="-127029" y="-27621"/>
            <a:chExt cx="5486150" cy="5412938"/>
          </a:xfrm>
        </p:grpSpPr>
        <p:grpSp>
          <p:nvGrpSpPr>
            <p:cNvPr id="14349" name="任意多边形 7">
              <a:extLst>
                <a:ext uri="{FF2B5EF4-FFF2-40B4-BE49-F238E27FC236}">
                  <a16:creationId xmlns:a16="http://schemas.microsoft.com/office/drawing/2014/main" id="{09B0F999-1254-4B03-8344-B03CE7C16508}"/>
                </a:ext>
              </a:extLst>
            </p:cNvPr>
            <p:cNvGrpSpPr>
              <a:grpSpLocks/>
            </p:cNvGrpSpPr>
            <p:nvPr/>
          </p:nvGrpSpPr>
          <p:grpSpPr bwMode="auto">
            <a:xfrm>
              <a:off x="298625" y="2678848"/>
              <a:ext cx="4609318" cy="2706469"/>
              <a:chOff x="0" y="0"/>
              <a:chExt cx="4608576" cy="2706624"/>
            </a:xfrm>
          </p:grpSpPr>
          <p:pic>
            <p:nvPicPr>
              <p:cNvPr id="14356" name="任意多边形 7">
                <a:extLst>
                  <a:ext uri="{FF2B5EF4-FFF2-40B4-BE49-F238E27FC236}">
                    <a16:creationId xmlns:a16="http://schemas.microsoft.com/office/drawing/2014/main" id="{ED4DD71D-D976-499B-9D91-A9349CCF482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08576"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2" name="Text Box 14">
                <a:extLst>
                  <a:ext uri="{FF2B5EF4-FFF2-40B4-BE49-F238E27FC236}">
                    <a16:creationId xmlns:a16="http://schemas.microsoft.com/office/drawing/2014/main" id="{C37AD311-77AE-4EBA-A13D-4D2A7A10647C}"/>
                  </a:ext>
                </a:extLst>
              </p:cNvPr>
              <p:cNvSpPr txBox="1">
                <a:spLocks noChangeArrowheads="1"/>
              </p:cNvSpPr>
              <p:nvPr/>
            </p:nvSpPr>
            <p:spPr bwMode="auto">
              <a:xfrm>
                <a:off x="-292224" y="-2547878"/>
                <a:ext cx="5191555" cy="5176716"/>
              </a:xfrm>
              <a:prstGeom prst="rect">
                <a:avLst/>
              </a:prstGeom>
              <a:noFill/>
              <a:ln>
                <a:noFill/>
              </a:ln>
              <a:extLst/>
            </p:spPr>
            <p:txBody>
              <a:bodyPr lIns="821690" tIns="3600000" rIns="781051" bIns="313689" anchor="ctr"/>
              <a:lstStyle>
                <a:lvl1pPr defTabSz="311150">
                  <a:defRPr sz="2400" b="1" i="1">
                    <a:solidFill>
                      <a:schemeClr val="tx1"/>
                    </a:solidFill>
                    <a:latin typeface="Arial" panose="020B0604020202020204" pitchFamily="34" charset="0"/>
                    <a:ea typeface="华文细黑" panose="02010600040101010101" pitchFamily="2" charset="-122"/>
                  </a:defRPr>
                </a:lvl1pPr>
                <a:lvl2pPr marL="742950" indent="-285750" defTabSz="311150">
                  <a:defRPr sz="2400" b="1" i="1">
                    <a:solidFill>
                      <a:schemeClr val="tx1"/>
                    </a:solidFill>
                    <a:latin typeface="Arial" panose="020B0604020202020204" pitchFamily="34" charset="0"/>
                    <a:ea typeface="华文细黑" panose="02010600040101010101" pitchFamily="2" charset="-122"/>
                  </a:defRPr>
                </a:lvl2pPr>
                <a:lvl3pPr marL="1143000" indent="-228600" defTabSz="311150">
                  <a:defRPr sz="2400" b="1" i="1">
                    <a:solidFill>
                      <a:schemeClr val="tx1"/>
                    </a:solidFill>
                    <a:latin typeface="Arial" panose="020B0604020202020204" pitchFamily="34" charset="0"/>
                    <a:ea typeface="华文细黑" panose="02010600040101010101" pitchFamily="2" charset="-122"/>
                  </a:defRPr>
                </a:lvl3pPr>
                <a:lvl4pPr marL="1600200" indent="-228600" defTabSz="311150">
                  <a:defRPr sz="2400" b="1" i="1">
                    <a:solidFill>
                      <a:schemeClr val="tx1"/>
                    </a:solidFill>
                    <a:latin typeface="Arial" panose="020B0604020202020204" pitchFamily="34" charset="0"/>
                    <a:ea typeface="华文细黑" panose="02010600040101010101" pitchFamily="2" charset="-122"/>
                  </a:defRPr>
                </a:lvl4pPr>
                <a:lvl5pPr marL="2057400" indent="-228600" defTabSz="311150">
                  <a:defRPr sz="2400" b="1" i="1">
                    <a:solidFill>
                      <a:schemeClr val="tx1"/>
                    </a:solidFill>
                    <a:latin typeface="Arial" panose="020B0604020202020204" pitchFamily="34" charset="0"/>
                    <a:ea typeface="华文细黑" panose="02010600040101010101" pitchFamily="2" charset="-122"/>
                  </a:defRPr>
                </a:lvl5pPr>
                <a:lvl6pPr marL="25146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6pPr>
                <a:lvl7pPr marL="29718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7pPr>
                <a:lvl8pPr marL="34290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8pPr>
                <a:lvl9pPr marL="38862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9pPr>
              </a:lstStyle>
              <a:p>
                <a:pPr algn="ctr">
                  <a:lnSpc>
                    <a:spcPct val="120000"/>
                  </a:lnSpc>
                  <a:spcAft>
                    <a:spcPct val="35000"/>
                  </a:spcAft>
                  <a:defRPr/>
                </a:pPr>
                <a:r>
                  <a:rPr lang="zh-CN" altLang="en-US" i="0">
                    <a:effectLst>
                      <a:outerShdw blurRad="38100" dist="38100" dir="2700000" algn="tl">
                        <a:srgbClr val="C0C0C0"/>
                      </a:outerShdw>
                    </a:effectLst>
                    <a:latin typeface="微软雅黑" panose="020B0503020204020204" pitchFamily="34" charset="-122"/>
                    <a:ea typeface="微软雅黑" panose="020B0503020204020204" pitchFamily="34" charset="-122"/>
                  </a:rPr>
                  <a:t>人文底蕴</a:t>
                </a:r>
                <a:endParaRPr lang="en-US" altLang="zh-CN" i="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a:lnSpc>
                    <a:spcPct val="120000"/>
                  </a:lnSpc>
                  <a:spcAft>
                    <a:spcPct val="35000"/>
                  </a:spcAft>
                  <a:defRPr/>
                </a:pPr>
                <a:r>
                  <a:rPr lang="zh-CN" altLang="en-US" i="0">
                    <a:effectLst>
                      <a:outerShdw blurRad="38100" dist="38100" dir="2700000" algn="tl">
                        <a:srgbClr val="C0C0C0"/>
                      </a:outerShdw>
                    </a:effectLst>
                    <a:latin typeface="微软雅黑" panose="020B0503020204020204" pitchFamily="34" charset="-122"/>
                    <a:ea typeface="微软雅黑" panose="020B0503020204020204" pitchFamily="34" charset="-122"/>
                  </a:rPr>
                  <a:t>科学精神</a:t>
                </a:r>
                <a:endParaRPr lang="en-US" altLang="zh-CN" i="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14350" name="任意多边形 6">
              <a:extLst>
                <a:ext uri="{FF2B5EF4-FFF2-40B4-BE49-F238E27FC236}">
                  <a16:creationId xmlns:a16="http://schemas.microsoft.com/office/drawing/2014/main" id="{B7250778-2943-4235-A763-63876CEA53BD}"/>
                </a:ext>
              </a:extLst>
            </p:cNvPr>
            <p:cNvGrpSpPr>
              <a:grpSpLocks/>
            </p:cNvGrpSpPr>
            <p:nvPr/>
          </p:nvGrpSpPr>
          <p:grpSpPr bwMode="auto">
            <a:xfrm>
              <a:off x="16995" y="-27621"/>
              <a:ext cx="5342126" cy="5263701"/>
              <a:chOff x="-2634641" y="0"/>
              <a:chExt cx="5341265" cy="5264002"/>
            </a:xfrm>
          </p:grpSpPr>
          <p:pic>
            <p:nvPicPr>
              <p:cNvPr id="14354" name="任意多边形 6">
                <a:extLst>
                  <a:ext uri="{FF2B5EF4-FFF2-40B4-BE49-F238E27FC236}">
                    <a16:creationId xmlns:a16="http://schemas.microsoft.com/office/drawing/2014/main" id="{B5503AE2-CEB7-475F-A5E8-D4981F1C0AF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06624" cy="399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5" name="Text Box 17">
                <a:extLst>
                  <a:ext uri="{FF2B5EF4-FFF2-40B4-BE49-F238E27FC236}">
                    <a16:creationId xmlns:a16="http://schemas.microsoft.com/office/drawing/2014/main" id="{7AD51F93-5C7F-4083-AE18-B12443C773FC}"/>
                  </a:ext>
                </a:extLst>
              </p:cNvPr>
              <p:cNvSpPr txBox="1">
                <a:spLocks noChangeArrowheads="1"/>
              </p:cNvSpPr>
              <p:nvPr/>
            </p:nvSpPr>
            <p:spPr bwMode="auto">
              <a:xfrm>
                <a:off x="-2634168" y="73023"/>
                <a:ext cx="5189967" cy="5191003"/>
              </a:xfrm>
              <a:prstGeom prst="rect">
                <a:avLst/>
              </a:prstGeom>
              <a:noFill/>
              <a:ln>
                <a:noFill/>
              </a:ln>
              <a:extLst/>
            </p:spPr>
            <p:txBody>
              <a:bodyPr lIns="3240000" tIns="370800" rIns="288000" bIns="2764800" anchor="ctr"/>
              <a:lstStyle>
                <a:lvl1pPr defTabSz="311150">
                  <a:defRPr sz="2400" b="1" i="1">
                    <a:solidFill>
                      <a:schemeClr val="tx1"/>
                    </a:solidFill>
                    <a:latin typeface="Arial" panose="020B0604020202020204" pitchFamily="34" charset="0"/>
                    <a:ea typeface="华文细黑" panose="02010600040101010101" pitchFamily="2" charset="-122"/>
                  </a:defRPr>
                </a:lvl1pPr>
                <a:lvl2pPr marL="742950" indent="-285750" defTabSz="311150">
                  <a:defRPr sz="2400" b="1" i="1">
                    <a:solidFill>
                      <a:schemeClr val="tx1"/>
                    </a:solidFill>
                    <a:latin typeface="Arial" panose="020B0604020202020204" pitchFamily="34" charset="0"/>
                    <a:ea typeface="华文细黑" panose="02010600040101010101" pitchFamily="2" charset="-122"/>
                  </a:defRPr>
                </a:lvl2pPr>
                <a:lvl3pPr marL="1143000" indent="-228600" defTabSz="311150">
                  <a:defRPr sz="2400" b="1" i="1">
                    <a:solidFill>
                      <a:schemeClr val="tx1"/>
                    </a:solidFill>
                    <a:latin typeface="Arial" panose="020B0604020202020204" pitchFamily="34" charset="0"/>
                    <a:ea typeface="华文细黑" panose="02010600040101010101" pitchFamily="2" charset="-122"/>
                  </a:defRPr>
                </a:lvl3pPr>
                <a:lvl4pPr marL="1600200" indent="-228600" defTabSz="311150">
                  <a:defRPr sz="2400" b="1" i="1">
                    <a:solidFill>
                      <a:schemeClr val="tx1"/>
                    </a:solidFill>
                    <a:latin typeface="Arial" panose="020B0604020202020204" pitchFamily="34" charset="0"/>
                    <a:ea typeface="华文细黑" panose="02010600040101010101" pitchFamily="2" charset="-122"/>
                  </a:defRPr>
                </a:lvl4pPr>
                <a:lvl5pPr marL="2057400" indent="-228600" defTabSz="311150">
                  <a:defRPr sz="2400" b="1" i="1">
                    <a:solidFill>
                      <a:schemeClr val="tx1"/>
                    </a:solidFill>
                    <a:latin typeface="Arial" panose="020B0604020202020204" pitchFamily="34" charset="0"/>
                    <a:ea typeface="华文细黑" panose="02010600040101010101" pitchFamily="2" charset="-122"/>
                  </a:defRPr>
                </a:lvl5pPr>
                <a:lvl6pPr marL="25146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6pPr>
                <a:lvl7pPr marL="29718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7pPr>
                <a:lvl8pPr marL="34290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8pPr>
                <a:lvl9pPr marL="38862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9pPr>
              </a:lstStyle>
              <a:p>
                <a:pPr>
                  <a:lnSpc>
                    <a:spcPct val="120000"/>
                  </a:lnSpc>
                  <a:spcAft>
                    <a:spcPct val="35000"/>
                  </a:spcAft>
                  <a:defRPr/>
                </a:pPr>
                <a:r>
                  <a:rPr lang="zh-CN" altLang="en-US" i="0">
                    <a:effectLst>
                      <a:outerShdw blurRad="38100" dist="38100" dir="2700000" algn="tl">
                        <a:srgbClr val="C0C0C0"/>
                      </a:outerShdw>
                    </a:effectLst>
                    <a:latin typeface="微软雅黑" panose="020B0503020204020204" pitchFamily="34" charset="-122"/>
                    <a:ea typeface="微软雅黑" panose="020B0503020204020204" pitchFamily="34" charset="-122"/>
                  </a:rPr>
                  <a:t>责任担当</a:t>
                </a:r>
                <a:endParaRPr lang="en-US" altLang="zh-CN" i="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ct val="120000"/>
                  </a:lnSpc>
                  <a:spcAft>
                    <a:spcPct val="35000"/>
                  </a:spcAft>
                  <a:defRPr/>
                </a:pPr>
                <a:r>
                  <a:rPr lang="zh-CN" altLang="en-US" i="0">
                    <a:effectLst>
                      <a:outerShdw blurRad="38100" dist="38100" dir="2700000" algn="tl">
                        <a:srgbClr val="C0C0C0"/>
                      </a:outerShdw>
                    </a:effectLst>
                    <a:latin typeface="微软雅黑" panose="020B0503020204020204" pitchFamily="34" charset="-122"/>
                    <a:ea typeface="微软雅黑" panose="020B0503020204020204" pitchFamily="34" charset="-122"/>
                  </a:rPr>
                  <a:t>实践创新</a:t>
                </a:r>
                <a:endParaRPr lang="en-US" altLang="zh-CN" i="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14351" name="任意多边形 8">
              <a:extLst>
                <a:ext uri="{FF2B5EF4-FFF2-40B4-BE49-F238E27FC236}">
                  <a16:creationId xmlns:a16="http://schemas.microsoft.com/office/drawing/2014/main" id="{B9A10E6E-38BD-4029-91B9-A6C354EC96FB}"/>
                </a:ext>
              </a:extLst>
            </p:cNvPr>
            <p:cNvGrpSpPr>
              <a:grpSpLocks/>
            </p:cNvGrpSpPr>
            <p:nvPr/>
          </p:nvGrpSpPr>
          <p:grpSpPr bwMode="auto">
            <a:xfrm>
              <a:off x="-127029" y="45055"/>
              <a:ext cx="5478881" cy="5191024"/>
              <a:chOff x="-72018" y="72680"/>
              <a:chExt cx="5477998" cy="5191322"/>
            </a:xfrm>
          </p:grpSpPr>
          <p:pic>
            <p:nvPicPr>
              <p:cNvPr id="14352" name="任意多边形 8">
                <a:extLst>
                  <a:ext uri="{FF2B5EF4-FFF2-40B4-BE49-F238E27FC236}">
                    <a16:creationId xmlns:a16="http://schemas.microsoft.com/office/drawing/2014/main" id="{E4325A1A-66C3-47F8-BD62-F44D19F68B4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18" y="144045"/>
                <a:ext cx="2706624" cy="399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8" name="Text Box 20">
                <a:extLst>
                  <a:ext uri="{FF2B5EF4-FFF2-40B4-BE49-F238E27FC236}">
                    <a16:creationId xmlns:a16="http://schemas.microsoft.com/office/drawing/2014/main" id="{8CDB198D-3690-44CA-9259-9349C413357B}"/>
                  </a:ext>
                </a:extLst>
              </p:cNvPr>
              <p:cNvSpPr txBox="1">
                <a:spLocks noChangeArrowheads="1"/>
              </p:cNvSpPr>
              <p:nvPr/>
            </p:nvSpPr>
            <p:spPr bwMode="auto">
              <a:xfrm>
                <a:off x="215343" y="73023"/>
                <a:ext cx="5189967" cy="5191004"/>
              </a:xfrm>
              <a:prstGeom prst="rect">
                <a:avLst/>
              </a:prstGeom>
              <a:noFill/>
              <a:ln>
                <a:noFill/>
              </a:ln>
              <a:extLst/>
            </p:spPr>
            <p:txBody>
              <a:bodyPr lIns="288000" tIns="216000" rIns="3240000" bIns="2520000" anchor="ctr"/>
              <a:lstStyle>
                <a:lvl1pPr defTabSz="311150">
                  <a:defRPr sz="2400" b="1" i="1">
                    <a:solidFill>
                      <a:schemeClr val="tx1"/>
                    </a:solidFill>
                    <a:latin typeface="Arial" panose="020B0604020202020204" pitchFamily="34" charset="0"/>
                    <a:ea typeface="华文细黑" panose="02010600040101010101" pitchFamily="2" charset="-122"/>
                  </a:defRPr>
                </a:lvl1pPr>
                <a:lvl2pPr marL="742950" indent="-285750" defTabSz="311150">
                  <a:defRPr sz="2400" b="1" i="1">
                    <a:solidFill>
                      <a:schemeClr val="tx1"/>
                    </a:solidFill>
                    <a:latin typeface="Arial" panose="020B0604020202020204" pitchFamily="34" charset="0"/>
                    <a:ea typeface="华文细黑" panose="02010600040101010101" pitchFamily="2" charset="-122"/>
                  </a:defRPr>
                </a:lvl2pPr>
                <a:lvl3pPr marL="1143000" indent="-228600" defTabSz="311150">
                  <a:defRPr sz="2400" b="1" i="1">
                    <a:solidFill>
                      <a:schemeClr val="tx1"/>
                    </a:solidFill>
                    <a:latin typeface="Arial" panose="020B0604020202020204" pitchFamily="34" charset="0"/>
                    <a:ea typeface="华文细黑" panose="02010600040101010101" pitchFamily="2" charset="-122"/>
                  </a:defRPr>
                </a:lvl3pPr>
                <a:lvl4pPr marL="1600200" indent="-228600" defTabSz="311150">
                  <a:defRPr sz="2400" b="1" i="1">
                    <a:solidFill>
                      <a:schemeClr val="tx1"/>
                    </a:solidFill>
                    <a:latin typeface="Arial" panose="020B0604020202020204" pitchFamily="34" charset="0"/>
                    <a:ea typeface="华文细黑" panose="02010600040101010101" pitchFamily="2" charset="-122"/>
                  </a:defRPr>
                </a:lvl4pPr>
                <a:lvl5pPr marL="2057400" indent="-228600" defTabSz="311150">
                  <a:defRPr sz="2400" b="1" i="1">
                    <a:solidFill>
                      <a:schemeClr val="tx1"/>
                    </a:solidFill>
                    <a:latin typeface="Arial" panose="020B0604020202020204" pitchFamily="34" charset="0"/>
                    <a:ea typeface="华文细黑" panose="02010600040101010101" pitchFamily="2" charset="-122"/>
                  </a:defRPr>
                </a:lvl5pPr>
                <a:lvl6pPr marL="25146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6pPr>
                <a:lvl7pPr marL="29718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7pPr>
                <a:lvl8pPr marL="34290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8pPr>
                <a:lvl9pPr marL="3886200" indent="-228600" defTabSz="31115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9pPr>
              </a:lstStyle>
              <a:p>
                <a:pPr algn="r">
                  <a:lnSpc>
                    <a:spcPct val="120000"/>
                  </a:lnSpc>
                  <a:spcAft>
                    <a:spcPct val="35000"/>
                  </a:spcAft>
                  <a:defRPr/>
                </a:pPr>
                <a:r>
                  <a:rPr lang="zh-CN" altLang="en-US" i="0">
                    <a:effectLst>
                      <a:outerShdw blurRad="38100" dist="38100" dir="2700000" algn="tl">
                        <a:srgbClr val="C0C0C0"/>
                      </a:outerShdw>
                    </a:effectLst>
                    <a:latin typeface="微软雅黑" panose="020B0503020204020204" pitchFamily="34" charset="-122"/>
                    <a:ea typeface="微软雅黑" panose="020B0503020204020204" pitchFamily="34" charset="-122"/>
                  </a:rPr>
                  <a:t>学会学习</a:t>
                </a:r>
                <a:endParaRPr lang="en-US" altLang="zh-CN" i="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r">
                  <a:lnSpc>
                    <a:spcPct val="120000"/>
                  </a:lnSpc>
                  <a:spcAft>
                    <a:spcPct val="35000"/>
                  </a:spcAft>
                  <a:defRPr/>
                </a:pPr>
                <a:r>
                  <a:rPr lang="zh-CN" altLang="en-US" i="0">
                    <a:effectLst>
                      <a:outerShdw blurRad="38100" dist="38100" dir="2700000" algn="tl">
                        <a:srgbClr val="C0C0C0"/>
                      </a:outerShdw>
                    </a:effectLst>
                    <a:latin typeface="微软雅黑" panose="020B0503020204020204" pitchFamily="34" charset="-122"/>
                    <a:ea typeface="微软雅黑" panose="020B0503020204020204" pitchFamily="34" charset="-122"/>
                  </a:rPr>
                  <a:t>健康生活</a:t>
                </a:r>
                <a:endParaRPr lang="en-US" altLang="zh-CN" i="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grpSp>
        <p:nvGrpSpPr>
          <p:cNvPr id="14342" name="椭圆 12">
            <a:extLst>
              <a:ext uri="{FF2B5EF4-FFF2-40B4-BE49-F238E27FC236}">
                <a16:creationId xmlns:a16="http://schemas.microsoft.com/office/drawing/2014/main" id="{9249532F-1AEC-4F01-A427-E26A4492E0AA}"/>
              </a:ext>
            </a:extLst>
          </p:cNvPr>
          <p:cNvGrpSpPr>
            <a:grpSpLocks/>
          </p:cNvGrpSpPr>
          <p:nvPr/>
        </p:nvGrpSpPr>
        <p:grpSpPr bwMode="auto">
          <a:xfrm>
            <a:off x="5291138" y="2895600"/>
            <a:ext cx="1543050" cy="1474788"/>
            <a:chOff x="0" y="0"/>
            <a:chExt cx="972" cy="929"/>
          </a:xfrm>
        </p:grpSpPr>
        <p:pic>
          <p:nvPicPr>
            <p:cNvPr id="14347" name="椭圆 12">
              <a:extLst>
                <a:ext uri="{FF2B5EF4-FFF2-40B4-BE49-F238E27FC236}">
                  <a16:creationId xmlns:a16="http://schemas.microsoft.com/office/drawing/2014/main" id="{86176D06-7857-4212-B734-AB3F2DF8045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2" cy="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91" name="Text Box 23">
              <a:extLst>
                <a:ext uri="{FF2B5EF4-FFF2-40B4-BE49-F238E27FC236}">
                  <a16:creationId xmlns:a16="http://schemas.microsoft.com/office/drawing/2014/main" id="{EDD1FD80-C500-4945-849B-B5D894578A39}"/>
                </a:ext>
              </a:extLst>
            </p:cNvPr>
            <p:cNvSpPr txBox="1">
              <a:spLocks noChangeArrowheads="1"/>
            </p:cNvSpPr>
            <p:nvPr/>
          </p:nvSpPr>
          <p:spPr bwMode="auto">
            <a:xfrm>
              <a:off x="148" y="144"/>
              <a:ext cx="673" cy="641"/>
            </a:xfrm>
            <a:prstGeom prst="rect">
              <a:avLst/>
            </a:prstGeom>
            <a:noFill/>
            <a:ln>
              <a:noFill/>
            </a:ln>
            <a:extLst/>
          </p:spPr>
          <p:txBody>
            <a:bodyPr lIns="0" rIns="0" anchor="ctr"/>
            <a:lstStyle>
              <a:lvl1pPr>
                <a:defRPr sz="2400" b="1" i="1">
                  <a:solidFill>
                    <a:schemeClr val="tx1"/>
                  </a:solidFill>
                  <a:latin typeface="Arial" panose="020B0604020202020204" pitchFamily="34" charset="0"/>
                  <a:ea typeface="华文细黑" panose="02010600040101010101" pitchFamily="2" charset="-122"/>
                </a:defRPr>
              </a:lvl1pPr>
              <a:lvl2pPr marL="742950" indent="-285750">
                <a:defRPr sz="2400" b="1" i="1">
                  <a:solidFill>
                    <a:schemeClr val="tx1"/>
                  </a:solidFill>
                  <a:latin typeface="Arial" panose="020B0604020202020204" pitchFamily="34" charset="0"/>
                  <a:ea typeface="华文细黑" panose="02010600040101010101" pitchFamily="2" charset="-122"/>
                </a:defRPr>
              </a:lvl2pPr>
              <a:lvl3pPr marL="1143000" indent="-228600">
                <a:defRPr sz="2400" b="1" i="1">
                  <a:solidFill>
                    <a:schemeClr val="tx1"/>
                  </a:solidFill>
                  <a:latin typeface="Arial" panose="020B0604020202020204" pitchFamily="34" charset="0"/>
                  <a:ea typeface="华文细黑" panose="02010600040101010101" pitchFamily="2" charset="-122"/>
                </a:defRPr>
              </a:lvl3pPr>
              <a:lvl4pPr marL="1600200" indent="-228600">
                <a:defRPr sz="2400" b="1" i="1">
                  <a:solidFill>
                    <a:schemeClr val="tx1"/>
                  </a:solidFill>
                  <a:latin typeface="Arial" panose="020B0604020202020204" pitchFamily="34" charset="0"/>
                  <a:ea typeface="华文细黑" panose="02010600040101010101" pitchFamily="2" charset="-122"/>
                </a:defRPr>
              </a:lvl4pPr>
              <a:lvl5pPr marL="2057400" indent="-228600">
                <a:defRPr sz="2400"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9pPr>
            </a:lstStyle>
            <a:p>
              <a:pPr algn="ctr">
                <a:defRPr/>
              </a:pPr>
              <a:r>
                <a:rPr lang="zh-CN" altLang="en-US" i="0">
                  <a:solidFill>
                    <a:srgbClr val="0D0D0D"/>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全面发展的人</a:t>
              </a:r>
            </a:p>
          </p:txBody>
        </p:sp>
      </p:grpSp>
      <p:sp>
        <p:nvSpPr>
          <p:cNvPr id="135192" name="TextBox 13">
            <a:extLst>
              <a:ext uri="{FF2B5EF4-FFF2-40B4-BE49-F238E27FC236}">
                <a16:creationId xmlns:a16="http://schemas.microsoft.com/office/drawing/2014/main" id="{1CB828E6-0C80-4D15-8D0A-117D62842F61}"/>
              </a:ext>
            </a:extLst>
          </p:cNvPr>
          <p:cNvSpPr txBox="1">
            <a:spLocks noChangeArrowheads="1"/>
          </p:cNvSpPr>
          <p:nvPr/>
        </p:nvSpPr>
        <p:spPr bwMode="auto">
          <a:xfrm>
            <a:off x="5087939" y="6381750"/>
            <a:ext cx="1825625" cy="584200"/>
          </a:xfrm>
          <a:prstGeom prst="rect">
            <a:avLst/>
          </a:prstGeom>
          <a:noFill/>
          <a:ln>
            <a:noFill/>
          </a:ln>
          <a:extLst/>
        </p:spPr>
        <p:txBody>
          <a:bodyPr wrap="none">
            <a:spAutoFit/>
          </a:bodyPr>
          <a:lstStyle>
            <a:lvl1pPr>
              <a:defRPr sz="2400" b="1" i="1">
                <a:solidFill>
                  <a:schemeClr val="tx1"/>
                </a:solidFill>
                <a:latin typeface="Arial" panose="020B0604020202020204" pitchFamily="34" charset="0"/>
                <a:ea typeface="华文细黑" panose="02010600040101010101" pitchFamily="2" charset="-122"/>
              </a:defRPr>
            </a:lvl1pPr>
            <a:lvl2pPr marL="742950" indent="-285750">
              <a:defRPr sz="2400" b="1" i="1">
                <a:solidFill>
                  <a:schemeClr val="tx1"/>
                </a:solidFill>
                <a:latin typeface="Arial" panose="020B0604020202020204" pitchFamily="34" charset="0"/>
                <a:ea typeface="华文细黑" panose="02010600040101010101" pitchFamily="2" charset="-122"/>
              </a:defRPr>
            </a:lvl2pPr>
            <a:lvl3pPr marL="1143000" indent="-228600">
              <a:defRPr sz="2400" b="1" i="1">
                <a:solidFill>
                  <a:schemeClr val="tx1"/>
                </a:solidFill>
                <a:latin typeface="Arial" panose="020B0604020202020204" pitchFamily="34" charset="0"/>
                <a:ea typeface="华文细黑" panose="02010600040101010101" pitchFamily="2" charset="-122"/>
              </a:defRPr>
            </a:lvl3pPr>
            <a:lvl4pPr marL="1600200" indent="-228600">
              <a:defRPr sz="2400" b="1" i="1">
                <a:solidFill>
                  <a:schemeClr val="tx1"/>
                </a:solidFill>
                <a:latin typeface="Arial" panose="020B0604020202020204" pitchFamily="34" charset="0"/>
                <a:ea typeface="华文细黑" panose="02010600040101010101" pitchFamily="2" charset="-122"/>
              </a:defRPr>
            </a:lvl4pPr>
            <a:lvl5pPr marL="2057400" indent="-228600">
              <a:defRPr sz="2400"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9pPr>
          </a:lstStyle>
          <a:p>
            <a:pPr eaLnBrk="1" hangingPunct="1">
              <a:buFont typeface="Arial" panose="020B0604020202020204" pitchFamily="34" charset="0"/>
              <a:buNone/>
              <a:defRPr/>
            </a:pPr>
            <a:r>
              <a:rPr lang="zh-CN" altLang="en-US" sz="3200" i="0">
                <a:solidFill>
                  <a:srgbClr val="008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文化基础</a:t>
            </a:r>
          </a:p>
        </p:txBody>
      </p:sp>
      <p:sp>
        <p:nvSpPr>
          <p:cNvPr id="135193" name="TextBox 19">
            <a:extLst>
              <a:ext uri="{FF2B5EF4-FFF2-40B4-BE49-F238E27FC236}">
                <a16:creationId xmlns:a16="http://schemas.microsoft.com/office/drawing/2014/main" id="{3304E216-3312-4553-AF85-D13AF9799DE8}"/>
              </a:ext>
            </a:extLst>
          </p:cNvPr>
          <p:cNvSpPr txBox="1">
            <a:spLocks noChangeArrowheads="1"/>
          </p:cNvSpPr>
          <p:nvPr/>
        </p:nvSpPr>
        <p:spPr bwMode="auto">
          <a:xfrm>
            <a:off x="9047917" y="1557338"/>
            <a:ext cx="677108" cy="1733808"/>
          </a:xfrm>
          <a:prstGeom prst="rect">
            <a:avLst/>
          </a:prstGeom>
          <a:noFill/>
          <a:ln>
            <a:noFill/>
          </a:ln>
          <a:extLst/>
        </p:spPr>
        <p:txBody>
          <a:bodyPr vert="eaVert" wrap="none">
            <a:spAutoFit/>
          </a:bodyPr>
          <a:lstStyle>
            <a:lvl1pPr eaLnBrk="0" hangingPunct="0">
              <a:defRPr b="1" i="1">
                <a:solidFill>
                  <a:schemeClr val="tx1"/>
                </a:solidFill>
                <a:latin typeface="Arial" pitchFamily="34" charset="0"/>
                <a:ea typeface="华文细黑" pitchFamily="2" charset="-122"/>
              </a:defRPr>
            </a:lvl1pPr>
            <a:lvl2pPr marL="742950" indent="-285750" eaLnBrk="0" hangingPunct="0">
              <a:defRPr b="1" i="1">
                <a:solidFill>
                  <a:schemeClr val="tx1"/>
                </a:solidFill>
                <a:latin typeface="Arial" pitchFamily="34" charset="0"/>
                <a:ea typeface="华文细黑" pitchFamily="2" charset="-122"/>
              </a:defRPr>
            </a:lvl2pPr>
            <a:lvl3pPr marL="1143000" indent="-228600" eaLnBrk="0" hangingPunct="0">
              <a:defRPr b="1" i="1">
                <a:solidFill>
                  <a:schemeClr val="tx1"/>
                </a:solidFill>
                <a:latin typeface="Arial" pitchFamily="34" charset="0"/>
                <a:ea typeface="华文细黑" pitchFamily="2" charset="-122"/>
              </a:defRPr>
            </a:lvl3pPr>
            <a:lvl4pPr marL="1600200" indent="-228600" eaLnBrk="0" hangingPunct="0">
              <a:defRPr b="1" i="1">
                <a:solidFill>
                  <a:schemeClr val="tx1"/>
                </a:solidFill>
                <a:latin typeface="Arial" pitchFamily="34" charset="0"/>
                <a:ea typeface="华文细黑" pitchFamily="2" charset="-122"/>
              </a:defRPr>
            </a:lvl4pPr>
            <a:lvl5pPr marL="2057400" indent="-228600" eaLnBrk="0" hangingPunct="0">
              <a:defRPr b="1" i="1">
                <a:solidFill>
                  <a:schemeClr val="tx1"/>
                </a:solidFill>
                <a:latin typeface="Arial" pitchFamily="34" charset="0"/>
                <a:ea typeface="华文细黑" pitchFamily="2" charset="-122"/>
              </a:defRPr>
            </a:lvl5pPr>
            <a:lvl6pPr marL="2514600" indent="-228600" eaLnBrk="0" fontAlgn="base" hangingPunct="0">
              <a:spcBef>
                <a:spcPct val="0"/>
              </a:spcBef>
              <a:spcAft>
                <a:spcPct val="0"/>
              </a:spcAft>
              <a:buFont typeface="Arial" pitchFamily="34" charset="0"/>
              <a:defRPr b="1" i="1">
                <a:solidFill>
                  <a:schemeClr val="tx1"/>
                </a:solidFill>
                <a:latin typeface="Arial" pitchFamily="34" charset="0"/>
                <a:ea typeface="华文细黑" pitchFamily="2" charset="-122"/>
              </a:defRPr>
            </a:lvl6pPr>
            <a:lvl7pPr marL="2971800" indent="-228600" eaLnBrk="0" fontAlgn="base" hangingPunct="0">
              <a:spcBef>
                <a:spcPct val="0"/>
              </a:spcBef>
              <a:spcAft>
                <a:spcPct val="0"/>
              </a:spcAft>
              <a:buFont typeface="Arial" pitchFamily="34" charset="0"/>
              <a:defRPr b="1" i="1">
                <a:solidFill>
                  <a:schemeClr val="tx1"/>
                </a:solidFill>
                <a:latin typeface="Arial" pitchFamily="34" charset="0"/>
                <a:ea typeface="华文细黑" pitchFamily="2" charset="-122"/>
              </a:defRPr>
            </a:lvl7pPr>
            <a:lvl8pPr marL="3429000" indent="-228600" eaLnBrk="0" fontAlgn="base" hangingPunct="0">
              <a:spcBef>
                <a:spcPct val="0"/>
              </a:spcBef>
              <a:spcAft>
                <a:spcPct val="0"/>
              </a:spcAft>
              <a:buFont typeface="Arial" pitchFamily="34" charset="0"/>
              <a:defRPr b="1" i="1">
                <a:solidFill>
                  <a:schemeClr val="tx1"/>
                </a:solidFill>
                <a:latin typeface="Arial" pitchFamily="34" charset="0"/>
                <a:ea typeface="华文细黑" pitchFamily="2" charset="-122"/>
              </a:defRPr>
            </a:lvl8pPr>
            <a:lvl9pPr marL="3886200" indent="-228600" eaLnBrk="0" fontAlgn="base" hangingPunct="0">
              <a:spcBef>
                <a:spcPct val="0"/>
              </a:spcBef>
              <a:spcAft>
                <a:spcPct val="0"/>
              </a:spcAft>
              <a:buFont typeface="Arial" pitchFamily="34" charset="0"/>
              <a:defRPr b="1" i="1">
                <a:solidFill>
                  <a:schemeClr val="tx1"/>
                </a:solidFill>
                <a:latin typeface="Arial" pitchFamily="34" charset="0"/>
                <a:ea typeface="华文细黑" pitchFamily="2" charset="-122"/>
              </a:defRPr>
            </a:lvl9pPr>
          </a:lstStyle>
          <a:p>
            <a:pPr eaLnBrk="1" hangingPunct="1">
              <a:buFont typeface="Arial" pitchFamily="34" charset="0"/>
              <a:buNone/>
              <a:defRPr/>
            </a:pPr>
            <a:r>
              <a:rPr lang="zh-CN" altLang="en-US" sz="3200" i="0" dirty="0">
                <a:solidFill>
                  <a:srgbClr val="660066"/>
                </a:solidFill>
                <a:effectLst>
                  <a:outerShdw blurRad="38100" dist="38100" dir="2700000" algn="tl">
                    <a:srgbClr val="C0C0C0"/>
                  </a:outerShdw>
                </a:effectLst>
                <a:latin typeface="微软雅黑" pitchFamily="34" charset="-122"/>
                <a:ea typeface="微软雅黑" pitchFamily="34" charset="-122"/>
              </a:rPr>
              <a:t>社会参与</a:t>
            </a:r>
          </a:p>
        </p:txBody>
      </p:sp>
      <p:sp>
        <p:nvSpPr>
          <p:cNvPr id="135194" name="TextBox 20">
            <a:extLst>
              <a:ext uri="{FF2B5EF4-FFF2-40B4-BE49-F238E27FC236}">
                <a16:creationId xmlns:a16="http://schemas.microsoft.com/office/drawing/2014/main" id="{939C2FB4-2449-48AB-A5B0-7E19BED3D5AF}"/>
              </a:ext>
            </a:extLst>
          </p:cNvPr>
          <p:cNvSpPr txBox="1">
            <a:spLocks noChangeArrowheads="1"/>
          </p:cNvSpPr>
          <p:nvPr/>
        </p:nvSpPr>
        <p:spPr bwMode="auto">
          <a:xfrm>
            <a:off x="2351842" y="1557338"/>
            <a:ext cx="677108" cy="1943100"/>
          </a:xfrm>
          <a:prstGeom prst="rect">
            <a:avLst/>
          </a:prstGeom>
          <a:noFill/>
          <a:ln>
            <a:noFill/>
          </a:ln>
          <a:extLst/>
        </p:spPr>
        <p:txBody>
          <a:bodyPr vert="eaVert">
            <a:spAutoFit/>
          </a:bodyPr>
          <a:lstStyle>
            <a:lvl1pPr>
              <a:defRPr sz="2400" b="1" i="1">
                <a:solidFill>
                  <a:schemeClr val="tx1"/>
                </a:solidFill>
                <a:latin typeface="Arial" panose="020B0604020202020204" pitchFamily="34" charset="0"/>
                <a:ea typeface="华文细黑" panose="02010600040101010101" pitchFamily="2" charset="-122"/>
              </a:defRPr>
            </a:lvl1pPr>
            <a:lvl2pPr marL="742950" indent="-285750">
              <a:defRPr sz="2400" b="1" i="1">
                <a:solidFill>
                  <a:schemeClr val="tx1"/>
                </a:solidFill>
                <a:latin typeface="Arial" panose="020B0604020202020204" pitchFamily="34" charset="0"/>
                <a:ea typeface="华文细黑" panose="02010600040101010101" pitchFamily="2" charset="-122"/>
              </a:defRPr>
            </a:lvl2pPr>
            <a:lvl3pPr marL="1143000" indent="-228600">
              <a:defRPr sz="2400" b="1" i="1">
                <a:solidFill>
                  <a:schemeClr val="tx1"/>
                </a:solidFill>
                <a:latin typeface="Arial" panose="020B0604020202020204" pitchFamily="34" charset="0"/>
                <a:ea typeface="华文细黑" panose="02010600040101010101" pitchFamily="2" charset="-122"/>
              </a:defRPr>
            </a:lvl3pPr>
            <a:lvl4pPr marL="1600200" indent="-228600">
              <a:defRPr sz="2400" b="1" i="1">
                <a:solidFill>
                  <a:schemeClr val="tx1"/>
                </a:solidFill>
                <a:latin typeface="Arial" panose="020B0604020202020204" pitchFamily="34" charset="0"/>
                <a:ea typeface="华文细黑" panose="02010600040101010101" pitchFamily="2" charset="-122"/>
              </a:defRPr>
            </a:lvl4pPr>
            <a:lvl5pPr marL="2057400" indent="-228600">
              <a:defRPr sz="2400"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华文细黑" panose="02010600040101010101" pitchFamily="2" charset="-122"/>
              </a:defRPr>
            </a:lvl9pPr>
          </a:lstStyle>
          <a:p>
            <a:pPr eaLnBrk="1" hangingPunct="1">
              <a:buFont typeface="Arial" panose="020B0604020202020204" pitchFamily="34" charset="0"/>
              <a:buNone/>
              <a:defRPr/>
            </a:pPr>
            <a:r>
              <a:rPr lang="zh-CN" altLang="en-US" sz="3200" i="0">
                <a:solidFill>
                  <a:srgbClr val="00009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自主发展</a:t>
            </a:r>
          </a:p>
        </p:txBody>
      </p:sp>
      <p:sp>
        <p:nvSpPr>
          <p:cNvPr id="129034" name="任意多边形 23">
            <a:extLst>
              <a:ext uri="{FF2B5EF4-FFF2-40B4-BE49-F238E27FC236}">
                <a16:creationId xmlns:a16="http://schemas.microsoft.com/office/drawing/2014/main" id="{B7998113-B53D-42DE-9EC6-F3B2B0491EA1}"/>
              </a:ext>
            </a:extLst>
          </p:cNvPr>
          <p:cNvSpPr>
            <a:spLocks noChangeArrowheads="1"/>
          </p:cNvSpPr>
          <p:nvPr/>
        </p:nvSpPr>
        <p:spPr bwMode="auto">
          <a:xfrm>
            <a:off x="1524000" y="115888"/>
            <a:ext cx="9144000" cy="622300"/>
          </a:xfrm>
          <a:custGeom>
            <a:avLst/>
            <a:gdLst>
              <a:gd name="T0" fmla="*/ 0 w 6089904"/>
              <a:gd name="T1" fmla="*/ 0 h 554640"/>
              <a:gd name="T2" fmla="*/ 2147483647 w 6089904"/>
              <a:gd name="T3" fmla="*/ 0 h 554640"/>
              <a:gd name="T4" fmla="*/ 2147483647 w 6089904"/>
              <a:gd name="T5" fmla="*/ 15620008 h 554640"/>
              <a:gd name="T6" fmla="*/ 0 w 6089904"/>
              <a:gd name="T7" fmla="*/ 15620008 h 554640"/>
              <a:gd name="T8" fmla="*/ 0 w 6089904"/>
              <a:gd name="T9" fmla="*/ 0 h 554640"/>
              <a:gd name="T10" fmla="*/ 0 60000 65536"/>
              <a:gd name="T11" fmla="*/ 0 60000 65536"/>
              <a:gd name="T12" fmla="*/ 0 60000 65536"/>
              <a:gd name="T13" fmla="*/ 0 60000 65536"/>
              <a:gd name="T14" fmla="*/ 0 60000 65536"/>
              <a:gd name="T15" fmla="*/ 0 w 6089904"/>
              <a:gd name="T16" fmla="*/ 0 h 554640"/>
              <a:gd name="T17" fmla="*/ 6089904 w 6089904"/>
              <a:gd name="T18" fmla="*/ 554640 h 554640"/>
            </a:gdLst>
            <a:ahLst/>
            <a:cxnLst>
              <a:cxn ang="T10">
                <a:pos x="T0" y="T1"/>
              </a:cxn>
              <a:cxn ang="T11">
                <a:pos x="T2" y="T3"/>
              </a:cxn>
              <a:cxn ang="T12">
                <a:pos x="T4" y="T5"/>
              </a:cxn>
              <a:cxn ang="T13">
                <a:pos x="T6" y="T7"/>
              </a:cxn>
              <a:cxn ang="T14">
                <a:pos x="T8" y="T9"/>
              </a:cxn>
            </a:cxnLst>
            <a:rect l="T15" t="T16" r="T17" b="T18"/>
            <a:pathLst>
              <a:path w="6089904" h="554640">
                <a:moveTo>
                  <a:pt x="0" y="0"/>
                </a:moveTo>
                <a:lnTo>
                  <a:pt x="6089904" y="0"/>
                </a:lnTo>
                <a:lnTo>
                  <a:pt x="6089904" y="554640"/>
                </a:lnTo>
                <a:lnTo>
                  <a:pt x="0" y="55464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340" tIns="53340" rIns="53340" bIns="53340" anchor="b"/>
          <a:lstStyle>
            <a:lvl1pPr defTabSz="1244600">
              <a:defRPr b="1" i="1">
                <a:solidFill>
                  <a:schemeClr val="tx1"/>
                </a:solidFill>
                <a:latin typeface="Arial" panose="020B0604020202020204" pitchFamily="34" charset="0"/>
                <a:ea typeface="华文细黑" panose="02010600040101010101" pitchFamily="2" charset="-122"/>
              </a:defRPr>
            </a:lvl1pPr>
            <a:lvl2pPr marL="742950" indent="-285750" defTabSz="1244600">
              <a:defRPr b="1" i="1">
                <a:solidFill>
                  <a:schemeClr val="tx1"/>
                </a:solidFill>
                <a:latin typeface="Arial" panose="020B0604020202020204" pitchFamily="34" charset="0"/>
                <a:ea typeface="华文细黑" panose="02010600040101010101" pitchFamily="2" charset="-122"/>
              </a:defRPr>
            </a:lvl2pPr>
            <a:lvl3pPr marL="1143000" indent="-228600" defTabSz="1244600">
              <a:defRPr b="1" i="1">
                <a:solidFill>
                  <a:schemeClr val="tx1"/>
                </a:solidFill>
                <a:latin typeface="Arial" panose="020B0604020202020204" pitchFamily="34" charset="0"/>
                <a:ea typeface="华文细黑" panose="02010600040101010101" pitchFamily="2" charset="-122"/>
              </a:defRPr>
            </a:lvl3pPr>
            <a:lvl4pPr marL="1600200" indent="-228600" defTabSz="1244600">
              <a:defRPr b="1" i="1">
                <a:solidFill>
                  <a:schemeClr val="tx1"/>
                </a:solidFill>
                <a:latin typeface="Arial" panose="020B0604020202020204" pitchFamily="34" charset="0"/>
                <a:ea typeface="华文细黑" panose="02010600040101010101" pitchFamily="2" charset="-122"/>
              </a:defRPr>
            </a:lvl4pPr>
            <a:lvl5pPr marL="2057400" indent="-228600" defTabSz="1244600">
              <a:defRPr b="1" i="1">
                <a:solidFill>
                  <a:schemeClr val="tx1"/>
                </a:solidFill>
                <a:latin typeface="Arial" panose="020B0604020202020204" pitchFamily="34" charset="0"/>
                <a:ea typeface="华文细黑" panose="02010600040101010101" pitchFamily="2" charset="-122"/>
              </a:defRPr>
            </a:lvl5pPr>
            <a:lvl6pPr marL="25146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6pPr>
            <a:lvl7pPr marL="29718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7pPr>
            <a:lvl8pPr marL="34290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8pPr>
            <a:lvl9pPr marL="38862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9pPr>
          </a:lstStyle>
          <a:p>
            <a:pPr algn="ctr">
              <a:lnSpc>
                <a:spcPct val="90000"/>
              </a:lnSpc>
              <a:defRPr/>
            </a:pPr>
            <a:r>
              <a:rPr lang="zh-CN" altLang="en-US" i="0" dirty="0">
                <a:solidFill>
                  <a:schemeClr val="accent5">
                    <a:lumMod val="50000"/>
                  </a:schemeClr>
                </a:solidFill>
                <a:latin typeface="微软雅黑" panose="020B0503020204020204" pitchFamily="34" charset="-122"/>
                <a:ea typeface="微软雅黑" panose="020B0503020204020204" pitchFamily="34" charset="-122"/>
              </a:rPr>
              <a:t>中国学生发展核心素养体系总框架</a:t>
            </a:r>
          </a:p>
        </p:txBody>
      </p:sp>
    </p:spTree>
    <p:extLst>
      <p:ext uri="{BB962C8B-B14F-4D97-AF65-F5344CB8AC3E}">
        <p14:creationId xmlns:p14="http://schemas.microsoft.com/office/powerpoint/2010/main" val="143179634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4952" name="内容占位符 934951">
            <a:extLst>
              <a:ext uri="{FF2B5EF4-FFF2-40B4-BE49-F238E27FC236}">
                <a16:creationId xmlns:a16="http://schemas.microsoft.com/office/drawing/2014/main" id="{DB583FFE-6701-472F-AF43-B3D66D07B1E5}"/>
              </a:ext>
            </a:extLst>
          </p:cNvPr>
          <p:cNvGraphicFramePr>
            <a:graphicFrameLocks noGrp="1"/>
          </p:cNvGraphicFramePr>
          <p:nvPr>
            <p:ph idx="4294967295"/>
          </p:nvPr>
        </p:nvGraphicFramePr>
        <p:xfrm>
          <a:off x="1524000" y="908050"/>
          <a:ext cx="9144000" cy="5838826"/>
        </p:xfrm>
        <a:graphic>
          <a:graphicData uri="http://schemas.openxmlformats.org/drawingml/2006/table">
            <a:tbl>
              <a:tblPr/>
              <a:tblGrid>
                <a:gridCol w="1835150">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5508625">
                  <a:extLst>
                    <a:ext uri="{9D8B030D-6E8A-4147-A177-3AD203B41FA5}">
                      <a16:colId xmlns:a16="http://schemas.microsoft.com/office/drawing/2014/main" val="20002"/>
                    </a:ext>
                  </a:extLst>
                </a:gridCol>
              </a:tblGrid>
              <a:tr h="576259">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华文细黑" panose="02010600040101010101" pitchFamily="2" charset="-122"/>
                        <a:buNone/>
                        <a:tabLst/>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核心素养</a:t>
                      </a: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华文细黑" panose="02010600040101010101" pitchFamily="2" charset="-122"/>
                        <a:buNone/>
                        <a:tabLst/>
                      </a:pPr>
                      <a:r>
                        <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基本要点</a:t>
                      </a: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华文细黑" panose="02010600040101010101" pitchFamily="2" charset="-122"/>
                        <a:buNone/>
                        <a:tabLst/>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主要表现</a:t>
                      </a: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25660">
                <a:tc rowSpan="3">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r>
                        <a:rPr kumimoji="0" lang="zh-CN" altLang="en-US" sz="3200" b="1" i="0" u="none" strike="noStrike" kern="1200" cap="none" normalizeH="0" baseline="0" dirty="0">
                          <a:ln>
                            <a:noFill/>
                          </a:ln>
                          <a:solidFill>
                            <a:srgbClr val="7030A0"/>
                          </a:solidFill>
                          <a:effectLst/>
                          <a:latin typeface="微软雅黑" panose="020B0503020204020204" pitchFamily="34" charset="-122"/>
                          <a:ea typeface="微软雅黑" panose="020B0503020204020204" pitchFamily="34" charset="-122"/>
                          <a:cs typeface="+mn-cs"/>
                        </a:rPr>
                        <a:t>实</a:t>
                      </a:r>
                      <a:endParaRPr kumimoji="0" lang="en-US" altLang="zh-CN" sz="3200" b="1" i="0" u="none" strike="noStrike" kern="1200" cap="none" normalizeH="0" baseline="0" dirty="0">
                        <a:ln>
                          <a:noFill/>
                        </a:ln>
                        <a:solidFill>
                          <a:srgbClr val="7030A0"/>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r>
                        <a:rPr kumimoji="0" lang="zh-CN" altLang="en-US" sz="3200" b="1" i="0" u="none" strike="noStrike" kern="1200" cap="none" normalizeH="0" baseline="0" dirty="0">
                          <a:ln>
                            <a:noFill/>
                          </a:ln>
                          <a:solidFill>
                            <a:srgbClr val="7030A0"/>
                          </a:solidFill>
                          <a:effectLst/>
                          <a:latin typeface="微软雅黑" panose="020B0503020204020204" pitchFamily="34" charset="-122"/>
                          <a:ea typeface="微软雅黑" panose="020B0503020204020204" pitchFamily="34" charset="-122"/>
                          <a:cs typeface="+mn-cs"/>
                        </a:rPr>
                        <a:t>践</a:t>
                      </a:r>
                      <a:endParaRPr kumimoji="0" lang="en-US" altLang="zh-CN" sz="3200" b="1" i="0" u="none" strike="noStrike" kern="1200" cap="none" normalizeH="0" baseline="0" dirty="0">
                        <a:ln>
                          <a:noFill/>
                        </a:ln>
                        <a:solidFill>
                          <a:srgbClr val="7030A0"/>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r>
                        <a:rPr kumimoji="0" lang="zh-CN" altLang="en-US" sz="3200" b="1" i="0" u="none" strike="noStrike" kern="1200" cap="none" normalizeH="0" baseline="0" dirty="0">
                          <a:ln>
                            <a:noFill/>
                          </a:ln>
                          <a:solidFill>
                            <a:srgbClr val="7030A0"/>
                          </a:solidFill>
                          <a:effectLst/>
                          <a:latin typeface="微软雅黑" panose="020B0503020204020204" pitchFamily="34" charset="-122"/>
                          <a:ea typeface="微软雅黑" panose="020B0503020204020204" pitchFamily="34" charset="-122"/>
                          <a:cs typeface="+mn-cs"/>
                        </a:rPr>
                        <a:t>创</a:t>
                      </a:r>
                      <a:endParaRPr kumimoji="0" lang="en-US" altLang="zh-CN" sz="3200" b="1" i="0" u="none" strike="noStrike" kern="1200" cap="none" normalizeH="0" baseline="0" dirty="0">
                        <a:ln>
                          <a:noFill/>
                        </a:ln>
                        <a:solidFill>
                          <a:srgbClr val="7030A0"/>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r>
                        <a:rPr kumimoji="0" lang="zh-CN" altLang="en-US" sz="3200" b="1" i="0" u="none" strike="noStrike" kern="1200" cap="none" normalizeH="0" baseline="0" dirty="0">
                          <a:ln>
                            <a:noFill/>
                          </a:ln>
                          <a:solidFill>
                            <a:srgbClr val="7030A0"/>
                          </a:solidFill>
                          <a:effectLst/>
                          <a:latin typeface="微软雅黑" panose="020B0503020204020204" pitchFamily="34" charset="-122"/>
                          <a:ea typeface="微软雅黑" panose="020B0503020204020204" pitchFamily="34" charset="-122"/>
                          <a:cs typeface="+mn-cs"/>
                        </a:rPr>
                        <a:t>新</a:t>
                      </a: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1E2"/>
                    </a:solidFill>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劳动意识</a:t>
                      </a:r>
                      <a:endParaRPr kumimoji="0" lang="en-US" altLang="zh-CN"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AF1E2"/>
                    </a:solidFill>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华文细黑" panose="02010600040101010101" pitchFamily="2" charset="-122"/>
                        <a:buNone/>
                        <a:tabLst/>
                      </a:pP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重点是</a:t>
                      </a:r>
                      <a:r>
                        <a:rPr kumimoji="0" lang="zh-CN" altLang="en-US"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a:t>
                      </a: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尊重劳动，具有积极的劳动态度和良好的劳动习惯；具有动手操作能力，掌握一定的劳动技能；在主动参加的家务劳动、生产劳动、公益活动和社会实践中，具有改进和创新劳动方式、提高劳动效率的意识；具有通过诚实合法劳动创造</a:t>
                      </a:r>
                      <a:r>
                        <a:rPr kumimoji="0" lang="zh-CN" altLang="en-US"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成功</a:t>
                      </a: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生活的意识和行动等。 </a:t>
                      </a:r>
                      <a:endParaRPr kumimoji="0" lang="zh-CN" altLang="en-US"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AF1E2"/>
                    </a:solidFill>
                  </a:tcPr>
                </a:tc>
                <a:extLst>
                  <a:ext uri="{0D108BD9-81ED-4DB2-BD59-A6C34878D82A}">
                    <a16:rowId xmlns:a16="http://schemas.microsoft.com/office/drawing/2014/main" val="10001"/>
                  </a:ext>
                </a:extLst>
              </a:tr>
              <a:tr h="1371630">
                <a:tc vMerge="1">
                  <a:txBody>
                    <a:bodyPr/>
                    <a:lstStyle/>
                    <a:p>
                      <a:endParaRPr lang="zh-CN" altLang="en-US"/>
                    </a:p>
                  </a:txBody>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r>
                        <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问题解决</a:t>
                      </a:r>
                      <a:endParaRPr kumimoji="0" lang="en-US" altLang="zh-CN"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endPar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AF1E2"/>
                    </a:solidFill>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华文细黑" panose="02010600040101010101" pitchFamily="2" charset="-122"/>
                        <a:buNone/>
                        <a:tabLst/>
                      </a:pP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重点是</a:t>
                      </a:r>
                      <a:r>
                        <a:rPr kumimoji="0" lang="zh-CN" altLang="en-US"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a:t>
                      </a: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善于发现和提出问题，有解决问题的兴趣和热情；能依据特定情境和具体条件，选择制</a:t>
                      </a:r>
                      <a:r>
                        <a:rPr kumimoji="0" lang="zh-CN" altLang="en-US"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订</a:t>
                      </a: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合理的解决方案；具有在复杂环境中行动的能力等。 </a:t>
                      </a:r>
                      <a:endParaRPr kumimoji="0" lang="zh-CN" altLang="en-US"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AF1E2"/>
                    </a:solidFill>
                  </a:tcPr>
                </a:tc>
                <a:extLst>
                  <a:ext uri="{0D108BD9-81ED-4DB2-BD59-A6C34878D82A}">
                    <a16:rowId xmlns:a16="http://schemas.microsoft.com/office/drawing/2014/main" val="10002"/>
                  </a:ext>
                </a:extLst>
              </a:tr>
              <a:tr h="1665277">
                <a:tc vMerge="1">
                  <a:txBody>
                    <a:bodyPr/>
                    <a:lstStyle/>
                    <a:p>
                      <a:endParaRPr lang="zh-CN" altLang="en-US"/>
                    </a:p>
                  </a:txBody>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r>
                        <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技术应用</a:t>
                      </a:r>
                    </a:p>
                    <a:p>
                      <a:pPr marL="0" marR="0" lvl="0" indent="0" algn="ctr" defTabSz="914400" rtl="0" eaLnBrk="1" fontAlgn="base" latinLnBrk="0" hangingPunct="1">
                        <a:lnSpc>
                          <a:spcPct val="150000"/>
                        </a:lnSpc>
                        <a:spcBef>
                          <a:spcPct val="0"/>
                        </a:spcBef>
                        <a:spcAft>
                          <a:spcPct val="0"/>
                        </a:spcAft>
                        <a:buClr>
                          <a:srgbClr val="000000"/>
                        </a:buClr>
                        <a:buSzTx/>
                        <a:buFont typeface="华文细黑" panose="02010600040101010101" pitchFamily="2" charset="-122"/>
                        <a:buNone/>
                        <a:tabLst/>
                      </a:pPr>
                      <a:endPar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1E2"/>
                    </a:solidFill>
                  </a:tcPr>
                </a:tc>
                <a:tc>
                  <a:txBody>
                    <a:bodyPr/>
                    <a:lstStyle>
                      <a:lvl1pPr>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defRPr kumimoji="1" sz="2400">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1"/>
                        </a:buClr>
                        <a:buFont typeface="Wingdings" panose="05000000000000000000" pitchFamily="2" charset="2"/>
                        <a:defRPr kumimoji="1" sz="14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accent1"/>
                        </a:buClr>
                        <a:buFont typeface="Wingdings" panose="05000000000000000000" pitchFamily="2" charset="2"/>
                        <a:defRPr kumimoji="1" sz="1200">
                          <a:solidFill>
                            <a:schemeClr val="tx1"/>
                          </a:solidFill>
                          <a:latin typeface="Arial" panose="020B0604020202020204" pitchFamily="34" charset="0"/>
                          <a:ea typeface="华文细黑" panose="02010600040101010101" pitchFamily="2" charset="-122"/>
                        </a:defRPr>
                      </a:lvl4pPr>
                      <a:lvl5pPr marL="2057400" indent="-228600">
                        <a:spcBef>
                          <a:spcPct val="20000"/>
                        </a:spcBef>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华文细黑" panose="02010600040101010101" pitchFamily="2" charset="-122"/>
                        <a:buNone/>
                        <a:tabLst/>
                      </a:pP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重点是</a:t>
                      </a:r>
                      <a:r>
                        <a:rPr kumimoji="0" lang="zh-CN" altLang="en-US"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a:t>
                      </a:r>
                      <a:r>
                        <a:rPr kumimoji="0" lang="zh-CN" altLang="zh-CN" sz="2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理解技术与人类文明的有机联系，具有学习掌握技术的兴趣和意愿；具有工程思维，能将创意和方案转化为有形物品或对已有物品进行改进与优化等。 </a:t>
                      </a:r>
                      <a:endParaRPr kumimoji="0" lang="zh-CN" altLang="en-US"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47" marR="91447"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1E2"/>
                    </a:solidFill>
                  </a:tcPr>
                </a:tc>
                <a:extLst>
                  <a:ext uri="{0D108BD9-81ED-4DB2-BD59-A6C34878D82A}">
                    <a16:rowId xmlns:a16="http://schemas.microsoft.com/office/drawing/2014/main" val="10003"/>
                  </a:ext>
                </a:extLst>
              </a:tr>
            </a:tbl>
          </a:graphicData>
        </a:graphic>
      </p:graphicFrame>
      <p:sp>
        <p:nvSpPr>
          <p:cNvPr id="135190" name="标题 1">
            <a:extLst>
              <a:ext uri="{FF2B5EF4-FFF2-40B4-BE49-F238E27FC236}">
                <a16:creationId xmlns:a16="http://schemas.microsoft.com/office/drawing/2014/main" id="{5202E650-4F2B-43D4-8E0C-8557E32BE6C3}"/>
              </a:ext>
            </a:extLst>
          </p:cNvPr>
          <p:cNvSpPr txBox="1">
            <a:spLocks noChangeArrowheads="1"/>
          </p:cNvSpPr>
          <p:nvPr/>
        </p:nvSpPr>
        <p:spPr bwMode="auto">
          <a:xfrm>
            <a:off x="1631950" y="30638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44600">
              <a:defRPr b="1" i="1">
                <a:solidFill>
                  <a:schemeClr val="tx1"/>
                </a:solidFill>
                <a:latin typeface="Arial" panose="020B0604020202020204" pitchFamily="34" charset="0"/>
                <a:ea typeface="华文细黑" panose="02010600040101010101" pitchFamily="2" charset="-122"/>
              </a:defRPr>
            </a:lvl1pPr>
            <a:lvl2pPr marL="742950" indent="-285750" defTabSz="1244600">
              <a:defRPr b="1" i="1">
                <a:solidFill>
                  <a:schemeClr val="tx1"/>
                </a:solidFill>
                <a:latin typeface="Arial" panose="020B0604020202020204" pitchFamily="34" charset="0"/>
                <a:ea typeface="华文细黑" panose="02010600040101010101" pitchFamily="2" charset="-122"/>
              </a:defRPr>
            </a:lvl2pPr>
            <a:lvl3pPr marL="1143000" indent="-228600" defTabSz="1244600">
              <a:defRPr b="1" i="1">
                <a:solidFill>
                  <a:schemeClr val="tx1"/>
                </a:solidFill>
                <a:latin typeface="Arial" panose="020B0604020202020204" pitchFamily="34" charset="0"/>
                <a:ea typeface="华文细黑" panose="02010600040101010101" pitchFamily="2" charset="-122"/>
              </a:defRPr>
            </a:lvl3pPr>
            <a:lvl4pPr marL="1600200" indent="-228600" defTabSz="1244600">
              <a:defRPr b="1" i="1">
                <a:solidFill>
                  <a:schemeClr val="tx1"/>
                </a:solidFill>
                <a:latin typeface="Arial" panose="020B0604020202020204" pitchFamily="34" charset="0"/>
                <a:ea typeface="华文细黑" panose="02010600040101010101" pitchFamily="2" charset="-122"/>
              </a:defRPr>
            </a:lvl4pPr>
            <a:lvl5pPr marL="2057400" indent="-228600" defTabSz="1244600">
              <a:defRPr b="1" i="1">
                <a:solidFill>
                  <a:schemeClr val="tx1"/>
                </a:solidFill>
                <a:latin typeface="Arial" panose="020B0604020202020204" pitchFamily="34" charset="0"/>
                <a:ea typeface="华文细黑" panose="02010600040101010101" pitchFamily="2" charset="-122"/>
              </a:defRPr>
            </a:lvl5pPr>
            <a:lvl6pPr marL="25146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6pPr>
            <a:lvl7pPr marL="29718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7pPr>
            <a:lvl8pPr marL="34290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8pPr>
            <a:lvl9pPr marL="3886200" indent="-228600" defTabSz="1244600" eaLnBrk="0" fontAlgn="base" hangingPunct="0">
              <a:spcBef>
                <a:spcPct val="0"/>
              </a:spcBef>
              <a:spcAft>
                <a:spcPct val="0"/>
              </a:spcAft>
              <a:defRPr b="1" i="1">
                <a:solidFill>
                  <a:schemeClr val="tx1"/>
                </a:solidFill>
                <a:latin typeface="Arial" panose="020B0604020202020204" pitchFamily="34" charset="0"/>
                <a:ea typeface="华文细黑" panose="02010600040101010101" pitchFamily="2" charset="-122"/>
              </a:defRPr>
            </a:lvl9pPr>
          </a:lstStyle>
          <a:p>
            <a:pPr algn="ctr">
              <a:lnSpc>
                <a:spcPct val="90000"/>
              </a:lnSpc>
              <a:buFont typeface="Arial" panose="020B0604020202020204" pitchFamily="34" charset="0"/>
              <a:buNone/>
              <a:defRPr/>
            </a:pPr>
            <a:r>
              <a:rPr lang="zh-CN" altLang="en-US" i="0" dirty="0">
                <a:solidFill>
                  <a:schemeClr val="accent5">
                    <a:lumMod val="50000"/>
                  </a:schemeClr>
                </a:solidFill>
                <a:latin typeface="微软雅黑" panose="020B0503020204020204" pitchFamily="34" charset="-122"/>
                <a:ea typeface="微软雅黑" panose="020B0503020204020204" pitchFamily="34" charset="-122"/>
              </a:rPr>
              <a:t>学生发展核心素养指标的主要表现（</a:t>
            </a:r>
            <a:r>
              <a:rPr lang="zh-CN" altLang="zh-CN" i="0" dirty="0">
                <a:solidFill>
                  <a:schemeClr val="accent5">
                    <a:lumMod val="50000"/>
                  </a:schemeClr>
                </a:solidFill>
                <a:latin typeface="微软雅黑" panose="020B0503020204020204" pitchFamily="34" charset="-122"/>
                <a:ea typeface="微软雅黑" panose="020B0503020204020204" pitchFamily="34" charset="-122"/>
              </a:rPr>
              <a:t>6</a:t>
            </a:r>
            <a:r>
              <a:rPr lang="zh-CN" altLang="en-US" i="0" dirty="0">
                <a:solidFill>
                  <a:schemeClr val="accent5">
                    <a:lumMod val="50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8544524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2">
            <a:extLst>
              <a:ext uri="{FF2B5EF4-FFF2-40B4-BE49-F238E27FC236}">
                <a16:creationId xmlns:a16="http://schemas.microsoft.com/office/drawing/2014/main" id="{0B32CD1E-A992-43FA-922C-67F64B6E1D10}"/>
              </a:ext>
            </a:extLst>
          </p:cNvPr>
          <p:cNvSpPr>
            <a:spLocks noGrp="1" noChangeArrowheads="1"/>
          </p:cNvSpPr>
          <p:nvPr>
            <p:ph idx="1"/>
          </p:nvPr>
        </p:nvSpPr>
        <p:spPr>
          <a:xfrm>
            <a:off x="1981200" y="1989139"/>
            <a:ext cx="8466138" cy="1887537"/>
          </a:xfrm>
        </p:spPr>
        <p:txBody>
          <a:bodyPr>
            <a:normAutofit/>
          </a:bodyPr>
          <a:lstStyle/>
          <a:p>
            <a:pPr marL="0" indent="0">
              <a:buNone/>
            </a:pPr>
            <a:r>
              <a:rPr lang="en-US" altLang="zh-CN" sz="2800" dirty="0">
                <a:solidFill>
                  <a:schemeClr val="tx1"/>
                </a:solidFill>
                <a:ea typeface="宋体" panose="02010600030101010101" pitchFamily="2" charset="-122"/>
              </a:rPr>
              <a:t>    </a:t>
            </a:r>
            <a:r>
              <a:rPr lang="zh-CN" altLang="zh-CN" sz="2800" dirty="0">
                <a:solidFill>
                  <a:schemeClr val="tx1"/>
                </a:solidFill>
                <a:ea typeface="宋体" panose="02010600030101010101" pitchFamily="2" charset="-122"/>
              </a:rPr>
              <a:t>学科核心素养是核心素养在特定学科（或学习领域）的具体化，是学生学习一门学科（或特定学习领域）之后所形成的、具有学科特点的关键成就，是学科育人价值的集中体现。</a:t>
            </a:r>
            <a:endParaRPr lang="zh-CN" altLang="en-US" sz="2800" dirty="0">
              <a:solidFill>
                <a:schemeClr val="tx1"/>
              </a:solidFill>
              <a:ea typeface="宋体" panose="02010600030101010101" pitchFamily="2" charset="-122"/>
            </a:endParaRPr>
          </a:p>
        </p:txBody>
      </p:sp>
      <p:sp>
        <p:nvSpPr>
          <p:cNvPr id="16387" name="Title 3">
            <a:extLst>
              <a:ext uri="{FF2B5EF4-FFF2-40B4-BE49-F238E27FC236}">
                <a16:creationId xmlns:a16="http://schemas.microsoft.com/office/drawing/2014/main" id="{B92A1F18-A3F3-455D-AFD9-78CAF240A66E}"/>
              </a:ext>
            </a:extLst>
          </p:cNvPr>
          <p:cNvSpPr>
            <a:spLocks noGrp="1" noChangeArrowheads="1"/>
          </p:cNvSpPr>
          <p:nvPr>
            <p:ph type="title"/>
          </p:nvPr>
        </p:nvSpPr>
        <p:spPr/>
        <p:txBody>
          <a:bodyPr/>
          <a:lstStyle/>
          <a:p>
            <a:pPr eaLnBrk="1" hangingPunct="1"/>
            <a:r>
              <a:rPr lang="zh-CN" altLang="en-US">
                <a:solidFill>
                  <a:schemeClr val="tx1"/>
                </a:solidFill>
                <a:ea typeface="宋体" panose="02010600030101010101" pitchFamily="2" charset="-122"/>
              </a:rPr>
              <a:t>学科核心素养</a:t>
            </a:r>
            <a:r>
              <a:rPr lang="en-US" altLang="zh-CN">
                <a:solidFill>
                  <a:schemeClr val="tx1"/>
                </a:solidFill>
                <a:ea typeface="宋体" panose="02010600030101010101" pitchFamily="2" charset="-122"/>
              </a:rPr>
              <a:t>:</a:t>
            </a:r>
            <a:endParaRPr lang="zh-CN" altLang="en-US">
              <a:solidFill>
                <a:schemeClr val="tx1"/>
              </a:solidFill>
              <a:ea typeface="宋体" panose="02010600030101010101" pitchFamily="2" charset="-122"/>
            </a:endParaRPr>
          </a:p>
        </p:txBody>
      </p:sp>
    </p:spTree>
    <p:extLst>
      <p:ext uri="{BB962C8B-B14F-4D97-AF65-F5344CB8AC3E}">
        <p14:creationId xmlns:p14="http://schemas.microsoft.com/office/powerpoint/2010/main" val="2069439009"/>
      </p:ext>
    </p:extLst>
  </p:cSld>
  <p:clrMapOvr>
    <a:masterClrMapping/>
  </p:clrMapOvr>
  <p:transition spd="slow">
    <p:randomBar dir="vert"/>
  </p:transition>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5664</TotalTime>
  <Words>3278</Words>
  <Application>Microsoft Office PowerPoint</Application>
  <PresentationFormat>宽屏</PresentationFormat>
  <Paragraphs>323</Paragraphs>
  <Slides>65</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65</vt:i4>
      </vt:variant>
    </vt:vector>
  </HeadingPairs>
  <TitlesOfParts>
    <vt:vector size="84" baseType="lpstr">
      <vt:lpstr>Arial Unicode MS</vt:lpstr>
      <vt:lpstr>Heiti SC Light</vt:lpstr>
      <vt:lpstr>仿宋</vt:lpstr>
      <vt:lpstr>黑体</vt:lpstr>
      <vt:lpstr>华文细黑</vt:lpstr>
      <vt:lpstr>楷体</vt:lpstr>
      <vt:lpstr>宋体</vt:lpstr>
      <vt:lpstr>微软雅黑</vt:lpstr>
      <vt:lpstr>Arial</vt:lpstr>
      <vt:lpstr>Arial Narrow</vt:lpstr>
      <vt:lpstr>Calibri</vt:lpstr>
      <vt:lpstr>Calibri Light</vt:lpstr>
      <vt:lpstr>Century Gothic</vt:lpstr>
      <vt:lpstr>Tahoma</vt:lpstr>
      <vt:lpstr>Times New Roman</vt:lpstr>
      <vt:lpstr>Wingdings</vt:lpstr>
      <vt:lpstr>Wingdings 2</vt:lpstr>
      <vt:lpstr>回顾</vt:lpstr>
      <vt:lpstr>公式</vt:lpstr>
      <vt:lpstr>面向核心素养的学业质量评价</vt:lpstr>
      <vt:lpstr>PowerPoint 演示文稿</vt:lpstr>
      <vt:lpstr>PowerPoint 演示文稿</vt:lpstr>
      <vt:lpstr>PowerPoint 演示文稿</vt:lpstr>
      <vt:lpstr>2016年4月浙江高考选考第12题：</vt:lpstr>
      <vt:lpstr>PowerPoint 演示文稿</vt:lpstr>
      <vt:lpstr>PowerPoint 演示文稿</vt:lpstr>
      <vt:lpstr>PowerPoint 演示文稿</vt:lpstr>
      <vt:lpstr>学科核心素养: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核心素养如何培养？</vt:lpstr>
      <vt:lpstr>指向学科核心素养的教学</vt:lpstr>
      <vt:lpstr>教学设计：从课时到单元（崔允漷教授） 课程建设像房屋建造吗？</vt:lpstr>
      <vt:lpstr>课堂教学的目标定位：</vt:lpstr>
      <vt:lpstr>PowerPoint 演示文稿</vt:lpstr>
      <vt:lpstr>PowerPoint 演示文稿</vt:lpstr>
      <vt:lpstr>PowerPoint 演示文稿</vt:lpstr>
      <vt:lpstr>教－学－评一致性</vt:lpstr>
      <vt:lpstr>学业要求  VS  学业质量水平  VS  核心素养水平</vt:lpstr>
      <vt:lpstr>学业要求：</vt:lpstr>
      <vt:lpstr>学业质量标准：</vt:lpstr>
      <vt:lpstr>学业质量标准的作用</vt:lpstr>
      <vt:lpstr>学业要求  VS  学业质量水平  VS  核心素养水平</vt:lpstr>
      <vt:lpstr>PowerPoint 演示文稿</vt:lpstr>
      <vt:lpstr>PowerPoint 演示文稿</vt:lpstr>
      <vt:lpstr>核心素养不同水平之间的区别：</vt:lpstr>
      <vt:lpstr>PowerPoint 演示文稿</vt:lpstr>
      <vt:lpstr>PowerPoint 演示文稿</vt:lpstr>
      <vt:lpstr>PowerPoint 演示文稿</vt:lpstr>
      <vt:lpstr>信息技术学业质量标准的制定依据：</vt:lpstr>
      <vt:lpstr>PowerPoint 演示文稿</vt:lpstr>
      <vt:lpstr>PowerPoint 演示文稿</vt:lpstr>
      <vt:lpstr>质量标准、课程选修、考试评价</vt:lpstr>
      <vt:lpstr>PowerPoint 演示文稿</vt:lpstr>
      <vt:lpstr>PowerPoint 演示文稿</vt:lpstr>
      <vt:lpstr>学业质量如何评价？</vt:lpstr>
      <vt:lpstr>构建核心素养本位的评价框架（杨向东）</vt:lpstr>
      <vt:lpstr>面向核心素养的评价与普通评价有何不同？</vt:lpstr>
      <vt:lpstr>PowerPoint 演示文稿</vt:lpstr>
      <vt:lpstr>2016年4月浙江高考选考第12题：</vt:lpstr>
      <vt:lpstr>面向核心素养的评价方法——以核心素养水平层级测试为例</vt:lpstr>
      <vt:lpstr>面向核心素养的学业水平测试需要考虑：</vt:lpstr>
      <vt:lpstr>面向核心素养的测试命题思路：</vt:lpstr>
      <vt:lpstr>命题的关键——情境设计</vt:lpstr>
      <vt:lpstr>“好的测试情境”的特征</vt:lpstr>
      <vt:lpstr>PowerPoint 演示文稿</vt:lpstr>
      <vt:lpstr>解决这一问题的过程</vt:lpstr>
      <vt:lpstr>解决这一问题的过程</vt:lpstr>
      <vt:lpstr>解决这一问题的过程</vt:lpstr>
      <vt:lpstr>PowerPoint 演示文稿</vt:lpstr>
      <vt:lpstr>PowerPoint 演示文稿</vt:lpstr>
      <vt:lpstr>PowerPoint 演示文稿</vt:lpstr>
      <vt:lpstr>PowerPoint 演示文稿</vt:lpstr>
      <vt:lpstr>命题挑战——评分标准制定</vt:lpstr>
      <vt:lpstr>评分标准的制定：</vt:lpstr>
      <vt:lpstr>PowerPoint 演示文稿</vt:lpstr>
      <vt:lpstr>PowerPoint 演示文稿</vt:lpstr>
      <vt:lpstr>有一个关于移动APP的试题，在设计评分标准时，将预设答案分成三类：</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且思且行 ——2013年回顾</dc:title>
  <dc:creator>wxy</dc:creator>
  <cp:lastModifiedBy>w</cp:lastModifiedBy>
  <cp:revision>266</cp:revision>
  <dcterms:created xsi:type="dcterms:W3CDTF">2014-01-16T14:20:37Z</dcterms:created>
  <dcterms:modified xsi:type="dcterms:W3CDTF">2018-05-10T13:24:12Z</dcterms:modified>
</cp:coreProperties>
</file>