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49" r:id="rId2"/>
  </p:sldMasterIdLst>
  <p:notesMasterIdLst>
    <p:notesMasterId r:id="rId58"/>
  </p:notesMasterIdLst>
  <p:sldIdLst>
    <p:sldId id="417" r:id="rId3"/>
    <p:sldId id="611" r:id="rId4"/>
    <p:sldId id="601" r:id="rId5"/>
    <p:sldId id="602" r:id="rId6"/>
    <p:sldId id="603" r:id="rId7"/>
    <p:sldId id="605" r:id="rId8"/>
    <p:sldId id="606" r:id="rId9"/>
    <p:sldId id="607" r:id="rId10"/>
    <p:sldId id="608" r:id="rId11"/>
    <p:sldId id="609" r:id="rId12"/>
    <p:sldId id="610" r:id="rId13"/>
    <p:sldId id="622" r:id="rId14"/>
    <p:sldId id="623" r:id="rId15"/>
    <p:sldId id="624" r:id="rId16"/>
    <p:sldId id="626" r:id="rId17"/>
    <p:sldId id="598" r:id="rId18"/>
    <p:sldId id="521" r:id="rId19"/>
    <p:sldId id="636" r:id="rId20"/>
    <p:sldId id="556" r:id="rId21"/>
    <p:sldId id="567" r:id="rId22"/>
    <p:sldId id="479" r:id="rId23"/>
    <p:sldId id="477" r:id="rId24"/>
    <p:sldId id="634" r:id="rId25"/>
    <p:sldId id="526" r:id="rId26"/>
    <p:sldId id="557" r:id="rId27"/>
    <p:sldId id="566" r:id="rId28"/>
    <p:sldId id="561" r:id="rId29"/>
    <p:sldId id="635" r:id="rId30"/>
    <p:sldId id="564" r:id="rId31"/>
    <p:sldId id="456" r:id="rId32"/>
    <p:sldId id="459" r:id="rId33"/>
    <p:sldId id="528" r:id="rId34"/>
    <p:sldId id="529" r:id="rId35"/>
    <p:sldId id="530" r:id="rId36"/>
    <p:sldId id="532" r:id="rId37"/>
    <p:sldId id="504" r:id="rId38"/>
    <p:sldId id="495" r:id="rId39"/>
    <p:sldId id="490" r:id="rId40"/>
    <p:sldId id="492" r:id="rId41"/>
    <p:sldId id="487" r:id="rId42"/>
    <p:sldId id="493" r:id="rId43"/>
    <p:sldId id="627" r:id="rId44"/>
    <p:sldId id="629" r:id="rId45"/>
    <p:sldId id="630" r:id="rId46"/>
    <p:sldId id="631" r:id="rId47"/>
    <p:sldId id="632" r:id="rId48"/>
    <p:sldId id="633" r:id="rId49"/>
    <p:sldId id="628" r:id="rId50"/>
    <p:sldId id="486" r:id="rId51"/>
    <p:sldId id="496" r:id="rId52"/>
    <p:sldId id="460" r:id="rId53"/>
    <p:sldId id="497" r:id="rId54"/>
    <p:sldId id="498" r:id="rId55"/>
    <p:sldId id="499" r:id="rId56"/>
    <p:sldId id="336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224" y="-888"/>
      </p:cViewPr>
      <p:guideLst>
        <p:guide orient="horz" pos="211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0AA77-1898-4FE9-8798-1C77B813386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F5CF22CA-AA05-417F-8D89-5DC209A171EB}">
      <dgm:prSet phldrT="[Text]" custT="1"/>
      <dgm:spPr>
        <a:solidFill>
          <a:schemeClr val="tx2"/>
        </a:solidFill>
        <a:ln w="6350">
          <a:solidFill>
            <a:schemeClr val="bg1"/>
          </a:solidFill>
        </a:ln>
      </dgm:spPr>
      <dgm:t>
        <a:bodyPr tIns="457200" bIns="91440" anchor="b" anchorCtr="0"/>
        <a:lstStyle/>
        <a:p>
          <a:endParaRPr lang="en-US" sz="1200" dirty="0">
            <a:solidFill>
              <a:srgbClr val="FFFFFF"/>
            </a:solidFill>
          </a:endParaRPr>
        </a:p>
      </dgm:t>
    </dgm:pt>
    <dgm:pt modelId="{B24D76BC-091D-46E3-95A6-27CDFDB64474}" type="parTrans" cxnId="{CDAF1BB5-5971-4149-9387-29FA98E64DF5}">
      <dgm:prSet/>
      <dgm:spPr/>
      <dgm:t>
        <a:bodyPr/>
        <a:lstStyle/>
        <a:p>
          <a:endParaRPr lang="en-US" sz="1200"/>
        </a:p>
      </dgm:t>
    </dgm:pt>
    <dgm:pt modelId="{B7816E19-641B-4521-9D4A-DD34E6715A9C}" type="sibTrans" cxnId="{CDAF1BB5-5971-4149-9387-29FA98E64DF5}">
      <dgm:prSet/>
      <dgm:spPr/>
      <dgm:t>
        <a:bodyPr/>
        <a:lstStyle/>
        <a:p>
          <a:endParaRPr lang="en-US" sz="1200"/>
        </a:p>
      </dgm:t>
    </dgm:pt>
    <dgm:pt modelId="{6ECAB874-4AEC-4976-BFEF-D2DDCFFB48DB}">
      <dgm:prSet phldrT="[Text]" custT="1"/>
      <dgm:spPr>
        <a:solidFill>
          <a:schemeClr val="accent5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endParaRPr lang="en-US" sz="1200" dirty="0">
            <a:solidFill>
              <a:srgbClr val="FFFFFF"/>
            </a:solidFill>
          </a:endParaRPr>
        </a:p>
      </dgm:t>
    </dgm:pt>
    <dgm:pt modelId="{B1A72E13-34A4-4607-8D21-4B325897B9DC}" type="parTrans" cxnId="{30624DFB-5691-4243-BD55-E76B5EFFF0F9}">
      <dgm:prSet/>
      <dgm:spPr/>
      <dgm:t>
        <a:bodyPr/>
        <a:lstStyle/>
        <a:p>
          <a:endParaRPr lang="en-US" sz="1200"/>
        </a:p>
      </dgm:t>
    </dgm:pt>
    <dgm:pt modelId="{F9439EDD-648E-484C-8334-B80F3B796436}" type="sibTrans" cxnId="{30624DFB-5691-4243-BD55-E76B5EFFF0F9}">
      <dgm:prSet/>
      <dgm:spPr/>
      <dgm:t>
        <a:bodyPr/>
        <a:lstStyle/>
        <a:p>
          <a:endParaRPr lang="en-US" sz="1200"/>
        </a:p>
      </dgm:t>
    </dgm:pt>
    <dgm:pt modelId="{FE5AEA80-EEA4-425C-A2BF-C2EC3DE82944}">
      <dgm:prSet phldrT="[Text]" custT="1"/>
      <dgm:spPr>
        <a:solidFill>
          <a:schemeClr val="accent3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endParaRPr lang="en-US" sz="1200" dirty="0">
            <a:solidFill>
              <a:srgbClr val="FFFFFF"/>
            </a:solidFill>
          </a:endParaRPr>
        </a:p>
      </dgm:t>
    </dgm:pt>
    <dgm:pt modelId="{42608AFF-4881-4973-9004-680AD29B6B49}" type="sibTrans" cxnId="{FE65646B-64ED-45EC-A2C6-B4136DD21955}">
      <dgm:prSet/>
      <dgm:spPr/>
      <dgm:t>
        <a:bodyPr/>
        <a:lstStyle/>
        <a:p>
          <a:endParaRPr lang="en-US" sz="1200"/>
        </a:p>
      </dgm:t>
    </dgm:pt>
    <dgm:pt modelId="{6AD28A7E-6C93-4913-814B-476920260918}" type="parTrans" cxnId="{FE65646B-64ED-45EC-A2C6-B4136DD21955}">
      <dgm:prSet/>
      <dgm:spPr/>
      <dgm:t>
        <a:bodyPr/>
        <a:lstStyle/>
        <a:p>
          <a:endParaRPr lang="en-US" sz="1200"/>
        </a:p>
      </dgm:t>
    </dgm:pt>
    <dgm:pt modelId="{D4A936FC-2570-496B-AA38-40C3605001CC}">
      <dgm:prSet phldrT="[Text]" custT="1"/>
      <dgm:spPr>
        <a:solidFill>
          <a:schemeClr val="accent1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endParaRPr lang="en-US" sz="1200" dirty="0">
            <a:solidFill>
              <a:srgbClr val="FFFFFF"/>
            </a:solidFill>
          </a:endParaRPr>
        </a:p>
      </dgm:t>
    </dgm:pt>
    <dgm:pt modelId="{D6CA8AD3-0894-4415-8ED3-9D332A1C3D92}" type="parTrans" cxnId="{CB4F2AAF-189D-4F68-AE26-45FA4483C9D3}">
      <dgm:prSet/>
      <dgm:spPr/>
      <dgm:t>
        <a:bodyPr/>
        <a:lstStyle/>
        <a:p>
          <a:endParaRPr lang="en-US"/>
        </a:p>
      </dgm:t>
    </dgm:pt>
    <dgm:pt modelId="{325EEFCF-A725-4020-88B3-C6B03DE1471B}" type="sibTrans" cxnId="{CB4F2AAF-189D-4F68-AE26-45FA4483C9D3}">
      <dgm:prSet/>
      <dgm:spPr/>
      <dgm:t>
        <a:bodyPr/>
        <a:lstStyle/>
        <a:p>
          <a:endParaRPr lang="en-US"/>
        </a:p>
      </dgm:t>
    </dgm:pt>
    <dgm:pt modelId="{B17C045F-CEDC-45E8-AF47-23396402DAE4}" type="pres">
      <dgm:prSet presAssocID="{9AB0AA77-1898-4FE9-8798-1C77B813386C}" presName="Name0" presStyleCnt="0">
        <dgm:presLayoutVars>
          <dgm:dir/>
          <dgm:animLvl val="lvl"/>
          <dgm:resizeHandles val="exact"/>
        </dgm:presLayoutVars>
      </dgm:prSet>
      <dgm:spPr/>
    </dgm:pt>
    <dgm:pt modelId="{B0677A24-2EDC-436B-9948-D349CFF942E2}" type="pres">
      <dgm:prSet presAssocID="{F5CF22CA-AA05-417F-8D89-5DC209A171EB}" presName="Name8" presStyleCnt="0"/>
      <dgm:spPr/>
    </dgm:pt>
    <dgm:pt modelId="{ECF623A0-DEA5-4327-AAA2-FE30DA796F53}" type="pres">
      <dgm:prSet presAssocID="{F5CF22CA-AA05-417F-8D89-5DC209A171EB}" presName="level" presStyleLbl="node1" presStyleIdx="0" presStyleCnt="4" custScaleY="1579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F7C707-B930-4D0F-AD40-422CC764CDB1}" type="pres">
      <dgm:prSet presAssocID="{F5CF22CA-AA05-417F-8D89-5DC209A171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AC7E4F-46D4-4EF1-AFBB-CA8402D668D6}" type="pres">
      <dgm:prSet presAssocID="{6ECAB874-4AEC-4976-BFEF-D2DDCFFB48DB}" presName="Name8" presStyleCnt="0"/>
      <dgm:spPr/>
    </dgm:pt>
    <dgm:pt modelId="{3B4D60DC-3880-4788-95C0-C5331C7B8E49}" type="pres">
      <dgm:prSet presAssocID="{6ECAB874-4AEC-4976-BFEF-D2DDCFFB48D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EB5071-B632-476B-8029-40FE41DF5B7B}" type="pres">
      <dgm:prSet presAssocID="{6ECAB874-4AEC-4976-BFEF-D2DDCFFB48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6D63C1-9902-48DD-98BB-AC7100A56A48}" type="pres">
      <dgm:prSet presAssocID="{FE5AEA80-EEA4-425C-A2BF-C2EC3DE82944}" presName="Name8" presStyleCnt="0"/>
      <dgm:spPr/>
    </dgm:pt>
    <dgm:pt modelId="{58F179C7-16A8-432B-BA8B-1B820D98D9A2}" type="pres">
      <dgm:prSet presAssocID="{FE5AEA80-EEA4-425C-A2BF-C2EC3DE8294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1E63FD-05AD-4CE9-8DA0-97D40EB93279}" type="pres">
      <dgm:prSet presAssocID="{FE5AEA80-EEA4-425C-A2BF-C2EC3DE829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705749-BCA6-4C77-83F2-F7A74A93FFC6}" type="pres">
      <dgm:prSet presAssocID="{D4A936FC-2570-496B-AA38-40C3605001CC}" presName="Name8" presStyleCnt="0"/>
      <dgm:spPr/>
    </dgm:pt>
    <dgm:pt modelId="{4C93577F-86B3-4437-AC53-27DFCA2D946A}" type="pres">
      <dgm:prSet presAssocID="{D4A936FC-2570-496B-AA38-40C3605001C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B7DDF4-8BB1-4DDF-90F3-9410843E50B9}" type="pres">
      <dgm:prSet presAssocID="{D4A936FC-2570-496B-AA38-40C3605001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DD77072-EA1B-CA4F-A08A-5DD7E8AD6DC1}" type="presOf" srcId="{9AB0AA77-1898-4FE9-8798-1C77B813386C}" destId="{B17C045F-CEDC-45E8-AF47-23396402DAE4}" srcOrd="0" destOrd="0" presId="urn:microsoft.com/office/officeart/2005/8/layout/pyramid1"/>
    <dgm:cxn modelId="{CDAF1BB5-5971-4149-9387-29FA98E64DF5}" srcId="{9AB0AA77-1898-4FE9-8798-1C77B813386C}" destId="{F5CF22CA-AA05-417F-8D89-5DC209A171EB}" srcOrd="0" destOrd="0" parTransId="{B24D76BC-091D-46E3-95A6-27CDFDB64474}" sibTransId="{B7816E19-641B-4521-9D4A-DD34E6715A9C}"/>
    <dgm:cxn modelId="{F512DF6C-948F-4D48-809F-AC85A1ABC515}" type="presOf" srcId="{6ECAB874-4AEC-4976-BFEF-D2DDCFFB48DB}" destId="{3B4D60DC-3880-4788-95C0-C5331C7B8E49}" srcOrd="0" destOrd="0" presId="urn:microsoft.com/office/officeart/2005/8/layout/pyramid1"/>
    <dgm:cxn modelId="{ED2E0466-4453-DF40-AEBA-410DB644C4D6}" type="presOf" srcId="{6ECAB874-4AEC-4976-BFEF-D2DDCFFB48DB}" destId="{A7EB5071-B632-476B-8029-40FE41DF5B7B}" srcOrd="1" destOrd="0" presId="urn:microsoft.com/office/officeart/2005/8/layout/pyramid1"/>
    <dgm:cxn modelId="{30624DFB-5691-4243-BD55-E76B5EFFF0F9}" srcId="{9AB0AA77-1898-4FE9-8798-1C77B813386C}" destId="{6ECAB874-4AEC-4976-BFEF-D2DDCFFB48DB}" srcOrd="1" destOrd="0" parTransId="{B1A72E13-34A4-4607-8D21-4B325897B9DC}" sibTransId="{F9439EDD-648E-484C-8334-B80F3B796436}"/>
    <dgm:cxn modelId="{ED670999-1DE3-EC44-9EA0-5306AE56FAFA}" type="presOf" srcId="{F5CF22CA-AA05-417F-8D89-5DC209A171EB}" destId="{ECF623A0-DEA5-4327-AAA2-FE30DA796F53}" srcOrd="0" destOrd="0" presId="urn:microsoft.com/office/officeart/2005/8/layout/pyramid1"/>
    <dgm:cxn modelId="{B93AD1BF-DF18-FC4A-ACDF-CC616B4157D8}" type="presOf" srcId="{FE5AEA80-EEA4-425C-A2BF-C2EC3DE82944}" destId="{A71E63FD-05AD-4CE9-8DA0-97D40EB93279}" srcOrd="1" destOrd="0" presId="urn:microsoft.com/office/officeart/2005/8/layout/pyramid1"/>
    <dgm:cxn modelId="{CB4F2AAF-189D-4F68-AE26-45FA4483C9D3}" srcId="{9AB0AA77-1898-4FE9-8798-1C77B813386C}" destId="{D4A936FC-2570-496B-AA38-40C3605001CC}" srcOrd="3" destOrd="0" parTransId="{D6CA8AD3-0894-4415-8ED3-9D332A1C3D92}" sibTransId="{325EEFCF-A725-4020-88B3-C6B03DE1471B}"/>
    <dgm:cxn modelId="{A6030C2A-BB75-304F-A7A6-60D63374FC7C}" type="presOf" srcId="{FE5AEA80-EEA4-425C-A2BF-C2EC3DE82944}" destId="{58F179C7-16A8-432B-BA8B-1B820D98D9A2}" srcOrd="0" destOrd="0" presId="urn:microsoft.com/office/officeart/2005/8/layout/pyramid1"/>
    <dgm:cxn modelId="{C2771E64-28E0-1C4E-8383-37378A576892}" type="presOf" srcId="{D4A936FC-2570-496B-AA38-40C3605001CC}" destId="{4C93577F-86B3-4437-AC53-27DFCA2D946A}" srcOrd="0" destOrd="0" presId="urn:microsoft.com/office/officeart/2005/8/layout/pyramid1"/>
    <dgm:cxn modelId="{BC3F69D6-A6F6-B44A-A7EE-2ACFAE6FC1C8}" type="presOf" srcId="{D4A936FC-2570-496B-AA38-40C3605001CC}" destId="{2BB7DDF4-8BB1-4DDF-90F3-9410843E50B9}" srcOrd="1" destOrd="0" presId="urn:microsoft.com/office/officeart/2005/8/layout/pyramid1"/>
    <dgm:cxn modelId="{FE65646B-64ED-45EC-A2C6-B4136DD21955}" srcId="{9AB0AA77-1898-4FE9-8798-1C77B813386C}" destId="{FE5AEA80-EEA4-425C-A2BF-C2EC3DE82944}" srcOrd="2" destOrd="0" parTransId="{6AD28A7E-6C93-4913-814B-476920260918}" sibTransId="{42608AFF-4881-4973-9004-680AD29B6B49}"/>
    <dgm:cxn modelId="{423D0AAE-E9D1-E94F-87DD-4471D4BAAE3F}" type="presOf" srcId="{F5CF22CA-AA05-417F-8D89-5DC209A171EB}" destId="{05F7C707-B930-4D0F-AD40-422CC764CDB1}" srcOrd="1" destOrd="0" presId="urn:microsoft.com/office/officeart/2005/8/layout/pyramid1"/>
    <dgm:cxn modelId="{71E81384-1254-4048-9C2D-3718BA861698}" type="presParOf" srcId="{B17C045F-CEDC-45E8-AF47-23396402DAE4}" destId="{B0677A24-2EDC-436B-9948-D349CFF942E2}" srcOrd="0" destOrd="0" presId="urn:microsoft.com/office/officeart/2005/8/layout/pyramid1"/>
    <dgm:cxn modelId="{074134F8-C987-D64E-BE70-9576F0CB7167}" type="presParOf" srcId="{B0677A24-2EDC-436B-9948-D349CFF942E2}" destId="{ECF623A0-DEA5-4327-AAA2-FE30DA796F53}" srcOrd="0" destOrd="0" presId="urn:microsoft.com/office/officeart/2005/8/layout/pyramid1"/>
    <dgm:cxn modelId="{75585282-202A-BF4E-9D37-60366E949039}" type="presParOf" srcId="{B0677A24-2EDC-436B-9948-D349CFF942E2}" destId="{05F7C707-B930-4D0F-AD40-422CC764CDB1}" srcOrd="1" destOrd="0" presId="urn:microsoft.com/office/officeart/2005/8/layout/pyramid1"/>
    <dgm:cxn modelId="{FE773CFE-C9C4-EB47-8C48-3761640837D6}" type="presParOf" srcId="{B17C045F-CEDC-45E8-AF47-23396402DAE4}" destId="{C4AC7E4F-46D4-4EF1-AFBB-CA8402D668D6}" srcOrd="1" destOrd="0" presId="urn:microsoft.com/office/officeart/2005/8/layout/pyramid1"/>
    <dgm:cxn modelId="{8B6482F4-D6B3-F94E-B0C1-DF68CDEBAF3D}" type="presParOf" srcId="{C4AC7E4F-46D4-4EF1-AFBB-CA8402D668D6}" destId="{3B4D60DC-3880-4788-95C0-C5331C7B8E49}" srcOrd="0" destOrd="0" presId="urn:microsoft.com/office/officeart/2005/8/layout/pyramid1"/>
    <dgm:cxn modelId="{E09F9174-3D6B-B146-B598-39DCFC8345DC}" type="presParOf" srcId="{C4AC7E4F-46D4-4EF1-AFBB-CA8402D668D6}" destId="{A7EB5071-B632-476B-8029-40FE41DF5B7B}" srcOrd="1" destOrd="0" presId="urn:microsoft.com/office/officeart/2005/8/layout/pyramid1"/>
    <dgm:cxn modelId="{1724CCC8-62C6-2445-B7D2-59765650150E}" type="presParOf" srcId="{B17C045F-CEDC-45E8-AF47-23396402DAE4}" destId="{9F6D63C1-9902-48DD-98BB-AC7100A56A48}" srcOrd="2" destOrd="0" presId="urn:microsoft.com/office/officeart/2005/8/layout/pyramid1"/>
    <dgm:cxn modelId="{CBCBEE9B-E008-CE42-82D1-1EC94E27321B}" type="presParOf" srcId="{9F6D63C1-9902-48DD-98BB-AC7100A56A48}" destId="{58F179C7-16A8-432B-BA8B-1B820D98D9A2}" srcOrd="0" destOrd="0" presId="urn:microsoft.com/office/officeart/2005/8/layout/pyramid1"/>
    <dgm:cxn modelId="{65856BAB-169B-CF4A-A58D-806AA0320E5B}" type="presParOf" srcId="{9F6D63C1-9902-48DD-98BB-AC7100A56A48}" destId="{A71E63FD-05AD-4CE9-8DA0-97D40EB93279}" srcOrd="1" destOrd="0" presId="urn:microsoft.com/office/officeart/2005/8/layout/pyramid1"/>
    <dgm:cxn modelId="{AA9EB7F5-51C8-FE4D-9C93-B6D925B07F1E}" type="presParOf" srcId="{B17C045F-CEDC-45E8-AF47-23396402DAE4}" destId="{C8705749-BCA6-4C77-83F2-F7A74A93FFC6}" srcOrd="3" destOrd="0" presId="urn:microsoft.com/office/officeart/2005/8/layout/pyramid1"/>
    <dgm:cxn modelId="{0CA2FBA9-814E-B048-8993-B3EB49EF0D5D}" type="presParOf" srcId="{C8705749-BCA6-4C77-83F2-F7A74A93FFC6}" destId="{4C93577F-86B3-4437-AC53-27DFCA2D946A}" srcOrd="0" destOrd="0" presId="urn:microsoft.com/office/officeart/2005/8/layout/pyramid1"/>
    <dgm:cxn modelId="{3BDD1AD0-D300-BB4A-A163-5EBE552A9924}" type="presParOf" srcId="{C8705749-BCA6-4C77-83F2-F7A74A93FFC6}" destId="{2BB7DDF4-8BB1-4DDF-90F3-9410843E50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1AB54-1911-7A46-A2A7-94C0BFEB732C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53131-6F1C-B547-94AF-9D3195A2AE0F}">
      <dgm:prSet phldrT="[Text]" custT="1"/>
      <dgm:spPr>
        <a:solidFill>
          <a:schemeClr val="bg2"/>
        </a:solidFill>
        <a:ln w="3175" cmpd="sng">
          <a:solidFill>
            <a:schemeClr val="bg1"/>
          </a:solidFill>
        </a:ln>
        <a:effectLst/>
      </dgm:spPr>
      <dgm:t>
        <a:bodyPr/>
        <a:lstStyle/>
        <a:p>
          <a:r>
            <a:rPr lang="en-US" sz="1200" baseline="0" dirty="0"/>
            <a:t> </a:t>
          </a:r>
          <a:endParaRPr lang="en-US" sz="1200" dirty="0"/>
        </a:p>
      </dgm:t>
    </dgm:pt>
    <dgm:pt modelId="{D03055C9-E660-E740-99C9-A198564D8F51}" type="parTrans" cxnId="{D3C811A2-8BF9-5F41-9EC6-AD4955D17B70}">
      <dgm:prSet/>
      <dgm:spPr/>
      <dgm:t>
        <a:bodyPr/>
        <a:lstStyle/>
        <a:p>
          <a:endParaRPr lang="en-US"/>
        </a:p>
      </dgm:t>
    </dgm:pt>
    <dgm:pt modelId="{7613DCF4-465B-564D-B029-FA0C175F6263}" type="sibTrans" cxnId="{D3C811A2-8BF9-5F41-9EC6-AD4955D17B70}">
      <dgm:prSet/>
      <dgm:spPr/>
      <dgm:t>
        <a:bodyPr/>
        <a:lstStyle/>
        <a:p>
          <a:endParaRPr lang="en-US"/>
        </a:p>
      </dgm:t>
    </dgm:pt>
    <dgm:pt modelId="{8299CB40-B120-1742-9B31-7AF4AFD2F243}">
      <dgm:prSet phldrT="[Text]" custT="1"/>
      <dgm:spPr>
        <a:solidFill>
          <a:schemeClr val="accent5"/>
        </a:solidFill>
        <a:ln w="3175" cmpd="sng">
          <a:solidFill>
            <a:schemeClr val="bg1"/>
          </a:solidFill>
        </a:ln>
        <a:effectLst/>
      </dgm:spPr>
      <dgm:t>
        <a:bodyPr/>
        <a:lstStyle/>
        <a:p>
          <a:r>
            <a:rPr lang="en-US" sz="1200" dirty="0"/>
            <a:t> </a:t>
          </a:r>
        </a:p>
      </dgm:t>
    </dgm:pt>
    <dgm:pt modelId="{409F2F6B-ACC9-C649-977B-2C6CF6065EB6}" type="parTrans" cxnId="{DC829EF0-8442-D142-9D98-3A21D5F00E44}">
      <dgm:prSet/>
      <dgm:spPr/>
      <dgm:t>
        <a:bodyPr/>
        <a:lstStyle/>
        <a:p>
          <a:endParaRPr lang="en-US"/>
        </a:p>
      </dgm:t>
    </dgm:pt>
    <dgm:pt modelId="{3F804525-870C-5D45-A354-739A7590E250}" type="sibTrans" cxnId="{DC829EF0-8442-D142-9D98-3A21D5F00E44}">
      <dgm:prSet/>
      <dgm:spPr/>
      <dgm:t>
        <a:bodyPr/>
        <a:lstStyle/>
        <a:p>
          <a:endParaRPr lang="en-US"/>
        </a:p>
      </dgm:t>
    </dgm:pt>
    <dgm:pt modelId="{1B2AC051-ADB6-864B-8EDF-F370BC852FC6}">
      <dgm:prSet phldrT="[Text]" custT="1"/>
      <dgm:spPr>
        <a:solidFill>
          <a:schemeClr val="accent3"/>
        </a:solidFill>
        <a:ln w="3175" cmpd="sng">
          <a:solidFill>
            <a:schemeClr val="bg1"/>
          </a:solidFill>
        </a:ln>
        <a:effectLst/>
      </dgm:spPr>
      <dgm:t>
        <a:bodyPr/>
        <a:lstStyle/>
        <a:p>
          <a:r>
            <a:rPr lang="en-US" sz="1200" dirty="0"/>
            <a:t> </a:t>
          </a:r>
        </a:p>
      </dgm:t>
    </dgm:pt>
    <dgm:pt modelId="{C256E36D-6CB5-EF4C-86E0-38254BD54EAD}" type="parTrans" cxnId="{55493D84-1222-C94A-8589-DC4E7E21B803}">
      <dgm:prSet/>
      <dgm:spPr/>
      <dgm:t>
        <a:bodyPr/>
        <a:lstStyle/>
        <a:p>
          <a:endParaRPr lang="en-US"/>
        </a:p>
      </dgm:t>
    </dgm:pt>
    <dgm:pt modelId="{9958A16C-E3B2-1243-AD6A-8939E2487436}" type="sibTrans" cxnId="{55493D84-1222-C94A-8589-DC4E7E21B803}">
      <dgm:prSet/>
      <dgm:spPr/>
      <dgm:t>
        <a:bodyPr/>
        <a:lstStyle/>
        <a:p>
          <a:endParaRPr lang="en-US"/>
        </a:p>
      </dgm:t>
    </dgm:pt>
    <dgm:pt modelId="{0838F22B-B89F-D34E-AA19-B204B0DD4249}">
      <dgm:prSet phldrT="[Text]" custT="1"/>
      <dgm:spPr>
        <a:solidFill>
          <a:schemeClr val="accent1"/>
        </a:solidFill>
        <a:ln w="3175" cmpd="sng">
          <a:solidFill>
            <a:schemeClr val="bg1"/>
          </a:solidFill>
        </a:ln>
        <a:effectLst/>
      </dgm:spPr>
      <dgm:t>
        <a:bodyPr/>
        <a:lstStyle/>
        <a:p>
          <a:r>
            <a:rPr lang="en-US" sz="1200" dirty="0"/>
            <a:t> </a:t>
          </a:r>
        </a:p>
      </dgm:t>
    </dgm:pt>
    <dgm:pt modelId="{BF22BA80-CCFB-0340-B330-71D8CD6FB972}" type="parTrans" cxnId="{FFB01ED5-D104-3743-A9F7-FDA0E0555006}">
      <dgm:prSet/>
      <dgm:spPr/>
      <dgm:t>
        <a:bodyPr/>
        <a:lstStyle/>
        <a:p>
          <a:endParaRPr lang="en-US"/>
        </a:p>
      </dgm:t>
    </dgm:pt>
    <dgm:pt modelId="{A742A116-2357-8840-B626-9E808A9CB902}" type="sibTrans" cxnId="{FFB01ED5-D104-3743-A9F7-FDA0E0555006}">
      <dgm:prSet/>
      <dgm:spPr/>
      <dgm:t>
        <a:bodyPr/>
        <a:lstStyle/>
        <a:p>
          <a:endParaRPr lang="en-US"/>
        </a:p>
      </dgm:t>
    </dgm:pt>
    <dgm:pt modelId="{BA78D310-9619-204F-91A4-21CE31FEDBBC}" type="pres">
      <dgm:prSet presAssocID="{3941AB54-1911-7A46-A2A7-94C0BFEB732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62083B8-93AA-C64B-9AD5-546955DE2A3C}" type="pres">
      <dgm:prSet presAssocID="{3941AB54-1911-7A46-A2A7-94C0BFEB732C}" presName="comp1" presStyleCnt="0"/>
      <dgm:spPr/>
    </dgm:pt>
    <dgm:pt modelId="{CBDC1C1A-EBA1-C041-91B6-DB84A72A1EA4}" type="pres">
      <dgm:prSet presAssocID="{3941AB54-1911-7A46-A2A7-94C0BFEB732C}" presName="circle1" presStyleLbl="node1" presStyleIdx="0" presStyleCnt="4" custLinFactNeighborX="-4128"/>
      <dgm:spPr/>
      <dgm:t>
        <a:bodyPr/>
        <a:lstStyle/>
        <a:p>
          <a:endParaRPr lang="zh-CN" altLang="en-US"/>
        </a:p>
      </dgm:t>
    </dgm:pt>
    <dgm:pt modelId="{DF03A849-1D46-4745-9837-08F03C5DC6B0}" type="pres">
      <dgm:prSet presAssocID="{3941AB54-1911-7A46-A2A7-94C0BFEB732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7DED1B-5635-764D-8831-462975B037A8}" type="pres">
      <dgm:prSet presAssocID="{3941AB54-1911-7A46-A2A7-94C0BFEB732C}" presName="comp2" presStyleCnt="0"/>
      <dgm:spPr/>
    </dgm:pt>
    <dgm:pt modelId="{19D3CC6C-315D-6D46-A1D0-2DDEC1C7A2BA}" type="pres">
      <dgm:prSet presAssocID="{3941AB54-1911-7A46-A2A7-94C0BFEB732C}" presName="circle2" presStyleLbl="node1" presStyleIdx="1" presStyleCnt="4" custLinFactNeighborX="4460" custLinFactNeighborY="-12108"/>
      <dgm:spPr/>
      <dgm:t>
        <a:bodyPr/>
        <a:lstStyle/>
        <a:p>
          <a:endParaRPr lang="zh-CN" altLang="en-US"/>
        </a:p>
      </dgm:t>
    </dgm:pt>
    <dgm:pt modelId="{D105EAA0-84D8-D842-918D-571852F12DD0}" type="pres">
      <dgm:prSet presAssocID="{3941AB54-1911-7A46-A2A7-94C0BFEB732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52D8A2-7DFE-5149-BA8B-72B1E7881D15}" type="pres">
      <dgm:prSet presAssocID="{3941AB54-1911-7A46-A2A7-94C0BFEB732C}" presName="comp3" presStyleCnt="0"/>
      <dgm:spPr/>
    </dgm:pt>
    <dgm:pt modelId="{87FD9542-8FD3-C842-BF99-47B1884B62F8}" type="pres">
      <dgm:prSet presAssocID="{3941AB54-1911-7A46-A2A7-94C0BFEB732C}" presName="circle3" presStyleLbl="node1" presStyleIdx="2" presStyleCnt="4" custLinFactNeighborX="18831" custLinFactNeighborY="-33256"/>
      <dgm:spPr/>
      <dgm:t>
        <a:bodyPr/>
        <a:lstStyle/>
        <a:p>
          <a:endParaRPr lang="zh-CN" altLang="en-US"/>
        </a:p>
      </dgm:t>
    </dgm:pt>
    <dgm:pt modelId="{C7D44A12-3EFE-4E4C-831D-020F89A9983E}" type="pres">
      <dgm:prSet presAssocID="{3941AB54-1911-7A46-A2A7-94C0BFEB732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88B638-B00F-0847-8A5F-8D9F2CC78924}" type="pres">
      <dgm:prSet presAssocID="{3941AB54-1911-7A46-A2A7-94C0BFEB732C}" presName="comp4" presStyleCnt="0"/>
      <dgm:spPr/>
    </dgm:pt>
    <dgm:pt modelId="{80C83430-0DBD-4F49-9E64-0C82594BD9F0}" type="pres">
      <dgm:prSet presAssocID="{3941AB54-1911-7A46-A2A7-94C0BFEB732C}" presName="circle4" presStyleLbl="node1" presStyleIdx="3" presStyleCnt="4" custLinFactNeighborX="47569" custLinFactNeighborY="-74690"/>
      <dgm:spPr/>
      <dgm:t>
        <a:bodyPr/>
        <a:lstStyle/>
        <a:p>
          <a:endParaRPr lang="zh-CN" altLang="en-US"/>
        </a:p>
      </dgm:t>
    </dgm:pt>
    <dgm:pt modelId="{0C21EA50-DE30-B440-B044-77530B27AB9B}" type="pres">
      <dgm:prSet presAssocID="{3941AB54-1911-7A46-A2A7-94C0BFEB732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CF783D-BE6F-4444-9B0D-5BF9B757B854}" type="presOf" srcId="{0838F22B-B89F-D34E-AA19-B204B0DD4249}" destId="{80C83430-0DBD-4F49-9E64-0C82594BD9F0}" srcOrd="0" destOrd="0" presId="urn:microsoft.com/office/officeart/2005/8/layout/venn2"/>
    <dgm:cxn modelId="{4F295097-5EA1-BB43-ADBA-1032FA4F23C5}" type="presOf" srcId="{21553131-6F1C-B547-94AF-9D3195A2AE0F}" destId="{CBDC1C1A-EBA1-C041-91B6-DB84A72A1EA4}" srcOrd="0" destOrd="0" presId="urn:microsoft.com/office/officeart/2005/8/layout/venn2"/>
    <dgm:cxn modelId="{DC829EF0-8442-D142-9D98-3A21D5F00E44}" srcId="{3941AB54-1911-7A46-A2A7-94C0BFEB732C}" destId="{8299CB40-B120-1742-9B31-7AF4AFD2F243}" srcOrd="1" destOrd="0" parTransId="{409F2F6B-ACC9-C649-977B-2C6CF6065EB6}" sibTransId="{3F804525-870C-5D45-A354-739A7590E250}"/>
    <dgm:cxn modelId="{FFB01ED5-D104-3743-A9F7-FDA0E0555006}" srcId="{3941AB54-1911-7A46-A2A7-94C0BFEB732C}" destId="{0838F22B-B89F-D34E-AA19-B204B0DD4249}" srcOrd="3" destOrd="0" parTransId="{BF22BA80-CCFB-0340-B330-71D8CD6FB972}" sibTransId="{A742A116-2357-8840-B626-9E808A9CB902}"/>
    <dgm:cxn modelId="{9503C5FF-DC8B-5F4E-A7A2-13FD62EF46A1}" type="presOf" srcId="{1B2AC051-ADB6-864B-8EDF-F370BC852FC6}" destId="{C7D44A12-3EFE-4E4C-831D-020F89A9983E}" srcOrd="1" destOrd="0" presId="urn:microsoft.com/office/officeart/2005/8/layout/venn2"/>
    <dgm:cxn modelId="{55493D84-1222-C94A-8589-DC4E7E21B803}" srcId="{3941AB54-1911-7A46-A2A7-94C0BFEB732C}" destId="{1B2AC051-ADB6-864B-8EDF-F370BC852FC6}" srcOrd="2" destOrd="0" parTransId="{C256E36D-6CB5-EF4C-86E0-38254BD54EAD}" sibTransId="{9958A16C-E3B2-1243-AD6A-8939E2487436}"/>
    <dgm:cxn modelId="{9E778F42-65EC-9E4A-869B-4BD6CFCDC446}" type="presOf" srcId="{8299CB40-B120-1742-9B31-7AF4AFD2F243}" destId="{D105EAA0-84D8-D842-918D-571852F12DD0}" srcOrd="1" destOrd="0" presId="urn:microsoft.com/office/officeart/2005/8/layout/venn2"/>
    <dgm:cxn modelId="{D3C811A2-8BF9-5F41-9EC6-AD4955D17B70}" srcId="{3941AB54-1911-7A46-A2A7-94C0BFEB732C}" destId="{21553131-6F1C-B547-94AF-9D3195A2AE0F}" srcOrd="0" destOrd="0" parTransId="{D03055C9-E660-E740-99C9-A198564D8F51}" sibTransId="{7613DCF4-465B-564D-B029-FA0C175F6263}"/>
    <dgm:cxn modelId="{97A10409-18EC-B64A-BF13-2B2069C79295}" type="presOf" srcId="{21553131-6F1C-B547-94AF-9D3195A2AE0F}" destId="{DF03A849-1D46-4745-9837-08F03C5DC6B0}" srcOrd="1" destOrd="0" presId="urn:microsoft.com/office/officeart/2005/8/layout/venn2"/>
    <dgm:cxn modelId="{A49AD85A-C96D-8646-95E1-DD1DF033F8A8}" type="presOf" srcId="{0838F22B-B89F-D34E-AA19-B204B0DD4249}" destId="{0C21EA50-DE30-B440-B044-77530B27AB9B}" srcOrd="1" destOrd="0" presId="urn:microsoft.com/office/officeart/2005/8/layout/venn2"/>
    <dgm:cxn modelId="{6175BD44-4C2B-434C-9B29-353E895BA257}" type="presOf" srcId="{3941AB54-1911-7A46-A2A7-94C0BFEB732C}" destId="{BA78D310-9619-204F-91A4-21CE31FEDBBC}" srcOrd="0" destOrd="0" presId="urn:microsoft.com/office/officeart/2005/8/layout/venn2"/>
    <dgm:cxn modelId="{EE5DCA57-F5E8-0749-A108-676A9207E715}" type="presOf" srcId="{1B2AC051-ADB6-864B-8EDF-F370BC852FC6}" destId="{87FD9542-8FD3-C842-BF99-47B1884B62F8}" srcOrd="0" destOrd="0" presId="urn:microsoft.com/office/officeart/2005/8/layout/venn2"/>
    <dgm:cxn modelId="{28B942BE-E2F7-F34D-913F-06A51A86F783}" type="presOf" srcId="{8299CB40-B120-1742-9B31-7AF4AFD2F243}" destId="{19D3CC6C-315D-6D46-A1D0-2DDEC1C7A2BA}" srcOrd="0" destOrd="0" presId="urn:microsoft.com/office/officeart/2005/8/layout/venn2"/>
    <dgm:cxn modelId="{654DCADD-4499-EE41-AB65-E37219094672}" type="presParOf" srcId="{BA78D310-9619-204F-91A4-21CE31FEDBBC}" destId="{A62083B8-93AA-C64B-9AD5-546955DE2A3C}" srcOrd="0" destOrd="0" presId="urn:microsoft.com/office/officeart/2005/8/layout/venn2"/>
    <dgm:cxn modelId="{DCF6DF12-DBCC-E64F-A5F6-10FCEB9C3E68}" type="presParOf" srcId="{A62083B8-93AA-C64B-9AD5-546955DE2A3C}" destId="{CBDC1C1A-EBA1-C041-91B6-DB84A72A1EA4}" srcOrd="0" destOrd="0" presId="urn:microsoft.com/office/officeart/2005/8/layout/venn2"/>
    <dgm:cxn modelId="{8A7E8457-BFE8-1C45-89A8-FD7C9511037D}" type="presParOf" srcId="{A62083B8-93AA-C64B-9AD5-546955DE2A3C}" destId="{DF03A849-1D46-4745-9837-08F03C5DC6B0}" srcOrd="1" destOrd="0" presId="urn:microsoft.com/office/officeart/2005/8/layout/venn2"/>
    <dgm:cxn modelId="{F6E41165-7FD5-6943-B11F-6D1BDE5D0429}" type="presParOf" srcId="{BA78D310-9619-204F-91A4-21CE31FEDBBC}" destId="{D77DED1B-5635-764D-8831-462975B037A8}" srcOrd="1" destOrd="0" presId="urn:microsoft.com/office/officeart/2005/8/layout/venn2"/>
    <dgm:cxn modelId="{5FA5693F-8BB2-3746-98B8-40F07DAB2449}" type="presParOf" srcId="{D77DED1B-5635-764D-8831-462975B037A8}" destId="{19D3CC6C-315D-6D46-A1D0-2DDEC1C7A2BA}" srcOrd="0" destOrd="0" presId="urn:microsoft.com/office/officeart/2005/8/layout/venn2"/>
    <dgm:cxn modelId="{305F54AC-350E-AA4B-AFC4-DE3B29B3870A}" type="presParOf" srcId="{D77DED1B-5635-764D-8831-462975B037A8}" destId="{D105EAA0-84D8-D842-918D-571852F12DD0}" srcOrd="1" destOrd="0" presId="urn:microsoft.com/office/officeart/2005/8/layout/venn2"/>
    <dgm:cxn modelId="{B8451CDF-AD4B-6846-AF87-B1221EA132C1}" type="presParOf" srcId="{BA78D310-9619-204F-91A4-21CE31FEDBBC}" destId="{AA52D8A2-7DFE-5149-BA8B-72B1E7881D15}" srcOrd="2" destOrd="0" presId="urn:microsoft.com/office/officeart/2005/8/layout/venn2"/>
    <dgm:cxn modelId="{83C4AED0-85F0-3C46-B312-46B9E6D697FE}" type="presParOf" srcId="{AA52D8A2-7DFE-5149-BA8B-72B1E7881D15}" destId="{87FD9542-8FD3-C842-BF99-47B1884B62F8}" srcOrd="0" destOrd="0" presId="urn:microsoft.com/office/officeart/2005/8/layout/venn2"/>
    <dgm:cxn modelId="{06D9EDCF-CCD4-5D42-A52E-AA4DDA3FADC5}" type="presParOf" srcId="{AA52D8A2-7DFE-5149-BA8B-72B1E7881D15}" destId="{C7D44A12-3EFE-4E4C-831D-020F89A9983E}" srcOrd="1" destOrd="0" presId="urn:microsoft.com/office/officeart/2005/8/layout/venn2"/>
    <dgm:cxn modelId="{15BFCE9D-C5CE-B247-A777-9A738B39908B}" type="presParOf" srcId="{BA78D310-9619-204F-91A4-21CE31FEDBBC}" destId="{5988B638-B00F-0847-8A5F-8D9F2CC78924}" srcOrd="3" destOrd="0" presId="urn:microsoft.com/office/officeart/2005/8/layout/venn2"/>
    <dgm:cxn modelId="{0C197E95-CF52-9F45-86DB-E40391A81F9E}" type="presParOf" srcId="{5988B638-B00F-0847-8A5F-8D9F2CC78924}" destId="{80C83430-0DBD-4F49-9E64-0C82594BD9F0}" srcOrd="0" destOrd="0" presId="urn:microsoft.com/office/officeart/2005/8/layout/venn2"/>
    <dgm:cxn modelId="{20335E07-98E0-A84E-9E1D-D010BE1F2718}" type="presParOf" srcId="{5988B638-B00F-0847-8A5F-8D9F2CC78924}" destId="{0C21EA50-DE30-B440-B044-77530B27AB9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23A0-DEA5-4327-AAA2-FE30DA796F53}">
      <dsp:nvSpPr>
        <dsp:cNvPr id="0" name=""/>
        <dsp:cNvSpPr/>
      </dsp:nvSpPr>
      <dsp:spPr>
        <a:xfrm>
          <a:off x="1792511" y="0"/>
          <a:ext cx="1887585" cy="1359556"/>
        </a:xfrm>
        <a:prstGeom prst="trapezoid">
          <a:avLst>
            <a:gd name="adj" fmla="val 69419"/>
          </a:avLst>
        </a:prstGeom>
        <a:solidFill>
          <a:schemeClr val="tx2"/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457200" rIns="15240" bIns="914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FFFFFF"/>
            </a:solidFill>
          </a:endParaRPr>
        </a:p>
      </dsp:txBody>
      <dsp:txXfrm>
        <a:off x="1792511" y="0"/>
        <a:ext cx="1887585" cy="1359556"/>
      </dsp:txXfrm>
    </dsp:sp>
    <dsp:sp modelId="{3B4D60DC-3880-4788-95C0-C5331C7B8E49}">
      <dsp:nvSpPr>
        <dsp:cNvPr id="0" name=""/>
        <dsp:cNvSpPr/>
      </dsp:nvSpPr>
      <dsp:spPr>
        <a:xfrm>
          <a:off x="1195007" y="1359556"/>
          <a:ext cx="3082593" cy="860718"/>
        </a:xfrm>
        <a:prstGeom prst="trapezoid">
          <a:avLst>
            <a:gd name="adj" fmla="val 69419"/>
          </a:avLst>
        </a:prstGeom>
        <a:solidFill>
          <a:schemeClr val="accent5"/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FFFFFF"/>
            </a:solidFill>
          </a:endParaRPr>
        </a:p>
      </dsp:txBody>
      <dsp:txXfrm>
        <a:off x="1734461" y="1359556"/>
        <a:ext cx="2003685" cy="860718"/>
      </dsp:txXfrm>
    </dsp:sp>
    <dsp:sp modelId="{58F179C7-16A8-432B-BA8B-1B820D98D9A2}">
      <dsp:nvSpPr>
        <dsp:cNvPr id="0" name=""/>
        <dsp:cNvSpPr/>
      </dsp:nvSpPr>
      <dsp:spPr>
        <a:xfrm>
          <a:off x="597503" y="2220275"/>
          <a:ext cx="4277600" cy="860718"/>
        </a:xfrm>
        <a:prstGeom prst="trapezoid">
          <a:avLst>
            <a:gd name="adj" fmla="val 69419"/>
          </a:avLst>
        </a:prstGeom>
        <a:solidFill>
          <a:schemeClr val="accent3"/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FFFFFF"/>
            </a:solidFill>
          </a:endParaRPr>
        </a:p>
      </dsp:txBody>
      <dsp:txXfrm>
        <a:off x="1346083" y="2220275"/>
        <a:ext cx="2780440" cy="860718"/>
      </dsp:txXfrm>
    </dsp:sp>
    <dsp:sp modelId="{4C93577F-86B3-4437-AC53-27DFCA2D946A}">
      <dsp:nvSpPr>
        <dsp:cNvPr id="0" name=""/>
        <dsp:cNvSpPr/>
      </dsp:nvSpPr>
      <dsp:spPr>
        <a:xfrm>
          <a:off x="0" y="3080993"/>
          <a:ext cx="5472608" cy="860718"/>
        </a:xfrm>
        <a:prstGeom prst="trapezoid">
          <a:avLst>
            <a:gd name="adj" fmla="val 69419"/>
          </a:avLst>
        </a:prstGeom>
        <a:solidFill>
          <a:schemeClr val="accent1"/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FFFFFF"/>
            </a:solidFill>
          </a:endParaRPr>
        </a:p>
      </dsp:txBody>
      <dsp:txXfrm>
        <a:off x="957706" y="3080993"/>
        <a:ext cx="3557195" cy="86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C1C1A-EBA1-C041-91B6-DB84A72A1EA4}">
      <dsp:nvSpPr>
        <dsp:cNvPr id="0" name=""/>
        <dsp:cNvSpPr/>
      </dsp:nvSpPr>
      <dsp:spPr>
        <a:xfrm>
          <a:off x="155872" y="0"/>
          <a:ext cx="4093507" cy="4093507"/>
        </a:xfrm>
        <a:prstGeom prst="ellipse">
          <a:avLst/>
        </a:prstGeom>
        <a:solidFill>
          <a:schemeClr val="bg2"/>
        </a:solidFill>
        <a:ln w="31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/>
            <a:t> </a:t>
          </a:r>
          <a:endParaRPr lang="en-US" sz="1200" kern="1200" dirty="0"/>
        </a:p>
      </dsp:txBody>
      <dsp:txXfrm>
        <a:off x="1630353" y="204675"/>
        <a:ext cx="1144544" cy="614026"/>
      </dsp:txXfrm>
    </dsp:sp>
    <dsp:sp modelId="{19D3CC6C-315D-6D46-A1D0-2DDEC1C7A2BA}">
      <dsp:nvSpPr>
        <dsp:cNvPr id="0" name=""/>
        <dsp:cNvSpPr/>
      </dsp:nvSpPr>
      <dsp:spPr>
        <a:xfrm>
          <a:off x="880259" y="422187"/>
          <a:ext cx="3274805" cy="3274805"/>
        </a:xfrm>
        <a:prstGeom prst="ellipse">
          <a:avLst/>
        </a:prstGeom>
        <a:solidFill>
          <a:schemeClr val="accent5"/>
        </a:solidFill>
        <a:ln w="31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</a:t>
          </a:r>
        </a:p>
      </dsp:txBody>
      <dsp:txXfrm>
        <a:off x="1945389" y="618676"/>
        <a:ext cx="1144544" cy="589465"/>
      </dsp:txXfrm>
    </dsp:sp>
    <dsp:sp modelId="{87FD9542-8FD3-C842-BF99-47B1884B62F8}">
      <dsp:nvSpPr>
        <dsp:cNvPr id="0" name=""/>
        <dsp:cNvSpPr/>
      </dsp:nvSpPr>
      <dsp:spPr>
        <a:xfrm>
          <a:off x="1606062" y="820600"/>
          <a:ext cx="2456104" cy="2456104"/>
        </a:xfrm>
        <a:prstGeom prst="ellipse">
          <a:avLst/>
        </a:prstGeom>
        <a:solidFill>
          <a:schemeClr val="accent3"/>
        </a:solidFill>
        <a:ln w="31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</a:t>
          </a:r>
        </a:p>
      </dsp:txBody>
      <dsp:txXfrm>
        <a:off x="2261842" y="1004808"/>
        <a:ext cx="1144544" cy="552623"/>
      </dsp:txXfrm>
    </dsp:sp>
    <dsp:sp modelId="{80C83430-0DBD-4F49-9E64-0C82594BD9F0}">
      <dsp:nvSpPr>
        <dsp:cNvPr id="0" name=""/>
        <dsp:cNvSpPr/>
      </dsp:nvSpPr>
      <dsp:spPr>
        <a:xfrm>
          <a:off x="2331800" y="1233128"/>
          <a:ext cx="1637402" cy="1637402"/>
        </a:xfrm>
        <a:prstGeom prst="ellipse">
          <a:avLst/>
        </a:prstGeom>
        <a:solidFill>
          <a:schemeClr val="accent1"/>
        </a:solidFill>
        <a:ln w="3175" cmpd="sng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</a:t>
          </a:r>
        </a:p>
      </dsp:txBody>
      <dsp:txXfrm>
        <a:off x="2571592" y="1642478"/>
        <a:ext cx="1157818" cy="818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3340-C542-46E3-BB6B-1E3F28D53E89}" type="datetimeFigureOut">
              <a:rPr lang="zh-CN" altLang="en-US" smtClean="0"/>
              <a:pPr/>
              <a:t>18/7/12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A4AF-B0AE-42C7-9AD8-C74E868F58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52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198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86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35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13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CB457-DBAF-42FA-B365-00E92705F13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71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538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922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538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C49-7CF5-4679-81AA-6C272E1AD37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538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C49-7CF5-4679-81AA-6C272E1AD37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810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CB457-DBAF-42FA-B365-00E92705F13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CB457-DBAF-42FA-B365-00E92705F13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CB457-DBAF-42FA-B365-00E92705F13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CB457-DBAF-42FA-B365-00E92705F13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495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2999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983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6990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CB457-DBAF-42FA-B365-00E92705F138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0201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443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62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A4AF-B0AE-42C7-9AD8-C74E868F580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59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4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66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93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4790" y="-1527813"/>
            <a:ext cx="3039715" cy="2860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41" y="5567055"/>
            <a:ext cx="3039715" cy="2860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4790" y="-1527813"/>
            <a:ext cx="3039715" cy="2860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41" y="5567055"/>
            <a:ext cx="3039715" cy="2860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4790" y="-1527813"/>
            <a:ext cx="3039715" cy="2860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41" y="5567055"/>
            <a:ext cx="3039715" cy="2860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4790" y="-1527813"/>
            <a:ext cx="3039715" cy="28604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41" y="5567055"/>
            <a:ext cx="3039715" cy="2860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4790" y="-1527813"/>
            <a:ext cx="3039715" cy="28604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41" y="5567055"/>
            <a:ext cx="3039715" cy="2860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4790" y="-1527813"/>
            <a:ext cx="3039715" cy="28604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41" y="5567055"/>
            <a:ext cx="3039715" cy="2860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4790" y="-1527813"/>
            <a:ext cx="3039715" cy="28604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41" y="5567055"/>
            <a:ext cx="3039715" cy="2860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84790" y="-1527813"/>
            <a:ext cx="3039715" cy="28604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41" y="5567055"/>
            <a:ext cx="3039715" cy="2860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1218565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8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105" indent="-230505" algn="l" defTabSz="1218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705" indent="-228600" algn="l" defTabSz="1218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305" indent="-228600" algn="l" defTabSz="1218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4905" indent="-228600" algn="l" defTabSz="1218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8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1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8.xml"/><Relationship Id="rId5" Type="http://schemas.openxmlformats.org/officeDocument/2006/relationships/image" Target="../media/image20.jpeg"/><Relationship Id="rId6" Type="http://schemas.openxmlformats.org/officeDocument/2006/relationships/image" Target="../media/image4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53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439333" y="825500"/>
            <a:ext cx="8804262" cy="21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b="1" cap="all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音乐学科核心素养</a:t>
            </a:r>
            <a:r>
              <a:rPr lang="zh-CN" altLang="en-US" sz="2400" b="1" cap="all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背景下的</a:t>
            </a:r>
            <a:endParaRPr lang="en-US" altLang="zh-CN" sz="2400" b="1" cap="all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</a:pPr>
            <a:endParaRPr lang="en-US" altLang="zh-CN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36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普通</a:t>
            </a:r>
            <a:r>
              <a:rPr lang="zh-CN" altLang="en-US" sz="3600" b="1" cap="all" dirty="0" smtClean="0">
                <a:solidFill>
                  <a:schemeClr val="accent1"/>
                </a:solidFill>
                <a:cs typeface="Arial" panose="020B0604020202020204" pitchFamily="34" charset="0"/>
              </a:rPr>
              <a:t>高中音乐课程设置与教学实施</a:t>
            </a:r>
            <a:endParaRPr lang="en-US" altLang="zh-CN" sz="2800" b="1" cap="all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2800" b="1" cap="all" dirty="0" smtClean="0">
                <a:solidFill>
                  <a:schemeClr val="accent1"/>
                </a:solidFill>
                <a:cs typeface="Arial" panose="020B0604020202020204" pitchFamily="34" charset="0"/>
              </a:rPr>
              <a:t>         —</a:t>
            </a:r>
            <a:r>
              <a:rPr lang="en-US" altLang="zh-CN" sz="28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—</a:t>
            </a:r>
            <a:r>
              <a:rPr lang="zh-CN" altLang="en-US" sz="28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基于</a:t>
            </a:r>
            <a:r>
              <a:rPr lang="en-US" altLang="zh-CN" sz="28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《</a:t>
            </a:r>
            <a:r>
              <a:rPr lang="zh-CN" altLang="en-US" sz="28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高中音乐课程标准</a:t>
            </a:r>
            <a:r>
              <a:rPr lang="en-US" altLang="zh-CN" sz="28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》</a:t>
            </a:r>
            <a:r>
              <a:rPr lang="zh-CN" altLang="en-US" sz="28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的内容与理念</a:t>
            </a:r>
            <a:endParaRPr lang="en-US" altLang="zh-CN" sz="28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549650" y="3405352"/>
            <a:ext cx="8642350" cy="135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罗   琦</a:t>
            </a:r>
            <a:r>
              <a:rPr lang="en-US" altLang="zh-CN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西安市铁一中学 </a:t>
            </a:r>
            <a:r>
              <a:rPr lang="en-US" altLang="zh-CN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正高级教师</a:t>
            </a:r>
            <a:endParaRPr lang="en-US" altLang="zh-CN" sz="18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</a:t>
            </a: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国家教材委员会专家委员会委员</a:t>
            </a:r>
            <a:endParaRPr lang="en-US" altLang="zh-CN" sz="18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  <a:r>
              <a:rPr lang="zh-CN" alt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高中音乐课标修订组核心成员</a:t>
            </a:r>
            <a:endParaRPr lang="zh-CN" altLang="en-US" sz="1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335" y="5118207"/>
            <a:ext cx="12191331" cy="1739604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/>
          </a:p>
        </p:txBody>
      </p:sp>
      <p:sp>
        <p:nvSpPr>
          <p:cNvPr id="10" name="Freeform 7"/>
          <p:cNvSpPr/>
          <p:nvPr/>
        </p:nvSpPr>
        <p:spPr bwMode="auto">
          <a:xfrm>
            <a:off x="335" y="4862760"/>
            <a:ext cx="12191331" cy="562268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52696" y="-1754004"/>
            <a:ext cx="7330268" cy="689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995863" y="152171"/>
            <a:ext cx="9074304" cy="1287162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zh-CN" sz="2800" spc="300" dirty="0">
              <a:solidFill>
                <a:srgbClr val="003E57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defRPr/>
            </a:pPr>
            <a:r>
              <a:rPr lang="zh-CN" altLang="en-US" sz="2800" spc="300" dirty="0" smtClean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（三）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选修课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副标题 2"/>
          <p:cNvSpPr txBox="1"/>
          <p:nvPr/>
        </p:nvSpPr>
        <p:spPr>
          <a:xfrm>
            <a:off x="1011253" y="937270"/>
            <a:ext cx="1051316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>
            <a:cxnSpLocks/>
          </p:cNvCxnSpPr>
          <p:nvPr/>
        </p:nvCxnSpPr>
        <p:spPr>
          <a:xfrm>
            <a:off x="2622807" y="1043129"/>
            <a:ext cx="8095786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19565" y="732700"/>
            <a:ext cx="7330268" cy="6897898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402D4BC5-5940-42A2-A117-811517927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57038"/>
              </p:ext>
            </p:extLst>
          </p:nvPr>
        </p:nvGraphicFramePr>
        <p:xfrm>
          <a:off x="1015999" y="1354667"/>
          <a:ext cx="10155084" cy="5351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345">
                  <a:extLst>
                    <a:ext uri="{9D8B030D-6E8A-4147-A177-3AD203B41FA5}">
                      <a16:colId xmlns="" xmlns:a16="http://schemas.microsoft.com/office/drawing/2014/main" val="3643106449"/>
                    </a:ext>
                  </a:extLst>
                </a:gridCol>
                <a:gridCol w="4883470">
                  <a:extLst>
                    <a:ext uri="{9D8B030D-6E8A-4147-A177-3AD203B41FA5}">
                      <a16:colId xmlns="" xmlns:a16="http://schemas.microsoft.com/office/drawing/2014/main" val="1913906468"/>
                    </a:ext>
                  </a:extLst>
                </a:gridCol>
                <a:gridCol w="4397269">
                  <a:extLst>
                    <a:ext uri="{9D8B030D-6E8A-4147-A177-3AD203B41FA5}">
                      <a16:colId xmlns="" xmlns:a16="http://schemas.microsoft.com/office/drawing/2014/main" val="2070239262"/>
                    </a:ext>
                  </a:extLst>
                </a:gridCol>
              </a:tblGrid>
              <a:tr h="891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类别</a:t>
                      </a:r>
                      <a:endParaRPr lang="zh-CN" sz="16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zh-CN" sz="16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选课要求</a:t>
                      </a:r>
                      <a:endParaRPr lang="zh-CN" sz="16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90478571"/>
                  </a:ext>
                </a:extLst>
              </a:tr>
              <a:tr h="267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选修课程</a:t>
                      </a:r>
                      <a:endParaRPr lang="zh-CN" sz="16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学校根据自身的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办</a:t>
                      </a:r>
                      <a:r>
                        <a:rPr lang="zh-CN" altLang="en-US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理念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和学生兴趣爱好、学业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发展</a:t>
                      </a:r>
                      <a:r>
                        <a:rPr lang="zh-CN" altLang="en-US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愿望、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生涯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规划及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当地文化资源</a:t>
                      </a:r>
                      <a:r>
                        <a:rPr lang="zh-CN" altLang="en-US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和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民间艺术传</a:t>
                      </a:r>
                      <a:r>
                        <a:rPr lang="zh-CN" altLang="en-US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项目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等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，由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学校</a:t>
                      </a:r>
                      <a:r>
                        <a:rPr lang="zh-CN" altLang="en-US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自主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确定开设</a:t>
                      </a:r>
                      <a:r>
                        <a:rPr lang="zh-CN" altLang="en-US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课程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。</a:t>
                      </a:r>
                      <a:endParaRPr lang="zh-CN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每个模块修满</a:t>
                      </a:r>
                      <a:r>
                        <a:rPr lang="en-US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学时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，获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得</a:t>
                      </a:r>
                      <a:r>
                        <a:rPr lang="en-US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学分。</a:t>
                      </a:r>
                      <a:endParaRPr lang="zh-CN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选修课程学分范围为</a:t>
                      </a:r>
                      <a:r>
                        <a:rPr lang="en-US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0-----2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学分。</a:t>
                      </a:r>
                      <a:endParaRPr lang="zh-CN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9916312"/>
                  </a:ext>
                </a:extLst>
              </a:tr>
              <a:tr h="1783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zh-CN" sz="16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6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558255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CEA87F04-A512-4126-9F8A-80D216E6E65E}"/>
              </a:ext>
            </a:extLst>
          </p:cNvPr>
          <p:cNvSpPr/>
          <p:nvPr/>
        </p:nvSpPr>
        <p:spPr>
          <a:xfrm>
            <a:off x="10904077" y="0"/>
            <a:ext cx="128792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导   语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1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14897" y="683142"/>
            <a:ext cx="7495540" cy="804082"/>
            <a:chOff x="2685384" y="352977"/>
            <a:chExt cx="7497275" cy="1087799"/>
          </a:xfrm>
        </p:grpSpPr>
        <p:grpSp>
          <p:nvGrpSpPr>
            <p:cNvPr id="9" name="组合 8"/>
            <p:cNvGrpSpPr/>
            <p:nvPr/>
          </p:nvGrpSpPr>
          <p:grpSpPr>
            <a:xfrm>
              <a:off x="2685384" y="352977"/>
              <a:ext cx="7497275" cy="1087799"/>
              <a:chOff x="900610" y="540278"/>
              <a:chExt cx="7497275" cy="1087799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900610" y="540278"/>
                <a:ext cx="7497275" cy="108779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400" b="1" cap="small" dirty="0" smtClean="0">
                    <a:solidFill>
                      <a:srgbClr val="003E5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五、高中音乐课</a:t>
                </a:r>
                <a:r>
                  <a:rPr lang="zh-CN" altLang="en-US" sz="2400" b="1" cap="small" dirty="0">
                    <a:solidFill>
                      <a:srgbClr val="003E5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程的分类</a:t>
                </a:r>
                <a:r>
                  <a:rPr lang="en-US" altLang="zh-CN" sz="2400" b="1" cap="small" dirty="0">
                    <a:solidFill>
                      <a:srgbClr val="003E5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</a:t>
                </a:r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400" b="1" cap="small" dirty="0">
                  <a:solidFill>
                    <a:srgbClr val="003E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3086266" y="1001483"/>
                <a:ext cx="3068997" cy="499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21"/>
          <p:cNvSpPr/>
          <p:nvPr/>
        </p:nvSpPr>
        <p:spPr bwMode="auto">
          <a:xfrm>
            <a:off x="4239038" y="2043089"/>
            <a:ext cx="1325320" cy="1472708"/>
          </a:xfrm>
          <a:custGeom>
            <a:avLst/>
            <a:gdLst>
              <a:gd name="T0" fmla="*/ 282 w 565"/>
              <a:gd name="T1" fmla="*/ 0 h 565"/>
              <a:gd name="T2" fmla="*/ 0 w 565"/>
              <a:gd name="T3" fmla="*/ 0 h 565"/>
              <a:gd name="T4" fmla="*/ 0 w 565"/>
              <a:gd name="T5" fmla="*/ 283 h 565"/>
              <a:gd name="T6" fmla="*/ 282 w 565"/>
              <a:gd name="T7" fmla="*/ 565 h 565"/>
              <a:gd name="T8" fmla="*/ 565 w 565"/>
              <a:gd name="T9" fmla="*/ 565 h 565"/>
              <a:gd name="T10" fmla="*/ 565 w 565"/>
              <a:gd name="T11" fmla="*/ 283 h 565"/>
              <a:gd name="T12" fmla="*/ 282 w 565"/>
              <a:gd name="T13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39"/>
                  <a:pt x="126" y="565"/>
                  <a:pt x="282" y="565"/>
                </a:cubicBezTo>
                <a:cubicBezTo>
                  <a:pt x="565" y="565"/>
                  <a:pt x="565" y="565"/>
                  <a:pt x="565" y="565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127"/>
                  <a:pt x="438" y="0"/>
                  <a:pt x="282" y="0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</p:spPr>
        <p:txBody>
          <a:bodyPr/>
          <a:lstStyle/>
          <a:p>
            <a:endParaRPr lang="zh-CN" altLang="en-US" sz="4000"/>
          </a:p>
        </p:txBody>
      </p:sp>
      <p:sp>
        <p:nvSpPr>
          <p:cNvPr id="10" name="Freeform 22"/>
          <p:cNvSpPr/>
          <p:nvPr/>
        </p:nvSpPr>
        <p:spPr bwMode="auto">
          <a:xfrm>
            <a:off x="5464502" y="2043089"/>
            <a:ext cx="1323160" cy="1472708"/>
          </a:xfrm>
          <a:custGeom>
            <a:avLst/>
            <a:gdLst>
              <a:gd name="T0" fmla="*/ 283 w 565"/>
              <a:gd name="T1" fmla="*/ 0 h 565"/>
              <a:gd name="T2" fmla="*/ 565 w 565"/>
              <a:gd name="T3" fmla="*/ 0 h 565"/>
              <a:gd name="T4" fmla="*/ 565 w 565"/>
              <a:gd name="T5" fmla="*/ 283 h 565"/>
              <a:gd name="T6" fmla="*/ 283 w 565"/>
              <a:gd name="T7" fmla="*/ 565 h 565"/>
              <a:gd name="T8" fmla="*/ 0 w 565"/>
              <a:gd name="T9" fmla="*/ 565 h 565"/>
              <a:gd name="T10" fmla="*/ 0 w 565"/>
              <a:gd name="T11" fmla="*/ 283 h 565"/>
              <a:gd name="T12" fmla="*/ 283 w 565"/>
              <a:gd name="T13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3" y="0"/>
                </a:moveTo>
                <a:cubicBezTo>
                  <a:pt x="565" y="0"/>
                  <a:pt x="565" y="0"/>
                  <a:pt x="565" y="0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439"/>
                  <a:pt x="439" y="565"/>
                  <a:pt x="283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</p:spPr>
        <p:txBody>
          <a:bodyPr/>
          <a:lstStyle/>
          <a:p>
            <a:endParaRPr lang="zh-CN" altLang="en-US" sz="4000"/>
          </a:p>
        </p:txBody>
      </p:sp>
      <p:sp>
        <p:nvSpPr>
          <p:cNvPr id="13" name="Freeform 23"/>
          <p:cNvSpPr/>
          <p:nvPr/>
        </p:nvSpPr>
        <p:spPr bwMode="auto">
          <a:xfrm>
            <a:off x="4239038" y="3644416"/>
            <a:ext cx="1325320" cy="1472708"/>
          </a:xfrm>
          <a:custGeom>
            <a:avLst/>
            <a:gdLst>
              <a:gd name="T0" fmla="*/ 282 w 565"/>
              <a:gd name="T1" fmla="*/ 565 h 565"/>
              <a:gd name="T2" fmla="*/ 0 w 565"/>
              <a:gd name="T3" fmla="*/ 565 h 565"/>
              <a:gd name="T4" fmla="*/ 0 w 565"/>
              <a:gd name="T5" fmla="*/ 283 h 565"/>
              <a:gd name="T6" fmla="*/ 282 w 565"/>
              <a:gd name="T7" fmla="*/ 0 h 565"/>
              <a:gd name="T8" fmla="*/ 565 w 565"/>
              <a:gd name="T9" fmla="*/ 0 h 565"/>
              <a:gd name="T10" fmla="*/ 565 w 565"/>
              <a:gd name="T11" fmla="*/ 283 h 565"/>
              <a:gd name="T12" fmla="*/ 282 w 565"/>
              <a:gd name="T13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2" y="565"/>
                </a:moveTo>
                <a:cubicBezTo>
                  <a:pt x="0" y="565"/>
                  <a:pt x="0" y="565"/>
                  <a:pt x="0" y="565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127"/>
                  <a:pt x="126" y="0"/>
                  <a:pt x="282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439"/>
                  <a:pt x="438" y="565"/>
                  <a:pt x="282" y="565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</p:spPr>
        <p:txBody>
          <a:bodyPr/>
          <a:lstStyle/>
          <a:p>
            <a:endParaRPr lang="zh-CN" altLang="en-US" sz="4000"/>
          </a:p>
        </p:txBody>
      </p:sp>
      <p:sp>
        <p:nvSpPr>
          <p:cNvPr id="15" name="Freeform 24"/>
          <p:cNvSpPr/>
          <p:nvPr/>
        </p:nvSpPr>
        <p:spPr bwMode="auto">
          <a:xfrm>
            <a:off x="5464502" y="3644416"/>
            <a:ext cx="1323160" cy="1472708"/>
          </a:xfrm>
          <a:custGeom>
            <a:avLst/>
            <a:gdLst>
              <a:gd name="T0" fmla="*/ 283 w 565"/>
              <a:gd name="T1" fmla="*/ 565 h 565"/>
              <a:gd name="T2" fmla="*/ 565 w 565"/>
              <a:gd name="T3" fmla="*/ 565 h 565"/>
              <a:gd name="T4" fmla="*/ 565 w 565"/>
              <a:gd name="T5" fmla="*/ 283 h 565"/>
              <a:gd name="T6" fmla="*/ 283 w 565"/>
              <a:gd name="T7" fmla="*/ 0 h 565"/>
              <a:gd name="T8" fmla="*/ 0 w 565"/>
              <a:gd name="T9" fmla="*/ 0 h 565"/>
              <a:gd name="T10" fmla="*/ 0 w 565"/>
              <a:gd name="T11" fmla="*/ 283 h 565"/>
              <a:gd name="T12" fmla="*/ 283 w 565"/>
              <a:gd name="T13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3" y="565"/>
                </a:moveTo>
                <a:cubicBezTo>
                  <a:pt x="565" y="565"/>
                  <a:pt x="565" y="565"/>
                  <a:pt x="565" y="565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127"/>
                  <a:pt x="439" y="0"/>
                  <a:pt x="2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39"/>
                  <a:pt x="127" y="565"/>
                  <a:pt x="283" y="565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</p:spPr>
        <p:txBody>
          <a:bodyPr/>
          <a:lstStyle/>
          <a:p>
            <a:endParaRPr lang="zh-CN" altLang="en-US" sz="4000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4696027" y="2300349"/>
            <a:ext cx="4998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FFFF"/>
                </a:solidFill>
                <a:latin typeface="+mj-lt"/>
              </a:rPr>
              <a:t>N</a:t>
            </a:r>
            <a:endParaRPr lang="zh-CN" altLang="zh-CN" sz="7200" dirty="0">
              <a:latin typeface="+mj-lt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845822" y="2309141"/>
            <a:ext cx="3560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FFFF"/>
                </a:solidFill>
                <a:latin typeface="+mj-lt"/>
              </a:rPr>
              <a:t>S</a:t>
            </a:r>
            <a:endParaRPr lang="zh-CN" altLang="zh-CN" sz="7200" dirty="0">
              <a:latin typeface="+mj-lt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4702030" y="3815090"/>
            <a:ext cx="3775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FFFF"/>
                </a:solidFill>
                <a:latin typeface="+mj-lt"/>
              </a:rPr>
              <a:t>Y</a:t>
            </a:r>
            <a:endParaRPr lang="zh-CN" altLang="zh-CN" sz="7200" dirty="0">
              <a:latin typeface="+mj-lt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5883583" y="3815090"/>
            <a:ext cx="3251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+mj-lt"/>
              </a:rPr>
              <a:t>L</a:t>
            </a:r>
            <a:endParaRPr lang="zh-CN" altLang="zh-CN" sz="7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627322" y="1643201"/>
            <a:ext cx="3495968" cy="8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</a:rPr>
              <a:t>1.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鉴赏类的综合性课程</a:t>
            </a:r>
            <a:endParaRPr lang="en-US" altLang="zh-CN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——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必修模块：音乐鉴赏</a:t>
            </a: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435935" y="4548293"/>
            <a:ext cx="3362915" cy="8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</a:rPr>
              <a:t>3.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创作类创性课程</a:t>
            </a:r>
            <a:endParaRPr lang="en-US" altLang="zh-CN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</a:rPr>
              <a:t>——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必修模块：音乐编创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7021689" y="1643202"/>
            <a:ext cx="5003733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</a:rPr>
              <a:t>2.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表现类的实践性课程</a:t>
            </a:r>
            <a:endParaRPr lang="en-US" altLang="zh-CN" sz="24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——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必修模块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歌唱、演奏、音乐与舞蹈、音乐与戏剧</a:t>
            </a:r>
            <a:endParaRPr lang="en-US" altLang="zh-CN" sz="24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——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选择性必修模块：</a:t>
            </a:r>
            <a:r>
              <a:rPr lang="zh-CN" altLang="en-US" sz="2400" dirty="0" smtClean="0">
                <a:solidFill>
                  <a:schemeClr val="tx1">
                    <a:lumMod val="75000"/>
                  </a:schemeClr>
                </a:solidFill>
              </a:rPr>
              <a:t>合唱、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合奏、舞蹈表演、戏剧表演</a:t>
            </a:r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7172581" y="4543889"/>
            <a:ext cx="5019419" cy="13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</a:rPr>
              <a:t>4.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知识和技能类的素质性课程</a:t>
            </a:r>
            <a:endParaRPr lang="en-US" altLang="zh-CN" sz="24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</a:rPr>
              <a:t>——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选择性必修模块：音乐基础理论、视唱练耳。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BB683A53-02DA-4FBF-BFB8-876A21E29D88}"/>
              </a:ext>
            </a:extLst>
          </p:cNvPr>
          <p:cNvSpPr/>
          <p:nvPr/>
        </p:nvSpPr>
        <p:spPr>
          <a:xfrm>
            <a:off x="10079421" y="1"/>
            <a:ext cx="19694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导   语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8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764625" y="2689796"/>
            <a:ext cx="8984497" cy="1296941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600" spc="300" dirty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鉴赏类综合性课程的设置与实施</a:t>
            </a:r>
          </a:p>
        </p:txBody>
      </p:sp>
      <p:sp>
        <p:nvSpPr>
          <p:cNvPr id="26" name="副标题 2"/>
          <p:cNvSpPr txBox="1"/>
          <p:nvPr/>
        </p:nvSpPr>
        <p:spPr>
          <a:xfrm>
            <a:off x="817786" y="3642705"/>
            <a:ext cx="1051316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cxnSp>
        <p:nvCxnSpPr>
          <p:cNvPr id="27" name="直接连接符 26"/>
          <p:cNvCxnSpPr>
            <a:cxnSpLocks/>
          </p:cNvCxnSpPr>
          <p:nvPr/>
        </p:nvCxnSpPr>
        <p:spPr>
          <a:xfrm>
            <a:off x="2921620" y="3369701"/>
            <a:ext cx="6746487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_14"/>
          <p:cNvSpPr txBox="1">
            <a:spLocks noChangeArrowheads="1"/>
          </p:cNvSpPr>
          <p:nvPr/>
        </p:nvSpPr>
        <p:spPr bwMode="auto">
          <a:xfrm>
            <a:off x="5507163" y="1973098"/>
            <a:ext cx="1217757" cy="6125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zh-CN" sz="3600" b="1" spc="600" dirty="0">
              <a:solidFill>
                <a:srgbClr val="003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19565" y="732700"/>
            <a:ext cx="7330268" cy="68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6333" y="719667"/>
            <a:ext cx="6773333" cy="114754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marR="0" lvl="0" indent="0" algn="ctr" defTabSz="9482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、“音乐鉴赏”与“感受与欣赏”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的关联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7595" y="2794911"/>
            <a:ext cx="2180927" cy="515784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marR="0" lvl="0" indent="0" algn="ctr" defTabSz="9482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关系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6223" y="2794911"/>
            <a:ext cx="2180927" cy="515784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marR="0" lvl="0" indent="0" algn="ctr" defTabSz="9482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程度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4850" y="2794911"/>
            <a:ext cx="2180927" cy="515784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marR="0" lvl="0" indent="0" algn="ctr" defTabSz="9482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3.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内容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7596" y="3310400"/>
            <a:ext cx="2177939" cy="2908165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uLnTx/>
                <a:uFillTx/>
                <a:latin typeface="Open Sans Light"/>
                <a:ea typeface="微软雅黑"/>
                <a:cs typeface="+mn-cs"/>
              </a:rPr>
              <a:t>衔接与递进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3478" y="2794911"/>
            <a:ext cx="2180927" cy="515784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marR="0" lvl="0" indent="0" algn="ctr" defTabSz="9482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4.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Light"/>
                <a:ea typeface="微软雅黑"/>
                <a:cs typeface="+mn-cs"/>
              </a:rPr>
              <a:t>方法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3236" y="3310401"/>
            <a:ext cx="2192875" cy="2908164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rgbClr val="57565A"/>
                </a:solidFill>
                <a:latin typeface="Open Sans Light"/>
                <a:ea typeface="微软雅黑"/>
              </a:rPr>
              <a:t>欣赏与鉴赏</a:t>
            </a:r>
            <a:r>
              <a:rPr lang="zh-CN" altLang="zh-CN" sz="2400" dirty="0">
                <a:solidFill>
                  <a:srgbClr val="57565A"/>
                </a:solidFill>
                <a:latin typeface="Open Sans Light"/>
                <a:ea typeface="微软雅黑"/>
              </a:rPr>
              <a:t>；</a:t>
            </a:r>
            <a:endParaRPr lang="en-US" altLang="zh-CN" sz="2400" dirty="0" smtClean="0">
              <a:solidFill>
                <a:srgbClr val="57565A"/>
              </a:solidFill>
              <a:latin typeface="Open Sans Light"/>
              <a:ea typeface="微软雅黑"/>
            </a:endParaRPr>
          </a:p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rgbClr val="57565A"/>
                </a:solidFill>
                <a:latin typeface="Open Sans Light"/>
                <a:ea typeface="微软雅黑"/>
              </a:rPr>
              <a:t>兴</a:t>
            </a:r>
            <a:r>
              <a:rPr lang="zh-CN" altLang="en-US" sz="2400" dirty="0">
                <a:solidFill>
                  <a:srgbClr val="57565A"/>
                </a:solidFill>
                <a:latin typeface="Open Sans Light"/>
                <a:ea typeface="微软雅黑"/>
              </a:rPr>
              <a:t>趣与</a:t>
            </a:r>
            <a:r>
              <a:rPr lang="zh-CN" altLang="en-US" sz="2400" dirty="0" smtClean="0">
                <a:solidFill>
                  <a:srgbClr val="57565A"/>
                </a:solidFill>
                <a:latin typeface="Open Sans Light"/>
                <a:ea typeface="微软雅黑"/>
              </a:rPr>
              <a:t>能力</a:t>
            </a:r>
            <a:r>
              <a:rPr lang="zh-CN" altLang="zh-CN" sz="2400" dirty="0">
                <a:solidFill>
                  <a:srgbClr val="57565A"/>
                </a:solidFill>
                <a:latin typeface="Open Sans Light"/>
                <a:ea typeface="微软雅黑"/>
              </a:rPr>
              <a:t>；</a:t>
            </a:r>
            <a:endParaRPr lang="en-US" altLang="zh-CN" sz="2400" dirty="0" smtClean="0">
              <a:solidFill>
                <a:srgbClr val="57565A"/>
              </a:solidFill>
              <a:latin typeface="Open Sans Light"/>
              <a:ea typeface="微软雅黑"/>
            </a:endParaRPr>
          </a:p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rgbClr val="57565A"/>
                </a:solidFill>
                <a:latin typeface="Open Sans Light"/>
                <a:ea typeface="微软雅黑"/>
              </a:rPr>
              <a:t>感受</a:t>
            </a:r>
            <a:r>
              <a:rPr lang="zh-CN" altLang="en-US" sz="2400" dirty="0">
                <a:solidFill>
                  <a:srgbClr val="57565A"/>
                </a:solidFill>
                <a:latin typeface="Open Sans Light"/>
                <a:ea typeface="微软雅黑"/>
              </a:rPr>
              <a:t>与</a:t>
            </a:r>
            <a:r>
              <a:rPr lang="zh-CN" altLang="en-US" sz="2400" dirty="0" smtClean="0">
                <a:solidFill>
                  <a:srgbClr val="57565A"/>
                </a:solidFill>
                <a:latin typeface="Open Sans Light"/>
                <a:ea typeface="微软雅黑"/>
              </a:rPr>
              <a:t>理解</a:t>
            </a:r>
            <a:r>
              <a:rPr lang="zh-CN" altLang="zh-CN" sz="2400" dirty="0">
                <a:solidFill>
                  <a:srgbClr val="57565A"/>
                </a:solidFill>
                <a:latin typeface="Open Sans Light"/>
                <a:ea typeface="微软雅黑"/>
              </a:rPr>
              <a:t>；</a:t>
            </a:r>
            <a:endParaRPr lang="en-US" altLang="zh-CN" sz="2400" dirty="0" smtClean="0">
              <a:solidFill>
                <a:srgbClr val="57565A"/>
              </a:solidFill>
              <a:latin typeface="Open Sans Light"/>
              <a:ea typeface="微软雅黑"/>
            </a:endParaRPr>
          </a:p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rgbClr val="57565A"/>
                </a:solidFill>
                <a:latin typeface="Open Sans Light"/>
                <a:ea typeface="微软雅黑"/>
              </a:rPr>
              <a:t>体验</a:t>
            </a:r>
            <a:r>
              <a:rPr lang="zh-CN" altLang="en-US" sz="2400" dirty="0">
                <a:solidFill>
                  <a:srgbClr val="57565A"/>
                </a:solidFill>
                <a:latin typeface="Open Sans Light"/>
                <a:ea typeface="微软雅黑"/>
              </a:rPr>
              <a:t>与</a:t>
            </a:r>
            <a:r>
              <a:rPr lang="zh-CN" altLang="en-US" sz="2400" dirty="0" smtClean="0">
                <a:solidFill>
                  <a:srgbClr val="57565A"/>
                </a:solidFill>
                <a:latin typeface="Open Sans Light"/>
                <a:ea typeface="微软雅黑"/>
              </a:rPr>
              <a:t>文化。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uLnTx/>
              <a:uFillTx/>
              <a:latin typeface="Open Sans Light"/>
              <a:ea typeface="微软雅黑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9501" y="3175000"/>
            <a:ext cx="2308638" cy="3043563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</a:rPr>
              <a:t>（1）</a:t>
            </a:r>
            <a:r>
              <a:rPr lang="zh-CN" altLang="zh-CN" sz="1400" b="1" dirty="0"/>
              <a:t>义务教育段：</a:t>
            </a:r>
            <a:endParaRPr lang="zh-CN" altLang="zh-CN" sz="1400" dirty="0"/>
          </a:p>
          <a:p>
            <a:r>
              <a:rPr lang="zh-CN" altLang="zh-CN" sz="1400" dirty="0"/>
              <a:t>侧重于音乐的聆听、体验、感受、感知、辨别和简单的描述或评价；注重对音乐表现要素的听觉感受和辨别，以及要素的表现作用；</a:t>
            </a:r>
          </a:p>
          <a:p>
            <a:r>
              <a:rPr lang="en-US" altLang="zh-CN" sz="1400" dirty="0"/>
              <a:t>   </a:t>
            </a:r>
            <a:r>
              <a:rPr lang="en-US" altLang="zh-CN" sz="1400" dirty="0" smtClean="0"/>
              <a:t>   </a:t>
            </a:r>
            <a:r>
              <a:rPr lang="zh-CN" altLang="zh-CN" sz="1400" dirty="0"/>
              <a:t>——音乐的感受能力</a:t>
            </a:r>
            <a:endParaRPr lang="en-US" altLang="zh-CN" sz="1400" dirty="0"/>
          </a:p>
          <a:p>
            <a:pPr lvl="0"/>
            <a:r>
              <a:rPr lang="zh-CN" altLang="en-US" sz="1400" b="1" dirty="0"/>
              <a:t>（</a:t>
            </a:r>
            <a:r>
              <a:rPr lang="en-US" altLang="zh-CN" sz="1400" b="1" dirty="0"/>
              <a:t>2</a:t>
            </a:r>
            <a:r>
              <a:rPr lang="zh-CN" altLang="en-US" sz="1400" b="1" dirty="0"/>
              <a:t>）</a:t>
            </a:r>
            <a:r>
              <a:rPr lang="zh-CN" altLang="zh-CN" sz="1400" b="1" dirty="0"/>
              <a:t>普通高中：</a:t>
            </a:r>
            <a:endParaRPr lang="zh-CN" altLang="zh-CN" sz="1400" dirty="0"/>
          </a:p>
          <a:p>
            <a:r>
              <a:rPr lang="zh-CN" altLang="zh-CN" sz="1400" dirty="0"/>
              <a:t>侧重于音乐的认识、了解、理解评价和选择</a:t>
            </a:r>
            <a:r>
              <a:rPr lang="zh-CN" altLang="en-US" sz="1400" dirty="0"/>
              <a:t>；</a:t>
            </a:r>
            <a:r>
              <a:rPr lang="zh-CN" altLang="zh-CN" sz="1400" dirty="0"/>
              <a:t>理解音乐表现要素在音乐情感和思想内涵中的表达作用；</a:t>
            </a:r>
          </a:p>
          <a:p>
            <a:r>
              <a:rPr lang="en-US" altLang="zh-CN" sz="1400" dirty="0"/>
              <a:t>     </a:t>
            </a:r>
            <a:r>
              <a:rPr lang="zh-CN" altLang="zh-CN" sz="1400" dirty="0" smtClean="0"/>
              <a:t>—</a:t>
            </a:r>
            <a:r>
              <a:rPr lang="zh-CN" altLang="zh-CN" sz="1400" dirty="0"/>
              <a:t>—音乐的理解能力</a:t>
            </a:r>
          </a:p>
          <a:p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13955" y="3175000"/>
            <a:ext cx="2202212" cy="3043563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r>
              <a:rPr lang="zh-CN" altLang="zh-CN" sz="1400" b="1" dirty="0"/>
              <a:t>共同点：</a:t>
            </a:r>
            <a:r>
              <a:rPr lang="zh-CN" altLang="zh-CN" sz="1400" dirty="0"/>
              <a:t>以聆听为主，唱、奏音乐主题，倡导</a:t>
            </a:r>
            <a:r>
              <a:rPr lang="zh-CN" altLang="zh-CN" sz="1400" dirty="0" smtClean="0"/>
              <a:t>整体性感知和体验；—趋于</a:t>
            </a:r>
            <a:r>
              <a:rPr lang="zh-CN" altLang="zh-CN" sz="1400" dirty="0"/>
              <a:t>感性的教学</a:t>
            </a:r>
          </a:p>
          <a:p>
            <a:r>
              <a:rPr lang="zh-CN" altLang="zh-CN" sz="1400" b="1" dirty="0"/>
              <a:t>不同点：</a:t>
            </a:r>
            <a:r>
              <a:rPr lang="zh-CN" altLang="zh-CN" sz="1400" dirty="0"/>
              <a:t>在探究性和启发性问题的引导下，讨论中沟通和交流对音乐的感受与理解；利用媒体资讯和多种资料，开展专题性、研究性学习；依照学业质量水平开展目标式的教学</a:t>
            </a:r>
            <a:r>
              <a:rPr lang="zh-CN" altLang="zh-CN" sz="1400" dirty="0" smtClean="0"/>
              <a:t>。</a:t>
            </a:r>
            <a:r>
              <a:rPr lang="en-US" altLang="zh-CN" sz="1400" dirty="0" smtClean="0"/>
              <a:t> </a:t>
            </a:r>
            <a:r>
              <a:rPr lang="zh-CN" altLang="zh-CN" sz="1400" dirty="0"/>
              <a:t>——趋于理性的教学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</a:endParaRPr>
          </a:p>
        </p:txBody>
      </p:sp>
      <p:cxnSp>
        <p:nvCxnSpPr>
          <p:cNvPr id="15" name="Elbow Connector 14"/>
          <p:cNvCxnSpPr>
            <a:cxnSpLocks/>
            <a:stCxn id="4" idx="2"/>
            <a:endCxn id="5" idx="0"/>
          </p:cNvCxnSpPr>
          <p:nvPr/>
        </p:nvCxnSpPr>
        <p:spPr>
          <a:xfrm rot="5400000">
            <a:off x="3896679" y="468590"/>
            <a:ext cx="927702" cy="3724941"/>
          </a:xfrm>
          <a:prstGeom prst="bentConnector3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cxnSpLocks/>
            <a:stCxn id="4" idx="2"/>
            <a:endCxn id="9" idx="0"/>
          </p:cNvCxnSpPr>
          <p:nvPr/>
        </p:nvCxnSpPr>
        <p:spPr>
          <a:xfrm rot="16200000" flipH="1">
            <a:off x="7494620" y="595589"/>
            <a:ext cx="927702" cy="3470942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cxnSpLocks/>
            <a:stCxn id="4" idx="2"/>
            <a:endCxn id="7" idx="0"/>
          </p:cNvCxnSpPr>
          <p:nvPr/>
        </p:nvCxnSpPr>
        <p:spPr>
          <a:xfrm rot="16200000" flipH="1">
            <a:off x="6295306" y="1794903"/>
            <a:ext cx="927702" cy="1072314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</p:cNvCxnSpPr>
          <p:nvPr/>
        </p:nvCxnSpPr>
        <p:spPr>
          <a:xfrm rot="5400000">
            <a:off x="5074825" y="1667906"/>
            <a:ext cx="927702" cy="1326313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B520EB72-8A80-44A7-ADBB-21B792C91AD1}"/>
              </a:ext>
            </a:extLst>
          </p:cNvPr>
          <p:cNvGrpSpPr/>
          <p:nvPr/>
        </p:nvGrpSpPr>
        <p:grpSpPr>
          <a:xfrm>
            <a:off x="3550195" y="199264"/>
            <a:ext cx="5091612" cy="1142926"/>
            <a:chOff x="3550195" y="199264"/>
            <a:chExt cx="5091612" cy="1142926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D2476B3-ED21-4D18-AA3D-82759FF2BAD1}"/>
                </a:ext>
              </a:extLst>
            </p:cNvPr>
            <p:cNvSpPr/>
            <p:nvPr/>
          </p:nvSpPr>
          <p:spPr>
            <a:xfrm>
              <a:off x="4253024" y="199264"/>
              <a:ext cx="36859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A6B2D359-09DA-4EF0-B2D3-6D45AF6B2A53}"/>
                </a:ext>
              </a:extLst>
            </p:cNvPr>
            <p:cNvSpPr/>
            <p:nvPr/>
          </p:nvSpPr>
          <p:spPr>
            <a:xfrm>
              <a:off x="3550195" y="639434"/>
              <a:ext cx="5091612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565E71CA-DF9C-4F47-8AC5-661C9D27933F}"/>
                </a:ext>
              </a:extLst>
            </p:cNvPr>
            <p:cNvCxnSpPr>
              <a:cxnSpLocks/>
            </p:cNvCxnSpPr>
            <p:nvPr/>
          </p:nvCxnSpPr>
          <p:spPr>
            <a:xfrm>
              <a:off x="5736265" y="1093826"/>
              <a:ext cx="71947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78954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59921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86029" y="441386"/>
            <a:ext cx="5361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sym typeface="+mn-lt"/>
            </a:endParaRPr>
          </a:p>
          <a:p>
            <a:pPr algn="ctr"/>
            <a:r>
              <a:rPr lang="zh-CN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二）音乐鉴赏</a:t>
            </a:r>
            <a:r>
              <a:rPr lang="zh-CN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教学的关键领域</a:t>
            </a:r>
            <a:endParaRPr lang="zh-CN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51759" y="-1"/>
            <a:ext cx="12271190" cy="6858001"/>
            <a:chOff x="-51759" y="-1"/>
            <a:chExt cx="12271190" cy="6858001"/>
          </a:xfrm>
        </p:grpSpPr>
        <p:sp>
          <p:nvSpPr>
            <p:cNvPr id="10" name="矩形 9"/>
            <p:cNvSpPr/>
            <p:nvPr/>
          </p:nvSpPr>
          <p:spPr>
            <a:xfrm>
              <a:off x="-8878" y="2096219"/>
              <a:ext cx="659921" cy="29859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-41580" y="5082210"/>
              <a:ext cx="12261011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51759" y="2079487"/>
              <a:ext cx="12261011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1203552" y="-1"/>
              <a:ext cx="988447" cy="2062757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1183064" y="0"/>
              <a:ext cx="0" cy="6858000"/>
            </a:xfrm>
            <a:prstGeom prst="line">
              <a:avLst/>
            </a:prstGeom>
            <a:ln w="762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1035598" y="1659816"/>
            <a:ext cx="979227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en-US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养成听赏音乐的习惯，培养音乐审美趣味；</a:t>
            </a:r>
            <a:endParaRPr lang="zh-CN" altLang="zh-CN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en-US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呈现多样化聆听与体验，获得音乐欣赏的基本方法；</a:t>
            </a:r>
            <a:endParaRPr lang="zh-CN" altLang="zh-CN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en-US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遵循音乐表现规律，理解音乐</a:t>
            </a:r>
            <a:r>
              <a:rPr lang="zh-CN" altLang="zh-CN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表现</a:t>
            </a:r>
            <a:r>
              <a:rPr lang="zh-CN" altLang="en-US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内容的特殊性；</a:t>
            </a:r>
            <a:endParaRPr lang="zh-CN" altLang="zh-CN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CN" altLang="en-US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创建</a:t>
            </a:r>
            <a:r>
              <a:rPr lang="zh-CN" altLang="zh-CN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多方位参与与体验</a:t>
            </a:r>
            <a:r>
              <a:rPr lang="zh-CN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的教学过</a:t>
            </a:r>
            <a:r>
              <a:rPr lang="zh-CN" altLang="zh-CN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程</a:t>
            </a:r>
            <a:r>
              <a:rPr lang="zh-CN" altLang="en-US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  <a:endParaRPr lang="zh-CN" altLang="zh-CN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设置</a:t>
            </a:r>
            <a:r>
              <a:rPr lang="zh-CN" altLang="zh-CN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结合学业质量</a:t>
            </a:r>
            <a:r>
              <a:rPr lang="zh-CN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水平的分层</a:t>
            </a:r>
            <a:r>
              <a:rPr lang="zh-CN" altLang="zh-CN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教学</a:t>
            </a:r>
            <a:r>
              <a:rPr lang="zh-CN" altLang="en-US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1037D91B-E15A-4B17-89F3-F473BFFF1FC6}"/>
              </a:ext>
            </a:extLst>
          </p:cNvPr>
          <p:cNvGrpSpPr/>
          <p:nvPr/>
        </p:nvGrpSpPr>
        <p:grpSpPr>
          <a:xfrm>
            <a:off x="3550195" y="199264"/>
            <a:ext cx="5091612" cy="1142926"/>
            <a:chOff x="3550195" y="199264"/>
            <a:chExt cx="5091612" cy="1142926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5E41D573-606D-426C-9419-99930BDEBA04}"/>
                </a:ext>
              </a:extLst>
            </p:cNvPr>
            <p:cNvSpPr/>
            <p:nvPr/>
          </p:nvSpPr>
          <p:spPr>
            <a:xfrm>
              <a:off x="4253024" y="199264"/>
              <a:ext cx="36859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EB3396FD-25C0-4A61-9DF6-1B1FB15E1E72}"/>
                </a:ext>
              </a:extLst>
            </p:cNvPr>
            <p:cNvSpPr/>
            <p:nvPr/>
          </p:nvSpPr>
          <p:spPr>
            <a:xfrm>
              <a:off x="3550195" y="639434"/>
              <a:ext cx="5091612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EB06B556-1AC7-4A6E-BB9D-CD375A789ADF}"/>
                </a:ext>
              </a:extLst>
            </p:cNvPr>
            <p:cNvCxnSpPr>
              <a:cxnSpLocks/>
            </p:cNvCxnSpPr>
            <p:nvPr/>
          </p:nvCxnSpPr>
          <p:spPr>
            <a:xfrm>
              <a:off x="5736265" y="1093826"/>
              <a:ext cx="71947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62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8">
        <p14:switch dir="r"/>
      </p:transition>
    </mc:Choice>
    <mc:Fallback xmlns="">
      <p:transition spd="slow" advTm="130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764625" y="2689796"/>
            <a:ext cx="8984497" cy="1296941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600" spc="300" dirty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表现性实践课程的设置与实施</a:t>
            </a:r>
          </a:p>
        </p:txBody>
      </p:sp>
      <p:sp>
        <p:nvSpPr>
          <p:cNvPr id="26" name="副标题 2"/>
          <p:cNvSpPr txBox="1"/>
          <p:nvPr/>
        </p:nvSpPr>
        <p:spPr>
          <a:xfrm>
            <a:off x="817786" y="3642705"/>
            <a:ext cx="1051316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cxnSp>
        <p:nvCxnSpPr>
          <p:cNvPr id="27" name="直接连接符 26"/>
          <p:cNvCxnSpPr>
            <a:cxnSpLocks/>
          </p:cNvCxnSpPr>
          <p:nvPr/>
        </p:nvCxnSpPr>
        <p:spPr>
          <a:xfrm>
            <a:off x="3108960" y="3369701"/>
            <a:ext cx="6236208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_14"/>
          <p:cNvSpPr txBox="1">
            <a:spLocks noChangeArrowheads="1"/>
          </p:cNvSpPr>
          <p:nvPr/>
        </p:nvSpPr>
        <p:spPr bwMode="auto">
          <a:xfrm>
            <a:off x="5507163" y="1973098"/>
            <a:ext cx="1217757" cy="6125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9" tIns="45709" rIns="91419" bIns="4570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zh-CN" sz="3600" b="1" spc="600" dirty="0">
              <a:solidFill>
                <a:srgbClr val="003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19565" y="732700"/>
            <a:ext cx="7330268" cy="68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85720" y="465455"/>
            <a:ext cx="7020560" cy="544830"/>
            <a:chOff x="3230538" y="400866"/>
            <a:chExt cx="6350000" cy="873354"/>
          </a:xfrm>
        </p:grpSpPr>
        <p:grpSp>
          <p:nvGrpSpPr>
            <p:cNvPr id="3" name="组合 8"/>
            <p:cNvGrpSpPr/>
            <p:nvPr/>
          </p:nvGrpSpPr>
          <p:grpSpPr>
            <a:xfrm>
              <a:off x="3231181" y="400866"/>
              <a:ext cx="5920387" cy="827414"/>
              <a:chOff x="1446407" y="588167"/>
              <a:chExt cx="5920387" cy="827414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1446407" y="588167"/>
                <a:ext cx="5920387" cy="69522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400" b="1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表现类实践课程的基本划分与性质</a:t>
                </a:r>
                <a:endParaRPr lang="zh-CN" altLang="en-US" sz="2400" b="1" cap="small" dirty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3181836" y="955099"/>
                <a:ext cx="3068997" cy="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5"/>
          <p:cNvGrpSpPr/>
          <p:nvPr/>
        </p:nvGrpSpPr>
        <p:grpSpPr>
          <a:xfrm>
            <a:off x="6243320" y="1346200"/>
            <a:ext cx="4672965" cy="4716145"/>
            <a:chOff x="7488936" y="2321846"/>
            <a:chExt cx="3307891" cy="361261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7488936" y="2321846"/>
              <a:ext cx="3307891" cy="3612610"/>
            </a:xfrm>
            <a:prstGeom prst="rect">
              <a:avLst/>
            </a:prstGeom>
            <a:solidFill>
              <a:srgbClr val="003E57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7880103" y="2734759"/>
              <a:ext cx="2509224" cy="289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、选择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性必修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发展性课程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  <a:p>
              <a:endParaRPr lang="zh-CN" altLang="zh-CN" sz="20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）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以合唱、合奏、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舞蹈表演和戏剧表演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能力发展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为方向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；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）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依据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表现能力的基础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设置课程；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3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）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依照艺术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表现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规律展开实践性教学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；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4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）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提高学生艺术实践综合能力的发展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；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5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）在艺术实践过程中，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获得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和提升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学科核心素养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。</a:t>
              </a: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7575175" y="2459583"/>
              <a:ext cx="3088333" cy="35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2"/>
          <p:cNvGrpSpPr/>
          <p:nvPr/>
        </p:nvGrpSpPr>
        <p:grpSpPr>
          <a:xfrm>
            <a:off x="948055" y="1346835"/>
            <a:ext cx="4707255" cy="4749165"/>
            <a:chOff x="1406235" y="2332961"/>
            <a:chExt cx="3641253" cy="3601495"/>
          </a:xfrm>
        </p:grpSpPr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406235" y="2332961"/>
              <a:ext cx="3641253" cy="3601495"/>
            </a:xfrm>
            <a:prstGeom prst="rect">
              <a:avLst/>
            </a:prstGeom>
            <a:solidFill>
              <a:srgbClr val="003E57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1799358" y="2885184"/>
              <a:ext cx="2724513" cy="270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1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、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必修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基础性课程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      </a:t>
              </a:r>
            </a:p>
            <a:p>
              <a:pPr algn="just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）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以音乐、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舞蹈和戏剧表现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兴趣爱好和基础培养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为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方向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；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）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突出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兴趣培养和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基础性教学目标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；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3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）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强调学生参与和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过程性</a:t>
              </a:r>
              <a:r>
                <a:rPr lang="zh-CN" altLang="zh-CN" sz="2000" dirty="0">
                  <a:solidFill>
                    <a:schemeClr val="bg1"/>
                  </a:solidFill>
                  <a:latin typeface="+mn-ea"/>
                </a:rPr>
                <a:t>培养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；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4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）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通过表现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实践与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基础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能力培养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，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获得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学科核心素养</a:t>
              </a:r>
              <a:r>
                <a:rPr lang="zh-CN" altLang="zh-CN" sz="2000" dirty="0" smtClean="0">
                  <a:solidFill>
                    <a:schemeClr val="bg1"/>
                  </a:solidFill>
                  <a:latin typeface="+mn-ea"/>
                </a:rPr>
                <a:t>。</a:t>
              </a:r>
              <a:endParaRPr lang="zh-CN" altLang="zh-CN" sz="2000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1510045" y="2521775"/>
              <a:ext cx="3537443" cy="349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领域一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14897" y="683142"/>
            <a:ext cx="7495540" cy="1172210"/>
            <a:chOff x="2685384" y="352977"/>
            <a:chExt cx="7497275" cy="1585819"/>
          </a:xfrm>
        </p:grpSpPr>
        <p:grpSp>
          <p:nvGrpSpPr>
            <p:cNvPr id="9" name="组合 8"/>
            <p:cNvGrpSpPr/>
            <p:nvPr/>
          </p:nvGrpSpPr>
          <p:grpSpPr>
            <a:xfrm>
              <a:off x="2685384" y="352977"/>
              <a:ext cx="7497275" cy="1585819"/>
              <a:chOff x="900610" y="540278"/>
              <a:chExt cx="7497275" cy="1585819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900610" y="540278"/>
                <a:ext cx="7497275" cy="158581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400" b="1" cap="small" dirty="0">
                    <a:solidFill>
                      <a:srgbClr val="003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表现类实践课程的特点</a:t>
                </a:r>
              </a:p>
              <a:p>
                <a:pPr algn="ctr"/>
                <a:r>
                  <a:rPr lang="en-US" altLang="zh-CN" sz="2400" b="1" cap="small" dirty="0">
                    <a:solidFill>
                      <a:srgbClr val="003E5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</a:t>
                </a:r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400" b="1" cap="small" dirty="0">
                  <a:solidFill>
                    <a:srgbClr val="003E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3086266" y="1001483"/>
                <a:ext cx="3068997" cy="499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21"/>
          <p:cNvSpPr/>
          <p:nvPr/>
        </p:nvSpPr>
        <p:spPr bwMode="auto">
          <a:xfrm>
            <a:off x="4239038" y="2043089"/>
            <a:ext cx="1325320" cy="1472708"/>
          </a:xfrm>
          <a:custGeom>
            <a:avLst/>
            <a:gdLst>
              <a:gd name="T0" fmla="*/ 282 w 565"/>
              <a:gd name="T1" fmla="*/ 0 h 565"/>
              <a:gd name="T2" fmla="*/ 0 w 565"/>
              <a:gd name="T3" fmla="*/ 0 h 565"/>
              <a:gd name="T4" fmla="*/ 0 w 565"/>
              <a:gd name="T5" fmla="*/ 283 h 565"/>
              <a:gd name="T6" fmla="*/ 282 w 565"/>
              <a:gd name="T7" fmla="*/ 565 h 565"/>
              <a:gd name="T8" fmla="*/ 565 w 565"/>
              <a:gd name="T9" fmla="*/ 565 h 565"/>
              <a:gd name="T10" fmla="*/ 565 w 565"/>
              <a:gd name="T11" fmla="*/ 283 h 565"/>
              <a:gd name="T12" fmla="*/ 282 w 565"/>
              <a:gd name="T13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39"/>
                  <a:pt x="126" y="565"/>
                  <a:pt x="282" y="565"/>
                </a:cubicBezTo>
                <a:cubicBezTo>
                  <a:pt x="565" y="565"/>
                  <a:pt x="565" y="565"/>
                  <a:pt x="565" y="565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127"/>
                  <a:pt x="438" y="0"/>
                  <a:pt x="282" y="0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</p:spPr>
        <p:txBody>
          <a:bodyPr/>
          <a:lstStyle/>
          <a:p>
            <a:endParaRPr lang="zh-CN" altLang="en-US" sz="4000"/>
          </a:p>
        </p:txBody>
      </p:sp>
      <p:sp>
        <p:nvSpPr>
          <p:cNvPr id="10" name="Freeform 22"/>
          <p:cNvSpPr/>
          <p:nvPr/>
        </p:nvSpPr>
        <p:spPr bwMode="auto">
          <a:xfrm>
            <a:off x="5464502" y="2043089"/>
            <a:ext cx="1323160" cy="1472708"/>
          </a:xfrm>
          <a:custGeom>
            <a:avLst/>
            <a:gdLst>
              <a:gd name="T0" fmla="*/ 283 w 565"/>
              <a:gd name="T1" fmla="*/ 0 h 565"/>
              <a:gd name="T2" fmla="*/ 565 w 565"/>
              <a:gd name="T3" fmla="*/ 0 h 565"/>
              <a:gd name="T4" fmla="*/ 565 w 565"/>
              <a:gd name="T5" fmla="*/ 283 h 565"/>
              <a:gd name="T6" fmla="*/ 283 w 565"/>
              <a:gd name="T7" fmla="*/ 565 h 565"/>
              <a:gd name="T8" fmla="*/ 0 w 565"/>
              <a:gd name="T9" fmla="*/ 565 h 565"/>
              <a:gd name="T10" fmla="*/ 0 w 565"/>
              <a:gd name="T11" fmla="*/ 283 h 565"/>
              <a:gd name="T12" fmla="*/ 283 w 565"/>
              <a:gd name="T13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3" y="0"/>
                </a:moveTo>
                <a:cubicBezTo>
                  <a:pt x="565" y="0"/>
                  <a:pt x="565" y="0"/>
                  <a:pt x="565" y="0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439"/>
                  <a:pt x="439" y="565"/>
                  <a:pt x="283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</p:spPr>
        <p:txBody>
          <a:bodyPr/>
          <a:lstStyle/>
          <a:p>
            <a:endParaRPr lang="zh-CN" altLang="en-US" sz="4000"/>
          </a:p>
        </p:txBody>
      </p:sp>
      <p:sp>
        <p:nvSpPr>
          <p:cNvPr id="13" name="Freeform 23"/>
          <p:cNvSpPr/>
          <p:nvPr/>
        </p:nvSpPr>
        <p:spPr bwMode="auto">
          <a:xfrm>
            <a:off x="4239038" y="3644416"/>
            <a:ext cx="1325320" cy="1472708"/>
          </a:xfrm>
          <a:custGeom>
            <a:avLst/>
            <a:gdLst>
              <a:gd name="T0" fmla="*/ 282 w 565"/>
              <a:gd name="T1" fmla="*/ 565 h 565"/>
              <a:gd name="T2" fmla="*/ 0 w 565"/>
              <a:gd name="T3" fmla="*/ 565 h 565"/>
              <a:gd name="T4" fmla="*/ 0 w 565"/>
              <a:gd name="T5" fmla="*/ 283 h 565"/>
              <a:gd name="T6" fmla="*/ 282 w 565"/>
              <a:gd name="T7" fmla="*/ 0 h 565"/>
              <a:gd name="T8" fmla="*/ 565 w 565"/>
              <a:gd name="T9" fmla="*/ 0 h 565"/>
              <a:gd name="T10" fmla="*/ 565 w 565"/>
              <a:gd name="T11" fmla="*/ 283 h 565"/>
              <a:gd name="T12" fmla="*/ 282 w 565"/>
              <a:gd name="T13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2" y="565"/>
                </a:moveTo>
                <a:cubicBezTo>
                  <a:pt x="0" y="565"/>
                  <a:pt x="0" y="565"/>
                  <a:pt x="0" y="565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127"/>
                  <a:pt x="126" y="0"/>
                  <a:pt x="282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439"/>
                  <a:pt x="438" y="565"/>
                  <a:pt x="282" y="565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</p:spPr>
        <p:txBody>
          <a:bodyPr/>
          <a:lstStyle/>
          <a:p>
            <a:endParaRPr lang="zh-CN" altLang="en-US" sz="4000"/>
          </a:p>
        </p:txBody>
      </p:sp>
      <p:sp>
        <p:nvSpPr>
          <p:cNvPr id="15" name="Freeform 24"/>
          <p:cNvSpPr/>
          <p:nvPr/>
        </p:nvSpPr>
        <p:spPr bwMode="auto">
          <a:xfrm>
            <a:off x="5464502" y="3644416"/>
            <a:ext cx="1323160" cy="1472708"/>
          </a:xfrm>
          <a:custGeom>
            <a:avLst/>
            <a:gdLst>
              <a:gd name="T0" fmla="*/ 283 w 565"/>
              <a:gd name="T1" fmla="*/ 565 h 565"/>
              <a:gd name="T2" fmla="*/ 565 w 565"/>
              <a:gd name="T3" fmla="*/ 565 h 565"/>
              <a:gd name="T4" fmla="*/ 565 w 565"/>
              <a:gd name="T5" fmla="*/ 283 h 565"/>
              <a:gd name="T6" fmla="*/ 283 w 565"/>
              <a:gd name="T7" fmla="*/ 0 h 565"/>
              <a:gd name="T8" fmla="*/ 0 w 565"/>
              <a:gd name="T9" fmla="*/ 0 h 565"/>
              <a:gd name="T10" fmla="*/ 0 w 565"/>
              <a:gd name="T11" fmla="*/ 283 h 565"/>
              <a:gd name="T12" fmla="*/ 283 w 565"/>
              <a:gd name="T13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3" y="565"/>
                </a:moveTo>
                <a:cubicBezTo>
                  <a:pt x="565" y="565"/>
                  <a:pt x="565" y="565"/>
                  <a:pt x="565" y="565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127"/>
                  <a:pt x="439" y="0"/>
                  <a:pt x="2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39"/>
                  <a:pt x="127" y="565"/>
                  <a:pt x="283" y="565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</p:spPr>
        <p:txBody>
          <a:bodyPr/>
          <a:lstStyle/>
          <a:p>
            <a:endParaRPr lang="zh-CN" altLang="en-US" sz="4000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4696027" y="2300349"/>
            <a:ext cx="4998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FFFF"/>
                </a:solidFill>
                <a:latin typeface="+mj-lt"/>
              </a:rPr>
              <a:t>N</a:t>
            </a:r>
            <a:endParaRPr lang="zh-CN" altLang="zh-CN" sz="7200" dirty="0">
              <a:latin typeface="+mj-lt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845822" y="2309141"/>
            <a:ext cx="3560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FFFF"/>
                </a:solidFill>
                <a:latin typeface="+mj-lt"/>
              </a:rPr>
              <a:t>S</a:t>
            </a:r>
            <a:endParaRPr lang="zh-CN" altLang="zh-CN" sz="7200" dirty="0">
              <a:latin typeface="+mj-lt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4702030" y="3815090"/>
            <a:ext cx="3775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FFFF"/>
                </a:solidFill>
                <a:latin typeface="+mj-lt"/>
              </a:rPr>
              <a:t>Y</a:t>
            </a:r>
            <a:endParaRPr lang="zh-CN" altLang="zh-CN" sz="7200" dirty="0">
              <a:latin typeface="+mj-lt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5883583" y="3815090"/>
            <a:ext cx="3251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+mj-lt"/>
              </a:rPr>
              <a:t>L</a:t>
            </a:r>
            <a:endParaRPr lang="zh-CN" altLang="zh-CN" sz="7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1219200" y="1643202"/>
            <a:ext cx="2904089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内容衔接</a:t>
            </a:r>
            <a:endParaRPr lang="en-US" altLang="zh-CN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</a:schemeClr>
                </a:solidFill>
              </a:rPr>
              <a:t>表现类实践课程的对应性衔接。</a:t>
            </a: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1061156" y="4005355"/>
            <a:ext cx="2946385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延伸拓展</a:t>
            </a:r>
            <a:endParaRPr lang="en-US" altLang="zh-CN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 smtClean="0">
                <a:solidFill>
                  <a:schemeClr val="tx1">
                    <a:lumMod val="75000"/>
                  </a:schemeClr>
                </a:solidFill>
              </a:rPr>
              <a:t>必修与选择</a:t>
            </a:r>
            <a:r>
              <a:rPr lang="zh-CN" altLang="en-US" sz="2000" dirty="0">
                <a:solidFill>
                  <a:schemeClr val="tx1">
                    <a:lumMod val="75000"/>
                  </a:schemeClr>
                </a:solidFill>
              </a:rPr>
              <a:t>性必修课程教学内容的延伸和拓展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</a:rPr>
              <a:t>。</a:t>
            </a: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7021690" y="1643202"/>
            <a:ext cx="3375378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强化实践</a:t>
            </a:r>
            <a:endParaRPr lang="en-US" altLang="zh-CN" sz="20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</a:schemeClr>
                </a:solidFill>
              </a:rPr>
              <a:t>为学科核心素养形成提供艺术实践的教育空间。</a:t>
            </a:r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7011978" y="4005355"/>
            <a:ext cx="3543133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</a:rPr>
              <a:t>能力发展</a:t>
            </a:r>
            <a:endParaRPr lang="en-US" altLang="zh-CN" sz="20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 smtClean="0">
                <a:solidFill>
                  <a:schemeClr val="tx1">
                    <a:lumMod val="75000"/>
                  </a:schemeClr>
                </a:solidFill>
              </a:rPr>
              <a:t>参与表现实践与</a:t>
            </a:r>
            <a:r>
              <a:rPr lang="zh-CN" altLang="en-US" sz="2000" dirty="0" smtClean="0">
                <a:solidFill>
                  <a:schemeClr val="tx1">
                    <a:lumMod val="75000"/>
                  </a:schemeClr>
                </a:solidFill>
              </a:rPr>
              <a:t>表现</a:t>
            </a:r>
            <a:r>
              <a:rPr lang="zh-CN" altLang="zh-CN" sz="2000" dirty="0" smtClean="0">
                <a:solidFill>
                  <a:schemeClr val="tx1">
                    <a:lumMod val="75000"/>
                  </a:schemeClr>
                </a:solidFill>
              </a:rPr>
              <a:t>能力</a:t>
            </a:r>
            <a:r>
              <a:rPr lang="zh-CN" altLang="en-US" sz="2000" dirty="0" smtClean="0">
                <a:solidFill>
                  <a:schemeClr val="tx1">
                    <a:lumMod val="75000"/>
                  </a:schemeClr>
                </a:solidFill>
              </a:rPr>
              <a:t>和学业发</a:t>
            </a:r>
            <a:r>
              <a:rPr lang="zh-CN" altLang="en-US" sz="2000" dirty="0">
                <a:solidFill>
                  <a:schemeClr val="tx1">
                    <a:lumMod val="75000"/>
                  </a:schemeClr>
                </a:solidFill>
              </a:rPr>
              <a:t>展</a:t>
            </a:r>
            <a:r>
              <a:rPr lang="zh-CN" altLang="zh-CN" sz="2000" dirty="0">
                <a:solidFill>
                  <a:schemeClr val="tx1">
                    <a:lumMod val="75000"/>
                  </a:schemeClr>
                </a:solidFill>
              </a:rPr>
              <a:t>的</a:t>
            </a:r>
            <a:r>
              <a:rPr lang="zh-CN" altLang="en-US" sz="2000" dirty="0">
                <a:solidFill>
                  <a:schemeClr val="tx1">
                    <a:lumMod val="75000"/>
                  </a:schemeClr>
                </a:solidFill>
              </a:rPr>
              <a:t>相互</a:t>
            </a:r>
            <a:r>
              <a:rPr lang="zh-CN" altLang="zh-CN" sz="2000" dirty="0">
                <a:solidFill>
                  <a:schemeClr val="tx1">
                    <a:lumMod val="75000"/>
                  </a:schemeClr>
                </a:solidFill>
              </a:rPr>
              <a:t>支撑</a:t>
            </a:r>
            <a:r>
              <a:rPr lang="zh-CN" altLang="en-US" sz="2000" dirty="0">
                <a:solidFill>
                  <a:schemeClr val="tx1">
                    <a:lumMod val="75000"/>
                  </a:schemeClr>
                </a:solidFill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5064368" y="1125415"/>
            <a:ext cx="2661465" cy="6335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内容：四个领域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3018" y="2776505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01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5083" y="268123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领域一</a:t>
            </a:r>
          </a:p>
        </p:txBody>
      </p:sp>
      <p:sp>
        <p:nvSpPr>
          <p:cNvPr id="22" name="矩形 21"/>
          <p:cNvSpPr/>
          <p:nvPr/>
        </p:nvSpPr>
        <p:spPr>
          <a:xfrm>
            <a:off x="1333018" y="4332703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</a:rPr>
              <a:t>03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55083" y="41953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领域三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矩形 1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255083" y="3272097"/>
            <a:ext cx="450417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表现类实践课程设置的影响因素</a:t>
            </a:r>
          </a:p>
        </p:txBody>
      </p:sp>
      <p:sp>
        <p:nvSpPr>
          <p:cNvPr id="25" name="矩形 2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255082" y="4785250"/>
            <a:ext cx="4141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表现类实践课的教学组织和实施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59261" y="2776505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</a:rPr>
              <a:t>02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81324" y="26497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领域二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59261" y="4332703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</a:rPr>
              <a:t>04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681324" y="418488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领域四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矩形 3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681326" y="3235832"/>
            <a:ext cx="3520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表现类实践课程设置与选课指导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690338" y="4808460"/>
            <a:ext cx="405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表现类实践课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思考</a:t>
            </a:r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399306" y="3227440"/>
            <a:ext cx="11637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28555" y="3227440"/>
            <a:ext cx="126854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399306" y="4718813"/>
            <a:ext cx="127154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28555" y="4718813"/>
            <a:ext cx="11367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541252" y="2213996"/>
            <a:ext cx="5578056" cy="52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813141" y="2099977"/>
            <a:ext cx="3376942" cy="3639919"/>
            <a:chOff x="8171337" y="1351051"/>
            <a:chExt cx="3106263" cy="3970672"/>
          </a:xfrm>
        </p:grpSpPr>
        <p:sp>
          <p:nvSpPr>
            <p:cNvPr id="13" name="Rectangle 12"/>
            <p:cNvSpPr/>
            <p:nvPr/>
          </p:nvSpPr>
          <p:spPr>
            <a:xfrm>
              <a:off x="8171337" y="2722293"/>
              <a:ext cx="3106263" cy="259943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</p:spPr>
          <p:txBody>
            <a:bodyPr wrap="square" lIns="182880" tIns="182880" rIns="182880" bIns="182880">
              <a:noAutofit/>
            </a:bodyPr>
            <a:lstStyle/>
            <a:p>
              <a:pPr marL="171450" marR="0" lvl="0" indent="-171450" algn="l" defTabSz="1218565" rtl="0" eaLnBrk="1" fontAlgn="auto" latinLnBrk="0" hangingPunct="1">
                <a:lnSpc>
                  <a:spcPct val="94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5BBE77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教育行政部门对学校艺术课程开设的基本要求。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  <a:p>
              <a:pPr marL="171450" marR="0" lvl="0" indent="-171450" algn="l" defTabSz="1218565" rtl="0" eaLnBrk="1" fontAlgn="auto" latinLnBrk="0" hangingPunct="1">
                <a:lnSpc>
                  <a:spcPct val="94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5BBE77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57565A"/>
                  </a:solidFill>
                  <a:latin typeface="Open Sans Light"/>
                  <a:ea typeface="微软雅黑" panose="020B0503020204020204" pitchFamily="34" charset="-122"/>
                </a:rPr>
                <a:t>艺术课程管理和评估的机制，保证表现类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课程的</a:t>
              </a:r>
              <a:r>
                <a:rPr lang="zh-CN" altLang="en-US" sz="2000" dirty="0">
                  <a:solidFill>
                    <a:srgbClr val="57565A"/>
                  </a:solidFill>
                  <a:latin typeface="Open Sans Light"/>
                  <a:ea typeface="微软雅黑" panose="020B0503020204020204" pitchFamily="34" charset="-122"/>
                </a:rPr>
                <a:t>正常运行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71337" y="1351051"/>
              <a:ext cx="3014233" cy="127582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243840" tIns="121920" rIns="243840" bIns="121920" rtlCol="0" anchor="ctr" anchorCtr="0">
              <a:spAutoFit/>
            </a:bodyPr>
            <a:lstStyle/>
            <a:p>
              <a:pPr marL="859155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社会环境：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  <a:p>
              <a:pPr marL="859155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教育部门对艺术课程开课的要求</a:t>
              </a:r>
            </a:p>
          </p:txBody>
        </p:sp>
        <p:sp>
          <p:nvSpPr>
            <p:cNvPr id="22" name="Freeform 136"/>
            <p:cNvSpPr>
              <a:spLocks noEditPoints="1"/>
            </p:cNvSpPr>
            <p:nvPr/>
          </p:nvSpPr>
          <p:spPr bwMode="auto">
            <a:xfrm>
              <a:off x="8404090" y="1903050"/>
              <a:ext cx="636399" cy="525979"/>
            </a:xfrm>
            <a:custGeom>
              <a:avLst/>
              <a:gdLst>
                <a:gd name="T0" fmla="*/ 100 w 616"/>
                <a:gd name="T1" fmla="*/ 285 h 509"/>
                <a:gd name="T2" fmla="*/ 323 w 616"/>
                <a:gd name="T3" fmla="*/ 422 h 509"/>
                <a:gd name="T4" fmla="*/ 323 w 616"/>
                <a:gd name="T5" fmla="*/ 278 h 509"/>
                <a:gd name="T6" fmla="*/ 114 w 616"/>
                <a:gd name="T7" fmla="*/ 292 h 509"/>
                <a:gd name="T8" fmla="*/ 612 w 616"/>
                <a:gd name="T9" fmla="*/ 188 h 509"/>
                <a:gd name="T10" fmla="*/ 555 w 616"/>
                <a:gd name="T11" fmla="*/ 4 h 509"/>
                <a:gd name="T12" fmla="*/ 554 w 616"/>
                <a:gd name="T13" fmla="*/ 3 h 509"/>
                <a:gd name="T14" fmla="*/ 553 w 616"/>
                <a:gd name="T15" fmla="*/ 1 h 509"/>
                <a:gd name="T16" fmla="*/ 551 w 616"/>
                <a:gd name="T17" fmla="*/ 1 h 509"/>
                <a:gd name="T18" fmla="*/ 549 w 616"/>
                <a:gd name="T19" fmla="*/ 0 h 509"/>
                <a:gd name="T20" fmla="*/ 308 w 616"/>
                <a:gd name="T21" fmla="*/ 0 h 509"/>
                <a:gd name="T22" fmla="*/ 147 w 616"/>
                <a:gd name="T23" fmla="*/ 0 h 509"/>
                <a:gd name="T24" fmla="*/ 66 w 616"/>
                <a:gd name="T25" fmla="*/ 0 h 509"/>
                <a:gd name="T26" fmla="*/ 64 w 616"/>
                <a:gd name="T27" fmla="*/ 1 h 509"/>
                <a:gd name="T28" fmla="*/ 62 w 616"/>
                <a:gd name="T29" fmla="*/ 2 h 509"/>
                <a:gd name="T30" fmla="*/ 61 w 616"/>
                <a:gd name="T31" fmla="*/ 4 h 509"/>
                <a:gd name="T32" fmla="*/ 60 w 616"/>
                <a:gd name="T33" fmla="*/ 5 h 509"/>
                <a:gd name="T34" fmla="*/ 27 w 616"/>
                <a:gd name="T35" fmla="*/ 242 h 509"/>
                <a:gd name="T36" fmla="*/ 582 w 616"/>
                <a:gd name="T37" fmla="*/ 509 h 509"/>
                <a:gd name="T38" fmla="*/ 606 w 616"/>
                <a:gd name="T39" fmla="*/ 229 h 509"/>
                <a:gd name="T40" fmla="*/ 464 w 616"/>
                <a:gd name="T41" fmla="*/ 232 h 509"/>
                <a:gd name="T42" fmla="*/ 463 w 616"/>
                <a:gd name="T43" fmla="*/ 14 h 509"/>
                <a:gd name="T44" fmla="*/ 391 w 616"/>
                <a:gd name="T45" fmla="*/ 219 h 509"/>
                <a:gd name="T46" fmla="*/ 315 w 616"/>
                <a:gd name="T47" fmla="*/ 14 h 509"/>
                <a:gd name="T48" fmla="*/ 391 w 616"/>
                <a:gd name="T49" fmla="*/ 219 h 509"/>
                <a:gd name="T50" fmla="*/ 257 w 616"/>
                <a:gd name="T51" fmla="*/ 232 h 509"/>
                <a:gd name="T52" fmla="*/ 234 w 616"/>
                <a:gd name="T53" fmla="*/ 14 h 509"/>
                <a:gd name="T54" fmla="*/ 117 w 616"/>
                <a:gd name="T55" fmla="*/ 192 h 509"/>
                <a:gd name="T56" fmla="*/ 202 w 616"/>
                <a:gd name="T57" fmla="*/ 190 h 509"/>
                <a:gd name="T58" fmla="*/ 117 w 616"/>
                <a:gd name="T59" fmla="*/ 192 h 509"/>
                <a:gd name="T60" fmla="*/ 72 w 616"/>
                <a:gd name="T61" fmla="*/ 14 h 509"/>
                <a:gd name="T62" fmla="*/ 48 w 616"/>
                <a:gd name="T63" fmla="*/ 232 h 509"/>
                <a:gd name="T64" fmla="*/ 392 w 616"/>
                <a:gd name="T65" fmla="*/ 495 h 509"/>
                <a:gd name="T66" fmla="*/ 503 w 616"/>
                <a:gd name="T67" fmla="*/ 495 h 509"/>
                <a:gd name="T68" fmla="*/ 517 w 616"/>
                <a:gd name="T69" fmla="*/ 285 h 509"/>
                <a:gd name="T70" fmla="*/ 378 w 616"/>
                <a:gd name="T71" fmla="*/ 285 h 509"/>
                <a:gd name="T72" fmla="*/ 41 w 616"/>
                <a:gd name="T73" fmla="*/ 246 h 509"/>
                <a:gd name="T74" fmla="*/ 113 w 616"/>
                <a:gd name="T75" fmla="*/ 229 h 509"/>
                <a:gd name="T76" fmla="*/ 215 w 616"/>
                <a:gd name="T77" fmla="*/ 229 h 509"/>
                <a:gd name="T78" fmla="*/ 308 w 616"/>
                <a:gd name="T79" fmla="*/ 217 h 509"/>
                <a:gd name="T80" fmla="*/ 410 w 616"/>
                <a:gd name="T81" fmla="*/ 217 h 509"/>
                <a:gd name="T82" fmla="*/ 511 w 616"/>
                <a:gd name="T83" fmla="*/ 217 h 509"/>
                <a:gd name="T84" fmla="*/ 575 w 616"/>
                <a:gd name="T85" fmla="*/ 495 h 509"/>
                <a:gd name="T86" fmla="*/ 513 w 616"/>
                <a:gd name="T87" fmla="*/ 189 h 509"/>
                <a:gd name="T88" fmla="*/ 598 w 616"/>
                <a:gd name="T89" fmla="*/ 19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6" h="509">
                  <a:moveTo>
                    <a:pt x="323" y="278"/>
                  </a:moveTo>
                  <a:cubicBezTo>
                    <a:pt x="107" y="278"/>
                    <a:pt x="107" y="278"/>
                    <a:pt x="107" y="278"/>
                  </a:cubicBezTo>
                  <a:cubicBezTo>
                    <a:pt x="104" y="278"/>
                    <a:pt x="100" y="282"/>
                    <a:pt x="100" y="285"/>
                  </a:cubicBezTo>
                  <a:cubicBezTo>
                    <a:pt x="100" y="415"/>
                    <a:pt x="100" y="415"/>
                    <a:pt x="100" y="415"/>
                  </a:cubicBezTo>
                  <a:cubicBezTo>
                    <a:pt x="100" y="419"/>
                    <a:pt x="104" y="422"/>
                    <a:pt x="107" y="422"/>
                  </a:cubicBezTo>
                  <a:cubicBezTo>
                    <a:pt x="323" y="422"/>
                    <a:pt x="323" y="422"/>
                    <a:pt x="323" y="422"/>
                  </a:cubicBezTo>
                  <a:cubicBezTo>
                    <a:pt x="327" y="422"/>
                    <a:pt x="330" y="419"/>
                    <a:pt x="330" y="415"/>
                  </a:cubicBezTo>
                  <a:cubicBezTo>
                    <a:pt x="330" y="285"/>
                    <a:pt x="330" y="285"/>
                    <a:pt x="330" y="285"/>
                  </a:cubicBezTo>
                  <a:cubicBezTo>
                    <a:pt x="330" y="282"/>
                    <a:pt x="327" y="278"/>
                    <a:pt x="323" y="278"/>
                  </a:cubicBezTo>
                  <a:close/>
                  <a:moveTo>
                    <a:pt x="316" y="408"/>
                  </a:moveTo>
                  <a:cubicBezTo>
                    <a:pt x="114" y="408"/>
                    <a:pt x="114" y="408"/>
                    <a:pt x="114" y="408"/>
                  </a:cubicBezTo>
                  <a:cubicBezTo>
                    <a:pt x="114" y="292"/>
                    <a:pt x="114" y="292"/>
                    <a:pt x="114" y="292"/>
                  </a:cubicBezTo>
                  <a:cubicBezTo>
                    <a:pt x="316" y="292"/>
                    <a:pt x="316" y="292"/>
                    <a:pt x="316" y="292"/>
                  </a:cubicBezTo>
                  <a:lnTo>
                    <a:pt x="316" y="408"/>
                  </a:lnTo>
                  <a:close/>
                  <a:moveTo>
                    <a:pt x="612" y="188"/>
                  </a:moveTo>
                  <a:cubicBezTo>
                    <a:pt x="556" y="5"/>
                    <a:pt x="556" y="5"/>
                    <a:pt x="556" y="5"/>
                  </a:cubicBezTo>
                  <a:cubicBezTo>
                    <a:pt x="556" y="5"/>
                    <a:pt x="556" y="5"/>
                    <a:pt x="556" y="5"/>
                  </a:cubicBezTo>
                  <a:cubicBezTo>
                    <a:pt x="556" y="5"/>
                    <a:pt x="555" y="4"/>
                    <a:pt x="555" y="4"/>
                  </a:cubicBezTo>
                  <a:cubicBezTo>
                    <a:pt x="555" y="4"/>
                    <a:pt x="555" y="4"/>
                    <a:pt x="555" y="4"/>
                  </a:cubicBezTo>
                  <a:cubicBezTo>
                    <a:pt x="555" y="3"/>
                    <a:pt x="555" y="3"/>
                    <a:pt x="555" y="3"/>
                  </a:cubicBezTo>
                  <a:cubicBezTo>
                    <a:pt x="555" y="3"/>
                    <a:pt x="554" y="3"/>
                    <a:pt x="554" y="3"/>
                  </a:cubicBezTo>
                  <a:cubicBezTo>
                    <a:pt x="554" y="2"/>
                    <a:pt x="554" y="2"/>
                    <a:pt x="554" y="2"/>
                  </a:cubicBezTo>
                  <a:cubicBezTo>
                    <a:pt x="554" y="2"/>
                    <a:pt x="553" y="2"/>
                    <a:pt x="553" y="2"/>
                  </a:cubicBezTo>
                  <a:cubicBezTo>
                    <a:pt x="553" y="2"/>
                    <a:pt x="553" y="1"/>
                    <a:pt x="553" y="1"/>
                  </a:cubicBezTo>
                  <a:cubicBezTo>
                    <a:pt x="552" y="1"/>
                    <a:pt x="552" y="1"/>
                    <a:pt x="552" y="1"/>
                  </a:cubicBezTo>
                  <a:cubicBezTo>
                    <a:pt x="552" y="1"/>
                    <a:pt x="552" y="1"/>
                    <a:pt x="551" y="1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0"/>
                    <a:pt x="550" y="0"/>
                    <a:pt x="550" y="0"/>
                  </a:cubicBezTo>
                  <a:cubicBezTo>
                    <a:pt x="550" y="0"/>
                    <a:pt x="550" y="0"/>
                    <a:pt x="549" y="0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0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2" y="2"/>
                    <a:pt x="62" y="2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1" y="3"/>
                    <a:pt x="61" y="3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5"/>
                    <a:pt x="61" y="5"/>
                  </a:cubicBezTo>
                  <a:cubicBezTo>
                    <a:pt x="61" y="5"/>
                    <a:pt x="60" y="5"/>
                    <a:pt x="60" y="5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0" y="203"/>
                    <a:pt x="2" y="218"/>
                    <a:pt x="10" y="229"/>
                  </a:cubicBezTo>
                  <a:cubicBezTo>
                    <a:pt x="15" y="235"/>
                    <a:pt x="20" y="239"/>
                    <a:pt x="27" y="242"/>
                  </a:cubicBezTo>
                  <a:cubicBezTo>
                    <a:pt x="27" y="502"/>
                    <a:pt x="27" y="502"/>
                    <a:pt x="27" y="502"/>
                  </a:cubicBezTo>
                  <a:cubicBezTo>
                    <a:pt x="27" y="506"/>
                    <a:pt x="30" y="509"/>
                    <a:pt x="34" y="509"/>
                  </a:cubicBezTo>
                  <a:cubicBezTo>
                    <a:pt x="582" y="509"/>
                    <a:pt x="582" y="509"/>
                    <a:pt x="582" y="509"/>
                  </a:cubicBezTo>
                  <a:cubicBezTo>
                    <a:pt x="586" y="509"/>
                    <a:pt x="589" y="506"/>
                    <a:pt x="589" y="50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96" y="239"/>
                    <a:pt x="602" y="235"/>
                    <a:pt x="606" y="229"/>
                  </a:cubicBezTo>
                  <a:cubicBezTo>
                    <a:pt x="614" y="218"/>
                    <a:pt x="616" y="203"/>
                    <a:pt x="612" y="188"/>
                  </a:cubicBezTo>
                  <a:close/>
                  <a:moveTo>
                    <a:pt x="493" y="220"/>
                  </a:moveTo>
                  <a:cubicBezTo>
                    <a:pt x="486" y="228"/>
                    <a:pt x="476" y="232"/>
                    <a:pt x="464" y="232"/>
                  </a:cubicBezTo>
                  <a:cubicBezTo>
                    <a:pt x="439" y="232"/>
                    <a:pt x="417" y="213"/>
                    <a:pt x="414" y="190"/>
                  </a:cubicBezTo>
                  <a:cubicBezTo>
                    <a:pt x="396" y="14"/>
                    <a:pt x="396" y="14"/>
                    <a:pt x="396" y="14"/>
                  </a:cubicBezTo>
                  <a:cubicBezTo>
                    <a:pt x="463" y="14"/>
                    <a:pt x="463" y="14"/>
                    <a:pt x="463" y="14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01" y="202"/>
                    <a:pt x="499" y="212"/>
                    <a:pt x="493" y="220"/>
                  </a:cubicBezTo>
                  <a:close/>
                  <a:moveTo>
                    <a:pt x="391" y="219"/>
                  </a:moveTo>
                  <a:cubicBezTo>
                    <a:pt x="383" y="228"/>
                    <a:pt x="373" y="232"/>
                    <a:pt x="360" y="232"/>
                  </a:cubicBezTo>
                  <a:cubicBezTo>
                    <a:pt x="336" y="232"/>
                    <a:pt x="315" y="213"/>
                    <a:pt x="315" y="190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400" y="191"/>
                    <a:pt x="400" y="191"/>
                    <a:pt x="400" y="191"/>
                  </a:cubicBezTo>
                  <a:cubicBezTo>
                    <a:pt x="401" y="201"/>
                    <a:pt x="398" y="211"/>
                    <a:pt x="391" y="219"/>
                  </a:cubicBezTo>
                  <a:close/>
                  <a:moveTo>
                    <a:pt x="301" y="190"/>
                  </a:moveTo>
                  <a:cubicBezTo>
                    <a:pt x="301" y="201"/>
                    <a:pt x="297" y="212"/>
                    <a:pt x="288" y="220"/>
                  </a:cubicBezTo>
                  <a:cubicBezTo>
                    <a:pt x="280" y="228"/>
                    <a:pt x="269" y="232"/>
                    <a:pt x="257" y="232"/>
                  </a:cubicBezTo>
                  <a:cubicBezTo>
                    <a:pt x="244" y="232"/>
                    <a:pt x="233" y="228"/>
                    <a:pt x="226" y="219"/>
                  </a:cubicBezTo>
                  <a:cubicBezTo>
                    <a:pt x="219" y="211"/>
                    <a:pt x="216" y="201"/>
                    <a:pt x="217" y="191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301" y="14"/>
                    <a:pt x="301" y="14"/>
                    <a:pt x="301" y="14"/>
                  </a:cubicBezTo>
                  <a:lnTo>
                    <a:pt x="301" y="190"/>
                  </a:lnTo>
                  <a:close/>
                  <a:moveTo>
                    <a:pt x="117" y="192"/>
                  </a:moveTo>
                  <a:cubicBezTo>
                    <a:pt x="153" y="14"/>
                    <a:pt x="153" y="14"/>
                    <a:pt x="153" y="14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0" y="213"/>
                    <a:pt x="177" y="232"/>
                    <a:pt x="152" y="232"/>
                  </a:cubicBezTo>
                  <a:cubicBezTo>
                    <a:pt x="140" y="232"/>
                    <a:pt x="130" y="228"/>
                    <a:pt x="123" y="220"/>
                  </a:cubicBezTo>
                  <a:cubicBezTo>
                    <a:pt x="117" y="212"/>
                    <a:pt x="115" y="202"/>
                    <a:pt x="117" y="192"/>
                  </a:cubicBezTo>
                  <a:close/>
                  <a:moveTo>
                    <a:pt x="22" y="220"/>
                  </a:moveTo>
                  <a:cubicBezTo>
                    <a:pt x="16" y="213"/>
                    <a:pt x="15" y="203"/>
                    <a:pt x="18" y="19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03" y="189"/>
                    <a:pt x="103" y="189"/>
                    <a:pt x="103" y="189"/>
                  </a:cubicBezTo>
                  <a:cubicBezTo>
                    <a:pt x="99" y="212"/>
                    <a:pt x="73" y="232"/>
                    <a:pt x="48" y="232"/>
                  </a:cubicBezTo>
                  <a:cubicBezTo>
                    <a:pt x="37" y="232"/>
                    <a:pt x="27" y="228"/>
                    <a:pt x="22" y="220"/>
                  </a:cubicBezTo>
                  <a:close/>
                  <a:moveTo>
                    <a:pt x="503" y="495"/>
                  </a:moveTo>
                  <a:cubicBezTo>
                    <a:pt x="392" y="495"/>
                    <a:pt x="392" y="495"/>
                    <a:pt x="392" y="495"/>
                  </a:cubicBezTo>
                  <a:cubicBezTo>
                    <a:pt x="392" y="292"/>
                    <a:pt x="392" y="292"/>
                    <a:pt x="392" y="292"/>
                  </a:cubicBezTo>
                  <a:cubicBezTo>
                    <a:pt x="503" y="292"/>
                    <a:pt x="503" y="292"/>
                    <a:pt x="503" y="292"/>
                  </a:cubicBezTo>
                  <a:lnTo>
                    <a:pt x="503" y="495"/>
                  </a:lnTo>
                  <a:close/>
                  <a:moveTo>
                    <a:pt x="575" y="495"/>
                  </a:moveTo>
                  <a:cubicBezTo>
                    <a:pt x="517" y="495"/>
                    <a:pt x="517" y="495"/>
                    <a:pt x="517" y="495"/>
                  </a:cubicBezTo>
                  <a:cubicBezTo>
                    <a:pt x="517" y="285"/>
                    <a:pt x="517" y="285"/>
                    <a:pt x="517" y="285"/>
                  </a:cubicBezTo>
                  <a:cubicBezTo>
                    <a:pt x="517" y="282"/>
                    <a:pt x="514" y="278"/>
                    <a:pt x="510" y="278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1" y="278"/>
                    <a:pt x="378" y="282"/>
                    <a:pt x="378" y="285"/>
                  </a:cubicBezTo>
                  <a:cubicBezTo>
                    <a:pt x="378" y="495"/>
                    <a:pt x="378" y="495"/>
                    <a:pt x="378" y="495"/>
                  </a:cubicBezTo>
                  <a:cubicBezTo>
                    <a:pt x="41" y="495"/>
                    <a:pt x="41" y="495"/>
                    <a:pt x="41" y="495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3" y="246"/>
                    <a:pt x="46" y="246"/>
                    <a:pt x="48" y="246"/>
                  </a:cubicBezTo>
                  <a:cubicBezTo>
                    <a:pt x="71" y="246"/>
                    <a:pt x="92" y="234"/>
                    <a:pt x="106" y="217"/>
                  </a:cubicBezTo>
                  <a:cubicBezTo>
                    <a:pt x="107" y="221"/>
                    <a:pt x="110" y="225"/>
                    <a:pt x="113" y="229"/>
                  </a:cubicBezTo>
                  <a:cubicBezTo>
                    <a:pt x="122" y="240"/>
                    <a:pt x="136" y="246"/>
                    <a:pt x="152" y="246"/>
                  </a:cubicBezTo>
                  <a:cubicBezTo>
                    <a:pt x="175" y="246"/>
                    <a:pt x="196" y="234"/>
                    <a:pt x="207" y="216"/>
                  </a:cubicBezTo>
                  <a:cubicBezTo>
                    <a:pt x="209" y="221"/>
                    <a:pt x="212" y="225"/>
                    <a:pt x="215" y="229"/>
                  </a:cubicBezTo>
                  <a:cubicBezTo>
                    <a:pt x="226" y="240"/>
                    <a:pt x="241" y="246"/>
                    <a:pt x="257" y="246"/>
                  </a:cubicBezTo>
                  <a:cubicBezTo>
                    <a:pt x="272" y="246"/>
                    <a:pt x="287" y="240"/>
                    <a:pt x="298" y="230"/>
                  </a:cubicBezTo>
                  <a:cubicBezTo>
                    <a:pt x="302" y="226"/>
                    <a:pt x="306" y="221"/>
                    <a:pt x="308" y="217"/>
                  </a:cubicBezTo>
                  <a:cubicBezTo>
                    <a:pt x="318" y="234"/>
                    <a:pt x="338" y="246"/>
                    <a:pt x="360" y="246"/>
                  </a:cubicBezTo>
                  <a:cubicBezTo>
                    <a:pt x="376" y="246"/>
                    <a:pt x="391" y="240"/>
                    <a:pt x="401" y="229"/>
                  </a:cubicBezTo>
                  <a:cubicBezTo>
                    <a:pt x="405" y="225"/>
                    <a:pt x="407" y="221"/>
                    <a:pt x="410" y="217"/>
                  </a:cubicBezTo>
                  <a:cubicBezTo>
                    <a:pt x="421" y="234"/>
                    <a:pt x="442" y="246"/>
                    <a:pt x="464" y="246"/>
                  </a:cubicBezTo>
                  <a:cubicBezTo>
                    <a:pt x="480" y="246"/>
                    <a:pt x="495" y="240"/>
                    <a:pt x="504" y="229"/>
                  </a:cubicBezTo>
                  <a:cubicBezTo>
                    <a:pt x="507" y="225"/>
                    <a:pt x="509" y="221"/>
                    <a:pt x="511" y="217"/>
                  </a:cubicBezTo>
                  <a:cubicBezTo>
                    <a:pt x="524" y="234"/>
                    <a:pt x="546" y="246"/>
                    <a:pt x="568" y="246"/>
                  </a:cubicBezTo>
                  <a:cubicBezTo>
                    <a:pt x="570" y="246"/>
                    <a:pt x="573" y="246"/>
                    <a:pt x="575" y="246"/>
                  </a:cubicBezTo>
                  <a:lnTo>
                    <a:pt x="575" y="495"/>
                  </a:lnTo>
                  <a:close/>
                  <a:moveTo>
                    <a:pt x="595" y="220"/>
                  </a:moveTo>
                  <a:cubicBezTo>
                    <a:pt x="589" y="228"/>
                    <a:pt x="579" y="232"/>
                    <a:pt x="568" y="232"/>
                  </a:cubicBezTo>
                  <a:cubicBezTo>
                    <a:pt x="543" y="232"/>
                    <a:pt x="518" y="212"/>
                    <a:pt x="513" y="189"/>
                  </a:cubicBezTo>
                  <a:cubicBezTo>
                    <a:pt x="477" y="14"/>
                    <a:pt x="477" y="14"/>
                    <a:pt x="477" y="14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98" y="192"/>
                    <a:pt x="598" y="192"/>
                    <a:pt x="598" y="192"/>
                  </a:cubicBezTo>
                  <a:cubicBezTo>
                    <a:pt x="601" y="203"/>
                    <a:pt x="600" y="213"/>
                    <a:pt x="595" y="2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36165" y="2100427"/>
            <a:ext cx="3594850" cy="3639468"/>
            <a:chOff x="4543082" y="1458507"/>
            <a:chExt cx="3820438" cy="3819450"/>
          </a:xfrm>
        </p:grpSpPr>
        <p:sp>
          <p:nvSpPr>
            <p:cNvPr id="16" name="Right Arrow 15"/>
            <p:cNvSpPr/>
            <p:nvPr/>
          </p:nvSpPr>
          <p:spPr>
            <a:xfrm>
              <a:off x="7431989" y="1766752"/>
              <a:ext cx="931531" cy="66158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43082" y="2722291"/>
              <a:ext cx="3294594" cy="2555666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</p:spPr>
          <p:txBody>
            <a:bodyPr wrap="square" lIns="182880" tIns="182880" rIns="182880" bIns="182880">
              <a:noAutofit/>
            </a:bodyPr>
            <a:lstStyle/>
            <a:p>
              <a:pPr marL="171450" marR="0" lvl="0" indent="-171450" algn="l" defTabSz="1218565" rtl="0" eaLnBrk="1" fontAlgn="auto" latinLnBrk="0" hangingPunct="1">
                <a:lnSpc>
                  <a:spcPct val="94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25B7AB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学校对音乐及</a:t>
              </a:r>
              <a:r>
                <a:rPr lang="zh-CN" altLang="en-US" sz="2000" dirty="0">
                  <a:solidFill>
                    <a:srgbClr val="57565A"/>
                  </a:solidFill>
                  <a:latin typeface="Open Sans Light"/>
                  <a:ea typeface="微软雅黑" panose="020B0503020204020204" pitchFamily="34" charset="-122"/>
                </a:rPr>
                <a:t>表现类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课程的认识水平。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  <a:p>
              <a:pPr marL="171450" marR="0" lvl="0" indent="-171450" algn="l" defTabSz="1218565" rtl="0" eaLnBrk="1" fontAlgn="auto" latinLnBrk="0" hangingPunct="1">
                <a:lnSpc>
                  <a:spcPct val="94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25B7AB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学校对</a:t>
              </a:r>
              <a:r>
                <a:rPr lang="zh-CN" altLang="en-US" sz="2000" dirty="0">
                  <a:solidFill>
                    <a:srgbClr val="57565A"/>
                  </a:solidFill>
                  <a:latin typeface="Open Sans Light"/>
                  <a:ea typeface="微软雅黑" panose="020B0503020204020204" pitchFamily="34" charset="-122"/>
                </a:rPr>
                <a:t>表现类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课程资源配置的空间。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735" y="1458507"/>
              <a:ext cx="3139601" cy="122738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243840" tIns="121920" rIns="243840" bIns="121920" rtlCol="0" anchor="ctr" anchorCtr="0">
              <a:spAutoFit/>
            </a:bodyPr>
            <a:lstStyle/>
            <a:p>
              <a:pPr marL="859155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学校环境：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  <a:p>
              <a:pPr marL="859155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学校</a:t>
              </a:r>
              <a:r>
                <a:rPr lang="zh-CN" altLang="en-US" sz="2000" b="1" noProof="0" dirty="0" smtClean="0">
                  <a:solidFill>
                    <a:srgbClr val="FFFFFF"/>
                  </a:solidFill>
                  <a:latin typeface="Open Sans Light"/>
                  <a:ea typeface="微软雅黑" panose="020B0503020204020204" pitchFamily="34" charset="-122"/>
                </a:rPr>
                <a:t>对艺术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课</a:t>
              </a:r>
              <a:r>
                <a:rPr lang="zh-CN" altLang="en-US" sz="2000" b="1" dirty="0" smtClean="0">
                  <a:solidFill>
                    <a:srgbClr val="FFFFFF"/>
                  </a:solidFill>
                  <a:latin typeface="Open Sans Light"/>
                  <a:ea typeface="微软雅黑" panose="020B0503020204020204" pitchFamily="34" charset="-122"/>
                </a:rPr>
                <a:t>程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认识及愿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望</a:t>
              </a:r>
            </a:p>
          </p:txBody>
        </p:sp>
        <p:sp>
          <p:nvSpPr>
            <p:cNvPr id="23" name="Freeform 140"/>
            <p:cNvSpPr>
              <a:spLocks noEditPoints="1"/>
            </p:cNvSpPr>
            <p:nvPr/>
          </p:nvSpPr>
          <p:spPr bwMode="auto">
            <a:xfrm>
              <a:off x="4749485" y="1727073"/>
              <a:ext cx="631176" cy="652050"/>
            </a:xfrm>
            <a:custGeom>
              <a:avLst/>
              <a:gdLst>
                <a:gd name="T0" fmla="*/ 418 w 791"/>
                <a:gd name="T1" fmla="*/ 262 h 792"/>
                <a:gd name="T2" fmla="*/ 402 w 791"/>
                <a:gd name="T3" fmla="*/ 292 h 792"/>
                <a:gd name="T4" fmla="*/ 527 w 791"/>
                <a:gd name="T5" fmla="*/ 280 h 792"/>
                <a:gd name="T6" fmla="*/ 370 w 791"/>
                <a:gd name="T7" fmla="*/ 236 h 792"/>
                <a:gd name="T8" fmla="*/ 453 w 791"/>
                <a:gd name="T9" fmla="*/ 288 h 792"/>
                <a:gd name="T10" fmla="*/ 494 w 791"/>
                <a:gd name="T11" fmla="*/ 281 h 792"/>
                <a:gd name="T12" fmla="*/ 757 w 791"/>
                <a:gd name="T13" fmla="*/ 235 h 792"/>
                <a:gd name="T14" fmla="*/ 467 w 791"/>
                <a:gd name="T15" fmla="*/ 7 h 792"/>
                <a:gd name="T16" fmla="*/ 395 w 791"/>
                <a:gd name="T17" fmla="*/ 0 h 792"/>
                <a:gd name="T18" fmla="*/ 225 w 791"/>
                <a:gd name="T19" fmla="*/ 39 h 792"/>
                <a:gd name="T20" fmla="*/ 15 w 791"/>
                <a:gd name="T21" fmla="*/ 285 h 792"/>
                <a:gd name="T22" fmla="*/ 2 w 791"/>
                <a:gd name="T23" fmla="*/ 350 h 792"/>
                <a:gd name="T24" fmla="*/ 0 w 791"/>
                <a:gd name="T25" fmla="*/ 419 h 792"/>
                <a:gd name="T26" fmla="*/ 167 w 791"/>
                <a:gd name="T27" fmla="*/ 719 h 792"/>
                <a:gd name="T28" fmla="*/ 71 w 791"/>
                <a:gd name="T29" fmla="*/ 597 h 792"/>
                <a:gd name="T30" fmla="*/ 14 w 791"/>
                <a:gd name="T31" fmla="*/ 382 h 792"/>
                <a:gd name="T32" fmla="*/ 18 w 791"/>
                <a:gd name="T33" fmla="*/ 336 h 792"/>
                <a:gd name="T34" fmla="*/ 122 w 791"/>
                <a:gd name="T35" fmla="*/ 524 h 792"/>
                <a:gd name="T36" fmla="*/ 117 w 791"/>
                <a:gd name="T37" fmla="*/ 177 h 792"/>
                <a:gd name="T38" fmla="*/ 101 w 791"/>
                <a:gd name="T39" fmla="*/ 153 h 792"/>
                <a:gd name="T40" fmla="*/ 198 w 791"/>
                <a:gd name="T41" fmla="*/ 69 h 792"/>
                <a:gd name="T42" fmla="*/ 248 w 791"/>
                <a:gd name="T43" fmla="*/ 68 h 792"/>
                <a:gd name="T44" fmla="*/ 221 w 791"/>
                <a:gd name="T45" fmla="*/ 77 h 792"/>
                <a:gd name="T46" fmla="*/ 443 w 791"/>
                <a:gd name="T47" fmla="*/ 17 h 792"/>
                <a:gd name="T48" fmla="*/ 300 w 791"/>
                <a:gd name="T49" fmla="*/ 86 h 792"/>
                <a:gd name="T50" fmla="*/ 263 w 791"/>
                <a:gd name="T51" fmla="*/ 64 h 792"/>
                <a:gd name="T52" fmla="*/ 757 w 791"/>
                <a:gd name="T53" fmla="*/ 519 h 792"/>
                <a:gd name="T54" fmla="*/ 732 w 791"/>
                <a:gd name="T55" fmla="*/ 273 h 792"/>
                <a:gd name="T56" fmla="*/ 725 w 791"/>
                <a:gd name="T57" fmla="*/ 259 h 792"/>
                <a:gd name="T58" fmla="*/ 642 w 791"/>
                <a:gd name="T59" fmla="*/ 315 h 792"/>
                <a:gd name="T60" fmla="*/ 602 w 791"/>
                <a:gd name="T61" fmla="*/ 392 h 792"/>
                <a:gd name="T62" fmla="*/ 591 w 791"/>
                <a:gd name="T63" fmla="*/ 419 h 792"/>
                <a:gd name="T64" fmla="*/ 454 w 791"/>
                <a:gd name="T65" fmla="*/ 677 h 792"/>
                <a:gd name="T66" fmla="*/ 323 w 791"/>
                <a:gd name="T67" fmla="*/ 460 h 792"/>
                <a:gd name="T68" fmla="*/ 310 w 791"/>
                <a:gd name="T69" fmla="*/ 240 h 792"/>
                <a:gd name="T70" fmla="*/ 434 w 791"/>
                <a:gd name="T71" fmla="*/ 180 h 792"/>
                <a:gd name="T72" fmla="*/ 400 w 791"/>
                <a:gd name="T73" fmla="*/ 104 h 792"/>
                <a:gd name="T74" fmla="*/ 79 w 791"/>
                <a:gd name="T75" fmla="*/ 444 h 792"/>
                <a:gd name="T76" fmla="*/ 322 w 791"/>
                <a:gd name="T77" fmla="*/ 97 h 792"/>
                <a:gd name="T78" fmla="*/ 305 w 791"/>
                <a:gd name="T79" fmla="*/ 115 h 792"/>
                <a:gd name="T80" fmla="*/ 479 w 791"/>
                <a:gd name="T81" fmla="*/ 76 h 792"/>
                <a:gd name="T82" fmla="*/ 327 w 791"/>
                <a:gd name="T83" fmla="*/ 122 h 792"/>
                <a:gd name="T84" fmla="*/ 381 w 791"/>
                <a:gd name="T85" fmla="*/ 164 h 792"/>
                <a:gd name="T86" fmla="*/ 337 w 791"/>
                <a:gd name="T87" fmla="*/ 189 h 792"/>
                <a:gd name="T88" fmla="*/ 255 w 791"/>
                <a:gd name="T89" fmla="*/ 144 h 792"/>
                <a:gd name="T90" fmla="*/ 360 w 791"/>
                <a:gd name="T91" fmla="*/ 168 h 792"/>
                <a:gd name="T92" fmla="*/ 330 w 791"/>
                <a:gd name="T93" fmla="*/ 176 h 792"/>
                <a:gd name="T94" fmla="*/ 229 w 791"/>
                <a:gd name="T95" fmla="*/ 389 h 792"/>
                <a:gd name="T96" fmla="*/ 325 w 791"/>
                <a:gd name="T97" fmla="*/ 474 h 792"/>
                <a:gd name="T98" fmla="*/ 402 w 791"/>
                <a:gd name="T99" fmla="*/ 567 h 792"/>
                <a:gd name="T100" fmla="*/ 423 w 791"/>
                <a:gd name="T101" fmla="*/ 165 h 792"/>
                <a:gd name="T102" fmla="*/ 240 w 791"/>
                <a:gd name="T103" fmla="*/ 648 h 792"/>
                <a:gd name="T104" fmla="*/ 220 w 791"/>
                <a:gd name="T105" fmla="*/ 533 h 792"/>
                <a:gd name="T106" fmla="*/ 458 w 791"/>
                <a:gd name="T107" fmla="*/ 691 h 792"/>
                <a:gd name="T108" fmla="*/ 536 w 791"/>
                <a:gd name="T109" fmla="*/ 648 h 792"/>
                <a:gd name="T110" fmla="*/ 570 w 791"/>
                <a:gd name="T111" fmla="*/ 592 h 792"/>
                <a:gd name="T112" fmla="*/ 669 w 791"/>
                <a:gd name="T113" fmla="*/ 66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1" h="792">
                  <a:moveTo>
                    <a:pt x="495" y="267"/>
                  </a:moveTo>
                  <a:cubicBezTo>
                    <a:pt x="495" y="267"/>
                    <a:pt x="495" y="267"/>
                    <a:pt x="494" y="267"/>
                  </a:cubicBezTo>
                  <a:cubicBezTo>
                    <a:pt x="489" y="267"/>
                    <a:pt x="472" y="265"/>
                    <a:pt x="463" y="264"/>
                  </a:cubicBezTo>
                  <a:cubicBezTo>
                    <a:pt x="453" y="252"/>
                    <a:pt x="430" y="223"/>
                    <a:pt x="413" y="223"/>
                  </a:cubicBezTo>
                  <a:cubicBezTo>
                    <a:pt x="413" y="223"/>
                    <a:pt x="412" y="223"/>
                    <a:pt x="411" y="223"/>
                  </a:cubicBezTo>
                  <a:cubicBezTo>
                    <a:pt x="404" y="224"/>
                    <a:pt x="402" y="228"/>
                    <a:pt x="402" y="230"/>
                  </a:cubicBezTo>
                  <a:cubicBezTo>
                    <a:pt x="400" y="238"/>
                    <a:pt x="407" y="244"/>
                    <a:pt x="417" y="252"/>
                  </a:cubicBezTo>
                  <a:cubicBezTo>
                    <a:pt x="419" y="254"/>
                    <a:pt x="422" y="256"/>
                    <a:pt x="424" y="258"/>
                  </a:cubicBezTo>
                  <a:cubicBezTo>
                    <a:pt x="423" y="259"/>
                    <a:pt x="420" y="261"/>
                    <a:pt x="418" y="262"/>
                  </a:cubicBezTo>
                  <a:cubicBezTo>
                    <a:pt x="413" y="249"/>
                    <a:pt x="392" y="233"/>
                    <a:pt x="379" y="224"/>
                  </a:cubicBezTo>
                  <a:cubicBezTo>
                    <a:pt x="376" y="223"/>
                    <a:pt x="373" y="222"/>
                    <a:pt x="370" y="222"/>
                  </a:cubicBezTo>
                  <a:cubicBezTo>
                    <a:pt x="351" y="222"/>
                    <a:pt x="330" y="258"/>
                    <a:pt x="324" y="269"/>
                  </a:cubicBezTo>
                  <a:cubicBezTo>
                    <a:pt x="323" y="270"/>
                    <a:pt x="323" y="272"/>
                    <a:pt x="323" y="273"/>
                  </a:cubicBezTo>
                  <a:cubicBezTo>
                    <a:pt x="323" y="278"/>
                    <a:pt x="327" y="290"/>
                    <a:pt x="346" y="290"/>
                  </a:cubicBezTo>
                  <a:cubicBezTo>
                    <a:pt x="361" y="290"/>
                    <a:pt x="381" y="283"/>
                    <a:pt x="391" y="279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91" y="279"/>
                    <a:pt x="392" y="279"/>
                    <a:pt x="392" y="279"/>
                  </a:cubicBezTo>
                  <a:cubicBezTo>
                    <a:pt x="394" y="279"/>
                    <a:pt x="399" y="287"/>
                    <a:pt x="402" y="292"/>
                  </a:cubicBezTo>
                  <a:cubicBezTo>
                    <a:pt x="407" y="301"/>
                    <a:pt x="412" y="310"/>
                    <a:pt x="421" y="315"/>
                  </a:cubicBezTo>
                  <a:cubicBezTo>
                    <a:pt x="424" y="317"/>
                    <a:pt x="428" y="318"/>
                    <a:pt x="432" y="318"/>
                  </a:cubicBezTo>
                  <a:cubicBezTo>
                    <a:pt x="432" y="318"/>
                    <a:pt x="432" y="318"/>
                    <a:pt x="432" y="318"/>
                  </a:cubicBezTo>
                  <a:cubicBezTo>
                    <a:pt x="445" y="318"/>
                    <a:pt x="455" y="308"/>
                    <a:pt x="463" y="299"/>
                  </a:cubicBezTo>
                  <a:cubicBezTo>
                    <a:pt x="465" y="300"/>
                    <a:pt x="468" y="301"/>
                    <a:pt x="471" y="302"/>
                  </a:cubicBezTo>
                  <a:cubicBezTo>
                    <a:pt x="480" y="306"/>
                    <a:pt x="492" y="310"/>
                    <a:pt x="503" y="310"/>
                  </a:cubicBezTo>
                  <a:cubicBezTo>
                    <a:pt x="503" y="310"/>
                    <a:pt x="503" y="310"/>
                    <a:pt x="503" y="310"/>
                  </a:cubicBezTo>
                  <a:cubicBezTo>
                    <a:pt x="514" y="310"/>
                    <a:pt x="521" y="305"/>
                    <a:pt x="524" y="300"/>
                  </a:cubicBezTo>
                  <a:cubicBezTo>
                    <a:pt x="531" y="291"/>
                    <a:pt x="529" y="284"/>
                    <a:pt x="527" y="280"/>
                  </a:cubicBezTo>
                  <a:cubicBezTo>
                    <a:pt x="521" y="267"/>
                    <a:pt x="498" y="266"/>
                    <a:pt x="497" y="266"/>
                  </a:cubicBezTo>
                  <a:cubicBezTo>
                    <a:pt x="496" y="266"/>
                    <a:pt x="495" y="267"/>
                    <a:pt x="495" y="267"/>
                  </a:cubicBezTo>
                  <a:close/>
                  <a:moveTo>
                    <a:pt x="403" y="269"/>
                  </a:moveTo>
                  <a:cubicBezTo>
                    <a:pt x="400" y="267"/>
                    <a:pt x="396" y="265"/>
                    <a:pt x="392" y="265"/>
                  </a:cubicBezTo>
                  <a:cubicBezTo>
                    <a:pt x="390" y="265"/>
                    <a:pt x="388" y="265"/>
                    <a:pt x="387" y="266"/>
                  </a:cubicBezTo>
                  <a:cubicBezTo>
                    <a:pt x="386" y="266"/>
                    <a:pt x="386" y="266"/>
                    <a:pt x="386" y="266"/>
                  </a:cubicBezTo>
                  <a:cubicBezTo>
                    <a:pt x="377" y="269"/>
                    <a:pt x="358" y="276"/>
                    <a:pt x="346" y="276"/>
                  </a:cubicBezTo>
                  <a:cubicBezTo>
                    <a:pt x="340" y="276"/>
                    <a:pt x="338" y="274"/>
                    <a:pt x="337" y="273"/>
                  </a:cubicBezTo>
                  <a:cubicBezTo>
                    <a:pt x="348" y="255"/>
                    <a:pt x="363" y="236"/>
                    <a:pt x="370" y="236"/>
                  </a:cubicBezTo>
                  <a:cubicBezTo>
                    <a:pt x="370" y="236"/>
                    <a:pt x="371" y="236"/>
                    <a:pt x="371" y="236"/>
                  </a:cubicBezTo>
                  <a:cubicBezTo>
                    <a:pt x="391" y="250"/>
                    <a:pt x="403" y="262"/>
                    <a:pt x="405" y="267"/>
                  </a:cubicBezTo>
                  <a:cubicBezTo>
                    <a:pt x="404" y="268"/>
                    <a:pt x="404" y="268"/>
                    <a:pt x="403" y="269"/>
                  </a:cubicBezTo>
                  <a:close/>
                  <a:moveTo>
                    <a:pt x="515" y="286"/>
                  </a:moveTo>
                  <a:cubicBezTo>
                    <a:pt x="515" y="287"/>
                    <a:pt x="515" y="289"/>
                    <a:pt x="513" y="292"/>
                  </a:cubicBezTo>
                  <a:cubicBezTo>
                    <a:pt x="511" y="294"/>
                    <a:pt x="509" y="296"/>
                    <a:pt x="503" y="296"/>
                  </a:cubicBezTo>
                  <a:cubicBezTo>
                    <a:pt x="494" y="296"/>
                    <a:pt x="484" y="292"/>
                    <a:pt x="476" y="289"/>
                  </a:cubicBezTo>
                  <a:cubicBezTo>
                    <a:pt x="469" y="286"/>
                    <a:pt x="465" y="285"/>
                    <a:pt x="461" y="285"/>
                  </a:cubicBezTo>
                  <a:cubicBezTo>
                    <a:pt x="456" y="285"/>
                    <a:pt x="454" y="287"/>
                    <a:pt x="453" y="288"/>
                  </a:cubicBezTo>
                  <a:cubicBezTo>
                    <a:pt x="446" y="298"/>
                    <a:pt x="438" y="304"/>
                    <a:pt x="432" y="304"/>
                  </a:cubicBezTo>
                  <a:cubicBezTo>
                    <a:pt x="431" y="304"/>
                    <a:pt x="429" y="304"/>
                    <a:pt x="428" y="303"/>
                  </a:cubicBezTo>
                  <a:cubicBezTo>
                    <a:pt x="422" y="300"/>
                    <a:pt x="418" y="292"/>
                    <a:pt x="414" y="285"/>
                  </a:cubicBezTo>
                  <a:cubicBezTo>
                    <a:pt x="413" y="284"/>
                    <a:pt x="412" y="282"/>
                    <a:pt x="411" y="281"/>
                  </a:cubicBezTo>
                  <a:cubicBezTo>
                    <a:pt x="418" y="279"/>
                    <a:pt x="432" y="271"/>
                    <a:pt x="436" y="266"/>
                  </a:cubicBezTo>
                  <a:cubicBezTo>
                    <a:pt x="438" y="263"/>
                    <a:pt x="440" y="261"/>
                    <a:pt x="439" y="258"/>
                  </a:cubicBezTo>
                  <a:cubicBezTo>
                    <a:pt x="444" y="263"/>
                    <a:pt x="449" y="269"/>
                    <a:pt x="453" y="275"/>
                  </a:cubicBezTo>
                  <a:cubicBezTo>
                    <a:pt x="454" y="276"/>
                    <a:pt x="456" y="277"/>
                    <a:pt x="458" y="278"/>
                  </a:cubicBezTo>
                  <a:cubicBezTo>
                    <a:pt x="459" y="278"/>
                    <a:pt x="487" y="281"/>
                    <a:pt x="494" y="281"/>
                  </a:cubicBezTo>
                  <a:cubicBezTo>
                    <a:pt x="496" y="281"/>
                    <a:pt x="496" y="281"/>
                    <a:pt x="497" y="280"/>
                  </a:cubicBezTo>
                  <a:cubicBezTo>
                    <a:pt x="497" y="280"/>
                    <a:pt x="497" y="280"/>
                    <a:pt x="497" y="280"/>
                  </a:cubicBezTo>
                  <a:cubicBezTo>
                    <a:pt x="504" y="280"/>
                    <a:pt x="513" y="283"/>
                    <a:pt x="515" y="286"/>
                  </a:cubicBezTo>
                  <a:close/>
                  <a:moveTo>
                    <a:pt x="691" y="658"/>
                  </a:moveTo>
                  <a:cubicBezTo>
                    <a:pt x="724" y="621"/>
                    <a:pt x="751" y="577"/>
                    <a:pt x="768" y="529"/>
                  </a:cubicBezTo>
                  <a:cubicBezTo>
                    <a:pt x="768" y="528"/>
                    <a:pt x="769" y="527"/>
                    <a:pt x="769" y="527"/>
                  </a:cubicBezTo>
                  <a:cubicBezTo>
                    <a:pt x="783" y="486"/>
                    <a:pt x="791" y="442"/>
                    <a:pt x="791" y="396"/>
                  </a:cubicBezTo>
                  <a:cubicBezTo>
                    <a:pt x="791" y="339"/>
                    <a:pt x="779" y="285"/>
                    <a:pt x="757" y="236"/>
                  </a:cubicBezTo>
                  <a:cubicBezTo>
                    <a:pt x="757" y="236"/>
                    <a:pt x="757" y="235"/>
                    <a:pt x="757" y="235"/>
                  </a:cubicBezTo>
                  <a:cubicBezTo>
                    <a:pt x="709" y="128"/>
                    <a:pt x="616" y="48"/>
                    <a:pt x="505" y="16"/>
                  </a:cubicBezTo>
                  <a:cubicBezTo>
                    <a:pt x="504" y="16"/>
                    <a:pt x="504" y="15"/>
                    <a:pt x="503" y="15"/>
                  </a:cubicBezTo>
                  <a:cubicBezTo>
                    <a:pt x="501" y="15"/>
                    <a:pt x="498" y="14"/>
                    <a:pt x="496" y="13"/>
                  </a:cubicBezTo>
                  <a:cubicBezTo>
                    <a:pt x="495" y="13"/>
                    <a:pt x="494" y="13"/>
                    <a:pt x="493" y="12"/>
                  </a:cubicBezTo>
                  <a:cubicBezTo>
                    <a:pt x="490" y="12"/>
                    <a:pt x="488" y="11"/>
                    <a:pt x="486" y="11"/>
                  </a:cubicBezTo>
                  <a:cubicBezTo>
                    <a:pt x="484" y="10"/>
                    <a:pt x="483" y="10"/>
                    <a:pt x="482" y="10"/>
                  </a:cubicBezTo>
                  <a:cubicBezTo>
                    <a:pt x="480" y="10"/>
                    <a:pt x="479" y="9"/>
                    <a:pt x="477" y="9"/>
                  </a:cubicBezTo>
                  <a:cubicBezTo>
                    <a:pt x="477" y="9"/>
                    <a:pt x="477" y="9"/>
                    <a:pt x="477" y="9"/>
                  </a:cubicBezTo>
                  <a:cubicBezTo>
                    <a:pt x="474" y="8"/>
                    <a:pt x="471" y="8"/>
                    <a:pt x="467" y="7"/>
                  </a:cubicBezTo>
                  <a:cubicBezTo>
                    <a:pt x="467" y="7"/>
                    <a:pt x="467" y="7"/>
                    <a:pt x="467" y="7"/>
                  </a:cubicBezTo>
                  <a:cubicBezTo>
                    <a:pt x="467" y="7"/>
                    <a:pt x="466" y="7"/>
                    <a:pt x="466" y="7"/>
                  </a:cubicBezTo>
                  <a:cubicBezTo>
                    <a:pt x="461" y="6"/>
                    <a:pt x="456" y="5"/>
                    <a:pt x="451" y="4"/>
                  </a:cubicBezTo>
                  <a:cubicBezTo>
                    <a:pt x="450" y="4"/>
                    <a:pt x="449" y="4"/>
                    <a:pt x="448" y="4"/>
                  </a:cubicBezTo>
                  <a:cubicBezTo>
                    <a:pt x="443" y="3"/>
                    <a:pt x="438" y="3"/>
                    <a:pt x="432" y="2"/>
                  </a:cubicBezTo>
                  <a:cubicBezTo>
                    <a:pt x="432" y="2"/>
                    <a:pt x="431" y="2"/>
                    <a:pt x="430" y="2"/>
                  </a:cubicBezTo>
                  <a:cubicBezTo>
                    <a:pt x="425" y="1"/>
                    <a:pt x="419" y="1"/>
                    <a:pt x="414" y="1"/>
                  </a:cubicBezTo>
                  <a:cubicBezTo>
                    <a:pt x="413" y="1"/>
                    <a:pt x="413" y="1"/>
                    <a:pt x="412" y="1"/>
                  </a:cubicBezTo>
                  <a:cubicBezTo>
                    <a:pt x="407" y="0"/>
                    <a:pt x="401" y="0"/>
                    <a:pt x="395" y="0"/>
                  </a:cubicBezTo>
                  <a:cubicBezTo>
                    <a:pt x="392" y="0"/>
                    <a:pt x="388" y="0"/>
                    <a:pt x="385" y="0"/>
                  </a:cubicBezTo>
                  <a:cubicBezTo>
                    <a:pt x="383" y="1"/>
                    <a:pt x="381" y="1"/>
                    <a:pt x="379" y="1"/>
                  </a:cubicBezTo>
                  <a:cubicBezTo>
                    <a:pt x="378" y="1"/>
                    <a:pt x="376" y="1"/>
                    <a:pt x="374" y="1"/>
                  </a:cubicBezTo>
                  <a:cubicBezTo>
                    <a:pt x="372" y="1"/>
                    <a:pt x="369" y="1"/>
                    <a:pt x="367" y="1"/>
                  </a:cubicBezTo>
                  <a:cubicBezTo>
                    <a:pt x="366" y="1"/>
                    <a:pt x="365" y="1"/>
                    <a:pt x="364" y="2"/>
                  </a:cubicBezTo>
                  <a:cubicBezTo>
                    <a:pt x="361" y="2"/>
                    <a:pt x="358" y="2"/>
                    <a:pt x="355" y="2"/>
                  </a:cubicBezTo>
                  <a:cubicBezTo>
                    <a:pt x="355" y="2"/>
                    <a:pt x="355" y="2"/>
                    <a:pt x="355" y="2"/>
                  </a:cubicBezTo>
                  <a:cubicBezTo>
                    <a:pt x="310" y="7"/>
                    <a:pt x="267" y="19"/>
                    <a:pt x="226" y="38"/>
                  </a:cubicBezTo>
                  <a:cubicBezTo>
                    <a:pt x="226" y="38"/>
                    <a:pt x="226" y="39"/>
                    <a:pt x="225" y="39"/>
                  </a:cubicBezTo>
                  <a:cubicBezTo>
                    <a:pt x="215" y="44"/>
                    <a:pt x="205" y="49"/>
                    <a:pt x="195" y="55"/>
                  </a:cubicBezTo>
                  <a:cubicBezTo>
                    <a:pt x="195" y="55"/>
                    <a:pt x="195" y="55"/>
                    <a:pt x="194" y="55"/>
                  </a:cubicBezTo>
                  <a:cubicBezTo>
                    <a:pt x="140" y="87"/>
                    <a:pt x="93" y="133"/>
                    <a:pt x="59" y="187"/>
                  </a:cubicBezTo>
                  <a:cubicBezTo>
                    <a:pt x="59" y="187"/>
                    <a:pt x="59" y="187"/>
                    <a:pt x="59" y="188"/>
                  </a:cubicBezTo>
                  <a:cubicBezTo>
                    <a:pt x="44" y="211"/>
                    <a:pt x="32" y="237"/>
                    <a:pt x="23" y="263"/>
                  </a:cubicBezTo>
                  <a:cubicBezTo>
                    <a:pt x="22" y="264"/>
                    <a:pt x="22" y="264"/>
                    <a:pt x="22" y="265"/>
                  </a:cubicBezTo>
                  <a:cubicBezTo>
                    <a:pt x="20" y="270"/>
                    <a:pt x="19" y="275"/>
                    <a:pt x="17" y="280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6" y="282"/>
                    <a:pt x="16" y="284"/>
                    <a:pt x="15" y="285"/>
                  </a:cubicBezTo>
                  <a:cubicBezTo>
                    <a:pt x="15" y="287"/>
                    <a:pt x="15" y="288"/>
                    <a:pt x="14" y="290"/>
                  </a:cubicBezTo>
                  <a:cubicBezTo>
                    <a:pt x="13" y="292"/>
                    <a:pt x="13" y="294"/>
                    <a:pt x="12" y="297"/>
                  </a:cubicBezTo>
                  <a:cubicBezTo>
                    <a:pt x="11" y="300"/>
                    <a:pt x="11" y="303"/>
                    <a:pt x="10" y="307"/>
                  </a:cubicBezTo>
                  <a:cubicBezTo>
                    <a:pt x="9" y="309"/>
                    <a:pt x="9" y="310"/>
                    <a:pt x="9" y="312"/>
                  </a:cubicBezTo>
                  <a:cubicBezTo>
                    <a:pt x="8" y="315"/>
                    <a:pt x="8" y="317"/>
                    <a:pt x="7" y="320"/>
                  </a:cubicBezTo>
                  <a:cubicBezTo>
                    <a:pt x="7" y="321"/>
                    <a:pt x="6" y="323"/>
                    <a:pt x="6" y="325"/>
                  </a:cubicBezTo>
                  <a:cubicBezTo>
                    <a:pt x="5" y="328"/>
                    <a:pt x="5" y="332"/>
                    <a:pt x="4" y="336"/>
                  </a:cubicBezTo>
                  <a:cubicBezTo>
                    <a:pt x="4" y="337"/>
                    <a:pt x="4" y="338"/>
                    <a:pt x="4" y="340"/>
                  </a:cubicBezTo>
                  <a:cubicBezTo>
                    <a:pt x="3" y="343"/>
                    <a:pt x="3" y="346"/>
                    <a:pt x="2" y="350"/>
                  </a:cubicBezTo>
                  <a:cubicBezTo>
                    <a:pt x="2" y="351"/>
                    <a:pt x="2" y="352"/>
                    <a:pt x="2" y="353"/>
                  </a:cubicBezTo>
                  <a:cubicBezTo>
                    <a:pt x="1" y="358"/>
                    <a:pt x="1" y="362"/>
                    <a:pt x="1" y="366"/>
                  </a:cubicBezTo>
                  <a:cubicBezTo>
                    <a:pt x="1" y="367"/>
                    <a:pt x="1" y="367"/>
                    <a:pt x="1" y="368"/>
                  </a:cubicBezTo>
                  <a:cubicBezTo>
                    <a:pt x="0" y="372"/>
                    <a:pt x="0" y="375"/>
                    <a:pt x="0" y="379"/>
                  </a:cubicBezTo>
                  <a:cubicBezTo>
                    <a:pt x="0" y="380"/>
                    <a:pt x="0" y="382"/>
                    <a:pt x="0" y="383"/>
                  </a:cubicBezTo>
                  <a:cubicBezTo>
                    <a:pt x="0" y="387"/>
                    <a:pt x="0" y="392"/>
                    <a:pt x="0" y="396"/>
                  </a:cubicBezTo>
                  <a:cubicBezTo>
                    <a:pt x="0" y="400"/>
                    <a:pt x="0" y="404"/>
                    <a:pt x="0" y="407"/>
                  </a:cubicBezTo>
                  <a:cubicBezTo>
                    <a:pt x="0" y="408"/>
                    <a:pt x="0" y="409"/>
                    <a:pt x="0" y="410"/>
                  </a:cubicBezTo>
                  <a:cubicBezTo>
                    <a:pt x="0" y="413"/>
                    <a:pt x="0" y="416"/>
                    <a:pt x="0" y="419"/>
                  </a:cubicBezTo>
                  <a:cubicBezTo>
                    <a:pt x="0" y="420"/>
                    <a:pt x="0" y="420"/>
                    <a:pt x="0" y="421"/>
                  </a:cubicBezTo>
                  <a:cubicBezTo>
                    <a:pt x="1" y="425"/>
                    <a:pt x="1" y="428"/>
                    <a:pt x="1" y="431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7" y="492"/>
                    <a:pt x="26" y="548"/>
                    <a:pt x="55" y="598"/>
                  </a:cubicBezTo>
                  <a:cubicBezTo>
                    <a:pt x="55" y="598"/>
                    <a:pt x="55" y="598"/>
                    <a:pt x="55" y="598"/>
                  </a:cubicBezTo>
                  <a:cubicBezTo>
                    <a:pt x="57" y="601"/>
                    <a:pt x="59" y="604"/>
                    <a:pt x="60" y="606"/>
                  </a:cubicBezTo>
                  <a:cubicBezTo>
                    <a:pt x="61" y="607"/>
                    <a:pt x="61" y="608"/>
                    <a:pt x="62" y="609"/>
                  </a:cubicBezTo>
                  <a:cubicBezTo>
                    <a:pt x="63" y="610"/>
                    <a:pt x="64" y="611"/>
                    <a:pt x="64" y="613"/>
                  </a:cubicBezTo>
                  <a:cubicBezTo>
                    <a:pt x="91" y="654"/>
                    <a:pt x="126" y="690"/>
                    <a:pt x="167" y="719"/>
                  </a:cubicBezTo>
                  <a:cubicBezTo>
                    <a:pt x="167" y="719"/>
                    <a:pt x="167" y="719"/>
                    <a:pt x="168" y="719"/>
                  </a:cubicBezTo>
                  <a:cubicBezTo>
                    <a:pt x="232" y="765"/>
                    <a:pt x="311" y="792"/>
                    <a:pt x="395" y="792"/>
                  </a:cubicBezTo>
                  <a:cubicBezTo>
                    <a:pt x="512" y="792"/>
                    <a:pt x="616" y="741"/>
                    <a:pt x="689" y="661"/>
                  </a:cubicBezTo>
                  <a:cubicBezTo>
                    <a:pt x="690" y="660"/>
                    <a:pt x="691" y="659"/>
                    <a:pt x="691" y="658"/>
                  </a:cubicBezTo>
                  <a:close/>
                  <a:moveTo>
                    <a:pt x="79" y="610"/>
                  </a:moveTo>
                  <a:cubicBezTo>
                    <a:pt x="79" y="610"/>
                    <a:pt x="79" y="609"/>
                    <a:pt x="79" y="609"/>
                  </a:cubicBezTo>
                  <a:cubicBezTo>
                    <a:pt x="77" y="607"/>
                    <a:pt x="76" y="605"/>
                    <a:pt x="75" y="604"/>
                  </a:cubicBezTo>
                  <a:cubicBezTo>
                    <a:pt x="74" y="602"/>
                    <a:pt x="73" y="601"/>
                    <a:pt x="73" y="600"/>
                  </a:cubicBezTo>
                  <a:cubicBezTo>
                    <a:pt x="72" y="599"/>
                    <a:pt x="71" y="598"/>
                    <a:pt x="71" y="597"/>
                  </a:cubicBezTo>
                  <a:cubicBezTo>
                    <a:pt x="69" y="594"/>
                    <a:pt x="68" y="592"/>
                    <a:pt x="67" y="590"/>
                  </a:cubicBezTo>
                  <a:cubicBezTo>
                    <a:pt x="67" y="590"/>
                    <a:pt x="66" y="589"/>
                    <a:pt x="66" y="589"/>
                  </a:cubicBezTo>
                  <a:cubicBezTo>
                    <a:pt x="36" y="537"/>
                    <a:pt x="18" y="478"/>
                    <a:pt x="14" y="417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4" y="414"/>
                    <a:pt x="14" y="411"/>
                    <a:pt x="14" y="407"/>
                  </a:cubicBezTo>
                  <a:cubicBezTo>
                    <a:pt x="14" y="407"/>
                    <a:pt x="14" y="407"/>
                    <a:pt x="14" y="406"/>
                  </a:cubicBezTo>
                  <a:cubicBezTo>
                    <a:pt x="14" y="403"/>
                    <a:pt x="14" y="399"/>
                    <a:pt x="14" y="396"/>
                  </a:cubicBezTo>
                  <a:cubicBezTo>
                    <a:pt x="14" y="393"/>
                    <a:pt x="14" y="389"/>
                    <a:pt x="14" y="386"/>
                  </a:cubicBezTo>
                  <a:cubicBezTo>
                    <a:pt x="14" y="385"/>
                    <a:pt x="14" y="384"/>
                    <a:pt x="14" y="382"/>
                  </a:cubicBezTo>
                  <a:cubicBezTo>
                    <a:pt x="14" y="380"/>
                    <a:pt x="14" y="378"/>
                    <a:pt x="14" y="376"/>
                  </a:cubicBezTo>
                  <a:cubicBezTo>
                    <a:pt x="14" y="374"/>
                    <a:pt x="14" y="373"/>
                    <a:pt x="14" y="371"/>
                  </a:cubicBezTo>
                  <a:cubicBezTo>
                    <a:pt x="15" y="370"/>
                    <a:pt x="15" y="368"/>
                    <a:pt x="15" y="366"/>
                  </a:cubicBezTo>
                  <a:cubicBezTo>
                    <a:pt x="15" y="364"/>
                    <a:pt x="15" y="362"/>
                    <a:pt x="15" y="361"/>
                  </a:cubicBezTo>
                  <a:cubicBezTo>
                    <a:pt x="15" y="359"/>
                    <a:pt x="16" y="357"/>
                    <a:pt x="16" y="356"/>
                  </a:cubicBezTo>
                  <a:cubicBezTo>
                    <a:pt x="16" y="354"/>
                    <a:pt x="16" y="352"/>
                    <a:pt x="16" y="351"/>
                  </a:cubicBezTo>
                  <a:cubicBezTo>
                    <a:pt x="17" y="349"/>
                    <a:pt x="17" y="347"/>
                    <a:pt x="17" y="346"/>
                  </a:cubicBezTo>
                  <a:cubicBezTo>
                    <a:pt x="17" y="344"/>
                    <a:pt x="17" y="342"/>
                    <a:pt x="18" y="340"/>
                  </a:cubicBezTo>
                  <a:cubicBezTo>
                    <a:pt x="18" y="339"/>
                    <a:pt x="18" y="338"/>
                    <a:pt x="18" y="336"/>
                  </a:cubicBezTo>
                  <a:cubicBezTo>
                    <a:pt x="19" y="334"/>
                    <a:pt x="19" y="332"/>
                    <a:pt x="19" y="330"/>
                  </a:cubicBezTo>
                  <a:cubicBezTo>
                    <a:pt x="19" y="329"/>
                    <a:pt x="20" y="328"/>
                    <a:pt x="20" y="327"/>
                  </a:cubicBezTo>
                  <a:cubicBezTo>
                    <a:pt x="20" y="325"/>
                    <a:pt x="21" y="322"/>
                    <a:pt x="21" y="320"/>
                  </a:cubicBezTo>
                  <a:cubicBezTo>
                    <a:pt x="21" y="319"/>
                    <a:pt x="22" y="319"/>
                    <a:pt x="22" y="318"/>
                  </a:cubicBezTo>
                  <a:cubicBezTo>
                    <a:pt x="22" y="316"/>
                    <a:pt x="22" y="315"/>
                    <a:pt x="23" y="313"/>
                  </a:cubicBezTo>
                  <a:cubicBezTo>
                    <a:pt x="34" y="366"/>
                    <a:pt x="49" y="425"/>
                    <a:pt x="67" y="452"/>
                  </a:cubicBezTo>
                  <a:cubicBezTo>
                    <a:pt x="85" y="479"/>
                    <a:pt x="102" y="487"/>
                    <a:pt x="113" y="492"/>
                  </a:cubicBezTo>
                  <a:cubicBezTo>
                    <a:pt x="123" y="497"/>
                    <a:pt x="125" y="498"/>
                    <a:pt x="124" y="509"/>
                  </a:cubicBezTo>
                  <a:cubicBezTo>
                    <a:pt x="124" y="513"/>
                    <a:pt x="123" y="518"/>
                    <a:pt x="122" y="524"/>
                  </a:cubicBezTo>
                  <a:cubicBezTo>
                    <a:pt x="122" y="524"/>
                    <a:pt x="122" y="524"/>
                    <a:pt x="122" y="524"/>
                  </a:cubicBezTo>
                  <a:cubicBezTo>
                    <a:pt x="121" y="525"/>
                    <a:pt x="121" y="527"/>
                    <a:pt x="121" y="528"/>
                  </a:cubicBezTo>
                  <a:cubicBezTo>
                    <a:pt x="115" y="555"/>
                    <a:pt x="107" y="595"/>
                    <a:pt x="129" y="652"/>
                  </a:cubicBezTo>
                  <a:cubicBezTo>
                    <a:pt x="129" y="653"/>
                    <a:pt x="129" y="654"/>
                    <a:pt x="129" y="655"/>
                  </a:cubicBezTo>
                  <a:cubicBezTo>
                    <a:pt x="129" y="658"/>
                    <a:pt x="131" y="661"/>
                    <a:pt x="133" y="662"/>
                  </a:cubicBezTo>
                  <a:cubicBezTo>
                    <a:pt x="136" y="668"/>
                    <a:pt x="139" y="675"/>
                    <a:pt x="143" y="682"/>
                  </a:cubicBezTo>
                  <a:cubicBezTo>
                    <a:pt x="119" y="661"/>
                    <a:pt x="98" y="637"/>
                    <a:pt x="79" y="610"/>
                  </a:cubicBezTo>
                  <a:close/>
                  <a:moveTo>
                    <a:pt x="70" y="196"/>
                  </a:moveTo>
                  <a:cubicBezTo>
                    <a:pt x="90" y="190"/>
                    <a:pt x="105" y="184"/>
                    <a:pt x="117" y="177"/>
                  </a:cubicBezTo>
                  <a:cubicBezTo>
                    <a:pt x="124" y="172"/>
                    <a:pt x="133" y="168"/>
                    <a:pt x="142" y="164"/>
                  </a:cubicBezTo>
                  <a:cubicBezTo>
                    <a:pt x="155" y="158"/>
                    <a:pt x="168" y="152"/>
                    <a:pt x="180" y="144"/>
                  </a:cubicBezTo>
                  <a:cubicBezTo>
                    <a:pt x="181" y="144"/>
                    <a:pt x="181" y="144"/>
                    <a:pt x="182" y="144"/>
                  </a:cubicBezTo>
                  <a:cubicBezTo>
                    <a:pt x="240" y="144"/>
                    <a:pt x="240" y="144"/>
                    <a:pt x="240" y="144"/>
                  </a:cubicBezTo>
                  <a:cubicBezTo>
                    <a:pt x="225" y="178"/>
                    <a:pt x="214" y="218"/>
                    <a:pt x="206" y="259"/>
                  </a:cubicBezTo>
                  <a:cubicBezTo>
                    <a:pt x="39" y="259"/>
                    <a:pt x="39" y="259"/>
                    <a:pt x="39" y="259"/>
                  </a:cubicBezTo>
                  <a:cubicBezTo>
                    <a:pt x="47" y="237"/>
                    <a:pt x="58" y="216"/>
                    <a:pt x="70" y="196"/>
                  </a:cubicBezTo>
                  <a:close/>
                  <a:moveTo>
                    <a:pt x="101" y="154"/>
                  </a:moveTo>
                  <a:cubicBezTo>
                    <a:pt x="101" y="154"/>
                    <a:pt x="101" y="153"/>
                    <a:pt x="101" y="153"/>
                  </a:cubicBezTo>
                  <a:cubicBezTo>
                    <a:pt x="105" y="149"/>
                    <a:pt x="109" y="144"/>
                    <a:pt x="112" y="140"/>
                  </a:cubicBezTo>
                  <a:cubicBezTo>
                    <a:pt x="113" y="140"/>
                    <a:pt x="113" y="139"/>
                    <a:pt x="114" y="139"/>
                  </a:cubicBezTo>
                  <a:cubicBezTo>
                    <a:pt x="117" y="135"/>
                    <a:pt x="121" y="130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41" y="111"/>
                    <a:pt x="157" y="97"/>
                    <a:pt x="174" y="85"/>
                  </a:cubicBezTo>
                  <a:cubicBezTo>
                    <a:pt x="174" y="85"/>
                    <a:pt x="174" y="85"/>
                    <a:pt x="175" y="85"/>
                  </a:cubicBezTo>
                  <a:cubicBezTo>
                    <a:pt x="179" y="81"/>
                    <a:pt x="184" y="78"/>
                    <a:pt x="189" y="75"/>
                  </a:cubicBezTo>
                  <a:cubicBezTo>
                    <a:pt x="189" y="75"/>
                    <a:pt x="190" y="74"/>
                    <a:pt x="190" y="74"/>
                  </a:cubicBezTo>
                  <a:cubicBezTo>
                    <a:pt x="193" y="72"/>
                    <a:pt x="196" y="71"/>
                    <a:pt x="198" y="69"/>
                  </a:cubicBezTo>
                  <a:cubicBezTo>
                    <a:pt x="203" y="73"/>
                    <a:pt x="206" y="77"/>
                    <a:pt x="208" y="81"/>
                  </a:cubicBezTo>
                  <a:cubicBezTo>
                    <a:pt x="209" y="87"/>
                    <a:pt x="207" y="94"/>
                    <a:pt x="201" y="103"/>
                  </a:cubicBezTo>
                  <a:cubicBezTo>
                    <a:pt x="183" y="130"/>
                    <a:pt x="159" y="141"/>
                    <a:pt x="137" y="151"/>
                  </a:cubicBezTo>
                  <a:cubicBezTo>
                    <a:pt x="127" y="155"/>
                    <a:pt x="118" y="160"/>
                    <a:pt x="109" y="165"/>
                  </a:cubicBezTo>
                  <a:cubicBezTo>
                    <a:pt x="103" y="169"/>
                    <a:pt x="93" y="173"/>
                    <a:pt x="83" y="177"/>
                  </a:cubicBezTo>
                  <a:cubicBezTo>
                    <a:pt x="88" y="169"/>
                    <a:pt x="94" y="161"/>
                    <a:pt x="101" y="154"/>
                  </a:cubicBezTo>
                  <a:close/>
                  <a:moveTo>
                    <a:pt x="229" y="52"/>
                  </a:moveTo>
                  <a:cubicBezTo>
                    <a:pt x="244" y="59"/>
                    <a:pt x="249" y="64"/>
                    <a:pt x="249" y="66"/>
                  </a:cubicBezTo>
                  <a:cubicBezTo>
                    <a:pt x="249" y="66"/>
                    <a:pt x="249" y="67"/>
                    <a:pt x="248" y="68"/>
                  </a:cubicBezTo>
                  <a:cubicBezTo>
                    <a:pt x="236" y="77"/>
                    <a:pt x="215" y="101"/>
                    <a:pt x="220" y="116"/>
                  </a:cubicBezTo>
                  <a:cubicBezTo>
                    <a:pt x="221" y="119"/>
                    <a:pt x="224" y="125"/>
                    <a:pt x="234" y="125"/>
                  </a:cubicBezTo>
                  <a:cubicBezTo>
                    <a:pt x="234" y="125"/>
                    <a:pt x="234" y="125"/>
                    <a:pt x="234" y="125"/>
                  </a:cubicBezTo>
                  <a:cubicBezTo>
                    <a:pt x="235" y="125"/>
                    <a:pt x="235" y="125"/>
                    <a:pt x="236" y="125"/>
                  </a:cubicBezTo>
                  <a:cubicBezTo>
                    <a:pt x="241" y="125"/>
                    <a:pt x="245" y="124"/>
                    <a:pt x="250" y="122"/>
                  </a:cubicBezTo>
                  <a:cubicBezTo>
                    <a:pt x="248" y="125"/>
                    <a:pt x="247" y="127"/>
                    <a:pt x="246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202" y="124"/>
                    <a:pt x="208" y="118"/>
                    <a:pt x="213" y="111"/>
                  </a:cubicBezTo>
                  <a:cubicBezTo>
                    <a:pt x="221" y="99"/>
                    <a:pt x="224" y="87"/>
                    <a:pt x="221" y="77"/>
                  </a:cubicBezTo>
                  <a:cubicBezTo>
                    <a:pt x="220" y="72"/>
                    <a:pt x="216" y="66"/>
                    <a:pt x="211" y="62"/>
                  </a:cubicBezTo>
                  <a:cubicBezTo>
                    <a:pt x="217" y="58"/>
                    <a:pt x="223" y="55"/>
                    <a:pt x="229" y="52"/>
                  </a:cubicBezTo>
                  <a:close/>
                  <a:moveTo>
                    <a:pt x="395" y="14"/>
                  </a:moveTo>
                  <a:cubicBezTo>
                    <a:pt x="400" y="14"/>
                    <a:pt x="405" y="14"/>
                    <a:pt x="410" y="15"/>
                  </a:cubicBezTo>
                  <a:cubicBezTo>
                    <a:pt x="411" y="15"/>
                    <a:pt x="412" y="15"/>
                    <a:pt x="412" y="15"/>
                  </a:cubicBezTo>
                  <a:cubicBezTo>
                    <a:pt x="417" y="15"/>
                    <a:pt x="422" y="15"/>
                    <a:pt x="427" y="16"/>
                  </a:cubicBezTo>
                  <a:cubicBezTo>
                    <a:pt x="427" y="16"/>
                    <a:pt x="428" y="16"/>
                    <a:pt x="429" y="16"/>
                  </a:cubicBezTo>
                  <a:cubicBezTo>
                    <a:pt x="433" y="16"/>
                    <a:pt x="438" y="17"/>
                    <a:pt x="443" y="17"/>
                  </a:cubicBezTo>
                  <a:cubicBezTo>
                    <a:pt x="443" y="17"/>
                    <a:pt x="443" y="17"/>
                    <a:pt x="443" y="17"/>
                  </a:cubicBezTo>
                  <a:cubicBezTo>
                    <a:pt x="448" y="18"/>
                    <a:pt x="453" y="19"/>
                    <a:pt x="457" y="19"/>
                  </a:cubicBezTo>
                  <a:cubicBezTo>
                    <a:pt x="458" y="19"/>
                    <a:pt x="459" y="20"/>
                    <a:pt x="459" y="20"/>
                  </a:cubicBezTo>
                  <a:cubicBezTo>
                    <a:pt x="459" y="20"/>
                    <a:pt x="459" y="20"/>
                    <a:pt x="459" y="21"/>
                  </a:cubicBezTo>
                  <a:cubicBezTo>
                    <a:pt x="455" y="27"/>
                    <a:pt x="445" y="32"/>
                    <a:pt x="436" y="35"/>
                  </a:cubicBezTo>
                  <a:cubicBezTo>
                    <a:pt x="427" y="37"/>
                    <a:pt x="412" y="41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86" y="57"/>
                    <a:pt x="381" y="61"/>
                    <a:pt x="376" y="65"/>
                  </a:cubicBezTo>
                  <a:cubicBezTo>
                    <a:pt x="358" y="78"/>
                    <a:pt x="340" y="81"/>
                    <a:pt x="320" y="83"/>
                  </a:cubicBezTo>
                  <a:cubicBezTo>
                    <a:pt x="314" y="84"/>
                    <a:pt x="307" y="85"/>
                    <a:pt x="300" y="86"/>
                  </a:cubicBezTo>
                  <a:cubicBezTo>
                    <a:pt x="288" y="89"/>
                    <a:pt x="277" y="94"/>
                    <a:pt x="266" y="100"/>
                  </a:cubicBezTo>
                  <a:cubicBezTo>
                    <a:pt x="265" y="100"/>
                    <a:pt x="263" y="101"/>
                    <a:pt x="261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2" y="106"/>
                    <a:pt x="244" y="110"/>
                    <a:pt x="235" y="111"/>
                  </a:cubicBezTo>
                  <a:cubicBezTo>
                    <a:pt x="235" y="111"/>
                    <a:pt x="234" y="111"/>
                    <a:pt x="234" y="111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34" y="111"/>
                    <a:pt x="233" y="111"/>
                    <a:pt x="233" y="111"/>
                  </a:cubicBezTo>
                  <a:cubicBezTo>
                    <a:pt x="233" y="106"/>
                    <a:pt x="243" y="89"/>
                    <a:pt x="256" y="79"/>
                  </a:cubicBezTo>
                  <a:cubicBezTo>
                    <a:pt x="263" y="74"/>
                    <a:pt x="263" y="68"/>
                    <a:pt x="263" y="64"/>
                  </a:cubicBezTo>
                  <a:cubicBezTo>
                    <a:pt x="263" y="62"/>
                    <a:pt x="262" y="54"/>
                    <a:pt x="246" y="45"/>
                  </a:cubicBezTo>
                  <a:cubicBezTo>
                    <a:pt x="292" y="25"/>
                    <a:pt x="342" y="14"/>
                    <a:pt x="395" y="14"/>
                  </a:cubicBezTo>
                  <a:close/>
                  <a:moveTo>
                    <a:pt x="757" y="519"/>
                  </a:moveTo>
                  <a:cubicBezTo>
                    <a:pt x="583" y="519"/>
                    <a:pt x="583" y="519"/>
                    <a:pt x="583" y="519"/>
                  </a:cubicBezTo>
                  <a:cubicBezTo>
                    <a:pt x="586" y="510"/>
                    <a:pt x="590" y="502"/>
                    <a:pt x="596" y="495"/>
                  </a:cubicBezTo>
                  <a:cubicBezTo>
                    <a:pt x="611" y="476"/>
                    <a:pt x="637" y="413"/>
                    <a:pt x="632" y="403"/>
                  </a:cubicBezTo>
                  <a:cubicBezTo>
                    <a:pt x="632" y="403"/>
                    <a:pt x="632" y="403"/>
                    <a:pt x="632" y="403"/>
                  </a:cubicBezTo>
                  <a:cubicBezTo>
                    <a:pt x="777" y="403"/>
                    <a:pt x="777" y="403"/>
                    <a:pt x="777" y="403"/>
                  </a:cubicBezTo>
                  <a:cubicBezTo>
                    <a:pt x="776" y="443"/>
                    <a:pt x="769" y="482"/>
                    <a:pt x="757" y="519"/>
                  </a:cubicBezTo>
                  <a:close/>
                  <a:moveTo>
                    <a:pt x="652" y="328"/>
                  </a:moveTo>
                  <a:cubicBezTo>
                    <a:pt x="652" y="321"/>
                    <a:pt x="660" y="316"/>
                    <a:pt x="665" y="314"/>
                  </a:cubicBezTo>
                  <a:cubicBezTo>
                    <a:pt x="673" y="332"/>
                    <a:pt x="692" y="376"/>
                    <a:pt x="707" y="389"/>
                  </a:cubicBezTo>
                  <a:cubicBezTo>
                    <a:pt x="621" y="389"/>
                    <a:pt x="621" y="389"/>
                    <a:pt x="621" y="389"/>
                  </a:cubicBezTo>
                  <a:cubicBezTo>
                    <a:pt x="636" y="369"/>
                    <a:pt x="654" y="342"/>
                    <a:pt x="652" y="328"/>
                  </a:cubicBezTo>
                  <a:close/>
                  <a:moveTo>
                    <a:pt x="730" y="389"/>
                  </a:moveTo>
                  <a:cubicBezTo>
                    <a:pt x="735" y="382"/>
                    <a:pt x="734" y="369"/>
                    <a:pt x="733" y="365"/>
                  </a:cubicBezTo>
                  <a:cubicBezTo>
                    <a:pt x="727" y="329"/>
                    <a:pt x="724" y="286"/>
                    <a:pt x="729" y="278"/>
                  </a:cubicBezTo>
                  <a:cubicBezTo>
                    <a:pt x="730" y="276"/>
                    <a:pt x="731" y="275"/>
                    <a:pt x="732" y="273"/>
                  </a:cubicBezTo>
                  <a:cubicBezTo>
                    <a:pt x="757" y="273"/>
                    <a:pt x="757" y="273"/>
                    <a:pt x="757" y="273"/>
                  </a:cubicBezTo>
                  <a:cubicBezTo>
                    <a:pt x="769" y="310"/>
                    <a:pt x="776" y="349"/>
                    <a:pt x="777" y="389"/>
                  </a:cubicBezTo>
                  <a:lnTo>
                    <a:pt x="730" y="389"/>
                  </a:lnTo>
                  <a:close/>
                  <a:moveTo>
                    <a:pt x="752" y="259"/>
                  </a:moveTo>
                  <a:cubicBezTo>
                    <a:pt x="742" y="259"/>
                    <a:pt x="742" y="259"/>
                    <a:pt x="742" y="259"/>
                  </a:cubicBezTo>
                  <a:cubicBezTo>
                    <a:pt x="744" y="257"/>
                    <a:pt x="746" y="254"/>
                    <a:pt x="749" y="252"/>
                  </a:cubicBezTo>
                  <a:cubicBezTo>
                    <a:pt x="750" y="254"/>
                    <a:pt x="751" y="257"/>
                    <a:pt x="752" y="259"/>
                  </a:cubicBezTo>
                  <a:close/>
                  <a:moveTo>
                    <a:pt x="742" y="237"/>
                  </a:moveTo>
                  <a:cubicBezTo>
                    <a:pt x="736" y="244"/>
                    <a:pt x="730" y="252"/>
                    <a:pt x="725" y="259"/>
                  </a:cubicBezTo>
                  <a:cubicBezTo>
                    <a:pt x="723" y="259"/>
                    <a:pt x="723" y="259"/>
                    <a:pt x="723" y="259"/>
                  </a:cubicBezTo>
                  <a:cubicBezTo>
                    <a:pt x="719" y="259"/>
                    <a:pt x="716" y="263"/>
                    <a:pt x="716" y="266"/>
                  </a:cubicBezTo>
                  <a:cubicBezTo>
                    <a:pt x="716" y="268"/>
                    <a:pt x="716" y="269"/>
                    <a:pt x="717" y="270"/>
                  </a:cubicBezTo>
                  <a:cubicBezTo>
                    <a:pt x="706" y="287"/>
                    <a:pt x="717" y="354"/>
                    <a:pt x="719" y="367"/>
                  </a:cubicBezTo>
                  <a:cubicBezTo>
                    <a:pt x="720" y="372"/>
                    <a:pt x="720" y="378"/>
                    <a:pt x="719" y="380"/>
                  </a:cubicBezTo>
                  <a:cubicBezTo>
                    <a:pt x="719" y="380"/>
                    <a:pt x="718" y="380"/>
                    <a:pt x="718" y="379"/>
                  </a:cubicBezTo>
                  <a:cubicBezTo>
                    <a:pt x="708" y="373"/>
                    <a:pt x="687" y="331"/>
                    <a:pt x="676" y="302"/>
                  </a:cubicBezTo>
                  <a:cubicBezTo>
                    <a:pt x="674" y="299"/>
                    <a:pt x="671" y="297"/>
                    <a:pt x="667" y="298"/>
                  </a:cubicBezTo>
                  <a:cubicBezTo>
                    <a:pt x="659" y="300"/>
                    <a:pt x="647" y="306"/>
                    <a:pt x="642" y="315"/>
                  </a:cubicBezTo>
                  <a:cubicBezTo>
                    <a:pt x="629" y="320"/>
                    <a:pt x="629" y="320"/>
                    <a:pt x="629" y="320"/>
                  </a:cubicBezTo>
                  <a:cubicBezTo>
                    <a:pt x="584" y="300"/>
                    <a:pt x="584" y="300"/>
                    <a:pt x="584" y="300"/>
                  </a:cubicBezTo>
                  <a:cubicBezTo>
                    <a:pt x="581" y="299"/>
                    <a:pt x="577" y="300"/>
                    <a:pt x="575" y="304"/>
                  </a:cubicBezTo>
                  <a:cubicBezTo>
                    <a:pt x="573" y="307"/>
                    <a:pt x="575" y="312"/>
                    <a:pt x="579" y="313"/>
                  </a:cubicBezTo>
                  <a:cubicBezTo>
                    <a:pt x="626" y="334"/>
                    <a:pt x="626" y="334"/>
                    <a:pt x="626" y="334"/>
                  </a:cubicBezTo>
                  <a:cubicBezTo>
                    <a:pt x="627" y="334"/>
                    <a:pt x="628" y="334"/>
                    <a:pt x="629" y="334"/>
                  </a:cubicBezTo>
                  <a:cubicBezTo>
                    <a:pt x="630" y="334"/>
                    <a:pt x="630" y="334"/>
                    <a:pt x="631" y="334"/>
                  </a:cubicBezTo>
                  <a:cubicBezTo>
                    <a:pt x="638" y="331"/>
                    <a:pt x="638" y="331"/>
                    <a:pt x="638" y="331"/>
                  </a:cubicBezTo>
                  <a:cubicBezTo>
                    <a:pt x="637" y="342"/>
                    <a:pt x="619" y="368"/>
                    <a:pt x="602" y="392"/>
                  </a:cubicBezTo>
                  <a:cubicBezTo>
                    <a:pt x="602" y="392"/>
                    <a:pt x="602" y="392"/>
                    <a:pt x="601" y="392"/>
                  </a:cubicBezTo>
                  <a:cubicBezTo>
                    <a:pt x="600" y="394"/>
                    <a:pt x="598" y="397"/>
                    <a:pt x="596" y="399"/>
                  </a:cubicBezTo>
                  <a:cubicBezTo>
                    <a:pt x="595" y="400"/>
                    <a:pt x="594" y="402"/>
                    <a:pt x="595" y="404"/>
                  </a:cubicBezTo>
                  <a:cubicBezTo>
                    <a:pt x="592" y="405"/>
                    <a:pt x="589" y="405"/>
                    <a:pt x="587" y="403"/>
                  </a:cubicBezTo>
                  <a:cubicBezTo>
                    <a:pt x="579" y="394"/>
                    <a:pt x="528" y="328"/>
                    <a:pt x="528" y="328"/>
                  </a:cubicBezTo>
                  <a:cubicBezTo>
                    <a:pt x="526" y="325"/>
                    <a:pt x="521" y="324"/>
                    <a:pt x="518" y="327"/>
                  </a:cubicBezTo>
                  <a:cubicBezTo>
                    <a:pt x="515" y="329"/>
                    <a:pt x="515" y="333"/>
                    <a:pt x="517" y="336"/>
                  </a:cubicBezTo>
                  <a:cubicBezTo>
                    <a:pt x="519" y="339"/>
                    <a:pt x="568" y="402"/>
                    <a:pt x="577" y="412"/>
                  </a:cubicBezTo>
                  <a:cubicBezTo>
                    <a:pt x="581" y="417"/>
                    <a:pt x="586" y="419"/>
                    <a:pt x="591" y="419"/>
                  </a:cubicBezTo>
                  <a:cubicBezTo>
                    <a:pt x="597" y="419"/>
                    <a:pt x="604" y="416"/>
                    <a:pt x="610" y="412"/>
                  </a:cubicBezTo>
                  <a:cubicBezTo>
                    <a:pt x="612" y="413"/>
                    <a:pt x="615" y="413"/>
                    <a:pt x="618" y="414"/>
                  </a:cubicBezTo>
                  <a:cubicBezTo>
                    <a:pt x="613" y="430"/>
                    <a:pt x="599" y="468"/>
                    <a:pt x="585" y="486"/>
                  </a:cubicBezTo>
                  <a:cubicBezTo>
                    <a:pt x="564" y="513"/>
                    <a:pt x="558" y="546"/>
                    <a:pt x="568" y="568"/>
                  </a:cubicBezTo>
                  <a:cubicBezTo>
                    <a:pt x="569" y="570"/>
                    <a:pt x="569" y="571"/>
                    <a:pt x="569" y="573"/>
                  </a:cubicBezTo>
                  <a:cubicBezTo>
                    <a:pt x="566" y="580"/>
                    <a:pt x="554" y="586"/>
                    <a:pt x="548" y="588"/>
                  </a:cubicBezTo>
                  <a:cubicBezTo>
                    <a:pt x="546" y="589"/>
                    <a:pt x="545" y="590"/>
                    <a:pt x="544" y="591"/>
                  </a:cubicBezTo>
                  <a:cubicBezTo>
                    <a:pt x="540" y="598"/>
                    <a:pt x="526" y="620"/>
                    <a:pt x="525" y="631"/>
                  </a:cubicBezTo>
                  <a:cubicBezTo>
                    <a:pt x="520" y="639"/>
                    <a:pt x="472" y="672"/>
                    <a:pt x="454" y="677"/>
                  </a:cubicBezTo>
                  <a:cubicBezTo>
                    <a:pt x="444" y="680"/>
                    <a:pt x="441" y="675"/>
                    <a:pt x="432" y="657"/>
                  </a:cubicBezTo>
                  <a:cubicBezTo>
                    <a:pt x="430" y="654"/>
                    <a:pt x="429" y="650"/>
                    <a:pt x="427" y="647"/>
                  </a:cubicBezTo>
                  <a:cubicBezTo>
                    <a:pt x="413" y="621"/>
                    <a:pt x="409" y="599"/>
                    <a:pt x="416" y="589"/>
                  </a:cubicBezTo>
                  <a:cubicBezTo>
                    <a:pt x="428" y="574"/>
                    <a:pt x="414" y="558"/>
                    <a:pt x="403" y="546"/>
                  </a:cubicBezTo>
                  <a:cubicBezTo>
                    <a:pt x="400" y="542"/>
                    <a:pt x="397" y="539"/>
                    <a:pt x="395" y="536"/>
                  </a:cubicBezTo>
                  <a:cubicBezTo>
                    <a:pt x="392" y="532"/>
                    <a:pt x="392" y="529"/>
                    <a:pt x="394" y="522"/>
                  </a:cubicBezTo>
                  <a:cubicBezTo>
                    <a:pt x="395" y="513"/>
                    <a:pt x="397" y="501"/>
                    <a:pt x="391" y="481"/>
                  </a:cubicBezTo>
                  <a:cubicBezTo>
                    <a:pt x="384" y="461"/>
                    <a:pt x="366" y="459"/>
                    <a:pt x="351" y="459"/>
                  </a:cubicBezTo>
                  <a:cubicBezTo>
                    <a:pt x="342" y="459"/>
                    <a:pt x="333" y="459"/>
                    <a:pt x="323" y="460"/>
                  </a:cubicBezTo>
                  <a:cubicBezTo>
                    <a:pt x="312" y="461"/>
                    <a:pt x="299" y="463"/>
                    <a:pt x="285" y="463"/>
                  </a:cubicBezTo>
                  <a:cubicBezTo>
                    <a:pt x="280" y="463"/>
                    <a:pt x="276" y="463"/>
                    <a:pt x="271" y="462"/>
                  </a:cubicBezTo>
                  <a:cubicBezTo>
                    <a:pt x="262" y="462"/>
                    <a:pt x="255" y="458"/>
                    <a:pt x="250" y="451"/>
                  </a:cubicBezTo>
                  <a:cubicBezTo>
                    <a:pt x="237" y="433"/>
                    <a:pt x="238" y="393"/>
                    <a:pt x="252" y="342"/>
                  </a:cubicBezTo>
                  <a:cubicBezTo>
                    <a:pt x="259" y="318"/>
                    <a:pt x="297" y="295"/>
                    <a:pt x="312" y="288"/>
                  </a:cubicBezTo>
                  <a:cubicBezTo>
                    <a:pt x="313" y="288"/>
                    <a:pt x="314" y="287"/>
                    <a:pt x="315" y="285"/>
                  </a:cubicBezTo>
                  <a:cubicBezTo>
                    <a:pt x="319" y="278"/>
                    <a:pt x="318" y="272"/>
                    <a:pt x="316" y="269"/>
                  </a:cubicBezTo>
                  <a:cubicBezTo>
                    <a:pt x="313" y="262"/>
                    <a:pt x="308" y="259"/>
                    <a:pt x="303" y="257"/>
                  </a:cubicBezTo>
                  <a:cubicBezTo>
                    <a:pt x="303" y="251"/>
                    <a:pt x="305" y="242"/>
                    <a:pt x="310" y="240"/>
                  </a:cubicBezTo>
                  <a:cubicBezTo>
                    <a:pt x="315" y="238"/>
                    <a:pt x="322" y="237"/>
                    <a:pt x="327" y="237"/>
                  </a:cubicBezTo>
                  <a:cubicBezTo>
                    <a:pt x="336" y="236"/>
                    <a:pt x="342" y="236"/>
                    <a:pt x="345" y="231"/>
                  </a:cubicBezTo>
                  <a:cubicBezTo>
                    <a:pt x="346" y="229"/>
                    <a:pt x="347" y="225"/>
                    <a:pt x="344" y="221"/>
                  </a:cubicBezTo>
                  <a:cubicBezTo>
                    <a:pt x="344" y="220"/>
                    <a:pt x="343" y="216"/>
                    <a:pt x="346" y="212"/>
                  </a:cubicBezTo>
                  <a:cubicBezTo>
                    <a:pt x="348" y="208"/>
                    <a:pt x="352" y="206"/>
                    <a:pt x="356" y="207"/>
                  </a:cubicBezTo>
                  <a:cubicBezTo>
                    <a:pt x="358" y="207"/>
                    <a:pt x="359" y="207"/>
                    <a:pt x="361" y="207"/>
                  </a:cubicBezTo>
                  <a:cubicBezTo>
                    <a:pt x="376" y="207"/>
                    <a:pt x="385" y="194"/>
                    <a:pt x="388" y="188"/>
                  </a:cubicBezTo>
                  <a:cubicBezTo>
                    <a:pt x="395" y="186"/>
                    <a:pt x="412" y="179"/>
                    <a:pt x="426" y="179"/>
                  </a:cubicBezTo>
                  <a:cubicBezTo>
                    <a:pt x="429" y="179"/>
                    <a:pt x="432" y="179"/>
                    <a:pt x="434" y="180"/>
                  </a:cubicBezTo>
                  <a:cubicBezTo>
                    <a:pt x="441" y="181"/>
                    <a:pt x="446" y="180"/>
                    <a:pt x="448" y="175"/>
                  </a:cubicBezTo>
                  <a:cubicBezTo>
                    <a:pt x="452" y="167"/>
                    <a:pt x="445" y="150"/>
                    <a:pt x="426" y="125"/>
                  </a:cubicBezTo>
                  <a:cubicBezTo>
                    <a:pt x="425" y="123"/>
                    <a:pt x="422" y="122"/>
                    <a:pt x="419" y="122"/>
                  </a:cubicBezTo>
                  <a:cubicBezTo>
                    <a:pt x="416" y="123"/>
                    <a:pt x="414" y="125"/>
                    <a:pt x="414" y="128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00" y="155"/>
                    <a:pt x="385" y="149"/>
                    <a:pt x="381" y="139"/>
                  </a:cubicBezTo>
                  <a:cubicBezTo>
                    <a:pt x="379" y="135"/>
                    <a:pt x="381" y="129"/>
                    <a:pt x="386" y="121"/>
                  </a:cubicBezTo>
                  <a:cubicBezTo>
                    <a:pt x="390" y="115"/>
                    <a:pt x="394" y="110"/>
                    <a:pt x="399" y="105"/>
                  </a:cubicBezTo>
                  <a:cubicBezTo>
                    <a:pt x="400" y="105"/>
                    <a:pt x="400" y="105"/>
                    <a:pt x="400" y="104"/>
                  </a:cubicBezTo>
                  <a:cubicBezTo>
                    <a:pt x="412" y="94"/>
                    <a:pt x="425" y="87"/>
                    <a:pt x="431" y="87"/>
                  </a:cubicBezTo>
                  <a:cubicBezTo>
                    <a:pt x="431" y="87"/>
                    <a:pt x="431" y="87"/>
                    <a:pt x="431" y="87"/>
                  </a:cubicBezTo>
                  <a:cubicBezTo>
                    <a:pt x="435" y="87"/>
                    <a:pt x="440" y="90"/>
                    <a:pt x="445" y="92"/>
                  </a:cubicBezTo>
                  <a:cubicBezTo>
                    <a:pt x="451" y="95"/>
                    <a:pt x="458" y="99"/>
                    <a:pt x="466" y="99"/>
                  </a:cubicBezTo>
                  <a:cubicBezTo>
                    <a:pt x="475" y="99"/>
                    <a:pt x="483" y="94"/>
                    <a:pt x="490" y="85"/>
                  </a:cubicBezTo>
                  <a:cubicBezTo>
                    <a:pt x="505" y="66"/>
                    <a:pt x="497" y="42"/>
                    <a:pt x="490" y="26"/>
                  </a:cubicBezTo>
                  <a:cubicBezTo>
                    <a:pt x="602" y="55"/>
                    <a:pt x="695" y="134"/>
                    <a:pt x="742" y="237"/>
                  </a:cubicBezTo>
                  <a:close/>
                  <a:moveTo>
                    <a:pt x="119" y="480"/>
                  </a:moveTo>
                  <a:cubicBezTo>
                    <a:pt x="109" y="475"/>
                    <a:pt x="95" y="468"/>
                    <a:pt x="79" y="444"/>
                  </a:cubicBezTo>
                  <a:cubicBezTo>
                    <a:pt x="73" y="435"/>
                    <a:pt x="67" y="421"/>
                    <a:pt x="61" y="403"/>
                  </a:cubicBezTo>
                  <a:cubicBezTo>
                    <a:pt x="194" y="403"/>
                    <a:pt x="194" y="403"/>
                    <a:pt x="194" y="403"/>
                  </a:cubicBezTo>
                  <a:cubicBezTo>
                    <a:pt x="194" y="443"/>
                    <a:pt x="198" y="482"/>
                    <a:pt x="204" y="519"/>
                  </a:cubicBezTo>
                  <a:cubicBezTo>
                    <a:pt x="137" y="519"/>
                    <a:pt x="137" y="519"/>
                    <a:pt x="137" y="519"/>
                  </a:cubicBezTo>
                  <a:cubicBezTo>
                    <a:pt x="138" y="516"/>
                    <a:pt x="138" y="513"/>
                    <a:pt x="138" y="510"/>
                  </a:cubicBezTo>
                  <a:cubicBezTo>
                    <a:pt x="139" y="490"/>
                    <a:pt x="129" y="485"/>
                    <a:pt x="119" y="480"/>
                  </a:cubicBezTo>
                  <a:close/>
                  <a:moveTo>
                    <a:pt x="273" y="112"/>
                  </a:moveTo>
                  <a:cubicBezTo>
                    <a:pt x="282" y="107"/>
                    <a:pt x="292" y="102"/>
                    <a:pt x="303" y="100"/>
                  </a:cubicBezTo>
                  <a:cubicBezTo>
                    <a:pt x="309" y="99"/>
                    <a:pt x="316" y="98"/>
                    <a:pt x="322" y="97"/>
                  </a:cubicBezTo>
                  <a:cubicBezTo>
                    <a:pt x="341" y="94"/>
                    <a:pt x="363" y="92"/>
                    <a:pt x="384" y="76"/>
                  </a:cubicBezTo>
                  <a:cubicBezTo>
                    <a:pt x="386" y="75"/>
                    <a:pt x="387" y="74"/>
                    <a:pt x="388" y="73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83" y="102"/>
                    <a:pt x="378" y="108"/>
                    <a:pt x="374" y="113"/>
                  </a:cubicBezTo>
                  <a:cubicBezTo>
                    <a:pt x="370" y="120"/>
                    <a:pt x="368" y="125"/>
                    <a:pt x="367" y="130"/>
                  </a:cubicBezTo>
                  <a:cubicBezTo>
                    <a:pt x="342" y="130"/>
                    <a:pt x="342" y="130"/>
                    <a:pt x="342" y="130"/>
                  </a:cubicBezTo>
                  <a:cubicBezTo>
                    <a:pt x="343" y="127"/>
                    <a:pt x="344" y="124"/>
                    <a:pt x="343" y="120"/>
                  </a:cubicBezTo>
                  <a:cubicBezTo>
                    <a:pt x="341" y="112"/>
                    <a:pt x="334" y="107"/>
                    <a:pt x="325" y="107"/>
                  </a:cubicBezTo>
                  <a:cubicBezTo>
                    <a:pt x="318" y="107"/>
                    <a:pt x="310" y="110"/>
                    <a:pt x="305" y="115"/>
                  </a:cubicBezTo>
                  <a:cubicBezTo>
                    <a:pt x="302" y="118"/>
                    <a:pt x="301" y="122"/>
                    <a:pt x="302" y="125"/>
                  </a:cubicBezTo>
                  <a:cubicBezTo>
                    <a:pt x="303" y="127"/>
                    <a:pt x="304" y="129"/>
                    <a:pt x="306" y="130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64" y="124"/>
                    <a:pt x="267" y="119"/>
                    <a:pt x="270" y="113"/>
                  </a:cubicBezTo>
                  <a:cubicBezTo>
                    <a:pt x="271" y="113"/>
                    <a:pt x="272" y="112"/>
                    <a:pt x="273" y="112"/>
                  </a:cubicBezTo>
                  <a:close/>
                  <a:moveTo>
                    <a:pt x="440" y="48"/>
                  </a:moveTo>
                  <a:cubicBezTo>
                    <a:pt x="451" y="45"/>
                    <a:pt x="465" y="38"/>
                    <a:pt x="471" y="27"/>
                  </a:cubicBezTo>
                  <a:cubicBezTo>
                    <a:pt x="472" y="26"/>
                    <a:pt x="472" y="25"/>
                    <a:pt x="473" y="24"/>
                  </a:cubicBezTo>
                  <a:cubicBezTo>
                    <a:pt x="479" y="34"/>
                    <a:pt x="492" y="60"/>
                    <a:pt x="479" y="76"/>
                  </a:cubicBezTo>
                  <a:cubicBezTo>
                    <a:pt x="473" y="84"/>
                    <a:pt x="469" y="85"/>
                    <a:pt x="466" y="85"/>
                  </a:cubicBezTo>
                  <a:cubicBezTo>
                    <a:pt x="461" y="85"/>
                    <a:pt x="456" y="82"/>
                    <a:pt x="451" y="80"/>
                  </a:cubicBezTo>
                  <a:cubicBezTo>
                    <a:pt x="445" y="76"/>
                    <a:pt x="439" y="73"/>
                    <a:pt x="432" y="73"/>
                  </a:cubicBezTo>
                  <a:cubicBezTo>
                    <a:pt x="424" y="72"/>
                    <a:pt x="413" y="77"/>
                    <a:pt x="402" y="85"/>
                  </a:cubicBezTo>
                  <a:cubicBezTo>
                    <a:pt x="402" y="64"/>
                    <a:pt x="402" y="64"/>
                    <a:pt x="402" y="64"/>
                  </a:cubicBezTo>
                  <a:cubicBezTo>
                    <a:pt x="419" y="54"/>
                    <a:pt x="432" y="50"/>
                    <a:pt x="440" y="48"/>
                  </a:cubicBezTo>
                  <a:close/>
                  <a:moveTo>
                    <a:pt x="322" y="122"/>
                  </a:moveTo>
                  <a:cubicBezTo>
                    <a:pt x="325" y="121"/>
                    <a:pt x="327" y="121"/>
                    <a:pt x="328" y="122"/>
                  </a:cubicBezTo>
                  <a:cubicBezTo>
                    <a:pt x="328" y="122"/>
                    <a:pt x="327" y="122"/>
                    <a:pt x="327" y="122"/>
                  </a:cubicBezTo>
                  <a:cubicBezTo>
                    <a:pt x="325" y="122"/>
                    <a:pt x="324" y="122"/>
                    <a:pt x="322" y="122"/>
                  </a:cubicBezTo>
                  <a:close/>
                  <a:moveTo>
                    <a:pt x="368" y="144"/>
                  </a:moveTo>
                  <a:cubicBezTo>
                    <a:pt x="368" y="144"/>
                    <a:pt x="368" y="145"/>
                    <a:pt x="368" y="145"/>
                  </a:cubicBezTo>
                  <a:cubicBezTo>
                    <a:pt x="374" y="157"/>
                    <a:pt x="387" y="165"/>
                    <a:pt x="398" y="170"/>
                  </a:cubicBezTo>
                  <a:cubicBezTo>
                    <a:pt x="388" y="173"/>
                    <a:pt x="381" y="176"/>
                    <a:pt x="380" y="176"/>
                  </a:cubicBezTo>
                  <a:cubicBezTo>
                    <a:pt x="379" y="177"/>
                    <a:pt x="378" y="178"/>
                    <a:pt x="377" y="180"/>
                  </a:cubicBezTo>
                  <a:cubicBezTo>
                    <a:pt x="376" y="179"/>
                    <a:pt x="375" y="178"/>
                    <a:pt x="374" y="178"/>
                  </a:cubicBezTo>
                  <a:cubicBezTo>
                    <a:pt x="375" y="177"/>
                    <a:pt x="375" y="175"/>
                    <a:pt x="376" y="174"/>
                  </a:cubicBezTo>
                  <a:cubicBezTo>
                    <a:pt x="382" y="171"/>
                    <a:pt x="381" y="166"/>
                    <a:pt x="381" y="164"/>
                  </a:cubicBezTo>
                  <a:cubicBezTo>
                    <a:pt x="379" y="157"/>
                    <a:pt x="370" y="155"/>
                    <a:pt x="356" y="153"/>
                  </a:cubicBezTo>
                  <a:cubicBezTo>
                    <a:pt x="356" y="153"/>
                    <a:pt x="355" y="153"/>
                    <a:pt x="354" y="153"/>
                  </a:cubicBezTo>
                  <a:cubicBezTo>
                    <a:pt x="346" y="153"/>
                    <a:pt x="342" y="158"/>
                    <a:pt x="342" y="163"/>
                  </a:cubicBezTo>
                  <a:cubicBezTo>
                    <a:pt x="340" y="161"/>
                    <a:pt x="338" y="160"/>
                    <a:pt x="336" y="159"/>
                  </a:cubicBezTo>
                  <a:cubicBezTo>
                    <a:pt x="335" y="159"/>
                    <a:pt x="333" y="159"/>
                    <a:pt x="332" y="159"/>
                  </a:cubicBezTo>
                  <a:cubicBezTo>
                    <a:pt x="321" y="159"/>
                    <a:pt x="312" y="170"/>
                    <a:pt x="311" y="179"/>
                  </a:cubicBezTo>
                  <a:cubicBezTo>
                    <a:pt x="311" y="186"/>
                    <a:pt x="315" y="192"/>
                    <a:pt x="323" y="193"/>
                  </a:cubicBezTo>
                  <a:cubicBezTo>
                    <a:pt x="323" y="193"/>
                    <a:pt x="324" y="193"/>
                    <a:pt x="325" y="193"/>
                  </a:cubicBezTo>
                  <a:cubicBezTo>
                    <a:pt x="330" y="193"/>
                    <a:pt x="334" y="192"/>
                    <a:pt x="337" y="189"/>
                  </a:cubicBezTo>
                  <a:cubicBezTo>
                    <a:pt x="336" y="191"/>
                    <a:pt x="335" y="194"/>
                    <a:pt x="336" y="196"/>
                  </a:cubicBezTo>
                  <a:cubicBezTo>
                    <a:pt x="337" y="197"/>
                    <a:pt x="337" y="198"/>
                    <a:pt x="338" y="199"/>
                  </a:cubicBezTo>
                  <a:cubicBezTo>
                    <a:pt x="336" y="201"/>
                    <a:pt x="335" y="203"/>
                    <a:pt x="333" y="205"/>
                  </a:cubicBezTo>
                  <a:cubicBezTo>
                    <a:pt x="330" y="210"/>
                    <a:pt x="329" y="217"/>
                    <a:pt x="330" y="223"/>
                  </a:cubicBezTo>
                  <a:cubicBezTo>
                    <a:pt x="329" y="223"/>
                    <a:pt x="327" y="223"/>
                    <a:pt x="326" y="223"/>
                  </a:cubicBezTo>
                  <a:cubicBezTo>
                    <a:pt x="320" y="224"/>
                    <a:pt x="311" y="224"/>
                    <a:pt x="305" y="227"/>
                  </a:cubicBezTo>
                  <a:cubicBezTo>
                    <a:pt x="291" y="232"/>
                    <a:pt x="289" y="249"/>
                    <a:pt x="289" y="259"/>
                  </a:cubicBezTo>
                  <a:cubicBezTo>
                    <a:pt x="220" y="259"/>
                    <a:pt x="220" y="259"/>
                    <a:pt x="220" y="259"/>
                  </a:cubicBezTo>
                  <a:cubicBezTo>
                    <a:pt x="228" y="217"/>
                    <a:pt x="240" y="178"/>
                    <a:pt x="255" y="144"/>
                  </a:cubicBezTo>
                  <a:lnTo>
                    <a:pt x="368" y="144"/>
                  </a:lnTo>
                  <a:close/>
                  <a:moveTo>
                    <a:pt x="346" y="175"/>
                  </a:moveTo>
                  <a:cubicBezTo>
                    <a:pt x="346" y="175"/>
                    <a:pt x="346" y="174"/>
                    <a:pt x="346" y="174"/>
                  </a:cubicBezTo>
                  <a:cubicBezTo>
                    <a:pt x="346" y="175"/>
                    <a:pt x="347" y="176"/>
                    <a:pt x="348" y="177"/>
                  </a:cubicBezTo>
                  <a:cubicBezTo>
                    <a:pt x="348" y="177"/>
                    <a:pt x="348" y="177"/>
                    <a:pt x="348" y="177"/>
                  </a:cubicBezTo>
                  <a:cubicBezTo>
                    <a:pt x="347" y="178"/>
                    <a:pt x="345" y="180"/>
                    <a:pt x="344" y="181"/>
                  </a:cubicBezTo>
                  <a:cubicBezTo>
                    <a:pt x="345" y="179"/>
                    <a:pt x="345" y="177"/>
                    <a:pt x="346" y="175"/>
                  </a:cubicBezTo>
                  <a:close/>
                  <a:moveTo>
                    <a:pt x="363" y="169"/>
                  </a:moveTo>
                  <a:cubicBezTo>
                    <a:pt x="362" y="168"/>
                    <a:pt x="361" y="168"/>
                    <a:pt x="360" y="168"/>
                  </a:cubicBezTo>
                  <a:cubicBezTo>
                    <a:pt x="360" y="168"/>
                    <a:pt x="360" y="168"/>
                    <a:pt x="359" y="168"/>
                  </a:cubicBezTo>
                  <a:cubicBezTo>
                    <a:pt x="361" y="168"/>
                    <a:pt x="362" y="168"/>
                    <a:pt x="363" y="168"/>
                  </a:cubicBezTo>
                  <a:cubicBezTo>
                    <a:pt x="363" y="169"/>
                    <a:pt x="363" y="169"/>
                    <a:pt x="363" y="169"/>
                  </a:cubicBezTo>
                  <a:close/>
                  <a:moveTo>
                    <a:pt x="361" y="184"/>
                  </a:moveTo>
                  <a:cubicBezTo>
                    <a:pt x="362" y="185"/>
                    <a:pt x="362" y="186"/>
                    <a:pt x="363" y="187"/>
                  </a:cubicBezTo>
                  <a:cubicBezTo>
                    <a:pt x="361" y="187"/>
                    <a:pt x="360" y="187"/>
                    <a:pt x="357" y="188"/>
                  </a:cubicBezTo>
                  <a:cubicBezTo>
                    <a:pt x="359" y="187"/>
                    <a:pt x="360" y="185"/>
                    <a:pt x="361" y="184"/>
                  </a:cubicBezTo>
                  <a:close/>
                  <a:moveTo>
                    <a:pt x="332" y="173"/>
                  </a:moveTo>
                  <a:cubicBezTo>
                    <a:pt x="332" y="174"/>
                    <a:pt x="331" y="175"/>
                    <a:pt x="330" y="176"/>
                  </a:cubicBezTo>
                  <a:cubicBezTo>
                    <a:pt x="329" y="177"/>
                    <a:pt x="328" y="179"/>
                    <a:pt x="326" y="179"/>
                  </a:cubicBezTo>
                  <a:cubicBezTo>
                    <a:pt x="326" y="178"/>
                    <a:pt x="327" y="177"/>
                    <a:pt x="328" y="175"/>
                  </a:cubicBezTo>
                  <a:cubicBezTo>
                    <a:pt x="329" y="174"/>
                    <a:pt x="331" y="173"/>
                    <a:pt x="332" y="173"/>
                  </a:cubicBezTo>
                  <a:close/>
                  <a:moveTo>
                    <a:pt x="297" y="273"/>
                  </a:moveTo>
                  <a:cubicBezTo>
                    <a:pt x="298" y="273"/>
                    <a:pt x="300" y="273"/>
                    <a:pt x="301" y="272"/>
                  </a:cubicBezTo>
                  <a:cubicBezTo>
                    <a:pt x="302" y="272"/>
                    <a:pt x="303" y="273"/>
                    <a:pt x="303" y="274"/>
                  </a:cubicBezTo>
                  <a:cubicBezTo>
                    <a:pt x="303" y="275"/>
                    <a:pt x="304" y="275"/>
                    <a:pt x="303" y="277"/>
                  </a:cubicBezTo>
                  <a:cubicBezTo>
                    <a:pt x="292" y="283"/>
                    <a:pt x="247" y="307"/>
                    <a:pt x="239" y="338"/>
                  </a:cubicBezTo>
                  <a:cubicBezTo>
                    <a:pt x="234" y="354"/>
                    <a:pt x="231" y="372"/>
                    <a:pt x="229" y="389"/>
                  </a:cubicBezTo>
                  <a:cubicBezTo>
                    <a:pt x="208" y="389"/>
                    <a:pt x="208" y="389"/>
                    <a:pt x="208" y="389"/>
                  </a:cubicBezTo>
                  <a:cubicBezTo>
                    <a:pt x="208" y="349"/>
                    <a:pt x="212" y="310"/>
                    <a:pt x="218" y="273"/>
                  </a:cubicBezTo>
                  <a:lnTo>
                    <a:pt x="297" y="273"/>
                  </a:lnTo>
                  <a:close/>
                  <a:moveTo>
                    <a:pt x="208" y="403"/>
                  </a:moveTo>
                  <a:cubicBezTo>
                    <a:pt x="227" y="403"/>
                    <a:pt x="227" y="403"/>
                    <a:pt x="227" y="403"/>
                  </a:cubicBezTo>
                  <a:cubicBezTo>
                    <a:pt x="226" y="425"/>
                    <a:pt x="229" y="445"/>
                    <a:pt x="239" y="459"/>
                  </a:cubicBezTo>
                  <a:cubicBezTo>
                    <a:pt x="246" y="469"/>
                    <a:pt x="257" y="475"/>
                    <a:pt x="270" y="476"/>
                  </a:cubicBezTo>
                  <a:cubicBezTo>
                    <a:pt x="275" y="477"/>
                    <a:pt x="280" y="477"/>
                    <a:pt x="285" y="477"/>
                  </a:cubicBezTo>
                  <a:cubicBezTo>
                    <a:pt x="299" y="477"/>
                    <a:pt x="313" y="475"/>
                    <a:pt x="325" y="474"/>
                  </a:cubicBezTo>
                  <a:cubicBezTo>
                    <a:pt x="334" y="473"/>
                    <a:pt x="343" y="473"/>
                    <a:pt x="351" y="473"/>
                  </a:cubicBezTo>
                  <a:cubicBezTo>
                    <a:pt x="369" y="473"/>
                    <a:pt x="374" y="478"/>
                    <a:pt x="377" y="486"/>
                  </a:cubicBezTo>
                  <a:cubicBezTo>
                    <a:pt x="383" y="501"/>
                    <a:pt x="381" y="510"/>
                    <a:pt x="380" y="519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2" y="482"/>
                    <a:pt x="208" y="443"/>
                    <a:pt x="208" y="403"/>
                  </a:cubicBezTo>
                  <a:close/>
                  <a:moveTo>
                    <a:pt x="402" y="567"/>
                  </a:moveTo>
                  <a:cubicBezTo>
                    <a:pt x="406" y="573"/>
                    <a:pt x="408" y="577"/>
                    <a:pt x="405" y="581"/>
                  </a:cubicBezTo>
                  <a:cubicBezTo>
                    <a:pt x="404" y="582"/>
                    <a:pt x="403" y="584"/>
                    <a:pt x="402" y="586"/>
                  </a:cubicBezTo>
                  <a:lnTo>
                    <a:pt x="402" y="567"/>
                  </a:lnTo>
                  <a:close/>
                  <a:moveTo>
                    <a:pt x="402" y="623"/>
                  </a:moveTo>
                  <a:cubicBezTo>
                    <a:pt x="405" y="633"/>
                    <a:pt x="409" y="641"/>
                    <a:pt x="412" y="648"/>
                  </a:cubicBezTo>
                  <a:cubicBezTo>
                    <a:pt x="402" y="648"/>
                    <a:pt x="402" y="648"/>
                    <a:pt x="402" y="648"/>
                  </a:cubicBezTo>
                  <a:lnTo>
                    <a:pt x="402" y="623"/>
                  </a:lnTo>
                  <a:close/>
                  <a:moveTo>
                    <a:pt x="423" y="165"/>
                  </a:moveTo>
                  <a:cubicBezTo>
                    <a:pt x="425" y="149"/>
                    <a:pt x="425" y="149"/>
                    <a:pt x="425" y="149"/>
                  </a:cubicBezTo>
                  <a:cubicBezTo>
                    <a:pt x="429" y="155"/>
                    <a:pt x="433" y="162"/>
                    <a:pt x="434" y="166"/>
                  </a:cubicBezTo>
                  <a:cubicBezTo>
                    <a:pt x="432" y="165"/>
                    <a:pt x="429" y="165"/>
                    <a:pt x="426" y="165"/>
                  </a:cubicBezTo>
                  <a:cubicBezTo>
                    <a:pt x="425" y="165"/>
                    <a:pt x="424" y="165"/>
                    <a:pt x="423" y="165"/>
                  </a:cubicBezTo>
                  <a:close/>
                  <a:moveTo>
                    <a:pt x="204" y="273"/>
                  </a:moveTo>
                  <a:cubicBezTo>
                    <a:pt x="198" y="310"/>
                    <a:pt x="194" y="349"/>
                    <a:pt x="194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48" y="361"/>
                    <a:pt x="39" y="325"/>
                    <a:pt x="31" y="282"/>
                  </a:cubicBezTo>
                  <a:cubicBezTo>
                    <a:pt x="32" y="279"/>
                    <a:pt x="33" y="276"/>
                    <a:pt x="34" y="273"/>
                  </a:cubicBezTo>
                  <a:lnTo>
                    <a:pt x="204" y="273"/>
                  </a:lnTo>
                  <a:close/>
                  <a:moveTo>
                    <a:pt x="134" y="533"/>
                  </a:moveTo>
                  <a:cubicBezTo>
                    <a:pt x="206" y="533"/>
                    <a:pt x="206" y="533"/>
                    <a:pt x="206" y="533"/>
                  </a:cubicBezTo>
                  <a:cubicBezTo>
                    <a:pt x="214" y="574"/>
                    <a:pt x="225" y="613"/>
                    <a:pt x="240" y="648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22" y="595"/>
                    <a:pt x="129" y="558"/>
                    <a:pt x="134" y="533"/>
                  </a:cubicBezTo>
                  <a:close/>
                  <a:moveTo>
                    <a:pt x="220" y="533"/>
                  </a:moveTo>
                  <a:cubicBezTo>
                    <a:pt x="379" y="533"/>
                    <a:pt x="379" y="533"/>
                    <a:pt x="379" y="533"/>
                  </a:cubicBezTo>
                  <a:cubicBezTo>
                    <a:pt x="379" y="536"/>
                    <a:pt x="380" y="540"/>
                    <a:pt x="383" y="544"/>
                  </a:cubicBezTo>
                  <a:cubicBezTo>
                    <a:pt x="385" y="546"/>
                    <a:pt x="386" y="548"/>
                    <a:pt x="388" y="550"/>
                  </a:cubicBezTo>
                  <a:cubicBezTo>
                    <a:pt x="388" y="648"/>
                    <a:pt x="388" y="648"/>
                    <a:pt x="388" y="648"/>
                  </a:cubicBezTo>
                  <a:cubicBezTo>
                    <a:pt x="255" y="648"/>
                    <a:pt x="255" y="648"/>
                    <a:pt x="255" y="648"/>
                  </a:cubicBezTo>
                  <a:cubicBezTo>
                    <a:pt x="240" y="614"/>
                    <a:pt x="228" y="575"/>
                    <a:pt x="220" y="533"/>
                  </a:cubicBezTo>
                  <a:close/>
                  <a:moveTo>
                    <a:pt x="388" y="662"/>
                  </a:moveTo>
                  <a:cubicBezTo>
                    <a:pt x="388" y="777"/>
                    <a:pt x="388" y="777"/>
                    <a:pt x="388" y="777"/>
                  </a:cubicBezTo>
                  <a:cubicBezTo>
                    <a:pt x="339" y="774"/>
                    <a:pt x="294" y="730"/>
                    <a:pt x="261" y="662"/>
                  </a:cubicBezTo>
                  <a:lnTo>
                    <a:pt x="388" y="662"/>
                  </a:lnTo>
                  <a:close/>
                  <a:moveTo>
                    <a:pt x="402" y="662"/>
                  </a:moveTo>
                  <a:cubicBezTo>
                    <a:pt x="419" y="662"/>
                    <a:pt x="419" y="662"/>
                    <a:pt x="419" y="662"/>
                  </a:cubicBezTo>
                  <a:cubicBezTo>
                    <a:pt x="419" y="662"/>
                    <a:pt x="419" y="663"/>
                    <a:pt x="419" y="663"/>
                  </a:cubicBezTo>
                  <a:cubicBezTo>
                    <a:pt x="427" y="678"/>
                    <a:pt x="433" y="692"/>
                    <a:pt x="449" y="692"/>
                  </a:cubicBezTo>
                  <a:cubicBezTo>
                    <a:pt x="452" y="692"/>
                    <a:pt x="455" y="691"/>
                    <a:pt x="458" y="691"/>
                  </a:cubicBezTo>
                  <a:cubicBezTo>
                    <a:pt x="470" y="687"/>
                    <a:pt x="491" y="675"/>
                    <a:pt x="505" y="665"/>
                  </a:cubicBezTo>
                  <a:cubicBezTo>
                    <a:pt x="506" y="664"/>
                    <a:pt x="508" y="663"/>
                    <a:pt x="509" y="662"/>
                  </a:cubicBezTo>
                  <a:cubicBezTo>
                    <a:pt x="529" y="662"/>
                    <a:pt x="529" y="662"/>
                    <a:pt x="529" y="662"/>
                  </a:cubicBezTo>
                  <a:cubicBezTo>
                    <a:pt x="496" y="732"/>
                    <a:pt x="450" y="774"/>
                    <a:pt x="402" y="777"/>
                  </a:cubicBezTo>
                  <a:lnTo>
                    <a:pt x="402" y="662"/>
                  </a:lnTo>
                  <a:close/>
                  <a:moveTo>
                    <a:pt x="528" y="648"/>
                  </a:moveTo>
                  <a:cubicBezTo>
                    <a:pt x="539" y="638"/>
                    <a:pt x="539" y="634"/>
                    <a:pt x="539" y="632"/>
                  </a:cubicBezTo>
                  <a:cubicBezTo>
                    <a:pt x="539" y="628"/>
                    <a:pt x="545" y="617"/>
                    <a:pt x="552" y="605"/>
                  </a:cubicBezTo>
                  <a:cubicBezTo>
                    <a:pt x="547" y="621"/>
                    <a:pt x="541" y="635"/>
                    <a:pt x="536" y="648"/>
                  </a:cubicBezTo>
                  <a:lnTo>
                    <a:pt x="528" y="648"/>
                  </a:lnTo>
                  <a:close/>
                  <a:moveTo>
                    <a:pt x="570" y="592"/>
                  </a:moveTo>
                  <a:cubicBezTo>
                    <a:pt x="575" y="588"/>
                    <a:pt x="579" y="584"/>
                    <a:pt x="582" y="579"/>
                  </a:cubicBezTo>
                  <a:cubicBezTo>
                    <a:pt x="584" y="573"/>
                    <a:pt x="584" y="567"/>
                    <a:pt x="581" y="561"/>
                  </a:cubicBezTo>
                  <a:cubicBezTo>
                    <a:pt x="577" y="554"/>
                    <a:pt x="576" y="544"/>
                    <a:pt x="579" y="533"/>
                  </a:cubicBezTo>
                  <a:cubicBezTo>
                    <a:pt x="752" y="533"/>
                    <a:pt x="752" y="533"/>
                    <a:pt x="752" y="533"/>
                  </a:cubicBezTo>
                  <a:cubicBezTo>
                    <a:pt x="735" y="575"/>
                    <a:pt x="711" y="614"/>
                    <a:pt x="682" y="648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558" y="631"/>
                    <a:pt x="565" y="612"/>
                    <a:pt x="570" y="592"/>
                  </a:cubicBezTo>
                  <a:close/>
                  <a:moveTo>
                    <a:pt x="175" y="708"/>
                  </a:moveTo>
                  <a:cubicBezTo>
                    <a:pt x="164" y="691"/>
                    <a:pt x="155" y="676"/>
                    <a:pt x="149" y="662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248" y="666"/>
                    <a:pt x="250" y="670"/>
                    <a:pt x="252" y="674"/>
                  </a:cubicBezTo>
                  <a:cubicBezTo>
                    <a:pt x="275" y="720"/>
                    <a:pt x="302" y="753"/>
                    <a:pt x="333" y="772"/>
                  </a:cubicBezTo>
                  <a:cubicBezTo>
                    <a:pt x="275" y="763"/>
                    <a:pt x="221" y="740"/>
                    <a:pt x="175" y="708"/>
                  </a:cubicBezTo>
                  <a:close/>
                  <a:moveTo>
                    <a:pt x="457" y="773"/>
                  </a:moveTo>
                  <a:cubicBezTo>
                    <a:pt x="491" y="751"/>
                    <a:pt x="521" y="713"/>
                    <a:pt x="545" y="662"/>
                  </a:cubicBezTo>
                  <a:cubicBezTo>
                    <a:pt x="669" y="662"/>
                    <a:pt x="669" y="662"/>
                    <a:pt x="669" y="662"/>
                  </a:cubicBezTo>
                  <a:cubicBezTo>
                    <a:pt x="613" y="719"/>
                    <a:pt x="539" y="759"/>
                    <a:pt x="457" y="7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743835" y="356870"/>
            <a:ext cx="6820535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（一）</a:t>
            </a:r>
            <a:r>
              <a:rPr lang="zh-CN" altLang="en-US" sz="2400" b="1" dirty="0">
                <a:solidFill>
                  <a:schemeClr val="accent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表现类实践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课程开设的环境因素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9232" y="2091370"/>
            <a:ext cx="3505200" cy="3648524"/>
            <a:chOff x="1084544" y="1538953"/>
            <a:chExt cx="3366693" cy="3903469"/>
          </a:xfrm>
        </p:grpSpPr>
        <p:sp>
          <p:nvSpPr>
            <p:cNvPr id="15" name="Right Arrow 14"/>
            <p:cNvSpPr/>
            <p:nvPr/>
          </p:nvSpPr>
          <p:spPr>
            <a:xfrm>
              <a:off x="3492046" y="1755742"/>
              <a:ext cx="959191" cy="79857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84544" y="2838357"/>
              <a:ext cx="2900768" cy="260406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lIns="182880" tIns="182880" rIns="182880" bIns="182880">
              <a:noAutofit/>
            </a:bodyPr>
            <a:lstStyle/>
            <a:p>
              <a:pPr marL="171450" marR="0" lvl="0" indent="-171450" algn="l" defTabSz="1218565" rtl="0" eaLnBrk="1" fontAlgn="auto" latinLnBrk="0" hangingPunct="1">
                <a:lnSpc>
                  <a:spcPct val="94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2099D8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课程开设依赖学校选修课程整体配置的环境。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  <a:p>
              <a:pPr marL="171450" marR="0" lvl="0" indent="-171450" algn="l" defTabSz="1218565" rtl="0" eaLnBrk="1" fontAlgn="auto" latinLnBrk="0" hangingPunct="1">
                <a:lnSpc>
                  <a:spcPct val="94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2099D8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200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sym typeface="+mn-ea"/>
                </a:rPr>
                <a:t>课程设置应与</a:t>
              </a: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学校选修课程同步设置且协调安排。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18079" y="1538953"/>
              <a:ext cx="2782874" cy="12512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243840" tIns="121920" rIns="243840" bIns="121920" rtlCol="0" anchor="ctr" anchorCtr="0">
              <a:spAutoFit/>
            </a:bodyPr>
            <a:lstStyle/>
            <a:p>
              <a:pPr marL="91440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Open Sans Light"/>
                  <a:ea typeface="微软雅黑" panose="020B0503020204020204" pitchFamily="34" charset="-122"/>
                </a:rPr>
                <a:t>课程环境：表现类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课程开设的环境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105"/>
            <p:cNvSpPr>
              <a:spLocks noEditPoints="1"/>
            </p:cNvSpPr>
            <p:nvPr/>
          </p:nvSpPr>
          <p:spPr bwMode="auto">
            <a:xfrm>
              <a:off x="1172248" y="1849184"/>
              <a:ext cx="478358" cy="633710"/>
            </a:xfrm>
            <a:custGeom>
              <a:avLst/>
              <a:gdLst>
                <a:gd name="T0" fmla="*/ 473 w 478"/>
                <a:gd name="T1" fmla="*/ 39 h 633"/>
                <a:gd name="T2" fmla="*/ 239 w 478"/>
                <a:gd name="T3" fmla="*/ 0 h 633"/>
                <a:gd name="T4" fmla="*/ 239 w 478"/>
                <a:gd name="T5" fmla="*/ 0 h 633"/>
                <a:gd name="T6" fmla="*/ 239 w 478"/>
                <a:gd name="T7" fmla="*/ 0 h 633"/>
                <a:gd name="T8" fmla="*/ 239 w 478"/>
                <a:gd name="T9" fmla="*/ 0 h 633"/>
                <a:gd name="T10" fmla="*/ 193 w 478"/>
                <a:gd name="T11" fmla="*/ 2 h 633"/>
                <a:gd name="T12" fmla="*/ 192 w 478"/>
                <a:gd name="T13" fmla="*/ 2 h 633"/>
                <a:gd name="T14" fmla="*/ 192 w 478"/>
                <a:gd name="T15" fmla="*/ 2 h 633"/>
                <a:gd name="T16" fmla="*/ 191 w 478"/>
                <a:gd name="T17" fmla="*/ 2 h 633"/>
                <a:gd name="T18" fmla="*/ 145 w 478"/>
                <a:gd name="T19" fmla="*/ 7 h 633"/>
                <a:gd name="T20" fmla="*/ 144 w 478"/>
                <a:gd name="T21" fmla="*/ 7 h 633"/>
                <a:gd name="T22" fmla="*/ 98 w 478"/>
                <a:gd name="T23" fmla="*/ 15 h 633"/>
                <a:gd name="T24" fmla="*/ 98 w 478"/>
                <a:gd name="T25" fmla="*/ 15 h 633"/>
                <a:gd name="T26" fmla="*/ 52 w 478"/>
                <a:gd name="T27" fmla="*/ 26 h 633"/>
                <a:gd name="T28" fmla="*/ 51 w 478"/>
                <a:gd name="T29" fmla="*/ 26 h 633"/>
                <a:gd name="T30" fmla="*/ 4 w 478"/>
                <a:gd name="T31" fmla="*/ 39 h 633"/>
                <a:gd name="T32" fmla="*/ 0 w 478"/>
                <a:gd name="T33" fmla="*/ 46 h 633"/>
                <a:gd name="T34" fmla="*/ 0 w 478"/>
                <a:gd name="T35" fmla="*/ 435 h 633"/>
                <a:gd name="T36" fmla="*/ 102 w 478"/>
                <a:gd name="T37" fmla="*/ 553 h 633"/>
                <a:gd name="T38" fmla="*/ 142 w 478"/>
                <a:gd name="T39" fmla="*/ 582 h 633"/>
                <a:gd name="T40" fmla="*/ 142 w 478"/>
                <a:gd name="T41" fmla="*/ 582 h 633"/>
                <a:gd name="T42" fmla="*/ 238 w 478"/>
                <a:gd name="T43" fmla="*/ 633 h 633"/>
                <a:gd name="T44" fmla="*/ 238 w 478"/>
                <a:gd name="T45" fmla="*/ 633 h 633"/>
                <a:gd name="T46" fmla="*/ 239 w 478"/>
                <a:gd name="T47" fmla="*/ 633 h 633"/>
                <a:gd name="T48" fmla="*/ 239 w 478"/>
                <a:gd name="T49" fmla="*/ 633 h 633"/>
                <a:gd name="T50" fmla="*/ 239 w 478"/>
                <a:gd name="T51" fmla="*/ 633 h 633"/>
                <a:gd name="T52" fmla="*/ 239 w 478"/>
                <a:gd name="T53" fmla="*/ 633 h 633"/>
                <a:gd name="T54" fmla="*/ 241 w 478"/>
                <a:gd name="T55" fmla="*/ 633 h 633"/>
                <a:gd name="T56" fmla="*/ 373 w 478"/>
                <a:gd name="T57" fmla="*/ 560 h 633"/>
                <a:gd name="T58" fmla="*/ 478 w 478"/>
                <a:gd name="T59" fmla="*/ 435 h 633"/>
                <a:gd name="T60" fmla="*/ 478 w 478"/>
                <a:gd name="T61" fmla="*/ 46 h 633"/>
                <a:gd name="T62" fmla="*/ 473 w 478"/>
                <a:gd name="T63" fmla="*/ 39 h 633"/>
                <a:gd name="T64" fmla="*/ 199 w 478"/>
                <a:gd name="T65" fmla="*/ 15 h 633"/>
                <a:gd name="T66" fmla="*/ 232 w 478"/>
                <a:gd name="T67" fmla="*/ 14 h 633"/>
                <a:gd name="T68" fmla="*/ 232 w 478"/>
                <a:gd name="T69" fmla="*/ 617 h 633"/>
                <a:gd name="T70" fmla="*/ 200 w 478"/>
                <a:gd name="T71" fmla="*/ 601 h 633"/>
                <a:gd name="T72" fmla="*/ 199 w 478"/>
                <a:gd name="T73" fmla="*/ 15 h 633"/>
                <a:gd name="T74" fmla="*/ 186 w 478"/>
                <a:gd name="T75" fmla="*/ 593 h 633"/>
                <a:gd name="T76" fmla="*/ 153 w 478"/>
                <a:gd name="T77" fmla="*/ 572 h 633"/>
                <a:gd name="T78" fmla="*/ 153 w 478"/>
                <a:gd name="T79" fmla="*/ 20 h 633"/>
                <a:gd name="T80" fmla="*/ 185 w 478"/>
                <a:gd name="T81" fmla="*/ 17 h 633"/>
                <a:gd name="T82" fmla="*/ 186 w 478"/>
                <a:gd name="T83" fmla="*/ 593 h 633"/>
                <a:gd name="T84" fmla="*/ 60 w 478"/>
                <a:gd name="T85" fmla="*/ 38 h 633"/>
                <a:gd name="T86" fmla="*/ 92 w 478"/>
                <a:gd name="T87" fmla="*/ 31 h 633"/>
                <a:gd name="T88" fmla="*/ 93 w 478"/>
                <a:gd name="T89" fmla="*/ 528 h 633"/>
                <a:gd name="T90" fmla="*/ 60 w 478"/>
                <a:gd name="T91" fmla="*/ 500 h 633"/>
                <a:gd name="T92" fmla="*/ 60 w 478"/>
                <a:gd name="T93" fmla="*/ 38 h 633"/>
                <a:gd name="T94" fmla="*/ 14 w 478"/>
                <a:gd name="T95" fmla="*/ 435 h 633"/>
                <a:gd name="T96" fmla="*/ 14 w 478"/>
                <a:gd name="T97" fmla="*/ 51 h 633"/>
                <a:gd name="T98" fmla="*/ 46 w 478"/>
                <a:gd name="T99" fmla="*/ 42 h 633"/>
                <a:gd name="T100" fmla="*/ 46 w 478"/>
                <a:gd name="T101" fmla="*/ 487 h 633"/>
                <a:gd name="T102" fmla="*/ 14 w 478"/>
                <a:gd name="T103" fmla="*/ 435 h 633"/>
                <a:gd name="T104" fmla="*/ 107 w 478"/>
                <a:gd name="T105" fmla="*/ 539 h 633"/>
                <a:gd name="T106" fmla="*/ 106 w 478"/>
                <a:gd name="T107" fmla="*/ 28 h 633"/>
                <a:gd name="T108" fmla="*/ 139 w 478"/>
                <a:gd name="T109" fmla="*/ 22 h 633"/>
                <a:gd name="T110" fmla="*/ 139 w 478"/>
                <a:gd name="T111" fmla="*/ 563 h 633"/>
                <a:gd name="T112" fmla="*/ 111 w 478"/>
                <a:gd name="T113" fmla="*/ 542 h 633"/>
                <a:gd name="T114" fmla="*/ 107 w 478"/>
                <a:gd name="T115" fmla="*/ 539 h 633"/>
                <a:gd name="T116" fmla="*/ 464 w 478"/>
                <a:gd name="T117" fmla="*/ 435 h 633"/>
                <a:gd name="T118" fmla="*/ 246 w 478"/>
                <a:gd name="T119" fmla="*/ 617 h 633"/>
                <a:gd name="T120" fmla="*/ 246 w 478"/>
                <a:gd name="T121" fmla="*/ 14 h 633"/>
                <a:gd name="T122" fmla="*/ 464 w 478"/>
                <a:gd name="T123" fmla="*/ 51 h 633"/>
                <a:gd name="T124" fmla="*/ 464 w 478"/>
                <a:gd name="T125" fmla="*/ 43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8" h="633">
                  <a:moveTo>
                    <a:pt x="473" y="39"/>
                  </a:moveTo>
                  <a:cubicBezTo>
                    <a:pt x="414" y="21"/>
                    <a:pt x="326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24" y="0"/>
                    <a:pt x="208" y="1"/>
                    <a:pt x="193" y="2"/>
                  </a:cubicBezTo>
                  <a:cubicBezTo>
                    <a:pt x="193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1" y="2"/>
                  </a:cubicBezTo>
                  <a:cubicBezTo>
                    <a:pt x="176" y="3"/>
                    <a:pt x="160" y="5"/>
                    <a:pt x="145" y="7"/>
                  </a:cubicBezTo>
                  <a:cubicBezTo>
                    <a:pt x="145" y="7"/>
                    <a:pt x="145" y="7"/>
                    <a:pt x="144" y="7"/>
                  </a:cubicBezTo>
                  <a:cubicBezTo>
                    <a:pt x="129" y="9"/>
                    <a:pt x="114" y="12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83" y="18"/>
                    <a:pt x="67" y="22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30"/>
                    <a:pt x="20" y="34"/>
                    <a:pt x="4" y="39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50"/>
                    <a:pt x="13" y="486"/>
                    <a:pt x="102" y="553"/>
                  </a:cubicBezTo>
                  <a:cubicBezTo>
                    <a:pt x="115" y="563"/>
                    <a:pt x="129" y="573"/>
                    <a:pt x="142" y="582"/>
                  </a:cubicBezTo>
                  <a:cubicBezTo>
                    <a:pt x="142" y="582"/>
                    <a:pt x="142" y="582"/>
                    <a:pt x="142" y="582"/>
                  </a:cubicBezTo>
                  <a:cubicBezTo>
                    <a:pt x="182" y="609"/>
                    <a:pt x="220" y="629"/>
                    <a:pt x="238" y="633"/>
                  </a:cubicBezTo>
                  <a:cubicBezTo>
                    <a:pt x="238" y="633"/>
                    <a:pt x="238" y="633"/>
                    <a:pt x="238" y="633"/>
                  </a:cubicBezTo>
                  <a:cubicBezTo>
                    <a:pt x="238" y="633"/>
                    <a:pt x="239" y="633"/>
                    <a:pt x="239" y="633"/>
                  </a:cubicBezTo>
                  <a:cubicBezTo>
                    <a:pt x="239" y="633"/>
                    <a:pt x="239" y="633"/>
                    <a:pt x="239" y="633"/>
                  </a:cubicBezTo>
                  <a:cubicBezTo>
                    <a:pt x="239" y="633"/>
                    <a:pt x="239" y="633"/>
                    <a:pt x="239" y="633"/>
                  </a:cubicBezTo>
                  <a:cubicBezTo>
                    <a:pt x="239" y="633"/>
                    <a:pt x="239" y="633"/>
                    <a:pt x="239" y="633"/>
                  </a:cubicBezTo>
                  <a:cubicBezTo>
                    <a:pt x="240" y="633"/>
                    <a:pt x="240" y="633"/>
                    <a:pt x="241" y="633"/>
                  </a:cubicBezTo>
                  <a:cubicBezTo>
                    <a:pt x="261" y="629"/>
                    <a:pt x="320" y="598"/>
                    <a:pt x="373" y="560"/>
                  </a:cubicBezTo>
                  <a:cubicBezTo>
                    <a:pt x="421" y="526"/>
                    <a:pt x="478" y="477"/>
                    <a:pt x="478" y="435"/>
                  </a:cubicBezTo>
                  <a:cubicBezTo>
                    <a:pt x="478" y="46"/>
                    <a:pt x="478" y="46"/>
                    <a:pt x="478" y="46"/>
                  </a:cubicBezTo>
                  <a:cubicBezTo>
                    <a:pt x="478" y="43"/>
                    <a:pt x="476" y="40"/>
                    <a:pt x="473" y="39"/>
                  </a:cubicBezTo>
                  <a:close/>
                  <a:moveTo>
                    <a:pt x="199" y="15"/>
                  </a:moveTo>
                  <a:cubicBezTo>
                    <a:pt x="210" y="15"/>
                    <a:pt x="221" y="14"/>
                    <a:pt x="232" y="14"/>
                  </a:cubicBezTo>
                  <a:cubicBezTo>
                    <a:pt x="232" y="617"/>
                    <a:pt x="232" y="617"/>
                    <a:pt x="232" y="617"/>
                  </a:cubicBezTo>
                  <a:cubicBezTo>
                    <a:pt x="224" y="614"/>
                    <a:pt x="213" y="608"/>
                    <a:pt x="200" y="601"/>
                  </a:cubicBezTo>
                  <a:lnTo>
                    <a:pt x="199" y="15"/>
                  </a:lnTo>
                  <a:close/>
                  <a:moveTo>
                    <a:pt x="186" y="593"/>
                  </a:moveTo>
                  <a:cubicBezTo>
                    <a:pt x="175" y="587"/>
                    <a:pt x="165" y="580"/>
                    <a:pt x="153" y="572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64" y="19"/>
                    <a:pt x="175" y="17"/>
                    <a:pt x="185" y="17"/>
                  </a:cubicBezTo>
                  <a:lnTo>
                    <a:pt x="186" y="593"/>
                  </a:lnTo>
                  <a:close/>
                  <a:moveTo>
                    <a:pt x="60" y="38"/>
                  </a:moveTo>
                  <a:cubicBezTo>
                    <a:pt x="71" y="35"/>
                    <a:pt x="82" y="33"/>
                    <a:pt x="92" y="31"/>
                  </a:cubicBezTo>
                  <a:cubicBezTo>
                    <a:pt x="93" y="528"/>
                    <a:pt x="93" y="528"/>
                    <a:pt x="93" y="528"/>
                  </a:cubicBezTo>
                  <a:cubicBezTo>
                    <a:pt x="81" y="518"/>
                    <a:pt x="70" y="509"/>
                    <a:pt x="60" y="500"/>
                  </a:cubicBezTo>
                  <a:lnTo>
                    <a:pt x="60" y="38"/>
                  </a:lnTo>
                  <a:close/>
                  <a:moveTo>
                    <a:pt x="14" y="435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24" y="48"/>
                    <a:pt x="35" y="45"/>
                    <a:pt x="46" y="42"/>
                  </a:cubicBezTo>
                  <a:cubicBezTo>
                    <a:pt x="46" y="487"/>
                    <a:pt x="46" y="487"/>
                    <a:pt x="46" y="487"/>
                  </a:cubicBezTo>
                  <a:cubicBezTo>
                    <a:pt x="25" y="465"/>
                    <a:pt x="14" y="447"/>
                    <a:pt x="14" y="435"/>
                  </a:cubicBezTo>
                  <a:close/>
                  <a:moveTo>
                    <a:pt x="107" y="539"/>
                  </a:moveTo>
                  <a:cubicBezTo>
                    <a:pt x="106" y="28"/>
                    <a:pt x="106" y="28"/>
                    <a:pt x="106" y="28"/>
                  </a:cubicBezTo>
                  <a:cubicBezTo>
                    <a:pt x="117" y="26"/>
                    <a:pt x="128" y="24"/>
                    <a:pt x="139" y="22"/>
                  </a:cubicBezTo>
                  <a:cubicBezTo>
                    <a:pt x="139" y="563"/>
                    <a:pt x="139" y="563"/>
                    <a:pt x="139" y="563"/>
                  </a:cubicBezTo>
                  <a:cubicBezTo>
                    <a:pt x="130" y="556"/>
                    <a:pt x="120" y="549"/>
                    <a:pt x="111" y="542"/>
                  </a:cubicBezTo>
                  <a:cubicBezTo>
                    <a:pt x="109" y="541"/>
                    <a:pt x="108" y="540"/>
                    <a:pt x="107" y="539"/>
                  </a:cubicBezTo>
                  <a:close/>
                  <a:moveTo>
                    <a:pt x="464" y="435"/>
                  </a:moveTo>
                  <a:cubicBezTo>
                    <a:pt x="464" y="496"/>
                    <a:pt x="297" y="598"/>
                    <a:pt x="246" y="617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327" y="15"/>
                    <a:pt x="408" y="34"/>
                    <a:pt x="464" y="51"/>
                  </a:cubicBezTo>
                  <a:lnTo>
                    <a:pt x="464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969307" y="1610255"/>
            <a:ext cx="6348530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A974CCD8-4484-4F06-86FD-EC8305143519}"/>
              </a:ext>
            </a:extLst>
          </p:cNvPr>
          <p:cNvSpPr/>
          <p:nvPr/>
        </p:nvSpPr>
        <p:spPr>
          <a:xfrm>
            <a:off x="10079421" y="1"/>
            <a:ext cx="19694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领域一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5120124" y="211015"/>
            <a:ext cx="2584543" cy="826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分享内容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1333018" y="2776505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01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5083" y="26812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第一部分</a:t>
            </a:r>
          </a:p>
        </p:txBody>
      </p:sp>
      <p:sp>
        <p:nvSpPr>
          <p:cNvPr id="22" name="矩形 21"/>
          <p:cNvSpPr/>
          <p:nvPr/>
        </p:nvSpPr>
        <p:spPr>
          <a:xfrm>
            <a:off x="1333018" y="4332703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03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55083" y="41953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第三部分</a:t>
            </a:r>
          </a:p>
        </p:txBody>
      </p:sp>
      <p:sp>
        <p:nvSpPr>
          <p:cNvPr id="17" name="矩形 1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255083" y="3272097"/>
            <a:ext cx="4504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鉴赏类综合性课程的设置与实施</a:t>
            </a:r>
          </a:p>
        </p:txBody>
      </p:sp>
      <p:sp>
        <p:nvSpPr>
          <p:cNvPr id="25" name="矩形 2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233178" y="4785249"/>
            <a:ext cx="4497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创作类编创性课程的设置与实施</a:t>
            </a:r>
          </a:p>
        </p:txBody>
      </p:sp>
      <p:sp>
        <p:nvSpPr>
          <p:cNvPr id="34" name="矩形 33"/>
          <p:cNvSpPr/>
          <p:nvPr/>
        </p:nvSpPr>
        <p:spPr>
          <a:xfrm>
            <a:off x="6759261" y="2776505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02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81324" y="264970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第二部分</a:t>
            </a:r>
          </a:p>
        </p:txBody>
      </p:sp>
      <p:sp>
        <p:nvSpPr>
          <p:cNvPr id="36" name="矩形 35"/>
          <p:cNvSpPr/>
          <p:nvPr/>
        </p:nvSpPr>
        <p:spPr>
          <a:xfrm>
            <a:off x="6759261" y="4332703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04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681324" y="41848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第四部分</a:t>
            </a:r>
          </a:p>
        </p:txBody>
      </p:sp>
      <p:sp>
        <p:nvSpPr>
          <p:cNvPr id="38" name="矩形 3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681325" y="3235832"/>
            <a:ext cx="4235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表现类实践课程设置与实施</a:t>
            </a:r>
          </a:p>
        </p:txBody>
      </p:sp>
      <p:sp>
        <p:nvSpPr>
          <p:cNvPr id="39" name="矩形 3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556645" y="4785249"/>
            <a:ext cx="4053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知识和素质类课</a:t>
            </a:r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程的设置与实施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399306" y="3227440"/>
            <a:ext cx="11637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28555" y="3227440"/>
            <a:ext cx="126854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399306" y="4718813"/>
            <a:ext cx="127154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28555" y="4718813"/>
            <a:ext cx="11367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541252" y="2213996"/>
            <a:ext cx="5578056" cy="524903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228E34EB-B1A7-4349-80C7-4B44DDE53E4F}"/>
              </a:ext>
            </a:extLst>
          </p:cNvPr>
          <p:cNvSpPr txBox="1"/>
          <p:nvPr/>
        </p:nvSpPr>
        <p:spPr>
          <a:xfrm>
            <a:off x="3153599" y="124175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导 语</a:t>
            </a:r>
          </a:p>
        </p:txBody>
      </p:sp>
      <p:sp>
        <p:nvSpPr>
          <p:cNvPr id="29" name="矩形 2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="" xmlns:a16="http://schemas.microsoft.com/office/drawing/2014/main" id="{08510676-B235-426C-B616-CEF929FB1880}"/>
              </a:ext>
            </a:extLst>
          </p:cNvPr>
          <p:cNvSpPr/>
          <p:nvPr/>
        </p:nvSpPr>
        <p:spPr>
          <a:xfrm>
            <a:off x="3683000" y="1270000"/>
            <a:ext cx="654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音乐学科核心素养</a:t>
            </a:r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与高中课程的讨论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259A509D-C1E4-4733-BE86-D7ED15691BB3}"/>
              </a:ext>
            </a:extLst>
          </p:cNvPr>
          <p:cNvCxnSpPr/>
          <p:nvPr/>
        </p:nvCxnSpPr>
        <p:spPr>
          <a:xfrm>
            <a:off x="3097894" y="1724584"/>
            <a:ext cx="11637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E9C681A7-D725-43B7-83F6-BCE5537144E5}"/>
              </a:ext>
            </a:extLst>
          </p:cNvPr>
          <p:cNvSpPr/>
          <p:nvPr/>
        </p:nvSpPr>
        <p:spPr>
          <a:xfrm>
            <a:off x="3316108" y="5607404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05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4BC59D25-1518-48C2-91AB-F4FE7CBCF24D}"/>
              </a:ext>
            </a:extLst>
          </p:cNvPr>
          <p:cNvSpPr txBox="1"/>
          <p:nvPr/>
        </p:nvSpPr>
        <p:spPr>
          <a:xfrm>
            <a:off x="4245871" y="5716867"/>
            <a:ext cx="1402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第五部分</a:t>
            </a:r>
          </a:p>
        </p:txBody>
      </p:sp>
      <p:sp>
        <p:nvSpPr>
          <p:cNvPr id="33" name="矩形 3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="" xmlns:a16="http://schemas.microsoft.com/office/drawing/2014/main" id="{122FA3DC-5E8A-4C0C-9F45-DF91353BFDCB}"/>
              </a:ext>
            </a:extLst>
          </p:cNvPr>
          <p:cNvSpPr/>
          <p:nvPr/>
        </p:nvSpPr>
        <p:spPr>
          <a:xfrm>
            <a:off x="5853203" y="5763034"/>
            <a:ext cx="414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选修课的设置与实施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="" xmlns:a16="http://schemas.microsoft.com/office/drawing/2014/main" id="{E5C28A3D-2809-49C0-8AA3-8AA5CD9F202F}"/>
              </a:ext>
            </a:extLst>
          </p:cNvPr>
          <p:cNvCxnSpPr/>
          <p:nvPr/>
        </p:nvCxnSpPr>
        <p:spPr>
          <a:xfrm>
            <a:off x="4324011" y="6245133"/>
            <a:ext cx="127154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21552" y="383889"/>
            <a:ext cx="6348530" cy="890037"/>
            <a:chOff x="3230538" y="383977"/>
            <a:chExt cx="6350000" cy="890243"/>
          </a:xfrm>
        </p:grpSpPr>
        <p:grpSp>
          <p:nvGrpSpPr>
            <p:cNvPr id="3" name="组合 8"/>
            <p:cNvGrpSpPr/>
            <p:nvPr/>
          </p:nvGrpSpPr>
          <p:grpSpPr>
            <a:xfrm>
              <a:off x="3709072" y="383977"/>
              <a:ext cx="5858270" cy="865281"/>
              <a:chOff x="1924298" y="571278"/>
              <a:chExt cx="5858270" cy="865281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1924298" y="571278"/>
                <a:ext cx="5858270" cy="80426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algn="ctr"/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（二）</a:t>
                </a:r>
                <a:r>
                  <a:rPr lang="zh-CN" altLang="en-US" sz="2400" b="1" cap="small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表现类实践</a:t>
                </a:r>
                <a:r>
                  <a:rPr lang="zh-CN" altLang="en-US" sz="2400" b="1" cap="small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课程开设的专业条件</a:t>
                </a:r>
                <a:endParaRPr lang="en-US" altLang="zh-CN" sz="2400" b="1" cap="small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3086266" y="976077"/>
                <a:ext cx="3068997" cy="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"/>
          <p:cNvGrpSpPr/>
          <p:nvPr/>
        </p:nvGrpSpPr>
        <p:grpSpPr>
          <a:xfrm>
            <a:off x="846667" y="1821473"/>
            <a:ext cx="3499556" cy="3942634"/>
            <a:chOff x="182881" y="2283931"/>
            <a:chExt cx="3722956" cy="3414385"/>
          </a:xfrm>
        </p:grpSpPr>
        <p:sp>
          <p:nvSpPr>
            <p:cNvPr id="15" name="矩形 14"/>
            <p:cNvSpPr/>
            <p:nvPr/>
          </p:nvSpPr>
          <p:spPr>
            <a:xfrm>
              <a:off x="182881" y="2283931"/>
              <a:ext cx="3722956" cy="597250"/>
            </a:xfrm>
            <a:prstGeom prst="rect">
              <a:avLst/>
            </a:prstGeom>
            <a:solidFill>
              <a:srgbClr val="003E57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r>
                <a:rPr lang="zh-CN" altLang="en-US" sz="2000" b="1" dirty="0">
                  <a:latin typeface="Avant GardeBook" pitchFamily="50" charset="0"/>
                  <a:ea typeface="微软雅黑" panose="020B0503020204020204" pitchFamily="34" charset="-122"/>
                </a:rPr>
                <a:t>  </a:t>
              </a:r>
              <a:r>
                <a:rPr lang="zh-CN" altLang="zh-CN" sz="2000" b="1" dirty="0"/>
                <a:t>教师教学的专业</a:t>
              </a:r>
              <a:r>
                <a:rPr lang="zh-CN" altLang="en-US" sz="2000" b="1" dirty="0"/>
                <a:t>能力</a:t>
              </a:r>
              <a:endParaRPr lang="zh-CN" altLang="en-US" sz="2000" b="1" dirty="0">
                <a:latin typeface="Avant GardeBook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49"/>
            <p:cNvSpPr txBox="1"/>
            <p:nvPr/>
          </p:nvSpPr>
          <p:spPr>
            <a:xfrm>
              <a:off x="182883" y="2847529"/>
              <a:ext cx="3656979" cy="285078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en-US" altLang="zh-CN" sz="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、</a:t>
              </a:r>
              <a:r>
                <a:rPr lang="zh-CN" altLang="zh-CN" sz="2000" dirty="0" smtClean="0">
                  <a:solidFill>
                    <a:schemeClr val="accent5">
                      <a:lumMod val="75000"/>
                    </a:schemeClr>
                  </a:solidFill>
                </a:rPr>
                <a:t>教师应具备</a:t>
              </a:r>
              <a:r>
                <a:rPr lang="zh-CN" alt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表现类</a:t>
              </a:r>
              <a:r>
                <a:rPr lang="zh-CN" altLang="zh-CN" sz="2000" dirty="0" smtClean="0">
                  <a:solidFill>
                    <a:schemeClr val="accent5">
                      <a:lumMod val="75000"/>
                    </a:schemeClr>
                  </a:solidFill>
                </a:rPr>
                <a:t>课</a:t>
              </a:r>
              <a:r>
                <a:rPr lang="zh-CN" altLang="zh-CN" sz="2000" dirty="0">
                  <a:solidFill>
                    <a:schemeClr val="accent5">
                      <a:lumMod val="75000"/>
                    </a:schemeClr>
                  </a:solidFill>
                </a:rPr>
                <a:t>程的专业知识和教学能力。</a:t>
              </a:r>
            </a:p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、调配和挖掘专业教师的教学资源。</a:t>
              </a:r>
              <a:endParaRPr lang="en-US" altLang="zh-CN" sz="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、学校对教师教学能力的培养。</a:t>
              </a:r>
              <a:endParaRPr lang="en-US" altLang="zh-CN" sz="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endParaRPr lang="en-US" altLang="zh-CN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4409104" y="1812201"/>
            <a:ext cx="3296621" cy="4021472"/>
            <a:chOff x="4409103" y="1812201"/>
            <a:chExt cx="3570307" cy="4099768"/>
          </a:xfrm>
        </p:grpSpPr>
        <p:sp>
          <p:nvSpPr>
            <p:cNvPr id="16" name="矩形 15"/>
            <p:cNvSpPr/>
            <p:nvPr/>
          </p:nvSpPr>
          <p:spPr>
            <a:xfrm>
              <a:off x="4409103" y="1812201"/>
              <a:ext cx="3570307" cy="736787"/>
            </a:xfrm>
            <a:prstGeom prst="rect">
              <a:avLst/>
            </a:prstGeom>
            <a:solidFill>
              <a:srgbClr val="003E57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r>
                <a:rPr lang="en-US" altLang="zh-CN" sz="2000" b="1" dirty="0"/>
                <a:t>  </a:t>
              </a:r>
              <a:r>
                <a:rPr lang="zh-CN" altLang="zh-CN" sz="2000" b="1" dirty="0"/>
                <a:t>教室及设施、设备和环境</a:t>
              </a:r>
              <a:endParaRPr lang="zh-CN" altLang="en-US" sz="1600" b="1" dirty="0">
                <a:latin typeface="Avant GardeBook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50"/>
            <p:cNvSpPr txBox="1"/>
            <p:nvPr/>
          </p:nvSpPr>
          <p:spPr>
            <a:xfrm>
              <a:off x="4409103" y="2439083"/>
              <a:ext cx="3537560" cy="347288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en-US" altLang="zh-CN" sz="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、表现类实践</a:t>
              </a:r>
              <a:r>
                <a:rPr lang="zh-CN" altLang="zh-CN" sz="2000" dirty="0">
                  <a:solidFill>
                    <a:schemeClr val="accent5">
                      <a:lumMod val="75000"/>
                    </a:schemeClr>
                  </a:solidFill>
                </a:rPr>
                <a:t>课应有相应的专用教室和设施设备，保障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教学</a:t>
              </a:r>
              <a:r>
                <a:rPr lang="zh-CN" altLang="zh-CN" sz="2000" dirty="0">
                  <a:solidFill>
                    <a:schemeClr val="accent5">
                      <a:lumMod val="75000"/>
                    </a:schemeClr>
                  </a:solidFill>
                </a:rPr>
                <a:t>的专业要求。</a:t>
              </a:r>
              <a:endParaRPr lang="en-US" altLang="zh-CN" sz="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、</a:t>
              </a:r>
              <a:r>
                <a:rPr lang="zh-CN" alt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争取实践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性模块课后延伸的表演和交流的场所及设施，形成教学的延展性和广泛的教育性</a:t>
              </a:r>
              <a:r>
                <a:rPr lang="zh-CN" altLang="zh-CN" sz="2000" dirty="0">
                  <a:solidFill>
                    <a:schemeClr val="accent5">
                      <a:lumMod val="75000"/>
                    </a:schemeClr>
                  </a:solidFill>
                </a:rPr>
                <a:t>。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22"/>
          <p:cNvGrpSpPr/>
          <p:nvPr/>
        </p:nvGrpSpPr>
        <p:grpSpPr>
          <a:xfrm>
            <a:off x="7823200" y="1823720"/>
            <a:ext cx="3296285" cy="3558046"/>
            <a:chOff x="8580055" y="1823764"/>
            <a:chExt cx="3327465" cy="3892119"/>
          </a:xfrm>
        </p:grpSpPr>
        <p:sp>
          <p:nvSpPr>
            <p:cNvPr id="17" name="矩形 16"/>
            <p:cNvSpPr/>
            <p:nvPr/>
          </p:nvSpPr>
          <p:spPr>
            <a:xfrm>
              <a:off x="8580056" y="1823764"/>
              <a:ext cx="3327464" cy="725223"/>
            </a:xfrm>
            <a:prstGeom prst="rect">
              <a:avLst/>
            </a:prstGeom>
            <a:solidFill>
              <a:srgbClr val="003E57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endParaRPr lang="en-US" altLang="zh-CN" sz="2000" b="1" dirty="0">
                <a:latin typeface="Avant GardeBook" pitchFamily="50" charset="0"/>
                <a:ea typeface="微软雅黑" panose="020B0503020204020204" pitchFamily="34" charset="-122"/>
              </a:endParaRPr>
            </a:p>
            <a:p>
              <a:r>
                <a:rPr lang="en-US" altLang="zh-CN" sz="2000" b="1" dirty="0">
                  <a:latin typeface="Avant GardeBook" pitchFamily="50" charset="0"/>
                  <a:ea typeface="微软雅黑" panose="020B0503020204020204" pitchFamily="34" charset="-122"/>
                </a:rPr>
                <a:t> </a:t>
              </a:r>
              <a:r>
                <a:rPr lang="zh-CN" altLang="en-US" sz="2000" b="1" dirty="0">
                  <a:latin typeface="Avant GardeBook" pitchFamily="50" charset="0"/>
                  <a:ea typeface="微软雅黑" panose="020B0503020204020204" pitchFamily="34" charset="-122"/>
                </a:rPr>
                <a:t>表现类课程开设学时空间</a:t>
              </a:r>
            </a:p>
            <a:p>
              <a:endParaRPr lang="zh-CN" altLang="en-US" sz="1600" b="1" dirty="0">
                <a:solidFill>
                  <a:schemeClr val="bg1"/>
                </a:solidFill>
                <a:latin typeface="Avant GardeBook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51"/>
            <p:cNvSpPr txBox="1"/>
            <p:nvPr/>
          </p:nvSpPr>
          <p:spPr>
            <a:xfrm>
              <a:off x="8580055" y="2483809"/>
              <a:ext cx="3304317" cy="32320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en-US" altLang="zh-CN" sz="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、</a:t>
              </a:r>
              <a:r>
                <a:rPr lang="zh-CN" altLang="zh-CN" sz="2000" dirty="0">
                  <a:solidFill>
                    <a:schemeClr val="accent5">
                      <a:lumMod val="75000"/>
                    </a:schemeClr>
                  </a:solidFill>
                </a:rPr>
                <a:t>遵循高中音乐课时配置标准，</a:t>
              </a:r>
              <a:r>
                <a:rPr lang="zh-CN" altLang="zh-CN" sz="2000" dirty="0" smtClean="0">
                  <a:solidFill>
                    <a:schemeClr val="accent5">
                      <a:lumMod val="75000"/>
                    </a:schemeClr>
                  </a:solidFill>
                </a:rPr>
                <a:t>保证</a:t>
              </a:r>
              <a:r>
                <a:rPr lang="zh-CN" alt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课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程</a:t>
              </a:r>
              <a:r>
                <a:rPr lang="zh-CN" altLang="zh-CN" sz="2000" dirty="0">
                  <a:solidFill>
                    <a:schemeClr val="accent5">
                      <a:lumMod val="75000"/>
                    </a:schemeClr>
                  </a:solidFill>
                </a:rPr>
                <a:t>的课时，避免亏欠、挤占和挪用的现象。</a:t>
              </a:r>
              <a:endParaRPr lang="en-US" altLang="zh-CN" sz="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</a:rPr>
                <a:t>、</a:t>
              </a:r>
              <a:r>
                <a:rPr lang="zh-CN" altLang="zh-CN" sz="2000" dirty="0" smtClean="0">
                  <a:solidFill>
                    <a:schemeClr val="accent5">
                      <a:lumMod val="75000"/>
                    </a:schemeClr>
                  </a:solidFill>
                </a:rPr>
                <a:t>延伸</a:t>
              </a:r>
              <a:r>
                <a:rPr lang="zh-CN" alt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表现类</a:t>
              </a:r>
              <a:r>
                <a:rPr lang="zh-CN" altLang="zh-CN" sz="2000" dirty="0" smtClean="0">
                  <a:solidFill>
                    <a:schemeClr val="accent5">
                      <a:lumMod val="75000"/>
                    </a:schemeClr>
                  </a:solidFill>
                </a:rPr>
                <a:t>课</a:t>
              </a:r>
              <a:r>
                <a:rPr lang="zh-CN" alt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程</a:t>
              </a:r>
              <a:r>
                <a:rPr lang="zh-CN" altLang="zh-CN" sz="2000" dirty="0" smtClean="0">
                  <a:solidFill>
                    <a:schemeClr val="accent5">
                      <a:lumMod val="75000"/>
                    </a:schemeClr>
                  </a:solidFill>
                </a:rPr>
                <a:t>的学时和实践空间</a:t>
              </a:r>
              <a:r>
                <a:rPr lang="zh-CN" altLang="zh-CN" sz="2000" dirty="0">
                  <a:solidFill>
                    <a:schemeClr val="accent5">
                      <a:lumMod val="75000"/>
                    </a:schemeClr>
                  </a:solidFill>
                </a:rPr>
                <a:t>，提升课程教学价值</a:t>
              </a:r>
              <a:r>
                <a:rPr lang="zh-CN" alt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。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1F8243AA-05F4-4807-AA87-23C31172B208}"/>
              </a:ext>
            </a:extLst>
          </p:cNvPr>
          <p:cNvSpPr/>
          <p:nvPr/>
        </p:nvSpPr>
        <p:spPr>
          <a:xfrm>
            <a:off x="10079421" y="1"/>
            <a:ext cx="19694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领域一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evron 20"/>
          <p:cNvSpPr/>
          <p:nvPr/>
        </p:nvSpPr>
        <p:spPr>
          <a:xfrm rot="5400000">
            <a:off x="5164125" y="3505022"/>
            <a:ext cx="1863752" cy="2880320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rPr>
              <a:t>学校艺术部门和教师的努力情况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Chevron 21"/>
          <p:cNvSpPr/>
          <p:nvPr/>
        </p:nvSpPr>
        <p:spPr>
          <a:xfrm rot="5400000">
            <a:off x="5164124" y="2267711"/>
            <a:ext cx="1863753" cy="2880320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210312" rtlCol="0" anchor="t" anchorCtr="0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rPr>
              <a:t>学生</a:t>
            </a:r>
            <a:r>
              <a:rPr lang="zh-CN" altLang="en-US" sz="2000" b="1" dirty="0" smtClean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表现类课程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rPr>
              <a:t>学习愿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rPr>
              <a:t>望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 rot="5400000">
            <a:off x="5312852" y="1097144"/>
            <a:ext cx="1566298" cy="2880320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rtlCol="0" anchor="ctr" anchorCtr="0"/>
          <a:lstStyle/>
          <a:p>
            <a:pPr marL="0" marR="0" lvl="0" indent="0" algn="ctr" defTabSz="12185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rPr>
              <a:t>学校音乐</a:t>
            </a:r>
            <a:r>
              <a:rPr lang="zh-CN" altLang="en-US" sz="2000" b="1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实践活动情况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7846" y="1828800"/>
            <a:ext cx="3715360" cy="1203406"/>
            <a:chOff x="266933" y="1828800"/>
            <a:chExt cx="4386273" cy="120340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4213602" y="2420028"/>
              <a:ext cx="439604" cy="2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266933" y="1828800"/>
              <a:ext cx="3949303" cy="1203406"/>
              <a:chOff x="266933" y="1828800"/>
              <a:chExt cx="3949303" cy="120340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448151" y="2036097"/>
                <a:ext cx="768085" cy="7680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6933" y="1828800"/>
                <a:ext cx="3152502" cy="1203406"/>
              </a:xfrm>
              <a:prstGeom prst="rect">
                <a:avLst/>
              </a:prstGeom>
            </p:spPr>
            <p:txBody>
              <a:bodyPr wrap="square" lIns="243840" rIns="243840" bIns="60960">
                <a:spAutoFit/>
              </a:bodyPr>
              <a:lstStyle/>
              <a:p>
                <a:pPr lvl="0" defTabSz="1218565">
                  <a:lnSpc>
                    <a:spcPct val="89000"/>
                  </a:lnSpc>
                  <a:defRPr/>
                </a:pPr>
                <a:r>
                  <a:rPr lang="zh-CN" altLang="zh-CN" sz="2000" b="1" dirty="0">
                    <a:latin typeface="+mj-ea"/>
                    <a:ea typeface="+mj-ea"/>
                  </a:rPr>
                  <a:t>学校</a:t>
                </a:r>
                <a:r>
                  <a:rPr lang="zh-CN" altLang="zh-CN" sz="2000" dirty="0">
                    <a:latin typeface="+mj-ea"/>
                    <a:ea typeface="+mj-ea"/>
                  </a:rPr>
                  <a:t>综合性艺术实践活动的基础，是</a:t>
                </a:r>
                <a:r>
                  <a:rPr lang="zh-CN" altLang="en-US" sz="2000" dirty="0">
                    <a:latin typeface="+mj-ea"/>
                    <a:ea typeface="+mj-ea"/>
                  </a:rPr>
                  <a:t>实践</a:t>
                </a:r>
                <a:r>
                  <a:rPr lang="zh-CN" altLang="zh-CN" sz="2000" dirty="0">
                    <a:latin typeface="+mj-ea"/>
                    <a:ea typeface="+mj-ea"/>
                  </a:rPr>
                  <a:t>课开设的有利</a:t>
                </a:r>
                <a:r>
                  <a:rPr lang="zh-CN" altLang="en-US" sz="2000" dirty="0">
                    <a:latin typeface="+mj-ea"/>
                    <a:ea typeface="+mj-ea"/>
                  </a:rPr>
                  <a:t>条件</a:t>
                </a:r>
                <a:r>
                  <a:rPr lang="zh-CN" altLang="zh-CN" sz="2000" dirty="0">
                    <a:latin typeface="+mj-ea"/>
                    <a:ea typeface="+mj-ea"/>
                  </a:rPr>
                  <a:t>。</a:t>
                </a:r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70346" y="4454767"/>
            <a:ext cx="3694528" cy="1203405"/>
            <a:chOff x="-94998" y="4472753"/>
            <a:chExt cx="4748204" cy="956247"/>
          </a:xfrm>
        </p:grpSpPr>
        <p:sp>
          <p:nvSpPr>
            <p:cNvPr id="12" name="Oval 11"/>
            <p:cNvSpPr/>
            <p:nvPr/>
          </p:nvSpPr>
          <p:spPr>
            <a:xfrm>
              <a:off x="3405201" y="4538410"/>
              <a:ext cx="811035" cy="6389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4213602" y="4879178"/>
              <a:ext cx="439604" cy="22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-94998" y="4472753"/>
              <a:ext cx="3461916" cy="956247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lvl="0" defTabSz="1218565">
                <a:lnSpc>
                  <a:spcPct val="89000"/>
                </a:lnSpc>
                <a:defRPr/>
              </a:pPr>
              <a:r>
                <a:rPr lang="zh-CN" altLang="zh-CN" sz="2000" dirty="0">
                  <a:latin typeface="+mj-ea"/>
                  <a:ea typeface="+mj-ea"/>
                </a:rPr>
                <a:t>学校</a:t>
              </a:r>
              <a:r>
                <a:rPr lang="zh-CN" altLang="zh-CN" sz="2000" b="1" dirty="0">
                  <a:latin typeface="+mj-ea"/>
                  <a:ea typeface="+mj-ea"/>
                </a:rPr>
                <a:t>艺术部门</a:t>
              </a:r>
              <a:r>
                <a:rPr lang="zh-CN" altLang="zh-CN" sz="2000" dirty="0">
                  <a:latin typeface="+mj-ea"/>
                  <a:ea typeface="+mj-ea"/>
                </a:rPr>
                <a:t>和教师协调</a:t>
              </a:r>
              <a:r>
                <a:rPr lang="zh-CN" altLang="en-US" sz="2000" dirty="0">
                  <a:latin typeface="+mj-ea"/>
                  <a:ea typeface="+mj-ea"/>
                </a:rPr>
                <a:t>表现类</a:t>
              </a:r>
              <a:r>
                <a:rPr lang="zh-CN" altLang="zh-CN" sz="2000" dirty="0">
                  <a:latin typeface="+mj-ea"/>
                  <a:ea typeface="+mj-ea"/>
                </a:rPr>
                <a:t>课程的设置、选课及资源的配置。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18055" y="2946670"/>
            <a:ext cx="3600761" cy="1475105"/>
            <a:chOff x="7536161" y="2801815"/>
            <a:chExt cx="4655839" cy="1475105"/>
          </a:xfrm>
        </p:grpSpPr>
        <p:sp>
          <p:nvSpPr>
            <p:cNvPr id="11" name="Oval 10"/>
            <p:cNvSpPr/>
            <p:nvPr/>
          </p:nvSpPr>
          <p:spPr>
            <a:xfrm>
              <a:off x="7975764" y="3284236"/>
              <a:ext cx="768085" cy="7680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7536161" y="3668167"/>
              <a:ext cx="439604" cy="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8599080" y="2801815"/>
              <a:ext cx="3592920" cy="1475105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lvl="0" defTabSz="1218565">
                <a:lnSpc>
                  <a:spcPct val="89000"/>
                </a:lnSpc>
                <a:defRPr/>
              </a:pPr>
              <a:r>
                <a:rPr lang="zh-CN" altLang="zh-CN" sz="2000" b="1" dirty="0">
                  <a:latin typeface="+mj-ea"/>
                  <a:ea typeface="+mj-ea"/>
                </a:rPr>
                <a:t>学生</a:t>
              </a:r>
              <a:r>
                <a:rPr lang="zh-CN" altLang="en-US" sz="2000" dirty="0">
                  <a:latin typeface="+mj-ea"/>
                  <a:ea typeface="+mj-ea"/>
                </a:rPr>
                <a:t>音乐</a:t>
              </a:r>
              <a:r>
                <a:rPr lang="zh-CN" altLang="zh-CN" sz="2000" dirty="0">
                  <a:latin typeface="+mj-ea"/>
                  <a:ea typeface="+mj-ea"/>
                </a:rPr>
                <a:t>学习的兴趣、专业基础</a:t>
              </a:r>
              <a:r>
                <a:rPr lang="zh-CN" altLang="en-US" sz="2000" dirty="0">
                  <a:latin typeface="+mj-ea"/>
                  <a:ea typeface="+mj-ea"/>
                </a:rPr>
                <a:t>及</a:t>
              </a:r>
              <a:r>
                <a:rPr lang="zh-CN" altLang="zh-CN" sz="2000" dirty="0">
                  <a:latin typeface="+mj-ea"/>
                  <a:ea typeface="+mj-ea"/>
                </a:rPr>
                <a:t>学业发展的愿望，是课程设置和学生选课应考虑的因素。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403231" y="199264"/>
            <a:ext cx="6529705" cy="1177405"/>
            <a:chOff x="2403231" y="199264"/>
            <a:chExt cx="6529705" cy="1177405"/>
          </a:xfrm>
        </p:grpSpPr>
        <p:sp>
          <p:nvSpPr>
            <p:cNvPr id="41" name="矩形 40"/>
            <p:cNvSpPr/>
            <p:nvPr/>
          </p:nvSpPr>
          <p:spPr>
            <a:xfrm>
              <a:off x="2403231" y="199264"/>
              <a:ext cx="6529705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240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57565A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（三）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音乐实践环境与学业发展的</a:t>
              </a: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需求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550195" y="639434"/>
              <a:ext cx="5091612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2927267" y="1273926"/>
            <a:ext cx="6348530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741451" y="223939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565">
              <a:defRPr/>
            </a:pPr>
            <a:r>
              <a:rPr lang="en-US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2" name="矩形 31"/>
          <p:cNvSpPr/>
          <p:nvPr/>
        </p:nvSpPr>
        <p:spPr>
          <a:xfrm>
            <a:off x="7978473" y="348877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565">
              <a:defRPr/>
            </a:pPr>
            <a:r>
              <a:rPr lang="en-US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3" name="矩形 32"/>
          <p:cNvSpPr/>
          <p:nvPr/>
        </p:nvSpPr>
        <p:spPr>
          <a:xfrm>
            <a:off x="3768611" y="473815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8565">
              <a:defRPr/>
            </a:pPr>
            <a:r>
              <a:rPr lang="en-US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C2135A49-CAFE-4379-B580-8EAEE8F428B7}"/>
              </a:ext>
            </a:extLst>
          </p:cNvPr>
          <p:cNvSpPr/>
          <p:nvPr/>
        </p:nvSpPr>
        <p:spPr>
          <a:xfrm>
            <a:off x="10079421" y="1"/>
            <a:ext cx="19694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领域一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0311" y="406857"/>
            <a:ext cx="6660445" cy="867068"/>
            <a:chOff x="2933513" y="406951"/>
            <a:chExt cx="6661987" cy="867269"/>
          </a:xfrm>
        </p:grpSpPr>
        <p:grpSp>
          <p:nvGrpSpPr>
            <p:cNvPr id="9" name="组合 8"/>
            <p:cNvGrpSpPr/>
            <p:nvPr/>
          </p:nvGrpSpPr>
          <p:grpSpPr>
            <a:xfrm>
              <a:off x="2933513" y="406951"/>
              <a:ext cx="6661987" cy="842307"/>
              <a:chOff x="1148739" y="594252"/>
              <a:chExt cx="6661987" cy="842307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1148739" y="594252"/>
                <a:ext cx="6661987" cy="80426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（四）</a:t>
                </a:r>
                <a:r>
                  <a:rPr lang="zh-CN" altLang="en-US" sz="2400" b="1" cap="small" dirty="0" smtClean="0">
                    <a:solidFill>
                      <a:srgbClr val="003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学校所处地区艺术环境与教学资源的影响</a:t>
                </a:r>
                <a:endParaRPr lang="en-US" sz="2400" b="1" cap="small" dirty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3086266" y="976077"/>
                <a:ext cx="3068997" cy="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弧形 15"/>
          <p:cNvSpPr/>
          <p:nvPr/>
        </p:nvSpPr>
        <p:spPr>
          <a:xfrm rot="4727359">
            <a:off x="3701399" y="2791616"/>
            <a:ext cx="2531621" cy="2880779"/>
          </a:xfrm>
          <a:prstGeom prst="arc">
            <a:avLst>
              <a:gd name="adj1" fmla="val 6211544"/>
              <a:gd name="adj2" fmla="val 0"/>
            </a:avLst>
          </a:prstGeom>
          <a:ln w="57150">
            <a:solidFill>
              <a:srgbClr val="003E5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弧形 16"/>
          <p:cNvSpPr/>
          <p:nvPr/>
        </p:nvSpPr>
        <p:spPr>
          <a:xfrm rot="14755400">
            <a:off x="997956" y="2819059"/>
            <a:ext cx="2370571" cy="2661691"/>
          </a:xfrm>
          <a:prstGeom prst="arc">
            <a:avLst>
              <a:gd name="adj1" fmla="val 6817764"/>
              <a:gd name="adj2" fmla="val 997227"/>
            </a:avLst>
          </a:prstGeom>
          <a:ln w="57150">
            <a:solidFill>
              <a:srgbClr val="003E5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013079" y="2481650"/>
            <a:ext cx="914188" cy="914188"/>
          </a:xfrm>
          <a:prstGeom prst="ellipse">
            <a:avLst/>
          </a:prstGeom>
          <a:solidFill>
            <a:srgbClr val="003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818070" y="4948309"/>
            <a:ext cx="914188" cy="914188"/>
          </a:xfrm>
          <a:prstGeom prst="ellipse">
            <a:avLst/>
          </a:prstGeom>
          <a:solidFill>
            <a:srgbClr val="003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1115568" y="3532910"/>
            <a:ext cx="2226336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000" b="1" dirty="0"/>
              <a:t>区域学校</a:t>
            </a:r>
            <a:r>
              <a:rPr lang="zh-CN" altLang="zh-CN" sz="2000" dirty="0"/>
              <a:t>音乐课开设的情况，对学校</a:t>
            </a:r>
            <a:r>
              <a:rPr lang="zh-CN" altLang="en-US" sz="2000" dirty="0"/>
              <a:t>实践类</a:t>
            </a:r>
            <a:r>
              <a:rPr lang="zh-CN" altLang="zh-CN" sz="2000" dirty="0"/>
              <a:t>课程的设置具有一定的影响。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918210" y="1998133"/>
            <a:ext cx="530196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区域其他学校开课情况的影响</a:t>
            </a:r>
          </a:p>
        </p:txBody>
      </p:sp>
      <p:sp>
        <p:nvSpPr>
          <p:cNvPr id="22" name="矩形 9"/>
          <p:cNvSpPr>
            <a:spLocks noChangeArrowheads="1"/>
          </p:cNvSpPr>
          <p:nvPr/>
        </p:nvSpPr>
        <p:spPr bwMode="auto">
          <a:xfrm>
            <a:off x="3718705" y="3395838"/>
            <a:ext cx="241531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CN" altLang="zh-CN" sz="2000" dirty="0"/>
              <a:t>整合、协调并利用</a:t>
            </a:r>
            <a:r>
              <a:rPr lang="zh-CN" altLang="zh-CN" sz="2000" b="1" dirty="0"/>
              <a:t>社会及区</a:t>
            </a:r>
            <a:r>
              <a:rPr lang="zh-CN" altLang="en-US" sz="2000" b="1" dirty="0"/>
              <a:t>域</a:t>
            </a:r>
            <a:r>
              <a:rPr lang="zh-CN" altLang="zh-CN" sz="2000" dirty="0"/>
              <a:t>学校</a:t>
            </a:r>
            <a:r>
              <a:rPr lang="zh-CN" altLang="en-US" sz="2000" dirty="0"/>
              <a:t>教师</a:t>
            </a:r>
            <a:r>
              <a:rPr lang="zh-CN" altLang="zh-CN" sz="2000" dirty="0"/>
              <a:t>资源，是解决师资问题的有效措施</a:t>
            </a:r>
            <a:r>
              <a:rPr lang="zh-CN" altLang="zh-CN" sz="2000" b="1" dirty="0"/>
              <a:t>。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矩形 10"/>
          <p:cNvSpPr>
            <a:spLocks noChangeArrowheads="1"/>
          </p:cNvSpPr>
          <p:nvPr/>
        </p:nvSpPr>
        <p:spPr bwMode="auto">
          <a:xfrm>
            <a:off x="1817511" y="5823297"/>
            <a:ext cx="4225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区域实践课教师可共享的资源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40" y="3358443"/>
            <a:ext cx="4754410" cy="1589866"/>
          </a:xfrm>
          <a:prstGeom prst="rect">
            <a:avLst/>
          </a:prstGeom>
        </p:spPr>
      </p:pic>
      <p:grpSp>
        <p:nvGrpSpPr>
          <p:cNvPr id="30" name="Group 64"/>
          <p:cNvGrpSpPr/>
          <p:nvPr/>
        </p:nvGrpSpPr>
        <p:grpSpPr>
          <a:xfrm>
            <a:off x="4032503" y="5077608"/>
            <a:ext cx="557303" cy="629603"/>
            <a:chOff x="5630863" y="1152525"/>
            <a:chExt cx="576262" cy="619125"/>
          </a:xfrm>
          <a:solidFill>
            <a:schemeClr val="tx2"/>
          </a:solidFill>
        </p:grpSpPr>
        <p:sp>
          <p:nvSpPr>
            <p:cNvPr id="31" name="Freeform 54"/>
            <p:cNvSpPr/>
            <p:nvPr/>
          </p:nvSpPr>
          <p:spPr bwMode="auto">
            <a:xfrm>
              <a:off x="5630863" y="1273175"/>
              <a:ext cx="300038" cy="49847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4" y="0"/>
                </a:cxn>
                <a:cxn ang="0">
                  <a:pos x="104" y="94"/>
                </a:cxn>
                <a:cxn ang="0">
                  <a:pos x="99" y="95"/>
                </a:cxn>
                <a:cxn ang="0">
                  <a:pos x="82" y="41"/>
                </a:cxn>
                <a:cxn ang="0">
                  <a:pos x="78" y="40"/>
                </a:cxn>
                <a:cxn ang="0">
                  <a:pos x="78" y="165"/>
                </a:cxn>
                <a:cxn ang="0">
                  <a:pos x="73" y="164"/>
                </a:cxn>
                <a:cxn ang="0">
                  <a:pos x="53" y="96"/>
                </a:cxn>
                <a:cxn ang="0">
                  <a:pos x="52" y="96"/>
                </a:cxn>
                <a:cxn ang="0">
                  <a:pos x="32" y="164"/>
                </a:cxn>
                <a:cxn ang="0">
                  <a:pos x="27" y="165"/>
                </a:cxn>
                <a:cxn ang="0">
                  <a:pos x="27" y="40"/>
                </a:cxn>
                <a:cxn ang="0">
                  <a:pos x="23" y="41"/>
                </a:cxn>
                <a:cxn ang="0">
                  <a:pos x="7" y="93"/>
                </a:cxn>
                <a:cxn ang="0">
                  <a:pos x="1" y="91"/>
                </a:cxn>
                <a:cxn ang="0">
                  <a:pos x="31" y="0"/>
                </a:cxn>
                <a:cxn ang="0">
                  <a:pos x="53" y="0"/>
                </a:cxn>
              </a:cxnLst>
              <a:rect l="0" t="0" r="r" b="b"/>
              <a:pathLst>
                <a:path w="105" h="174">
                  <a:moveTo>
                    <a:pt x="53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90" y="1"/>
                    <a:pt x="99" y="48"/>
                    <a:pt x="104" y="94"/>
                  </a:cubicBezTo>
                  <a:cubicBezTo>
                    <a:pt x="105" y="106"/>
                    <a:pt x="102" y="104"/>
                    <a:pt x="99" y="95"/>
                  </a:cubicBezTo>
                  <a:cubicBezTo>
                    <a:pt x="93" y="76"/>
                    <a:pt x="88" y="59"/>
                    <a:pt x="82" y="41"/>
                  </a:cubicBezTo>
                  <a:cubicBezTo>
                    <a:pt x="78" y="28"/>
                    <a:pt x="78" y="31"/>
                    <a:pt x="78" y="40"/>
                  </a:cubicBezTo>
                  <a:cubicBezTo>
                    <a:pt x="79" y="82"/>
                    <a:pt x="78" y="124"/>
                    <a:pt x="78" y="165"/>
                  </a:cubicBezTo>
                  <a:cubicBezTo>
                    <a:pt x="78" y="174"/>
                    <a:pt x="75" y="171"/>
                    <a:pt x="73" y="164"/>
                  </a:cubicBezTo>
                  <a:cubicBezTo>
                    <a:pt x="66" y="142"/>
                    <a:pt x="60" y="119"/>
                    <a:pt x="53" y="96"/>
                  </a:cubicBezTo>
                  <a:cubicBezTo>
                    <a:pt x="53" y="96"/>
                    <a:pt x="52" y="95"/>
                    <a:pt x="52" y="96"/>
                  </a:cubicBezTo>
                  <a:cubicBezTo>
                    <a:pt x="46" y="119"/>
                    <a:pt x="39" y="142"/>
                    <a:pt x="32" y="164"/>
                  </a:cubicBezTo>
                  <a:cubicBezTo>
                    <a:pt x="31" y="171"/>
                    <a:pt x="27" y="174"/>
                    <a:pt x="27" y="165"/>
                  </a:cubicBezTo>
                  <a:cubicBezTo>
                    <a:pt x="27" y="124"/>
                    <a:pt x="27" y="82"/>
                    <a:pt x="27" y="40"/>
                  </a:cubicBezTo>
                  <a:cubicBezTo>
                    <a:pt x="28" y="31"/>
                    <a:pt x="27" y="28"/>
                    <a:pt x="23" y="41"/>
                  </a:cubicBezTo>
                  <a:cubicBezTo>
                    <a:pt x="18" y="58"/>
                    <a:pt x="12" y="75"/>
                    <a:pt x="7" y="93"/>
                  </a:cubicBezTo>
                  <a:cubicBezTo>
                    <a:pt x="3" y="104"/>
                    <a:pt x="0" y="108"/>
                    <a:pt x="1" y="91"/>
                  </a:cubicBezTo>
                  <a:cubicBezTo>
                    <a:pt x="6" y="46"/>
                    <a:pt x="15" y="1"/>
                    <a:pt x="31" y="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55"/>
            <p:cNvSpPr/>
            <p:nvPr/>
          </p:nvSpPr>
          <p:spPr bwMode="auto">
            <a:xfrm>
              <a:off x="5953125" y="1304925"/>
              <a:ext cx="254000" cy="446088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4" y="1"/>
                </a:cxn>
                <a:cxn ang="0">
                  <a:pos x="34" y="1"/>
                </a:cxn>
                <a:cxn ang="0">
                  <a:pos x="18" y="9"/>
                </a:cxn>
                <a:cxn ang="0">
                  <a:pos x="4" y="52"/>
                </a:cxn>
                <a:cxn ang="0">
                  <a:pos x="25" y="13"/>
                </a:cxn>
                <a:cxn ang="0">
                  <a:pos x="27" y="13"/>
                </a:cxn>
                <a:cxn ang="0">
                  <a:pos x="34" y="40"/>
                </a:cxn>
                <a:cxn ang="0">
                  <a:pos x="13" y="86"/>
                </a:cxn>
                <a:cxn ang="0">
                  <a:pos x="16" y="93"/>
                </a:cxn>
                <a:cxn ang="0">
                  <a:pos x="25" y="93"/>
                </a:cxn>
                <a:cxn ang="0">
                  <a:pos x="25" y="93"/>
                </a:cxn>
                <a:cxn ang="0">
                  <a:pos x="25" y="152"/>
                </a:cxn>
                <a:cxn ang="0">
                  <a:pos x="30" y="156"/>
                </a:cxn>
                <a:cxn ang="0">
                  <a:pos x="30" y="156"/>
                </a:cxn>
                <a:cxn ang="0">
                  <a:pos x="35" y="152"/>
                </a:cxn>
                <a:cxn ang="0">
                  <a:pos x="35" y="93"/>
                </a:cxn>
                <a:cxn ang="0">
                  <a:pos x="34" y="93"/>
                </a:cxn>
                <a:cxn ang="0">
                  <a:pos x="44" y="93"/>
                </a:cxn>
                <a:cxn ang="0">
                  <a:pos x="57" y="93"/>
                </a:cxn>
                <a:cxn ang="0">
                  <a:pos x="57" y="93"/>
                </a:cxn>
                <a:cxn ang="0">
                  <a:pos x="57" y="152"/>
                </a:cxn>
                <a:cxn ang="0">
                  <a:pos x="62" y="156"/>
                </a:cxn>
                <a:cxn ang="0">
                  <a:pos x="62" y="156"/>
                </a:cxn>
                <a:cxn ang="0">
                  <a:pos x="66" y="152"/>
                </a:cxn>
                <a:cxn ang="0">
                  <a:pos x="66" y="93"/>
                </a:cxn>
                <a:cxn ang="0">
                  <a:pos x="66" y="93"/>
                </a:cxn>
                <a:cxn ang="0">
                  <a:pos x="72" y="93"/>
                </a:cxn>
                <a:cxn ang="0">
                  <a:pos x="75" y="86"/>
                </a:cxn>
                <a:cxn ang="0">
                  <a:pos x="55" y="40"/>
                </a:cxn>
                <a:cxn ang="0">
                  <a:pos x="61" y="14"/>
                </a:cxn>
                <a:cxn ang="0">
                  <a:pos x="64" y="14"/>
                </a:cxn>
                <a:cxn ang="0">
                  <a:pos x="85" y="52"/>
                </a:cxn>
                <a:cxn ang="0">
                  <a:pos x="71" y="9"/>
                </a:cxn>
                <a:cxn ang="0">
                  <a:pos x="55" y="1"/>
                </a:cxn>
              </a:cxnLst>
              <a:rect l="0" t="0" r="r" b="b"/>
              <a:pathLst>
                <a:path w="89" h="156">
                  <a:moveTo>
                    <a:pt x="55" y="1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25" y="1"/>
                    <a:pt x="24" y="0"/>
                    <a:pt x="18" y="9"/>
                  </a:cubicBezTo>
                  <a:cubicBezTo>
                    <a:pt x="9" y="21"/>
                    <a:pt x="0" y="45"/>
                    <a:pt x="4" y="52"/>
                  </a:cubicBezTo>
                  <a:cubicBezTo>
                    <a:pt x="6" y="56"/>
                    <a:pt x="10" y="45"/>
                    <a:pt x="25" y="13"/>
                  </a:cubicBezTo>
                  <a:cubicBezTo>
                    <a:pt x="26" y="12"/>
                    <a:pt x="26" y="11"/>
                    <a:pt x="27" y="13"/>
                  </a:cubicBezTo>
                  <a:cubicBezTo>
                    <a:pt x="29" y="18"/>
                    <a:pt x="34" y="34"/>
                    <a:pt x="34" y="40"/>
                  </a:cubicBezTo>
                  <a:cubicBezTo>
                    <a:pt x="34" y="49"/>
                    <a:pt x="21" y="72"/>
                    <a:pt x="13" y="86"/>
                  </a:cubicBezTo>
                  <a:cubicBezTo>
                    <a:pt x="9" y="94"/>
                    <a:pt x="8" y="93"/>
                    <a:pt x="16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4"/>
                    <a:pt x="27" y="156"/>
                    <a:pt x="30" y="156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2" y="156"/>
                    <a:pt x="35" y="154"/>
                    <a:pt x="35" y="152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3"/>
                    <a:pt x="34" y="93"/>
                    <a:pt x="3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7" y="154"/>
                    <a:pt x="59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4" y="156"/>
                    <a:pt x="66" y="154"/>
                    <a:pt x="66" y="152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1" y="93"/>
                    <a:pt x="80" y="94"/>
                    <a:pt x="75" y="86"/>
                  </a:cubicBezTo>
                  <a:cubicBezTo>
                    <a:pt x="68" y="72"/>
                    <a:pt x="55" y="49"/>
                    <a:pt x="55" y="40"/>
                  </a:cubicBezTo>
                  <a:cubicBezTo>
                    <a:pt x="55" y="35"/>
                    <a:pt x="59" y="21"/>
                    <a:pt x="61" y="14"/>
                  </a:cubicBezTo>
                  <a:cubicBezTo>
                    <a:pt x="62" y="11"/>
                    <a:pt x="63" y="12"/>
                    <a:pt x="64" y="14"/>
                  </a:cubicBezTo>
                  <a:cubicBezTo>
                    <a:pt x="78" y="46"/>
                    <a:pt x="82" y="56"/>
                    <a:pt x="85" y="52"/>
                  </a:cubicBezTo>
                  <a:cubicBezTo>
                    <a:pt x="89" y="45"/>
                    <a:pt x="80" y="21"/>
                    <a:pt x="71" y="9"/>
                  </a:cubicBezTo>
                  <a:cubicBezTo>
                    <a:pt x="65" y="0"/>
                    <a:pt x="64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Oval 56"/>
            <p:cNvSpPr>
              <a:spLocks noChangeArrowheads="1"/>
            </p:cNvSpPr>
            <p:nvPr/>
          </p:nvSpPr>
          <p:spPr bwMode="auto">
            <a:xfrm>
              <a:off x="5727700" y="1152525"/>
              <a:ext cx="106363" cy="1063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Oval 57"/>
            <p:cNvSpPr>
              <a:spLocks noChangeArrowheads="1"/>
            </p:cNvSpPr>
            <p:nvPr/>
          </p:nvSpPr>
          <p:spPr bwMode="auto">
            <a:xfrm>
              <a:off x="6038850" y="1212850"/>
              <a:ext cx="76200" cy="7778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02040" y="5077608"/>
            <a:ext cx="4782123" cy="1220492"/>
            <a:chOff x="6502040" y="5077608"/>
            <a:chExt cx="4782123" cy="1220492"/>
          </a:xfrm>
        </p:grpSpPr>
        <p:sp>
          <p:nvSpPr>
            <p:cNvPr id="7" name="矩形 6"/>
            <p:cNvSpPr/>
            <p:nvPr/>
          </p:nvSpPr>
          <p:spPr>
            <a:xfrm>
              <a:off x="6502040" y="5077608"/>
              <a:ext cx="1220076" cy="1220452"/>
            </a:xfrm>
            <a:prstGeom prst="rect">
              <a:avLst/>
            </a:prstGeom>
            <a:solidFill>
              <a:srgbClr val="003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8" name="矩形 7"/>
            <p:cNvSpPr/>
            <p:nvPr/>
          </p:nvSpPr>
          <p:spPr>
            <a:xfrm>
              <a:off x="7736200" y="5077648"/>
              <a:ext cx="3547963" cy="1220452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7721240" y="5546238"/>
              <a:ext cx="3535045" cy="29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500"/>
                </a:spcBef>
              </a:pPr>
              <a:r>
                <a:rPr lang="zh-CN" altLang="en-US" sz="1600" b="1" dirty="0">
                  <a:solidFill>
                    <a:schemeClr val="bg2">
                      <a:lumMod val="50000"/>
                    </a:schemeClr>
                  </a:solidFill>
                </a:rPr>
                <a:t>         学生交响管乐团演出实践</a:t>
              </a:r>
              <a:endParaRPr lang="en-US" altLang="zh-CN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AutoShape 47"/>
            <p:cNvSpPr/>
            <p:nvPr/>
          </p:nvSpPr>
          <p:spPr bwMode="auto">
            <a:xfrm>
              <a:off x="6793048" y="5310163"/>
              <a:ext cx="638059" cy="755342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6" name="Freeform 107"/>
          <p:cNvSpPr>
            <a:spLocks noEditPoints="1"/>
          </p:cNvSpPr>
          <p:nvPr/>
        </p:nvSpPr>
        <p:spPr bwMode="auto">
          <a:xfrm>
            <a:off x="2120994" y="2644685"/>
            <a:ext cx="656503" cy="483156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09424017-9D9B-4403-B87D-470AA7076043}"/>
              </a:ext>
            </a:extLst>
          </p:cNvPr>
          <p:cNvSpPr/>
          <p:nvPr/>
        </p:nvSpPr>
        <p:spPr>
          <a:xfrm>
            <a:off x="10079421" y="1"/>
            <a:ext cx="19694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领域一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5064368" y="1125415"/>
            <a:ext cx="2279683" cy="6335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分享内容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1333018" y="2776505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5083" y="268123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33018" y="4332703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矩形 2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255082" y="4785250"/>
            <a:ext cx="414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59261" y="2776505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02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81324" y="26497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领域二</a:t>
            </a:r>
          </a:p>
        </p:txBody>
      </p:sp>
      <p:sp>
        <p:nvSpPr>
          <p:cNvPr id="36" name="矩形 35"/>
          <p:cNvSpPr/>
          <p:nvPr/>
        </p:nvSpPr>
        <p:spPr>
          <a:xfrm>
            <a:off x="6759261" y="4332703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38" name="矩形 3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681326" y="3235832"/>
            <a:ext cx="3520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表现类实践课程设置与选课指导</a:t>
            </a:r>
          </a:p>
        </p:txBody>
      </p:sp>
      <p:sp>
        <p:nvSpPr>
          <p:cNvPr id="39" name="矩形 3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690338" y="4808460"/>
            <a:ext cx="405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399306" y="3227440"/>
            <a:ext cx="11637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28555" y="3227440"/>
            <a:ext cx="126854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399306" y="4718813"/>
            <a:ext cx="127154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28555" y="4718813"/>
            <a:ext cx="11367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541252" y="2213996"/>
            <a:ext cx="5578056" cy="52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5259" y="118745"/>
            <a:ext cx="9753600" cy="962107"/>
            <a:chOff x="1527437" y="455238"/>
            <a:chExt cx="9755859" cy="818982"/>
          </a:xfrm>
        </p:grpSpPr>
        <p:grpSp>
          <p:nvGrpSpPr>
            <p:cNvPr id="3" name="组合 8"/>
            <p:cNvGrpSpPr/>
            <p:nvPr/>
          </p:nvGrpSpPr>
          <p:grpSpPr>
            <a:xfrm>
              <a:off x="1527437" y="455238"/>
              <a:ext cx="9755859" cy="683806"/>
              <a:chOff x="-257337" y="642539"/>
              <a:chExt cx="9755859" cy="683806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461651" y="642539"/>
                <a:ext cx="7064741" cy="68377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algn="ctr"/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（一）</a:t>
                </a:r>
                <a:r>
                  <a:rPr lang="zh-CN" altLang="en-US" sz="2400" b="1" cap="small" dirty="0">
                    <a:solidFill>
                      <a:srgbClr val="003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分层设置并逐步拓宽课程门类</a:t>
                </a:r>
                <a:endParaRPr lang="en-US" sz="2400" b="1" cap="small" dirty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-257337" y="934456"/>
                <a:ext cx="9755859" cy="39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37"/>
          <p:cNvSpPr>
            <a:spLocks noChangeArrowheads="1"/>
          </p:cNvSpPr>
          <p:nvPr/>
        </p:nvSpPr>
        <p:spPr bwMode="auto">
          <a:xfrm>
            <a:off x="6254044" y="3849512"/>
            <a:ext cx="3894667" cy="1659466"/>
          </a:xfrm>
          <a:prstGeom prst="rect">
            <a:avLst/>
          </a:prstGeom>
          <a:solidFill>
            <a:srgbClr val="003E57"/>
          </a:solidFill>
          <a:ln>
            <a:noFill/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6321779" y="1456267"/>
            <a:ext cx="3860800" cy="1783644"/>
          </a:xfrm>
          <a:prstGeom prst="rect">
            <a:avLst/>
          </a:prstGeom>
          <a:solidFill>
            <a:srgbClr val="003E57"/>
          </a:solidFill>
          <a:ln>
            <a:noFill/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8" name="矩形 56"/>
          <p:cNvSpPr>
            <a:spLocks noChangeArrowheads="1"/>
          </p:cNvSpPr>
          <p:nvPr/>
        </p:nvSpPr>
        <p:spPr bwMode="auto">
          <a:xfrm>
            <a:off x="6457245" y="1564030"/>
            <a:ext cx="3409244" cy="13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121884" tIns="60942" rIns="121884" bIns="6094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、</a:t>
            </a:r>
            <a:r>
              <a:rPr lang="zh-CN" altLang="zh-CN" sz="2000" dirty="0">
                <a:solidFill>
                  <a:schemeClr val="bg1"/>
                </a:solidFill>
                <a:latin typeface="+mn-ea"/>
                <a:ea typeface="+mn-ea"/>
              </a:rPr>
              <a:t>创造条件逐步开设多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门类的实践性</a:t>
            </a:r>
            <a:r>
              <a:rPr lang="zh-CN" altLang="zh-CN" sz="2000" dirty="0">
                <a:solidFill>
                  <a:schemeClr val="bg1"/>
                </a:solidFill>
                <a:latin typeface="+mn-ea"/>
                <a:ea typeface="+mn-ea"/>
              </a:rPr>
              <a:t>课程，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有利于</a:t>
            </a:r>
            <a:r>
              <a:rPr lang="zh-CN" altLang="zh-CN" sz="2000" dirty="0">
                <a:solidFill>
                  <a:schemeClr val="bg1"/>
                </a:solidFill>
                <a:latin typeface="+mn-ea"/>
                <a:ea typeface="+mn-ea"/>
              </a:rPr>
              <a:t>学生多样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化</a:t>
            </a:r>
            <a:r>
              <a:rPr lang="zh-CN" altLang="zh-CN" sz="2000" dirty="0">
                <a:solidFill>
                  <a:schemeClr val="bg1"/>
                </a:solidFill>
                <a:latin typeface="+mn-ea"/>
                <a:ea typeface="+mn-ea"/>
              </a:rPr>
              <a:t>选择。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0" name="矩形 44"/>
          <p:cNvSpPr>
            <a:spLocks noChangeArrowheads="1"/>
          </p:cNvSpPr>
          <p:nvPr/>
        </p:nvSpPr>
        <p:spPr bwMode="auto">
          <a:xfrm>
            <a:off x="6570133" y="4075290"/>
            <a:ext cx="3239911" cy="104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121884" tIns="60942" rIns="121884" bIns="6094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、</a:t>
            </a:r>
            <a:r>
              <a:rPr lang="zh-CN" altLang="zh-CN" sz="2000" dirty="0">
                <a:solidFill>
                  <a:schemeClr val="bg1"/>
                </a:solidFill>
                <a:latin typeface="+mn-ea"/>
                <a:ea typeface="+mn-ea"/>
              </a:rPr>
              <a:t>挖掘地方文化资源，合理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布局国家与学校课程，</a:t>
            </a:r>
            <a:r>
              <a:rPr lang="zh-CN" altLang="zh-CN" sz="2000" dirty="0">
                <a:solidFill>
                  <a:schemeClr val="bg1"/>
                </a:solidFill>
                <a:latin typeface="+mn-ea"/>
                <a:ea typeface="+mn-ea"/>
              </a:rPr>
              <a:t>创建具有特色的校本课程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22572" y="0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领域二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433689" y="1422400"/>
            <a:ext cx="4151297" cy="1873956"/>
          </a:xfrm>
          <a:prstGeom prst="rect">
            <a:avLst/>
          </a:prstGeom>
          <a:solidFill>
            <a:srgbClr val="003E57"/>
          </a:solidFill>
          <a:ln>
            <a:noFill/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、依据不同的学业质量标准水平，开设不同层次的表现类课程。</a:t>
            </a: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444978" y="3883379"/>
            <a:ext cx="4140008" cy="1523999"/>
          </a:xfrm>
          <a:prstGeom prst="rect">
            <a:avLst/>
          </a:prstGeom>
          <a:solidFill>
            <a:srgbClr val="003E57"/>
          </a:solidFill>
          <a:ln>
            <a:noFill/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、组织班级、跨班（年）级或高水平艺术团队等不同组合形式的课程。</a:t>
            </a:r>
            <a:endParaRPr lang="zh-CN" altLang="zh-CN" sz="2000" dirty="0">
              <a:solidFill>
                <a:schemeClr val="bg1"/>
              </a:solidFill>
              <a:latin typeface="+mj-ea"/>
              <a:ea typeface="+mj-ea"/>
              <a:sym typeface="方正兰亭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85720" y="465455"/>
            <a:ext cx="7020560" cy="544830"/>
            <a:chOff x="3230538" y="400866"/>
            <a:chExt cx="6350000" cy="873354"/>
          </a:xfrm>
        </p:grpSpPr>
        <p:grpSp>
          <p:nvGrpSpPr>
            <p:cNvPr id="9" name="组合 8"/>
            <p:cNvGrpSpPr/>
            <p:nvPr/>
          </p:nvGrpSpPr>
          <p:grpSpPr>
            <a:xfrm>
              <a:off x="3231181" y="400866"/>
              <a:ext cx="5920387" cy="827414"/>
              <a:chOff x="1446407" y="588167"/>
              <a:chExt cx="5920387" cy="827414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1446407" y="588167"/>
                <a:ext cx="5920387" cy="69522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（二）</a:t>
                </a:r>
                <a:r>
                  <a:rPr lang="zh-CN" altLang="en-US" sz="2400" b="1" cap="small" dirty="0">
                    <a:solidFill>
                      <a:srgbClr val="003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必修与选择</a:t>
                </a:r>
                <a:r>
                  <a:rPr lang="zh-CN" altLang="en-US" sz="2400" b="1" cap="small" dirty="0" smtClean="0">
                    <a:solidFill>
                      <a:srgbClr val="003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性必修相关联</a:t>
                </a:r>
                <a:r>
                  <a:rPr lang="zh-CN" altLang="en-US" sz="2400" b="1" cap="small" dirty="0">
                    <a:solidFill>
                      <a:srgbClr val="003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的设置原则</a:t>
                </a: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3181836" y="955099"/>
                <a:ext cx="3068997" cy="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243320" y="1346200"/>
            <a:ext cx="4672965" cy="4716145"/>
            <a:chOff x="7488936" y="2321846"/>
            <a:chExt cx="3307891" cy="361261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7488936" y="2321846"/>
              <a:ext cx="3307891" cy="3612610"/>
            </a:xfrm>
            <a:prstGeom prst="rect">
              <a:avLst/>
            </a:prstGeom>
            <a:solidFill>
              <a:srgbClr val="003E57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7619753" y="2908453"/>
              <a:ext cx="3177074" cy="261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</a:rPr>
                <a:t>、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en-US" dirty="0">
                  <a:solidFill>
                    <a:schemeClr val="bg1"/>
                  </a:solidFill>
                </a:rPr>
                <a:t>鉴赏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en-US" dirty="0">
                  <a:solidFill>
                    <a:schemeClr val="bg1"/>
                  </a:solidFill>
                </a:rPr>
                <a:t>与所有模块的结合；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r>
                <a:rPr lang="zh-CN" altLang="en-US" dirty="0">
                  <a:solidFill>
                    <a:schemeClr val="bg1"/>
                  </a:solidFill>
                </a:rPr>
                <a:t>、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zh-CN" dirty="0">
                  <a:solidFill>
                    <a:schemeClr val="bg1"/>
                  </a:solidFill>
                </a:rPr>
                <a:t>歌唱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zh-CN" dirty="0">
                  <a:solidFill>
                    <a:schemeClr val="bg1"/>
                  </a:solidFill>
                </a:rPr>
                <a:t>与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zh-CN" dirty="0">
                  <a:solidFill>
                    <a:schemeClr val="bg1"/>
                  </a:solidFill>
                </a:rPr>
                <a:t>合唱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zh-CN" dirty="0">
                  <a:solidFill>
                    <a:schemeClr val="bg1"/>
                  </a:solidFill>
                </a:rPr>
                <a:t>，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zh-CN" dirty="0">
                  <a:solidFill>
                    <a:schemeClr val="bg1"/>
                  </a:solidFill>
                </a:rPr>
                <a:t>演奏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zh-CN" dirty="0">
                  <a:solidFill>
                    <a:schemeClr val="bg1"/>
                  </a:solidFill>
                </a:rPr>
                <a:t>与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zh-CN" dirty="0">
                  <a:solidFill>
                    <a:schemeClr val="bg1"/>
                  </a:solidFill>
                </a:rPr>
                <a:t>合奏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zh-CN" dirty="0">
                  <a:solidFill>
                    <a:schemeClr val="bg1"/>
                  </a:solidFill>
                </a:rPr>
                <a:t>，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zh-CN" dirty="0">
                  <a:solidFill>
                    <a:schemeClr val="bg1"/>
                  </a:solidFill>
                </a:rPr>
                <a:t>音乐与舞蹈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en-US" dirty="0">
                  <a:solidFill>
                    <a:schemeClr val="bg1"/>
                  </a:solidFill>
                </a:rPr>
                <a:t>与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zh-CN" dirty="0">
                  <a:solidFill>
                    <a:schemeClr val="bg1"/>
                  </a:solidFill>
                </a:rPr>
                <a:t>舞蹈表演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en-US" dirty="0">
                  <a:solidFill>
                    <a:schemeClr val="bg1"/>
                  </a:solidFill>
                </a:rPr>
                <a:t>和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zh-CN" dirty="0">
                  <a:solidFill>
                    <a:schemeClr val="bg1"/>
                  </a:solidFill>
                </a:rPr>
                <a:t>音乐与戏剧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en-US" dirty="0">
                  <a:solidFill>
                    <a:schemeClr val="bg1"/>
                  </a:solidFill>
                </a:rPr>
                <a:t>与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zh-CN" dirty="0">
                  <a:solidFill>
                    <a:schemeClr val="bg1"/>
                  </a:solidFill>
                </a:rPr>
                <a:t>戏剧表演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en-US" dirty="0">
                  <a:solidFill>
                    <a:schemeClr val="bg1"/>
                  </a:solidFill>
                </a:rPr>
                <a:t>的对应设置；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3</a:t>
              </a:r>
              <a:r>
                <a:rPr lang="zh-CN" altLang="en-US" dirty="0">
                  <a:solidFill>
                    <a:schemeClr val="bg1"/>
                  </a:solidFill>
                </a:rPr>
                <a:t>、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en-US" dirty="0">
                  <a:solidFill>
                    <a:schemeClr val="bg1"/>
                  </a:solidFill>
                </a:rPr>
                <a:t>乐理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en-US" dirty="0">
                  <a:solidFill>
                    <a:schemeClr val="bg1"/>
                  </a:solidFill>
                </a:rPr>
                <a:t>和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zh-CN" dirty="0">
                  <a:solidFill>
                    <a:schemeClr val="bg1"/>
                  </a:solidFill>
                </a:rPr>
                <a:t>视唱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en-US" dirty="0">
                  <a:solidFill>
                    <a:schemeClr val="bg1"/>
                  </a:solidFill>
                </a:rPr>
                <a:t>，</a:t>
              </a:r>
              <a:r>
                <a:rPr lang="zh-CN" altLang="zh-CN" dirty="0">
                  <a:solidFill>
                    <a:schemeClr val="bg1"/>
                  </a:solidFill>
                </a:rPr>
                <a:t>与</a:t>
              </a:r>
              <a:r>
                <a:rPr lang="en-US" altLang="zh-CN" dirty="0">
                  <a:solidFill>
                    <a:schemeClr val="bg1"/>
                  </a:solidFill>
                </a:rPr>
                <a:t>“</a:t>
              </a:r>
              <a:r>
                <a:rPr lang="zh-CN" altLang="en-US" dirty="0">
                  <a:solidFill>
                    <a:schemeClr val="bg1"/>
                  </a:solidFill>
                </a:rPr>
                <a:t>创编</a:t>
              </a:r>
              <a:r>
                <a:rPr lang="en-US" altLang="zh-CN" dirty="0">
                  <a:solidFill>
                    <a:schemeClr val="bg1"/>
                  </a:solidFill>
                </a:rPr>
                <a:t>”</a:t>
              </a:r>
              <a:r>
                <a:rPr lang="zh-CN" altLang="en-US" dirty="0">
                  <a:solidFill>
                    <a:schemeClr val="bg1"/>
                  </a:solidFill>
                </a:rPr>
                <a:t>或所有实践性课程相关联</a:t>
              </a:r>
              <a:r>
                <a:rPr lang="zh-CN" altLang="zh-CN" dirty="0">
                  <a:solidFill>
                    <a:schemeClr val="bg1"/>
                  </a:solidFill>
                </a:rPr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4</a:t>
              </a:r>
              <a:r>
                <a:rPr lang="zh-CN" altLang="en-US" dirty="0">
                  <a:solidFill>
                    <a:schemeClr val="bg1"/>
                  </a:solidFill>
                </a:rPr>
                <a:t>、灵活运用必修模块</a:t>
              </a:r>
              <a:r>
                <a:rPr lang="en-US" altLang="zh-CN" dirty="0">
                  <a:solidFill>
                    <a:schemeClr val="bg1"/>
                  </a:solidFill>
                </a:rPr>
                <a:t>“18</a:t>
              </a:r>
              <a:r>
                <a:rPr lang="zh-CN" altLang="en-US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＋</a:t>
              </a:r>
              <a:r>
                <a:rPr lang="en-US" altLang="zh-CN" dirty="0">
                  <a:solidFill>
                    <a:schemeClr val="bg1"/>
                  </a:solidFill>
                </a:rPr>
                <a:t>18“</a:t>
              </a:r>
              <a:r>
                <a:rPr lang="zh-CN" altLang="en-US" dirty="0">
                  <a:solidFill>
                    <a:schemeClr val="bg1"/>
                  </a:solidFill>
                </a:rPr>
                <a:t>的学时分段机制。</a:t>
              </a:r>
              <a:endPara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7575175" y="2459583"/>
              <a:ext cx="3088333" cy="35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</a:rPr>
                <a:t>课程设置的对应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性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48055" y="1346835"/>
            <a:ext cx="4707255" cy="4749165"/>
            <a:chOff x="1406235" y="2332961"/>
            <a:chExt cx="3641253" cy="3601495"/>
          </a:xfrm>
        </p:grpSpPr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406235" y="2332961"/>
              <a:ext cx="3641253" cy="3601495"/>
            </a:xfrm>
            <a:prstGeom prst="rect">
              <a:avLst/>
            </a:prstGeom>
            <a:solidFill>
              <a:srgbClr val="003E57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1406235" y="2885184"/>
              <a:ext cx="3625772" cy="227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</a:rPr>
                <a:t>、“鉴赏”</a:t>
              </a:r>
              <a:r>
                <a:rPr lang="zh-CN" altLang="zh-CN" dirty="0">
                  <a:solidFill>
                    <a:schemeClr val="bg1"/>
                  </a:solidFill>
                </a:rPr>
                <a:t>为所有模块奠定基础，</a:t>
              </a:r>
              <a:r>
                <a:rPr lang="zh-CN" altLang="en-US" dirty="0">
                  <a:solidFill>
                    <a:schemeClr val="bg1"/>
                  </a:solidFill>
                </a:rPr>
                <a:t>表现类课程</a:t>
              </a:r>
              <a:r>
                <a:rPr lang="zh-CN" altLang="zh-CN" dirty="0">
                  <a:solidFill>
                    <a:schemeClr val="bg1"/>
                  </a:solidFill>
                </a:rPr>
                <a:t>是综合性</a:t>
              </a:r>
              <a:r>
                <a:rPr lang="zh-CN" altLang="en-US" dirty="0">
                  <a:solidFill>
                    <a:schemeClr val="bg1"/>
                  </a:solidFill>
                </a:rPr>
                <a:t>课程</a:t>
              </a:r>
              <a:r>
                <a:rPr lang="zh-CN" altLang="zh-CN" dirty="0">
                  <a:solidFill>
                    <a:schemeClr val="bg1"/>
                  </a:solidFill>
                </a:rPr>
                <a:t>的</a:t>
              </a:r>
              <a:r>
                <a:rPr lang="zh-CN" altLang="en-US" dirty="0">
                  <a:solidFill>
                    <a:schemeClr val="bg1"/>
                  </a:solidFill>
                </a:rPr>
                <a:t>应用和</a:t>
              </a:r>
              <a:r>
                <a:rPr lang="zh-CN" altLang="zh-CN" dirty="0">
                  <a:solidFill>
                    <a:schemeClr val="bg1"/>
                  </a:solidFill>
                </a:rPr>
                <a:t>深化；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r>
                <a:rPr lang="zh-CN" altLang="en-US" dirty="0">
                  <a:solidFill>
                    <a:schemeClr val="bg1"/>
                  </a:solidFill>
                </a:rPr>
                <a:t>、表现类基础课对发展性课程提供表现实践的基础，反之，也是课程的延伸；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3</a:t>
              </a:r>
              <a:r>
                <a:rPr lang="zh-CN" altLang="en-US" dirty="0">
                  <a:solidFill>
                    <a:schemeClr val="bg1"/>
                  </a:solidFill>
                </a:rPr>
                <a:t>、“编创”类必修课与“乐理和视唱”模块互为关联，且影响所有模块学习的提升及能力发展。</a:t>
              </a: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1510045" y="2521775"/>
              <a:ext cx="3537443" cy="349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b="1" dirty="0" smtClean="0">
                  <a:solidFill>
                    <a:schemeClr val="bg1"/>
                  </a:solidFill>
                </a:rPr>
                <a:t>课程设置的关联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0079421" y="1"/>
            <a:ext cx="19694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领域二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条"/>
          <p:cNvSpPr/>
          <p:nvPr/>
        </p:nvSpPr>
        <p:spPr>
          <a:xfrm>
            <a:off x="0" y="596691"/>
            <a:ext cx="12192000" cy="48000"/>
          </a:xfrm>
          <a:prstGeom prst="rect">
            <a:avLst/>
          </a:prstGeom>
          <a:solidFill>
            <a:srgbClr val="27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2" name="长条"/>
          <p:cNvSpPr/>
          <p:nvPr/>
        </p:nvSpPr>
        <p:spPr>
          <a:xfrm>
            <a:off x="0" y="6693363"/>
            <a:ext cx="12192000" cy="48000"/>
          </a:xfrm>
          <a:prstGeom prst="rect">
            <a:avLst/>
          </a:prstGeom>
          <a:solidFill>
            <a:srgbClr val="27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39349" y="56237"/>
            <a:ext cx="938712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领域二</a:t>
            </a:r>
          </a:p>
        </p:txBody>
      </p:sp>
      <p:grpSp>
        <p:nvGrpSpPr>
          <p:cNvPr id="2" name="组合 5"/>
          <p:cNvGrpSpPr/>
          <p:nvPr/>
        </p:nvGrpSpPr>
        <p:grpSpPr>
          <a:xfrm>
            <a:off x="7488392" y="1366795"/>
            <a:ext cx="1914255" cy="1907711"/>
            <a:chOff x="5703688" y="1298635"/>
            <a:chExt cx="1435691" cy="1430783"/>
          </a:xfrm>
        </p:grpSpPr>
        <p:grpSp>
          <p:nvGrpSpPr>
            <p:cNvPr id="3" name="Group 2"/>
            <p:cNvGrpSpPr/>
            <p:nvPr/>
          </p:nvGrpSpPr>
          <p:grpSpPr bwMode="auto">
            <a:xfrm>
              <a:off x="5703688" y="1298635"/>
              <a:ext cx="1435691" cy="1430783"/>
              <a:chOff x="549" y="2205"/>
              <a:chExt cx="1406" cy="1402"/>
            </a:xfrm>
          </p:grpSpPr>
          <p:sp>
            <p:nvSpPr>
              <p:cNvPr id="11" name="Oval 3"/>
              <p:cNvSpPr>
                <a:spLocks noChangeArrowheads="1"/>
              </p:cNvSpPr>
              <p:nvPr/>
            </p:nvSpPr>
            <p:spPr bwMode="auto">
              <a:xfrm>
                <a:off x="549" y="2205"/>
                <a:ext cx="1406" cy="14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Oval 4"/>
              <p:cNvSpPr>
                <a:spLocks noChangeArrowheads="1"/>
              </p:cNvSpPr>
              <p:nvPr/>
            </p:nvSpPr>
            <p:spPr bwMode="auto">
              <a:xfrm>
                <a:off x="827" y="2381"/>
                <a:ext cx="236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5804658" y="1611188"/>
              <a:ext cx="1330860" cy="7617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引导学生未来学习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提升</a:t>
              </a: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及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学业</a:t>
              </a: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发展方向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5815352" y="1309798"/>
              <a:ext cx="1224632" cy="406165"/>
            </a:xfrm>
            <a:custGeom>
              <a:avLst/>
              <a:gdLst>
                <a:gd name="T0" fmla="*/ 0 w 4756"/>
                <a:gd name="T1" fmla="*/ 525462 h 1576"/>
                <a:gd name="T2" fmla="*/ 16656 w 4756"/>
                <a:gd name="T3" fmla="*/ 487453 h 1576"/>
                <a:gd name="T4" fmla="*/ 35977 w 4756"/>
                <a:gd name="T5" fmla="*/ 450110 h 1576"/>
                <a:gd name="T6" fmla="*/ 56631 w 4756"/>
                <a:gd name="T7" fmla="*/ 414101 h 1576"/>
                <a:gd name="T8" fmla="*/ 79283 w 4756"/>
                <a:gd name="T9" fmla="*/ 379426 h 1576"/>
                <a:gd name="T10" fmla="*/ 103268 w 4756"/>
                <a:gd name="T11" fmla="*/ 345418 h 1576"/>
                <a:gd name="T12" fmla="*/ 128585 w 4756"/>
                <a:gd name="T13" fmla="*/ 313410 h 1576"/>
                <a:gd name="T14" fmla="*/ 155901 w 4756"/>
                <a:gd name="T15" fmla="*/ 282069 h 1576"/>
                <a:gd name="T16" fmla="*/ 183883 w 4756"/>
                <a:gd name="T17" fmla="*/ 252062 h 1576"/>
                <a:gd name="T18" fmla="*/ 198540 w 4756"/>
                <a:gd name="T19" fmla="*/ 237391 h 1576"/>
                <a:gd name="T20" fmla="*/ 229187 w 4756"/>
                <a:gd name="T21" fmla="*/ 210051 h 1576"/>
                <a:gd name="T22" fmla="*/ 261167 w 4756"/>
                <a:gd name="T23" fmla="*/ 183378 h 1576"/>
                <a:gd name="T24" fmla="*/ 294479 w 4756"/>
                <a:gd name="T25" fmla="*/ 158706 h 1576"/>
                <a:gd name="T26" fmla="*/ 328458 w 4756"/>
                <a:gd name="T27" fmla="*/ 135366 h 1576"/>
                <a:gd name="T28" fmla="*/ 363768 w 4756"/>
                <a:gd name="T29" fmla="*/ 114028 h 1576"/>
                <a:gd name="T30" fmla="*/ 400412 w 4756"/>
                <a:gd name="T31" fmla="*/ 94023 h 1576"/>
                <a:gd name="T32" fmla="*/ 438388 w 4756"/>
                <a:gd name="T33" fmla="*/ 76019 h 1576"/>
                <a:gd name="T34" fmla="*/ 457709 w 4756"/>
                <a:gd name="T35" fmla="*/ 67350 h 1576"/>
                <a:gd name="T36" fmla="*/ 496351 w 4756"/>
                <a:gd name="T37" fmla="*/ 52013 h 1576"/>
                <a:gd name="T38" fmla="*/ 536325 w 4756"/>
                <a:gd name="T39" fmla="*/ 38676 h 1576"/>
                <a:gd name="T40" fmla="*/ 576966 w 4756"/>
                <a:gd name="T41" fmla="*/ 26673 h 1576"/>
                <a:gd name="T42" fmla="*/ 618939 w 4756"/>
                <a:gd name="T43" fmla="*/ 17338 h 1576"/>
                <a:gd name="T44" fmla="*/ 660913 w 4756"/>
                <a:gd name="T45" fmla="*/ 10002 h 1576"/>
                <a:gd name="T46" fmla="*/ 704218 w 4756"/>
                <a:gd name="T47" fmla="*/ 4001 h 1576"/>
                <a:gd name="T48" fmla="*/ 748190 w 4756"/>
                <a:gd name="T49" fmla="*/ 667 h 1576"/>
                <a:gd name="T50" fmla="*/ 792163 w 4756"/>
                <a:gd name="T51" fmla="*/ 0 h 1576"/>
                <a:gd name="T52" fmla="*/ 814149 w 4756"/>
                <a:gd name="T53" fmla="*/ 0 h 1576"/>
                <a:gd name="T54" fmla="*/ 858121 w 4756"/>
                <a:gd name="T55" fmla="*/ 2667 h 1576"/>
                <a:gd name="T56" fmla="*/ 901426 w 4756"/>
                <a:gd name="T57" fmla="*/ 6668 h 1576"/>
                <a:gd name="T58" fmla="*/ 944066 w 4756"/>
                <a:gd name="T59" fmla="*/ 13337 h 1576"/>
                <a:gd name="T60" fmla="*/ 986705 w 4756"/>
                <a:gd name="T61" fmla="*/ 22005 h 1576"/>
                <a:gd name="T62" fmla="*/ 1027346 w 4756"/>
                <a:gd name="T63" fmla="*/ 32675 h 1576"/>
                <a:gd name="T64" fmla="*/ 1067987 w 4756"/>
                <a:gd name="T65" fmla="*/ 45344 h 1576"/>
                <a:gd name="T66" fmla="*/ 1107295 w 4756"/>
                <a:gd name="T67" fmla="*/ 59348 h 1576"/>
                <a:gd name="T68" fmla="*/ 1126616 w 4756"/>
                <a:gd name="T69" fmla="*/ 67350 h 1576"/>
                <a:gd name="T70" fmla="*/ 1165258 w 4756"/>
                <a:gd name="T71" fmla="*/ 84687 h 1576"/>
                <a:gd name="T72" fmla="*/ 1201902 w 4756"/>
                <a:gd name="T73" fmla="*/ 104025 h 1576"/>
                <a:gd name="T74" fmla="*/ 1237879 w 4756"/>
                <a:gd name="T75" fmla="*/ 124697 h 1576"/>
                <a:gd name="T76" fmla="*/ 1273190 w 4756"/>
                <a:gd name="T77" fmla="*/ 146703 h 1576"/>
                <a:gd name="T78" fmla="*/ 1306502 w 4756"/>
                <a:gd name="T79" fmla="*/ 170708 h 1576"/>
                <a:gd name="T80" fmla="*/ 1339148 w 4756"/>
                <a:gd name="T81" fmla="*/ 196715 h 1576"/>
                <a:gd name="T82" fmla="*/ 1370461 w 4756"/>
                <a:gd name="T83" fmla="*/ 223388 h 1576"/>
                <a:gd name="T84" fmla="*/ 1400442 w 4756"/>
                <a:gd name="T85" fmla="*/ 252062 h 1576"/>
                <a:gd name="T86" fmla="*/ 1414433 w 4756"/>
                <a:gd name="T87" fmla="*/ 266732 h 1576"/>
                <a:gd name="T88" fmla="*/ 1442415 w 4756"/>
                <a:gd name="T89" fmla="*/ 297406 h 1576"/>
                <a:gd name="T90" fmla="*/ 1469065 w 4756"/>
                <a:gd name="T91" fmla="*/ 329414 h 1576"/>
                <a:gd name="T92" fmla="*/ 1493716 w 4756"/>
                <a:gd name="T93" fmla="*/ 362089 h 1576"/>
                <a:gd name="T94" fmla="*/ 1516368 w 4756"/>
                <a:gd name="T95" fmla="*/ 396764 h 1576"/>
                <a:gd name="T96" fmla="*/ 1538354 w 4756"/>
                <a:gd name="T97" fmla="*/ 432106 h 1576"/>
                <a:gd name="T98" fmla="*/ 1558342 w 4756"/>
                <a:gd name="T99" fmla="*/ 468781 h 1576"/>
                <a:gd name="T100" fmla="*/ 1576330 w 4756"/>
                <a:gd name="T101" fmla="*/ 506124 h 1576"/>
                <a:gd name="T102" fmla="*/ 0 w 4756"/>
                <a:gd name="T103" fmla="*/ 525462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5521781" y="2065805"/>
            <a:ext cx="1992788" cy="2853385"/>
            <a:chOff x="839" y="1482"/>
            <a:chExt cx="1218" cy="1744"/>
          </a:xfrm>
        </p:grpSpPr>
        <p:grpSp>
          <p:nvGrpSpPr>
            <p:cNvPr id="5" name="Group 18"/>
            <p:cNvGrpSpPr/>
            <p:nvPr/>
          </p:nvGrpSpPr>
          <p:grpSpPr bwMode="auto">
            <a:xfrm>
              <a:off x="839" y="1482"/>
              <a:ext cx="1212" cy="1744"/>
              <a:chOff x="625" y="2205"/>
              <a:chExt cx="1212" cy="1744"/>
            </a:xfrm>
          </p:grpSpPr>
          <p:sp>
            <p:nvSpPr>
              <p:cNvPr id="17" name="Oval 19"/>
              <p:cNvSpPr>
                <a:spLocks noChangeArrowheads="1"/>
              </p:cNvSpPr>
              <p:nvPr/>
            </p:nvSpPr>
            <p:spPr bwMode="auto">
              <a:xfrm>
                <a:off x="625" y="3447"/>
                <a:ext cx="1212" cy="502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2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" name="Group 20"/>
              <p:cNvGrpSpPr/>
              <p:nvPr/>
            </p:nvGrpSpPr>
            <p:grpSpPr bwMode="auto">
              <a:xfrm>
                <a:off x="635" y="2205"/>
                <a:ext cx="1170" cy="1166"/>
                <a:chOff x="549" y="2205"/>
                <a:chExt cx="1406" cy="1402"/>
              </a:xfrm>
            </p:grpSpPr>
            <p:sp>
              <p:nvSpPr>
                <p:cNvPr id="19" name="Oval 21"/>
                <p:cNvSpPr>
                  <a:spLocks noChangeArrowheads="1"/>
                </p:cNvSpPr>
                <p:nvPr/>
              </p:nvSpPr>
              <p:spPr bwMode="auto">
                <a:xfrm>
                  <a:off x="549" y="2205"/>
                  <a:ext cx="1406" cy="140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Oval 22"/>
                <p:cNvSpPr>
                  <a:spLocks noChangeArrowheads="1"/>
                </p:cNvSpPr>
                <p:nvPr/>
              </p:nvSpPr>
              <p:spPr bwMode="auto">
                <a:xfrm>
                  <a:off x="827" y="2381"/>
                  <a:ext cx="236" cy="2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900" y="1727"/>
              <a:ext cx="1157" cy="6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发现并鼓励学生学习兴趣和选课愿望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930" y="1492"/>
              <a:ext cx="998" cy="331"/>
            </a:xfrm>
            <a:custGeom>
              <a:avLst/>
              <a:gdLst>
                <a:gd name="T0" fmla="*/ 0 w 4756"/>
                <a:gd name="T1" fmla="*/ 331 h 1576"/>
                <a:gd name="T2" fmla="*/ 10 w 4756"/>
                <a:gd name="T3" fmla="*/ 307 h 1576"/>
                <a:gd name="T4" fmla="*/ 23 w 4756"/>
                <a:gd name="T5" fmla="*/ 284 h 1576"/>
                <a:gd name="T6" fmla="*/ 36 w 4756"/>
                <a:gd name="T7" fmla="*/ 261 h 1576"/>
                <a:gd name="T8" fmla="*/ 50 w 4756"/>
                <a:gd name="T9" fmla="*/ 239 h 1576"/>
                <a:gd name="T10" fmla="*/ 65 w 4756"/>
                <a:gd name="T11" fmla="*/ 218 h 1576"/>
                <a:gd name="T12" fmla="*/ 81 w 4756"/>
                <a:gd name="T13" fmla="*/ 197 h 1576"/>
                <a:gd name="T14" fmla="*/ 98 w 4756"/>
                <a:gd name="T15" fmla="*/ 178 h 1576"/>
                <a:gd name="T16" fmla="*/ 116 w 4756"/>
                <a:gd name="T17" fmla="*/ 159 h 1576"/>
                <a:gd name="T18" fmla="*/ 125 w 4756"/>
                <a:gd name="T19" fmla="*/ 150 h 1576"/>
                <a:gd name="T20" fmla="*/ 144 w 4756"/>
                <a:gd name="T21" fmla="*/ 132 h 1576"/>
                <a:gd name="T22" fmla="*/ 165 w 4756"/>
                <a:gd name="T23" fmla="*/ 116 h 1576"/>
                <a:gd name="T24" fmla="*/ 185 w 4756"/>
                <a:gd name="T25" fmla="*/ 100 h 1576"/>
                <a:gd name="T26" fmla="*/ 207 w 4756"/>
                <a:gd name="T27" fmla="*/ 85 h 1576"/>
                <a:gd name="T28" fmla="*/ 229 w 4756"/>
                <a:gd name="T29" fmla="*/ 72 h 1576"/>
                <a:gd name="T30" fmla="*/ 252 w 4756"/>
                <a:gd name="T31" fmla="*/ 59 h 1576"/>
                <a:gd name="T32" fmla="*/ 276 w 4756"/>
                <a:gd name="T33" fmla="*/ 48 h 1576"/>
                <a:gd name="T34" fmla="*/ 288 w 4756"/>
                <a:gd name="T35" fmla="*/ 42 h 1576"/>
                <a:gd name="T36" fmla="*/ 313 w 4756"/>
                <a:gd name="T37" fmla="*/ 33 h 1576"/>
                <a:gd name="T38" fmla="*/ 338 w 4756"/>
                <a:gd name="T39" fmla="*/ 24 h 1576"/>
                <a:gd name="T40" fmla="*/ 363 w 4756"/>
                <a:gd name="T41" fmla="*/ 17 h 1576"/>
                <a:gd name="T42" fmla="*/ 390 w 4756"/>
                <a:gd name="T43" fmla="*/ 11 h 1576"/>
                <a:gd name="T44" fmla="*/ 416 w 4756"/>
                <a:gd name="T45" fmla="*/ 6 h 1576"/>
                <a:gd name="T46" fmla="*/ 444 w 4756"/>
                <a:gd name="T47" fmla="*/ 3 h 1576"/>
                <a:gd name="T48" fmla="*/ 471 w 4756"/>
                <a:gd name="T49" fmla="*/ 0 h 1576"/>
                <a:gd name="T50" fmla="*/ 499 w 4756"/>
                <a:gd name="T51" fmla="*/ 0 h 1576"/>
                <a:gd name="T52" fmla="*/ 513 w 4756"/>
                <a:gd name="T53" fmla="*/ 0 h 1576"/>
                <a:gd name="T54" fmla="*/ 541 w 4756"/>
                <a:gd name="T55" fmla="*/ 2 h 1576"/>
                <a:gd name="T56" fmla="*/ 568 w 4756"/>
                <a:gd name="T57" fmla="*/ 4 h 1576"/>
                <a:gd name="T58" fmla="*/ 595 w 4756"/>
                <a:gd name="T59" fmla="*/ 8 h 1576"/>
                <a:gd name="T60" fmla="*/ 622 w 4756"/>
                <a:gd name="T61" fmla="*/ 14 h 1576"/>
                <a:gd name="T62" fmla="*/ 647 w 4756"/>
                <a:gd name="T63" fmla="*/ 21 h 1576"/>
                <a:gd name="T64" fmla="*/ 673 w 4756"/>
                <a:gd name="T65" fmla="*/ 29 h 1576"/>
                <a:gd name="T66" fmla="*/ 698 w 4756"/>
                <a:gd name="T67" fmla="*/ 37 h 1576"/>
                <a:gd name="T68" fmla="*/ 710 w 4756"/>
                <a:gd name="T69" fmla="*/ 42 h 1576"/>
                <a:gd name="T70" fmla="*/ 734 w 4756"/>
                <a:gd name="T71" fmla="*/ 53 h 1576"/>
                <a:gd name="T72" fmla="*/ 757 w 4756"/>
                <a:gd name="T73" fmla="*/ 66 h 1576"/>
                <a:gd name="T74" fmla="*/ 780 w 4756"/>
                <a:gd name="T75" fmla="*/ 79 h 1576"/>
                <a:gd name="T76" fmla="*/ 802 w 4756"/>
                <a:gd name="T77" fmla="*/ 92 h 1576"/>
                <a:gd name="T78" fmla="*/ 823 w 4756"/>
                <a:gd name="T79" fmla="*/ 108 h 1576"/>
                <a:gd name="T80" fmla="*/ 844 w 4756"/>
                <a:gd name="T81" fmla="*/ 124 h 1576"/>
                <a:gd name="T82" fmla="*/ 863 w 4756"/>
                <a:gd name="T83" fmla="*/ 141 h 1576"/>
                <a:gd name="T84" fmla="*/ 882 w 4756"/>
                <a:gd name="T85" fmla="*/ 159 h 1576"/>
                <a:gd name="T86" fmla="*/ 891 w 4756"/>
                <a:gd name="T87" fmla="*/ 168 h 1576"/>
                <a:gd name="T88" fmla="*/ 909 w 4756"/>
                <a:gd name="T89" fmla="*/ 187 h 1576"/>
                <a:gd name="T90" fmla="*/ 925 w 4756"/>
                <a:gd name="T91" fmla="*/ 208 h 1576"/>
                <a:gd name="T92" fmla="*/ 941 w 4756"/>
                <a:gd name="T93" fmla="*/ 228 h 1576"/>
                <a:gd name="T94" fmla="*/ 955 w 4756"/>
                <a:gd name="T95" fmla="*/ 250 h 1576"/>
                <a:gd name="T96" fmla="*/ 969 w 4756"/>
                <a:gd name="T97" fmla="*/ 272 h 1576"/>
                <a:gd name="T98" fmla="*/ 982 w 4756"/>
                <a:gd name="T99" fmla="*/ 295 h 1576"/>
                <a:gd name="T100" fmla="*/ 993 w 4756"/>
                <a:gd name="T101" fmla="*/ 319 h 1576"/>
                <a:gd name="T102" fmla="*/ 0 w 4756"/>
                <a:gd name="T103" fmla="*/ 331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25"/>
          <p:cNvGrpSpPr/>
          <p:nvPr/>
        </p:nvGrpSpPr>
        <p:grpSpPr bwMode="auto">
          <a:xfrm>
            <a:off x="9419010" y="2065805"/>
            <a:ext cx="2061505" cy="2853385"/>
            <a:chOff x="3765" y="1482"/>
            <a:chExt cx="1260" cy="1744"/>
          </a:xfrm>
        </p:grpSpPr>
        <p:grpSp>
          <p:nvGrpSpPr>
            <p:cNvPr id="13" name="Group 26"/>
            <p:cNvGrpSpPr/>
            <p:nvPr/>
          </p:nvGrpSpPr>
          <p:grpSpPr bwMode="auto">
            <a:xfrm>
              <a:off x="3765" y="1482"/>
              <a:ext cx="1212" cy="1744"/>
              <a:chOff x="625" y="2205"/>
              <a:chExt cx="1212" cy="1744"/>
            </a:xfrm>
          </p:grpSpPr>
          <p:sp>
            <p:nvSpPr>
              <p:cNvPr id="25" name="Oval 27"/>
              <p:cNvSpPr>
                <a:spLocks noChangeArrowheads="1"/>
              </p:cNvSpPr>
              <p:nvPr/>
            </p:nvSpPr>
            <p:spPr bwMode="auto">
              <a:xfrm>
                <a:off x="625" y="3447"/>
                <a:ext cx="1212" cy="502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2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" name="Group 28"/>
              <p:cNvGrpSpPr/>
              <p:nvPr/>
            </p:nvGrpSpPr>
            <p:grpSpPr bwMode="auto">
              <a:xfrm>
                <a:off x="635" y="2205"/>
                <a:ext cx="1170" cy="1166"/>
                <a:chOff x="549" y="2205"/>
                <a:chExt cx="1406" cy="1402"/>
              </a:xfrm>
            </p:grpSpPr>
            <p:sp>
              <p:nvSpPr>
                <p:cNvPr id="27" name="Oval 29"/>
                <p:cNvSpPr>
                  <a:spLocks noChangeArrowheads="1"/>
                </p:cNvSpPr>
                <p:nvPr/>
              </p:nvSpPr>
              <p:spPr bwMode="auto">
                <a:xfrm>
                  <a:off x="549" y="2205"/>
                  <a:ext cx="1406" cy="140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 algn="ctr">
                  <a:noFill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Oval 30"/>
                <p:cNvSpPr>
                  <a:spLocks noChangeArrowheads="1"/>
                </p:cNvSpPr>
                <p:nvPr/>
              </p:nvSpPr>
              <p:spPr bwMode="auto">
                <a:xfrm>
                  <a:off x="827" y="2381"/>
                  <a:ext cx="236" cy="2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3863" y="1788"/>
              <a:ext cx="1162" cy="6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整</a:t>
              </a: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合学生学习愿望与课程的框架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3855" y="1492"/>
              <a:ext cx="998" cy="331"/>
            </a:xfrm>
            <a:custGeom>
              <a:avLst/>
              <a:gdLst>
                <a:gd name="T0" fmla="*/ 0 w 4756"/>
                <a:gd name="T1" fmla="*/ 331 h 1576"/>
                <a:gd name="T2" fmla="*/ 10 w 4756"/>
                <a:gd name="T3" fmla="*/ 307 h 1576"/>
                <a:gd name="T4" fmla="*/ 23 w 4756"/>
                <a:gd name="T5" fmla="*/ 284 h 1576"/>
                <a:gd name="T6" fmla="*/ 36 w 4756"/>
                <a:gd name="T7" fmla="*/ 261 h 1576"/>
                <a:gd name="T8" fmla="*/ 50 w 4756"/>
                <a:gd name="T9" fmla="*/ 239 h 1576"/>
                <a:gd name="T10" fmla="*/ 65 w 4756"/>
                <a:gd name="T11" fmla="*/ 218 h 1576"/>
                <a:gd name="T12" fmla="*/ 81 w 4756"/>
                <a:gd name="T13" fmla="*/ 197 h 1576"/>
                <a:gd name="T14" fmla="*/ 98 w 4756"/>
                <a:gd name="T15" fmla="*/ 178 h 1576"/>
                <a:gd name="T16" fmla="*/ 116 w 4756"/>
                <a:gd name="T17" fmla="*/ 159 h 1576"/>
                <a:gd name="T18" fmla="*/ 125 w 4756"/>
                <a:gd name="T19" fmla="*/ 150 h 1576"/>
                <a:gd name="T20" fmla="*/ 144 w 4756"/>
                <a:gd name="T21" fmla="*/ 132 h 1576"/>
                <a:gd name="T22" fmla="*/ 165 w 4756"/>
                <a:gd name="T23" fmla="*/ 116 h 1576"/>
                <a:gd name="T24" fmla="*/ 185 w 4756"/>
                <a:gd name="T25" fmla="*/ 100 h 1576"/>
                <a:gd name="T26" fmla="*/ 207 w 4756"/>
                <a:gd name="T27" fmla="*/ 85 h 1576"/>
                <a:gd name="T28" fmla="*/ 229 w 4756"/>
                <a:gd name="T29" fmla="*/ 72 h 1576"/>
                <a:gd name="T30" fmla="*/ 252 w 4756"/>
                <a:gd name="T31" fmla="*/ 59 h 1576"/>
                <a:gd name="T32" fmla="*/ 276 w 4756"/>
                <a:gd name="T33" fmla="*/ 48 h 1576"/>
                <a:gd name="T34" fmla="*/ 288 w 4756"/>
                <a:gd name="T35" fmla="*/ 42 h 1576"/>
                <a:gd name="T36" fmla="*/ 313 w 4756"/>
                <a:gd name="T37" fmla="*/ 33 h 1576"/>
                <a:gd name="T38" fmla="*/ 338 w 4756"/>
                <a:gd name="T39" fmla="*/ 24 h 1576"/>
                <a:gd name="T40" fmla="*/ 363 w 4756"/>
                <a:gd name="T41" fmla="*/ 17 h 1576"/>
                <a:gd name="T42" fmla="*/ 390 w 4756"/>
                <a:gd name="T43" fmla="*/ 11 h 1576"/>
                <a:gd name="T44" fmla="*/ 416 w 4756"/>
                <a:gd name="T45" fmla="*/ 6 h 1576"/>
                <a:gd name="T46" fmla="*/ 444 w 4756"/>
                <a:gd name="T47" fmla="*/ 3 h 1576"/>
                <a:gd name="T48" fmla="*/ 471 w 4756"/>
                <a:gd name="T49" fmla="*/ 0 h 1576"/>
                <a:gd name="T50" fmla="*/ 499 w 4756"/>
                <a:gd name="T51" fmla="*/ 0 h 1576"/>
                <a:gd name="T52" fmla="*/ 513 w 4756"/>
                <a:gd name="T53" fmla="*/ 0 h 1576"/>
                <a:gd name="T54" fmla="*/ 541 w 4756"/>
                <a:gd name="T55" fmla="*/ 2 h 1576"/>
                <a:gd name="T56" fmla="*/ 568 w 4756"/>
                <a:gd name="T57" fmla="*/ 4 h 1576"/>
                <a:gd name="T58" fmla="*/ 595 w 4756"/>
                <a:gd name="T59" fmla="*/ 8 h 1576"/>
                <a:gd name="T60" fmla="*/ 622 w 4756"/>
                <a:gd name="T61" fmla="*/ 14 h 1576"/>
                <a:gd name="T62" fmla="*/ 647 w 4756"/>
                <a:gd name="T63" fmla="*/ 21 h 1576"/>
                <a:gd name="T64" fmla="*/ 673 w 4756"/>
                <a:gd name="T65" fmla="*/ 29 h 1576"/>
                <a:gd name="T66" fmla="*/ 698 w 4756"/>
                <a:gd name="T67" fmla="*/ 37 h 1576"/>
                <a:gd name="T68" fmla="*/ 710 w 4756"/>
                <a:gd name="T69" fmla="*/ 42 h 1576"/>
                <a:gd name="T70" fmla="*/ 734 w 4756"/>
                <a:gd name="T71" fmla="*/ 53 h 1576"/>
                <a:gd name="T72" fmla="*/ 757 w 4756"/>
                <a:gd name="T73" fmla="*/ 66 h 1576"/>
                <a:gd name="T74" fmla="*/ 780 w 4756"/>
                <a:gd name="T75" fmla="*/ 79 h 1576"/>
                <a:gd name="T76" fmla="*/ 802 w 4756"/>
                <a:gd name="T77" fmla="*/ 92 h 1576"/>
                <a:gd name="T78" fmla="*/ 823 w 4756"/>
                <a:gd name="T79" fmla="*/ 108 h 1576"/>
                <a:gd name="T80" fmla="*/ 844 w 4756"/>
                <a:gd name="T81" fmla="*/ 124 h 1576"/>
                <a:gd name="T82" fmla="*/ 863 w 4756"/>
                <a:gd name="T83" fmla="*/ 141 h 1576"/>
                <a:gd name="T84" fmla="*/ 882 w 4756"/>
                <a:gd name="T85" fmla="*/ 159 h 1576"/>
                <a:gd name="T86" fmla="*/ 891 w 4756"/>
                <a:gd name="T87" fmla="*/ 168 h 1576"/>
                <a:gd name="T88" fmla="*/ 909 w 4756"/>
                <a:gd name="T89" fmla="*/ 187 h 1576"/>
                <a:gd name="T90" fmla="*/ 925 w 4756"/>
                <a:gd name="T91" fmla="*/ 208 h 1576"/>
                <a:gd name="T92" fmla="*/ 941 w 4756"/>
                <a:gd name="T93" fmla="*/ 228 h 1576"/>
                <a:gd name="T94" fmla="*/ 955 w 4756"/>
                <a:gd name="T95" fmla="*/ 250 h 1576"/>
                <a:gd name="T96" fmla="*/ 969 w 4756"/>
                <a:gd name="T97" fmla="*/ 272 h 1576"/>
                <a:gd name="T98" fmla="*/ 982 w 4756"/>
                <a:gd name="T99" fmla="*/ 295 h 1576"/>
                <a:gd name="T100" fmla="*/ 993 w 4756"/>
                <a:gd name="T101" fmla="*/ 319 h 1576"/>
                <a:gd name="T102" fmla="*/ 0 w 4756"/>
                <a:gd name="T103" fmla="*/ 331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28"/>
          <p:cNvGrpSpPr/>
          <p:nvPr/>
        </p:nvGrpSpPr>
        <p:grpSpPr>
          <a:xfrm>
            <a:off x="5893179" y="4180608"/>
            <a:ext cx="5083411" cy="2416745"/>
            <a:chOff x="4507278" y="3169941"/>
            <a:chExt cx="3812558" cy="1812559"/>
          </a:xfrm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4507278" y="3988429"/>
              <a:ext cx="3812558" cy="99407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Group 10"/>
            <p:cNvGrpSpPr/>
            <p:nvPr/>
          </p:nvGrpSpPr>
          <p:grpSpPr bwMode="auto">
            <a:xfrm>
              <a:off x="5215307" y="3169941"/>
              <a:ext cx="2408770" cy="1505780"/>
              <a:chOff x="1610" y="2838"/>
              <a:chExt cx="1089" cy="681"/>
            </a:xfrm>
          </p:grpSpPr>
          <p:sp>
            <p:nvSpPr>
              <p:cNvPr id="34" name="Freeform 11"/>
              <p:cNvSpPr/>
              <p:nvPr/>
            </p:nvSpPr>
            <p:spPr bwMode="auto">
              <a:xfrm>
                <a:off x="1610" y="2838"/>
                <a:ext cx="1089" cy="681"/>
              </a:xfrm>
              <a:custGeom>
                <a:avLst/>
                <a:gdLst>
                  <a:gd name="T0" fmla="*/ 1089 w 1862"/>
                  <a:gd name="T1" fmla="*/ 544 h 1164"/>
                  <a:gd name="T2" fmla="*/ 1085 w 1862"/>
                  <a:gd name="T3" fmla="*/ 558 h 1164"/>
                  <a:gd name="T4" fmla="*/ 1077 w 1862"/>
                  <a:gd name="T5" fmla="*/ 572 h 1164"/>
                  <a:gd name="T6" fmla="*/ 1064 w 1862"/>
                  <a:gd name="T7" fmla="*/ 585 h 1164"/>
                  <a:gd name="T8" fmla="*/ 1046 w 1862"/>
                  <a:gd name="T9" fmla="*/ 597 h 1164"/>
                  <a:gd name="T10" fmla="*/ 995 w 1862"/>
                  <a:gd name="T11" fmla="*/ 620 h 1164"/>
                  <a:gd name="T12" fmla="*/ 929 w 1862"/>
                  <a:gd name="T13" fmla="*/ 640 h 1164"/>
                  <a:gd name="T14" fmla="*/ 849 w 1862"/>
                  <a:gd name="T15" fmla="*/ 658 h 1164"/>
                  <a:gd name="T16" fmla="*/ 757 w 1862"/>
                  <a:gd name="T17" fmla="*/ 669 h 1164"/>
                  <a:gd name="T18" fmla="*/ 654 w 1862"/>
                  <a:gd name="T19" fmla="*/ 677 h 1164"/>
                  <a:gd name="T20" fmla="*/ 544 w 1862"/>
                  <a:gd name="T21" fmla="*/ 681 h 1164"/>
                  <a:gd name="T22" fmla="*/ 489 w 1862"/>
                  <a:gd name="T23" fmla="*/ 680 h 1164"/>
                  <a:gd name="T24" fmla="*/ 382 w 1862"/>
                  <a:gd name="T25" fmla="*/ 674 h 1164"/>
                  <a:gd name="T26" fmla="*/ 285 w 1862"/>
                  <a:gd name="T27" fmla="*/ 663 h 1164"/>
                  <a:gd name="T28" fmla="*/ 198 w 1862"/>
                  <a:gd name="T29" fmla="*/ 649 h 1164"/>
                  <a:gd name="T30" fmla="*/ 124 w 1862"/>
                  <a:gd name="T31" fmla="*/ 631 h 1164"/>
                  <a:gd name="T32" fmla="*/ 66 w 1862"/>
                  <a:gd name="T33" fmla="*/ 610 h 1164"/>
                  <a:gd name="T34" fmla="*/ 33 w 1862"/>
                  <a:gd name="T35" fmla="*/ 591 h 1164"/>
                  <a:gd name="T36" fmla="*/ 18 w 1862"/>
                  <a:gd name="T37" fmla="*/ 578 h 1164"/>
                  <a:gd name="T38" fmla="*/ 6 w 1862"/>
                  <a:gd name="T39" fmla="*/ 565 h 1164"/>
                  <a:gd name="T40" fmla="*/ 1 w 1862"/>
                  <a:gd name="T41" fmla="*/ 551 h 1164"/>
                  <a:gd name="T42" fmla="*/ 0 w 1862"/>
                  <a:gd name="T43" fmla="*/ 544 h 1164"/>
                  <a:gd name="T44" fmla="*/ 2 w 1862"/>
                  <a:gd name="T45" fmla="*/ 489 h 1164"/>
                  <a:gd name="T46" fmla="*/ 11 w 1862"/>
                  <a:gd name="T47" fmla="*/ 434 h 1164"/>
                  <a:gd name="T48" fmla="*/ 25 w 1862"/>
                  <a:gd name="T49" fmla="*/ 383 h 1164"/>
                  <a:gd name="T50" fmla="*/ 43 w 1862"/>
                  <a:gd name="T51" fmla="*/ 332 h 1164"/>
                  <a:gd name="T52" fmla="*/ 66 w 1862"/>
                  <a:gd name="T53" fmla="*/ 284 h 1164"/>
                  <a:gd name="T54" fmla="*/ 92 w 1862"/>
                  <a:gd name="T55" fmla="*/ 240 h 1164"/>
                  <a:gd name="T56" fmla="*/ 124 w 1862"/>
                  <a:gd name="T57" fmla="*/ 198 h 1164"/>
                  <a:gd name="T58" fmla="*/ 159 w 1862"/>
                  <a:gd name="T59" fmla="*/ 159 h 1164"/>
                  <a:gd name="T60" fmla="*/ 198 w 1862"/>
                  <a:gd name="T61" fmla="*/ 124 h 1164"/>
                  <a:gd name="T62" fmla="*/ 240 w 1862"/>
                  <a:gd name="T63" fmla="*/ 92 h 1164"/>
                  <a:gd name="T64" fmla="*/ 285 w 1862"/>
                  <a:gd name="T65" fmla="*/ 66 h 1164"/>
                  <a:gd name="T66" fmla="*/ 332 w 1862"/>
                  <a:gd name="T67" fmla="*/ 42 h 1164"/>
                  <a:gd name="T68" fmla="*/ 382 w 1862"/>
                  <a:gd name="T69" fmla="*/ 25 h 1164"/>
                  <a:gd name="T70" fmla="*/ 435 w 1862"/>
                  <a:gd name="T71" fmla="*/ 11 h 1164"/>
                  <a:gd name="T72" fmla="*/ 489 w 1862"/>
                  <a:gd name="T73" fmla="*/ 2 h 1164"/>
                  <a:gd name="T74" fmla="*/ 544 w 1862"/>
                  <a:gd name="T75" fmla="*/ 0 h 1164"/>
                  <a:gd name="T76" fmla="*/ 572 w 1862"/>
                  <a:gd name="T77" fmla="*/ 0 h 1164"/>
                  <a:gd name="T78" fmla="*/ 627 w 1862"/>
                  <a:gd name="T79" fmla="*/ 6 h 1164"/>
                  <a:gd name="T80" fmla="*/ 681 w 1862"/>
                  <a:gd name="T81" fmla="*/ 16 h 1164"/>
                  <a:gd name="T82" fmla="*/ 731 w 1862"/>
                  <a:gd name="T83" fmla="*/ 33 h 1164"/>
                  <a:gd name="T84" fmla="*/ 780 w 1862"/>
                  <a:gd name="T85" fmla="*/ 54 h 1164"/>
                  <a:gd name="T86" fmla="*/ 827 w 1862"/>
                  <a:gd name="T87" fmla="*/ 78 h 1164"/>
                  <a:gd name="T88" fmla="*/ 870 w 1862"/>
                  <a:gd name="T89" fmla="*/ 108 h 1164"/>
                  <a:gd name="T90" fmla="*/ 910 w 1862"/>
                  <a:gd name="T91" fmla="*/ 142 h 1164"/>
                  <a:gd name="T92" fmla="*/ 947 w 1862"/>
                  <a:gd name="T93" fmla="*/ 178 h 1164"/>
                  <a:gd name="T94" fmla="*/ 980 w 1862"/>
                  <a:gd name="T95" fmla="*/ 219 h 1164"/>
                  <a:gd name="T96" fmla="*/ 1009 w 1862"/>
                  <a:gd name="T97" fmla="*/ 262 h 1164"/>
                  <a:gd name="T98" fmla="*/ 1035 w 1862"/>
                  <a:gd name="T99" fmla="*/ 308 h 1164"/>
                  <a:gd name="T100" fmla="*/ 1056 w 1862"/>
                  <a:gd name="T101" fmla="*/ 357 h 1164"/>
                  <a:gd name="T102" fmla="*/ 1071 w 1862"/>
                  <a:gd name="T103" fmla="*/ 408 h 1164"/>
                  <a:gd name="T104" fmla="*/ 1082 w 1862"/>
                  <a:gd name="T105" fmla="*/ 461 h 1164"/>
                  <a:gd name="T106" fmla="*/ 1088 w 1862"/>
                  <a:gd name="T107" fmla="*/ 516 h 1164"/>
                  <a:gd name="T108" fmla="*/ 1089 w 1862"/>
                  <a:gd name="T109" fmla="*/ 544 h 1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62"/>
                  <a:gd name="T166" fmla="*/ 0 h 1164"/>
                  <a:gd name="T167" fmla="*/ 1862 w 1862"/>
                  <a:gd name="T168" fmla="*/ 1164 h 1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62" h="1164">
                    <a:moveTo>
                      <a:pt x="1862" y="930"/>
                    </a:moveTo>
                    <a:lnTo>
                      <a:pt x="1862" y="930"/>
                    </a:lnTo>
                    <a:lnTo>
                      <a:pt x="1860" y="942"/>
                    </a:lnTo>
                    <a:lnTo>
                      <a:pt x="1856" y="954"/>
                    </a:lnTo>
                    <a:lnTo>
                      <a:pt x="1850" y="966"/>
                    </a:lnTo>
                    <a:lnTo>
                      <a:pt x="1842" y="978"/>
                    </a:lnTo>
                    <a:lnTo>
                      <a:pt x="1832" y="988"/>
                    </a:lnTo>
                    <a:lnTo>
                      <a:pt x="1820" y="1000"/>
                    </a:lnTo>
                    <a:lnTo>
                      <a:pt x="1806" y="1010"/>
                    </a:lnTo>
                    <a:lnTo>
                      <a:pt x="1788" y="1020"/>
                    </a:lnTo>
                    <a:lnTo>
                      <a:pt x="1750" y="1042"/>
                    </a:lnTo>
                    <a:lnTo>
                      <a:pt x="1702" y="1060"/>
                    </a:lnTo>
                    <a:lnTo>
                      <a:pt x="1650" y="1078"/>
                    </a:lnTo>
                    <a:lnTo>
                      <a:pt x="1588" y="1094"/>
                    </a:lnTo>
                    <a:lnTo>
                      <a:pt x="1522" y="1110"/>
                    </a:lnTo>
                    <a:lnTo>
                      <a:pt x="1452" y="1124"/>
                    </a:lnTo>
                    <a:lnTo>
                      <a:pt x="1374" y="1134"/>
                    </a:lnTo>
                    <a:lnTo>
                      <a:pt x="1294" y="1144"/>
                    </a:lnTo>
                    <a:lnTo>
                      <a:pt x="1208" y="1152"/>
                    </a:lnTo>
                    <a:lnTo>
                      <a:pt x="1118" y="1158"/>
                    </a:lnTo>
                    <a:lnTo>
                      <a:pt x="1026" y="1162"/>
                    </a:lnTo>
                    <a:lnTo>
                      <a:pt x="930" y="1164"/>
                    </a:lnTo>
                    <a:lnTo>
                      <a:pt x="836" y="1162"/>
                    </a:lnTo>
                    <a:lnTo>
                      <a:pt x="744" y="1158"/>
                    </a:lnTo>
                    <a:lnTo>
                      <a:pt x="654" y="1152"/>
                    </a:lnTo>
                    <a:lnTo>
                      <a:pt x="568" y="1144"/>
                    </a:lnTo>
                    <a:lnTo>
                      <a:pt x="488" y="1134"/>
                    </a:lnTo>
                    <a:lnTo>
                      <a:pt x="410" y="1124"/>
                    </a:lnTo>
                    <a:lnTo>
                      <a:pt x="338" y="1110"/>
                    </a:lnTo>
                    <a:lnTo>
                      <a:pt x="272" y="1094"/>
                    </a:lnTo>
                    <a:lnTo>
                      <a:pt x="212" y="1078"/>
                    </a:lnTo>
                    <a:lnTo>
                      <a:pt x="158" y="1060"/>
                    </a:lnTo>
                    <a:lnTo>
                      <a:pt x="112" y="1042"/>
                    </a:lnTo>
                    <a:lnTo>
                      <a:pt x="74" y="1020"/>
                    </a:lnTo>
                    <a:lnTo>
                      <a:pt x="56" y="1010"/>
                    </a:lnTo>
                    <a:lnTo>
                      <a:pt x="42" y="1000"/>
                    </a:lnTo>
                    <a:lnTo>
                      <a:pt x="30" y="988"/>
                    </a:lnTo>
                    <a:lnTo>
                      <a:pt x="18" y="978"/>
                    </a:lnTo>
                    <a:lnTo>
                      <a:pt x="10" y="966"/>
                    </a:lnTo>
                    <a:lnTo>
                      <a:pt x="4" y="954"/>
                    </a:lnTo>
                    <a:lnTo>
                      <a:pt x="2" y="942"/>
                    </a:lnTo>
                    <a:lnTo>
                      <a:pt x="0" y="930"/>
                    </a:lnTo>
                    <a:lnTo>
                      <a:pt x="2" y="882"/>
                    </a:lnTo>
                    <a:lnTo>
                      <a:pt x="4" y="836"/>
                    </a:lnTo>
                    <a:lnTo>
                      <a:pt x="10" y="788"/>
                    </a:lnTo>
                    <a:lnTo>
                      <a:pt x="18" y="742"/>
                    </a:lnTo>
                    <a:lnTo>
                      <a:pt x="30" y="698"/>
                    </a:lnTo>
                    <a:lnTo>
                      <a:pt x="42" y="654"/>
                    </a:lnTo>
                    <a:lnTo>
                      <a:pt x="56" y="610"/>
                    </a:lnTo>
                    <a:lnTo>
                      <a:pt x="74" y="568"/>
                    </a:lnTo>
                    <a:lnTo>
                      <a:pt x="92" y="526"/>
                    </a:lnTo>
                    <a:lnTo>
                      <a:pt x="112" y="486"/>
                    </a:lnTo>
                    <a:lnTo>
                      <a:pt x="134" y="448"/>
                    </a:lnTo>
                    <a:lnTo>
                      <a:pt x="158" y="410"/>
                    </a:lnTo>
                    <a:lnTo>
                      <a:pt x="184" y="374"/>
                    </a:lnTo>
                    <a:lnTo>
                      <a:pt x="212" y="338"/>
                    </a:lnTo>
                    <a:lnTo>
                      <a:pt x="242" y="304"/>
                    </a:lnTo>
                    <a:lnTo>
                      <a:pt x="272" y="272"/>
                    </a:lnTo>
                    <a:lnTo>
                      <a:pt x="304" y="242"/>
                    </a:lnTo>
                    <a:lnTo>
                      <a:pt x="338" y="212"/>
                    </a:lnTo>
                    <a:lnTo>
                      <a:pt x="374" y="184"/>
                    </a:lnTo>
                    <a:lnTo>
                      <a:pt x="410" y="158"/>
                    </a:lnTo>
                    <a:lnTo>
                      <a:pt x="448" y="134"/>
                    </a:lnTo>
                    <a:lnTo>
                      <a:pt x="488" y="112"/>
                    </a:lnTo>
                    <a:lnTo>
                      <a:pt x="528" y="92"/>
                    </a:lnTo>
                    <a:lnTo>
                      <a:pt x="568" y="72"/>
                    </a:lnTo>
                    <a:lnTo>
                      <a:pt x="610" y="56"/>
                    </a:lnTo>
                    <a:lnTo>
                      <a:pt x="654" y="42"/>
                    </a:lnTo>
                    <a:lnTo>
                      <a:pt x="698" y="28"/>
                    </a:lnTo>
                    <a:lnTo>
                      <a:pt x="744" y="18"/>
                    </a:lnTo>
                    <a:lnTo>
                      <a:pt x="790" y="10"/>
                    </a:lnTo>
                    <a:lnTo>
                      <a:pt x="836" y="4"/>
                    </a:lnTo>
                    <a:lnTo>
                      <a:pt x="882" y="0"/>
                    </a:lnTo>
                    <a:lnTo>
                      <a:pt x="930" y="0"/>
                    </a:lnTo>
                    <a:lnTo>
                      <a:pt x="978" y="0"/>
                    </a:lnTo>
                    <a:lnTo>
                      <a:pt x="1026" y="4"/>
                    </a:lnTo>
                    <a:lnTo>
                      <a:pt x="1072" y="10"/>
                    </a:lnTo>
                    <a:lnTo>
                      <a:pt x="1118" y="18"/>
                    </a:lnTo>
                    <a:lnTo>
                      <a:pt x="1164" y="28"/>
                    </a:lnTo>
                    <a:lnTo>
                      <a:pt x="1208" y="42"/>
                    </a:lnTo>
                    <a:lnTo>
                      <a:pt x="1250" y="56"/>
                    </a:lnTo>
                    <a:lnTo>
                      <a:pt x="1294" y="72"/>
                    </a:lnTo>
                    <a:lnTo>
                      <a:pt x="1334" y="92"/>
                    </a:lnTo>
                    <a:lnTo>
                      <a:pt x="1374" y="112"/>
                    </a:lnTo>
                    <a:lnTo>
                      <a:pt x="1414" y="134"/>
                    </a:lnTo>
                    <a:lnTo>
                      <a:pt x="1452" y="158"/>
                    </a:lnTo>
                    <a:lnTo>
                      <a:pt x="1488" y="184"/>
                    </a:lnTo>
                    <a:lnTo>
                      <a:pt x="1522" y="212"/>
                    </a:lnTo>
                    <a:lnTo>
                      <a:pt x="1556" y="242"/>
                    </a:lnTo>
                    <a:lnTo>
                      <a:pt x="1588" y="272"/>
                    </a:lnTo>
                    <a:lnTo>
                      <a:pt x="1620" y="304"/>
                    </a:lnTo>
                    <a:lnTo>
                      <a:pt x="1650" y="338"/>
                    </a:lnTo>
                    <a:lnTo>
                      <a:pt x="1676" y="374"/>
                    </a:lnTo>
                    <a:lnTo>
                      <a:pt x="1702" y="410"/>
                    </a:lnTo>
                    <a:lnTo>
                      <a:pt x="1726" y="448"/>
                    </a:lnTo>
                    <a:lnTo>
                      <a:pt x="1750" y="486"/>
                    </a:lnTo>
                    <a:lnTo>
                      <a:pt x="1770" y="526"/>
                    </a:lnTo>
                    <a:lnTo>
                      <a:pt x="1788" y="568"/>
                    </a:lnTo>
                    <a:lnTo>
                      <a:pt x="1806" y="610"/>
                    </a:lnTo>
                    <a:lnTo>
                      <a:pt x="1820" y="654"/>
                    </a:lnTo>
                    <a:lnTo>
                      <a:pt x="1832" y="698"/>
                    </a:lnTo>
                    <a:lnTo>
                      <a:pt x="1842" y="742"/>
                    </a:lnTo>
                    <a:lnTo>
                      <a:pt x="1850" y="788"/>
                    </a:lnTo>
                    <a:lnTo>
                      <a:pt x="1856" y="836"/>
                    </a:lnTo>
                    <a:lnTo>
                      <a:pt x="1860" y="882"/>
                    </a:lnTo>
                    <a:lnTo>
                      <a:pt x="1862" y="93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Verdana" panose="020B060403050404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1835" y="2976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5162297" y="3647339"/>
              <a:ext cx="2421041" cy="715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kumimoji="1" lang="zh-CN" altLang="en-US" sz="28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学生愿望与学习发展的引导</a:t>
              </a: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285251" y="3226387"/>
              <a:ext cx="2255384" cy="814785"/>
            </a:xfrm>
            <a:custGeom>
              <a:avLst/>
              <a:gdLst>
                <a:gd name="T0" fmla="*/ 0 w 4756"/>
                <a:gd name="T1" fmla="*/ 1054100 h 1576"/>
                <a:gd name="T2" fmla="*/ 30675 w 4756"/>
                <a:gd name="T3" fmla="*/ 977852 h 1576"/>
                <a:gd name="T4" fmla="*/ 66258 w 4756"/>
                <a:gd name="T5" fmla="*/ 902941 h 1576"/>
                <a:gd name="T6" fmla="*/ 104296 w 4756"/>
                <a:gd name="T7" fmla="*/ 830706 h 1576"/>
                <a:gd name="T8" fmla="*/ 146014 w 4756"/>
                <a:gd name="T9" fmla="*/ 761146 h 1576"/>
                <a:gd name="T10" fmla="*/ 190186 w 4756"/>
                <a:gd name="T11" fmla="*/ 692924 h 1576"/>
                <a:gd name="T12" fmla="*/ 236813 w 4756"/>
                <a:gd name="T13" fmla="*/ 628714 h 1576"/>
                <a:gd name="T14" fmla="*/ 287120 w 4756"/>
                <a:gd name="T15" fmla="*/ 565843 h 1576"/>
                <a:gd name="T16" fmla="*/ 338654 w 4756"/>
                <a:gd name="T17" fmla="*/ 505647 h 1576"/>
                <a:gd name="T18" fmla="*/ 365648 w 4756"/>
                <a:gd name="T19" fmla="*/ 476218 h 1576"/>
                <a:gd name="T20" fmla="*/ 422091 w 4756"/>
                <a:gd name="T21" fmla="*/ 421372 h 1576"/>
                <a:gd name="T22" fmla="*/ 480987 w 4756"/>
                <a:gd name="T23" fmla="*/ 367865 h 1576"/>
                <a:gd name="T24" fmla="*/ 542338 w 4756"/>
                <a:gd name="T25" fmla="*/ 318370 h 1576"/>
                <a:gd name="T26" fmla="*/ 604915 w 4756"/>
                <a:gd name="T27" fmla="*/ 271551 h 1576"/>
                <a:gd name="T28" fmla="*/ 669946 w 4756"/>
                <a:gd name="T29" fmla="*/ 228745 h 1576"/>
                <a:gd name="T30" fmla="*/ 737432 w 4756"/>
                <a:gd name="T31" fmla="*/ 188614 h 1576"/>
                <a:gd name="T32" fmla="*/ 807371 w 4756"/>
                <a:gd name="T33" fmla="*/ 152497 h 1576"/>
                <a:gd name="T34" fmla="*/ 842954 w 4756"/>
                <a:gd name="T35" fmla="*/ 135107 h 1576"/>
                <a:gd name="T36" fmla="*/ 914121 w 4756"/>
                <a:gd name="T37" fmla="*/ 104340 h 1576"/>
                <a:gd name="T38" fmla="*/ 987741 w 4756"/>
                <a:gd name="T39" fmla="*/ 77586 h 1576"/>
                <a:gd name="T40" fmla="*/ 1062589 w 4756"/>
                <a:gd name="T41" fmla="*/ 53508 h 1576"/>
                <a:gd name="T42" fmla="*/ 1139890 w 4756"/>
                <a:gd name="T43" fmla="*/ 34780 h 1576"/>
                <a:gd name="T44" fmla="*/ 1217192 w 4756"/>
                <a:gd name="T45" fmla="*/ 20065 h 1576"/>
                <a:gd name="T46" fmla="*/ 1296947 w 4756"/>
                <a:gd name="T47" fmla="*/ 8026 h 1576"/>
                <a:gd name="T48" fmla="*/ 1377930 w 4756"/>
                <a:gd name="T49" fmla="*/ 1338 h 1576"/>
                <a:gd name="T50" fmla="*/ 1458913 w 4756"/>
                <a:gd name="T51" fmla="*/ 0 h 1576"/>
                <a:gd name="T52" fmla="*/ 1499404 w 4756"/>
                <a:gd name="T53" fmla="*/ 0 h 1576"/>
                <a:gd name="T54" fmla="*/ 1580386 w 4756"/>
                <a:gd name="T55" fmla="*/ 5351 h 1576"/>
                <a:gd name="T56" fmla="*/ 1660142 w 4756"/>
                <a:gd name="T57" fmla="*/ 13377 h 1576"/>
                <a:gd name="T58" fmla="*/ 1738670 w 4756"/>
                <a:gd name="T59" fmla="*/ 26754 h 1576"/>
                <a:gd name="T60" fmla="*/ 1817199 w 4756"/>
                <a:gd name="T61" fmla="*/ 44144 h 1576"/>
                <a:gd name="T62" fmla="*/ 1892046 w 4756"/>
                <a:gd name="T63" fmla="*/ 65547 h 1576"/>
                <a:gd name="T64" fmla="*/ 1966894 w 4756"/>
                <a:gd name="T65" fmla="*/ 90963 h 1576"/>
                <a:gd name="T66" fmla="*/ 2039287 w 4756"/>
                <a:gd name="T67" fmla="*/ 119054 h 1576"/>
                <a:gd name="T68" fmla="*/ 2074871 w 4756"/>
                <a:gd name="T69" fmla="*/ 135107 h 1576"/>
                <a:gd name="T70" fmla="*/ 2146037 w 4756"/>
                <a:gd name="T71" fmla="*/ 169887 h 1576"/>
                <a:gd name="T72" fmla="*/ 2213522 w 4756"/>
                <a:gd name="T73" fmla="*/ 208680 h 1576"/>
                <a:gd name="T74" fmla="*/ 2279781 w 4756"/>
                <a:gd name="T75" fmla="*/ 250148 h 1576"/>
                <a:gd name="T76" fmla="*/ 2344812 w 4756"/>
                <a:gd name="T77" fmla="*/ 294292 h 1576"/>
                <a:gd name="T78" fmla="*/ 2406163 w 4756"/>
                <a:gd name="T79" fmla="*/ 342449 h 1576"/>
                <a:gd name="T80" fmla="*/ 2466286 w 4756"/>
                <a:gd name="T81" fmla="*/ 394619 h 1576"/>
                <a:gd name="T82" fmla="*/ 2523955 w 4756"/>
                <a:gd name="T83" fmla="*/ 448126 h 1576"/>
                <a:gd name="T84" fmla="*/ 2579171 w 4756"/>
                <a:gd name="T85" fmla="*/ 505647 h 1576"/>
                <a:gd name="T86" fmla="*/ 2604938 w 4756"/>
                <a:gd name="T87" fmla="*/ 535076 h 1576"/>
                <a:gd name="T88" fmla="*/ 2656472 w 4756"/>
                <a:gd name="T89" fmla="*/ 596610 h 1576"/>
                <a:gd name="T90" fmla="*/ 2705553 w 4756"/>
                <a:gd name="T91" fmla="*/ 660819 h 1576"/>
                <a:gd name="T92" fmla="*/ 2750952 w 4756"/>
                <a:gd name="T93" fmla="*/ 726366 h 1576"/>
                <a:gd name="T94" fmla="*/ 2792670 w 4756"/>
                <a:gd name="T95" fmla="*/ 795926 h 1576"/>
                <a:gd name="T96" fmla="*/ 2833161 w 4756"/>
                <a:gd name="T97" fmla="*/ 866823 h 1576"/>
                <a:gd name="T98" fmla="*/ 2869972 w 4756"/>
                <a:gd name="T99" fmla="*/ 940396 h 1576"/>
                <a:gd name="T100" fmla="*/ 2903101 w 4756"/>
                <a:gd name="T101" fmla="*/ 1015307 h 1576"/>
                <a:gd name="T102" fmla="*/ 0 w 4756"/>
                <a:gd name="T103" fmla="*/ 1054100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35"/>
          <p:cNvGrpSpPr/>
          <p:nvPr/>
        </p:nvGrpSpPr>
        <p:grpSpPr>
          <a:xfrm>
            <a:off x="6747231" y="3429631"/>
            <a:ext cx="3354036" cy="1186183"/>
            <a:chOff x="5147817" y="2606709"/>
            <a:chExt cx="2515527" cy="889637"/>
          </a:xfrm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6065677" y="2606709"/>
              <a:ext cx="706802" cy="582865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AutoShape 34"/>
            <p:cNvSpPr>
              <a:spLocks noChangeArrowheads="1"/>
            </p:cNvSpPr>
            <p:nvPr/>
          </p:nvSpPr>
          <p:spPr bwMode="auto">
            <a:xfrm rot="19232580">
              <a:off x="5147817" y="2913481"/>
              <a:ext cx="706802" cy="582865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AutoShape 35"/>
            <p:cNvSpPr>
              <a:spLocks noChangeArrowheads="1"/>
            </p:cNvSpPr>
            <p:nvPr/>
          </p:nvSpPr>
          <p:spPr bwMode="auto">
            <a:xfrm rot="2480061">
              <a:off x="6956542" y="2912253"/>
              <a:ext cx="706802" cy="582866"/>
            </a:xfrm>
            <a:prstGeom prst="upArrow">
              <a:avLst>
                <a:gd name="adj1" fmla="val 52833"/>
                <a:gd name="adj2" fmla="val 45940"/>
              </a:avLst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39"/>
          <p:cNvGrpSpPr/>
          <p:nvPr/>
        </p:nvGrpSpPr>
        <p:grpSpPr>
          <a:xfrm>
            <a:off x="1095503" y="3078120"/>
            <a:ext cx="3286388" cy="725283"/>
            <a:chOff x="1051815" y="1400455"/>
            <a:chExt cx="3805087" cy="507426"/>
          </a:xfrm>
        </p:grpSpPr>
        <p:grpSp>
          <p:nvGrpSpPr>
            <p:cNvPr id="29" name="组合 40"/>
            <p:cNvGrpSpPr/>
            <p:nvPr/>
          </p:nvGrpSpPr>
          <p:grpSpPr>
            <a:xfrm>
              <a:off x="1051815" y="1472014"/>
              <a:ext cx="471712" cy="435867"/>
              <a:chOff x="1017380" y="1130080"/>
              <a:chExt cx="529400" cy="489172"/>
            </a:xfrm>
          </p:grpSpPr>
          <p:sp>
            <p:nvSpPr>
              <p:cNvPr id="45" name="Oval 53"/>
              <p:cNvSpPr>
                <a:spLocks noChangeArrowheads="1"/>
              </p:cNvSpPr>
              <p:nvPr/>
            </p:nvSpPr>
            <p:spPr bwMode="auto">
              <a:xfrm>
                <a:off x="1179617" y="1496234"/>
                <a:ext cx="357474" cy="12301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0" cap="rnd" algn="ctr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Group 54"/>
              <p:cNvGrpSpPr/>
              <p:nvPr/>
            </p:nvGrpSpPr>
            <p:grpSpPr bwMode="auto">
              <a:xfrm>
                <a:off x="1017380" y="1130080"/>
                <a:ext cx="529400" cy="339160"/>
                <a:chOff x="1860" y="1139"/>
                <a:chExt cx="1550" cy="993"/>
              </a:xfrm>
            </p:grpSpPr>
            <p:sp>
              <p:nvSpPr>
                <p:cNvPr id="47" name="Oval 55"/>
                <p:cNvSpPr>
                  <a:spLocks noChangeArrowheads="1"/>
                </p:cNvSpPr>
                <p:nvPr/>
              </p:nvSpPr>
              <p:spPr bwMode="auto">
                <a:xfrm>
                  <a:off x="1860" y="1139"/>
                  <a:ext cx="1550" cy="9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0E58C4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6" name="Group 56"/>
                <p:cNvGrpSpPr/>
                <p:nvPr/>
              </p:nvGrpSpPr>
              <p:grpSpPr bwMode="auto">
                <a:xfrm>
                  <a:off x="2426" y="1169"/>
                  <a:ext cx="908" cy="296"/>
                  <a:chOff x="1431" y="1843"/>
                  <a:chExt cx="907" cy="295"/>
                </a:xfrm>
              </p:grpSpPr>
              <p:sp>
                <p:nvSpPr>
                  <p:cNvPr id="49" name="Freeform 57"/>
                  <p:cNvSpPr/>
                  <p:nvPr/>
                </p:nvSpPr>
                <p:spPr bwMode="auto">
                  <a:xfrm>
                    <a:off x="1429" y="1843"/>
                    <a:ext cx="910" cy="296"/>
                  </a:xfrm>
                  <a:custGeom>
                    <a:avLst/>
                    <a:gdLst/>
                    <a:ahLst/>
                    <a:cxnLst>
                      <a:cxn ang="0">
                        <a:pos x="0" y="1576"/>
                      </a:cxn>
                      <a:cxn ang="0">
                        <a:pos x="50" y="1462"/>
                      </a:cxn>
                      <a:cxn ang="0">
                        <a:pos x="108" y="1350"/>
                      </a:cxn>
                      <a:cxn ang="0">
                        <a:pos x="170" y="1242"/>
                      </a:cxn>
                      <a:cxn ang="0">
                        <a:pos x="238" y="1138"/>
                      </a:cxn>
                      <a:cxn ang="0">
                        <a:pos x="310" y="1036"/>
                      </a:cxn>
                      <a:cxn ang="0">
                        <a:pos x="386" y="940"/>
                      </a:cxn>
                      <a:cxn ang="0">
                        <a:pos x="468" y="846"/>
                      </a:cxn>
                      <a:cxn ang="0">
                        <a:pos x="552" y="756"/>
                      </a:cxn>
                      <a:cxn ang="0">
                        <a:pos x="596" y="712"/>
                      </a:cxn>
                      <a:cxn ang="0">
                        <a:pos x="688" y="630"/>
                      </a:cxn>
                      <a:cxn ang="0">
                        <a:pos x="784" y="550"/>
                      </a:cxn>
                      <a:cxn ang="0">
                        <a:pos x="884" y="476"/>
                      </a:cxn>
                      <a:cxn ang="0">
                        <a:pos x="986" y="406"/>
                      </a:cxn>
                      <a:cxn ang="0">
                        <a:pos x="1092" y="342"/>
                      </a:cxn>
                      <a:cxn ang="0">
                        <a:pos x="1202" y="282"/>
                      </a:cxn>
                      <a:cxn ang="0">
                        <a:pos x="1316" y="228"/>
                      </a:cxn>
                      <a:cxn ang="0">
                        <a:pos x="1374" y="202"/>
                      </a:cxn>
                      <a:cxn ang="0">
                        <a:pos x="1490" y="156"/>
                      </a:cxn>
                      <a:cxn ang="0">
                        <a:pos x="1610" y="116"/>
                      </a:cxn>
                      <a:cxn ang="0">
                        <a:pos x="1732" y="80"/>
                      </a:cxn>
                      <a:cxn ang="0">
                        <a:pos x="1858" y="52"/>
                      </a:cxn>
                      <a:cxn ang="0">
                        <a:pos x="1984" y="30"/>
                      </a:cxn>
                      <a:cxn ang="0">
                        <a:pos x="2114" y="12"/>
                      </a:cxn>
                      <a:cxn ang="0">
                        <a:pos x="2246" y="2"/>
                      </a:cxn>
                      <a:cxn ang="0">
                        <a:pos x="2378" y="0"/>
                      </a:cxn>
                      <a:cxn ang="0">
                        <a:pos x="2444" y="0"/>
                      </a:cxn>
                      <a:cxn ang="0">
                        <a:pos x="2576" y="8"/>
                      </a:cxn>
                      <a:cxn ang="0">
                        <a:pos x="2706" y="20"/>
                      </a:cxn>
                      <a:cxn ang="0">
                        <a:pos x="2834" y="40"/>
                      </a:cxn>
                      <a:cxn ang="0">
                        <a:pos x="2962" y="66"/>
                      </a:cxn>
                      <a:cxn ang="0">
                        <a:pos x="3084" y="98"/>
                      </a:cxn>
                      <a:cxn ang="0">
                        <a:pos x="3206" y="136"/>
                      </a:cxn>
                      <a:cxn ang="0">
                        <a:pos x="3324" y="178"/>
                      </a:cxn>
                      <a:cxn ang="0">
                        <a:pos x="3382" y="202"/>
                      </a:cxn>
                      <a:cxn ang="0">
                        <a:pos x="3498" y="254"/>
                      </a:cxn>
                      <a:cxn ang="0">
                        <a:pos x="3608" y="312"/>
                      </a:cxn>
                      <a:cxn ang="0">
                        <a:pos x="3716" y="374"/>
                      </a:cxn>
                      <a:cxn ang="0">
                        <a:pos x="3822" y="440"/>
                      </a:cxn>
                      <a:cxn ang="0">
                        <a:pos x="3922" y="512"/>
                      </a:cxn>
                      <a:cxn ang="0">
                        <a:pos x="4020" y="590"/>
                      </a:cxn>
                      <a:cxn ang="0">
                        <a:pos x="4114" y="670"/>
                      </a:cxn>
                      <a:cxn ang="0">
                        <a:pos x="4204" y="756"/>
                      </a:cxn>
                      <a:cxn ang="0">
                        <a:pos x="4246" y="800"/>
                      </a:cxn>
                      <a:cxn ang="0">
                        <a:pos x="4330" y="892"/>
                      </a:cxn>
                      <a:cxn ang="0">
                        <a:pos x="4410" y="988"/>
                      </a:cxn>
                      <a:cxn ang="0">
                        <a:pos x="4484" y="1086"/>
                      </a:cxn>
                      <a:cxn ang="0">
                        <a:pos x="4552" y="1190"/>
                      </a:cxn>
                      <a:cxn ang="0">
                        <a:pos x="4618" y="1296"/>
                      </a:cxn>
                      <a:cxn ang="0">
                        <a:pos x="4678" y="1406"/>
                      </a:cxn>
                      <a:cxn ang="0">
                        <a:pos x="4732" y="1518"/>
                      </a:cxn>
                      <a:cxn ang="0">
                        <a:pos x="0" y="1576"/>
                      </a:cxn>
                    </a:cxnLst>
                    <a:rect l="0" t="0" r="r" b="b"/>
                    <a:pathLst>
                      <a:path w="4756" h="1576">
                        <a:moveTo>
                          <a:pt x="0" y="1576"/>
                        </a:moveTo>
                        <a:lnTo>
                          <a:pt x="0" y="1576"/>
                        </a:lnTo>
                        <a:lnTo>
                          <a:pt x="24" y="1518"/>
                        </a:lnTo>
                        <a:lnTo>
                          <a:pt x="50" y="1462"/>
                        </a:lnTo>
                        <a:lnTo>
                          <a:pt x="78" y="1406"/>
                        </a:lnTo>
                        <a:lnTo>
                          <a:pt x="108" y="1350"/>
                        </a:lnTo>
                        <a:lnTo>
                          <a:pt x="138" y="1296"/>
                        </a:lnTo>
                        <a:lnTo>
                          <a:pt x="170" y="1242"/>
                        </a:lnTo>
                        <a:lnTo>
                          <a:pt x="204" y="1190"/>
                        </a:lnTo>
                        <a:lnTo>
                          <a:pt x="238" y="1138"/>
                        </a:lnTo>
                        <a:lnTo>
                          <a:pt x="272" y="1086"/>
                        </a:lnTo>
                        <a:lnTo>
                          <a:pt x="310" y="1036"/>
                        </a:lnTo>
                        <a:lnTo>
                          <a:pt x="348" y="988"/>
                        </a:lnTo>
                        <a:lnTo>
                          <a:pt x="386" y="940"/>
                        </a:lnTo>
                        <a:lnTo>
                          <a:pt x="426" y="892"/>
                        </a:lnTo>
                        <a:lnTo>
                          <a:pt x="468" y="846"/>
                        </a:lnTo>
                        <a:lnTo>
                          <a:pt x="510" y="800"/>
                        </a:lnTo>
                        <a:lnTo>
                          <a:pt x="552" y="756"/>
                        </a:lnTo>
                        <a:lnTo>
                          <a:pt x="552" y="756"/>
                        </a:lnTo>
                        <a:lnTo>
                          <a:pt x="596" y="712"/>
                        </a:lnTo>
                        <a:lnTo>
                          <a:pt x="642" y="670"/>
                        </a:lnTo>
                        <a:lnTo>
                          <a:pt x="688" y="630"/>
                        </a:lnTo>
                        <a:lnTo>
                          <a:pt x="736" y="590"/>
                        </a:lnTo>
                        <a:lnTo>
                          <a:pt x="784" y="550"/>
                        </a:lnTo>
                        <a:lnTo>
                          <a:pt x="834" y="512"/>
                        </a:lnTo>
                        <a:lnTo>
                          <a:pt x="884" y="476"/>
                        </a:lnTo>
                        <a:lnTo>
                          <a:pt x="934" y="440"/>
                        </a:lnTo>
                        <a:lnTo>
                          <a:pt x="986" y="406"/>
                        </a:lnTo>
                        <a:lnTo>
                          <a:pt x="1040" y="374"/>
                        </a:lnTo>
                        <a:lnTo>
                          <a:pt x="1092" y="342"/>
                        </a:lnTo>
                        <a:lnTo>
                          <a:pt x="1148" y="312"/>
                        </a:lnTo>
                        <a:lnTo>
                          <a:pt x="1202" y="282"/>
                        </a:lnTo>
                        <a:lnTo>
                          <a:pt x="1258" y="254"/>
                        </a:lnTo>
                        <a:lnTo>
                          <a:pt x="1316" y="228"/>
                        </a:lnTo>
                        <a:lnTo>
                          <a:pt x="1374" y="202"/>
                        </a:lnTo>
                        <a:lnTo>
                          <a:pt x="1374" y="202"/>
                        </a:lnTo>
                        <a:lnTo>
                          <a:pt x="1432" y="178"/>
                        </a:lnTo>
                        <a:lnTo>
                          <a:pt x="1490" y="156"/>
                        </a:lnTo>
                        <a:lnTo>
                          <a:pt x="1550" y="136"/>
                        </a:lnTo>
                        <a:lnTo>
                          <a:pt x="1610" y="116"/>
                        </a:lnTo>
                        <a:lnTo>
                          <a:pt x="1672" y="98"/>
                        </a:lnTo>
                        <a:lnTo>
                          <a:pt x="1732" y="80"/>
                        </a:lnTo>
                        <a:lnTo>
                          <a:pt x="1794" y="66"/>
                        </a:lnTo>
                        <a:lnTo>
                          <a:pt x="1858" y="52"/>
                        </a:lnTo>
                        <a:lnTo>
                          <a:pt x="1922" y="40"/>
                        </a:lnTo>
                        <a:lnTo>
                          <a:pt x="1984" y="30"/>
                        </a:lnTo>
                        <a:lnTo>
                          <a:pt x="2050" y="20"/>
                        </a:lnTo>
                        <a:lnTo>
                          <a:pt x="2114" y="12"/>
                        </a:lnTo>
                        <a:lnTo>
                          <a:pt x="2180" y="8"/>
                        </a:lnTo>
                        <a:lnTo>
                          <a:pt x="2246" y="2"/>
                        </a:lnTo>
                        <a:lnTo>
                          <a:pt x="2312" y="0"/>
                        </a:lnTo>
                        <a:lnTo>
                          <a:pt x="2378" y="0"/>
                        </a:lnTo>
                        <a:lnTo>
                          <a:pt x="2378" y="0"/>
                        </a:lnTo>
                        <a:lnTo>
                          <a:pt x="2444" y="0"/>
                        </a:lnTo>
                        <a:lnTo>
                          <a:pt x="2510" y="2"/>
                        </a:lnTo>
                        <a:lnTo>
                          <a:pt x="2576" y="8"/>
                        </a:lnTo>
                        <a:lnTo>
                          <a:pt x="2642" y="12"/>
                        </a:lnTo>
                        <a:lnTo>
                          <a:pt x="2706" y="20"/>
                        </a:lnTo>
                        <a:lnTo>
                          <a:pt x="2772" y="30"/>
                        </a:lnTo>
                        <a:lnTo>
                          <a:pt x="2834" y="40"/>
                        </a:lnTo>
                        <a:lnTo>
                          <a:pt x="2898" y="52"/>
                        </a:lnTo>
                        <a:lnTo>
                          <a:pt x="2962" y="66"/>
                        </a:lnTo>
                        <a:lnTo>
                          <a:pt x="3024" y="80"/>
                        </a:lnTo>
                        <a:lnTo>
                          <a:pt x="3084" y="98"/>
                        </a:lnTo>
                        <a:lnTo>
                          <a:pt x="3146" y="116"/>
                        </a:lnTo>
                        <a:lnTo>
                          <a:pt x="3206" y="136"/>
                        </a:lnTo>
                        <a:lnTo>
                          <a:pt x="3266" y="156"/>
                        </a:lnTo>
                        <a:lnTo>
                          <a:pt x="3324" y="178"/>
                        </a:lnTo>
                        <a:lnTo>
                          <a:pt x="3382" y="202"/>
                        </a:lnTo>
                        <a:lnTo>
                          <a:pt x="3382" y="202"/>
                        </a:lnTo>
                        <a:lnTo>
                          <a:pt x="3440" y="228"/>
                        </a:lnTo>
                        <a:lnTo>
                          <a:pt x="3498" y="254"/>
                        </a:lnTo>
                        <a:lnTo>
                          <a:pt x="3554" y="282"/>
                        </a:lnTo>
                        <a:lnTo>
                          <a:pt x="3608" y="312"/>
                        </a:lnTo>
                        <a:lnTo>
                          <a:pt x="3664" y="342"/>
                        </a:lnTo>
                        <a:lnTo>
                          <a:pt x="3716" y="374"/>
                        </a:lnTo>
                        <a:lnTo>
                          <a:pt x="3770" y="406"/>
                        </a:lnTo>
                        <a:lnTo>
                          <a:pt x="3822" y="440"/>
                        </a:lnTo>
                        <a:lnTo>
                          <a:pt x="3872" y="476"/>
                        </a:lnTo>
                        <a:lnTo>
                          <a:pt x="3922" y="512"/>
                        </a:lnTo>
                        <a:lnTo>
                          <a:pt x="3972" y="550"/>
                        </a:lnTo>
                        <a:lnTo>
                          <a:pt x="4020" y="590"/>
                        </a:lnTo>
                        <a:lnTo>
                          <a:pt x="4068" y="630"/>
                        </a:lnTo>
                        <a:lnTo>
                          <a:pt x="4114" y="670"/>
                        </a:lnTo>
                        <a:lnTo>
                          <a:pt x="4160" y="712"/>
                        </a:lnTo>
                        <a:lnTo>
                          <a:pt x="4204" y="756"/>
                        </a:lnTo>
                        <a:lnTo>
                          <a:pt x="4204" y="756"/>
                        </a:lnTo>
                        <a:lnTo>
                          <a:pt x="4246" y="800"/>
                        </a:lnTo>
                        <a:lnTo>
                          <a:pt x="4288" y="846"/>
                        </a:lnTo>
                        <a:lnTo>
                          <a:pt x="4330" y="892"/>
                        </a:lnTo>
                        <a:lnTo>
                          <a:pt x="4370" y="940"/>
                        </a:lnTo>
                        <a:lnTo>
                          <a:pt x="4410" y="988"/>
                        </a:lnTo>
                        <a:lnTo>
                          <a:pt x="4446" y="1036"/>
                        </a:lnTo>
                        <a:lnTo>
                          <a:pt x="4484" y="1086"/>
                        </a:lnTo>
                        <a:lnTo>
                          <a:pt x="4518" y="1138"/>
                        </a:lnTo>
                        <a:lnTo>
                          <a:pt x="4552" y="1190"/>
                        </a:lnTo>
                        <a:lnTo>
                          <a:pt x="4586" y="1242"/>
                        </a:lnTo>
                        <a:lnTo>
                          <a:pt x="4618" y="1296"/>
                        </a:lnTo>
                        <a:lnTo>
                          <a:pt x="4648" y="1350"/>
                        </a:lnTo>
                        <a:lnTo>
                          <a:pt x="4678" y="1406"/>
                        </a:lnTo>
                        <a:lnTo>
                          <a:pt x="4706" y="1462"/>
                        </a:lnTo>
                        <a:lnTo>
                          <a:pt x="4732" y="1518"/>
                        </a:lnTo>
                        <a:lnTo>
                          <a:pt x="4756" y="1576"/>
                        </a:lnTo>
                        <a:lnTo>
                          <a:pt x="0" y="157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5000"/>
                        </a:srgbClr>
                      </a:gs>
                      <a:gs pos="100000">
                        <a:srgbClr val="FFFFFF">
                          <a:gamma/>
                          <a:tint val="0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kern="0" dirty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771" y="1843"/>
                    <a:ext cx="227" cy="2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7ABF5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kern="0" dirty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sp>
          <p:nvSpPr>
            <p:cNvPr id="44" name="TextBox 43"/>
            <p:cNvSpPr txBox="1"/>
            <p:nvPr/>
          </p:nvSpPr>
          <p:spPr>
            <a:xfrm>
              <a:off x="1619672" y="1400455"/>
              <a:ext cx="3237230" cy="44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218565">
                <a:lnSpc>
                  <a:spcPct val="89000"/>
                </a:lnSpc>
                <a:defRPr/>
              </a:pPr>
              <a:r>
                <a:rPr lang="zh-CN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学生艺术表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现</a:t>
              </a:r>
              <a:r>
                <a:rPr lang="zh-CN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实践能力的基础</a:t>
              </a: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和发展</a:t>
              </a:r>
              <a:endParaRPr lang="en-US" altLang="zh-CN" sz="2000" b="1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50"/>
          <p:cNvGrpSpPr/>
          <p:nvPr/>
        </p:nvGrpSpPr>
        <p:grpSpPr>
          <a:xfrm>
            <a:off x="1080103" y="4731116"/>
            <a:ext cx="2975869" cy="660109"/>
            <a:chOff x="1186240" y="2556137"/>
            <a:chExt cx="2231902" cy="495081"/>
          </a:xfrm>
        </p:grpSpPr>
        <p:grpSp>
          <p:nvGrpSpPr>
            <p:cNvPr id="41" name="组合 51"/>
            <p:cNvGrpSpPr/>
            <p:nvPr/>
          </p:nvGrpSpPr>
          <p:grpSpPr>
            <a:xfrm>
              <a:off x="1186240" y="2605033"/>
              <a:ext cx="331414" cy="446185"/>
              <a:chOff x="1169485" y="2261838"/>
              <a:chExt cx="371945" cy="500752"/>
            </a:xfrm>
          </p:grpSpPr>
          <p:grpSp>
            <p:nvGrpSpPr>
              <p:cNvPr id="46" name="Group 60"/>
              <p:cNvGrpSpPr/>
              <p:nvPr/>
            </p:nvGrpSpPr>
            <p:grpSpPr bwMode="auto">
              <a:xfrm>
                <a:off x="1169485" y="2261838"/>
                <a:ext cx="371945" cy="371948"/>
                <a:chOff x="2335" y="1139"/>
                <a:chExt cx="1089" cy="1089"/>
              </a:xfrm>
            </p:grpSpPr>
            <p:sp>
              <p:nvSpPr>
                <p:cNvPr id="56" name="Oval 61"/>
                <p:cNvSpPr>
                  <a:spLocks noChangeArrowheads="1"/>
                </p:cNvSpPr>
                <p:nvPr/>
              </p:nvSpPr>
              <p:spPr bwMode="auto">
                <a:xfrm>
                  <a:off x="2335" y="1139"/>
                  <a:ext cx="1089" cy="1089"/>
                </a:xfrm>
                <a:prstGeom prst="ellipse">
                  <a:avLst/>
                </a:prstGeom>
                <a:solidFill>
                  <a:srgbClr val="0071C1"/>
                </a:soli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48" name="Group 62"/>
                <p:cNvGrpSpPr/>
                <p:nvPr/>
              </p:nvGrpSpPr>
              <p:grpSpPr bwMode="auto">
                <a:xfrm>
                  <a:off x="2426" y="1169"/>
                  <a:ext cx="908" cy="296"/>
                  <a:chOff x="1431" y="1843"/>
                  <a:chExt cx="907" cy="295"/>
                </a:xfrm>
              </p:grpSpPr>
              <p:sp>
                <p:nvSpPr>
                  <p:cNvPr id="58" name="Freeform 63"/>
                  <p:cNvSpPr/>
                  <p:nvPr/>
                </p:nvSpPr>
                <p:spPr bwMode="auto">
                  <a:xfrm>
                    <a:off x="1429" y="1843"/>
                    <a:ext cx="910" cy="296"/>
                  </a:xfrm>
                  <a:custGeom>
                    <a:avLst/>
                    <a:gdLst/>
                    <a:ahLst/>
                    <a:cxnLst>
                      <a:cxn ang="0">
                        <a:pos x="0" y="1576"/>
                      </a:cxn>
                      <a:cxn ang="0">
                        <a:pos x="50" y="1462"/>
                      </a:cxn>
                      <a:cxn ang="0">
                        <a:pos x="108" y="1350"/>
                      </a:cxn>
                      <a:cxn ang="0">
                        <a:pos x="170" y="1242"/>
                      </a:cxn>
                      <a:cxn ang="0">
                        <a:pos x="238" y="1138"/>
                      </a:cxn>
                      <a:cxn ang="0">
                        <a:pos x="310" y="1036"/>
                      </a:cxn>
                      <a:cxn ang="0">
                        <a:pos x="386" y="940"/>
                      </a:cxn>
                      <a:cxn ang="0">
                        <a:pos x="468" y="846"/>
                      </a:cxn>
                      <a:cxn ang="0">
                        <a:pos x="552" y="756"/>
                      </a:cxn>
                      <a:cxn ang="0">
                        <a:pos x="596" y="712"/>
                      </a:cxn>
                      <a:cxn ang="0">
                        <a:pos x="688" y="630"/>
                      </a:cxn>
                      <a:cxn ang="0">
                        <a:pos x="784" y="550"/>
                      </a:cxn>
                      <a:cxn ang="0">
                        <a:pos x="884" y="476"/>
                      </a:cxn>
                      <a:cxn ang="0">
                        <a:pos x="986" y="406"/>
                      </a:cxn>
                      <a:cxn ang="0">
                        <a:pos x="1092" y="342"/>
                      </a:cxn>
                      <a:cxn ang="0">
                        <a:pos x="1202" y="282"/>
                      </a:cxn>
                      <a:cxn ang="0">
                        <a:pos x="1316" y="228"/>
                      </a:cxn>
                      <a:cxn ang="0">
                        <a:pos x="1374" y="202"/>
                      </a:cxn>
                      <a:cxn ang="0">
                        <a:pos x="1490" y="156"/>
                      </a:cxn>
                      <a:cxn ang="0">
                        <a:pos x="1610" y="116"/>
                      </a:cxn>
                      <a:cxn ang="0">
                        <a:pos x="1732" y="80"/>
                      </a:cxn>
                      <a:cxn ang="0">
                        <a:pos x="1858" y="52"/>
                      </a:cxn>
                      <a:cxn ang="0">
                        <a:pos x="1984" y="30"/>
                      </a:cxn>
                      <a:cxn ang="0">
                        <a:pos x="2114" y="12"/>
                      </a:cxn>
                      <a:cxn ang="0">
                        <a:pos x="2246" y="2"/>
                      </a:cxn>
                      <a:cxn ang="0">
                        <a:pos x="2378" y="0"/>
                      </a:cxn>
                      <a:cxn ang="0">
                        <a:pos x="2444" y="0"/>
                      </a:cxn>
                      <a:cxn ang="0">
                        <a:pos x="2576" y="8"/>
                      </a:cxn>
                      <a:cxn ang="0">
                        <a:pos x="2706" y="20"/>
                      </a:cxn>
                      <a:cxn ang="0">
                        <a:pos x="2834" y="40"/>
                      </a:cxn>
                      <a:cxn ang="0">
                        <a:pos x="2962" y="66"/>
                      </a:cxn>
                      <a:cxn ang="0">
                        <a:pos x="3084" y="98"/>
                      </a:cxn>
                      <a:cxn ang="0">
                        <a:pos x="3206" y="136"/>
                      </a:cxn>
                      <a:cxn ang="0">
                        <a:pos x="3324" y="178"/>
                      </a:cxn>
                      <a:cxn ang="0">
                        <a:pos x="3382" y="202"/>
                      </a:cxn>
                      <a:cxn ang="0">
                        <a:pos x="3498" y="254"/>
                      </a:cxn>
                      <a:cxn ang="0">
                        <a:pos x="3608" y="312"/>
                      </a:cxn>
                      <a:cxn ang="0">
                        <a:pos x="3716" y="374"/>
                      </a:cxn>
                      <a:cxn ang="0">
                        <a:pos x="3822" y="440"/>
                      </a:cxn>
                      <a:cxn ang="0">
                        <a:pos x="3922" y="512"/>
                      </a:cxn>
                      <a:cxn ang="0">
                        <a:pos x="4020" y="590"/>
                      </a:cxn>
                      <a:cxn ang="0">
                        <a:pos x="4114" y="670"/>
                      </a:cxn>
                      <a:cxn ang="0">
                        <a:pos x="4204" y="756"/>
                      </a:cxn>
                      <a:cxn ang="0">
                        <a:pos x="4246" y="800"/>
                      </a:cxn>
                      <a:cxn ang="0">
                        <a:pos x="4330" y="892"/>
                      </a:cxn>
                      <a:cxn ang="0">
                        <a:pos x="4410" y="988"/>
                      </a:cxn>
                      <a:cxn ang="0">
                        <a:pos x="4484" y="1086"/>
                      </a:cxn>
                      <a:cxn ang="0">
                        <a:pos x="4552" y="1190"/>
                      </a:cxn>
                      <a:cxn ang="0">
                        <a:pos x="4618" y="1296"/>
                      </a:cxn>
                      <a:cxn ang="0">
                        <a:pos x="4678" y="1406"/>
                      </a:cxn>
                      <a:cxn ang="0">
                        <a:pos x="4732" y="1518"/>
                      </a:cxn>
                      <a:cxn ang="0">
                        <a:pos x="0" y="1576"/>
                      </a:cxn>
                    </a:cxnLst>
                    <a:rect l="0" t="0" r="r" b="b"/>
                    <a:pathLst>
                      <a:path w="4756" h="1576">
                        <a:moveTo>
                          <a:pt x="0" y="1576"/>
                        </a:moveTo>
                        <a:lnTo>
                          <a:pt x="0" y="1576"/>
                        </a:lnTo>
                        <a:lnTo>
                          <a:pt x="24" y="1518"/>
                        </a:lnTo>
                        <a:lnTo>
                          <a:pt x="50" y="1462"/>
                        </a:lnTo>
                        <a:lnTo>
                          <a:pt x="78" y="1406"/>
                        </a:lnTo>
                        <a:lnTo>
                          <a:pt x="108" y="1350"/>
                        </a:lnTo>
                        <a:lnTo>
                          <a:pt x="138" y="1296"/>
                        </a:lnTo>
                        <a:lnTo>
                          <a:pt x="170" y="1242"/>
                        </a:lnTo>
                        <a:lnTo>
                          <a:pt x="204" y="1190"/>
                        </a:lnTo>
                        <a:lnTo>
                          <a:pt x="238" y="1138"/>
                        </a:lnTo>
                        <a:lnTo>
                          <a:pt x="272" y="1086"/>
                        </a:lnTo>
                        <a:lnTo>
                          <a:pt x="310" y="1036"/>
                        </a:lnTo>
                        <a:lnTo>
                          <a:pt x="348" y="988"/>
                        </a:lnTo>
                        <a:lnTo>
                          <a:pt x="386" y="940"/>
                        </a:lnTo>
                        <a:lnTo>
                          <a:pt x="426" y="892"/>
                        </a:lnTo>
                        <a:lnTo>
                          <a:pt x="468" y="846"/>
                        </a:lnTo>
                        <a:lnTo>
                          <a:pt x="510" y="800"/>
                        </a:lnTo>
                        <a:lnTo>
                          <a:pt x="552" y="756"/>
                        </a:lnTo>
                        <a:lnTo>
                          <a:pt x="552" y="756"/>
                        </a:lnTo>
                        <a:lnTo>
                          <a:pt x="596" y="712"/>
                        </a:lnTo>
                        <a:lnTo>
                          <a:pt x="642" y="670"/>
                        </a:lnTo>
                        <a:lnTo>
                          <a:pt x="688" y="630"/>
                        </a:lnTo>
                        <a:lnTo>
                          <a:pt x="736" y="590"/>
                        </a:lnTo>
                        <a:lnTo>
                          <a:pt x="784" y="550"/>
                        </a:lnTo>
                        <a:lnTo>
                          <a:pt x="834" y="512"/>
                        </a:lnTo>
                        <a:lnTo>
                          <a:pt x="884" y="476"/>
                        </a:lnTo>
                        <a:lnTo>
                          <a:pt x="934" y="440"/>
                        </a:lnTo>
                        <a:lnTo>
                          <a:pt x="986" y="406"/>
                        </a:lnTo>
                        <a:lnTo>
                          <a:pt x="1040" y="374"/>
                        </a:lnTo>
                        <a:lnTo>
                          <a:pt x="1092" y="342"/>
                        </a:lnTo>
                        <a:lnTo>
                          <a:pt x="1148" y="312"/>
                        </a:lnTo>
                        <a:lnTo>
                          <a:pt x="1202" y="282"/>
                        </a:lnTo>
                        <a:lnTo>
                          <a:pt x="1258" y="254"/>
                        </a:lnTo>
                        <a:lnTo>
                          <a:pt x="1316" y="228"/>
                        </a:lnTo>
                        <a:lnTo>
                          <a:pt x="1374" y="202"/>
                        </a:lnTo>
                        <a:lnTo>
                          <a:pt x="1374" y="202"/>
                        </a:lnTo>
                        <a:lnTo>
                          <a:pt x="1432" y="178"/>
                        </a:lnTo>
                        <a:lnTo>
                          <a:pt x="1490" y="156"/>
                        </a:lnTo>
                        <a:lnTo>
                          <a:pt x="1550" y="136"/>
                        </a:lnTo>
                        <a:lnTo>
                          <a:pt x="1610" y="116"/>
                        </a:lnTo>
                        <a:lnTo>
                          <a:pt x="1672" y="98"/>
                        </a:lnTo>
                        <a:lnTo>
                          <a:pt x="1732" y="80"/>
                        </a:lnTo>
                        <a:lnTo>
                          <a:pt x="1794" y="66"/>
                        </a:lnTo>
                        <a:lnTo>
                          <a:pt x="1858" y="52"/>
                        </a:lnTo>
                        <a:lnTo>
                          <a:pt x="1922" y="40"/>
                        </a:lnTo>
                        <a:lnTo>
                          <a:pt x="1984" y="30"/>
                        </a:lnTo>
                        <a:lnTo>
                          <a:pt x="2050" y="20"/>
                        </a:lnTo>
                        <a:lnTo>
                          <a:pt x="2114" y="12"/>
                        </a:lnTo>
                        <a:lnTo>
                          <a:pt x="2180" y="8"/>
                        </a:lnTo>
                        <a:lnTo>
                          <a:pt x="2246" y="2"/>
                        </a:lnTo>
                        <a:lnTo>
                          <a:pt x="2312" y="0"/>
                        </a:lnTo>
                        <a:lnTo>
                          <a:pt x="2378" y="0"/>
                        </a:lnTo>
                        <a:lnTo>
                          <a:pt x="2378" y="0"/>
                        </a:lnTo>
                        <a:lnTo>
                          <a:pt x="2444" y="0"/>
                        </a:lnTo>
                        <a:lnTo>
                          <a:pt x="2510" y="2"/>
                        </a:lnTo>
                        <a:lnTo>
                          <a:pt x="2576" y="8"/>
                        </a:lnTo>
                        <a:lnTo>
                          <a:pt x="2642" y="12"/>
                        </a:lnTo>
                        <a:lnTo>
                          <a:pt x="2706" y="20"/>
                        </a:lnTo>
                        <a:lnTo>
                          <a:pt x="2772" y="30"/>
                        </a:lnTo>
                        <a:lnTo>
                          <a:pt x="2834" y="40"/>
                        </a:lnTo>
                        <a:lnTo>
                          <a:pt x="2898" y="52"/>
                        </a:lnTo>
                        <a:lnTo>
                          <a:pt x="2962" y="66"/>
                        </a:lnTo>
                        <a:lnTo>
                          <a:pt x="3024" y="80"/>
                        </a:lnTo>
                        <a:lnTo>
                          <a:pt x="3084" y="98"/>
                        </a:lnTo>
                        <a:lnTo>
                          <a:pt x="3146" y="116"/>
                        </a:lnTo>
                        <a:lnTo>
                          <a:pt x="3206" y="136"/>
                        </a:lnTo>
                        <a:lnTo>
                          <a:pt x="3266" y="156"/>
                        </a:lnTo>
                        <a:lnTo>
                          <a:pt x="3324" y="178"/>
                        </a:lnTo>
                        <a:lnTo>
                          <a:pt x="3382" y="202"/>
                        </a:lnTo>
                        <a:lnTo>
                          <a:pt x="3382" y="202"/>
                        </a:lnTo>
                        <a:lnTo>
                          <a:pt x="3440" y="228"/>
                        </a:lnTo>
                        <a:lnTo>
                          <a:pt x="3498" y="254"/>
                        </a:lnTo>
                        <a:lnTo>
                          <a:pt x="3554" y="282"/>
                        </a:lnTo>
                        <a:lnTo>
                          <a:pt x="3608" y="312"/>
                        </a:lnTo>
                        <a:lnTo>
                          <a:pt x="3664" y="342"/>
                        </a:lnTo>
                        <a:lnTo>
                          <a:pt x="3716" y="374"/>
                        </a:lnTo>
                        <a:lnTo>
                          <a:pt x="3770" y="406"/>
                        </a:lnTo>
                        <a:lnTo>
                          <a:pt x="3822" y="440"/>
                        </a:lnTo>
                        <a:lnTo>
                          <a:pt x="3872" y="476"/>
                        </a:lnTo>
                        <a:lnTo>
                          <a:pt x="3922" y="512"/>
                        </a:lnTo>
                        <a:lnTo>
                          <a:pt x="3972" y="550"/>
                        </a:lnTo>
                        <a:lnTo>
                          <a:pt x="4020" y="590"/>
                        </a:lnTo>
                        <a:lnTo>
                          <a:pt x="4068" y="630"/>
                        </a:lnTo>
                        <a:lnTo>
                          <a:pt x="4114" y="670"/>
                        </a:lnTo>
                        <a:lnTo>
                          <a:pt x="4160" y="712"/>
                        </a:lnTo>
                        <a:lnTo>
                          <a:pt x="4204" y="756"/>
                        </a:lnTo>
                        <a:lnTo>
                          <a:pt x="4204" y="756"/>
                        </a:lnTo>
                        <a:lnTo>
                          <a:pt x="4246" y="800"/>
                        </a:lnTo>
                        <a:lnTo>
                          <a:pt x="4288" y="846"/>
                        </a:lnTo>
                        <a:lnTo>
                          <a:pt x="4330" y="892"/>
                        </a:lnTo>
                        <a:lnTo>
                          <a:pt x="4370" y="940"/>
                        </a:lnTo>
                        <a:lnTo>
                          <a:pt x="4410" y="988"/>
                        </a:lnTo>
                        <a:lnTo>
                          <a:pt x="4446" y="1036"/>
                        </a:lnTo>
                        <a:lnTo>
                          <a:pt x="4484" y="1086"/>
                        </a:lnTo>
                        <a:lnTo>
                          <a:pt x="4518" y="1138"/>
                        </a:lnTo>
                        <a:lnTo>
                          <a:pt x="4552" y="1190"/>
                        </a:lnTo>
                        <a:lnTo>
                          <a:pt x="4586" y="1242"/>
                        </a:lnTo>
                        <a:lnTo>
                          <a:pt x="4618" y="1296"/>
                        </a:lnTo>
                        <a:lnTo>
                          <a:pt x="4648" y="1350"/>
                        </a:lnTo>
                        <a:lnTo>
                          <a:pt x="4678" y="1406"/>
                        </a:lnTo>
                        <a:lnTo>
                          <a:pt x="4706" y="1462"/>
                        </a:lnTo>
                        <a:lnTo>
                          <a:pt x="4732" y="1518"/>
                        </a:lnTo>
                        <a:lnTo>
                          <a:pt x="4756" y="1576"/>
                        </a:lnTo>
                        <a:lnTo>
                          <a:pt x="0" y="157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5000"/>
                        </a:srgbClr>
                      </a:gs>
                      <a:gs pos="100000">
                        <a:srgbClr val="FFFFFF">
                          <a:gamma/>
                          <a:tint val="0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kern="0" dirty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771" y="1843"/>
                    <a:ext cx="227" cy="2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7ABF5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kern="0" dirty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55" name="Oval 94"/>
              <p:cNvSpPr>
                <a:spLocks noChangeArrowheads="1"/>
              </p:cNvSpPr>
              <p:nvPr/>
            </p:nvSpPr>
            <p:spPr bwMode="auto">
              <a:xfrm>
                <a:off x="1179617" y="2639572"/>
                <a:ext cx="357474" cy="12301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0" cap="rnd" algn="ctr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377170" y="2556137"/>
              <a:ext cx="204097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1218565">
                <a:lnSpc>
                  <a:spcPct val="89000"/>
                </a:lnSpc>
                <a:defRPr/>
              </a:pPr>
              <a:r>
                <a:rPr lang="zh-CN" altLang="zh-CN" sz="20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学生艺术实践能力与学业</a:t>
              </a:r>
              <a:r>
                <a:rPr lang="zh-CN" altLang="en-US" sz="20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发展要求相</a:t>
              </a:r>
              <a:r>
                <a:rPr lang="zh-CN" altLang="zh-CN" sz="20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对应</a:t>
              </a:r>
              <a:endParaRPr lang="en-US" altLang="zh-CN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6826092" y="901469"/>
            <a:ext cx="5091441" cy="51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57565A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90124" y="1557195"/>
            <a:ext cx="4101220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（四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r>
              <a:rPr lang="zh-CN" altLang="en-US" sz="2400" b="1" noProof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学生对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课程学习</a:t>
            </a:r>
            <a:r>
              <a:rPr lang="zh-CN" altLang="en-US" sz="24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兴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趣和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能力的评估</a:t>
            </a:r>
          </a:p>
        </p:txBody>
      </p:sp>
    </p:spTree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2" grpId="0" animBg="1"/>
      <p:bldP spid="43" grpId="0"/>
      <p:bldP spid="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 descr="timg8O3UJDM5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633744" y="2105154"/>
            <a:ext cx="3241140" cy="2160760"/>
          </a:xfrm>
        </p:spPr>
      </p:pic>
      <p:pic>
        <p:nvPicPr>
          <p:cNvPr id="18" name="图片占位符 17" descr="timg1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4019550" y="2067186"/>
            <a:ext cx="3771900" cy="2224124"/>
          </a:xfrm>
        </p:spPr>
      </p:pic>
      <p:pic>
        <p:nvPicPr>
          <p:cNvPr id="19" name="图片占位符 18" descr="timg12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tretch>
            <a:fillRect/>
          </a:stretch>
        </p:blipFill>
        <p:spPr>
          <a:xfrm>
            <a:off x="7915275" y="2055106"/>
            <a:ext cx="3162420" cy="2254312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33271" y="4252015"/>
            <a:ext cx="3259247" cy="492443"/>
          </a:xfrm>
        </p:spPr>
        <p:txBody>
          <a:bodyPr/>
          <a:lstStyle/>
          <a:p>
            <a:r>
              <a:rPr lang="zh-CN" altLang="zh-CN" b="1" dirty="0" smtClean="0"/>
              <a:t>教师设计并申报课</a:t>
            </a:r>
            <a:r>
              <a:rPr lang="zh-CN" altLang="zh-CN" b="1" dirty="0"/>
              <a:t>程方案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22"/>
          </p:nvPr>
        </p:nvSpPr>
        <p:spPr>
          <a:xfrm>
            <a:off x="4009742" y="4319884"/>
            <a:ext cx="3791234" cy="461665"/>
          </a:xfrm>
        </p:spPr>
        <p:txBody>
          <a:bodyPr/>
          <a:lstStyle/>
          <a:p>
            <a:r>
              <a:rPr lang="zh-CN" altLang="zh-CN" sz="1800" b="1" dirty="0" smtClean="0"/>
              <a:t>教学主管部门</a:t>
            </a:r>
            <a:r>
              <a:rPr lang="zh-CN" altLang="en-US" sz="1800" b="1" dirty="0" smtClean="0"/>
              <a:t>审核</a:t>
            </a:r>
            <a:r>
              <a:rPr lang="zh-CN" altLang="zh-CN" sz="1800" b="1" dirty="0" smtClean="0"/>
              <a:t>并公布课</a:t>
            </a:r>
            <a:r>
              <a:rPr lang="zh-CN" altLang="zh-CN" sz="1800" b="1" dirty="0"/>
              <a:t>程内容</a:t>
            </a:r>
            <a:endParaRPr lang="zh-CN" altLang="en-US" sz="18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23"/>
          </p:nvPr>
        </p:nvSpPr>
        <p:spPr>
          <a:xfrm>
            <a:off x="7915274" y="4299560"/>
            <a:ext cx="3171826" cy="492443"/>
          </a:xfrm>
        </p:spPr>
        <p:txBody>
          <a:bodyPr/>
          <a:lstStyle/>
          <a:p>
            <a:r>
              <a:rPr lang="zh-CN" altLang="zh-CN" b="1" dirty="0"/>
              <a:t>教师指导学生选择课程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446703" y="389387"/>
            <a:ext cx="7099464" cy="760403"/>
            <a:chOff x="2790735" y="199264"/>
            <a:chExt cx="6246296" cy="1018655"/>
          </a:xfrm>
        </p:grpSpPr>
        <p:sp>
          <p:nvSpPr>
            <p:cNvPr id="13" name="矩形 12"/>
            <p:cNvSpPr/>
            <p:nvPr/>
          </p:nvSpPr>
          <p:spPr>
            <a:xfrm>
              <a:off x="2790735" y="199264"/>
              <a:ext cx="6246296" cy="742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rgbClr val="57565A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（</a:t>
              </a:r>
              <a:r>
                <a:rPr lang="zh-CN" altLang="en-US" sz="2400" noProof="0" dirty="0">
                  <a:solidFill>
                    <a:srgbClr val="57565A">
                      <a:lumMod val="85000"/>
                      <a:lumOff val="15000"/>
                    </a:srgb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五</a:t>
              </a:r>
              <a:r>
                <a:rPr lang="zh-CN" altLang="en-US" sz="2400" noProof="0" dirty="0">
                  <a:ln>
                    <a:noFill/>
                  </a:ln>
                  <a:solidFill>
                    <a:srgbClr val="57565A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r>
                <a:rPr lang="zh-CN" altLang="zh-CN" sz="2400" b="1" dirty="0" smtClean="0">
                  <a:solidFill>
                    <a:schemeClr val="accent1"/>
                  </a:solidFill>
                </a:rPr>
                <a:t>建立</a:t>
              </a:r>
              <a:r>
                <a:rPr lang="zh-CN" altLang="en-US" sz="2400" b="1" dirty="0" smtClean="0">
                  <a:solidFill>
                    <a:schemeClr val="accent1"/>
                  </a:solidFill>
                </a:rPr>
                <a:t>表现类实践</a:t>
              </a:r>
              <a:r>
                <a:rPr lang="zh-CN" altLang="zh-CN" sz="2400" b="1" dirty="0" smtClean="0">
                  <a:solidFill>
                    <a:schemeClr val="accent1"/>
                  </a:solidFill>
                </a:rPr>
                <a:t>课程</a:t>
              </a:r>
              <a:r>
                <a:rPr lang="zh-CN" altLang="en-US" sz="2400" b="1" dirty="0" smtClean="0">
                  <a:solidFill>
                    <a:schemeClr val="accent1"/>
                  </a:solidFill>
                </a:rPr>
                <a:t>结构</a:t>
              </a:r>
              <a:r>
                <a:rPr lang="zh-CN" altLang="zh-CN" sz="2400" b="1" dirty="0" smtClean="0">
                  <a:solidFill>
                    <a:schemeClr val="accent1"/>
                  </a:solidFill>
                </a:rPr>
                <a:t>与选课</a:t>
              </a:r>
              <a:r>
                <a:rPr lang="zh-CN" altLang="zh-CN" sz="2400" b="1" dirty="0">
                  <a:solidFill>
                    <a:schemeClr val="accent1"/>
                  </a:solidFill>
                </a:rPr>
                <a:t>的指导机制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559720" y="572759"/>
              <a:ext cx="5091612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619167" y="982841"/>
            <a:ext cx="6348530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领域二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5064368" y="1125415"/>
            <a:ext cx="2279683" cy="6335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分享内容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1333018" y="2776505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33018" y="4332703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03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55083" y="41953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</a:rPr>
              <a:t>领域三</a:t>
            </a:r>
          </a:p>
        </p:txBody>
      </p:sp>
      <p:sp>
        <p:nvSpPr>
          <p:cNvPr id="25" name="矩形 2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2255082" y="4785250"/>
            <a:ext cx="4497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表现类实践课的教学组织和实施</a:t>
            </a:r>
          </a:p>
        </p:txBody>
      </p:sp>
      <p:sp>
        <p:nvSpPr>
          <p:cNvPr id="34" name="矩形 33"/>
          <p:cNvSpPr/>
          <p:nvPr/>
        </p:nvSpPr>
        <p:spPr>
          <a:xfrm>
            <a:off x="6759261" y="2776505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59261" y="4332703"/>
            <a:ext cx="794343" cy="794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2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399306" y="3227440"/>
            <a:ext cx="11637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28555" y="3227440"/>
            <a:ext cx="126854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399306" y="4718813"/>
            <a:ext cx="127154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28555" y="4718813"/>
            <a:ext cx="11367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541252" y="2213996"/>
            <a:ext cx="5578056" cy="52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条"/>
          <p:cNvSpPr/>
          <p:nvPr/>
        </p:nvSpPr>
        <p:spPr>
          <a:xfrm>
            <a:off x="0" y="596691"/>
            <a:ext cx="12192000" cy="48000"/>
          </a:xfrm>
          <a:prstGeom prst="rect">
            <a:avLst/>
          </a:prstGeom>
          <a:solidFill>
            <a:srgbClr val="27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2" name="长条"/>
          <p:cNvSpPr/>
          <p:nvPr/>
        </p:nvSpPr>
        <p:spPr>
          <a:xfrm>
            <a:off x="0" y="6693363"/>
            <a:ext cx="12192000" cy="48000"/>
          </a:xfrm>
          <a:prstGeom prst="rect">
            <a:avLst/>
          </a:prstGeom>
          <a:solidFill>
            <a:srgbClr val="27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"/>
          <p:cNvGrpSpPr/>
          <p:nvPr/>
        </p:nvGrpSpPr>
        <p:grpSpPr>
          <a:xfrm>
            <a:off x="2978870" y="2003058"/>
            <a:ext cx="6205649" cy="4498284"/>
            <a:chOff x="2234152" y="1450756"/>
            <a:chExt cx="4654237" cy="3373713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2234152" y="1568078"/>
              <a:ext cx="4654237" cy="3150515"/>
            </a:xfrm>
            <a:prstGeom prst="roundRect">
              <a:avLst>
                <a:gd name="adj" fmla="val 9694"/>
              </a:avLst>
            </a:prstGeom>
            <a:noFill/>
            <a:ln w="19050" algn="ctr">
              <a:solidFill>
                <a:srgbClr val="0E58C4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313" tIns="44450" rIns="87313" bIns="44450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8565" eaLnBrk="1" fontAlgn="base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zh-CN" altLang="zh-CN" sz="2100" b="0" kern="0" dirty="0">
                <a:solidFill>
                  <a:srgbClr val="FFFF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8" name="AutoShape 51"/>
            <p:cNvSpPr>
              <a:spLocks noChangeArrowheads="1"/>
            </p:cNvSpPr>
            <p:nvPr/>
          </p:nvSpPr>
          <p:spPr bwMode="auto">
            <a:xfrm rot="16200000">
              <a:off x="4501895" y="4575518"/>
              <a:ext cx="221766" cy="276135"/>
            </a:xfrm>
            <a:prstGeom prst="triangle">
              <a:avLst>
                <a:gd name="adj" fmla="val 50000"/>
              </a:avLst>
            </a:prstGeom>
            <a:solidFill>
              <a:srgbClr val="0E58C4"/>
            </a:solidFill>
            <a:ln w="19050" algn="ctr">
              <a:solidFill>
                <a:srgbClr val="0E58C4"/>
              </a:solidFill>
              <a:miter lim="800000"/>
            </a:ln>
          </p:spPr>
          <p:txBody>
            <a:bodyPr vert="eaVert" wrap="none" lIns="87313" tIns="44450" rIns="87313" bIns="44450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8565" eaLnBrk="1" fontAlgn="base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zh-CN" altLang="zh-CN" sz="2100" b="0" kern="0" dirty="0">
                <a:solidFill>
                  <a:srgbClr val="FFFF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9" name="AutoShape 52"/>
            <p:cNvSpPr>
              <a:spLocks noChangeArrowheads="1"/>
            </p:cNvSpPr>
            <p:nvPr/>
          </p:nvSpPr>
          <p:spPr bwMode="auto">
            <a:xfrm rot="5400000">
              <a:off x="6367595" y="1423572"/>
              <a:ext cx="221767" cy="276135"/>
            </a:xfrm>
            <a:prstGeom prst="triangle">
              <a:avLst>
                <a:gd name="adj" fmla="val 50000"/>
              </a:avLst>
            </a:prstGeom>
            <a:solidFill>
              <a:srgbClr val="0E58C4"/>
            </a:solidFill>
            <a:ln w="19050" algn="ctr">
              <a:solidFill>
                <a:srgbClr val="0E58C4"/>
              </a:solidFill>
              <a:miter lim="800000"/>
            </a:ln>
          </p:spPr>
          <p:txBody>
            <a:bodyPr rot="10800000" vert="eaVert" wrap="none" lIns="87313" tIns="44450" rIns="87313" bIns="44450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8565" eaLnBrk="1" fontAlgn="base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zh-CN" altLang="zh-CN" sz="2100" b="0" kern="0" dirty="0">
                <a:solidFill>
                  <a:srgbClr val="FFFFFF"/>
                </a:solidFill>
                <a:ea typeface="PMingLiU" panose="02020500000000000000" pitchFamily="18" charset="-120"/>
              </a:endParaRPr>
            </a:p>
          </p:txBody>
        </p:sp>
        <p:sp>
          <p:nvSpPr>
            <p:cNvPr id="11" name="AutoShape 52"/>
            <p:cNvSpPr>
              <a:spLocks noChangeArrowheads="1"/>
            </p:cNvSpPr>
            <p:nvPr/>
          </p:nvSpPr>
          <p:spPr bwMode="auto">
            <a:xfrm rot="5400000">
              <a:off x="2566086" y="1423572"/>
              <a:ext cx="221767" cy="276136"/>
            </a:xfrm>
            <a:prstGeom prst="triangle">
              <a:avLst>
                <a:gd name="adj" fmla="val 50000"/>
              </a:avLst>
            </a:prstGeom>
            <a:solidFill>
              <a:srgbClr val="0E58C4"/>
            </a:solidFill>
            <a:ln w="19050" algn="ctr">
              <a:solidFill>
                <a:srgbClr val="0E58C4"/>
              </a:solidFill>
              <a:miter lim="800000"/>
            </a:ln>
          </p:spPr>
          <p:txBody>
            <a:bodyPr rot="10800000" vert="eaVert" wrap="none" lIns="87313" tIns="44450" rIns="87313" bIns="44450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8565" eaLnBrk="1" fontAlgn="base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zh-CN" altLang="zh-CN" sz="2100" b="0" kern="0" dirty="0">
                <a:solidFill>
                  <a:srgbClr val="FFFFFF"/>
                </a:solidFill>
                <a:ea typeface="PMingLiU" panose="02020500000000000000" pitchFamily="18" charset="-120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1805652" y="2562005"/>
            <a:ext cx="3819155" cy="1655856"/>
            <a:chOff x="1354239" y="1869967"/>
            <a:chExt cx="2864366" cy="1241892"/>
          </a:xfrm>
        </p:grpSpPr>
        <p:pic>
          <p:nvPicPr>
            <p:cNvPr id="13" name="Picture 21" descr="阴影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239" y="2961630"/>
              <a:ext cx="2864366" cy="150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>
              <a:off x="1374270" y="2329238"/>
              <a:ext cx="2792829" cy="718237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buClr>
                  <a:srgbClr val="E1B40C"/>
                </a:buClr>
                <a:buSzTx/>
                <a:buFont typeface="微软雅黑" panose="020B0503020204020204" pitchFamily="34" charset="-122"/>
                <a:buNone/>
              </a:pPr>
              <a:r>
                <a:rPr lang="zh-CN" altLang="zh-CN" sz="1800" dirty="0"/>
                <a:t>提供多形式、多层次</a:t>
              </a:r>
              <a:r>
                <a:rPr lang="zh-CN" altLang="en-US" sz="1800" dirty="0"/>
                <a:t>内容和活动</a:t>
              </a:r>
              <a:endParaRPr lang="zh-CN" altLang="zh-CN" sz="1800" b="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Oval 8"/>
            <p:cNvSpPr>
              <a:spLocks noChangeAspect="1" noChangeArrowheads="1"/>
            </p:cNvSpPr>
            <p:nvPr/>
          </p:nvSpPr>
          <p:spPr bwMode="gray">
            <a:xfrm>
              <a:off x="1478715" y="2276300"/>
              <a:ext cx="513640" cy="24895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1218565">
                <a:defRPr/>
              </a:pPr>
              <a:endParaRPr lang="zh-CN" altLang="zh-CN" sz="1900" kern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16" name="Arc 9"/>
            <p:cNvSpPr/>
            <p:nvPr/>
          </p:nvSpPr>
          <p:spPr bwMode="auto">
            <a:xfrm>
              <a:off x="1488730" y="2170425"/>
              <a:ext cx="496472" cy="273273"/>
            </a:xfrm>
            <a:custGeom>
              <a:avLst/>
              <a:gdLst>
                <a:gd name="T0" fmla="*/ 2147483647 w 43195"/>
                <a:gd name="T1" fmla="*/ 1963504743 h 23732"/>
                <a:gd name="T2" fmla="*/ 78799246 w 43195"/>
                <a:gd name="T3" fmla="*/ 0 h 23732"/>
                <a:gd name="T4" fmla="*/ 2147483647 w 43195"/>
                <a:gd name="T5" fmla="*/ 1608220912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 rotWithShape="1">
              <a:gsLst>
                <a:gs pos="0">
                  <a:srgbClr val="0E58C4"/>
                </a:gs>
                <a:gs pos="100000">
                  <a:srgbClr val="0875F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1218565">
                <a:defRPr/>
              </a:pPr>
              <a:endPara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Oval 10"/>
            <p:cNvSpPr>
              <a:spLocks noChangeAspect="1" noChangeArrowheads="1"/>
            </p:cNvSpPr>
            <p:nvPr/>
          </p:nvSpPr>
          <p:spPr bwMode="gray">
            <a:xfrm>
              <a:off x="1478715" y="2068841"/>
              <a:ext cx="513640" cy="250382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8565" eaLnBrk="1" fontAlgn="base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zh-CN" altLang="zh-CN" sz="1900" b="0" kern="0" dirty="0">
                <a:solidFill>
                  <a:srgbClr val="000000"/>
                </a:solidFill>
                <a:ea typeface="PMingLiU" panose="02020500000000000000" pitchFamily="18" charset="-120"/>
              </a:endParaRPr>
            </a:p>
          </p:txBody>
        </p:sp>
        <p:grpSp>
          <p:nvGrpSpPr>
            <p:cNvPr id="4" name="Group 11"/>
            <p:cNvGrpSpPr/>
            <p:nvPr/>
          </p:nvGrpSpPr>
          <p:grpSpPr bwMode="auto">
            <a:xfrm>
              <a:off x="1680451" y="1869967"/>
              <a:ext cx="115891" cy="320488"/>
              <a:chOff x="3288" y="2455"/>
              <a:chExt cx="203" cy="567"/>
            </a:xfrm>
          </p:grpSpPr>
          <p:grpSp>
            <p:nvGrpSpPr>
              <p:cNvPr id="5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</p:grpSp>
          <p:sp>
            <p:nvSpPr>
              <p:cNvPr id="21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>
                <a:lvl1pPr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1218565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zh-CN" altLang="zh-CN" sz="1900" b="0" kern="0" dirty="0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22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>
                <a:lvl1pPr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1218565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zh-CN" altLang="zh-CN" sz="1900" b="0" kern="0" dirty="0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2136861" y="2140379"/>
              <a:ext cx="1791302" cy="270413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5400000" scaled="1"/>
            </a:gradFill>
            <a:ln w="6350" algn="ctr">
              <a:noFill/>
              <a:round/>
            </a:ln>
            <a:effectLst/>
          </p:spPr>
          <p:txBody>
            <a:bodyPr wrap="none" anchor="ctr"/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多种形式</a:t>
              </a:r>
            </a:p>
          </p:txBody>
        </p:sp>
      </p:grpSp>
      <p:grpSp>
        <p:nvGrpSpPr>
          <p:cNvPr id="6" name="组合 24"/>
          <p:cNvGrpSpPr/>
          <p:nvPr/>
        </p:nvGrpSpPr>
        <p:grpSpPr>
          <a:xfrm>
            <a:off x="1805652" y="4292260"/>
            <a:ext cx="3819155" cy="1655856"/>
            <a:chOff x="1354239" y="3167658"/>
            <a:chExt cx="2864366" cy="1241892"/>
          </a:xfrm>
        </p:grpSpPr>
        <p:pic>
          <p:nvPicPr>
            <p:cNvPr id="26" name="Picture 34" descr="阴影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239" y="4259322"/>
              <a:ext cx="2864366" cy="15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35"/>
            <p:cNvSpPr>
              <a:spLocks noChangeArrowheads="1"/>
            </p:cNvSpPr>
            <p:nvPr/>
          </p:nvSpPr>
          <p:spPr bwMode="auto">
            <a:xfrm>
              <a:off x="1374270" y="3626930"/>
              <a:ext cx="2792829" cy="718237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buClr>
                  <a:srgbClr val="E1B40C"/>
                </a:buClr>
                <a:buSzTx/>
                <a:buFont typeface="微软雅黑" panose="020B0503020204020204" pitchFamily="34" charset="-122"/>
                <a:buNone/>
              </a:pPr>
              <a:r>
                <a:rPr lang="zh-CN" altLang="en-US" dirty="0"/>
                <a:t>突出整体性</a:t>
              </a:r>
              <a:r>
                <a:rPr lang="zh-CN" altLang="zh-CN" dirty="0"/>
                <a:t>的参与与合作</a:t>
              </a:r>
              <a:endPara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Oval 8"/>
            <p:cNvSpPr>
              <a:spLocks noChangeAspect="1" noChangeArrowheads="1"/>
            </p:cNvSpPr>
            <p:nvPr/>
          </p:nvSpPr>
          <p:spPr bwMode="gray">
            <a:xfrm>
              <a:off x="1478715" y="3573992"/>
              <a:ext cx="513640" cy="24895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1218565">
                <a:defRPr/>
              </a:pPr>
              <a:endParaRPr lang="zh-CN" altLang="zh-CN" sz="1900" kern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9" name="Arc 9"/>
            <p:cNvSpPr/>
            <p:nvPr/>
          </p:nvSpPr>
          <p:spPr bwMode="auto">
            <a:xfrm>
              <a:off x="1488730" y="3468116"/>
              <a:ext cx="496472" cy="273274"/>
            </a:xfrm>
            <a:custGeom>
              <a:avLst/>
              <a:gdLst>
                <a:gd name="T0" fmla="*/ 2147483647 w 43195"/>
                <a:gd name="T1" fmla="*/ 1963517697 h 23732"/>
                <a:gd name="T2" fmla="*/ 78799246 w 43195"/>
                <a:gd name="T3" fmla="*/ 0 h 23732"/>
                <a:gd name="T4" fmla="*/ 2147483647 w 43195"/>
                <a:gd name="T5" fmla="*/ 1608231518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 rotWithShape="1">
              <a:gsLst>
                <a:gs pos="0">
                  <a:srgbClr val="0E58C4"/>
                </a:gs>
                <a:gs pos="100000">
                  <a:srgbClr val="0875F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1218565">
                <a:defRPr/>
              </a:pPr>
              <a:endPara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Oval 10"/>
            <p:cNvSpPr>
              <a:spLocks noChangeAspect="1" noChangeArrowheads="1"/>
            </p:cNvSpPr>
            <p:nvPr/>
          </p:nvSpPr>
          <p:spPr bwMode="gray">
            <a:xfrm>
              <a:off x="1478715" y="3366533"/>
              <a:ext cx="513640" cy="250381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8565" eaLnBrk="1" fontAlgn="base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zh-CN" altLang="zh-CN" sz="1900" b="0" kern="0" dirty="0">
                <a:solidFill>
                  <a:srgbClr val="000000"/>
                </a:solidFill>
                <a:ea typeface="PMingLiU" panose="02020500000000000000" pitchFamily="18" charset="-120"/>
              </a:endParaRPr>
            </a:p>
          </p:txBody>
        </p:sp>
        <p:grpSp>
          <p:nvGrpSpPr>
            <p:cNvPr id="12" name="Group 11"/>
            <p:cNvGrpSpPr/>
            <p:nvPr/>
          </p:nvGrpSpPr>
          <p:grpSpPr bwMode="auto">
            <a:xfrm>
              <a:off x="1680451" y="3167658"/>
              <a:ext cx="115891" cy="320488"/>
              <a:chOff x="3288" y="2455"/>
              <a:chExt cx="203" cy="567"/>
            </a:xfrm>
          </p:grpSpPr>
          <p:grpSp>
            <p:nvGrpSpPr>
              <p:cNvPr id="18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36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37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</p:grpSp>
          <p:sp>
            <p:nvSpPr>
              <p:cNvPr id="34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>
                <a:lvl1pPr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1218565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zh-CN" altLang="zh-CN" sz="1900" b="0" kern="0" dirty="0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35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>
                <a:lvl1pPr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1218565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zh-CN" altLang="zh-CN" sz="1900" b="0" kern="0" dirty="0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32" name="AutoShape 45"/>
            <p:cNvSpPr>
              <a:spLocks noChangeArrowheads="1"/>
            </p:cNvSpPr>
            <p:nvPr/>
          </p:nvSpPr>
          <p:spPr bwMode="auto">
            <a:xfrm>
              <a:off x="2136861" y="3438071"/>
              <a:ext cx="1791302" cy="270412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5400000" scaled="1"/>
            </a:gradFill>
            <a:ln w="6350" algn="ctr">
              <a:noFill/>
              <a:round/>
            </a:ln>
            <a:effectLst/>
          </p:spPr>
          <p:txBody>
            <a:bodyPr wrap="none" anchor="ctr"/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20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强调整体</a:t>
              </a:r>
              <a:endPara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37"/>
          <p:cNvGrpSpPr/>
          <p:nvPr/>
        </p:nvGrpSpPr>
        <p:grpSpPr>
          <a:xfrm>
            <a:off x="6567196" y="4292260"/>
            <a:ext cx="3819155" cy="1655856"/>
            <a:chOff x="4925397" y="3167658"/>
            <a:chExt cx="2864366" cy="1241892"/>
          </a:xfrm>
        </p:grpSpPr>
        <p:pic>
          <p:nvPicPr>
            <p:cNvPr id="39" name="Picture 60" descr="阴影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397" y="4259322"/>
              <a:ext cx="2864366" cy="15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AutoShape 61"/>
            <p:cNvSpPr>
              <a:spLocks noChangeArrowheads="1"/>
            </p:cNvSpPr>
            <p:nvPr/>
          </p:nvSpPr>
          <p:spPr bwMode="auto">
            <a:xfrm>
              <a:off x="4945427" y="3626930"/>
              <a:ext cx="2792829" cy="718237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buClr>
                  <a:srgbClr val="E1B40C"/>
                </a:buClr>
                <a:buSzTx/>
                <a:buFont typeface="微软雅黑" panose="020B0503020204020204" pitchFamily="34" charset="-122"/>
                <a:buNone/>
              </a:pPr>
              <a:r>
                <a:rPr lang="zh-CN" altLang="zh-CN" sz="1800" dirty="0"/>
                <a:t>追求表现能力和实践水平的提高</a:t>
              </a:r>
              <a:endParaRPr lang="zh-CN" altLang="zh-CN" sz="1800" b="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" name="Oval 8"/>
            <p:cNvSpPr>
              <a:spLocks noChangeAspect="1" noChangeArrowheads="1"/>
            </p:cNvSpPr>
            <p:nvPr/>
          </p:nvSpPr>
          <p:spPr bwMode="gray">
            <a:xfrm>
              <a:off x="5049873" y="3573992"/>
              <a:ext cx="513640" cy="24895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1218565">
                <a:defRPr/>
              </a:pPr>
              <a:endParaRPr lang="zh-CN" altLang="zh-CN" sz="1900" kern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44" name="Arc 9"/>
            <p:cNvSpPr/>
            <p:nvPr/>
          </p:nvSpPr>
          <p:spPr bwMode="auto">
            <a:xfrm>
              <a:off x="5059888" y="3468116"/>
              <a:ext cx="496472" cy="273274"/>
            </a:xfrm>
            <a:custGeom>
              <a:avLst/>
              <a:gdLst>
                <a:gd name="T0" fmla="*/ 2147483647 w 43195"/>
                <a:gd name="T1" fmla="*/ 1963517697 h 23732"/>
                <a:gd name="T2" fmla="*/ 78799246 w 43195"/>
                <a:gd name="T3" fmla="*/ 0 h 23732"/>
                <a:gd name="T4" fmla="*/ 2147483647 w 43195"/>
                <a:gd name="T5" fmla="*/ 1608231518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 rotWithShape="1">
              <a:gsLst>
                <a:gs pos="0">
                  <a:srgbClr val="0E58C4"/>
                </a:gs>
                <a:gs pos="100000">
                  <a:srgbClr val="0875F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1218565">
                <a:defRPr/>
              </a:pPr>
              <a:endPara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Oval 10"/>
            <p:cNvSpPr>
              <a:spLocks noChangeAspect="1" noChangeArrowheads="1"/>
            </p:cNvSpPr>
            <p:nvPr/>
          </p:nvSpPr>
          <p:spPr bwMode="gray">
            <a:xfrm>
              <a:off x="5049873" y="3366533"/>
              <a:ext cx="513640" cy="250381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8565" eaLnBrk="1" fontAlgn="base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zh-CN" altLang="zh-CN" sz="1900" b="0" kern="0" dirty="0">
                <a:solidFill>
                  <a:srgbClr val="000000"/>
                </a:solidFill>
                <a:ea typeface="PMingLiU" panose="02020500000000000000" pitchFamily="18" charset="-120"/>
              </a:endParaRPr>
            </a:p>
          </p:txBody>
        </p:sp>
        <p:grpSp>
          <p:nvGrpSpPr>
            <p:cNvPr id="25" name="Group 11"/>
            <p:cNvGrpSpPr/>
            <p:nvPr/>
          </p:nvGrpSpPr>
          <p:grpSpPr bwMode="auto">
            <a:xfrm>
              <a:off x="5251608" y="3167658"/>
              <a:ext cx="115891" cy="320488"/>
              <a:chOff x="3288" y="2455"/>
              <a:chExt cx="203" cy="567"/>
            </a:xfrm>
          </p:grpSpPr>
          <p:grpSp>
            <p:nvGrpSpPr>
              <p:cNvPr id="31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51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52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</p:grpSp>
          <p:sp>
            <p:nvSpPr>
              <p:cNvPr id="49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>
                <a:lvl1pPr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1218565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zh-CN" altLang="zh-CN" sz="1900" b="0" kern="0" dirty="0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>
                <a:lvl1pPr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1218565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zh-CN" altLang="zh-CN" sz="1900" b="0" kern="0" dirty="0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47" name="AutoShape 71"/>
            <p:cNvSpPr>
              <a:spLocks noChangeArrowheads="1"/>
            </p:cNvSpPr>
            <p:nvPr/>
          </p:nvSpPr>
          <p:spPr bwMode="auto">
            <a:xfrm>
              <a:off x="5708019" y="3438071"/>
              <a:ext cx="1791302" cy="270412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5400000" scaled="1"/>
            </a:gradFill>
            <a:ln w="6350" algn="ctr">
              <a:noFill/>
              <a:round/>
            </a:ln>
            <a:effectLst/>
          </p:spPr>
          <p:txBody>
            <a:bodyPr wrap="none" anchor="ctr"/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能力提升</a:t>
              </a:r>
            </a:p>
          </p:txBody>
        </p:sp>
      </p:grpSp>
      <p:grpSp>
        <p:nvGrpSpPr>
          <p:cNvPr id="33" name="组合 52"/>
          <p:cNvGrpSpPr/>
          <p:nvPr/>
        </p:nvGrpSpPr>
        <p:grpSpPr>
          <a:xfrm>
            <a:off x="4094856" y="1024424"/>
            <a:ext cx="3819155" cy="1655856"/>
            <a:chOff x="3071142" y="716781"/>
            <a:chExt cx="2864366" cy="1241892"/>
          </a:xfrm>
        </p:grpSpPr>
        <p:pic>
          <p:nvPicPr>
            <p:cNvPr id="54" name="Picture 8" descr="阴影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142" y="1808444"/>
              <a:ext cx="2864366" cy="150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AutoShape 9"/>
            <p:cNvSpPr>
              <a:spLocks noChangeArrowheads="1"/>
            </p:cNvSpPr>
            <p:nvPr/>
          </p:nvSpPr>
          <p:spPr bwMode="auto">
            <a:xfrm>
              <a:off x="3091172" y="1176052"/>
              <a:ext cx="2792829" cy="718237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buClr>
                  <a:srgbClr val="E1B40C"/>
                </a:buClr>
                <a:buSzTx/>
                <a:buFont typeface="微软雅黑" panose="020B0503020204020204" pitchFamily="34" charset="-122"/>
                <a:buNone/>
              </a:pPr>
              <a:r>
                <a:rPr lang="zh-CN" altLang="en-US" sz="1800" dirty="0"/>
                <a:t>调动</a:t>
              </a:r>
              <a:r>
                <a:rPr lang="zh-CN" altLang="zh-CN" sz="1800" dirty="0"/>
                <a:t>学生</a:t>
              </a:r>
              <a:r>
                <a:rPr lang="zh-CN" altLang="en-US" sz="1800" dirty="0"/>
                <a:t>参与的兴趣和学习</a:t>
              </a:r>
              <a:r>
                <a:rPr lang="zh-CN" altLang="zh-CN" sz="1800" dirty="0"/>
                <a:t>的</a:t>
              </a:r>
              <a:r>
                <a:rPr lang="zh-CN" altLang="en-US" sz="1800" dirty="0"/>
                <a:t>愿望</a:t>
              </a:r>
              <a:endParaRPr lang="zh-CN" altLang="zh-CN" sz="1800" b="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Oval 8"/>
            <p:cNvSpPr>
              <a:spLocks noChangeAspect="1" noChangeArrowheads="1"/>
            </p:cNvSpPr>
            <p:nvPr/>
          </p:nvSpPr>
          <p:spPr bwMode="gray">
            <a:xfrm>
              <a:off x="3195618" y="1123115"/>
              <a:ext cx="513640" cy="24895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1218565">
                <a:defRPr/>
              </a:pPr>
              <a:endParaRPr lang="zh-CN" altLang="zh-CN" sz="1900" kern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57" name="AutoShape 19"/>
            <p:cNvSpPr>
              <a:spLocks noChangeArrowheads="1"/>
            </p:cNvSpPr>
            <p:nvPr/>
          </p:nvSpPr>
          <p:spPr bwMode="auto">
            <a:xfrm>
              <a:off x="3853764" y="987193"/>
              <a:ext cx="1791302" cy="270413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5400000" scaled="1"/>
            </a:gradFill>
            <a:ln w="6350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激发兴趣</a:t>
              </a:r>
              <a:endPara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57"/>
            <p:cNvGrpSpPr/>
            <p:nvPr/>
          </p:nvGrpSpPr>
          <p:grpSpPr>
            <a:xfrm>
              <a:off x="3205633" y="716781"/>
              <a:ext cx="513640" cy="573731"/>
              <a:chOff x="7791681" y="853417"/>
              <a:chExt cx="513640" cy="573731"/>
            </a:xfrm>
          </p:grpSpPr>
          <p:sp>
            <p:nvSpPr>
              <p:cNvPr id="59" name="Arc 9"/>
              <p:cNvSpPr/>
              <p:nvPr/>
            </p:nvSpPr>
            <p:spPr bwMode="auto">
              <a:xfrm>
                <a:off x="7801696" y="1153875"/>
                <a:ext cx="496472" cy="273273"/>
              </a:xfrm>
              <a:custGeom>
                <a:avLst/>
                <a:gdLst>
                  <a:gd name="T0" fmla="*/ 2147483647 w 43195"/>
                  <a:gd name="T1" fmla="*/ 1963504743 h 23732"/>
                  <a:gd name="T2" fmla="*/ 78799246 w 43195"/>
                  <a:gd name="T3" fmla="*/ 0 h 23732"/>
                  <a:gd name="T4" fmla="*/ 2147483647 w 43195"/>
                  <a:gd name="T5" fmla="*/ 1608220912 h 23732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23732"/>
                  <a:gd name="T11" fmla="*/ 43195 w 43195"/>
                  <a:gd name="T12" fmla="*/ 23732 h 237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23732" fill="none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</a:path>
                  <a:path w="43195" h="23732" stroke="0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  <a:lnTo>
                      <a:pt x="21600" y="2132"/>
                    </a:lnTo>
                    <a:lnTo>
                      <a:pt x="43194" y="26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E58C4"/>
                  </a:gs>
                  <a:gs pos="100000">
                    <a:srgbClr val="0875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lIns="87313" tIns="44450" rIns="87313" bIns="44450" anchor="ctr"/>
              <a:lstStyle/>
              <a:p>
                <a:pPr defTabSz="1218565">
                  <a:defRPr/>
                </a:pPr>
                <a:endParaRPr lang="zh-CN" altLang="en-US" sz="24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Oval 10"/>
              <p:cNvSpPr>
                <a:spLocks noChangeAspect="1" noChangeArrowheads="1"/>
              </p:cNvSpPr>
              <p:nvPr/>
            </p:nvSpPr>
            <p:spPr bwMode="gray">
              <a:xfrm>
                <a:off x="7791681" y="1052291"/>
                <a:ext cx="513640" cy="250382"/>
              </a:xfrm>
              <a:prstGeom prst="ellipse">
                <a:avLst/>
              </a:prstGeom>
              <a:gradFill rotWithShape="1">
                <a:gsLst>
                  <a:gs pos="0">
                    <a:srgbClr val="3399FF"/>
                  </a:gs>
                  <a:gs pos="100000">
                    <a:srgbClr val="0875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defTabSz="1218565" eaLnBrk="1" fontAlgn="base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zh-CN" altLang="zh-CN" sz="1900" b="0" kern="0" dirty="0">
                  <a:solidFill>
                    <a:srgbClr val="000000"/>
                  </a:solidFill>
                  <a:ea typeface="PMingLiU" panose="02020500000000000000" pitchFamily="18" charset="-120"/>
                </a:endParaRPr>
              </a:p>
            </p:txBody>
          </p:sp>
          <p:grpSp>
            <p:nvGrpSpPr>
              <p:cNvPr id="46" name="Group 11"/>
              <p:cNvGrpSpPr/>
              <p:nvPr/>
            </p:nvGrpSpPr>
            <p:grpSpPr bwMode="auto">
              <a:xfrm>
                <a:off x="7993416" y="853417"/>
                <a:ext cx="115891" cy="320488"/>
                <a:chOff x="3288" y="2455"/>
                <a:chExt cx="203" cy="567"/>
              </a:xfrm>
            </p:grpSpPr>
            <p:grpSp>
              <p:nvGrpSpPr>
                <p:cNvPr id="48" name="Group 12"/>
                <p:cNvGrpSpPr/>
                <p:nvPr/>
              </p:nvGrpSpPr>
              <p:grpSpPr bwMode="auto">
                <a:xfrm>
                  <a:off x="3335" y="2700"/>
                  <a:ext cx="108" cy="322"/>
                  <a:chOff x="3243" y="2500"/>
                  <a:chExt cx="567" cy="1701"/>
                </a:xfrm>
              </p:grpSpPr>
              <p:sp>
                <p:nvSpPr>
                  <p:cNvPr id="65" name="AutoShap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517" y="32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marL="742950" indent="-28575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marL="11430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marL="16002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marL="20574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marL="25146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marL="29718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marL="34290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marL="38862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 defTabSz="1218565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None/>
                      <a:defRPr/>
                    </a:pPr>
                    <a:endParaRPr lang="zh-CN" altLang="zh-CN" sz="1900" b="0" kern="0" dirty="0">
                      <a:solidFill>
                        <a:srgbClr val="000000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endParaRPr>
                  </a:p>
                </p:txBody>
              </p:sp>
              <p:sp>
                <p:nvSpPr>
                  <p:cNvPr id="66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834" y="32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marL="742950" indent="-28575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marL="11430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marL="16002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marL="20574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marL="25146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marL="29718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marL="34290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marL="3886200" indent="-228600" eaLnBrk="0" fontAlgn="ctr" hangingPunct="0">
                      <a:lnSpc>
                        <a:spcPct val="12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 defTabSz="1218565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None/>
                      <a:defRPr/>
                    </a:pPr>
                    <a:endParaRPr lang="zh-CN" altLang="zh-CN" sz="1900" b="0" kern="0" dirty="0">
                      <a:solidFill>
                        <a:srgbClr val="000000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endParaRPr>
                  </a:p>
                </p:txBody>
              </p:sp>
            </p:grpSp>
            <p:sp>
              <p:nvSpPr>
                <p:cNvPr id="63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3288" y="2580"/>
                  <a:ext cx="203" cy="2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64" name="AutoShape 16"/>
                <p:cNvSpPr>
                  <a:spLocks noChangeArrowheads="1"/>
                </p:cNvSpPr>
                <p:nvPr/>
              </p:nvSpPr>
              <p:spPr bwMode="auto">
                <a:xfrm rot="8100000">
                  <a:off x="3337" y="2455"/>
                  <a:ext cx="105" cy="1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</p:grpSp>
        </p:grpSp>
      </p:grpSp>
      <p:grpSp>
        <p:nvGrpSpPr>
          <p:cNvPr id="53" name="组合 66"/>
          <p:cNvGrpSpPr/>
          <p:nvPr/>
        </p:nvGrpSpPr>
        <p:grpSpPr>
          <a:xfrm>
            <a:off x="6567196" y="2562005"/>
            <a:ext cx="3819155" cy="1655856"/>
            <a:chOff x="4925397" y="1869967"/>
            <a:chExt cx="2864366" cy="1241892"/>
          </a:xfrm>
        </p:grpSpPr>
        <p:pic>
          <p:nvPicPr>
            <p:cNvPr id="68" name="Picture 47" descr="阴影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397" y="2961630"/>
              <a:ext cx="2864366" cy="150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AutoShape 48"/>
            <p:cNvSpPr>
              <a:spLocks noChangeArrowheads="1"/>
            </p:cNvSpPr>
            <p:nvPr/>
          </p:nvSpPr>
          <p:spPr bwMode="auto">
            <a:xfrm>
              <a:off x="4945427" y="2329238"/>
              <a:ext cx="2792829" cy="718237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buClr>
                  <a:srgbClr val="E1B40C"/>
                </a:buClr>
                <a:buSzTx/>
                <a:buFont typeface="微软雅黑" panose="020B0503020204020204" pitchFamily="34" charset="-122"/>
                <a:buNone/>
              </a:pPr>
              <a:r>
                <a:rPr lang="zh-CN" altLang="zh-CN" sz="1800" dirty="0"/>
                <a:t>关注表现过程的</a:t>
              </a:r>
              <a:r>
                <a:rPr lang="zh-CN" altLang="en-US" sz="1800" dirty="0"/>
                <a:t>技术性和</a:t>
              </a:r>
              <a:r>
                <a:rPr lang="zh-CN" altLang="zh-CN" sz="1800" dirty="0"/>
                <a:t>完整性</a:t>
              </a:r>
              <a:endParaRPr lang="zh-CN" altLang="zh-CN" sz="1800" b="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" name="Oval 8"/>
            <p:cNvSpPr>
              <a:spLocks noChangeAspect="1" noChangeArrowheads="1"/>
            </p:cNvSpPr>
            <p:nvPr/>
          </p:nvSpPr>
          <p:spPr bwMode="gray">
            <a:xfrm>
              <a:off x="5049873" y="2276300"/>
              <a:ext cx="513640" cy="248951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1218565">
                <a:defRPr/>
              </a:pPr>
              <a:endParaRPr lang="zh-CN" altLang="zh-CN" sz="1900" kern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71" name="Arc 9"/>
            <p:cNvSpPr/>
            <p:nvPr/>
          </p:nvSpPr>
          <p:spPr bwMode="auto">
            <a:xfrm>
              <a:off x="5059888" y="2170425"/>
              <a:ext cx="496472" cy="273273"/>
            </a:xfrm>
            <a:custGeom>
              <a:avLst/>
              <a:gdLst>
                <a:gd name="T0" fmla="*/ 2147483647 w 43195"/>
                <a:gd name="T1" fmla="*/ 1963504743 h 23732"/>
                <a:gd name="T2" fmla="*/ 78799246 w 43195"/>
                <a:gd name="T3" fmla="*/ 0 h 23732"/>
                <a:gd name="T4" fmla="*/ 2147483647 w 43195"/>
                <a:gd name="T5" fmla="*/ 1608220912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 rotWithShape="1">
              <a:gsLst>
                <a:gs pos="0">
                  <a:srgbClr val="0E58C4"/>
                </a:gs>
                <a:gs pos="100000">
                  <a:srgbClr val="0875F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1218565">
                <a:defRPr/>
              </a:pPr>
              <a:endPara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gray">
            <a:xfrm>
              <a:off x="5049873" y="2068841"/>
              <a:ext cx="513640" cy="250382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8565" eaLnBrk="1" fontAlgn="base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zh-CN" altLang="zh-CN" sz="1900" b="0" kern="0" dirty="0">
                <a:solidFill>
                  <a:srgbClr val="000000"/>
                </a:solidFill>
                <a:ea typeface="PMingLiU" panose="02020500000000000000" pitchFamily="18" charset="-120"/>
              </a:endParaRPr>
            </a:p>
          </p:txBody>
        </p:sp>
        <p:grpSp>
          <p:nvGrpSpPr>
            <p:cNvPr id="58" name="Group 11"/>
            <p:cNvGrpSpPr/>
            <p:nvPr/>
          </p:nvGrpSpPr>
          <p:grpSpPr bwMode="auto">
            <a:xfrm>
              <a:off x="5251608" y="1869967"/>
              <a:ext cx="115891" cy="320488"/>
              <a:chOff x="3288" y="2455"/>
              <a:chExt cx="203" cy="567"/>
            </a:xfrm>
          </p:grpSpPr>
          <p:grpSp>
            <p:nvGrpSpPr>
              <p:cNvPr id="61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78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9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ctr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defTabSz="1218565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endParaRPr lang="zh-CN" altLang="zh-CN" sz="1900" b="0" kern="0" dirty="0">
                    <a:solidFill>
                      <a:srgbClr val="000000"/>
                    </a:solidFill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</p:grpSp>
          <p:sp>
            <p:nvSpPr>
              <p:cNvPr id="76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>
                <a:lvl1pPr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1218565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zh-CN" altLang="zh-CN" sz="1900" b="0" kern="0" dirty="0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77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>
                <a:lvl1pPr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ctr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1218565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zh-CN" altLang="zh-CN" sz="1900" b="0" kern="0" dirty="0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74" name="AutoShape 58"/>
            <p:cNvSpPr>
              <a:spLocks noChangeArrowheads="1"/>
            </p:cNvSpPr>
            <p:nvPr/>
          </p:nvSpPr>
          <p:spPr bwMode="auto">
            <a:xfrm>
              <a:off x="5708019" y="2140379"/>
              <a:ext cx="1791302" cy="270413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5400000" scaled="1"/>
            </a:gradFill>
            <a:ln w="6350" algn="ctr">
              <a:noFill/>
              <a:round/>
            </a:ln>
            <a:effectLst/>
          </p:spPr>
          <p:txBody>
            <a:bodyPr wrap="none" anchor="ctr"/>
            <a:lstStyle/>
            <a:p>
              <a:pPr algn="ctr" defTabSz="1218565">
                <a:lnSpc>
                  <a:spcPct val="120000"/>
                </a:lnSpc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关注过程</a:t>
              </a:r>
            </a:p>
          </p:txBody>
        </p:sp>
      </p:grpSp>
      <p:grpSp>
        <p:nvGrpSpPr>
          <p:cNvPr id="81" name="组合 8"/>
          <p:cNvGrpSpPr/>
          <p:nvPr/>
        </p:nvGrpSpPr>
        <p:grpSpPr>
          <a:xfrm>
            <a:off x="2329982" y="-135800"/>
            <a:ext cx="7266691" cy="761588"/>
            <a:chOff x="1666573" y="616312"/>
            <a:chExt cx="5796868" cy="624507"/>
          </a:xfrm>
        </p:grpSpPr>
        <p:sp>
          <p:nvSpPr>
            <p:cNvPr id="83" name="Copyright Notice"/>
            <p:cNvSpPr/>
            <p:nvPr/>
          </p:nvSpPr>
          <p:spPr bwMode="auto">
            <a:xfrm>
              <a:off x="1666573" y="616312"/>
              <a:ext cx="5796868" cy="26858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983" tIns="32393" rIns="71983" bIns="32393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 cap="small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12"/>
            <p:cNvSpPr txBox="1"/>
            <p:nvPr/>
          </p:nvSpPr>
          <p:spPr>
            <a:xfrm>
              <a:off x="2218594" y="862251"/>
              <a:ext cx="4857787" cy="37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chemeClr val="bg2">
                      <a:lumMod val="75000"/>
                    </a:schemeClr>
                  </a:solidFill>
                </a:rPr>
                <a:t>一</a:t>
              </a:r>
              <a:r>
                <a:rPr lang="zh-CN" altLang="en-US" sz="2400" b="1" dirty="0" smtClean="0">
                  <a:solidFill>
                    <a:schemeClr val="bg2">
                      <a:lumMod val="75000"/>
                    </a:schemeClr>
                  </a:solidFill>
                </a:rPr>
                <a:t>、围绕实现学科核心素养</a:t>
              </a:r>
              <a:r>
                <a:rPr lang="zh-CN" altLang="en-US" sz="2400" b="1" dirty="0">
                  <a:solidFill>
                    <a:schemeClr val="bg2">
                      <a:lumMod val="75000"/>
                    </a:schemeClr>
                  </a:solidFill>
                </a:rPr>
                <a:t>的教学原则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10222572" y="0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领域三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文本框 12"/>
          <p:cNvSpPr txBox="1"/>
          <p:nvPr/>
        </p:nvSpPr>
        <p:spPr>
          <a:xfrm>
            <a:off x="468923" y="808892"/>
            <a:ext cx="637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0B0F0"/>
                </a:solidFill>
              </a:rPr>
              <a:t>（一）</a:t>
            </a:r>
            <a:r>
              <a:rPr lang="zh-CN" altLang="zh-CN" sz="2400" b="1" dirty="0" smtClean="0">
                <a:solidFill>
                  <a:srgbClr val="00B0F0"/>
                </a:solidFill>
              </a:rPr>
              <a:t>突出表现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类实践性课程</a:t>
            </a:r>
            <a:r>
              <a:rPr lang="zh-CN" altLang="zh-CN" sz="2400" b="1" dirty="0" smtClean="0">
                <a:solidFill>
                  <a:srgbClr val="00B0F0"/>
                </a:solidFill>
              </a:rPr>
              <a:t>的</a:t>
            </a:r>
            <a:r>
              <a:rPr lang="zh-CN" altLang="zh-CN" sz="2400" b="1" dirty="0">
                <a:solidFill>
                  <a:srgbClr val="00B0F0"/>
                </a:solidFill>
              </a:rPr>
              <a:t>特殊性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746250" y="2270125"/>
            <a:ext cx="8984615" cy="955040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音乐学科核心素养与高中课</a:t>
            </a:r>
            <a:r>
              <a:rPr lang="zh-CN" alt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程的讨论</a:t>
            </a:r>
            <a:endParaRPr lang="zh-CN" altLang="en-US" sz="2800" spc="300" dirty="0">
              <a:solidFill>
                <a:srgbClr val="003E57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6" name="副标题 2"/>
          <p:cNvSpPr txBox="1"/>
          <p:nvPr/>
        </p:nvSpPr>
        <p:spPr>
          <a:xfrm>
            <a:off x="844947" y="3225517"/>
            <a:ext cx="1051316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927265" y="2943460"/>
            <a:ext cx="6348530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36449" y="-2624520"/>
            <a:ext cx="5578056" cy="5249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19565" y="732700"/>
            <a:ext cx="7330268" cy="68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99733" y="418818"/>
            <a:ext cx="7142197" cy="1364826"/>
            <a:chOff x="3230538" y="429011"/>
            <a:chExt cx="6350000" cy="845209"/>
          </a:xfrm>
        </p:grpSpPr>
        <p:grpSp>
          <p:nvGrpSpPr>
            <p:cNvPr id="9" name="组合 8"/>
            <p:cNvGrpSpPr/>
            <p:nvPr/>
          </p:nvGrpSpPr>
          <p:grpSpPr>
            <a:xfrm>
              <a:off x="3451347" y="429011"/>
              <a:ext cx="5796868" cy="666998"/>
              <a:chOff x="1666573" y="616312"/>
              <a:chExt cx="5796868" cy="666998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1666573" y="616312"/>
                <a:ext cx="5796868" cy="26858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b="1" cap="small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2218594" y="998209"/>
                <a:ext cx="4857787" cy="285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400" b="1" dirty="0">
                    <a:solidFill>
                      <a:schemeClr val="bg2">
                        <a:lumMod val="75000"/>
                      </a:schemeClr>
                    </a:solidFill>
                  </a:rPr>
                  <a:t>（二）重视表现实践过程的审美体验</a:t>
                </a: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540978" y="2299897"/>
            <a:ext cx="3747911" cy="3509326"/>
          </a:xfrm>
          <a:prstGeom prst="rect">
            <a:avLst/>
          </a:prstGeom>
          <a:solidFill>
            <a:srgbClr val="003E57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665156" y="3025422"/>
            <a:ext cx="343182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</a:rPr>
              <a:t>将听觉感受和情感体验融入艺术表现实践的过程；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形成良好的</a:t>
            </a:r>
            <a:r>
              <a:rPr lang="zh-CN" altLang="zh-CN" dirty="0">
                <a:solidFill>
                  <a:schemeClr val="bg1"/>
                </a:solidFill>
              </a:rPr>
              <a:t>知识、</a:t>
            </a:r>
            <a:r>
              <a:rPr lang="zh-CN" altLang="zh-CN" dirty="0" smtClean="0">
                <a:solidFill>
                  <a:schemeClr val="bg1"/>
                </a:solidFill>
              </a:rPr>
              <a:t>素</a:t>
            </a:r>
            <a:r>
              <a:rPr lang="zh-CN" altLang="en-US" dirty="0" smtClean="0">
                <a:solidFill>
                  <a:schemeClr val="bg1"/>
                </a:solidFill>
              </a:rPr>
              <a:t>养</a:t>
            </a:r>
            <a:r>
              <a:rPr lang="zh-CN" altLang="zh-CN" dirty="0" smtClean="0">
                <a:solidFill>
                  <a:schemeClr val="bg1"/>
                </a:solidFill>
              </a:rPr>
              <a:t>和</a:t>
            </a:r>
            <a:r>
              <a:rPr lang="zh-CN" altLang="zh-CN" dirty="0">
                <a:solidFill>
                  <a:schemeClr val="bg1"/>
                </a:solidFill>
              </a:rPr>
              <a:t>基本技能</a:t>
            </a:r>
            <a:r>
              <a:rPr lang="zh-CN" altLang="en-US" dirty="0">
                <a:solidFill>
                  <a:schemeClr val="bg1"/>
                </a:solidFill>
              </a:rPr>
              <a:t>支撑的审美体验</a:t>
            </a:r>
            <a:r>
              <a:rPr lang="zh-CN" altLang="zh-CN" dirty="0">
                <a:solidFill>
                  <a:schemeClr val="bg1"/>
                </a:solidFill>
              </a:rPr>
              <a:t>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</a:rPr>
              <a:t>融合表现手段、作品</a:t>
            </a:r>
            <a:r>
              <a:rPr lang="zh-CN" altLang="zh-CN" dirty="0" smtClean="0">
                <a:solidFill>
                  <a:schemeClr val="bg1"/>
                </a:solidFill>
              </a:rPr>
              <a:t>人文内涵和审美体验</a:t>
            </a:r>
            <a:r>
              <a:rPr lang="zh-CN" altLang="en-US" dirty="0" smtClean="0">
                <a:solidFill>
                  <a:schemeClr val="bg1"/>
                </a:solidFill>
              </a:rPr>
              <a:t>与</a:t>
            </a:r>
            <a:r>
              <a:rPr lang="zh-CN" altLang="zh-CN" dirty="0" smtClean="0">
                <a:solidFill>
                  <a:schemeClr val="bg1"/>
                </a:solidFill>
              </a:rPr>
              <a:t>实践过</a:t>
            </a:r>
            <a:r>
              <a:rPr lang="zh-CN" altLang="zh-CN" dirty="0">
                <a:solidFill>
                  <a:schemeClr val="bg1"/>
                </a:solidFill>
              </a:rPr>
              <a:t>程中；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发展</a:t>
            </a:r>
            <a:r>
              <a:rPr lang="zh-CN" altLang="zh-CN" dirty="0">
                <a:solidFill>
                  <a:schemeClr val="bg1"/>
                </a:solidFill>
              </a:rPr>
              <a:t>对艺术整体性综合体验和审美感知的能力。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687733" y="2556253"/>
            <a:ext cx="3607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</a:rPr>
              <a:t>教学要点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24089" y="2339054"/>
            <a:ext cx="3344102" cy="3509326"/>
          </a:xfrm>
          <a:prstGeom prst="rect">
            <a:avLst/>
          </a:prstGeom>
          <a:solidFill>
            <a:srgbClr val="003E57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25689" y="3115733"/>
            <a:ext cx="2924950" cy="212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艺术表现实践中建立</a:t>
            </a:r>
            <a:r>
              <a:rPr lang="zh-CN" altLang="zh-CN" dirty="0">
                <a:solidFill>
                  <a:schemeClr val="bg1"/>
                </a:solidFill>
              </a:rPr>
              <a:t>“对音乐艺术听觉特性、表现形式、表现要素、表现手段及其独特美感的理解和把握。”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49867" y="2532891"/>
            <a:ext cx="3162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</a:rPr>
              <a:t>审美体验实践的基本原则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90" y="2345482"/>
            <a:ext cx="2946399" cy="349647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079421" y="0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领域三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27267" y="633085"/>
            <a:ext cx="6348530" cy="640842"/>
            <a:chOff x="3230538" y="633230"/>
            <a:chExt cx="6350000" cy="640990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3849171" y="633230"/>
              <a:ext cx="5221544" cy="4338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983" tIns="32393" rIns="71983" bIns="32393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cap="small" dirty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（三）关注艺术实践中的文化理解</a:t>
              </a:r>
              <a:endParaRPr lang="en-US" sz="2400" b="1" cap="small" dirty="0">
                <a:solidFill>
                  <a:srgbClr val="003E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椭圆 6"/>
          <p:cNvSpPr/>
          <p:nvPr/>
        </p:nvSpPr>
        <p:spPr>
          <a:xfrm>
            <a:off x="752653" y="1908693"/>
            <a:ext cx="798610" cy="798610"/>
          </a:xfrm>
          <a:prstGeom prst="ellipse">
            <a:avLst/>
          </a:prstGeom>
          <a:solidFill>
            <a:srgbClr val="003E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任意多边形 12"/>
          <p:cNvSpPr/>
          <p:nvPr/>
        </p:nvSpPr>
        <p:spPr>
          <a:xfrm rot="16200000">
            <a:off x="2988500" y="733386"/>
            <a:ext cx="659873" cy="3147318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5604536" y="1908693"/>
            <a:ext cx="798610" cy="798610"/>
          </a:xfrm>
          <a:prstGeom prst="ellipse">
            <a:avLst/>
          </a:prstGeom>
          <a:solidFill>
            <a:srgbClr val="003E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任意多边形 14"/>
          <p:cNvSpPr/>
          <p:nvPr/>
        </p:nvSpPr>
        <p:spPr>
          <a:xfrm rot="16200000">
            <a:off x="7815690" y="696243"/>
            <a:ext cx="659873" cy="3147318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003E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5" name="组合 14"/>
          <p:cNvGrpSpPr/>
          <p:nvPr/>
        </p:nvGrpSpPr>
        <p:grpSpPr>
          <a:xfrm>
            <a:off x="5791246" y="2084155"/>
            <a:ext cx="425188" cy="445733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16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88169" y="2146575"/>
            <a:ext cx="320989" cy="317677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25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6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47"/>
          <p:cNvSpPr txBox="1"/>
          <p:nvPr/>
        </p:nvSpPr>
        <p:spPr>
          <a:xfrm>
            <a:off x="1829435" y="1885244"/>
            <a:ext cx="3254375" cy="42165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文化理解的方向 </a:t>
            </a:r>
            <a:endParaRPr lang="en-US" altLang="zh-CN" sz="2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zh-CN" altLang="zh-CN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zh-CN" dirty="0"/>
              <a:t>通过</a:t>
            </a:r>
            <a:r>
              <a:rPr lang="zh-CN" altLang="en-US" dirty="0"/>
              <a:t>艺术门类的</a:t>
            </a:r>
            <a:r>
              <a:rPr lang="zh-CN" altLang="en-US" b="1" dirty="0"/>
              <a:t>表现特征</a:t>
            </a:r>
            <a:r>
              <a:rPr lang="zh-CN" altLang="en-US" dirty="0"/>
              <a:t>和</a:t>
            </a:r>
            <a:r>
              <a:rPr lang="zh-CN" altLang="en-US" b="1" dirty="0"/>
              <a:t>作品内容</a:t>
            </a:r>
            <a:r>
              <a:rPr lang="zh-CN" altLang="zh-CN" dirty="0"/>
              <a:t>，理解不同文化语境中音乐艺术的人文内涵。</a:t>
            </a:r>
            <a:endParaRPr lang="en-US" altLang="zh-CN" dirty="0"/>
          </a:p>
          <a:p>
            <a:endParaRPr lang="zh-CN" altLang="zh-CN" dirty="0"/>
          </a:p>
          <a:p>
            <a:pPr indent="0">
              <a:buFont typeface="Wingdings" panose="05000000000000000000" pitchFamily="2" charset="2"/>
              <a:buChar char="Ø"/>
            </a:pPr>
            <a:r>
              <a:rPr lang="zh-CN" altLang="en-US" dirty="0"/>
              <a:t>在艺术表现实践过程中，</a:t>
            </a:r>
            <a:r>
              <a:rPr lang="zh-CN" altLang="en-US" b="1" dirty="0"/>
              <a:t>渗透</a:t>
            </a:r>
            <a:r>
              <a:rPr lang="zh-CN" altLang="en-US" dirty="0"/>
              <a:t>艺术作品</a:t>
            </a:r>
            <a:r>
              <a:rPr lang="zh-CN" altLang="en-US" b="1" dirty="0"/>
              <a:t>情感</a:t>
            </a:r>
            <a:r>
              <a:rPr lang="zh-CN" altLang="en-US" dirty="0"/>
              <a:t>内容和</a:t>
            </a:r>
            <a:r>
              <a:rPr lang="zh-CN" altLang="zh-CN" b="1" dirty="0">
                <a:sym typeface="+mn-ea"/>
              </a:rPr>
              <a:t>文化</a:t>
            </a:r>
            <a:r>
              <a:rPr lang="zh-CN" altLang="zh-CN" dirty="0">
                <a:sym typeface="+mn-ea"/>
              </a:rPr>
              <a:t>内涵；</a:t>
            </a:r>
            <a:endParaRPr lang="en-US" altLang="zh-CN" dirty="0">
              <a:sym typeface="+mn-ea"/>
            </a:endParaRPr>
          </a:p>
          <a:p>
            <a:pPr indent="0"/>
            <a:endParaRPr lang="zh-CN" altLang="zh-CN" dirty="0"/>
          </a:p>
          <a:p>
            <a:pPr indent="0">
              <a:buFont typeface="Wingdings" panose="05000000000000000000" pitchFamily="2" charset="2"/>
              <a:buChar char="Ø"/>
            </a:pPr>
            <a:r>
              <a:rPr lang="zh-CN" altLang="en-US" dirty="0">
                <a:sym typeface="+mn-ea"/>
              </a:rPr>
              <a:t>引导和培养学生</a:t>
            </a:r>
            <a:r>
              <a:rPr lang="zh-CN" altLang="zh-CN" dirty="0">
                <a:sym typeface="+mn-ea"/>
              </a:rPr>
              <a:t>领略</a:t>
            </a:r>
            <a:r>
              <a:rPr lang="zh-CN" altLang="en-US" dirty="0">
                <a:sym typeface="+mn-ea"/>
              </a:rPr>
              <a:t>中华民族和</a:t>
            </a:r>
            <a:r>
              <a:rPr lang="zh-CN" altLang="zh-CN" dirty="0">
                <a:sym typeface="+mn-ea"/>
              </a:rPr>
              <a:t>世界音乐</a:t>
            </a:r>
            <a:r>
              <a:rPr lang="zh-CN" altLang="en-US" dirty="0">
                <a:sym typeface="+mn-ea"/>
              </a:rPr>
              <a:t>艺术</a:t>
            </a:r>
            <a:r>
              <a:rPr lang="zh-CN" altLang="zh-CN" dirty="0">
                <a:sym typeface="+mn-ea"/>
              </a:rPr>
              <a:t>的</a:t>
            </a:r>
            <a:r>
              <a:rPr lang="zh-CN" altLang="zh-CN" b="1" dirty="0">
                <a:sym typeface="+mn-ea"/>
              </a:rPr>
              <a:t>多样性和独特性；理解</a:t>
            </a:r>
            <a:r>
              <a:rPr lang="zh-CN" altLang="zh-CN" dirty="0">
                <a:sym typeface="+mn-ea"/>
              </a:rPr>
              <a:t>并</a:t>
            </a:r>
            <a:r>
              <a:rPr lang="zh-CN" altLang="zh-CN" b="1" dirty="0">
                <a:sym typeface="+mn-ea"/>
              </a:rPr>
              <a:t>尊重</a:t>
            </a:r>
            <a:r>
              <a:rPr lang="zh-CN" altLang="zh-CN" dirty="0">
                <a:sym typeface="+mn-ea"/>
              </a:rPr>
              <a:t>世界</a:t>
            </a:r>
            <a:r>
              <a:rPr lang="zh-CN" altLang="en-US" dirty="0">
                <a:sym typeface="+mn-ea"/>
              </a:rPr>
              <a:t>的</a:t>
            </a:r>
            <a:r>
              <a:rPr lang="zh-CN" altLang="zh-CN" dirty="0">
                <a:sym typeface="+mn-ea"/>
              </a:rPr>
              <a:t>多元文化。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文本框 48"/>
          <p:cNvSpPr txBox="1"/>
          <p:nvPr/>
        </p:nvSpPr>
        <p:spPr>
          <a:xfrm>
            <a:off x="6242757" y="1977409"/>
            <a:ext cx="4605866" cy="42165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     </a:t>
            </a:r>
            <a:r>
              <a: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教学要点</a:t>
            </a:r>
            <a:endParaRPr lang="en-US" altLang="zh-CN" sz="2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zh-CN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ym typeface="+mn-ea"/>
              </a:rPr>
              <a:t>强调民族表演形式学习的安排，注重和民族音乐表现方法的学习</a:t>
            </a:r>
            <a:r>
              <a:rPr lang="zh-CN" altLang="zh-CN" dirty="0">
                <a:sym typeface="+mn-ea"/>
              </a:rPr>
              <a:t>。</a:t>
            </a:r>
            <a:endParaRPr lang="en-US" altLang="zh-CN" dirty="0">
              <a:sym typeface="+mn-ea"/>
            </a:endParaRPr>
          </a:p>
          <a:p>
            <a:pPr marL="285750" indent="-285750"/>
            <a:endParaRPr lang="zh-CN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dirty="0"/>
              <a:t>培养学生对不同音乐风格的</a:t>
            </a:r>
            <a:r>
              <a:rPr lang="zh-CN" altLang="zh-CN" b="1" dirty="0"/>
              <a:t>感知力</a:t>
            </a:r>
            <a:r>
              <a:rPr lang="zh-CN" altLang="zh-CN" dirty="0"/>
              <a:t>和</a:t>
            </a:r>
            <a:r>
              <a:rPr lang="zh-CN" altLang="zh-CN" b="1" dirty="0"/>
              <a:t>判断力；</a:t>
            </a:r>
            <a:endParaRPr lang="en-US" altLang="zh-CN" b="1" dirty="0"/>
          </a:p>
          <a:p>
            <a:pPr marL="285750" indent="-285750"/>
            <a:endParaRPr lang="zh-CN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dirty="0"/>
              <a:t>寻找并发现不同文化背景音乐艺术的</a:t>
            </a:r>
            <a:r>
              <a:rPr lang="zh-CN" altLang="zh-CN" b="1" dirty="0"/>
              <a:t>表现特点</a:t>
            </a:r>
            <a:r>
              <a:rPr lang="zh-CN" altLang="zh-CN" dirty="0"/>
              <a:t>及</a:t>
            </a:r>
            <a:r>
              <a:rPr lang="zh-CN" altLang="zh-CN" b="1" dirty="0"/>
              <a:t>风格特征</a:t>
            </a:r>
            <a:r>
              <a:rPr lang="zh-CN" altLang="zh-CN" dirty="0"/>
              <a:t>；</a:t>
            </a:r>
            <a:endParaRPr lang="en-US" altLang="zh-CN" dirty="0"/>
          </a:p>
          <a:p>
            <a:pPr marL="285750" indent="-285750"/>
            <a:endParaRPr lang="zh-CN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dirty="0"/>
              <a:t>通过</a:t>
            </a:r>
            <a:r>
              <a:rPr lang="zh-CN" altLang="zh-CN" b="1" dirty="0"/>
              <a:t>模仿</a:t>
            </a:r>
            <a:r>
              <a:rPr lang="zh-CN" altLang="zh-CN" dirty="0"/>
              <a:t>等学习手段掌握不同风格的</a:t>
            </a:r>
            <a:r>
              <a:rPr lang="zh-CN" altLang="en-US" dirty="0"/>
              <a:t>表现</a:t>
            </a:r>
            <a:r>
              <a:rPr lang="zh-CN" altLang="zh-CN" dirty="0"/>
              <a:t>特点</a:t>
            </a:r>
            <a:r>
              <a:rPr lang="zh-CN" altLang="en-US" dirty="0"/>
              <a:t>。</a:t>
            </a:r>
            <a:endParaRPr lang="zh-CN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领域三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27" grpId="0" bldLvl="0" animBg="1"/>
      <p:bldP spid="28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5776544"/>
            <a:ext cx="12192000" cy="553877"/>
          </a:xfrm>
          <a:prstGeom prst="rect">
            <a:avLst/>
          </a:prstGeom>
          <a:solidFill>
            <a:schemeClr val="tx2">
              <a:alpha val="86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392068" y="2379785"/>
            <a:ext cx="1292662" cy="2403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（</a:t>
            </a:r>
            <a:r>
              <a:rPr lang="en-US" altLang="zh-CN" sz="2400" b="1" dirty="0">
                <a:latin typeface="+mj-ea"/>
                <a:ea typeface="+mj-ea"/>
              </a:rPr>
              <a:t>1</a:t>
            </a:r>
            <a:r>
              <a:rPr lang="zh-CN" altLang="en-US" sz="2400" b="1" dirty="0">
                <a:latin typeface="+mj-ea"/>
                <a:ea typeface="+mj-ea"/>
              </a:rPr>
              <a:t>）歌唱</a:t>
            </a:r>
            <a:endParaRPr lang="en-US" altLang="zh-CN" sz="2400" b="1" dirty="0">
              <a:latin typeface="+mj-ea"/>
              <a:ea typeface="+mj-ea"/>
            </a:endParaRPr>
          </a:p>
          <a:p>
            <a:pPr algn="ctr"/>
            <a:r>
              <a:rPr lang="zh-CN" altLang="en-US" sz="2400" b="1" dirty="0">
                <a:latin typeface="+mj-ea"/>
                <a:ea typeface="+mj-ea"/>
              </a:rPr>
              <a:t>与</a:t>
            </a:r>
            <a:endParaRPr lang="en-US" altLang="zh-CN" sz="2400" b="1" dirty="0">
              <a:latin typeface="+mj-ea"/>
              <a:ea typeface="+mj-ea"/>
            </a:endParaRPr>
          </a:p>
          <a:p>
            <a:pPr algn="ctr"/>
            <a:r>
              <a:rPr lang="zh-CN" altLang="en-US" sz="2400" b="1" dirty="0">
                <a:latin typeface="+mj-ea"/>
                <a:ea typeface="+mj-ea"/>
              </a:rPr>
              <a:t>合唱</a:t>
            </a:r>
          </a:p>
        </p:txBody>
      </p:sp>
      <p:sp>
        <p:nvSpPr>
          <p:cNvPr id="11" name="泪滴形 10"/>
          <p:cNvSpPr/>
          <p:nvPr/>
        </p:nvSpPr>
        <p:spPr>
          <a:xfrm rot="18074841">
            <a:off x="1042835" y="3612237"/>
            <a:ext cx="473278" cy="777149"/>
          </a:xfrm>
          <a:prstGeom prst="teardrop">
            <a:avLst>
              <a:gd name="adj" fmla="val 141395"/>
            </a:avLst>
          </a:prstGeom>
          <a:gradFill flip="none" rotWithShape="1">
            <a:gsLst>
              <a:gs pos="0">
                <a:srgbClr val="D1CFC7"/>
              </a:gs>
              <a:gs pos="50000">
                <a:schemeClr val="accent1">
                  <a:lumMod val="50000"/>
                </a:schemeClr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泪滴形 11"/>
          <p:cNvSpPr/>
          <p:nvPr/>
        </p:nvSpPr>
        <p:spPr>
          <a:xfrm rot="5400000">
            <a:off x="2668246" y="3364928"/>
            <a:ext cx="411433" cy="464009"/>
          </a:xfrm>
          <a:prstGeom prst="teardrop">
            <a:avLst>
              <a:gd name="adj" fmla="val 125738"/>
            </a:avLst>
          </a:prstGeom>
          <a:gradFill flip="none" rotWithShape="1">
            <a:gsLst>
              <a:gs pos="0">
                <a:srgbClr val="D1CFC7"/>
              </a:gs>
              <a:gs pos="50000">
                <a:schemeClr val="accent1">
                  <a:lumMod val="50000"/>
                </a:schemeClr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rot="17226344">
            <a:off x="2727941" y="1878792"/>
            <a:ext cx="437506" cy="543751"/>
          </a:xfrm>
          <a:prstGeom prst="teardrop">
            <a:avLst>
              <a:gd name="adj" fmla="val 138236"/>
            </a:avLst>
          </a:prstGeom>
          <a:gradFill flip="none" rotWithShape="1">
            <a:gsLst>
              <a:gs pos="0">
                <a:srgbClr val="D1CFC7"/>
              </a:gs>
              <a:gs pos="50000">
                <a:schemeClr val="accent1">
                  <a:lumMod val="50000"/>
                </a:schemeClr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rot="6747355">
            <a:off x="4083547" y="729605"/>
            <a:ext cx="396251" cy="623557"/>
          </a:xfrm>
          <a:prstGeom prst="teardrop">
            <a:avLst>
              <a:gd name="adj" fmla="val 123771"/>
            </a:avLst>
          </a:prstGeom>
          <a:gradFill flip="none" rotWithShape="1">
            <a:gsLst>
              <a:gs pos="0">
                <a:srgbClr val="D1CFC7"/>
              </a:gs>
              <a:gs pos="50000">
                <a:schemeClr val="accent1">
                  <a:lumMod val="50000"/>
                </a:schemeClr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6167763">
            <a:off x="513735" y="4547907"/>
            <a:ext cx="321942" cy="390240"/>
          </a:xfrm>
          <a:prstGeom prst="teardrop">
            <a:avLst>
              <a:gd name="adj" fmla="val 133242"/>
            </a:avLst>
          </a:prstGeom>
          <a:gradFill flip="none" rotWithShape="1">
            <a:gsLst>
              <a:gs pos="0">
                <a:srgbClr val="D1CFC7"/>
              </a:gs>
              <a:gs pos="50000">
                <a:schemeClr val="accent1">
                  <a:lumMod val="50000"/>
                </a:schemeClr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 rot="18074841">
            <a:off x="4586610" y="76112"/>
            <a:ext cx="261133" cy="324412"/>
          </a:xfrm>
          <a:prstGeom prst="teardrop">
            <a:avLst>
              <a:gd name="adj" fmla="val 130736"/>
            </a:avLst>
          </a:prstGeom>
          <a:gradFill flip="none" rotWithShape="1">
            <a:gsLst>
              <a:gs pos="0">
                <a:srgbClr val="D1CFC7"/>
              </a:gs>
              <a:gs pos="50000">
                <a:schemeClr val="accent1">
                  <a:lumMod val="50000"/>
                </a:schemeClr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曲线连接符 5"/>
          <p:cNvCxnSpPr/>
          <p:nvPr/>
        </p:nvCxnSpPr>
        <p:spPr>
          <a:xfrm flipV="1">
            <a:off x="0" y="0"/>
            <a:ext cx="6394607" cy="46302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116190" y="2919046"/>
            <a:ext cx="6226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8565"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歌唱方法：美声、民族、通俗等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 lvl="0" defTabSz="1218565">
              <a:defRPr/>
            </a:pP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 lvl="0" defTabSz="1218565">
              <a:defRPr/>
            </a:pP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 lvl="0" defTabSz="1218565"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合唱形式：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 lvl="0" defTabSz="1218565"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同声合唱，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如男声合唱、女声合唱等；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混声合唱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；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表演唱；小合唱；民歌合唱；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通俗唱法的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小型合唱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等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CN" sz="40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55626" y="0"/>
            <a:ext cx="0" cy="6858000"/>
          </a:xfrm>
          <a:prstGeom prst="line">
            <a:avLst/>
          </a:prstGeom>
          <a:ln w="762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185138" y="656492"/>
            <a:ext cx="746032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二、遵循课程的艺术规律，切合实际地开展教学</a:t>
            </a:r>
          </a:p>
        </p:txBody>
      </p:sp>
      <p:sp>
        <p:nvSpPr>
          <p:cNvPr id="2" name="矩形 1"/>
          <p:cNvSpPr/>
          <p:nvPr/>
        </p:nvSpPr>
        <p:spPr>
          <a:xfrm>
            <a:off x="5645094" y="1559168"/>
            <a:ext cx="5518873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57565A">
                    <a:lumMod val="85000"/>
                    <a:lumOff val="15000"/>
                  </a:srgbClr>
                </a:solidFill>
                <a:ea typeface="微软雅黑" panose="020B0503020204020204" pitchFamily="34" charset="-122"/>
                <a:cs typeface="+mn-ea"/>
                <a:sym typeface="+mn-lt"/>
              </a:rPr>
              <a:t>（一）表演类实践课程的教学要点</a:t>
            </a:r>
            <a:endParaRPr lang="en-US" altLang="zh-CN" sz="2400" b="1" dirty="0">
              <a:solidFill>
                <a:srgbClr val="57565A">
                  <a:lumMod val="85000"/>
                  <a:lumOff val="15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、教学内容形式的选择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57565A">
                  <a:lumMod val="85000"/>
                  <a:lumOff val="15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848304" y="1691691"/>
            <a:ext cx="7935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</a:rPr>
              <a:t>乐器种类：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Open Sans Light"/>
              <a:ea typeface="微软雅黑" panose="020B0503020204020204" pitchFamily="34" charset="-122"/>
            </a:endParaRPr>
          </a:p>
          <a:p>
            <a:pPr lvl="0" defTabSz="1218565">
              <a:defRPr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</a:rPr>
              <a:t>民族传统乐器、西洋乐器、流行乐器、课堂乐器等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2290814" y="1855609"/>
            <a:ext cx="418922" cy="387342"/>
          </a:xfrm>
          <a:prstGeom prst="diamond">
            <a:avLst/>
          </a:prstGeom>
          <a:solidFill>
            <a:srgbClr val="5A4C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33238" y="2755159"/>
            <a:ext cx="768857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</a:rPr>
              <a:t>大型合奏：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Open Sans Light"/>
              <a:ea typeface="微软雅黑" panose="020B0503020204020204" pitchFamily="34" charset="-122"/>
            </a:endParaRPr>
          </a:p>
          <a:p>
            <a:pPr lvl="0" defTabSz="1218565">
              <a:defRPr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</a:rPr>
              <a:t>管弦乐队、民乐队、管乐队、混合乐队等；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Open Sans Light"/>
              <a:ea typeface="微软雅黑" panose="020B0503020204020204" pitchFamily="34" charset="-122"/>
            </a:endParaRPr>
          </a:p>
          <a:p>
            <a:pPr lvl="0" defTabSz="1218565"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</a:rPr>
              <a:t>小型合奏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Open Sans Light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lvl="0" defTabSz="1218565">
              <a:defRPr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）传统地方民乐合奏，如江南丝竹、广东音乐、绛州锣鼓、福建南音、长安鼓乐等；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  <a:latin typeface="Open Sans Light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lvl="0" defTabSz="1218565">
              <a:defRPr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2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）流行乐队，如电声乐队、爵士乐队等；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  <a:latin typeface="Open Sans Light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lvl="0" defTabSz="1218565">
              <a:defRPr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3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）同种乐器合奏，如古筝合奏、小提琴合奏、吉他合奏、二胡合奏等；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  <a:latin typeface="Open Sans Light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lvl="0" defTabSz="1218565">
              <a:defRPr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4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  <a:ea typeface="微软雅黑" panose="020B0503020204020204" pitchFamily="34" charset="-122"/>
                <a:sym typeface="Wingdings" panose="05000000000000000000" pitchFamily="2" charset="2"/>
              </a:rPr>
              <a:t>）课堂乐器合奏，如竖笛、口琴、口风琴、音筒等组成的合奏形式等。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  <a:latin typeface="Open Sans Light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2372719" y="2804553"/>
            <a:ext cx="401373" cy="411466"/>
          </a:xfrm>
          <a:prstGeom prst="diamond">
            <a:avLst/>
          </a:prstGeom>
          <a:solidFill>
            <a:srgbClr val="5A4C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0" y="171682"/>
            <a:ext cx="12192000" cy="580532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base">
              <a:lnSpc>
                <a:spcPct val="130000"/>
              </a:lnSpc>
              <a:spcAft>
                <a:spcPct val="0"/>
              </a:spcAft>
              <a:defRPr/>
            </a:pPr>
            <a:endParaRPr lang="zh-CN" altLang="en-US" sz="3200" b="1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0" y="851475"/>
            <a:ext cx="12192000" cy="6256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  <a:defRPr/>
            </a:pP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lnSpc>
                <a:spcPct val="150000"/>
              </a:lnSpc>
              <a:buNone/>
              <a:defRPr/>
            </a:pPr>
            <a:endParaRPr lang="en-US" altLang="zh-CN" sz="2400" b="1" dirty="0">
              <a:solidFill>
                <a:srgbClr val="57565A">
                  <a:lumMod val="85000"/>
                  <a:lumOff val="15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5814" y="2186033"/>
            <a:ext cx="92333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（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）器乐演奏与</a:t>
            </a:r>
            <a:endParaRPr lang="en-US" altLang="zh-CN" sz="24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合奏形式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-70338" y="984532"/>
            <a:ext cx="1227113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59921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1183064" y="0"/>
            <a:ext cx="0" cy="6858000"/>
          </a:xfrm>
          <a:prstGeom prst="line">
            <a:avLst/>
          </a:prstGeom>
          <a:ln w="762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739674" y="984532"/>
            <a:ext cx="236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2"/>
                </a:solidFill>
              </a:rPr>
              <a:t>KEYWORDS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00554" y="1992923"/>
            <a:ext cx="28018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+mj-ea"/>
                <a:ea typeface="+mj-ea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+mj-ea"/>
                <a:ea typeface="+mj-ea"/>
              </a:rPr>
              <a:t>3</a:t>
            </a:r>
            <a:r>
              <a:rPr lang="zh-CN" altLang="en-US" sz="2400" b="1" dirty="0">
                <a:solidFill>
                  <a:schemeClr val="tx2"/>
                </a:solidFill>
                <a:latin typeface="+mj-ea"/>
                <a:ea typeface="+mj-ea"/>
              </a:rPr>
              <a:t>）舞蹈种类</a:t>
            </a:r>
            <a:endParaRPr lang="en-US" altLang="zh-CN" sz="24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lvl="0" defTabSz="1218565">
              <a:defRPr/>
            </a:pPr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Open Sans Light"/>
            </a:endParaRPr>
          </a:p>
          <a:p>
            <a:pPr lvl="0" defTabSz="1218565">
              <a:defRPr/>
            </a:pP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中外民族舞蹈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，（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1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）汉族民间舞；（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2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）少数民族舞；（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3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）外国民族民间舞芭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蕾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舞等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。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  <a:latin typeface="Open Sans Ligh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49816" y="2196418"/>
            <a:ext cx="4829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古典舞、芭蕾舞、体育舞蹈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，（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1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）中外古典舞；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（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2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）芭蕾舞。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  <a:latin typeface="Open Sans Light"/>
            </a:endParaRPr>
          </a:p>
          <a:p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Open Sans Light"/>
            </a:endParaRPr>
          </a:p>
          <a:p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Open Sans Ligh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-52754" y="5785595"/>
            <a:ext cx="1226101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31876" y="3751385"/>
            <a:ext cx="3692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现代舞蹈、体育舞蹈：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Open Sans Light"/>
            </a:endParaRPr>
          </a:p>
          <a:p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如迪斯科、街舞、啦啦操舞、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校园集体舞，各种体育舞蹈等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Open Sans Light"/>
              </a:rPr>
              <a:t>。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968">
        <p15:prstTrans prst="peelOff"/>
      </p:transition>
    </mc:Choice>
    <mc:Fallback>
      <p:transition xmlns:p14="http://schemas.microsoft.com/office/powerpoint/2010/main" spd="slow" advTm="1968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59921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9370" y="609600"/>
            <a:ext cx="4891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sym typeface="+mn-lt"/>
            </a:endParaRPr>
          </a:p>
          <a:p>
            <a:pPr algn="ctr"/>
            <a:endParaRPr lang="en-US" altLang="zh-CN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+mj-ea"/>
                <a:ea typeface="+mj-ea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+mj-ea"/>
                <a:ea typeface="+mj-ea"/>
              </a:rPr>
              <a:t>4</a:t>
            </a:r>
            <a:r>
              <a:rPr lang="zh-CN" altLang="en-US" sz="2400" b="1" dirty="0">
                <a:solidFill>
                  <a:schemeClr val="tx2"/>
                </a:solidFill>
                <a:latin typeface="+mj-ea"/>
                <a:ea typeface="+mj-ea"/>
              </a:rPr>
              <a:t>）戏剧表演形式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51759" y="-1"/>
            <a:ext cx="12271190" cy="6858001"/>
            <a:chOff x="-51759" y="-1"/>
            <a:chExt cx="12271190" cy="6858001"/>
          </a:xfrm>
        </p:grpSpPr>
        <p:sp>
          <p:nvSpPr>
            <p:cNvPr id="10" name="矩形 9"/>
            <p:cNvSpPr/>
            <p:nvPr/>
          </p:nvSpPr>
          <p:spPr>
            <a:xfrm>
              <a:off x="-8878" y="2096219"/>
              <a:ext cx="659921" cy="29859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-41580" y="5082210"/>
              <a:ext cx="12261011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51759" y="2079487"/>
              <a:ext cx="12261011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1203552" y="-1"/>
              <a:ext cx="988447" cy="2062757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1183064" y="0"/>
              <a:ext cx="0" cy="6858000"/>
            </a:xfrm>
            <a:prstGeom prst="line">
              <a:avLst/>
            </a:prstGeom>
            <a:ln w="762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1137138" y="2096219"/>
            <a:ext cx="97922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戏剧类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：如话剧、歌剧、音乐剧、校园剧、木偶剧等；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戏曲类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，如京剧、豫剧、越剧、黄梅评剧、昆曲及其他地方戏曲等；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 defTabSz="1218565">
              <a:defRPr/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曲艺类，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如京韵大鼓、苏州评弹、陕北说书等。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en-US" altLang="zh-CN" sz="3600" dirty="0">
              <a:solidFill>
                <a:schemeClr val="tx2">
                  <a:lumMod val="75000"/>
                </a:schemeClr>
              </a:solidFill>
              <a:latin typeface="Palace Script MT" panose="030303020206070C0B05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8">
        <p14:switch dir="r"/>
      </p:transition>
    </mc:Choice>
    <mc:Fallback xmlns="">
      <p:transition spd="slow" advTm="1308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069016" y="3141785"/>
            <a:ext cx="4325815" cy="33325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1218565">
              <a:defRPr/>
            </a:pPr>
            <a:endParaRPr lang="en-US" altLang="zh-CN" sz="2000" b="1" dirty="0">
              <a:solidFill>
                <a:srgbClr val="57565A"/>
              </a:solidFill>
              <a:latin typeface="Open Sans Light"/>
            </a:endParaRPr>
          </a:p>
          <a:p>
            <a:pPr defTabSz="1218565">
              <a:defRPr/>
            </a:pPr>
            <a:endParaRPr lang="en-US" altLang="zh-CN" sz="2000" b="1" dirty="0">
              <a:solidFill>
                <a:srgbClr val="57565A"/>
              </a:solidFill>
              <a:latin typeface="Open Sans Light"/>
            </a:endParaRPr>
          </a:p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094" y="1568878"/>
            <a:ext cx="2473694" cy="9182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1218565">
              <a:defRPr/>
            </a:pPr>
            <a:endParaRPr lang="en-US" altLang="zh-CN" sz="1200" b="1" dirty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60585" y="1559169"/>
            <a:ext cx="4536830" cy="52988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defTabSz="1218565">
              <a:defRPr/>
            </a:pPr>
            <a:r>
              <a:rPr lang="zh-CN" altLang="en-US" sz="2000" b="1" dirty="0">
                <a:solidFill>
                  <a:srgbClr val="57565A"/>
                </a:solidFill>
                <a:latin typeface="Open Sans Light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57565A"/>
                </a:solidFill>
                <a:latin typeface="Open Sans Light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57565A"/>
                </a:solidFill>
                <a:latin typeface="Open Sans Light"/>
                <a:ea typeface="微软雅黑" panose="020B0503020204020204" pitchFamily="34" charset="-122"/>
              </a:rPr>
              <a:t>）围绕作品表现展开教学</a:t>
            </a:r>
            <a:endParaRPr lang="en-US" altLang="zh-CN" sz="2000" b="1" dirty="0">
              <a:solidFill>
                <a:srgbClr val="57565A"/>
              </a:solidFill>
              <a:latin typeface="Open Sans Light"/>
              <a:ea typeface="微软雅黑" panose="020B0503020204020204" pitchFamily="34" charset="-122"/>
            </a:endParaRPr>
          </a:p>
          <a:p>
            <a:pPr lvl="0" defTabSz="1218565">
              <a:defRPr/>
            </a:pPr>
            <a:endParaRPr lang="en-US" altLang="zh-CN" sz="2000" b="1" dirty="0">
              <a:solidFill>
                <a:srgbClr val="57565A"/>
              </a:solidFill>
              <a:latin typeface="Open Sans Light"/>
              <a:ea typeface="微软雅黑" panose="020B0503020204020204" pitchFamily="34" charset="-122"/>
            </a:endParaRPr>
          </a:p>
          <a:p>
            <a:pPr lvl="0" defTabSz="1218565">
              <a:defRPr/>
            </a:pPr>
            <a:r>
              <a:rPr lang="zh-CN" altLang="en-US" dirty="0">
                <a:solidFill>
                  <a:srgbClr val="57565A"/>
                </a:solidFill>
                <a:latin typeface="Open Sans Light"/>
                <a:ea typeface="微软雅黑" panose="020B0503020204020204" pitchFamily="34" charset="-122"/>
              </a:rPr>
              <a:t>通过作品的介绍和欣赏，进入学习和表现等完整过程，避免单纯的技能技巧训练。</a:t>
            </a:r>
            <a:endParaRPr lang="en-US" altLang="zh-CN" dirty="0">
              <a:solidFill>
                <a:srgbClr val="57565A"/>
              </a:solidFill>
              <a:latin typeface="Open Sans Light"/>
              <a:ea typeface="微软雅黑" panose="020B0503020204020204" pitchFamily="34" charset="-122"/>
            </a:endParaRPr>
          </a:p>
          <a:p>
            <a:pPr defTabSz="1218565">
              <a:defRPr/>
            </a:pPr>
            <a:r>
              <a:rPr lang="zh-CN" altLang="en-US" dirty="0">
                <a:solidFill>
                  <a:srgbClr val="57565A"/>
                </a:solidFill>
                <a:latin typeface="Open Sans Light"/>
                <a:ea typeface="微软雅黑" panose="020B0503020204020204" pitchFamily="34" charset="-122"/>
              </a:rPr>
              <a:t>有利于学科素养的综合性、教学过程的艺术性及教育效应的全面性的体现。</a:t>
            </a:r>
            <a:endParaRPr lang="en-US" altLang="zh-CN" b="1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endParaRPr lang="en-US" altLang="zh-CN" sz="2000" b="1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r>
              <a:rPr lang="zh-CN" altLang="en-US" sz="2000" b="1" dirty="0">
                <a:solidFill>
                  <a:srgbClr val="57565A"/>
                </a:solidFill>
                <a:latin typeface="Open Sans Light"/>
              </a:rPr>
              <a:t>（</a:t>
            </a:r>
            <a:r>
              <a:rPr lang="en-US" altLang="zh-CN" sz="2000" b="1" dirty="0">
                <a:solidFill>
                  <a:srgbClr val="57565A"/>
                </a:solidFill>
                <a:latin typeface="Open Sans Light"/>
              </a:rPr>
              <a:t>2</a:t>
            </a:r>
            <a:r>
              <a:rPr lang="zh-CN" altLang="en-US" sz="2000" b="1" dirty="0">
                <a:solidFill>
                  <a:srgbClr val="57565A"/>
                </a:solidFill>
                <a:latin typeface="Open Sans Light"/>
              </a:rPr>
              <a:t>）表现基本技能技巧学习为基础</a:t>
            </a:r>
            <a:endParaRPr lang="en-US" altLang="zh-CN" sz="2000" b="1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endParaRPr lang="en-US" altLang="zh-CN" sz="2000" b="1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r>
              <a:rPr lang="zh-CN" altLang="en-US" dirty="0">
                <a:solidFill>
                  <a:srgbClr val="57565A"/>
                </a:solidFill>
                <a:latin typeface="Open Sans Light"/>
              </a:rPr>
              <a:t>学习掌握艺术表现的基本方法和技能技巧，为合作表现和作品学习奠定基础</a:t>
            </a:r>
            <a:r>
              <a:rPr lang="zh-CN" altLang="en-US" sz="2000" dirty="0">
                <a:solidFill>
                  <a:srgbClr val="57565A"/>
                </a:solidFill>
                <a:latin typeface="Open Sans Light"/>
              </a:rPr>
              <a:t>。</a:t>
            </a:r>
            <a:endParaRPr lang="en-US" altLang="zh-CN" sz="2000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endParaRPr lang="en-US" altLang="zh-CN" sz="2000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endParaRPr lang="en-US" altLang="zh-CN" sz="2000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endParaRPr lang="en-US" altLang="zh-CN" sz="2000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endParaRPr lang="en-US" altLang="zh-CN" sz="2000" dirty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09632" y="1965434"/>
            <a:ext cx="4739218" cy="7939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37"/>
          <p:cNvGrpSpPr/>
          <p:nvPr/>
        </p:nvGrpSpPr>
        <p:grpSpPr>
          <a:xfrm>
            <a:off x="1274255" y="105139"/>
            <a:ext cx="9009667" cy="1058964"/>
            <a:chOff x="3563114" y="199264"/>
            <a:chExt cx="5091612" cy="957845"/>
          </a:xfrm>
        </p:grpSpPr>
        <p:sp>
          <p:nvSpPr>
            <p:cNvPr id="43" name="矩形 42"/>
            <p:cNvSpPr/>
            <p:nvPr/>
          </p:nvSpPr>
          <p:spPr>
            <a:xfrm>
              <a:off x="4253024" y="199264"/>
              <a:ext cx="3685955" cy="481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563114" y="600334"/>
              <a:ext cx="5091612" cy="556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rgbClr val="57565A">
                      <a:lumMod val="85000"/>
                      <a:lumOff val="15000"/>
                    </a:srgb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r>
                <a:rPr lang="zh-CN" altLang="en-US" sz="2400" b="1" dirty="0">
                  <a:solidFill>
                    <a:srgbClr val="57565A">
                      <a:lumMod val="85000"/>
                      <a:lumOff val="15000"/>
                    </a:srgb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、</a:t>
              </a:r>
              <a:r>
                <a:rPr lang="zh-CN" altLang="en-US" sz="2400" b="1" dirty="0" smtClean="0">
                  <a:solidFill>
                    <a:srgbClr val="57565A">
                      <a:lumMod val="85000"/>
                      <a:lumOff val="15000"/>
                    </a:srgb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教学的基本内容与环节</a:t>
              </a:r>
              <a:r>
                <a:rPr lang="zh-CN" altLang="en-US" sz="2400" b="1" dirty="0">
                  <a:solidFill>
                    <a:srgbClr val="57565A">
                      <a:lumMod val="85000"/>
                      <a:lumOff val="15000"/>
                    </a:srgb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的建议</a:t>
              </a:r>
              <a:endPara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领域三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926985" y="1100537"/>
            <a:ext cx="6348530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119446" y="1488831"/>
            <a:ext cx="4690392" cy="381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defRPr/>
            </a:pPr>
            <a:r>
              <a:rPr lang="zh-CN" altLang="en-US" sz="2000" b="1" dirty="0">
                <a:solidFill>
                  <a:srgbClr val="57565A"/>
                </a:solidFill>
                <a:latin typeface="Open Sans Light"/>
              </a:rPr>
              <a:t>（</a:t>
            </a:r>
            <a:r>
              <a:rPr lang="en-US" altLang="zh-CN" sz="2000" b="1" dirty="0">
                <a:solidFill>
                  <a:srgbClr val="57565A"/>
                </a:solidFill>
                <a:latin typeface="Open Sans Light"/>
              </a:rPr>
              <a:t>3</a:t>
            </a:r>
            <a:r>
              <a:rPr lang="zh-CN" altLang="en-US" sz="2000" b="1" dirty="0">
                <a:solidFill>
                  <a:srgbClr val="57565A"/>
                </a:solidFill>
                <a:latin typeface="Open Sans Light"/>
              </a:rPr>
              <a:t>）集体合作教学实践为主体</a:t>
            </a:r>
            <a:endParaRPr lang="en-US" altLang="zh-CN" sz="2000" b="1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r>
              <a:rPr lang="zh-CN" altLang="en-US" dirty="0">
                <a:solidFill>
                  <a:srgbClr val="57565A"/>
                </a:solidFill>
                <a:latin typeface="Open Sans Light"/>
              </a:rPr>
              <a:t>遵循合作表现规律和基本要求，强调符合表现要求的合作意识与能力培养，关注艺术表现水平的提升。</a:t>
            </a:r>
            <a:endParaRPr lang="en-US" altLang="zh-CN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endParaRPr lang="en-US" altLang="zh-CN" sz="2000" b="1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r>
              <a:rPr lang="zh-CN" altLang="en-US" sz="2000" b="1" dirty="0">
                <a:solidFill>
                  <a:srgbClr val="57565A"/>
                </a:solidFill>
                <a:latin typeface="Open Sans Light"/>
              </a:rPr>
              <a:t>（</a:t>
            </a:r>
            <a:r>
              <a:rPr lang="en-US" altLang="zh-CN" sz="2000" b="1" dirty="0">
                <a:solidFill>
                  <a:srgbClr val="57565A"/>
                </a:solidFill>
                <a:latin typeface="Open Sans Light"/>
              </a:rPr>
              <a:t>4</a:t>
            </a:r>
            <a:r>
              <a:rPr lang="zh-CN" altLang="en-US" sz="2000" b="1" dirty="0">
                <a:solidFill>
                  <a:srgbClr val="57565A"/>
                </a:solidFill>
                <a:latin typeface="Open Sans Light"/>
              </a:rPr>
              <a:t>）艺术表现实践活动为延伸</a:t>
            </a:r>
            <a:endParaRPr lang="en-US" altLang="zh-CN" sz="2000" b="1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r>
              <a:rPr lang="zh-CN" altLang="en-US" dirty="0">
                <a:solidFill>
                  <a:srgbClr val="57565A"/>
                </a:solidFill>
                <a:latin typeface="Open Sans Light"/>
              </a:rPr>
              <a:t>将选修课教学内容，延伸至多种形式的表演活动，使活动融入校园文化建设。</a:t>
            </a:r>
            <a:endParaRPr lang="en-US" altLang="zh-CN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endParaRPr lang="en-US" altLang="zh-CN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r>
              <a:rPr lang="zh-CN" altLang="en-US" sz="2000" b="1" dirty="0">
                <a:solidFill>
                  <a:srgbClr val="57565A"/>
                </a:solidFill>
                <a:latin typeface="Open Sans Light"/>
              </a:rPr>
              <a:t>（</a:t>
            </a:r>
            <a:r>
              <a:rPr lang="en-US" altLang="zh-CN" sz="2000" b="1" dirty="0">
                <a:solidFill>
                  <a:srgbClr val="57565A"/>
                </a:solidFill>
                <a:latin typeface="Open Sans Light"/>
              </a:rPr>
              <a:t>5</a:t>
            </a:r>
            <a:r>
              <a:rPr lang="zh-CN" altLang="en-US" sz="2000" b="1" dirty="0">
                <a:solidFill>
                  <a:srgbClr val="57565A"/>
                </a:solidFill>
                <a:latin typeface="Open Sans Light"/>
              </a:rPr>
              <a:t>）对应学业质量水平的评价</a:t>
            </a:r>
            <a:endParaRPr lang="en-US" altLang="zh-CN" sz="2000" b="1" dirty="0">
              <a:solidFill>
                <a:srgbClr val="57565A"/>
              </a:solidFill>
              <a:latin typeface="Open Sans Light"/>
            </a:endParaRPr>
          </a:p>
          <a:p>
            <a:pPr lvl="0" defTabSz="1218565">
              <a:defRPr/>
            </a:pPr>
            <a:r>
              <a:rPr lang="zh-CN" altLang="en-US" dirty="0">
                <a:solidFill>
                  <a:srgbClr val="57565A"/>
                </a:solidFill>
                <a:latin typeface="Open Sans Light"/>
              </a:rPr>
              <a:t>采用“日常学习表现</a:t>
            </a:r>
            <a:r>
              <a:rPr lang="en-US" altLang="zh-CN" dirty="0">
                <a:solidFill>
                  <a:srgbClr val="57565A"/>
                </a:solidFill>
                <a:latin typeface="Open Sans Light"/>
              </a:rPr>
              <a:t>”</a:t>
            </a:r>
            <a:r>
              <a:rPr lang="zh-CN" altLang="en-US" dirty="0">
                <a:solidFill>
                  <a:srgbClr val="57565A"/>
                </a:solidFill>
                <a:latin typeface="Open Sans Light"/>
              </a:rPr>
              <a:t>与“模块学业质量”相结合的方式方法，围绕四个方面展开评价活动。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09866" y="716067"/>
            <a:ext cx="6610299" cy="557861"/>
            <a:chOff x="3113110" y="716231"/>
            <a:chExt cx="6611830" cy="557989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3113110" y="716231"/>
              <a:ext cx="6611830" cy="4338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983" tIns="32393" rIns="71983" bIns="32393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cap="small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cap="small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、基于学业质量水平的分层教学</a:t>
              </a:r>
              <a:endParaRPr lang="en-US" sz="2400" b="1" cap="small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682978" y="4278489"/>
            <a:ext cx="32781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zh-CN" altLang="zh-CN" sz="2000" b="1" dirty="0">
                <a:solidFill>
                  <a:schemeClr val="tx1">
                    <a:lumMod val="75000"/>
                  </a:schemeClr>
                </a:solidFill>
              </a:rPr>
              <a:t>兴趣培养式</a:t>
            </a:r>
            <a:r>
              <a:rPr lang="en-US" altLang="zh-CN" sz="2000" b="1" dirty="0">
                <a:solidFill>
                  <a:schemeClr val="tx1">
                    <a:lumMod val="75000"/>
                  </a:schemeClr>
                </a:solidFill>
              </a:rPr>
              <a:t>”——</a:t>
            </a: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</a:rPr>
              <a:t>普及</a:t>
            </a:r>
            <a:endParaRPr lang="en-US" altLang="zh-CN" sz="20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altLang="zh-CN" sz="20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75000"/>
                  </a:schemeClr>
                </a:solidFill>
              </a:rPr>
              <a:t>例如，对应学业质量水平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，或采用</a:t>
            </a:r>
            <a:r>
              <a:rPr lang="zh-CN" altLang="zh-CN" dirty="0">
                <a:solidFill>
                  <a:schemeClr val="tx1">
                    <a:lumMod val="75000"/>
                  </a:schemeClr>
                </a:solidFill>
                <a:sym typeface="+mn-ea"/>
              </a:rPr>
              <a:t>行政班级形式</a:t>
            </a:r>
            <a:r>
              <a:rPr lang="zh-CN" altLang="zh-CN" dirty="0">
                <a:solidFill>
                  <a:schemeClr val="tx1">
                    <a:lumMod val="75000"/>
                  </a:schemeClr>
                </a:solidFill>
              </a:rPr>
              <a:t>的教学。</a:t>
            </a:r>
          </a:p>
          <a:p>
            <a:r>
              <a:rPr lang="zh-CN" altLang="zh-CN" dirty="0">
                <a:solidFill>
                  <a:schemeClr val="tx1">
                    <a:lumMod val="75000"/>
                  </a:schemeClr>
                </a:solidFill>
              </a:rPr>
              <a:t>注重表演实践兴趣和一般性表现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活动的体验</a:t>
            </a:r>
            <a:r>
              <a:rPr lang="zh-CN" altLang="zh-CN" dirty="0">
                <a:solidFill>
                  <a:schemeClr val="tx1">
                    <a:lumMod val="75000"/>
                  </a:schemeClr>
                </a:solidFill>
              </a:rPr>
              <a:t>。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56527" y="4231201"/>
            <a:ext cx="3512185" cy="1783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zh-CN" altLang="zh-CN" sz="2000" b="1" dirty="0">
                <a:solidFill>
                  <a:schemeClr val="tx1">
                    <a:lumMod val="75000"/>
                  </a:schemeClr>
                </a:solidFill>
              </a:rPr>
              <a:t>能力</a:t>
            </a: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</a:rPr>
              <a:t>培养</a:t>
            </a:r>
            <a:r>
              <a:rPr lang="zh-CN" altLang="zh-CN" sz="2000" b="1" dirty="0">
                <a:solidFill>
                  <a:schemeClr val="tx1">
                    <a:lumMod val="75000"/>
                  </a:schemeClr>
                </a:solidFill>
              </a:rPr>
              <a:t>式</a:t>
            </a:r>
            <a:r>
              <a:rPr lang="en-US" altLang="zh-CN" sz="2000" b="1" dirty="0">
                <a:solidFill>
                  <a:schemeClr val="tx1">
                    <a:lumMod val="75000"/>
                  </a:schemeClr>
                </a:solidFill>
              </a:rPr>
              <a:t>”——</a:t>
            </a: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</a:rPr>
              <a:t>提高</a:t>
            </a:r>
            <a:endParaRPr lang="en-US" altLang="zh-CN" sz="20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zh-CN" altLang="zh-CN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75000"/>
                  </a:schemeClr>
                </a:solidFill>
              </a:rPr>
              <a:t>例如，</a:t>
            </a:r>
            <a:r>
              <a:rPr lang="zh-CN" altLang="zh-CN" dirty="0">
                <a:solidFill>
                  <a:schemeClr val="tx1">
                    <a:lumMod val="75000"/>
                  </a:schemeClr>
                </a:solidFill>
                <a:sym typeface="+mn-ea"/>
              </a:rPr>
              <a:t>对应学业质量水平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sym typeface="+mn-ea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sym typeface="+mn-ea"/>
              </a:rPr>
              <a:t>，或采用</a:t>
            </a:r>
            <a:r>
              <a:rPr lang="zh-CN" altLang="zh-CN" dirty="0">
                <a:solidFill>
                  <a:schemeClr val="tx1">
                    <a:lumMod val="75000"/>
                  </a:schemeClr>
                </a:solidFill>
              </a:rPr>
              <a:t>跨班（年）级组班的教学。</a:t>
            </a:r>
          </a:p>
          <a:p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注重艺术表演兴趣的提升和表现能力的提高。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281811" y="4204053"/>
            <a:ext cx="34431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zh-CN" altLang="zh-CN" sz="2000" b="1" dirty="0">
                <a:solidFill>
                  <a:schemeClr val="tx1">
                    <a:lumMod val="75000"/>
                  </a:schemeClr>
                </a:solidFill>
              </a:rPr>
              <a:t>水平提</a:t>
            </a: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</a:rPr>
              <a:t>升</a:t>
            </a:r>
            <a:r>
              <a:rPr lang="zh-CN" altLang="zh-CN" sz="2000" b="1" dirty="0">
                <a:solidFill>
                  <a:schemeClr val="tx1">
                    <a:lumMod val="75000"/>
                  </a:schemeClr>
                </a:solidFill>
              </a:rPr>
              <a:t>式</a:t>
            </a:r>
            <a:r>
              <a:rPr lang="en-US" altLang="zh-CN" sz="2000" b="1" dirty="0">
                <a:solidFill>
                  <a:schemeClr val="tx1">
                    <a:lumMod val="75000"/>
                  </a:schemeClr>
                </a:solidFill>
              </a:rPr>
              <a:t>”——</a:t>
            </a: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</a:rPr>
              <a:t>发展</a:t>
            </a:r>
            <a:endParaRPr lang="en-US" altLang="zh-CN" sz="20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75000"/>
                  </a:schemeClr>
                </a:solidFill>
              </a:rPr>
              <a:t>例如，</a:t>
            </a:r>
            <a:r>
              <a:rPr lang="zh-CN" altLang="zh-CN" dirty="0">
                <a:solidFill>
                  <a:schemeClr val="tx1">
                    <a:lumMod val="75000"/>
                  </a:schemeClr>
                </a:solidFill>
                <a:sym typeface="+mn-ea"/>
              </a:rPr>
              <a:t>对应学业质量水平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sym typeface="+mn-ea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sym typeface="+mn-ea"/>
              </a:rPr>
              <a:t>。以延长学时，或形成</a:t>
            </a:r>
            <a:r>
              <a:rPr lang="zh-CN" altLang="zh-CN" dirty="0">
                <a:solidFill>
                  <a:schemeClr val="tx1">
                    <a:lumMod val="75000"/>
                  </a:schemeClr>
                </a:solidFill>
              </a:rPr>
              <a:t>校级艺术团队形式的教学。</a:t>
            </a:r>
          </a:p>
          <a:p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通过表现水平提升，获得深入性实践、发展和继续学习的可能。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" y="1693334"/>
            <a:ext cx="2903645" cy="2097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1625600"/>
            <a:ext cx="3306940" cy="223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54" y="1670756"/>
            <a:ext cx="2904652" cy="2207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矩形 11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领域三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6123624" y="2067611"/>
            <a:ext cx="4368485" cy="0"/>
          </a:xfrm>
          <a:prstGeom prst="line">
            <a:avLst/>
          </a:prstGeom>
          <a:ln w="473075" cap="rnd">
            <a:gradFill flip="none" rotWithShape="1">
              <a:gsLst>
                <a:gs pos="8200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1897808" y="2519606"/>
            <a:ext cx="8655445" cy="4088565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72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Arc 7"/>
          <p:cNvSpPr/>
          <p:nvPr/>
        </p:nvSpPr>
        <p:spPr>
          <a:xfrm>
            <a:off x="3543128" y="2980344"/>
            <a:ext cx="5364805" cy="2999701"/>
          </a:xfrm>
          <a:prstGeom prst="arc">
            <a:avLst>
              <a:gd name="adj1" fmla="val 16793316"/>
              <a:gd name="adj2" fmla="val 21312305"/>
            </a:avLst>
          </a:prstGeom>
          <a:ln w="473075" cap="rnd">
            <a:gradFill>
              <a:gsLst>
                <a:gs pos="55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Arc 8"/>
          <p:cNvSpPr/>
          <p:nvPr/>
        </p:nvSpPr>
        <p:spPr>
          <a:xfrm>
            <a:off x="5234179" y="3310875"/>
            <a:ext cx="1982704" cy="1949091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43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660599" y="2142833"/>
            <a:ext cx="4368485" cy="0"/>
          </a:xfrm>
          <a:prstGeom prst="line">
            <a:avLst/>
          </a:prstGeom>
          <a:ln w="473075" cap="rnd">
            <a:gradFill>
              <a:gsLst>
                <a:gs pos="8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flipH="1">
            <a:off x="1740654" y="2519606"/>
            <a:ext cx="8655445" cy="4088565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80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Arc 23"/>
          <p:cNvSpPr/>
          <p:nvPr/>
        </p:nvSpPr>
        <p:spPr>
          <a:xfrm flipH="1">
            <a:off x="3385974" y="2980344"/>
            <a:ext cx="5364805" cy="2999701"/>
          </a:xfrm>
          <a:prstGeom prst="arc">
            <a:avLst>
              <a:gd name="adj1" fmla="val 16355056"/>
              <a:gd name="adj2" fmla="val 21312305"/>
            </a:avLst>
          </a:prstGeom>
          <a:ln w="473075" cap="rnd">
            <a:gradFill>
              <a:gsLst>
                <a:gs pos="66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Arc 24"/>
          <p:cNvSpPr/>
          <p:nvPr/>
        </p:nvSpPr>
        <p:spPr>
          <a:xfrm flipH="1">
            <a:off x="5077024" y="3250115"/>
            <a:ext cx="1982704" cy="1949091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46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 useBgFill="1">
        <p:nvSpPr>
          <p:cNvPr id="30" name="Oval 29"/>
          <p:cNvSpPr/>
          <p:nvPr/>
        </p:nvSpPr>
        <p:spPr>
          <a:xfrm>
            <a:off x="5028644" y="1175074"/>
            <a:ext cx="2362954" cy="2199695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6123" y="4745398"/>
            <a:ext cx="1477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8565">
              <a:defRPr/>
            </a:pPr>
            <a:r>
              <a:rPr lang="zh-CN" altLang="zh-CN" sz="2000" dirty="0"/>
              <a:t>围绕艺术表现要素，遵循艺术表现</a:t>
            </a:r>
            <a:r>
              <a:rPr lang="zh-CN" altLang="en-US" sz="2000" dirty="0"/>
              <a:t>的</a:t>
            </a:r>
            <a:r>
              <a:rPr lang="zh-CN" altLang="zh-CN" sz="2000" dirty="0"/>
              <a:t>学习规律；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5631" y="4721952"/>
            <a:ext cx="1576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8565">
              <a:defRPr/>
            </a:pPr>
            <a:r>
              <a:rPr lang="zh-CN" altLang="en-US" sz="2000" dirty="0"/>
              <a:t>兼顾个人技能与合作意识、能力的发展</a:t>
            </a:r>
            <a:r>
              <a:rPr lang="zh-CN" altLang="zh-CN" sz="2000" dirty="0"/>
              <a:t>；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4724401"/>
            <a:ext cx="1547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8565">
              <a:defRPr/>
            </a:pPr>
            <a:r>
              <a:rPr lang="zh-CN" altLang="zh-CN" sz="2000" dirty="0"/>
              <a:t>由浅入深循序渐进，强调巩固</a:t>
            </a:r>
            <a:r>
              <a:rPr lang="zh-CN" altLang="en-US" sz="2000" dirty="0"/>
              <a:t>和完整性</a:t>
            </a:r>
            <a:r>
              <a:rPr lang="zh-CN" altLang="zh-CN" sz="2000" dirty="0"/>
              <a:t>；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2523" y="4689231"/>
            <a:ext cx="1582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8565">
              <a:defRPr/>
            </a:pPr>
            <a:r>
              <a:rPr lang="zh-CN" altLang="en-US" sz="2000" dirty="0"/>
              <a:t>激发</a:t>
            </a:r>
            <a:r>
              <a:rPr lang="zh-CN" altLang="zh-CN" sz="2000" dirty="0"/>
              <a:t>学生自主</a:t>
            </a:r>
            <a:r>
              <a:rPr lang="zh-CN" altLang="en-US" sz="2000" dirty="0"/>
              <a:t>性；建立创新活动空间；以学生为主体</a:t>
            </a:r>
            <a:r>
              <a:rPr lang="zh-CN" altLang="zh-CN" sz="2000" dirty="0"/>
              <a:t>；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1324" y="4783015"/>
            <a:ext cx="137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8565">
              <a:defRPr/>
            </a:pPr>
            <a:r>
              <a:rPr lang="zh-CN" altLang="zh-CN" sz="2000" dirty="0"/>
              <a:t>坚持集体教学，关注共同发展；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01201" y="4525108"/>
            <a:ext cx="1535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8565">
              <a:defRPr/>
            </a:pPr>
            <a:r>
              <a:rPr lang="zh-CN" altLang="en-US" sz="2000" dirty="0"/>
              <a:t>明确目标；讲究教法；注重教学组织；提高教学效率</a:t>
            </a:r>
            <a:r>
              <a:rPr lang="zh-CN" altLang="zh-CN" sz="2000" dirty="0"/>
              <a:t>。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66584" y="1793632"/>
            <a:ext cx="2672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r>
              <a:rPr lang="zh-CN" altLang="en-US" sz="2000" dirty="0"/>
              <a:t>制定课程管理机制，完善教学各项要求；</a:t>
            </a:r>
          </a:p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1363615" y="1830798"/>
            <a:ext cx="624069" cy="6240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3102236" y="4002895"/>
            <a:ext cx="624069" cy="62406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230355" y="4002895"/>
            <a:ext cx="624069" cy="62406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7602" y="4002895"/>
            <a:ext cx="624069" cy="624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093569" y="1732130"/>
            <a:ext cx="761999" cy="624069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Freeform 55"/>
          <p:cNvSpPr/>
          <p:nvPr/>
        </p:nvSpPr>
        <p:spPr bwMode="invGray">
          <a:xfrm>
            <a:off x="5104394" y="4380343"/>
            <a:ext cx="15652" cy="73788"/>
          </a:xfrm>
          <a:custGeom>
            <a:avLst/>
            <a:gdLst>
              <a:gd name="T0" fmla="*/ 5 w 10"/>
              <a:gd name="T1" fmla="*/ 0 h 46"/>
              <a:gd name="T2" fmla="*/ 2 w 10"/>
              <a:gd name="T3" fmla="*/ 0 h 46"/>
              <a:gd name="T4" fmla="*/ 0 w 10"/>
              <a:gd name="T5" fmla="*/ 2 h 46"/>
              <a:gd name="T6" fmla="*/ 0 w 10"/>
              <a:gd name="T7" fmla="*/ 43 h 46"/>
              <a:gd name="T8" fmla="*/ 2 w 10"/>
              <a:gd name="T9" fmla="*/ 46 h 46"/>
              <a:gd name="T10" fmla="*/ 5 w 10"/>
              <a:gd name="T11" fmla="*/ 46 h 46"/>
              <a:gd name="T12" fmla="*/ 9 w 10"/>
              <a:gd name="T13" fmla="*/ 45 h 46"/>
              <a:gd name="T14" fmla="*/ 10 w 10"/>
              <a:gd name="T15" fmla="*/ 40 h 46"/>
              <a:gd name="T16" fmla="*/ 10 w 10"/>
              <a:gd name="T17" fmla="*/ 7 h 46"/>
              <a:gd name="T18" fmla="*/ 8 w 10"/>
              <a:gd name="T19" fmla="*/ 1 h 46"/>
              <a:gd name="T20" fmla="*/ 5 w 10"/>
              <a:gd name="T21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46">
                <a:moveTo>
                  <a:pt x="5" y="0"/>
                </a:moveTo>
                <a:cubicBezTo>
                  <a:pt x="4" y="0"/>
                  <a:pt x="3" y="0"/>
                  <a:pt x="2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4"/>
                  <a:pt x="1" y="45"/>
                  <a:pt x="2" y="46"/>
                </a:cubicBezTo>
                <a:cubicBezTo>
                  <a:pt x="3" y="46"/>
                  <a:pt x="4" y="46"/>
                  <a:pt x="5" y="46"/>
                </a:cubicBezTo>
                <a:cubicBezTo>
                  <a:pt x="7" y="46"/>
                  <a:pt x="8" y="46"/>
                  <a:pt x="9" y="45"/>
                </a:cubicBezTo>
                <a:cubicBezTo>
                  <a:pt x="9" y="44"/>
                  <a:pt x="10" y="43"/>
                  <a:pt x="10" y="40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4"/>
                  <a:pt x="9" y="3"/>
                  <a:pt x="8" y="1"/>
                </a:cubicBezTo>
                <a:cubicBezTo>
                  <a:pt x="8" y="0"/>
                  <a:pt x="6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4848" y="4002895"/>
            <a:ext cx="624069" cy="6240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970405" y="422030"/>
            <a:ext cx="804354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、表现类课程教学应注意的几个问题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领域三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2965511" y="953970"/>
            <a:ext cx="6348530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26"/>
          <p:cNvSpPr/>
          <p:nvPr/>
        </p:nvSpPr>
        <p:spPr>
          <a:xfrm flipH="1">
            <a:off x="1507197" y="3952027"/>
            <a:ext cx="624069" cy="62406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Oval 11"/>
          <p:cNvSpPr/>
          <p:nvPr/>
        </p:nvSpPr>
        <p:spPr>
          <a:xfrm>
            <a:off x="4800185" y="4057064"/>
            <a:ext cx="624069" cy="624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53794" y="1972017"/>
            <a:ext cx="5338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565">
              <a:lnSpc>
                <a:spcPct val="90000"/>
              </a:lnSpc>
              <a:defRPr/>
            </a:pPr>
            <a:r>
              <a:rPr lang="en-US" altLang="zh-CN" b="1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67" name="矩形 66"/>
          <p:cNvSpPr/>
          <p:nvPr/>
        </p:nvSpPr>
        <p:spPr>
          <a:xfrm>
            <a:off x="10256175" y="1914208"/>
            <a:ext cx="5338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565">
              <a:lnSpc>
                <a:spcPct val="90000"/>
              </a:lnSpc>
              <a:defRPr/>
            </a:pPr>
            <a:r>
              <a:rPr lang="en-US" altLang="zh-CN" b="1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69" name="矩形 68"/>
          <p:cNvSpPr/>
          <p:nvPr/>
        </p:nvSpPr>
        <p:spPr>
          <a:xfrm>
            <a:off x="1553644" y="4131890"/>
            <a:ext cx="5338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565">
              <a:lnSpc>
                <a:spcPct val="90000"/>
              </a:lnSpc>
              <a:defRPr/>
            </a:pPr>
            <a:r>
              <a:rPr lang="en-US" altLang="zh-CN" b="1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70" name="矩形 69"/>
          <p:cNvSpPr/>
          <p:nvPr/>
        </p:nvSpPr>
        <p:spPr>
          <a:xfrm>
            <a:off x="3124938" y="4200210"/>
            <a:ext cx="5338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565">
              <a:lnSpc>
                <a:spcPct val="90000"/>
              </a:lnSpc>
              <a:defRPr/>
            </a:pPr>
            <a:r>
              <a:rPr lang="en-US" altLang="zh-CN" b="1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71" name="矩形 70"/>
          <p:cNvSpPr/>
          <p:nvPr/>
        </p:nvSpPr>
        <p:spPr>
          <a:xfrm>
            <a:off x="4843379" y="4268526"/>
            <a:ext cx="5338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565">
              <a:lnSpc>
                <a:spcPct val="90000"/>
              </a:lnSpc>
              <a:defRPr/>
            </a:pPr>
            <a:r>
              <a:rPr lang="en-US" altLang="zh-CN" b="1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72" name="矩形 71"/>
          <p:cNvSpPr/>
          <p:nvPr/>
        </p:nvSpPr>
        <p:spPr>
          <a:xfrm>
            <a:off x="6940186" y="4168677"/>
            <a:ext cx="5338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565">
              <a:lnSpc>
                <a:spcPct val="90000"/>
              </a:lnSpc>
              <a:defRPr/>
            </a:pPr>
            <a:r>
              <a:rPr lang="en-US" altLang="zh-CN" b="1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73" name="矩形 72"/>
          <p:cNvSpPr/>
          <p:nvPr/>
        </p:nvSpPr>
        <p:spPr>
          <a:xfrm>
            <a:off x="8595559" y="4184440"/>
            <a:ext cx="5338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565">
              <a:lnSpc>
                <a:spcPct val="90000"/>
              </a:lnSpc>
              <a:defRPr/>
            </a:pPr>
            <a:r>
              <a:rPr lang="en-US" altLang="zh-CN" b="1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06</a:t>
            </a:r>
          </a:p>
        </p:txBody>
      </p:sp>
      <p:sp>
        <p:nvSpPr>
          <p:cNvPr id="74" name="矩形 73"/>
          <p:cNvSpPr/>
          <p:nvPr/>
        </p:nvSpPr>
        <p:spPr>
          <a:xfrm>
            <a:off x="10250934" y="4168675"/>
            <a:ext cx="5338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565">
              <a:lnSpc>
                <a:spcPct val="90000"/>
              </a:lnSpc>
              <a:defRPr/>
            </a:pPr>
            <a:r>
              <a:rPr lang="en-US" altLang="zh-CN" b="1" dirty="0">
                <a:solidFill>
                  <a:srgbClr val="FFFFFF"/>
                </a:solidFill>
                <a:latin typeface="Open Sans Light"/>
                <a:ea typeface="微软雅黑" panose="020B0503020204020204" pitchFamily="34" charset="-122"/>
              </a:rPr>
              <a:t>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/>
          <p:nvPr/>
        </p:nvSpPr>
        <p:spPr bwMode="auto">
          <a:xfrm>
            <a:off x="8253046" y="4419601"/>
            <a:ext cx="2145323" cy="19477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50"/>
              </a:spcBef>
            </a:pPr>
            <a:r>
              <a:rPr lang="zh-CN" altLang="zh-CN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结合教学做好表演内容的排练和演出准备；</a:t>
            </a:r>
            <a:endParaRPr lang="es-ES" altLang="zh-CN" sz="2000" b="0" dirty="0">
              <a:solidFill>
                <a:schemeClr val="bg2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41989" name="AutoShape 5"/>
          <p:cNvSpPr/>
          <p:nvPr/>
        </p:nvSpPr>
        <p:spPr bwMode="auto">
          <a:xfrm>
            <a:off x="8991601" y="2555631"/>
            <a:ext cx="2086708" cy="12910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50"/>
              </a:spcBef>
            </a:pPr>
            <a:r>
              <a:rPr lang="zh-CN" altLang="zh-CN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鼓励学生集体性的参与，</a:t>
            </a:r>
            <a:r>
              <a:rPr lang="zh-CN" altLang="en-US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调动学生的投入，把控表演活动的效果</a:t>
            </a:r>
            <a:r>
              <a:rPr lang="zh-CN" altLang="zh-CN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。</a:t>
            </a:r>
            <a:endParaRPr lang="es-ES" altLang="zh-CN" sz="2000" b="0" dirty="0">
              <a:solidFill>
                <a:schemeClr val="bg2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41990" name="AutoShape 6"/>
          <p:cNvSpPr/>
          <p:nvPr/>
        </p:nvSpPr>
        <p:spPr bwMode="auto">
          <a:xfrm>
            <a:off x="4232031" y="5347567"/>
            <a:ext cx="2719754" cy="8634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50"/>
              </a:spcBef>
            </a:pPr>
            <a:r>
              <a:rPr lang="zh-CN" altLang="zh-CN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指导学生做好表演活动</a:t>
            </a:r>
            <a:r>
              <a:rPr lang="zh-CN" altLang="en-US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项目</a:t>
            </a:r>
            <a:r>
              <a:rPr lang="zh-CN" altLang="zh-CN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的组织、准备和演出工作；</a:t>
            </a:r>
            <a:endParaRPr lang="es-ES" altLang="zh-CN" sz="2000" b="0" dirty="0">
              <a:solidFill>
                <a:schemeClr val="bg2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41991" name="AutoShape 7"/>
          <p:cNvSpPr/>
          <p:nvPr/>
        </p:nvSpPr>
        <p:spPr bwMode="auto">
          <a:xfrm>
            <a:off x="1137138" y="3997569"/>
            <a:ext cx="2637301" cy="17726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50"/>
              </a:spcBef>
            </a:pPr>
            <a:r>
              <a:rPr lang="zh-CN" altLang="zh-CN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根据教学</a:t>
            </a:r>
            <a:r>
              <a:rPr lang="zh-CN" altLang="en-US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进度</a:t>
            </a:r>
            <a:r>
              <a:rPr lang="zh-CN" altLang="zh-CN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，以学生为主策划和设计表演活动的项目；</a:t>
            </a:r>
            <a:endParaRPr lang="es-ES" altLang="zh-CN" sz="2000" b="0" dirty="0">
              <a:solidFill>
                <a:schemeClr val="bg2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41992" name="AutoShape 8"/>
          <p:cNvSpPr/>
          <p:nvPr/>
        </p:nvSpPr>
        <p:spPr bwMode="auto">
          <a:xfrm>
            <a:off x="1148862" y="1230923"/>
            <a:ext cx="3845169" cy="8868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50"/>
              </a:spcBef>
            </a:pP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）表演实践活动的措施</a:t>
            </a:r>
            <a:endParaRPr lang="es-ES" altLang="zh-CN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3" name="AutoShape 9"/>
          <p:cNvSpPr/>
          <p:nvPr/>
        </p:nvSpPr>
        <p:spPr bwMode="auto">
          <a:xfrm>
            <a:off x="1101969" y="2312276"/>
            <a:ext cx="2203205" cy="15343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50"/>
              </a:spcBef>
            </a:pPr>
            <a:r>
              <a:rPr lang="zh-CN" altLang="zh-CN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  <a:sym typeface="+mn-ea"/>
              </a:rPr>
              <a:t>将表演实践活动纳入教学计划和学校校园文化建设之中</a:t>
            </a:r>
            <a:r>
              <a:rPr lang="zh-CN" altLang="zh-CN" sz="2000" b="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；</a:t>
            </a:r>
            <a:endParaRPr lang="es-ES" altLang="zh-CN" sz="2000" b="0" dirty="0">
              <a:solidFill>
                <a:schemeClr val="bg2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4764967" y="1540952"/>
            <a:ext cx="662744" cy="2314448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6" name="AutoShape 12"/>
          <p:cNvSpPr/>
          <p:nvPr/>
        </p:nvSpPr>
        <p:spPr bwMode="auto">
          <a:xfrm>
            <a:off x="5503908" y="1359193"/>
            <a:ext cx="563532" cy="26779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8" name="AutoShape 14"/>
          <p:cNvSpPr/>
          <p:nvPr/>
        </p:nvSpPr>
        <p:spPr bwMode="auto">
          <a:xfrm>
            <a:off x="6143636" y="1359193"/>
            <a:ext cx="562738" cy="26779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0" name="AutoShape 16"/>
          <p:cNvSpPr/>
          <p:nvPr/>
        </p:nvSpPr>
        <p:spPr bwMode="auto">
          <a:xfrm>
            <a:off x="6784157" y="1538570"/>
            <a:ext cx="664332" cy="2316036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4426054" y="3118046"/>
            <a:ext cx="461143" cy="775451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1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3415667" y="2830725"/>
            <a:ext cx="570674" cy="570674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3502180" y="2911683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5" name="AutoShape 21"/>
          <p:cNvSpPr/>
          <p:nvPr/>
        </p:nvSpPr>
        <p:spPr bwMode="auto">
          <a:xfrm>
            <a:off x="3498037" y="2943231"/>
            <a:ext cx="403551" cy="3242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3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105398" y="3118840"/>
            <a:ext cx="377011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7" name="AutoShape 23"/>
          <p:cNvSpPr/>
          <p:nvPr/>
        </p:nvSpPr>
        <p:spPr bwMode="auto">
          <a:xfrm>
            <a:off x="4843544" y="3846669"/>
            <a:ext cx="857203" cy="486542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2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8" name="AutoShape 24"/>
          <p:cNvSpPr/>
          <p:nvPr/>
        </p:nvSpPr>
        <p:spPr bwMode="auto">
          <a:xfrm>
            <a:off x="3896652" y="4234791"/>
            <a:ext cx="571469" cy="570675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9" name="AutoShape 25"/>
          <p:cNvSpPr/>
          <p:nvPr/>
        </p:nvSpPr>
        <p:spPr bwMode="auto">
          <a:xfrm>
            <a:off x="3984754" y="4315749"/>
            <a:ext cx="403203" cy="4039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480820" y="3895879"/>
            <a:ext cx="307959" cy="307164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1" name="AutoShape 27"/>
          <p:cNvSpPr/>
          <p:nvPr/>
        </p:nvSpPr>
        <p:spPr bwMode="auto">
          <a:xfrm>
            <a:off x="3986167" y="4343329"/>
            <a:ext cx="403551" cy="3242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3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2" name="AutoShape 28"/>
          <p:cNvSpPr/>
          <p:nvPr/>
        </p:nvSpPr>
        <p:spPr bwMode="auto">
          <a:xfrm>
            <a:off x="5566611" y="4296700"/>
            <a:ext cx="999276" cy="85720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chemeClr val="accent3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3" name="AutoShape 29"/>
          <p:cNvSpPr/>
          <p:nvPr/>
        </p:nvSpPr>
        <p:spPr bwMode="auto">
          <a:xfrm>
            <a:off x="5141132" y="4830047"/>
            <a:ext cx="570674" cy="571469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4" name="AutoShape 30"/>
          <p:cNvSpPr/>
          <p:nvPr/>
        </p:nvSpPr>
        <p:spPr bwMode="auto">
          <a:xfrm>
            <a:off x="5241933" y="4914179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463499" y="4330831"/>
            <a:ext cx="118262" cy="415108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6" name="AutoShape 32"/>
          <p:cNvSpPr/>
          <p:nvPr/>
        </p:nvSpPr>
        <p:spPr bwMode="auto">
          <a:xfrm>
            <a:off x="5274204" y="4946073"/>
            <a:ext cx="321197" cy="3027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3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8" name="AutoShape 34"/>
          <p:cNvSpPr/>
          <p:nvPr/>
        </p:nvSpPr>
        <p:spPr bwMode="auto">
          <a:xfrm>
            <a:off x="7445722" y="4328788"/>
            <a:ext cx="570674" cy="571469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9" name="AutoShape 35"/>
          <p:cNvSpPr/>
          <p:nvPr/>
        </p:nvSpPr>
        <p:spPr bwMode="auto">
          <a:xfrm>
            <a:off x="7532235" y="4409747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7386194" y="3765860"/>
            <a:ext cx="119056" cy="415108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1" name="AutoShape 37"/>
          <p:cNvSpPr/>
          <p:nvPr/>
        </p:nvSpPr>
        <p:spPr bwMode="auto">
          <a:xfrm>
            <a:off x="7436020" y="4392465"/>
            <a:ext cx="601189" cy="367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3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3" name="AutoShape 39"/>
          <p:cNvSpPr/>
          <p:nvPr/>
        </p:nvSpPr>
        <p:spPr bwMode="auto">
          <a:xfrm>
            <a:off x="8340135" y="3076540"/>
            <a:ext cx="570674" cy="570674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4" name="AutoShape 40"/>
          <p:cNvSpPr/>
          <p:nvPr/>
        </p:nvSpPr>
        <p:spPr bwMode="auto">
          <a:xfrm>
            <a:off x="8426648" y="3157497"/>
            <a:ext cx="403203" cy="4039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8016302" y="2782867"/>
            <a:ext cx="307164" cy="307164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6" name="AutoShape 42"/>
          <p:cNvSpPr/>
          <p:nvPr/>
        </p:nvSpPr>
        <p:spPr bwMode="auto">
          <a:xfrm>
            <a:off x="8422506" y="3189046"/>
            <a:ext cx="403551" cy="3242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3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7" name="AutoShape 33"/>
          <p:cNvSpPr/>
          <p:nvPr/>
        </p:nvSpPr>
        <p:spPr bwMode="auto">
          <a:xfrm rot="10627777" flipV="1">
            <a:off x="6458840" y="2738942"/>
            <a:ext cx="1548209" cy="1565388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4"/>
            </a:solidFill>
            <a:prstDash val="solid"/>
            <a:miter lim="0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1"/>
            </p:custDataLst>
          </p:nvPr>
        </p:nvSpPr>
        <p:spPr>
          <a:xfrm>
            <a:off x="695394" y="612959"/>
            <a:ext cx="11496606" cy="2966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>
            <p:custDataLst>
              <p:tags r:id="rId2"/>
            </p:custDataLst>
          </p:nvPr>
        </p:nvSpPr>
        <p:spPr>
          <a:xfrm>
            <a:off x="2" y="133623"/>
            <a:ext cx="547287" cy="50899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1518285" y="183515"/>
            <a:ext cx="6795135" cy="4305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、开展多样的表现性实践活动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领域三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3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9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1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6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2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3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9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 autoUpdateAnimBg="0"/>
      <p:bldP spid="41989" grpId="0" bldLvl="0" animBg="1" autoUpdateAnimBg="0"/>
      <p:bldP spid="41990" grpId="0" autoUpdateAnimBg="0"/>
      <p:bldP spid="41991" grpId="0" bldLvl="0" animBg="1" autoUpdateAnimBg="0"/>
      <p:bldP spid="41992" grpId="0" bldLvl="0" animBg="1" autoUpdateAnimBg="0"/>
      <p:bldP spid="41993" grpId="0" bldLvl="0" animBg="1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1814" y="-116958"/>
            <a:ext cx="6718267" cy="1365927"/>
            <a:chOff x="2860715" y="-116987"/>
            <a:chExt cx="6719823" cy="1366245"/>
          </a:xfrm>
        </p:grpSpPr>
        <p:grpSp>
          <p:nvGrpSpPr>
            <p:cNvPr id="3" name="组合 8"/>
            <p:cNvGrpSpPr/>
            <p:nvPr/>
          </p:nvGrpSpPr>
          <p:grpSpPr>
            <a:xfrm>
              <a:off x="2860715" y="-116987"/>
              <a:ext cx="6719823" cy="1366245"/>
              <a:chOff x="1075941" y="70314"/>
              <a:chExt cx="6719823" cy="1366245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1075941" y="70314"/>
                <a:ext cx="6719823" cy="105054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600" dirty="0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algn="ctr"/>
                <a:r>
                  <a:rPr lang="zh-CN" altLang="en-US" sz="2800" b="1" cap="small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一 </a:t>
                </a:r>
                <a:r>
                  <a:rPr lang="en-US" altLang="zh-CN" sz="2800" b="1" cap="small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r>
                  <a:rPr lang="en-US" altLang="zh-CN" sz="2800" b="1" cap="small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</a:t>
                </a:r>
                <a:r>
                  <a:rPr lang="zh-CN" altLang="en-US" sz="2800" b="1" cap="small" dirty="0" smtClean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音乐学科核心素养</a:t>
                </a:r>
                <a:r>
                  <a:rPr lang="zh-CN" altLang="en-US" sz="2800" b="1" cap="small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的界定</a:t>
                </a:r>
                <a:endParaRPr lang="en-US" altLang="zh-CN" sz="2800" b="1" cap="small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3086266" y="976077"/>
                <a:ext cx="3068997" cy="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102917" y="1157235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"/>
          <p:cNvGrpSpPr/>
          <p:nvPr/>
        </p:nvGrpSpPr>
        <p:grpSpPr>
          <a:xfrm>
            <a:off x="846667" y="1821473"/>
            <a:ext cx="3499556" cy="3285361"/>
            <a:chOff x="182881" y="2283931"/>
            <a:chExt cx="3722956" cy="2845177"/>
          </a:xfrm>
        </p:grpSpPr>
        <p:sp>
          <p:nvSpPr>
            <p:cNvPr id="15" name="矩形 14"/>
            <p:cNvSpPr/>
            <p:nvPr/>
          </p:nvSpPr>
          <p:spPr>
            <a:xfrm>
              <a:off x="182881" y="2283931"/>
              <a:ext cx="3722956" cy="597250"/>
            </a:xfrm>
            <a:prstGeom prst="rect">
              <a:avLst/>
            </a:prstGeom>
            <a:solidFill>
              <a:srgbClr val="003E57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3200" b="1" dirty="0">
                  <a:latin typeface="Avant GardeBook" pitchFamily="50" charset="0"/>
                  <a:ea typeface="微软雅黑" panose="020B0503020204020204" pitchFamily="34" charset="-122"/>
                </a:rPr>
                <a:t> </a:t>
              </a:r>
              <a:r>
                <a:rPr lang="zh-CN" altLang="en-US" sz="2800" b="1" dirty="0">
                  <a:latin typeface="Avant GardeBook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/>
                <a:t>1</a:t>
              </a:r>
              <a:r>
                <a:rPr lang="zh-CN" altLang="en-US" sz="2800" b="1" dirty="0"/>
                <a:t>、审美感知</a:t>
              </a:r>
              <a:endParaRPr lang="zh-CN" altLang="en-US" sz="2800" b="1" dirty="0">
                <a:latin typeface="Avant GardeBook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49"/>
            <p:cNvSpPr txBox="1"/>
            <p:nvPr/>
          </p:nvSpPr>
          <p:spPr>
            <a:xfrm>
              <a:off x="182883" y="2847529"/>
              <a:ext cx="3656979" cy="22815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en-US" altLang="zh-CN" sz="3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accent5">
                      <a:lumMod val="75000"/>
                    </a:schemeClr>
                  </a:solidFill>
                </a:rPr>
                <a:t>对音乐艺术听觉特性、表现形式、表现要素及独特美感的体验、感悟、理解和把握。</a:t>
              </a:r>
              <a:endParaRPr lang="en-US" altLang="zh-CN" sz="2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4409104" y="1812201"/>
            <a:ext cx="3296621" cy="3649587"/>
            <a:chOff x="4409103" y="1812201"/>
            <a:chExt cx="3570307" cy="3720643"/>
          </a:xfrm>
        </p:grpSpPr>
        <p:sp>
          <p:nvSpPr>
            <p:cNvPr id="16" name="矩形 15"/>
            <p:cNvSpPr/>
            <p:nvPr/>
          </p:nvSpPr>
          <p:spPr>
            <a:xfrm>
              <a:off x="4409103" y="1812201"/>
              <a:ext cx="3570307" cy="736787"/>
            </a:xfrm>
            <a:prstGeom prst="rect">
              <a:avLst/>
            </a:prstGeom>
            <a:solidFill>
              <a:srgbClr val="003E57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3200" b="1" dirty="0"/>
                <a:t>  </a:t>
              </a:r>
              <a:r>
                <a:rPr lang="en-US" altLang="zh-CN" sz="2800" b="1" dirty="0"/>
                <a:t>2</a:t>
              </a:r>
              <a:r>
                <a:rPr lang="zh-CN" altLang="en-US" sz="2800" b="1" dirty="0"/>
                <a:t>、艺术表现</a:t>
              </a:r>
              <a:endParaRPr lang="zh-CN" altLang="en-US" sz="2800" b="1" dirty="0">
                <a:latin typeface="Avant GardeBook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50"/>
            <p:cNvSpPr txBox="1"/>
            <p:nvPr/>
          </p:nvSpPr>
          <p:spPr>
            <a:xfrm>
              <a:off x="4409103" y="2439083"/>
              <a:ext cx="3537560" cy="309376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en-US" altLang="zh-CN" sz="28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通过歌</a:t>
              </a:r>
              <a:r>
                <a:rPr lang="zh-CN" alt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唱</a:t>
              </a:r>
              <a:r>
                <a:rPr lang="zh-CN" alt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、</a:t>
              </a:r>
              <a:r>
                <a:rPr lang="zh-CN" altLang="en-US" sz="2400" dirty="0">
                  <a:solidFill>
                    <a:schemeClr val="accent5">
                      <a:lumMod val="75000"/>
                    </a:schemeClr>
                  </a:solidFill>
                </a:rPr>
                <a:t>演奏、综合艺术表演和音乐编创等活动，表达音乐艺术美感和情感内涵的实践能力。</a:t>
              </a:r>
              <a:endParaRPr lang="zh-CN" altLang="en-US" sz="24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22"/>
          <p:cNvGrpSpPr/>
          <p:nvPr/>
        </p:nvGrpSpPr>
        <p:grpSpPr>
          <a:xfrm>
            <a:off x="7792962" y="1790068"/>
            <a:ext cx="3296284" cy="3297784"/>
            <a:chOff x="8549532" y="1786951"/>
            <a:chExt cx="3327464" cy="3217845"/>
          </a:xfrm>
        </p:grpSpPr>
        <p:sp>
          <p:nvSpPr>
            <p:cNvPr id="17" name="矩形 16"/>
            <p:cNvSpPr/>
            <p:nvPr/>
          </p:nvSpPr>
          <p:spPr>
            <a:xfrm>
              <a:off x="8549532" y="1786951"/>
              <a:ext cx="3327464" cy="725223"/>
            </a:xfrm>
            <a:prstGeom prst="rect">
              <a:avLst/>
            </a:prstGeom>
            <a:solidFill>
              <a:srgbClr val="003E57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Avant GardeBook" pitchFamily="50" charset="0"/>
                  <a:ea typeface="微软雅黑" panose="020B0503020204020204" pitchFamily="34" charset="-122"/>
                </a:rPr>
                <a:t>3</a:t>
              </a:r>
              <a:r>
                <a:rPr lang="zh-CN" altLang="en-US" sz="2800" b="1" dirty="0">
                  <a:solidFill>
                    <a:schemeClr val="bg1"/>
                  </a:solidFill>
                  <a:latin typeface="Avant GardeBook" pitchFamily="50" charset="0"/>
                  <a:ea typeface="微软雅黑" panose="020B0503020204020204" pitchFamily="34" charset="-122"/>
                </a:rPr>
                <a:t>、文化理解</a:t>
              </a:r>
            </a:p>
          </p:txBody>
        </p:sp>
        <p:sp>
          <p:nvSpPr>
            <p:cNvPr id="20" name="TextBox 51"/>
            <p:cNvSpPr txBox="1"/>
            <p:nvPr/>
          </p:nvSpPr>
          <p:spPr>
            <a:xfrm>
              <a:off x="8580054" y="2512174"/>
              <a:ext cx="3296942" cy="249262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en-US" altLang="zh-CN" sz="28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accent5">
                      <a:lumMod val="75000"/>
                    </a:schemeClr>
                  </a:solidFill>
                </a:rPr>
                <a:t>通过音乐感知和艺术表现等途径，理解不同文化语境中音乐艺术的人文内涵。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导   语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43379" y="632178"/>
            <a:ext cx="7926704" cy="622698"/>
            <a:chOff x="1651999" y="651378"/>
            <a:chExt cx="7928539" cy="622842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1651999" y="651378"/>
              <a:ext cx="3997190" cy="4338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983" tIns="32393" rIns="71983" bIns="32393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cap="small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b="1" cap="small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cap="small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）表现实践活动的形式</a:t>
              </a:r>
              <a:endParaRPr lang="en-US" sz="2400" b="1" cap="small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4490345" y="1968617"/>
            <a:ext cx="3210943" cy="3280969"/>
            <a:chOff x="3694354" y="1742976"/>
            <a:chExt cx="4659217" cy="4473188"/>
          </a:xfrm>
        </p:grpSpPr>
        <p:sp>
          <p:nvSpPr>
            <p:cNvPr id="8" name="Freeform 10"/>
            <p:cNvSpPr/>
            <p:nvPr/>
          </p:nvSpPr>
          <p:spPr bwMode="auto">
            <a:xfrm>
              <a:off x="5395038" y="4260419"/>
              <a:ext cx="1435328" cy="1955745"/>
            </a:xfrm>
            <a:custGeom>
              <a:avLst/>
              <a:gdLst>
                <a:gd name="T0" fmla="*/ 369 w 889"/>
                <a:gd name="T1" fmla="*/ 1124 h 1124"/>
                <a:gd name="T2" fmla="*/ 713 w 889"/>
                <a:gd name="T3" fmla="*/ 1124 h 1124"/>
                <a:gd name="T4" fmla="*/ 676 w 889"/>
                <a:gd name="T5" fmla="*/ 705 h 1124"/>
                <a:gd name="T6" fmla="*/ 862 w 889"/>
                <a:gd name="T7" fmla="*/ 273 h 1124"/>
                <a:gd name="T8" fmla="*/ 853 w 889"/>
                <a:gd name="T9" fmla="*/ 202 h 1124"/>
                <a:gd name="T10" fmla="*/ 775 w 889"/>
                <a:gd name="T11" fmla="*/ 257 h 1124"/>
                <a:gd name="T12" fmla="*/ 612 w 889"/>
                <a:gd name="T13" fmla="*/ 387 h 1124"/>
                <a:gd name="T14" fmla="*/ 489 w 889"/>
                <a:gd name="T15" fmla="*/ 141 h 1124"/>
                <a:gd name="T16" fmla="*/ 417 w 889"/>
                <a:gd name="T17" fmla="*/ 5 h 1124"/>
                <a:gd name="T18" fmla="*/ 404 w 889"/>
                <a:gd name="T19" fmla="*/ 155 h 1124"/>
                <a:gd name="T20" fmla="*/ 405 w 889"/>
                <a:gd name="T21" fmla="*/ 327 h 1124"/>
                <a:gd name="T22" fmla="*/ 275 w 889"/>
                <a:gd name="T23" fmla="*/ 196 h 1124"/>
                <a:gd name="T24" fmla="*/ 154 w 889"/>
                <a:gd name="T25" fmla="*/ 49 h 1124"/>
                <a:gd name="T26" fmla="*/ 207 w 889"/>
                <a:gd name="T27" fmla="*/ 218 h 1124"/>
                <a:gd name="T28" fmla="*/ 281 w 889"/>
                <a:gd name="T29" fmla="*/ 387 h 1124"/>
                <a:gd name="T30" fmla="*/ 155 w 889"/>
                <a:gd name="T31" fmla="*/ 273 h 1124"/>
                <a:gd name="T32" fmla="*/ 28 w 889"/>
                <a:gd name="T33" fmla="*/ 187 h 1124"/>
                <a:gd name="T34" fmla="*/ 113 w 889"/>
                <a:gd name="T35" fmla="*/ 350 h 1124"/>
                <a:gd name="T36" fmla="*/ 234 w 889"/>
                <a:gd name="T37" fmla="*/ 489 h 1124"/>
                <a:gd name="T38" fmla="*/ 107 w 889"/>
                <a:gd name="T39" fmla="*/ 421 h 1124"/>
                <a:gd name="T40" fmla="*/ 29 w 889"/>
                <a:gd name="T41" fmla="*/ 413 h 1124"/>
                <a:gd name="T42" fmla="*/ 173 w 889"/>
                <a:gd name="T43" fmla="*/ 550 h 1124"/>
                <a:gd name="T44" fmla="*/ 397 w 889"/>
                <a:gd name="T45" fmla="*/ 850 h 1124"/>
                <a:gd name="T46" fmla="*/ 369 w 889"/>
                <a:gd name="T47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9" h="1124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6739042" y="3439192"/>
              <a:ext cx="1614529" cy="1510835"/>
            </a:xfrm>
            <a:custGeom>
              <a:avLst/>
              <a:gdLst>
                <a:gd name="T0" fmla="*/ 70 w 1000"/>
                <a:gd name="T1" fmla="*/ 712 h 868"/>
                <a:gd name="T2" fmla="*/ 788 w 1000"/>
                <a:gd name="T3" fmla="*/ 534 h 868"/>
                <a:gd name="T4" fmla="*/ 1000 w 1000"/>
                <a:gd name="T5" fmla="*/ 38 h 868"/>
                <a:gd name="T6" fmla="*/ 316 w 1000"/>
                <a:gd name="T7" fmla="*/ 198 h 868"/>
                <a:gd name="T8" fmla="*/ 0 w 1000"/>
                <a:gd name="T9" fmla="*/ 630 h 868"/>
                <a:gd name="T10" fmla="*/ 566 w 1000"/>
                <a:gd name="T11" fmla="*/ 360 h 868"/>
                <a:gd name="T12" fmla="*/ 70 w 1000"/>
                <a:gd name="T13" fmla="*/ 7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868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956761" y="1742976"/>
              <a:ext cx="1369852" cy="2641646"/>
            </a:xfrm>
            <a:custGeom>
              <a:avLst/>
              <a:gdLst>
                <a:gd name="T0" fmla="*/ 325 w 849"/>
                <a:gd name="T1" fmla="*/ 1518 h 1518"/>
                <a:gd name="T2" fmla="*/ 817 w 849"/>
                <a:gd name="T3" fmla="*/ 816 h 1518"/>
                <a:gd name="T4" fmla="*/ 539 w 849"/>
                <a:gd name="T5" fmla="*/ 0 h 1518"/>
                <a:gd name="T6" fmla="*/ 98 w 849"/>
                <a:gd name="T7" fmla="*/ 644 h 1518"/>
                <a:gd name="T8" fmla="*/ 189 w 849"/>
                <a:gd name="T9" fmla="*/ 1506 h 1518"/>
                <a:gd name="T10" fmla="*/ 455 w 849"/>
                <a:gd name="T11" fmla="*/ 706 h 1518"/>
                <a:gd name="T12" fmla="*/ 325 w 849"/>
                <a:gd name="T1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1518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636881" y="1878303"/>
              <a:ext cx="1536990" cy="2413630"/>
            </a:xfrm>
            <a:custGeom>
              <a:avLst/>
              <a:gdLst>
                <a:gd name="T0" fmla="*/ 700 w 952"/>
                <a:gd name="T1" fmla="*/ 1330 h 1386"/>
                <a:gd name="T2" fmla="*/ 760 w 952"/>
                <a:gd name="T3" fmla="*/ 522 h 1386"/>
                <a:gd name="T4" fmla="*/ 138 w 952"/>
                <a:gd name="T5" fmla="*/ 0 h 1386"/>
                <a:gd name="T6" fmla="*/ 122 w 952"/>
                <a:gd name="T7" fmla="*/ 820 h 1386"/>
                <a:gd name="T8" fmla="*/ 590 w 952"/>
                <a:gd name="T9" fmla="*/ 1386 h 1386"/>
                <a:gd name="T10" fmla="*/ 412 w 952"/>
                <a:gd name="T11" fmla="*/ 618 h 1386"/>
                <a:gd name="T12" fmla="*/ 700 w 952"/>
                <a:gd name="T13" fmla="*/ 133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1386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694354" y="3522612"/>
              <a:ext cx="1704130" cy="1253160"/>
            </a:xfrm>
            <a:custGeom>
              <a:avLst/>
              <a:gdLst>
                <a:gd name="T0" fmla="*/ 1056 w 1056"/>
                <a:gd name="T1" fmla="*/ 528 h 720"/>
                <a:gd name="T2" fmla="*/ 616 w 1056"/>
                <a:gd name="T3" fmla="*/ 80 h 720"/>
                <a:gd name="T4" fmla="*/ 0 w 1056"/>
                <a:gd name="T5" fmla="*/ 178 h 720"/>
                <a:gd name="T6" fmla="*/ 446 w 1056"/>
                <a:gd name="T7" fmla="*/ 596 h 720"/>
                <a:gd name="T8" fmla="*/ 1036 w 1056"/>
                <a:gd name="T9" fmla="*/ 622 h 720"/>
                <a:gd name="T10" fmla="*/ 504 w 1056"/>
                <a:gd name="T11" fmla="*/ 334 h 720"/>
                <a:gd name="T12" fmla="*/ 1056 w 1056"/>
                <a:gd name="T13" fmla="*/ 52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720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777766" y="3776003"/>
            <a:ext cx="3568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000" b="1" dirty="0"/>
              <a:t>        </a:t>
            </a:r>
            <a:r>
              <a:rPr lang="zh-CN" altLang="zh-CN" sz="2000" b="1" dirty="0"/>
              <a:t>校内外综合性的演出活动；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936978" y="1670756"/>
            <a:ext cx="36463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endParaRPr lang="en-US" altLang="zh-CN" sz="2000" b="1" dirty="0"/>
          </a:p>
          <a:p>
            <a:pPr lvl="0"/>
            <a:endParaRPr lang="en-US" altLang="zh-CN" sz="2000" b="1" dirty="0"/>
          </a:p>
          <a:p>
            <a:pPr lvl="0"/>
            <a:r>
              <a:rPr lang="en-US" altLang="zh-CN" sz="2000" b="1" dirty="0">
                <a:latin typeface="+mj-ea"/>
                <a:ea typeface="+mj-ea"/>
              </a:rPr>
              <a:t>    </a:t>
            </a:r>
            <a:r>
              <a:rPr lang="zh-CN" altLang="zh-CN" sz="2000" b="1" dirty="0">
                <a:latin typeface="+mj-ea"/>
                <a:ea typeface="+mj-ea"/>
              </a:rPr>
              <a:t>教学实践汇报性的演出活动；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7444240" y="1441939"/>
            <a:ext cx="402254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endParaRPr lang="en-US" altLang="zh-CN" sz="2000" b="1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altLang="zh-CN" sz="2000" b="1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zh-CN" sz="2000" b="1" dirty="0"/>
              <a:t>围绕主题的专项演出活动；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7736362" y="3697586"/>
            <a:ext cx="3620650" cy="71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zh-CN" sz="2000" b="1" dirty="0"/>
              <a:t>社会性公开的交流演出和比赛活动。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领域三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206154" y="1617786"/>
            <a:ext cx="2942492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lnSpc>
                <a:spcPct val="90000"/>
              </a:lnSpc>
              <a:defRPr/>
            </a:pPr>
            <a:r>
              <a:rPr lang="zh-CN" altLang="zh-CN" sz="2400" dirty="0"/>
              <a:t>学生音乐实践的参与度、表现水平及合作协调的能力；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39081" y="1088740"/>
            <a:ext cx="4935969" cy="4415767"/>
            <a:chOff x="3507675" y="1402273"/>
            <a:chExt cx="5167376" cy="4580936"/>
          </a:xfrm>
          <a:scene3d>
            <a:camera prst="perspectiveRelaxedModerately"/>
            <a:lightRig rig="threePt" dir="t"/>
          </a:scene3d>
        </p:grpSpPr>
        <p:sp>
          <p:nvSpPr>
            <p:cNvPr id="6" name="Freeform 5"/>
            <p:cNvSpPr/>
            <p:nvPr/>
          </p:nvSpPr>
          <p:spPr bwMode="auto">
            <a:xfrm rot="2700000">
              <a:off x="5276361" y="3981786"/>
              <a:ext cx="1845930" cy="2156916"/>
            </a:xfrm>
            <a:custGeom>
              <a:avLst/>
              <a:gdLst>
                <a:gd name="T0" fmla="*/ 140 w 208"/>
                <a:gd name="T1" fmla="*/ 34 h 243"/>
                <a:gd name="T2" fmla="*/ 140 w 208"/>
                <a:gd name="T3" fmla="*/ 34 h 243"/>
                <a:gd name="T4" fmla="*/ 107 w 208"/>
                <a:gd name="T5" fmla="*/ 0 h 243"/>
                <a:gd name="T6" fmla="*/ 73 w 208"/>
                <a:gd name="T7" fmla="*/ 34 h 243"/>
                <a:gd name="T8" fmla="*/ 73 w 208"/>
                <a:gd name="T9" fmla="*/ 34 h 243"/>
                <a:gd name="T10" fmla="*/ 0 w 208"/>
                <a:gd name="T11" fmla="*/ 34 h 243"/>
                <a:gd name="T12" fmla="*/ 0 w 208"/>
                <a:gd name="T13" fmla="*/ 108 h 243"/>
                <a:gd name="T14" fmla="*/ 0 w 208"/>
                <a:gd name="T15" fmla="*/ 108 h 243"/>
                <a:gd name="T16" fmla="*/ 34 w 208"/>
                <a:gd name="T17" fmla="*/ 142 h 243"/>
                <a:gd name="T18" fmla="*/ 0 w 208"/>
                <a:gd name="T19" fmla="*/ 176 h 243"/>
                <a:gd name="T20" fmla="*/ 0 w 208"/>
                <a:gd name="T21" fmla="*/ 176 h 243"/>
                <a:gd name="T22" fmla="*/ 0 w 208"/>
                <a:gd name="T23" fmla="*/ 243 h 243"/>
                <a:gd name="T24" fmla="*/ 208 w 208"/>
                <a:gd name="T25" fmla="*/ 243 h 243"/>
                <a:gd name="T26" fmla="*/ 208 w 208"/>
                <a:gd name="T27" fmla="*/ 34 h 243"/>
                <a:gd name="T28" fmla="*/ 140 w 208"/>
                <a:gd name="T29" fmla="*/ 3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43">
                  <a:moveTo>
                    <a:pt x="140" y="34"/>
                  </a:moveTo>
                  <a:cubicBezTo>
                    <a:pt x="140" y="34"/>
                    <a:pt x="140" y="34"/>
                    <a:pt x="140" y="34"/>
                  </a:cubicBezTo>
                  <a:cubicBezTo>
                    <a:pt x="140" y="15"/>
                    <a:pt x="125" y="0"/>
                    <a:pt x="107" y="0"/>
                  </a:cubicBezTo>
                  <a:cubicBezTo>
                    <a:pt x="88" y="0"/>
                    <a:pt x="73" y="15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9" y="108"/>
                    <a:pt x="34" y="123"/>
                    <a:pt x="34" y="142"/>
                  </a:cubicBezTo>
                  <a:cubicBezTo>
                    <a:pt x="34" y="161"/>
                    <a:pt x="19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08" y="243"/>
                    <a:pt x="208" y="243"/>
                    <a:pt x="208" y="243"/>
                  </a:cubicBezTo>
                  <a:cubicBezTo>
                    <a:pt x="208" y="34"/>
                    <a:pt x="208" y="34"/>
                    <a:pt x="208" y="34"/>
                  </a:cubicBezTo>
                  <a:lnTo>
                    <a:pt x="140" y="34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noFill/>
              <a:prstDash val="solid"/>
              <a:miter lim="800000"/>
            </a:ln>
            <a:effectLst/>
            <a:sp3d extrusionH="279400" prstMaterial="matte"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rot="2700000">
              <a:off x="3813574" y="2893211"/>
              <a:ext cx="2155667" cy="1854673"/>
            </a:xfrm>
            <a:custGeom>
              <a:avLst/>
              <a:gdLst>
                <a:gd name="T0" fmla="*/ 209 w 243"/>
                <a:gd name="T1" fmla="*/ 74 h 209"/>
                <a:gd name="T2" fmla="*/ 209 w 243"/>
                <a:gd name="T3" fmla="*/ 74 h 209"/>
                <a:gd name="T4" fmla="*/ 209 w 243"/>
                <a:gd name="T5" fmla="*/ 0 h 209"/>
                <a:gd name="T6" fmla="*/ 135 w 243"/>
                <a:gd name="T7" fmla="*/ 0 h 209"/>
                <a:gd name="T8" fmla="*/ 135 w 243"/>
                <a:gd name="T9" fmla="*/ 2 h 209"/>
                <a:gd name="T10" fmla="*/ 101 w 243"/>
                <a:gd name="T11" fmla="*/ 35 h 209"/>
                <a:gd name="T12" fmla="*/ 67 w 243"/>
                <a:gd name="T13" fmla="*/ 2 h 209"/>
                <a:gd name="T14" fmla="*/ 67 w 243"/>
                <a:gd name="T15" fmla="*/ 0 h 209"/>
                <a:gd name="T16" fmla="*/ 0 w 243"/>
                <a:gd name="T17" fmla="*/ 0 h 209"/>
                <a:gd name="T18" fmla="*/ 0 w 243"/>
                <a:gd name="T19" fmla="*/ 209 h 209"/>
                <a:gd name="T20" fmla="*/ 209 w 243"/>
                <a:gd name="T21" fmla="*/ 209 h 209"/>
                <a:gd name="T22" fmla="*/ 209 w 243"/>
                <a:gd name="T23" fmla="*/ 142 h 209"/>
                <a:gd name="T24" fmla="*/ 209 w 243"/>
                <a:gd name="T25" fmla="*/ 142 h 209"/>
                <a:gd name="T26" fmla="*/ 243 w 243"/>
                <a:gd name="T27" fmla="*/ 108 h 209"/>
                <a:gd name="T28" fmla="*/ 209 w 243"/>
                <a:gd name="T29" fmla="*/ 7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09">
                  <a:moveTo>
                    <a:pt x="209" y="74"/>
                  </a:moveTo>
                  <a:cubicBezTo>
                    <a:pt x="209" y="74"/>
                    <a:pt x="209" y="74"/>
                    <a:pt x="209" y="7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0"/>
                    <a:pt x="120" y="35"/>
                    <a:pt x="101" y="35"/>
                  </a:cubicBezTo>
                  <a:cubicBezTo>
                    <a:pt x="82" y="35"/>
                    <a:pt x="67" y="20"/>
                    <a:pt x="67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9" y="142"/>
                    <a:pt x="209" y="142"/>
                    <a:pt x="209" y="142"/>
                  </a:cubicBezTo>
                  <a:cubicBezTo>
                    <a:pt x="209" y="142"/>
                    <a:pt x="209" y="142"/>
                    <a:pt x="209" y="142"/>
                  </a:cubicBezTo>
                  <a:cubicBezTo>
                    <a:pt x="228" y="142"/>
                    <a:pt x="243" y="127"/>
                    <a:pt x="243" y="108"/>
                  </a:cubicBezTo>
                  <a:cubicBezTo>
                    <a:pt x="243" y="89"/>
                    <a:pt x="228" y="74"/>
                    <a:pt x="209" y="74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noFill/>
              <a:prstDash val="solid"/>
              <a:miter lim="800000"/>
            </a:ln>
            <a:effectLst/>
            <a:sp3d extrusionH="279400" prstMaterial="matte"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 rot="2700000">
              <a:off x="5065520" y="1241784"/>
              <a:ext cx="1853424" cy="2174401"/>
            </a:xfrm>
            <a:custGeom>
              <a:avLst/>
              <a:gdLst>
                <a:gd name="T0" fmla="*/ 207 w 209"/>
                <a:gd name="T1" fmla="*/ 70 h 245"/>
                <a:gd name="T2" fmla="*/ 209 w 209"/>
                <a:gd name="T3" fmla="*/ 70 h 245"/>
                <a:gd name="T4" fmla="*/ 209 w 209"/>
                <a:gd name="T5" fmla="*/ 0 h 245"/>
                <a:gd name="T6" fmla="*/ 0 w 209"/>
                <a:gd name="T7" fmla="*/ 0 h 245"/>
                <a:gd name="T8" fmla="*/ 0 w 209"/>
                <a:gd name="T9" fmla="*/ 210 h 245"/>
                <a:gd name="T10" fmla="*/ 67 w 209"/>
                <a:gd name="T11" fmla="*/ 210 h 245"/>
                <a:gd name="T12" fmla="*/ 67 w 209"/>
                <a:gd name="T13" fmla="*/ 212 h 245"/>
                <a:gd name="T14" fmla="*/ 101 w 209"/>
                <a:gd name="T15" fmla="*/ 245 h 245"/>
                <a:gd name="T16" fmla="*/ 135 w 209"/>
                <a:gd name="T17" fmla="*/ 212 h 245"/>
                <a:gd name="T18" fmla="*/ 135 w 209"/>
                <a:gd name="T19" fmla="*/ 210 h 245"/>
                <a:gd name="T20" fmla="*/ 209 w 209"/>
                <a:gd name="T21" fmla="*/ 210 h 245"/>
                <a:gd name="T22" fmla="*/ 209 w 209"/>
                <a:gd name="T23" fmla="*/ 137 h 245"/>
                <a:gd name="T24" fmla="*/ 207 w 209"/>
                <a:gd name="T25" fmla="*/ 137 h 245"/>
                <a:gd name="T26" fmla="*/ 174 w 209"/>
                <a:gd name="T27" fmla="*/ 103 h 245"/>
                <a:gd name="T28" fmla="*/ 207 w 209"/>
                <a:gd name="T29" fmla="*/ 7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45">
                  <a:moveTo>
                    <a:pt x="207" y="70"/>
                  </a:moveTo>
                  <a:cubicBezTo>
                    <a:pt x="209" y="70"/>
                    <a:pt x="209" y="70"/>
                    <a:pt x="209" y="7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30"/>
                    <a:pt x="82" y="245"/>
                    <a:pt x="101" y="245"/>
                  </a:cubicBezTo>
                  <a:cubicBezTo>
                    <a:pt x="120" y="245"/>
                    <a:pt x="135" y="230"/>
                    <a:pt x="135" y="212"/>
                  </a:cubicBezTo>
                  <a:cubicBezTo>
                    <a:pt x="135" y="210"/>
                    <a:pt x="135" y="210"/>
                    <a:pt x="135" y="210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189" y="137"/>
                    <a:pt x="174" y="122"/>
                    <a:pt x="174" y="103"/>
                  </a:cubicBezTo>
                  <a:cubicBezTo>
                    <a:pt x="174" y="85"/>
                    <a:pt x="189" y="70"/>
                    <a:pt x="207" y="70"/>
                  </a:cubicBezTo>
                  <a:close/>
                </a:path>
              </a:pathLst>
            </a:custGeom>
            <a:solidFill>
              <a:schemeClr val="bg2"/>
            </a:solidFill>
            <a:ln w="50800" cap="flat">
              <a:noFill/>
              <a:prstDash val="solid"/>
              <a:miter lim="800000"/>
            </a:ln>
            <a:effectLst/>
            <a:sp3d extrusionH="279400" prstMaterial="matte"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2700000">
              <a:off x="6219668" y="2665849"/>
              <a:ext cx="2155667" cy="1863415"/>
            </a:xfrm>
            <a:custGeom>
              <a:avLst/>
              <a:gdLst>
                <a:gd name="T0" fmla="*/ 35 w 243"/>
                <a:gd name="T1" fmla="*/ 0 h 210"/>
                <a:gd name="T2" fmla="*/ 35 w 243"/>
                <a:gd name="T3" fmla="*/ 70 h 210"/>
                <a:gd name="T4" fmla="*/ 33 w 243"/>
                <a:gd name="T5" fmla="*/ 70 h 210"/>
                <a:gd name="T6" fmla="*/ 0 w 243"/>
                <a:gd name="T7" fmla="*/ 103 h 210"/>
                <a:gd name="T8" fmla="*/ 33 w 243"/>
                <a:gd name="T9" fmla="*/ 137 h 210"/>
                <a:gd name="T10" fmla="*/ 35 w 243"/>
                <a:gd name="T11" fmla="*/ 137 h 210"/>
                <a:gd name="T12" fmla="*/ 35 w 243"/>
                <a:gd name="T13" fmla="*/ 210 h 210"/>
                <a:gd name="T14" fmla="*/ 108 w 243"/>
                <a:gd name="T15" fmla="*/ 210 h 210"/>
                <a:gd name="T16" fmla="*/ 108 w 243"/>
                <a:gd name="T17" fmla="*/ 210 h 210"/>
                <a:gd name="T18" fmla="*/ 142 w 243"/>
                <a:gd name="T19" fmla="*/ 176 h 210"/>
                <a:gd name="T20" fmla="*/ 175 w 243"/>
                <a:gd name="T21" fmla="*/ 210 h 210"/>
                <a:gd name="T22" fmla="*/ 175 w 243"/>
                <a:gd name="T23" fmla="*/ 210 h 210"/>
                <a:gd name="T24" fmla="*/ 243 w 243"/>
                <a:gd name="T25" fmla="*/ 210 h 210"/>
                <a:gd name="T26" fmla="*/ 243 w 243"/>
                <a:gd name="T27" fmla="*/ 0 h 210"/>
                <a:gd name="T28" fmla="*/ 35 w 243"/>
                <a:gd name="T2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10">
                  <a:moveTo>
                    <a:pt x="35" y="0"/>
                  </a:moveTo>
                  <a:cubicBezTo>
                    <a:pt x="35" y="70"/>
                    <a:pt x="35" y="70"/>
                    <a:pt x="35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15" y="70"/>
                    <a:pt x="0" y="85"/>
                    <a:pt x="0" y="103"/>
                  </a:cubicBezTo>
                  <a:cubicBezTo>
                    <a:pt x="0" y="122"/>
                    <a:pt x="15" y="137"/>
                    <a:pt x="33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8" y="191"/>
                    <a:pt x="123" y="176"/>
                    <a:pt x="142" y="176"/>
                  </a:cubicBezTo>
                  <a:cubicBezTo>
                    <a:pt x="160" y="176"/>
                    <a:pt x="175" y="191"/>
                    <a:pt x="175" y="210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243" y="210"/>
                    <a:pt x="243" y="210"/>
                    <a:pt x="243" y="210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accent1"/>
            </a:solidFill>
            <a:ln w="50800" cap="flat">
              <a:noFill/>
              <a:prstDash val="solid"/>
              <a:miter lim="800000"/>
            </a:ln>
            <a:effectLst/>
            <a:sp3d extrusionH="279400" prstMaterial="matte"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84106" y="1771374"/>
              <a:ext cx="2603289" cy="701731"/>
            </a:xfrm>
            <a:prstGeom prst="rect">
              <a:avLst/>
            </a:prstGeom>
            <a:ln>
              <a:noFill/>
            </a:ln>
            <a:sp3d extrusionH="279400" prstMaterial="matte"/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84106" y="4898817"/>
              <a:ext cx="2603289" cy="701731"/>
            </a:xfrm>
            <a:prstGeom prst="rect">
              <a:avLst/>
            </a:prstGeom>
            <a:ln>
              <a:noFill/>
            </a:ln>
            <a:sp3d extrusionH="279400" prstMaterial="matte"/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0" y="3412525"/>
              <a:ext cx="2579051" cy="701731"/>
            </a:xfrm>
            <a:prstGeom prst="rect">
              <a:avLst/>
            </a:prstGeom>
            <a:ln>
              <a:noFill/>
            </a:ln>
            <a:sp3d extrusionH="279400" prstMaterial="matte"/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07675" y="3412525"/>
              <a:ext cx="2535640" cy="701731"/>
            </a:xfrm>
            <a:prstGeom prst="rect">
              <a:avLst/>
            </a:prstGeom>
            <a:ln>
              <a:noFill/>
            </a:ln>
            <a:sp3d extrusionH="279400" prstMaterial="matte"/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H="1">
            <a:off x="7289691" y="1982038"/>
            <a:ext cx="75608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162535" y="3991564"/>
            <a:ext cx="75608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628186" y="3702941"/>
            <a:ext cx="25556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lnSpc>
                <a:spcPct val="90000"/>
              </a:lnSpc>
              <a:defRPr/>
            </a:pPr>
            <a:r>
              <a:rPr lang="zh-CN" altLang="zh-CN" sz="2400" dirty="0"/>
              <a:t>学生利用音乐材料进行创意表达，以及对音乐文化的理解和评鉴水平。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551711" y="2903298"/>
            <a:ext cx="75608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661035" y="5247163"/>
            <a:ext cx="75608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90953" y="2058798"/>
            <a:ext cx="294249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lnSpc>
                <a:spcPct val="90000"/>
              </a:lnSpc>
              <a:defRPr/>
            </a:pPr>
            <a:r>
              <a:rPr lang="zh-CN" altLang="zh-CN" sz="2400" dirty="0"/>
              <a:t>学生学习的意愿、状态、方法和效率；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17826" y="4904059"/>
            <a:ext cx="368306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lnSpc>
                <a:spcPct val="90000"/>
              </a:lnSpc>
              <a:defRPr/>
            </a:pPr>
            <a:r>
              <a:rPr lang="zh-CN" altLang="zh-CN" sz="2400" dirty="0"/>
              <a:t>学生体验、感知音乐的能力和审美情趣；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44062" y="209032"/>
            <a:ext cx="862378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、表现类实践课程的评价内容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关注学生的参与度、平时表现</a:t>
            </a:r>
            <a:r>
              <a:rPr lang="zh-CN" altLang="en-US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的效度及表现与合作能力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uLnTx/>
              <a:uFillTx/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领域三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947673" y="2181386"/>
            <a:ext cx="8476488" cy="738484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600" spc="300" dirty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创作类编创性课程的设置与实施</a:t>
            </a:r>
            <a:endParaRPr lang="en-US" altLang="zh-CN" sz="3600" spc="300" dirty="0">
              <a:solidFill>
                <a:srgbClr val="003E57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defRPr/>
            </a:pPr>
            <a:endParaRPr lang="zh-CN" altLang="en-US" sz="3600" spc="300" dirty="0">
              <a:solidFill>
                <a:srgbClr val="003E57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6" name="副标题 2"/>
          <p:cNvSpPr txBox="1"/>
          <p:nvPr/>
        </p:nvSpPr>
        <p:spPr>
          <a:xfrm>
            <a:off x="844947" y="3326022"/>
            <a:ext cx="1051316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3587262" y="3026019"/>
            <a:ext cx="5275384" cy="23446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179653" y="-2624520"/>
            <a:ext cx="5578056" cy="5249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19565" y="732700"/>
            <a:ext cx="7330268" cy="68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608576" y="3044957"/>
            <a:ext cx="7083891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08576" y="3907656"/>
            <a:ext cx="7083891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08576" y="4770355"/>
            <a:ext cx="7083891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13248" y="2560804"/>
            <a:ext cx="649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1219170">
              <a:lnSpc>
                <a:spcPct val="90000"/>
              </a:lnSpc>
              <a:defRPr/>
            </a:pPr>
            <a:r>
              <a:rPr lang="zh-CN" altLang="zh-CN" sz="2000" b="1" dirty="0"/>
              <a:t>普通高中“音乐创编”与义务教育阶段“创造”的关系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39" y="3505774"/>
            <a:ext cx="581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lnSpc>
                <a:spcPct val="90000"/>
              </a:lnSpc>
              <a:defRPr/>
            </a:pPr>
            <a:r>
              <a:rPr lang="zh-CN" altLang="zh-CN" sz="2000" b="1" dirty="0"/>
              <a:t>“音乐创编”模块教学的主要内容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028" y="4329517"/>
            <a:ext cx="49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lnSpc>
                <a:spcPct val="90000"/>
              </a:lnSpc>
              <a:defRPr/>
            </a:pPr>
            <a:r>
              <a:rPr lang="zh-CN" altLang="zh-CN" sz="2000" b="1" dirty="0"/>
              <a:t>音乐编创教学能力培养的主要内容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8661" y="4947266"/>
            <a:ext cx="448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1219170">
              <a:lnSpc>
                <a:spcPct val="90000"/>
              </a:lnSpc>
              <a:defRPr/>
            </a:pPr>
            <a:r>
              <a:rPr lang="zh-CN" altLang="zh-CN" sz="2000" b="1" dirty="0"/>
              <a:t>“音乐编创”模块教学应注意的问题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200516"/>
              </p:ext>
            </p:extLst>
          </p:nvPr>
        </p:nvGraphicFramePr>
        <p:xfrm>
          <a:off x="1487488" y="1681912"/>
          <a:ext cx="5472608" cy="39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937635" y="2305301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37635" y="3167220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37635" y="400627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37635" y="4868192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04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262F2485-FDCD-4084-B795-50D654D4FE8E}"/>
              </a:ext>
            </a:extLst>
          </p:cNvPr>
          <p:cNvGrpSpPr/>
          <p:nvPr/>
        </p:nvGrpSpPr>
        <p:grpSpPr>
          <a:xfrm>
            <a:off x="3937635" y="379471"/>
            <a:ext cx="5091612" cy="1087117"/>
            <a:chOff x="3565235" y="199264"/>
            <a:chExt cx="5091612" cy="1087117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9A811F1F-3E9E-4C51-8925-98A52488EEBF}"/>
                </a:ext>
              </a:extLst>
            </p:cNvPr>
            <p:cNvSpPr/>
            <p:nvPr/>
          </p:nvSpPr>
          <p:spPr>
            <a:xfrm>
              <a:off x="4253024" y="199264"/>
              <a:ext cx="3685955" cy="533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0E5EE7E5-D004-443F-A93B-2364B7FE6176}"/>
                </a:ext>
              </a:extLst>
            </p:cNvPr>
            <p:cNvSpPr/>
            <p:nvPr/>
          </p:nvSpPr>
          <p:spPr>
            <a:xfrm>
              <a:off x="3565235" y="699041"/>
              <a:ext cx="5091612" cy="587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7565A">
                      <a:lumMod val="85000"/>
                      <a:lumOff val="1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ea"/>
                  <a:sym typeface="+mn-lt"/>
                </a:rPr>
                <a:t>创作类编创性课程的设置与实施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B0778478-8A13-4E1D-AB62-C3C7754CAA07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00" y="731062"/>
              <a:ext cx="101649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319684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sz="quarter" idx="18"/>
          </p:nvPr>
        </p:nvSpPr>
        <p:spPr>
          <a:xfrm>
            <a:off x="800268" y="4283112"/>
            <a:ext cx="3328416" cy="17506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zh-CN" altLang="en-US" sz="2000" dirty="0"/>
              <a:t>相同点：</a:t>
            </a:r>
            <a:endParaRPr lang="en-US" altLang="zh-CN" sz="2000" dirty="0"/>
          </a:p>
          <a:p>
            <a:pPr lvl="1"/>
            <a:r>
              <a:rPr lang="zh-CN" altLang="zh-CN" sz="2000" dirty="0"/>
              <a:t>属于音乐创造性活动；</a:t>
            </a:r>
            <a:endParaRPr lang="en-US" altLang="zh-CN" sz="2000" dirty="0"/>
          </a:p>
          <a:p>
            <a:pPr lvl="1"/>
            <a:r>
              <a:rPr lang="zh-CN" altLang="zh-CN" sz="2000" dirty="0"/>
              <a:t>培养学生的音乐想象力、创造潜能开发和创造性思维的基础。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zh-CN" altLang="en-US" dirty="0"/>
              <a:t>关联性：</a:t>
            </a:r>
            <a:endParaRPr lang="en-US" altLang="zh-CN" dirty="0"/>
          </a:p>
          <a:p>
            <a:r>
              <a:rPr lang="zh-CN" altLang="zh-CN" dirty="0"/>
              <a:t>教学内容和能力培养</a:t>
            </a:r>
            <a:r>
              <a:rPr lang="zh-CN" altLang="zh-CN" dirty="0" smtClean="0"/>
              <a:t>的延续</a:t>
            </a:r>
            <a:r>
              <a:rPr lang="zh-CN" altLang="en-US" dirty="0" smtClean="0"/>
              <a:t>及</a:t>
            </a:r>
            <a:r>
              <a:rPr lang="zh-CN" altLang="zh-CN" dirty="0" smtClean="0"/>
              <a:t>发展</a:t>
            </a:r>
            <a:r>
              <a:rPr lang="zh-CN" altLang="zh-CN" dirty="0"/>
              <a:t>。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0"/>
          </p:nvPr>
        </p:nvSpPr>
        <p:spPr>
          <a:xfrm>
            <a:off x="7566837" y="3995325"/>
            <a:ext cx="4625163" cy="2184651"/>
          </a:xfrm>
        </p:spPr>
        <p:txBody>
          <a:bodyPr/>
          <a:lstStyle/>
          <a:p>
            <a:r>
              <a:rPr lang="zh-CN" altLang="en-US" sz="2400" dirty="0"/>
              <a:t>区别</a:t>
            </a:r>
            <a:r>
              <a:rPr lang="en-US" altLang="zh-CN" sz="2400" dirty="0"/>
              <a:t>: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zh-CN" altLang="zh-CN" sz="2000" dirty="0" smtClean="0"/>
              <a:t>“</a:t>
            </a:r>
            <a:r>
              <a:rPr lang="zh-CN" altLang="zh-CN" sz="2000" dirty="0"/>
              <a:t>感性”活动与“理性”</a:t>
            </a:r>
            <a:r>
              <a:rPr lang="zh-CN" altLang="zh-CN" sz="2000" dirty="0" smtClean="0"/>
              <a:t>学习区别</a:t>
            </a:r>
            <a:r>
              <a:rPr lang="zh-CN" altLang="zh-CN" sz="2000" dirty="0"/>
              <a:t>；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zh-CN" sz="2000" dirty="0" smtClean="0"/>
              <a:t>创造意识激发与创编能力培养</a:t>
            </a:r>
            <a:r>
              <a:rPr lang="zh-CN" altLang="zh-CN" sz="2000" dirty="0"/>
              <a:t>的区别；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zh-CN" sz="2000" dirty="0"/>
              <a:t>创造手段与创编工具运用的区别；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zh-CN" sz="2000" dirty="0"/>
              <a:t>融于综合性教学之中与</a:t>
            </a:r>
            <a:r>
              <a:rPr lang="zh-CN" altLang="zh-CN" sz="2000" dirty="0" smtClean="0"/>
              <a:t>独立课程区别</a:t>
            </a:r>
            <a:r>
              <a:rPr lang="zh-CN" altLang="zh-CN" sz="2000" dirty="0"/>
              <a:t>。</a:t>
            </a:r>
            <a:endParaRPr lang="en-US" sz="2000" dirty="0"/>
          </a:p>
        </p:txBody>
      </p:sp>
      <p:pic>
        <p:nvPicPr>
          <p:cNvPr id="10" name="图片占位符 9">
            <a:extLst>
              <a:ext uri="{FF2B5EF4-FFF2-40B4-BE49-F238E27FC236}">
                <a16:creationId xmlns="" xmlns:a16="http://schemas.microsoft.com/office/drawing/2014/main" id="{28F01FE5-BF49-4945-AF04-11BAEF2CC0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84" y="1626708"/>
            <a:ext cx="3328416" cy="2184651"/>
          </a:xfrm>
        </p:spPr>
      </p:pic>
      <p:pic>
        <p:nvPicPr>
          <p:cNvPr id="8" name="图片占位符 7">
            <a:extLst>
              <a:ext uri="{FF2B5EF4-FFF2-40B4-BE49-F238E27FC236}">
                <a16:creationId xmlns="" xmlns:a16="http://schemas.microsoft.com/office/drawing/2014/main" id="{BA8F447B-A16C-44C5-BDB2-CA843B0A13F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92" y="1536438"/>
            <a:ext cx="3328416" cy="2365192"/>
          </a:xfrm>
        </p:spPr>
      </p:pic>
      <p:pic>
        <p:nvPicPr>
          <p:cNvPr id="6" name="图片占位符 5">
            <a:extLst>
              <a:ext uri="{FF2B5EF4-FFF2-40B4-BE49-F238E27FC236}">
                <a16:creationId xmlns="" xmlns:a16="http://schemas.microsoft.com/office/drawing/2014/main" id="{75700854-88A9-4187-B887-F2695066CA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34" y="1571613"/>
            <a:ext cx="3328416" cy="2218943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800268" y="3487071"/>
            <a:ext cx="3442548" cy="553998"/>
          </a:xfrm>
        </p:spPr>
        <p:txBody>
          <a:bodyPr/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相同点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431792" y="3487071"/>
            <a:ext cx="3328416" cy="553998"/>
          </a:xfrm>
        </p:spPr>
        <p:txBody>
          <a:bodyPr/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关联性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7949184" y="3487071"/>
            <a:ext cx="3328416" cy="553998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zh-CN" altLang="en-US" sz="2400" b="1" dirty="0"/>
              <a:t>区别</a:t>
            </a:r>
            <a:endParaRPr lang="en-US" sz="2400" b="1" dirty="0"/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BA0BE784-AB54-4C1A-ABA9-12712377A197}"/>
              </a:ext>
            </a:extLst>
          </p:cNvPr>
          <p:cNvGrpSpPr/>
          <p:nvPr/>
        </p:nvGrpSpPr>
        <p:grpSpPr>
          <a:xfrm>
            <a:off x="2009553" y="138647"/>
            <a:ext cx="9027041" cy="1258353"/>
            <a:chOff x="3565235" y="199264"/>
            <a:chExt cx="5091612" cy="1642847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2557A1F4-6F91-4CC8-B796-DE0F72FDAFF6}"/>
                </a:ext>
              </a:extLst>
            </p:cNvPr>
            <p:cNvSpPr/>
            <p:nvPr/>
          </p:nvSpPr>
          <p:spPr>
            <a:xfrm>
              <a:off x="4253024" y="199264"/>
              <a:ext cx="3685955" cy="72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3AB045E2-4943-4701-BC9A-16E365B939F9}"/>
                </a:ext>
              </a:extLst>
            </p:cNvPr>
            <p:cNvSpPr/>
            <p:nvPr/>
          </p:nvSpPr>
          <p:spPr>
            <a:xfrm>
              <a:off x="3565235" y="699041"/>
              <a:ext cx="5091612" cy="114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7565A">
                      <a:lumMod val="85000"/>
                      <a:lumOff val="1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ea"/>
                  <a:sym typeface="+mn-lt"/>
                </a:rPr>
                <a:t>一、普通高中“音乐创编”与义务教育“创造”的关系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56716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307548" y="1756833"/>
          <a:ext cx="4743211" cy="40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Freeform 20"/>
          <p:cNvSpPr/>
          <p:nvPr/>
        </p:nvSpPr>
        <p:spPr>
          <a:xfrm flipV="1">
            <a:off x="5384800" y="4287349"/>
            <a:ext cx="4275551" cy="291424"/>
          </a:xfrm>
          <a:custGeom>
            <a:avLst/>
            <a:gdLst>
              <a:gd name="connsiteX0" fmla="*/ 3688080 w 3688080"/>
              <a:gd name="connsiteY0" fmla="*/ 0 h 965200"/>
              <a:gd name="connsiteX1" fmla="*/ 802640 w 3688080"/>
              <a:gd name="connsiteY1" fmla="*/ 0 h 965200"/>
              <a:gd name="connsiteX2" fmla="*/ 0 w 368808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080" h="965200">
                <a:moveTo>
                  <a:pt x="3688080" y="0"/>
                </a:moveTo>
                <a:lnTo>
                  <a:pt x="802640" y="0"/>
                </a:lnTo>
                <a:lnTo>
                  <a:pt x="0" y="965200"/>
                </a:lnTo>
              </a:path>
            </a:pathLst>
          </a:custGeom>
          <a:ln w="19050" cap="sq" cmpd="sng">
            <a:solidFill>
              <a:schemeClr val="accent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 flipV="1">
            <a:off x="5085080" y="5088641"/>
            <a:ext cx="4575271" cy="672080"/>
          </a:xfrm>
          <a:custGeom>
            <a:avLst/>
            <a:gdLst>
              <a:gd name="connsiteX0" fmla="*/ 3688080 w 3688080"/>
              <a:gd name="connsiteY0" fmla="*/ 0 h 965200"/>
              <a:gd name="connsiteX1" fmla="*/ 802640 w 3688080"/>
              <a:gd name="connsiteY1" fmla="*/ 0 h 965200"/>
              <a:gd name="connsiteX2" fmla="*/ 0 w 368808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080" h="965200">
                <a:moveTo>
                  <a:pt x="3688080" y="0"/>
                </a:moveTo>
                <a:lnTo>
                  <a:pt x="802640" y="0"/>
                </a:lnTo>
                <a:lnTo>
                  <a:pt x="0" y="965200"/>
                </a:lnTo>
              </a:path>
            </a:pathLst>
          </a:custGeom>
          <a:ln w="19050" cap="sq" cmpd="sng">
            <a:solidFill>
              <a:schemeClr val="bg2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342906" y="3373119"/>
            <a:ext cx="4317445" cy="178324"/>
          </a:xfrm>
          <a:custGeom>
            <a:avLst/>
            <a:gdLst>
              <a:gd name="connsiteX0" fmla="*/ 3688080 w 3688080"/>
              <a:gd name="connsiteY0" fmla="*/ 0 h 965200"/>
              <a:gd name="connsiteX1" fmla="*/ 802640 w 3688080"/>
              <a:gd name="connsiteY1" fmla="*/ 0 h 965200"/>
              <a:gd name="connsiteX2" fmla="*/ 0 w 368808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080" h="965200">
                <a:moveTo>
                  <a:pt x="3688080" y="0"/>
                </a:moveTo>
                <a:lnTo>
                  <a:pt x="802640" y="0"/>
                </a:lnTo>
                <a:lnTo>
                  <a:pt x="0" y="965200"/>
                </a:lnTo>
              </a:path>
            </a:pathLst>
          </a:custGeom>
          <a:ln w="19050" cap="sq" cmpd="sng">
            <a:solidFill>
              <a:schemeClr val="accent3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085081" y="2189481"/>
            <a:ext cx="4582862" cy="1102975"/>
          </a:xfrm>
          <a:custGeom>
            <a:avLst/>
            <a:gdLst>
              <a:gd name="connsiteX0" fmla="*/ 3688080 w 3688080"/>
              <a:gd name="connsiteY0" fmla="*/ 0 h 965200"/>
              <a:gd name="connsiteX1" fmla="*/ 802640 w 3688080"/>
              <a:gd name="connsiteY1" fmla="*/ 0 h 965200"/>
              <a:gd name="connsiteX2" fmla="*/ 0 w 368808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080" h="965200">
                <a:moveTo>
                  <a:pt x="3688080" y="0"/>
                </a:moveTo>
                <a:lnTo>
                  <a:pt x="802640" y="0"/>
                </a:lnTo>
                <a:lnTo>
                  <a:pt x="0" y="965200"/>
                </a:lnTo>
              </a:path>
            </a:pathLst>
          </a:custGeom>
          <a:ln w="19050" cap="sq" cmpd="sng">
            <a:solidFill>
              <a:schemeClr val="accent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10422" y="1638577"/>
            <a:ext cx="2594187" cy="49552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 lvl="0" defTabSz="1219170">
              <a:lnSpc>
                <a:spcPct val="95000"/>
              </a:lnSpc>
              <a:defRPr/>
            </a:pPr>
            <a:r>
              <a:rPr lang="zh-CN" altLang="zh-CN" sz="2400" b="1" dirty="0"/>
              <a:t>歌曲的创编；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708" y="1614655"/>
            <a:ext cx="453714" cy="54598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7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7834" y="2862601"/>
            <a:ext cx="667534" cy="55502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7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3688" y="2592577"/>
            <a:ext cx="3945948" cy="49552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 lvl="0" defTabSz="1219170">
              <a:lnSpc>
                <a:spcPct val="95000"/>
              </a:lnSpc>
              <a:defRPr/>
            </a:pPr>
            <a:r>
              <a:rPr lang="zh-CN" altLang="zh-CN" sz="2400" b="1" dirty="0"/>
              <a:t>利用音乐主题</a:t>
            </a:r>
            <a:r>
              <a:rPr lang="zh-CN" altLang="zh-CN" sz="2400" b="1" dirty="0" smtClean="0"/>
              <a:t>即兴唱</a:t>
            </a:r>
            <a:r>
              <a:rPr lang="zh-CN" altLang="zh-CN" sz="2400" b="1" dirty="0"/>
              <a:t>、奏</a:t>
            </a:r>
            <a:r>
              <a:rPr lang="zh-CN" altLang="en-US" sz="2400" b="1" dirty="0"/>
              <a:t>；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98849" y="3995635"/>
            <a:ext cx="3336555" cy="495520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 lvl="0" defTabSz="1219170">
              <a:lnSpc>
                <a:spcPct val="95000"/>
              </a:lnSpc>
              <a:defRPr/>
            </a:pPr>
            <a:r>
              <a:rPr lang="zh-CN" altLang="zh-CN" sz="2400" b="1" dirty="0"/>
              <a:t>旋律创编与主题发展；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98850" y="4970613"/>
            <a:ext cx="3378230" cy="863012"/>
          </a:xfrm>
          <a:prstGeom prst="rect">
            <a:avLst/>
          </a:prstGeom>
        </p:spPr>
        <p:txBody>
          <a:bodyPr wrap="square" lIns="243840" rIns="243840" bIns="97536">
            <a:spAutoFit/>
          </a:bodyPr>
          <a:lstStyle/>
          <a:p>
            <a:pPr lvl="0" defTabSz="1219170">
              <a:lnSpc>
                <a:spcPct val="95000"/>
              </a:lnSpc>
              <a:defRPr/>
            </a:pPr>
            <a:r>
              <a:rPr lang="zh-CN" altLang="zh-CN" sz="2400" b="1" dirty="0"/>
              <a:t>电脑音乐制作工具的运用。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8561" y="3984944"/>
            <a:ext cx="453714" cy="54598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7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59500" y="5228166"/>
            <a:ext cx="296333" cy="55502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7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11161" y="3538221"/>
            <a:ext cx="832920" cy="655564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01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22441" y="3538221"/>
            <a:ext cx="832920" cy="655564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02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40121" y="3538221"/>
            <a:ext cx="832920" cy="655564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03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04368" y="3538221"/>
            <a:ext cx="832920" cy="655564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04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660351" y="2968351"/>
            <a:ext cx="795485" cy="79548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660351" y="4175133"/>
            <a:ext cx="795485" cy="79548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9660351" y="5354823"/>
            <a:ext cx="795485" cy="79548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9660351" y="1775115"/>
            <a:ext cx="795485" cy="79548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62273" y="5584536"/>
            <a:ext cx="610147" cy="3523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77079" y="3095271"/>
            <a:ext cx="362029" cy="5416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61863" y="4449811"/>
            <a:ext cx="607773" cy="3272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17721" y="1900905"/>
            <a:ext cx="488336" cy="467795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F77F0FF9-A47C-4B54-82D4-7E46D6D9FECB}"/>
              </a:ext>
            </a:extLst>
          </p:cNvPr>
          <p:cNvGrpSpPr/>
          <p:nvPr/>
        </p:nvGrpSpPr>
        <p:grpSpPr>
          <a:xfrm>
            <a:off x="2009553" y="138647"/>
            <a:ext cx="9027041" cy="970150"/>
            <a:chOff x="3565235" y="199264"/>
            <a:chExt cx="5091612" cy="1266582"/>
          </a:xfrm>
        </p:grpSpPr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6B4FAC94-BACC-4A1A-96D8-80F532778070}"/>
                </a:ext>
              </a:extLst>
            </p:cNvPr>
            <p:cNvSpPr/>
            <p:nvPr/>
          </p:nvSpPr>
          <p:spPr>
            <a:xfrm>
              <a:off x="4253024" y="199264"/>
              <a:ext cx="3685955" cy="72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7006C78B-A040-496C-B54B-BB6107446A27}"/>
                </a:ext>
              </a:extLst>
            </p:cNvPr>
            <p:cNvSpPr/>
            <p:nvPr/>
          </p:nvSpPr>
          <p:spPr>
            <a:xfrm>
              <a:off x="3565235" y="699042"/>
              <a:ext cx="5091612" cy="766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7565A">
                      <a:lumMod val="85000"/>
                      <a:lumOff val="1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ea"/>
                  <a:sym typeface="+mn-lt"/>
                </a:rPr>
                <a:t>二、“音乐创编”模块教学的主要内容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997317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-70338" y="984532"/>
            <a:ext cx="1227113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59921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1183064" y="0"/>
            <a:ext cx="0" cy="6858000"/>
          </a:xfrm>
          <a:prstGeom prst="line">
            <a:avLst/>
          </a:prstGeom>
          <a:ln w="762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-52754" y="5785595"/>
            <a:ext cx="1226101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C8BCE5C-92DB-47A0-BA84-164D1C720ADE}"/>
              </a:ext>
            </a:extLst>
          </p:cNvPr>
          <p:cNvGrpSpPr/>
          <p:nvPr/>
        </p:nvGrpSpPr>
        <p:grpSpPr>
          <a:xfrm>
            <a:off x="1786269" y="-9816"/>
            <a:ext cx="9027041" cy="998363"/>
            <a:chOff x="3565235" y="199264"/>
            <a:chExt cx="5091612" cy="1303416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C7E92EE8-9457-4D99-BCBC-46D73574508A}"/>
                </a:ext>
              </a:extLst>
            </p:cNvPr>
            <p:cNvSpPr/>
            <p:nvPr/>
          </p:nvSpPr>
          <p:spPr>
            <a:xfrm>
              <a:off x="4253024" y="199264"/>
              <a:ext cx="3685955" cy="72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2C369E4F-ECE4-4BE9-AA28-C20B710AC096}"/>
                </a:ext>
              </a:extLst>
            </p:cNvPr>
            <p:cNvSpPr/>
            <p:nvPr/>
          </p:nvSpPr>
          <p:spPr>
            <a:xfrm>
              <a:off x="3565235" y="699043"/>
              <a:ext cx="5091612" cy="80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7565A">
                      <a:lumMod val="85000"/>
                      <a:lumOff val="1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ea"/>
                  <a:sym typeface="+mn-lt"/>
                </a:rPr>
                <a:t>三、音乐创编教学能力培养的</a:t>
              </a: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65A">
                      <a:lumMod val="85000"/>
                      <a:lumOff val="1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ea"/>
                  <a:sym typeface="+mn-lt"/>
                </a:rPr>
                <a:t>主要</a:t>
              </a:r>
              <a:r>
                <a:rPr lang="zh-CN" altLang="en-US" sz="2400" b="1" dirty="0" smtClean="0">
                  <a:solidFill>
                    <a:srgbClr val="57565A">
                      <a:lumMod val="85000"/>
                      <a:lumOff val="1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微软雅黑"/>
                  <a:cs typeface="+mn-ea"/>
                  <a:sym typeface="+mn-lt"/>
                </a:rPr>
                <a:t>方面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61125E8-114E-4134-8EED-8A72F85C3215}"/>
              </a:ext>
            </a:extLst>
          </p:cNvPr>
          <p:cNvSpPr/>
          <p:nvPr/>
        </p:nvSpPr>
        <p:spPr>
          <a:xfrm>
            <a:off x="1029676" y="1506656"/>
            <a:ext cx="994311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音乐基本理论知识，如记谱法，音乐基本要素的理论知识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基本的音乐技能，如视唱，乐谱（简谱、五线谱）应用，听辨和记录音高、节奏、音程、和弦、旋律等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音乐创作的相关知识，如主题构思、旋律发展、曲式编排、词曲搭配、体裁选用、和声设计等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en-US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音乐创编的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综合能力与素质</a:t>
            </a: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，如丰富的音乐想象力和音乐审美能力等</a:t>
            </a:r>
            <a:r>
              <a:rPr lang="zh-CN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电脑音乐制作的一般性知识和技能。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0624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968">
        <p15:prstTrans prst="peelOff"/>
      </p:transition>
    </mc:Choice>
    <mc:Fallback>
      <p:transition xmlns:p14="http://schemas.microsoft.com/office/powerpoint/2010/main" spd="slow" advTm="1968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/>
          <p:cNvSpPr/>
          <p:nvPr/>
        </p:nvSpPr>
        <p:spPr>
          <a:xfrm>
            <a:off x="1727200" y="3530091"/>
            <a:ext cx="1759073" cy="1281528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4" name="Arc 13"/>
          <p:cNvSpPr/>
          <p:nvPr/>
        </p:nvSpPr>
        <p:spPr>
          <a:xfrm>
            <a:off x="5221843" y="3532231"/>
            <a:ext cx="1753199" cy="1277248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5" name="Arc 14"/>
          <p:cNvSpPr/>
          <p:nvPr/>
        </p:nvSpPr>
        <p:spPr>
          <a:xfrm>
            <a:off x="1738743" y="2263468"/>
            <a:ext cx="5236300" cy="3814773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8" name="Arc 17"/>
          <p:cNvSpPr/>
          <p:nvPr/>
        </p:nvSpPr>
        <p:spPr>
          <a:xfrm>
            <a:off x="3481493" y="1574076"/>
            <a:ext cx="6975043" cy="5081491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9" name="Arc 18"/>
          <p:cNvSpPr/>
          <p:nvPr/>
        </p:nvSpPr>
        <p:spPr>
          <a:xfrm>
            <a:off x="6953528" y="3528385"/>
            <a:ext cx="1763752" cy="1284936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0" name="Arc 19"/>
          <p:cNvSpPr/>
          <p:nvPr/>
        </p:nvSpPr>
        <p:spPr>
          <a:xfrm>
            <a:off x="6960547" y="2896853"/>
            <a:ext cx="3497480" cy="2548000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1" name="Arc 20"/>
          <p:cNvSpPr/>
          <p:nvPr/>
        </p:nvSpPr>
        <p:spPr>
          <a:xfrm>
            <a:off x="5229013" y="2905760"/>
            <a:ext cx="3482339" cy="2530187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2" name="Arc 21"/>
          <p:cNvSpPr/>
          <p:nvPr/>
        </p:nvSpPr>
        <p:spPr>
          <a:xfrm>
            <a:off x="3481493" y="2922415"/>
            <a:ext cx="3480544" cy="2496877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3" name="Arc 22"/>
          <p:cNvSpPr/>
          <p:nvPr/>
        </p:nvSpPr>
        <p:spPr>
          <a:xfrm>
            <a:off x="3472717" y="2263468"/>
            <a:ext cx="5236300" cy="3814773"/>
          </a:xfrm>
          <a:prstGeom prst="arc">
            <a:avLst>
              <a:gd name="adj1" fmla="val 10852888"/>
              <a:gd name="adj2" fmla="val 0"/>
            </a:avLst>
          </a:prstGeom>
          <a:ln w="6350" cmpd="sng">
            <a:solidFill>
              <a:schemeClr val="tx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5400000">
            <a:off x="2706253" y="2208123"/>
            <a:ext cx="670560" cy="6657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 rot="5400000">
            <a:off x="6331847" y="1975289"/>
            <a:ext cx="670560" cy="66579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867" dirty="0">
                <a:solidFill>
                  <a:prstClr val="white"/>
                </a:solidFill>
                <a:latin typeface="Open Sans Light"/>
                <a:ea typeface="微软雅黑"/>
              </a:rPr>
              <a:t>3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 rot="5400000">
            <a:off x="7410977" y="1361456"/>
            <a:ext cx="670560" cy="6657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867" dirty="0">
                <a:solidFill>
                  <a:prstClr val="white"/>
                </a:solidFill>
                <a:latin typeface="Open Sans Light"/>
                <a:ea typeface="微软雅黑"/>
              </a:rPr>
              <a:t>4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0" y="4232278"/>
            <a:ext cx="1625600" cy="9745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Node one</a:t>
            </a:r>
          </a:p>
          <a:p>
            <a:pPr lvl="0" defTabSz="1219170">
              <a:defRPr/>
            </a:pPr>
            <a:r>
              <a:rPr lang="zh-CN" altLang="zh-CN" b="1" dirty="0"/>
              <a:t>学习兴趣与能力培养相结合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109893"/>
            <a:ext cx="1638936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9253" y="4109893"/>
            <a:ext cx="1638936" cy="1219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4107" y="4109893"/>
            <a:ext cx="1638936" cy="1219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8960" y="4109893"/>
            <a:ext cx="1638936" cy="1219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3813" y="4109893"/>
            <a:ext cx="1638936" cy="1219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38664" y="4109893"/>
            <a:ext cx="1638936" cy="1219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73281" y="4232278"/>
            <a:ext cx="1625600" cy="9745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Node two</a:t>
            </a:r>
          </a:p>
          <a:p>
            <a:pPr lvl="0" defTabSz="1219170">
              <a:defRPr/>
            </a:pPr>
            <a:r>
              <a:rPr lang="zh-CN" altLang="zh-CN" b="1" dirty="0" smtClean="0"/>
              <a:t>创编技术与创作意识</a:t>
            </a:r>
            <a:r>
              <a:rPr lang="zh-CN" altLang="en-US" b="1" dirty="0" smtClean="0"/>
              <a:t>培养</a:t>
            </a:r>
            <a:r>
              <a:rPr lang="zh-CN" altLang="zh-CN" b="1" dirty="0" smtClean="0"/>
              <a:t>相结合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99388" y="4232278"/>
            <a:ext cx="1625600" cy="9745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Node three</a:t>
            </a:r>
          </a:p>
          <a:p>
            <a:pPr lvl="0" defTabSz="1219170">
              <a:defRPr/>
            </a:pPr>
            <a:r>
              <a:rPr lang="zh-CN" altLang="zh-CN" b="1" dirty="0"/>
              <a:t>听辨、读唱、记写相结合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47345" y="4232278"/>
            <a:ext cx="1625600" cy="9745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Node four</a:t>
            </a:r>
          </a:p>
          <a:p>
            <a:pPr lvl="0" defTabSz="1219170">
              <a:defRPr/>
            </a:pPr>
            <a:r>
              <a:rPr lang="zh-CN" altLang="zh-CN" b="1" dirty="0"/>
              <a:t>传统手法与现代技术相结合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06227" y="4232278"/>
            <a:ext cx="1625600" cy="9745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Node five</a:t>
            </a:r>
          </a:p>
          <a:p>
            <a:pPr lvl="0" defTabSz="1219170">
              <a:defRPr/>
            </a:pPr>
            <a:r>
              <a:rPr lang="zh-CN" altLang="zh-CN" b="1" dirty="0"/>
              <a:t>兴趣爱好与学业发展相结合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43259" y="4232278"/>
            <a:ext cx="1625600" cy="9745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Node six</a:t>
            </a:r>
          </a:p>
          <a:p>
            <a:pPr lvl="0" defTabSz="1219170">
              <a:defRPr/>
            </a:pPr>
            <a:r>
              <a:rPr lang="zh-CN" altLang="zh-CN" b="1" dirty="0"/>
              <a:t>作品创编与交流展示相结合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 rot="5400000">
            <a:off x="4823241" y="2591045"/>
            <a:ext cx="670560" cy="6657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2</a:t>
            </a:r>
          </a:p>
        </p:txBody>
      </p:sp>
      <p:sp>
        <p:nvSpPr>
          <p:cNvPr id="35" name="Pie 34"/>
          <p:cNvSpPr/>
          <p:nvPr/>
        </p:nvSpPr>
        <p:spPr>
          <a:xfrm rot="5400000">
            <a:off x="6875295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6" name="Pie 35"/>
          <p:cNvSpPr/>
          <p:nvPr/>
        </p:nvSpPr>
        <p:spPr>
          <a:xfrm rot="5400000">
            <a:off x="5130441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7" name="Pie 36"/>
          <p:cNvSpPr/>
          <p:nvPr/>
        </p:nvSpPr>
        <p:spPr>
          <a:xfrm rot="5400000">
            <a:off x="3385588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8" name="Pie 37"/>
          <p:cNvSpPr/>
          <p:nvPr/>
        </p:nvSpPr>
        <p:spPr>
          <a:xfrm rot="5400000">
            <a:off x="1640735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39" name="Pie 38"/>
          <p:cNvSpPr/>
          <p:nvPr/>
        </p:nvSpPr>
        <p:spPr>
          <a:xfrm rot="5400000">
            <a:off x="8620148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40" name="Pie 39"/>
          <p:cNvSpPr/>
          <p:nvPr/>
        </p:nvSpPr>
        <p:spPr>
          <a:xfrm rot="5400000">
            <a:off x="10364999" y="4025900"/>
            <a:ext cx="186267" cy="186267"/>
          </a:xfrm>
          <a:prstGeom prst="pie">
            <a:avLst>
              <a:gd name="adj1" fmla="val 5320067"/>
              <a:gd name="adj2" fmla="val 1620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微软雅黑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 rot="5400000">
            <a:off x="8934232" y="2616973"/>
            <a:ext cx="670560" cy="66579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微软雅黑"/>
                <a:cs typeface="+mn-cs"/>
              </a:rPr>
              <a:t>5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A3D0D70E-20BF-432D-9BCD-AE7834206926}"/>
              </a:ext>
            </a:extLst>
          </p:cNvPr>
          <p:cNvGrpSpPr/>
          <p:nvPr/>
        </p:nvGrpSpPr>
        <p:grpSpPr>
          <a:xfrm>
            <a:off x="1786269" y="-9816"/>
            <a:ext cx="9027041" cy="970150"/>
            <a:chOff x="3565235" y="199264"/>
            <a:chExt cx="5091612" cy="1266582"/>
          </a:xfrm>
        </p:grpSpPr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670AC39B-03BB-4B9A-B68B-878ED5A6A6CA}"/>
                </a:ext>
              </a:extLst>
            </p:cNvPr>
            <p:cNvSpPr/>
            <p:nvPr/>
          </p:nvSpPr>
          <p:spPr>
            <a:xfrm>
              <a:off x="4253024" y="199264"/>
              <a:ext cx="3685955" cy="72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E459EFC6-127A-47D9-8D51-295486B2B63F}"/>
                </a:ext>
              </a:extLst>
            </p:cNvPr>
            <p:cNvSpPr/>
            <p:nvPr/>
          </p:nvSpPr>
          <p:spPr>
            <a:xfrm>
              <a:off x="3565235" y="699042"/>
              <a:ext cx="5091612" cy="766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7565A">
                      <a:lumMod val="85000"/>
                      <a:lumOff val="1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ea"/>
                  <a:sym typeface="+mn-lt"/>
                </a:rPr>
                <a:t>四、音乐创编教学应注意的问题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216226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746250" y="2270125"/>
            <a:ext cx="8984615" cy="955040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600" spc="300" dirty="0" smtClean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知识和素质</a:t>
            </a:r>
            <a:r>
              <a:rPr lang="zh-CN" altLang="en-US" sz="3600" spc="300" dirty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性课程的设置和实施</a:t>
            </a:r>
          </a:p>
        </p:txBody>
      </p:sp>
      <p:sp>
        <p:nvSpPr>
          <p:cNvPr id="26" name="副标题 2"/>
          <p:cNvSpPr txBox="1"/>
          <p:nvPr/>
        </p:nvSpPr>
        <p:spPr>
          <a:xfrm>
            <a:off x="844947" y="3225517"/>
            <a:ext cx="1051316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cxnSp>
        <p:nvCxnSpPr>
          <p:cNvPr id="27" name="直接连接符 26"/>
          <p:cNvCxnSpPr>
            <a:cxnSpLocks/>
          </p:cNvCxnSpPr>
          <p:nvPr/>
        </p:nvCxnSpPr>
        <p:spPr>
          <a:xfrm>
            <a:off x="2360428" y="2943460"/>
            <a:ext cx="7761767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19565" y="732700"/>
            <a:ext cx="7330268" cy="68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29418" y="243840"/>
            <a:ext cx="7776845" cy="915978"/>
            <a:chOff x="3108682" y="404752"/>
            <a:chExt cx="6472075" cy="869468"/>
          </a:xfrm>
        </p:grpSpPr>
        <p:grpSp>
          <p:nvGrpSpPr>
            <p:cNvPr id="9" name="组合 8"/>
            <p:cNvGrpSpPr/>
            <p:nvPr/>
          </p:nvGrpSpPr>
          <p:grpSpPr>
            <a:xfrm>
              <a:off x="3108682" y="404752"/>
              <a:ext cx="6472075" cy="859497"/>
              <a:chOff x="1323908" y="592053"/>
              <a:chExt cx="6472075" cy="859497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1323908" y="592053"/>
                <a:ext cx="6472075" cy="411683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b="1" cap="small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2940709" y="1013327"/>
                <a:ext cx="3068997" cy="43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dirty="0">
                    <a:solidFill>
                      <a:schemeClr val="bg2">
                        <a:lumMod val="75000"/>
                      </a:schemeClr>
                    </a:solidFill>
                    <a:latin typeface="+mj-ea"/>
                    <a:ea typeface="+mj-ea"/>
                  </a:rPr>
                  <a:t>1</a:t>
                </a:r>
                <a:r>
                  <a:rPr lang="zh-CN" altLang="en-US" sz="2400" b="1" dirty="0">
                    <a:solidFill>
                      <a:schemeClr val="bg2">
                        <a:lumMod val="75000"/>
                      </a:schemeClr>
                    </a:solidFill>
                    <a:latin typeface="+mj-ea"/>
                    <a:ea typeface="+mj-ea"/>
                  </a:rPr>
                  <a:t>、教学方向</a:t>
                </a: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品 2"/>
          <p:cNvSpPr>
            <a:spLocks noChangeArrowheads="1"/>
          </p:cNvSpPr>
          <p:nvPr/>
        </p:nvSpPr>
        <p:spPr bwMode="auto">
          <a:xfrm flipH="1">
            <a:off x="2167466" y="2178756"/>
            <a:ext cx="4360461" cy="2307212"/>
          </a:xfrm>
          <a:prstGeom prst="rect">
            <a:avLst/>
          </a:prstGeom>
          <a:solidFill>
            <a:srgbClr val="003E57"/>
          </a:solidFill>
          <a:ln w="12700">
            <a:noFill/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9"/>
          <p:cNvSpPr>
            <a:spLocks noChangeArrowheads="1"/>
          </p:cNvSpPr>
          <p:nvPr/>
        </p:nvSpPr>
        <p:spPr bwMode="auto">
          <a:xfrm flipH="1">
            <a:off x="6579011" y="4616458"/>
            <a:ext cx="3852198" cy="1648274"/>
          </a:xfrm>
          <a:prstGeom prst="rect">
            <a:avLst/>
          </a:prstGeom>
          <a:solidFill>
            <a:srgbClr val="003E57"/>
          </a:solidFill>
          <a:ln w="12700">
            <a:noFill/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265579" y="2528712"/>
            <a:ext cx="41432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基础性：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000" dirty="0">
                <a:solidFill>
                  <a:schemeClr val="bg1"/>
                </a:solidFill>
                <a:latin typeface="+mj-ea"/>
                <a:ea typeface="+mj-ea"/>
              </a:rPr>
              <a:t>音乐学的理论常识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，音乐</a:t>
            </a:r>
            <a:r>
              <a:rPr lang="zh-CN" altLang="zh-CN" sz="2000" dirty="0">
                <a:solidFill>
                  <a:schemeClr val="bg1"/>
                </a:solidFill>
                <a:latin typeface="+mj-ea"/>
                <a:ea typeface="+mj-ea"/>
              </a:rPr>
              <a:t>基础知识和基本素质，以及音乐表现所需的</a:t>
            </a:r>
            <a:r>
              <a:rPr lang="zh-CN" altLang="zh-CN" sz="2000" dirty="0" smtClean="0">
                <a:solidFill>
                  <a:schemeClr val="bg1"/>
                </a:solidFill>
                <a:latin typeface="+mj-ea"/>
                <a:ea typeface="+mj-ea"/>
              </a:rPr>
              <a:t>基本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素质与</a:t>
            </a:r>
            <a:r>
              <a:rPr lang="zh-CN" altLang="zh-CN" sz="2000" dirty="0" smtClean="0">
                <a:solidFill>
                  <a:schemeClr val="bg1"/>
                </a:solidFill>
                <a:latin typeface="+mj-ea"/>
                <a:ea typeface="+mj-ea"/>
              </a:rPr>
              <a:t>能力</a:t>
            </a:r>
            <a:r>
              <a:rPr lang="zh-CN" altLang="zh-CN" sz="20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zh-CN" altLang="zh-CN" sz="2000" dirty="0">
              <a:solidFill>
                <a:schemeClr val="bg1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16" name="1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79011" y="4765041"/>
            <a:ext cx="38521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专业性：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000" dirty="0">
                <a:solidFill>
                  <a:schemeClr val="bg1"/>
                </a:solidFill>
                <a:latin typeface="+mj-ea"/>
                <a:ea typeface="+mj-ea"/>
              </a:rPr>
              <a:t>音乐学习的理论与素质基础，音乐专业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学习和</a:t>
            </a:r>
            <a:r>
              <a:rPr lang="zh-CN" altLang="zh-CN" sz="2000" dirty="0">
                <a:solidFill>
                  <a:schemeClr val="bg1"/>
                </a:solidFill>
                <a:latin typeface="+mj-ea"/>
                <a:ea typeface="+mj-ea"/>
              </a:rPr>
              <a:t>学业发展的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基本（</a:t>
            </a:r>
            <a:r>
              <a:rPr lang="zh-CN" altLang="zh-CN" sz="2000" dirty="0">
                <a:solidFill>
                  <a:schemeClr val="bg1"/>
                </a:solidFill>
                <a:latin typeface="+mj-ea"/>
                <a:ea typeface="+mj-ea"/>
              </a:rPr>
              <a:t>应试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）</a:t>
            </a:r>
            <a:r>
              <a:rPr lang="zh-CN" altLang="zh-CN" sz="2000" dirty="0">
                <a:solidFill>
                  <a:schemeClr val="bg1"/>
                </a:solidFill>
                <a:latin typeface="+mj-ea"/>
                <a:ea typeface="+mj-ea"/>
              </a:rPr>
              <a:t>能力。</a:t>
            </a:r>
            <a:endParaRPr lang="zh-CN" altLang="zh-CN" sz="2000" dirty="0">
              <a:solidFill>
                <a:schemeClr val="bg1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11" y="2178756"/>
            <a:ext cx="3852198" cy="228042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99" y="4637144"/>
            <a:ext cx="4374369" cy="162758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103607" y="1707021"/>
            <a:ext cx="3855559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lnSpc>
                <a:spcPct val="90000"/>
              </a:lnSpc>
              <a:defRPr/>
            </a:pPr>
            <a:r>
              <a:rPr lang="zh-CN" altLang="en-US" sz="2800" b="1" dirty="0" smtClean="0"/>
              <a:t>体现音乐</a:t>
            </a:r>
            <a:r>
              <a:rPr lang="zh-CN" altLang="en-US" sz="2800" b="1" dirty="0"/>
              <a:t>教学</a:t>
            </a:r>
            <a:r>
              <a:rPr lang="zh-CN" altLang="en-US" sz="2800" b="1" dirty="0" smtClean="0"/>
              <a:t>基本规律</a:t>
            </a:r>
            <a:endParaRPr lang="en-US" altLang="zh-CN" sz="2800" b="1" dirty="0"/>
          </a:p>
          <a:p>
            <a:pPr lvl="0" defTabSz="1218565">
              <a:lnSpc>
                <a:spcPct val="90000"/>
              </a:lnSpc>
              <a:defRPr/>
            </a:pPr>
            <a:endParaRPr lang="en-US" altLang="zh-CN" sz="2400" dirty="0" smtClean="0"/>
          </a:p>
          <a:p>
            <a:pPr lvl="0" defTabSz="1218565">
              <a:lnSpc>
                <a:spcPct val="90000"/>
              </a:lnSpc>
              <a:defRPr/>
            </a:pPr>
            <a:r>
              <a:rPr lang="zh-CN" altLang="en-US" sz="2400" dirty="0" smtClean="0"/>
              <a:t>遵循艺术教育规律，体现能力培养和潜能开发。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39081" y="1088740"/>
            <a:ext cx="4935969" cy="4415767"/>
            <a:chOff x="3507675" y="1402273"/>
            <a:chExt cx="5167376" cy="4580936"/>
          </a:xfrm>
          <a:scene3d>
            <a:camera prst="perspectiveRelaxedModerately"/>
            <a:lightRig rig="threePt" dir="t"/>
          </a:scene3d>
        </p:grpSpPr>
        <p:sp>
          <p:nvSpPr>
            <p:cNvPr id="6" name="Freeform 5"/>
            <p:cNvSpPr/>
            <p:nvPr/>
          </p:nvSpPr>
          <p:spPr bwMode="auto">
            <a:xfrm rot="2700000">
              <a:off x="5276361" y="3981786"/>
              <a:ext cx="1845930" cy="2156916"/>
            </a:xfrm>
            <a:custGeom>
              <a:avLst/>
              <a:gdLst>
                <a:gd name="T0" fmla="*/ 140 w 208"/>
                <a:gd name="T1" fmla="*/ 34 h 243"/>
                <a:gd name="T2" fmla="*/ 140 w 208"/>
                <a:gd name="T3" fmla="*/ 34 h 243"/>
                <a:gd name="T4" fmla="*/ 107 w 208"/>
                <a:gd name="T5" fmla="*/ 0 h 243"/>
                <a:gd name="T6" fmla="*/ 73 w 208"/>
                <a:gd name="T7" fmla="*/ 34 h 243"/>
                <a:gd name="T8" fmla="*/ 73 w 208"/>
                <a:gd name="T9" fmla="*/ 34 h 243"/>
                <a:gd name="T10" fmla="*/ 0 w 208"/>
                <a:gd name="T11" fmla="*/ 34 h 243"/>
                <a:gd name="T12" fmla="*/ 0 w 208"/>
                <a:gd name="T13" fmla="*/ 108 h 243"/>
                <a:gd name="T14" fmla="*/ 0 w 208"/>
                <a:gd name="T15" fmla="*/ 108 h 243"/>
                <a:gd name="T16" fmla="*/ 34 w 208"/>
                <a:gd name="T17" fmla="*/ 142 h 243"/>
                <a:gd name="T18" fmla="*/ 0 w 208"/>
                <a:gd name="T19" fmla="*/ 176 h 243"/>
                <a:gd name="T20" fmla="*/ 0 w 208"/>
                <a:gd name="T21" fmla="*/ 176 h 243"/>
                <a:gd name="T22" fmla="*/ 0 w 208"/>
                <a:gd name="T23" fmla="*/ 243 h 243"/>
                <a:gd name="T24" fmla="*/ 208 w 208"/>
                <a:gd name="T25" fmla="*/ 243 h 243"/>
                <a:gd name="T26" fmla="*/ 208 w 208"/>
                <a:gd name="T27" fmla="*/ 34 h 243"/>
                <a:gd name="T28" fmla="*/ 140 w 208"/>
                <a:gd name="T29" fmla="*/ 3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43">
                  <a:moveTo>
                    <a:pt x="140" y="34"/>
                  </a:moveTo>
                  <a:cubicBezTo>
                    <a:pt x="140" y="34"/>
                    <a:pt x="140" y="34"/>
                    <a:pt x="140" y="34"/>
                  </a:cubicBezTo>
                  <a:cubicBezTo>
                    <a:pt x="140" y="15"/>
                    <a:pt x="125" y="0"/>
                    <a:pt x="107" y="0"/>
                  </a:cubicBezTo>
                  <a:cubicBezTo>
                    <a:pt x="88" y="0"/>
                    <a:pt x="73" y="15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9" y="108"/>
                    <a:pt x="34" y="123"/>
                    <a:pt x="34" y="142"/>
                  </a:cubicBezTo>
                  <a:cubicBezTo>
                    <a:pt x="34" y="161"/>
                    <a:pt x="19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08" y="243"/>
                    <a:pt x="208" y="243"/>
                    <a:pt x="208" y="243"/>
                  </a:cubicBezTo>
                  <a:cubicBezTo>
                    <a:pt x="208" y="34"/>
                    <a:pt x="208" y="34"/>
                    <a:pt x="208" y="34"/>
                  </a:cubicBezTo>
                  <a:lnTo>
                    <a:pt x="140" y="34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noFill/>
              <a:prstDash val="solid"/>
              <a:miter lim="800000"/>
            </a:ln>
            <a:effectLst/>
            <a:sp3d extrusionH="279400" prstMaterial="matte"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rot="2700000">
              <a:off x="3813574" y="2893211"/>
              <a:ext cx="2155667" cy="1854673"/>
            </a:xfrm>
            <a:custGeom>
              <a:avLst/>
              <a:gdLst>
                <a:gd name="T0" fmla="*/ 209 w 243"/>
                <a:gd name="T1" fmla="*/ 74 h 209"/>
                <a:gd name="T2" fmla="*/ 209 w 243"/>
                <a:gd name="T3" fmla="*/ 74 h 209"/>
                <a:gd name="T4" fmla="*/ 209 w 243"/>
                <a:gd name="T5" fmla="*/ 0 h 209"/>
                <a:gd name="T6" fmla="*/ 135 w 243"/>
                <a:gd name="T7" fmla="*/ 0 h 209"/>
                <a:gd name="T8" fmla="*/ 135 w 243"/>
                <a:gd name="T9" fmla="*/ 2 h 209"/>
                <a:gd name="T10" fmla="*/ 101 w 243"/>
                <a:gd name="T11" fmla="*/ 35 h 209"/>
                <a:gd name="T12" fmla="*/ 67 w 243"/>
                <a:gd name="T13" fmla="*/ 2 h 209"/>
                <a:gd name="T14" fmla="*/ 67 w 243"/>
                <a:gd name="T15" fmla="*/ 0 h 209"/>
                <a:gd name="T16" fmla="*/ 0 w 243"/>
                <a:gd name="T17" fmla="*/ 0 h 209"/>
                <a:gd name="T18" fmla="*/ 0 w 243"/>
                <a:gd name="T19" fmla="*/ 209 h 209"/>
                <a:gd name="T20" fmla="*/ 209 w 243"/>
                <a:gd name="T21" fmla="*/ 209 h 209"/>
                <a:gd name="T22" fmla="*/ 209 w 243"/>
                <a:gd name="T23" fmla="*/ 142 h 209"/>
                <a:gd name="T24" fmla="*/ 209 w 243"/>
                <a:gd name="T25" fmla="*/ 142 h 209"/>
                <a:gd name="T26" fmla="*/ 243 w 243"/>
                <a:gd name="T27" fmla="*/ 108 h 209"/>
                <a:gd name="T28" fmla="*/ 209 w 243"/>
                <a:gd name="T29" fmla="*/ 7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09">
                  <a:moveTo>
                    <a:pt x="209" y="74"/>
                  </a:moveTo>
                  <a:cubicBezTo>
                    <a:pt x="209" y="74"/>
                    <a:pt x="209" y="74"/>
                    <a:pt x="209" y="7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0"/>
                    <a:pt x="120" y="35"/>
                    <a:pt x="101" y="35"/>
                  </a:cubicBezTo>
                  <a:cubicBezTo>
                    <a:pt x="82" y="35"/>
                    <a:pt x="67" y="20"/>
                    <a:pt x="67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9" y="142"/>
                    <a:pt x="209" y="142"/>
                    <a:pt x="209" y="142"/>
                  </a:cubicBezTo>
                  <a:cubicBezTo>
                    <a:pt x="209" y="142"/>
                    <a:pt x="209" y="142"/>
                    <a:pt x="209" y="142"/>
                  </a:cubicBezTo>
                  <a:cubicBezTo>
                    <a:pt x="228" y="142"/>
                    <a:pt x="243" y="127"/>
                    <a:pt x="243" y="108"/>
                  </a:cubicBezTo>
                  <a:cubicBezTo>
                    <a:pt x="243" y="89"/>
                    <a:pt x="228" y="74"/>
                    <a:pt x="209" y="74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noFill/>
              <a:prstDash val="solid"/>
              <a:miter lim="800000"/>
            </a:ln>
            <a:effectLst/>
            <a:sp3d extrusionH="279400" prstMaterial="matte"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 rot="2700000">
              <a:off x="5065520" y="1241784"/>
              <a:ext cx="1853424" cy="2174401"/>
            </a:xfrm>
            <a:custGeom>
              <a:avLst/>
              <a:gdLst>
                <a:gd name="T0" fmla="*/ 207 w 209"/>
                <a:gd name="T1" fmla="*/ 70 h 245"/>
                <a:gd name="T2" fmla="*/ 209 w 209"/>
                <a:gd name="T3" fmla="*/ 70 h 245"/>
                <a:gd name="T4" fmla="*/ 209 w 209"/>
                <a:gd name="T5" fmla="*/ 0 h 245"/>
                <a:gd name="T6" fmla="*/ 0 w 209"/>
                <a:gd name="T7" fmla="*/ 0 h 245"/>
                <a:gd name="T8" fmla="*/ 0 w 209"/>
                <a:gd name="T9" fmla="*/ 210 h 245"/>
                <a:gd name="T10" fmla="*/ 67 w 209"/>
                <a:gd name="T11" fmla="*/ 210 h 245"/>
                <a:gd name="T12" fmla="*/ 67 w 209"/>
                <a:gd name="T13" fmla="*/ 212 h 245"/>
                <a:gd name="T14" fmla="*/ 101 w 209"/>
                <a:gd name="T15" fmla="*/ 245 h 245"/>
                <a:gd name="T16" fmla="*/ 135 w 209"/>
                <a:gd name="T17" fmla="*/ 212 h 245"/>
                <a:gd name="T18" fmla="*/ 135 w 209"/>
                <a:gd name="T19" fmla="*/ 210 h 245"/>
                <a:gd name="T20" fmla="*/ 209 w 209"/>
                <a:gd name="T21" fmla="*/ 210 h 245"/>
                <a:gd name="T22" fmla="*/ 209 w 209"/>
                <a:gd name="T23" fmla="*/ 137 h 245"/>
                <a:gd name="T24" fmla="*/ 207 w 209"/>
                <a:gd name="T25" fmla="*/ 137 h 245"/>
                <a:gd name="T26" fmla="*/ 174 w 209"/>
                <a:gd name="T27" fmla="*/ 103 h 245"/>
                <a:gd name="T28" fmla="*/ 207 w 209"/>
                <a:gd name="T29" fmla="*/ 7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45">
                  <a:moveTo>
                    <a:pt x="207" y="70"/>
                  </a:moveTo>
                  <a:cubicBezTo>
                    <a:pt x="209" y="70"/>
                    <a:pt x="209" y="70"/>
                    <a:pt x="209" y="7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30"/>
                    <a:pt x="82" y="245"/>
                    <a:pt x="101" y="245"/>
                  </a:cubicBezTo>
                  <a:cubicBezTo>
                    <a:pt x="120" y="245"/>
                    <a:pt x="135" y="230"/>
                    <a:pt x="135" y="212"/>
                  </a:cubicBezTo>
                  <a:cubicBezTo>
                    <a:pt x="135" y="210"/>
                    <a:pt x="135" y="210"/>
                    <a:pt x="135" y="210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189" y="137"/>
                    <a:pt x="174" y="122"/>
                    <a:pt x="174" y="103"/>
                  </a:cubicBezTo>
                  <a:cubicBezTo>
                    <a:pt x="174" y="85"/>
                    <a:pt x="189" y="70"/>
                    <a:pt x="207" y="70"/>
                  </a:cubicBezTo>
                  <a:close/>
                </a:path>
              </a:pathLst>
            </a:custGeom>
            <a:solidFill>
              <a:schemeClr val="bg2"/>
            </a:solidFill>
            <a:ln w="50800" cap="flat">
              <a:noFill/>
              <a:prstDash val="solid"/>
              <a:miter lim="800000"/>
            </a:ln>
            <a:effectLst/>
            <a:sp3d extrusionH="279400" prstMaterial="matte"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2700000">
              <a:off x="6219668" y="2665849"/>
              <a:ext cx="2155667" cy="1863415"/>
            </a:xfrm>
            <a:custGeom>
              <a:avLst/>
              <a:gdLst>
                <a:gd name="T0" fmla="*/ 35 w 243"/>
                <a:gd name="T1" fmla="*/ 0 h 210"/>
                <a:gd name="T2" fmla="*/ 35 w 243"/>
                <a:gd name="T3" fmla="*/ 70 h 210"/>
                <a:gd name="T4" fmla="*/ 33 w 243"/>
                <a:gd name="T5" fmla="*/ 70 h 210"/>
                <a:gd name="T6" fmla="*/ 0 w 243"/>
                <a:gd name="T7" fmla="*/ 103 h 210"/>
                <a:gd name="T8" fmla="*/ 33 w 243"/>
                <a:gd name="T9" fmla="*/ 137 h 210"/>
                <a:gd name="T10" fmla="*/ 35 w 243"/>
                <a:gd name="T11" fmla="*/ 137 h 210"/>
                <a:gd name="T12" fmla="*/ 35 w 243"/>
                <a:gd name="T13" fmla="*/ 210 h 210"/>
                <a:gd name="T14" fmla="*/ 108 w 243"/>
                <a:gd name="T15" fmla="*/ 210 h 210"/>
                <a:gd name="T16" fmla="*/ 108 w 243"/>
                <a:gd name="T17" fmla="*/ 210 h 210"/>
                <a:gd name="T18" fmla="*/ 142 w 243"/>
                <a:gd name="T19" fmla="*/ 176 h 210"/>
                <a:gd name="T20" fmla="*/ 175 w 243"/>
                <a:gd name="T21" fmla="*/ 210 h 210"/>
                <a:gd name="T22" fmla="*/ 175 w 243"/>
                <a:gd name="T23" fmla="*/ 210 h 210"/>
                <a:gd name="T24" fmla="*/ 243 w 243"/>
                <a:gd name="T25" fmla="*/ 210 h 210"/>
                <a:gd name="T26" fmla="*/ 243 w 243"/>
                <a:gd name="T27" fmla="*/ 0 h 210"/>
                <a:gd name="T28" fmla="*/ 35 w 243"/>
                <a:gd name="T2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10">
                  <a:moveTo>
                    <a:pt x="35" y="0"/>
                  </a:moveTo>
                  <a:cubicBezTo>
                    <a:pt x="35" y="70"/>
                    <a:pt x="35" y="70"/>
                    <a:pt x="35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15" y="70"/>
                    <a:pt x="0" y="85"/>
                    <a:pt x="0" y="103"/>
                  </a:cubicBezTo>
                  <a:cubicBezTo>
                    <a:pt x="0" y="122"/>
                    <a:pt x="15" y="137"/>
                    <a:pt x="33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8" y="191"/>
                    <a:pt x="123" y="176"/>
                    <a:pt x="142" y="176"/>
                  </a:cubicBezTo>
                  <a:cubicBezTo>
                    <a:pt x="160" y="176"/>
                    <a:pt x="175" y="191"/>
                    <a:pt x="175" y="210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243" y="210"/>
                    <a:pt x="243" y="210"/>
                    <a:pt x="243" y="210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accent1"/>
            </a:solidFill>
            <a:ln w="50800" cap="flat">
              <a:noFill/>
              <a:prstDash val="solid"/>
              <a:miter lim="800000"/>
            </a:ln>
            <a:effectLst/>
            <a:sp3d extrusionH="279400" prstMaterial="matte"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84106" y="1771374"/>
              <a:ext cx="2603289" cy="701731"/>
            </a:xfrm>
            <a:prstGeom prst="rect">
              <a:avLst/>
            </a:prstGeom>
            <a:ln>
              <a:noFill/>
            </a:ln>
            <a:sp3d extrusionH="279400" prstMaterial="matte"/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84106" y="4898817"/>
              <a:ext cx="2603289" cy="701731"/>
            </a:xfrm>
            <a:prstGeom prst="rect">
              <a:avLst/>
            </a:prstGeom>
            <a:ln>
              <a:noFill/>
            </a:ln>
            <a:sp3d extrusionH="279400" prstMaterial="matte"/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0" y="3412525"/>
              <a:ext cx="2579051" cy="701731"/>
            </a:xfrm>
            <a:prstGeom prst="rect">
              <a:avLst/>
            </a:prstGeom>
            <a:ln>
              <a:noFill/>
            </a:ln>
            <a:sp3d extrusionH="279400" prstMaterial="matte"/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07675" y="3412525"/>
              <a:ext cx="2535640" cy="701731"/>
            </a:xfrm>
            <a:prstGeom prst="rect">
              <a:avLst/>
            </a:prstGeom>
            <a:ln>
              <a:noFill/>
            </a:ln>
            <a:sp3d extrusionH="279400" prstMaterial="matte"/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H="1">
            <a:off x="7289691" y="1982038"/>
            <a:ext cx="75608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162535" y="3991564"/>
            <a:ext cx="75608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881307" y="3770941"/>
            <a:ext cx="2972026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lnSpc>
                <a:spcPct val="90000"/>
              </a:lnSpc>
              <a:defRPr/>
            </a:pPr>
            <a:r>
              <a:rPr lang="zh-CN" altLang="en-US" sz="2800" b="1" dirty="0"/>
              <a:t>指导</a:t>
            </a:r>
            <a:r>
              <a:rPr lang="zh-CN" altLang="en-US" sz="2800" b="1" dirty="0" smtClean="0"/>
              <a:t>学校教学的实施</a:t>
            </a:r>
            <a:endParaRPr lang="en-US" altLang="zh-CN" sz="2800" b="1" dirty="0"/>
          </a:p>
          <a:p>
            <a:pPr lvl="0" defTabSz="1218565">
              <a:lnSpc>
                <a:spcPct val="90000"/>
              </a:lnSpc>
              <a:defRPr/>
            </a:pPr>
            <a:endParaRPr lang="en-US" altLang="zh-CN" sz="2400" dirty="0" smtClean="0"/>
          </a:p>
          <a:p>
            <a:pPr lvl="0" defTabSz="1218565">
              <a:lnSpc>
                <a:spcPct val="90000"/>
              </a:lnSpc>
              <a:defRPr/>
            </a:pPr>
            <a:r>
              <a:rPr lang="zh-CN" altLang="en-US" sz="2400" dirty="0" smtClean="0"/>
              <a:t>多元结构</a:t>
            </a:r>
            <a:r>
              <a:rPr lang="zh-CN" altLang="en-US" sz="2400" dirty="0"/>
              <a:t>、突出实践、自主选择、分层教学</a:t>
            </a:r>
            <a:r>
              <a:rPr lang="zh-CN" altLang="zh-CN" sz="2400" dirty="0"/>
              <a:t>。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551711" y="2903298"/>
            <a:ext cx="75608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661035" y="5247163"/>
            <a:ext cx="75608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02167" y="1877290"/>
            <a:ext cx="4344210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lnSpc>
                <a:spcPct val="90000"/>
              </a:lnSpc>
              <a:defRPr/>
            </a:pPr>
            <a:r>
              <a:rPr lang="zh-CN" altLang="en-US" sz="2800" b="1" dirty="0" smtClean="0">
                <a:latin typeface="+mn-ea"/>
              </a:rPr>
              <a:t>确立音乐</a:t>
            </a:r>
            <a:r>
              <a:rPr lang="zh-CN" altLang="en-US" sz="2800" b="1" dirty="0">
                <a:latin typeface="+mn-ea"/>
              </a:rPr>
              <a:t>学科性质和地位</a:t>
            </a:r>
            <a:endParaRPr lang="en-US" altLang="zh-CN" sz="2800" b="1" dirty="0">
              <a:latin typeface="+mn-ea"/>
            </a:endParaRPr>
          </a:p>
          <a:p>
            <a:pPr lvl="0" defTabSz="1218565">
              <a:lnSpc>
                <a:spcPct val="90000"/>
              </a:lnSpc>
              <a:defRPr/>
            </a:pP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</a:endParaRPr>
          </a:p>
          <a:p>
            <a:pPr lvl="0" defTabSz="1218565">
              <a:lnSpc>
                <a:spcPct val="90000"/>
              </a:lnSpc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</a:rPr>
              <a:t>学生从音乐</a:t>
            </a:r>
            <a:r>
              <a:rPr lang="zh-CN" altLang="en-US" sz="2400" dirty="0" smtClean="0">
                <a:solidFill>
                  <a:srgbClr val="57565A"/>
                </a:solidFill>
                <a:latin typeface="Open Sans Light"/>
                <a:ea typeface="微软雅黑" panose="020B0503020204020204" pitchFamily="34" charset="-122"/>
              </a:rPr>
              <a:t>学习中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</a:rPr>
              <a:t>获得价值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</a:rPr>
              <a:t>观念、必备品格和关键能力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rPr>
              <a:t>。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2167" y="4191001"/>
            <a:ext cx="4298726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565">
              <a:lnSpc>
                <a:spcPct val="90000"/>
              </a:lnSpc>
              <a:defRPr/>
            </a:pPr>
            <a:r>
              <a:rPr lang="zh-CN" altLang="en-US" sz="2800" b="1" dirty="0" smtClean="0"/>
              <a:t>明确音乐</a:t>
            </a:r>
            <a:r>
              <a:rPr lang="zh-CN" altLang="en-US" sz="2800" b="1" dirty="0"/>
              <a:t>教育教学的方向</a:t>
            </a:r>
            <a:endParaRPr lang="en-US" altLang="zh-CN" sz="2800" b="1" dirty="0"/>
          </a:p>
          <a:p>
            <a:pPr lvl="0" defTabSz="1218565">
              <a:lnSpc>
                <a:spcPct val="90000"/>
              </a:lnSpc>
              <a:defRPr/>
            </a:pPr>
            <a:endParaRPr lang="en-US" altLang="zh-CN" sz="2400" dirty="0" smtClean="0"/>
          </a:p>
          <a:p>
            <a:pPr lvl="0" defTabSz="1218565">
              <a:lnSpc>
                <a:spcPct val="90000"/>
              </a:lnSpc>
              <a:defRPr/>
            </a:pPr>
            <a:r>
              <a:rPr lang="zh-CN" altLang="en-US" sz="2400" dirty="0" smtClean="0"/>
              <a:t>培养</a:t>
            </a:r>
            <a:r>
              <a:rPr lang="zh-CN" altLang="en-US" sz="2400" dirty="0"/>
              <a:t>学生感知、表现和理解</a:t>
            </a:r>
            <a:r>
              <a:rPr lang="zh-CN" altLang="en-US" sz="2400" dirty="0" smtClean="0"/>
              <a:t>音乐能力，获得审美体验和能力提升。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75833" y="444499"/>
            <a:ext cx="85301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二</a:t>
            </a: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从教学角度看音乐学科核心素养</a:t>
            </a: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的价值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uLnTx/>
              <a:uFillTx/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导   语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1192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27267" y="428915"/>
            <a:ext cx="6348530" cy="845010"/>
            <a:chOff x="3230538" y="429014"/>
            <a:chExt cx="6350000" cy="845206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418898" y="429014"/>
              <a:ext cx="3300859" cy="43485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983" tIns="32393" rIns="71983" bIns="32393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cap="small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cap="small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、教学内容</a:t>
              </a:r>
              <a:endParaRPr lang="en-US" sz="2400" b="1" cap="small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23"/>
          <p:cNvSpPr txBox="1"/>
          <p:nvPr/>
        </p:nvSpPr>
        <p:spPr>
          <a:xfrm>
            <a:off x="955040" y="3544712"/>
            <a:ext cx="4561840" cy="33547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zh-CN" sz="2000" b="1" dirty="0"/>
              <a:t>音乐学常识</a:t>
            </a:r>
            <a:endParaRPr lang="en-US" altLang="zh-CN" sz="2000" b="1" dirty="0"/>
          </a:p>
          <a:p>
            <a:r>
              <a:rPr lang="zh-CN" altLang="en-US" sz="2000" dirty="0"/>
              <a:t>包括音乐艺术的基本特征、音乐与社会生活的关系、音乐与人的情感和意志表达、音乐与民族文化传统、音乐创作与表演、音乐学各主要分支领域概要等。</a:t>
            </a:r>
            <a:endParaRPr lang="en-US" altLang="zh-CN" sz="2000" b="1" dirty="0"/>
          </a:p>
          <a:p>
            <a:r>
              <a:rPr lang="zh-CN" altLang="zh-CN" sz="2000" b="1" dirty="0">
                <a:sym typeface="+mn-ea"/>
              </a:rPr>
              <a:t>基本乐理</a:t>
            </a:r>
            <a:endParaRPr lang="en-US" altLang="zh-CN" sz="2000" b="1" dirty="0">
              <a:sym typeface="+mn-ea"/>
            </a:endParaRPr>
          </a:p>
          <a:p>
            <a:r>
              <a:rPr lang="zh-CN" altLang="en-US" sz="2000" dirty="0"/>
              <a:t>包括记谱法、音高、音程、节奏、节拍、音阶、调式、旋律、和弦、织体等内容。</a:t>
            </a:r>
          </a:p>
          <a:p>
            <a:endParaRPr lang="en-US" altLang="zh-CN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6581422" y="3657600"/>
            <a:ext cx="4713465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熟练识读和运用乐谱</a:t>
            </a:r>
            <a:endParaRPr lang="en-US" altLang="zh-CN" sz="2000" b="1" dirty="0"/>
          </a:p>
          <a:p>
            <a:r>
              <a:rPr lang="zh-CN" altLang="en-US" sz="2000" dirty="0"/>
              <a:t>包括简谱和五线谱。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b="1" dirty="0"/>
              <a:t>音乐听辨与记忆</a:t>
            </a:r>
            <a:endParaRPr lang="en-US" altLang="zh-CN" sz="2000" b="1" dirty="0"/>
          </a:p>
          <a:p>
            <a:r>
              <a:rPr lang="zh-CN" altLang="en-US" sz="2000" dirty="0"/>
              <a:t>包括音高、节奏、音程、和弦、旋律等音乐材料。</a:t>
            </a:r>
          </a:p>
          <a:p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856740" y="1273925"/>
            <a:ext cx="3888717" cy="22707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基础理论</a:t>
            </a:r>
            <a:endParaRPr lang="en-US" altLang="zh-CN" sz="24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tx1">
                    <a:lumMod val="75000"/>
                  </a:schemeClr>
                </a:solidFill>
              </a:rPr>
              <a:t>------</a:t>
            </a:r>
            <a:r>
              <a:rPr lang="zh-CN" altLang="zh-CN" sz="2400" b="1" dirty="0">
                <a:solidFill>
                  <a:schemeClr val="tx1">
                    <a:lumMod val="75000"/>
                  </a:schemeClr>
                </a:solidFill>
              </a:rPr>
              <a:t>梳理、巩固</a:t>
            </a:r>
            <a:r>
              <a:rPr lang="zh-CN" altLang="en-US" sz="2400" b="1" dirty="0">
                <a:solidFill>
                  <a:schemeClr val="tx1">
                    <a:lumMod val="75000"/>
                  </a:schemeClr>
                </a:solidFill>
              </a:rPr>
              <a:t>和</a:t>
            </a:r>
            <a:r>
              <a:rPr lang="zh-CN" altLang="zh-CN" sz="2400" b="1" dirty="0">
                <a:solidFill>
                  <a:schemeClr val="tx1">
                    <a:lumMod val="75000"/>
                  </a:schemeClr>
                </a:solidFill>
              </a:rPr>
              <a:t>深化</a:t>
            </a:r>
            <a:endParaRPr lang="zh-CN" altLang="en-US" sz="24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321099" y="1295697"/>
            <a:ext cx="3997555" cy="23836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视唱练耳</a:t>
            </a:r>
            <a:endParaRPr lang="en-US" altLang="zh-CN" sz="24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>
                <a:solidFill>
                  <a:schemeClr val="tx1">
                    <a:lumMod val="75000"/>
                  </a:schemeClr>
                </a:solidFill>
              </a:rPr>
              <a:t>------</a:t>
            </a:r>
            <a:r>
              <a:rPr lang="zh-CN" altLang="zh-CN" sz="2400" b="1" dirty="0">
                <a:solidFill>
                  <a:schemeClr val="tx1">
                    <a:lumMod val="75000"/>
                  </a:schemeClr>
                </a:solidFill>
              </a:rPr>
              <a:t>巩固和深化</a:t>
            </a:r>
            <a:endParaRPr lang="zh-CN" altLang="en-US" sz="24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27267" y="677333"/>
            <a:ext cx="6348530" cy="596593"/>
            <a:chOff x="3230538" y="677489"/>
            <a:chExt cx="6350000" cy="596731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3599712" y="677489"/>
              <a:ext cx="4120045" cy="43485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983" tIns="32393" rIns="71983" bIns="32393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cap="small" dirty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cap="small" dirty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、教学要注意的几个问题</a:t>
              </a:r>
              <a:endParaRPr lang="en-US" sz="2400" b="1" cap="small" dirty="0">
                <a:solidFill>
                  <a:srgbClr val="003E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6"/>
          <p:cNvGrpSpPr/>
          <p:nvPr/>
        </p:nvGrpSpPr>
        <p:grpSpPr bwMode="auto">
          <a:xfrm>
            <a:off x="5140600" y="2233143"/>
            <a:ext cx="1405111" cy="3083925"/>
            <a:chOff x="2372" y="898"/>
            <a:chExt cx="1015" cy="2037"/>
          </a:xfrm>
        </p:grpSpPr>
        <p:sp>
          <p:nvSpPr>
            <p:cNvPr id="29" name="Freeform 47"/>
            <p:cNvSpPr/>
            <p:nvPr/>
          </p:nvSpPr>
          <p:spPr bwMode="auto">
            <a:xfrm>
              <a:off x="2372" y="898"/>
              <a:ext cx="223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Freeform 48"/>
            <p:cNvSpPr/>
            <p:nvPr/>
          </p:nvSpPr>
          <p:spPr bwMode="auto">
            <a:xfrm>
              <a:off x="2635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Freeform 49"/>
            <p:cNvSpPr/>
            <p:nvPr/>
          </p:nvSpPr>
          <p:spPr bwMode="auto">
            <a:xfrm>
              <a:off x="2899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Freeform 50"/>
            <p:cNvSpPr/>
            <p:nvPr/>
          </p:nvSpPr>
          <p:spPr bwMode="auto">
            <a:xfrm>
              <a:off x="3163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Freeform 51"/>
            <p:cNvSpPr/>
            <p:nvPr/>
          </p:nvSpPr>
          <p:spPr bwMode="auto">
            <a:xfrm>
              <a:off x="261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6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Freeform 52"/>
            <p:cNvSpPr/>
            <p:nvPr/>
          </p:nvSpPr>
          <p:spPr bwMode="auto">
            <a:xfrm>
              <a:off x="2750" y="2036"/>
              <a:ext cx="129" cy="526"/>
            </a:xfrm>
            <a:custGeom>
              <a:avLst/>
              <a:gdLst>
                <a:gd name="T0" fmla="*/ 129 w 129"/>
                <a:gd name="T1" fmla="*/ 462 h 526"/>
                <a:gd name="T2" fmla="*/ 64 w 129"/>
                <a:gd name="T3" fmla="*/ 526 h 526"/>
                <a:gd name="T4" fmla="*/ 0 w 129"/>
                <a:gd name="T5" fmla="*/ 462 h 526"/>
                <a:gd name="T6" fmla="*/ 0 w 129"/>
                <a:gd name="T7" fmla="*/ 0 h 526"/>
                <a:gd name="T8" fmla="*/ 129 w 129"/>
                <a:gd name="T9" fmla="*/ 0 h 526"/>
                <a:gd name="T10" fmla="*/ 129 w 129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26">
                  <a:moveTo>
                    <a:pt x="129" y="462"/>
                  </a:moveTo>
                  <a:lnTo>
                    <a:pt x="64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462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Freeform 53"/>
            <p:cNvSpPr/>
            <p:nvPr/>
          </p:nvSpPr>
          <p:spPr bwMode="auto">
            <a:xfrm>
              <a:off x="2879" y="2036"/>
              <a:ext cx="130" cy="526"/>
            </a:xfrm>
            <a:custGeom>
              <a:avLst/>
              <a:gdLst>
                <a:gd name="T0" fmla="*/ 130 w 130"/>
                <a:gd name="T1" fmla="*/ 462 h 526"/>
                <a:gd name="T2" fmla="*/ 66 w 130"/>
                <a:gd name="T3" fmla="*/ 526 h 526"/>
                <a:gd name="T4" fmla="*/ 0 w 130"/>
                <a:gd name="T5" fmla="*/ 462 h 526"/>
                <a:gd name="T6" fmla="*/ 0 w 130"/>
                <a:gd name="T7" fmla="*/ 0 h 526"/>
                <a:gd name="T8" fmla="*/ 130 w 130"/>
                <a:gd name="T9" fmla="*/ 0 h 526"/>
                <a:gd name="T10" fmla="*/ 130 w 130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26">
                  <a:moveTo>
                    <a:pt x="130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462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Freeform 54"/>
            <p:cNvSpPr/>
            <p:nvPr/>
          </p:nvSpPr>
          <p:spPr bwMode="auto">
            <a:xfrm>
              <a:off x="300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5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5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Freeform 55"/>
            <p:cNvSpPr/>
            <p:nvPr/>
          </p:nvSpPr>
          <p:spPr bwMode="auto">
            <a:xfrm>
              <a:off x="2372" y="1741"/>
              <a:ext cx="378" cy="297"/>
            </a:xfrm>
            <a:custGeom>
              <a:avLst/>
              <a:gdLst>
                <a:gd name="T0" fmla="*/ 378 w 378"/>
                <a:gd name="T1" fmla="*/ 297 h 297"/>
                <a:gd name="T2" fmla="*/ 247 w 378"/>
                <a:gd name="T3" fmla="*/ 297 h 297"/>
                <a:gd name="T4" fmla="*/ 0 w 378"/>
                <a:gd name="T5" fmla="*/ 0 h 297"/>
                <a:gd name="T6" fmla="*/ 223 w 378"/>
                <a:gd name="T7" fmla="*/ 0 h 297"/>
                <a:gd name="T8" fmla="*/ 378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378" y="297"/>
                  </a:moveTo>
                  <a:lnTo>
                    <a:pt x="247" y="297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378" y="297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Freeform 56"/>
            <p:cNvSpPr/>
            <p:nvPr/>
          </p:nvSpPr>
          <p:spPr bwMode="auto">
            <a:xfrm>
              <a:off x="2635" y="1741"/>
              <a:ext cx="244" cy="297"/>
            </a:xfrm>
            <a:custGeom>
              <a:avLst/>
              <a:gdLst>
                <a:gd name="T0" fmla="*/ 244 w 244"/>
                <a:gd name="T1" fmla="*/ 297 h 297"/>
                <a:gd name="T2" fmla="*/ 115 w 244"/>
                <a:gd name="T3" fmla="*/ 297 h 297"/>
                <a:gd name="T4" fmla="*/ 0 w 244"/>
                <a:gd name="T5" fmla="*/ 0 h 297"/>
                <a:gd name="T6" fmla="*/ 224 w 244"/>
                <a:gd name="T7" fmla="*/ 0 h 297"/>
                <a:gd name="T8" fmla="*/ 244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244" y="297"/>
                  </a:moveTo>
                  <a:lnTo>
                    <a:pt x="115" y="297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44" y="297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Freeform 57"/>
            <p:cNvSpPr/>
            <p:nvPr/>
          </p:nvSpPr>
          <p:spPr bwMode="auto">
            <a:xfrm>
              <a:off x="2879" y="1741"/>
              <a:ext cx="244" cy="297"/>
            </a:xfrm>
            <a:custGeom>
              <a:avLst/>
              <a:gdLst>
                <a:gd name="T0" fmla="*/ 130 w 244"/>
                <a:gd name="T1" fmla="*/ 297 h 297"/>
                <a:gd name="T2" fmla="*/ 0 w 244"/>
                <a:gd name="T3" fmla="*/ 297 h 297"/>
                <a:gd name="T4" fmla="*/ 20 w 244"/>
                <a:gd name="T5" fmla="*/ 0 h 297"/>
                <a:gd name="T6" fmla="*/ 244 w 244"/>
                <a:gd name="T7" fmla="*/ 0 h 297"/>
                <a:gd name="T8" fmla="*/ 130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130" y="297"/>
                  </a:moveTo>
                  <a:lnTo>
                    <a:pt x="0" y="297"/>
                  </a:lnTo>
                  <a:lnTo>
                    <a:pt x="20" y="0"/>
                  </a:lnTo>
                  <a:lnTo>
                    <a:pt x="244" y="0"/>
                  </a:lnTo>
                  <a:lnTo>
                    <a:pt x="130" y="297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58"/>
            <p:cNvSpPr/>
            <p:nvPr/>
          </p:nvSpPr>
          <p:spPr bwMode="auto">
            <a:xfrm>
              <a:off x="3009" y="1741"/>
              <a:ext cx="378" cy="297"/>
            </a:xfrm>
            <a:custGeom>
              <a:avLst/>
              <a:gdLst>
                <a:gd name="T0" fmla="*/ 131 w 378"/>
                <a:gd name="T1" fmla="*/ 297 h 297"/>
                <a:gd name="T2" fmla="*/ 0 w 378"/>
                <a:gd name="T3" fmla="*/ 297 h 297"/>
                <a:gd name="T4" fmla="*/ 154 w 378"/>
                <a:gd name="T5" fmla="*/ 0 h 297"/>
                <a:gd name="T6" fmla="*/ 378 w 378"/>
                <a:gd name="T7" fmla="*/ 0 h 297"/>
                <a:gd name="T8" fmla="*/ 131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131" y="297"/>
                  </a:moveTo>
                  <a:lnTo>
                    <a:pt x="0" y="297"/>
                  </a:lnTo>
                  <a:lnTo>
                    <a:pt x="154" y="0"/>
                  </a:lnTo>
                  <a:lnTo>
                    <a:pt x="378" y="0"/>
                  </a:lnTo>
                  <a:lnTo>
                    <a:pt x="131" y="297"/>
                  </a:lnTo>
                  <a:close/>
                </a:path>
              </a:pathLst>
            </a:custGeom>
            <a:solidFill>
              <a:srgbClr val="00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59"/>
            <p:cNvSpPr/>
            <p:nvPr/>
          </p:nvSpPr>
          <p:spPr bwMode="auto">
            <a:xfrm>
              <a:off x="2619" y="2498"/>
              <a:ext cx="521" cy="321"/>
            </a:xfrm>
            <a:custGeom>
              <a:avLst/>
              <a:gdLst>
                <a:gd name="T0" fmla="*/ 521 w 521"/>
                <a:gd name="T1" fmla="*/ 0 h 321"/>
                <a:gd name="T2" fmla="*/ 0 w 521"/>
                <a:gd name="T3" fmla="*/ 0 h 321"/>
                <a:gd name="T4" fmla="*/ 191 w 521"/>
                <a:gd name="T5" fmla="*/ 321 h 321"/>
                <a:gd name="T6" fmla="*/ 330 w 521"/>
                <a:gd name="T7" fmla="*/ 321 h 321"/>
                <a:gd name="T8" fmla="*/ 521 w 521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321">
                  <a:moveTo>
                    <a:pt x="521" y="0"/>
                  </a:moveTo>
                  <a:lnTo>
                    <a:pt x="0" y="0"/>
                  </a:lnTo>
                  <a:lnTo>
                    <a:pt x="191" y="321"/>
                  </a:lnTo>
                  <a:lnTo>
                    <a:pt x="330" y="32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Freeform 60"/>
            <p:cNvSpPr/>
            <p:nvPr/>
          </p:nvSpPr>
          <p:spPr bwMode="auto">
            <a:xfrm>
              <a:off x="2810" y="2819"/>
              <a:ext cx="139" cy="116"/>
            </a:xfrm>
            <a:custGeom>
              <a:avLst/>
              <a:gdLst>
                <a:gd name="T0" fmla="*/ 139 w 139"/>
                <a:gd name="T1" fmla="*/ 0 h 116"/>
                <a:gd name="T2" fmla="*/ 0 w 139"/>
                <a:gd name="T3" fmla="*/ 0 h 116"/>
                <a:gd name="T4" fmla="*/ 69 w 139"/>
                <a:gd name="T5" fmla="*/ 116 h 116"/>
                <a:gd name="T6" fmla="*/ 139 w 139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6">
                  <a:moveTo>
                    <a:pt x="139" y="0"/>
                  </a:moveTo>
                  <a:lnTo>
                    <a:pt x="0" y="0"/>
                  </a:lnTo>
                  <a:lnTo>
                    <a:pt x="69" y="11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" name="Freeform 62"/>
          <p:cNvSpPr/>
          <p:nvPr/>
        </p:nvSpPr>
        <p:spPr bwMode="auto">
          <a:xfrm>
            <a:off x="1716638" y="4652657"/>
            <a:ext cx="178438" cy="122345"/>
          </a:xfrm>
          <a:custGeom>
            <a:avLst/>
            <a:gdLst>
              <a:gd name="T0" fmla="*/ 0 w 104"/>
              <a:gd name="T1" fmla="*/ 29 h 67"/>
              <a:gd name="T2" fmla="*/ 42 w 104"/>
              <a:gd name="T3" fmla="*/ 67 h 67"/>
              <a:gd name="T4" fmla="*/ 104 w 104"/>
              <a:gd name="T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67">
                <a:moveTo>
                  <a:pt x="0" y="29"/>
                </a:moveTo>
                <a:lnTo>
                  <a:pt x="42" y="67"/>
                </a:lnTo>
                <a:lnTo>
                  <a:pt x="104" y="0"/>
                </a:lnTo>
              </a:path>
            </a:pathLst>
          </a:custGeom>
          <a:noFill/>
          <a:ln w="33338" cap="rnd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endParaRPr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67"/>
          <p:cNvSpPr>
            <a:spLocks noChangeArrowheads="1"/>
          </p:cNvSpPr>
          <p:nvPr/>
        </p:nvSpPr>
        <p:spPr bwMode="auto">
          <a:xfrm>
            <a:off x="1049867" y="1645248"/>
            <a:ext cx="235679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</a:rPr>
              <a:t>01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2000" dirty="0"/>
              <a:t>明确培养方向，体现对应性教学；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68"/>
          <p:cNvSpPr>
            <a:spLocks noChangeArrowheads="1"/>
          </p:cNvSpPr>
          <p:nvPr/>
        </p:nvSpPr>
        <p:spPr bwMode="auto">
          <a:xfrm>
            <a:off x="1335784" y="3702432"/>
            <a:ext cx="255958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2000" dirty="0"/>
              <a:t>合理安排教学计划，精心选择教学内容</a:t>
            </a:r>
            <a:r>
              <a:rPr lang="zh-CN" altLang="zh-CN" sz="2400" dirty="0"/>
              <a:t>；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69"/>
          <p:cNvSpPr>
            <a:spLocks noChangeArrowheads="1"/>
          </p:cNvSpPr>
          <p:nvPr/>
        </p:nvSpPr>
        <p:spPr bwMode="auto">
          <a:xfrm>
            <a:off x="7559987" y="1412241"/>
            <a:ext cx="2958145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2000" dirty="0"/>
              <a:t>理论教学与理解、表演实践教学有机结合；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7044267" y="3077915"/>
            <a:ext cx="362373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2000" dirty="0"/>
              <a:t>将传统教学</a:t>
            </a:r>
            <a:r>
              <a:rPr lang="zh-CN" altLang="en-US" sz="2000" dirty="0"/>
              <a:t>方法</a:t>
            </a:r>
            <a:r>
              <a:rPr lang="zh-CN" altLang="zh-CN" sz="2000" dirty="0"/>
              <a:t>与多媒体技术有机结合，充分利用互联网和现代化教学手段；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Line 71"/>
          <p:cNvSpPr>
            <a:spLocks noChangeShapeType="1"/>
          </p:cNvSpPr>
          <p:nvPr/>
        </p:nvSpPr>
        <p:spPr bwMode="auto">
          <a:xfrm flipV="1">
            <a:off x="4086578" y="2390181"/>
            <a:ext cx="1066732" cy="4571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Line 73"/>
          <p:cNvSpPr>
            <a:spLocks noChangeShapeType="1"/>
          </p:cNvSpPr>
          <p:nvPr/>
        </p:nvSpPr>
        <p:spPr bwMode="auto">
          <a:xfrm>
            <a:off x="6546509" y="2390179"/>
            <a:ext cx="859002" cy="4571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ine 74"/>
          <p:cNvSpPr>
            <a:spLocks noChangeShapeType="1"/>
          </p:cNvSpPr>
          <p:nvPr/>
        </p:nvSpPr>
        <p:spPr bwMode="auto">
          <a:xfrm>
            <a:off x="6081539" y="4099363"/>
            <a:ext cx="974018" cy="4571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Line 75"/>
          <p:cNvSpPr>
            <a:spLocks noChangeShapeType="1"/>
          </p:cNvSpPr>
          <p:nvPr/>
        </p:nvSpPr>
        <p:spPr bwMode="auto">
          <a:xfrm>
            <a:off x="4176888" y="4586759"/>
            <a:ext cx="1341021" cy="4571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79"/>
          <p:cNvSpPr>
            <a:spLocks noChangeArrowheads="1"/>
          </p:cNvSpPr>
          <p:nvPr/>
        </p:nvSpPr>
        <p:spPr bwMode="auto">
          <a:xfrm>
            <a:off x="6180471" y="5305779"/>
            <a:ext cx="4363351" cy="71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2000" dirty="0"/>
              <a:t>根据学业发展需求可循环选修，拓宽和加深学习内容。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15289" y="4775200"/>
            <a:ext cx="1059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Line 74"/>
          <p:cNvSpPr>
            <a:spLocks noChangeShapeType="1"/>
          </p:cNvSpPr>
          <p:nvPr/>
        </p:nvSpPr>
        <p:spPr bwMode="auto">
          <a:xfrm>
            <a:off x="6066761" y="4861629"/>
            <a:ext cx="695283" cy="31997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483991" y="2895600"/>
            <a:ext cx="9235077" cy="581276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600" spc="300" dirty="0" smtClean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选修课的设置与实施</a:t>
            </a:r>
            <a:endParaRPr lang="zh-CN" altLang="en-US" sz="3600" spc="300" dirty="0">
              <a:solidFill>
                <a:srgbClr val="003E57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6" name="副标题 2"/>
          <p:cNvSpPr txBox="1"/>
          <p:nvPr/>
        </p:nvSpPr>
        <p:spPr>
          <a:xfrm>
            <a:off x="739844" y="4009292"/>
            <a:ext cx="10513166" cy="108613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159037" y="3682028"/>
            <a:ext cx="5884984" cy="46892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19565" y="732700"/>
            <a:ext cx="7330268" cy="689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7040" y="640079"/>
            <a:ext cx="5117071" cy="684861"/>
            <a:chOff x="4405985" y="562519"/>
            <a:chExt cx="3503031" cy="711701"/>
          </a:xfrm>
        </p:grpSpPr>
        <p:sp>
          <p:nvSpPr>
            <p:cNvPr id="11" name="Copyright Notice"/>
            <p:cNvSpPr/>
            <p:nvPr/>
          </p:nvSpPr>
          <p:spPr bwMode="auto">
            <a:xfrm>
              <a:off x="4405985" y="562519"/>
              <a:ext cx="3314004" cy="45070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983" tIns="32393" rIns="71983" bIns="32393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cap="small" dirty="0" smtClean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en-US" altLang="zh-CN" sz="2400" b="1" cap="small" dirty="0" smtClean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2400" b="1" cap="small" dirty="0" smtClean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选修课</a:t>
              </a:r>
              <a:r>
                <a:rPr lang="zh-CN" altLang="en-US" sz="2400" b="1" cap="small" dirty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程的基本理念</a:t>
              </a:r>
              <a:endParaRPr lang="en-US" sz="2400" b="1" cap="small" dirty="0">
                <a:solidFill>
                  <a:srgbClr val="003E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475538" y="1274220"/>
              <a:ext cx="3433478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 flipH="1">
            <a:off x="7111247" y="2461954"/>
            <a:ext cx="616870" cy="448369"/>
            <a:chOff x="2553770" y="1555001"/>
            <a:chExt cx="476808" cy="346566"/>
          </a:xfrm>
        </p:grpSpPr>
        <p:sp>
          <p:nvSpPr>
            <p:cNvPr id="29" name="Pentagon 9"/>
            <p:cNvSpPr/>
            <p:nvPr/>
          </p:nvSpPr>
          <p:spPr>
            <a:xfrm flipH="1">
              <a:off x="2553770" y="1555001"/>
              <a:ext cx="476808" cy="346566"/>
            </a:xfrm>
            <a:prstGeom prst="homePlate">
              <a:avLst>
                <a:gd name="adj" fmla="val 23830"/>
              </a:avLst>
            </a:prstGeom>
            <a:solidFill>
              <a:srgbClr val="003E5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en-GB" sz="28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AutoShape 114"/>
            <p:cNvSpPr/>
            <p:nvPr/>
          </p:nvSpPr>
          <p:spPr bwMode="auto">
            <a:xfrm>
              <a:off x="2756128" y="1641573"/>
              <a:ext cx="53743" cy="53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6" tIns="19046" rIns="19046" bIns="19046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7" name="Pentagon 9"/>
          <p:cNvSpPr/>
          <p:nvPr/>
        </p:nvSpPr>
        <p:spPr>
          <a:xfrm>
            <a:off x="7131826" y="3883497"/>
            <a:ext cx="616870" cy="448369"/>
          </a:xfrm>
          <a:prstGeom prst="homePlate">
            <a:avLst>
              <a:gd name="adj" fmla="val 23830"/>
            </a:avLst>
          </a:prstGeom>
          <a:solidFill>
            <a:srgbClr val="003E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en-GB" sz="28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Pentagon 9"/>
          <p:cNvSpPr/>
          <p:nvPr/>
        </p:nvSpPr>
        <p:spPr>
          <a:xfrm>
            <a:off x="7111247" y="5139300"/>
            <a:ext cx="616870" cy="448369"/>
          </a:xfrm>
          <a:prstGeom prst="homePlate">
            <a:avLst>
              <a:gd name="adj" fmla="val 23830"/>
            </a:avLst>
          </a:prstGeom>
          <a:solidFill>
            <a:srgbClr val="003E5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en-GB" sz="28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90"/>
          <p:cNvSpPr txBox="1"/>
          <p:nvPr/>
        </p:nvSpPr>
        <p:spPr>
          <a:xfrm flipH="1">
            <a:off x="7857217" y="2325511"/>
            <a:ext cx="224633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>
              <a:defRPr/>
            </a:pP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</a:rPr>
              <a:t>学校自主开设，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913765">
              <a:defRPr/>
            </a:pP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</a:rPr>
              <a:t>学生自主选修；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93"/>
          <p:cNvSpPr txBox="1"/>
          <p:nvPr/>
        </p:nvSpPr>
        <p:spPr>
          <a:xfrm flipH="1">
            <a:off x="7857220" y="3725333"/>
            <a:ext cx="2154436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>
              <a:defRPr/>
            </a:pP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</a:rPr>
              <a:t>满足学生需求，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913765">
              <a:defRPr/>
            </a:pP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</a:rPr>
              <a:t>凸显地域文化；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6"/>
          <p:cNvSpPr txBox="1"/>
          <p:nvPr/>
        </p:nvSpPr>
        <p:spPr>
          <a:xfrm flipH="1">
            <a:off x="7883128" y="5012267"/>
            <a:ext cx="2154436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>
              <a:defRPr/>
            </a:pP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</a:rPr>
              <a:t>体现自主空间，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913765">
              <a:defRPr/>
            </a:pPr>
            <a:r>
              <a:rPr lang="zh-CN" altLang="zh-CN" sz="2000" b="1" dirty="0">
                <a:solidFill>
                  <a:schemeClr val="accent1">
                    <a:lumMod val="75000"/>
                  </a:schemeClr>
                </a:solidFill>
              </a:rPr>
              <a:t>形成多元课程。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71"/>
          <p:cNvSpPr>
            <a:spLocks noChangeArrowheads="1"/>
          </p:cNvSpPr>
          <p:nvPr/>
        </p:nvSpPr>
        <p:spPr bwMode="auto">
          <a:xfrm>
            <a:off x="7208579" y="2527263"/>
            <a:ext cx="323525" cy="317749"/>
          </a:xfrm>
          <a:custGeom>
            <a:avLst/>
            <a:gdLst>
              <a:gd name="T0" fmla="*/ 168914 w 619"/>
              <a:gd name="T1" fmla="*/ 0 h 604"/>
              <a:gd name="T2" fmla="*/ 168914 w 619"/>
              <a:gd name="T3" fmla="*/ 0 h 604"/>
              <a:gd name="T4" fmla="*/ 110816 w 619"/>
              <a:gd name="T5" fmla="*/ 26346 h 604"/>
              <a:gd name="T6" fmla="*/ 52718 w 619"/>
              <a:gd name="T7" fmla="*/ 0 h 604"/>
              <a:gd name="T8" fmla="*/ 0 w 619"/>
              <a:gd name="T9" fmla="*/ 58465 h 604"/>
              <a:gd name="T10" fmla="*/ 10400 w 619"/>
              <a:gd name="T11" fmla="*/ 100690 h 604"/>
              <a:gd name="T12" fmla="*/ 100416 w 619"/>
              <a:gd name="T13" fmla="*/ 207155 h 604"/>
              <a:gd name="T14" fmla="*/ 121575 w 619"/>
              <a:gd name="T15" fmla="*/ 207155 h 604"/>
              <a:gd name="T16" fmla="*/ 211232 w 619"/>
              <a:gd name="T17" fmla="*/ 100690 h 604"/>
              <a:gd name="T18" fmla="*/ 221632 w 619"/>
              <a:gd name="T19" fmla="*/ 58465 h 604"/>
              <a:gd name="T20" fmla="*/ 168914 w 619"/>
              <a:gd name="T21" fmla="*/ 0 h 604"/>
              <a:gd name="T22" fmla="*/ 195094 w 619"/>
              <a:gd name="T23" fmla="*/ 95638 h 604"/>
              <a:gd name="T24" fmla="*/ 195094 w 619"/>
              <a:gd name="T25" fmla="*/ 95638 h 604"/>
              <a:gd name="T26" fmla="*/ 110816 w 619"/>
              <a:gd name="T27" fmla="*/ 196328 h 604"/>
              <a:gd name="T28" fmla="*/ 26180 w 619"/>
              <a:gd name="T29" fmla="*/ 95638 h 604"/>
              <a:gd name="T30" fmla="*/ 10400 w 619"/>
              <a:gd name="T31" fmla="*/ 58465 h 604"/>
              <a:gd name="T32" fmla="*/ 52718 w 619"/>
              <a:gd name="T33" fmla="*/ 10466 h 604"/>
              <a:gd name="T34" fmla="*/ 110816 w 619"/>
              <a:gd name="T35" fmla="*/ 47638 h 604"/>
              <a:gd name="T36" fmla="*/ 168914 w 619"/>
              <a:gd name="T37" fmla="*/ 10466 h 604"/>
              <a:gd name="T38" fmla="*/ 211232 w 619"/>
              <a:gd name="T39" fmla="*/ 58465 h 604"/>
              <a:gd name="T40" fmla="*/ 195094 w 619"/>
              <a:gd name="T41" fmla="*/ 95638 h 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19" h="604">
                <a:moveTo>
                  <a:pt x="471" y="0"/>
                </a:moveTo>
                <a:lnTo>
                  <a:pt x="471" y="0"/>
                </a:lnTo>
                <a:cubicBezTo>
                  <a:pt x="397" y="0"/>
                  <a:pt x="353" y="44"/>
                  <a:pt x="309" y="73"/>
                </a:cubicBezTo>
                <a:cubicBezTo>
                  <a:pt x="265" y="29"/>
                  <a:pt x="221" y="0"/>
                  <a:pt x="147" y="0"/>
                </a:cubicBezTo>
                <a:cubicBezTo>
                  <a:pt x="59" y="0"/>
                  <a:pt x="0" y="73"/>
                  <a:pt x="0" y="162"/>
                </a:cubicBezTo>
                <a:cubicBezTo>
                  <a:pt x="0" y="206"/>
                  <a:pt x="15" y="250"/>
                  <a:pt x="29" y="279"/>
                </a:cubicBezTo>
                <a:cubicBezTo>
                  <a:pt x="280" y="574"/>
                  <a:pt x="280" y="574"/>
                  <a:pt x="280" y="574"/>
                </a:cubicBezTo>
                <a:cubicBezTo>
                  <a:pt x="309" y="603"/>
                  <a:pt x="309" y="603"/>
                  <a:pt x="339" y="574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03" y="250"/>
                  <a:pt x="618" y="206"/>
                  <a:pt x="618" y="162"/>
                </a:cubicBezTo>
                <a:cubicBezTo>
                  <a:pt x="618" y="73"/>
                  <a:pt x="559" y="0"/>
                  <a:pt x="471" y="0"/>
                </a:cubicBezTo>
                <a:close/>
                <a:moveTo>
                  <a:pt x="544" y="265"/>
                </a:moveTo>
                <a:lnTo>
                  <a:pt x="544" y="265"/>
                </a:lnTo>
                <a:cubicBezTo>
                  <a:pt x="309" y="544"/>
                  <a:pt x="309" y="544"/>
                  <a:pt x="309" y="544"/>
                </a:cubicBezTo>
                <a:cubicBezTo>
                  <a:pt x="73" y="265"/>
                  <a:pt x="73" y="265"/>
                  <a:pt x="73" y="265"/>
                </a:cubicBezTo>
                <a:cubicBezTo>
                  <a:pt x="44" y="235"/>
                  <a:pt x="29" y="206"/>
                  <a:pt x="29" y="162"/>
                </a:cubicBezTo>
                <a:cubicBezTo>
                  <a:pt x="29" y="103"/>
                  <a:pt x="88" y="44"/>
                  <a:pt x="147" y="29"/>
                </a:cubicBezTo>
                <a:cubicBezTo>
                  <a:pt x="206" y="29"/>
                  <a:pt x="280" y="88"/>
                  <a:pt x="309" y="132"/>
                </a:cubicBezTo>
                <a:cubicBezTo>
                  <a:pt x="339" y="103"/>
                  <a:pt x="412" y="29"/>
                  <a:pt x="471" y="29"/>
                </a:cubicBezTo>
                <a:cubicBezTo>
                  <a:pt x="530" y="29"/>
                  <a:pt x="589" y="103"/>
                  <a:pt x="589" y="162"/>
                </a:cubicBezTo>
                <a:cubicBezTo>
                  <a:pt x="589" y="206"/>
                  <a:pt x="574" y="235"/>
                  <a:pt x="544" y="26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133"/>
          <p:cNvSpPr>
            <a:spLocks noChangeArrowheads="1"/>
          </p:cNvSpPr>
          <p:nvPr/>
        </p:nvSpPr>
        <p:spPr bwMode="auto">
          <a:xfrm>
            <a:off x="7328567" y="3923015"/>
            <a:ext cx="223387" cy="333154"/>
          </a:xfrm>
          <a:custGeom>
            <a:avLst/>
            <a:gdLst>
              <a:gd name="T0" fmla="*/ 147907 w 428"/>
              <a:gd name="T1" fmla="*/ 52992 h 634"/>
              <a:gd name="T2" fmla="*/ 147907 w 428"/>
              <a:gd name="T3" fmla="*/ 52992 h 634"/>
              <a:gd name="T4" fmla="*/ 79146 w 428"/>
              <a:gd name="T5" fmla="*/ 0 h 634"/>
              <a:gd name="T6" fmla="*/ 10744 w 428"/>
              <a:gd name="T7" fmla="*/ 52992 h 634"/>
              <a:gd name="T8" fmla="*/ 0 w 428"/>
              <a:gd name="T9" fmla="*/ 63807 h 634"/>
              <a:gd name="T10" fmla="*/ 0 w 428"/>
              <a:gd name="T11" fmla="*/ 79668 h 634"/>
              <a:gd name="T12" fmla="*/ 16116 w 428"/>
              <a:gd name="T13" fmla="*/ 95530 h 634"/>
              <a:gd name="T14" fmla="*/ 16116 w 428"/>
              <a:gd name="T15" fmla="*/ 95530 h 634"/>
              <a:gd name="T16" fmla="*/ 37245 w 428"/>
              <a:gd name="T17" fmla="*/ 116798 h 634"/>
              <a:gd name="T18" fmla="*/ 47631 w 428"/>
              <a:gd name="T19" fmla="*/ 212328 h 634"/>
              <a:gd name="T20" fmla="*/ 63389 w 428"/>
              <a:gd name="T21" fmla="*/ 228190 h 634"/>
              <a:gd name="T22" fmla="*/ 89890 w 428"/>
              <a:gd name="T23" fmla="*/ 228190 h 634"/>
              <a:gd name="T24" fmla="*/ 105648 w 428"/>
              <a:gd name="T25" fmla="*/ 212328 h 634"/>
              <a:gd name="T26" fmla="*/ 121406 w 428"/>
              <a:gd name="T27" fmla="*/ 116798 h 634"/>
              <a:gd name="T28" fmla="*/ 142535 w 428"/>
              <a:gd name="T29" fmla="*/ 95530 h 634"/>
              <a:gd name="T30" fmla="*/ 142535 w 428"/>
              <a:gd name="T31" fmla="*/ 95530 h 634"/>
              <a:gd name="T32" fmla="*/ 152921 w 428"/>
              <a:gd name="T33" fmla="*/ 79668 h 634"/>
              <a:gd name="T34" fmla="*/ 152921 w 428"/>
              <a:gd name="T35" fmla="*/ 63807 h 634"/>
              <a:gd name="T36" fmla="*/ 147907 w 428"/>
              <a:gd name="T37" fmla="*/ 52992 h 634"/>
              <a:gd name="T38" fmla="*/ 79146 w 428"/>
              <a:gd name="T39" fmla="*/ 15862 h 634"/>
              <a:gd name="T40" fmla="*/ 79146 w 428"/>
              <a:gd name="T41" fmla="*/ 15862 h 634"/>
              <a:gd name="T42" fmla="*/ 131791 w 428"/>
              <a:gd name="T43" fmla="*/ 52992 h 634"/>
              <a:gd name="T44" fmla="*/ 21130 w 428"/>
              <a:gd name="T45" fmla="*/ 52992 h 634"/>
              <a:gd name="T46" fmla="*/ 79146 w 428"/>
              <a:gd name="T47" fmla="*/ 15862 h 634"/>
              <a:gd name="T48" fmla="*/ 89890 w 428"/>
              <a:gd name="T49" fmla="*/ 201874 h 634"/>
              <a:gd name="T50" fmla="*/ 89890 w 428"/>
              <a:gd name="T51" fmla="*/ 201874 h 634"/>
              <a:gd name="T52" fmla="*/ 84518 w 428"/>
              <a:gd name="T53" fmla="*/ 212328 h 634"/>
              <a:gd name="T54" fmla="*/ 68761 w 428"/>
              <a:gd name="T55" fmla="*/ 212328 h 634"/>
              <a:gd name="T56" fmla="*/ 63389 w 428"/>
              <a:gd name="T57" fmla="*/ 201874 h 634"/>
              <a:gd name="T58" fmla="*/ 47631 w 428"/>
              <a:gd name="T59" fmla="*/ 122206 h 634"/>
              <a:gd name="T60" fmla="*/ 79146 w 428"/>
              <a:gd name="T61" fmla="*/ 127253 h 634"/>
              <a:gd name="T62" fmla="*/ 105648 w 428"/>
              <a:gd name="T63" fmla="*/ 122206 h 634"/>
              <a:gd name="T64" fmla="*/ 89890 w 428"/>
              <a:gd name="T65" fmla="*/ 201874 h 634"/>
              <a:gd name="T66" fmla="*/ 79146 w 428"/>
              <a:gd name="T67" fmla="*/ 116798 h 634"/>
              <a:gd name="T68" fmla="*/ 79146 w 428"/>
              <a:gd name="T69" fmla="*/ 116798 h 634"/>
              <a:gd name="T70" fmla="*/ 31873 w 428"/>
              <a:gd name="T71" fmla="*/ 95530 h 634"/>
              <a:gd name="T72" fmla="*/ 121406 w 428"/>
              <a:gd name="T73" fmla="*/ 95530 h 634"/>
              <a:gd name="T74" fmla="*/ 79146 w 428"/>
              <a:gd name="T75" fmla="*/ 116798 h 634"/>
              <a:gd name="T76" fmla="*/ 131791 w 428"/>
              <a:gd name="T77" fmla="*/ 79668 h 634"/>
              <a:gd name="T78" fmla="*/ 131791 w 428"/>
              <a:gd name="T79" fmla="*/ 79668 h 634"/>
              <a:gd name="T80" fmla="*/ 21130 w 428"/>
              <a:gd name="T81" fmla="*/ 79668 h 634"/>
              <a:gd name="T82" fmla="*/ 16116 w 428"/>
              <a:gd name="T83" fmla="*/ 74261 h 634"/>
              <a:gd name="T84" fmla="*/ 21130 w 428"/>
              <a:gd name="T85" fmla="*/ 63807 h 634"/>
              <a:gd name="T86" fmla="*/ 131791 w 428"/>
              <a:gd name="T87" fmla="*/ 63807 h 634"/>
              <a:gd name="T88" fmla="*/ 142535 w 428"/>
              <a:gd name="T89" fmla="*/ 74261 h 634"/>
              <a:gd name="T90" fmla="*/ 131791 w 428"/>
              <a:gd name="T91" fmla="*/ 79668 h 6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28" h="634">
                <a:moveTo>
                  <a:pt x="413" y="147"/>
                </a:moveTo>
                <a:lnTo>
                  <a:pt x="413" y="147"/>
                </a:lnTo>
                <a:cubicBezTo>
                  <a:pt x="383" y="59"/>
                  <a:pt x="309" y="0"/>
                  <a:pt x="221" y="0"/>
                </a:cubicBezTo>
                <a:cubicBezTo>
                  <a:pt x="118" y="0"/>
                  <a:pt x="45" y="59"/>
                  <a:pt x="30" y="147"/>
                </a:cubicBezTo>
                <a:cubicBezTo>
                  <a:pt x="15" y="147"/>
                  <a:pt x="0" y="162"/>
                  <a:pt x="0" y="177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5"/>
                  <a:pt x="15" y="265"/>
                  <a:pt x="45" y="265"/>
                </a:cubicBezTo>
                <a:cubicBezTo>
                  <a:pt x="59" y="280"/>
                  <a:pt x="74" y="309"/>
                  <a:pt x="104" y="324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133" y="618"/>
                  <a:pt x="163" y="633"/>
                  <a:pt x="177" y="633"/>
                </a:cubicBezTo>
                <a:cubicBezTo>
                  <a:pt x="251" y="633"/>
                  <a:pt x="251" y="633"/>
                  <a:pt x="251" y="633"/>
                </a:cubicBezTo>
                <a:cubicBezTo>
                  <a:pt x="280" y="633"/>
                  <a:pt x="295" y="618"/>
                  <a:pt x="295" y="589"/>
                </a:cubicBezTo>
                <a:cubicBezTo>
                  <a:pt x="339" y="324"/>
                  <a:pt x="339" y="324"/>
                  <a:pt x="339" y="324"/>
                </a:cubicBezTo>
                <a:cubicBezTo>
                  <a:pt x="354" y="309"/>
                  <a:pt x="383" y="280"/>
                  <a:pt x="398" y="265"/>
                </a:cubicBezTo>
                <a:cubicBezTo>
                  <a:pt x="413" y="265"/>
                  <a:pt x="427" y="235"/>
                  <a:pt x="427" y="221"/>
                </a:cubicBezTo>
                <a:cubicBezTo>
                  <a:pt x="427" y="177"/>
                  <a:pt x="427" y="177"/>
                  <a:pt x="427" y="177"/>
                </a:cubicBezTo>
                <a:cubicBezTo>
                  <a:pt x="427" y="162"/>
                  <a:pt x="427" y="147"/>
                  <a:pt x="413" y="147"/>
                </a:cubicBezTo>
                <a:close/>
                <a:moveTo>
                  <a:pt x="221" y="44"/>
                </a:moveTo>
                <a:lnTo>
                  <a:pt x="221" y="44"/>
                </a:lnTo>
                <a:cubicBezTo>
                  <a:pt x="280" y="44"/>
                  <a:pt x="354" y="88"/>
                  <a:pt x="368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89" y="88"/>
                  <a:pt x="148" y="44"/>
                  <a:pt x="221" y="44"/>
                </a:cubicBezTo>
                <a:close/>
                <a:moveTo>
                  <a:pt x="251" y="560"/>
                </a:moveTo>
                <a:lnTo>
                  <a:pt x="251" y="560"/>
                </a:lnTo>
                <a:cubicBezTo>
                  <a:pt x="251" y="574"/>
                  <a:pt x="251" y="589"/>
                  <a:pt x="236" y="589"/>
                </a:cubicBezTo>
                <a:cubicBezTo>
                  <a:pt x="192" y="589"/>
                  <a:pt x="192" y="589"/>
                  <a:pt x="192" y="589"/>
                </a:cubicBezTo>
                <a:cubicBezTo>
                  <a:pt x="177" y="589"/>
                  <a:pt x="177" y="574"/>
                  <a:pt x="177" y="560"/>
                </a:cubicBezTo>
                <a:cubicBezTo>
                  <a:pt x="133" y="339"/>
                  <a:pt x="133" y="339"/>
                  <a:pt x="133" y="339"/>
                </a:cubicBezTo>
                <a:cubicBezTo>
                  <a:pt x="163" y="353"/>
                  <a:pt x="192" y="353"/>
                  <a:pt x="221" y="353"/>
                </a:cubicBezTo>
                <a:cubicBezTo>
                  <a:pt x="251" y="353"/>
                  <a:pt x="266" y="353"/>
                  <a:pt x="295" y="339"/>
                </a:cubicBezTo>
                <a:lnTo>
                  <a:pt x="251" y="560"/>
                </a:lnTo>
                <a:close/>
                <a:moveTo>
                  <a:pt x="221" y="324"/>
                </a:moveTo>
                <a:lnTo>
                  <a:pt x="221" y="324"/>
                </a:lnTo>
                <a:cubicBezTo>
                  <a:pt x="163" y="324"/>
                  <a:pt x="118" y="294"/>
                  <a:pt x="89" y="265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09" y="294"/>
                  <a:pt x="266" y="324"/>
                  <a:pt x="221" y="324"/>
                </a:cubicBezTo>
                <a:close/>
                <a:moveTo>
                  <a:pt x="368" y="221"/>
                </a:moveTo>
                <a:lnTo>
                  <a:pt x="368" y="221"/>
                </a:lnTo>
                <a:cubicBezTo>
                  <a:pt x="59" y="221"/>
                  <a:pt x="59" y="221"/>
                  <a:pt x="59" y="221"/>
                </a:cubicBezTo>
                <a:cubicBezTo>
                  <a:pt x="45" y="221"/>
                  <a:pt x="45" y="206"/>
                  <a:pt x="45" y="206"/>
                </a:cubicBezTo>
                <a:cubicBezTo>
                  <a:pt x="45" y="192"/>
                  <a:pt x="45" y="177"/>
                  <a:pt x="59" y="17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383" y="177"/>
                  <a:pt x="398" y="192"/>
                  <a:pt x="398" y="206"/>
                </a:cubicBezTo>
                <a:cubicBezTo>
                  <a:pt x="398" y="206"/>
                  <a:pt x="383" y="221"/>
                  <a:pt x="368" y="2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3" name="Freeform 158"/>
          <p:cNvSpPr>
            <a:spLocks noChangeArrowheads="1"/>
          </p:cNvSpPr>
          <p:nvPr/>
        </p:nvSpPr>
        <p:spPr bwMode="auto">
          <a:xfrm>
            <a:off x="7262086" y="5208460"/>
            <a:ext cx="338931" cy="310046"/>
          </a:xfrm>
          <a:custGeom>
            <a:avLst/>
            <a:gdLst>
              <a:gd name="T0" fmla="*/ 184545 w 649"/>
              <a:gd name="T1" fmla="*/ 26677 h 590"/>
              <a:gd name="T2" fmla="*/ 184545 w 649"/>
              <a:gd name="T3" fmla="*/ 26677 h 590"/>
              <a:gd name="T4" fmla="*/ 158386 w 649"/>
              <a:gd name="T5" fmla="*/ 0 h 590"/>
              <a:gd name="T6" fmla="*/ 73818 w 649"/>
              <a:gd name="T7" fmla="*/ 0 h 590"/>
              <a:gd name="T8" fmla="*/ 47659 w 649"/>
              <a:gd name="T9" fmla="*/ 26677 h 590"/>
              <a:gd name="T10" fmla="*/ 5375 w 649"/>
              <a:gd name="T11" fmla="*/ 58402 h 590"/>
              <a:gd name="T12" fmla="*/ 47659 w 649"/>
              <a:gd name="T13" fmla="*/ 100941 h 590"/>
              <a:gd name="T14" fmla="*/ 52676 w 649"/>
              <a:gd name="T15" fmla="*/ 100941 h 590"/>
              <a:gd name="T16" fmla="*/ 110727 w 649"/>
              <a:gd name="T17" fmla="*/ 153935 h 590"/>
              <a:gd name="T18" fmla="*/ 110727 w 649"/>
              <a:gd name="T19" fmla="*/ 196474 h 590"/>
              <a:gd name="T20" fmla="*/ 89585 w 649"/>
              <a:gd name="T21" fmla="*/ 196474 h 590"/>
              <a:gd name="T22" fmla="*/ 79193 w 649"/>
              <a:gd name="T23" fmla="*/ 206929 h 590"/>
              <a:gd name="T24" fmla="*/ 89585 w 649"/>
              <a:gd name="T25" fmla="*/ 212336 h 590"/>
              <a:gd name="T26" fmla="*/ 142261 w 649"/>
              <a:gd name="T27" fmla="*/ 212336 h 590"/>
              <a:gd name="T28" fmla="*/ 153011 w 649"/>
              <a:gd name="T29" fmla="*/ 206929 h 590"/>
              <a:gd name="T30" fmla="*/ 142261 w 649"/>
              <a:gd name="T31" fmla="*/ 196474 h 590"/>
              <a:gd name="T32" fmla="*/ 121477 w 649"/>
              <a:gd name="T33" fmla="*/ 196474 h 590"/>
              <a:gd name="T34" fmla="*/ 121477 w 649"/>
              <a:gd name="T35" fmla="*/ 153935 h 590"/>
              <a:gd name="T36" fmla="*/ 179528 w 649"/>
              <a:gd name="T37" fmla="*/ 100941 h 590"/>
              <a:gd name="T38" fmla="*/ 184545 w 649"/>
              <a:gd name="T39" fmla="*/ 100941 h 590"/>
              <a:gd name="T40" fmla="*/ 226829 w 649"/>
              <a:gd name="T41" fmla="*/ 58402 h 590"/>
              <a:gd name="T42" fmla="*/ 184545 w 649"/>
              <a:gd name="T43" fmla="*/ 26677 h 590"/>
              <a:gd name="T44" fmla="*/ 47659 w 649"/>
              <a:gd name="T45" fmla="*/ 85079 h 590"/>
              <a:gd name="T46" fmla="*/ 47659 w 649"/>
              <a:gd name="T47" fmla="*/ 85079 h 590"/>
              <a:gd name="T48" fmla="*/ 15767 w 649"/>
              <a:gd name="T49" fmla="*/ 58402 h 590"/>
              <a:gd name="T50" fmla="*/ 47659 w 649"/>
              <a:gd name="T51" fmla="*/ 42539 h 590"/>
              <a:gd name="T52" fmla="*/ 47659 w 649"/>
              <a:gd name="T53" fmla="*/ 85079 h 590"/>
              <a:gd name="T54" fmla="*/ 174153 w 649"/>
              <a:gd name="T55" fmla="*/ 68856 h 590"/>
              <a:gd name="T56" fmla="*/ 174153 w 649"/>
              <a:gd name="T57" fmla="*/ 68856 h 590"/>
              <a:gd name="T58" fmla="*/ 116102 w 649"/>
              <a:gd name="T59" fmla="*/ 143480 h 590"/>
              <a:gd name="T60" fmla="*/ 58051 w 649"/>
              <a:gd name="T61" fmla="*/ 68856 h 590"/>
              <a:gd name="T62" fmla="*/ 58051 w 649"/>
              <a:gd name="T63" fmla="*/ 26677 h 590"/>
              <a:gd name="T64" fmla="*/ 73818 w 649"/>
              <a:gd name="T65" fmla="*/ 15862 h 590"/>
              <a:gd name="T66" fmla="*/ 158386 w 649"/>
              <a:gd name="T67" fmla="*/ 15862 h 590"/>
              <a:gd name="T68" fmla="*/ 174153 w 649"/>
              <a:gd name="T69" fmla="*/ 26677 h 590"/>
              <a:gd name="T70" fmla="*/ 174153 w 649"/>
              <a:gd name="T71" fmla="*/ 68856 h 590"/>
              <a:gd name="T72" fmla="*/ 184545 w 649"/>
              <a:gd name="T73" fmla="*/ 85079 h 590"/>
              <a:gd name="T74" fmla="*/ 184545 w 649"/>
              <a:gd name="T75" fmla="*/ 85079 h 590"/>
              <a:gd name="T76" fmla="*/ 184545 w 649"/>
              <a:gd name="T77" fmla="*/ 42539 h 590"/>
              <a:gd name="T78" fmla="*/ 216437 w 649"/>
              <a:gd name="T79" fmla="*/ 58402 h 590"/>
              <a:gd name="T80" fmla="*/ 184545 w 649"/>
              <a:gd name="T81" fmla="*/ 85079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1719347"/>
            <a:ext cx="5159023" cy="3812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218672" y="2145060"/>
            <a:ext cx="1578101" cy="1512485"/>
          </a:xfrm>
          <a:custGeom>
            <a:avLst/>
            <a:gdLst>
              <a:gd name="connsiteX0" fmla="*/ 0 w 2708066"/>
              <a:gd name="connsiteY0" fmla="*/ 1354004 h 2708008"/>
              <a:gd name="connsiteX1" fmla="*/ 1354033 w 2708066"/>
              <a:gd name="connsiteY1" fmla="*/ 0 h 2708008"/>
              <a:gd name="connsiteX2" fmla="*/ 2708066 w 2708066"/>
              <a:gd name="connsiteY2" fmla="*/ 1354004 h 2708008"/>
              <a:gd name="connsiteX3" fmla="*/ 1354033 w 2708066"/>
              <a:gd name="connsiteY3" fmla="*/ 2708008 h 2708008"/>
              <a:gd name="connsiteX4" fmla="*/ 0 w 2708066"/>
              <a:gd name="connsiteY4" fmla="*/ 1354004 h 27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066" h="2708008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75" tIns="594666" rIns="594675" bIns="594666" numCol="1" spcCol="1270" anchor="ctr" anchorCtr="0">
            <a:noAutofit/>
          </a:bodyPr>
          <a:lstStyle/>
          <a:p>
            <a:pPr algn="ctr" defTabSz="2310765">
              <a:lnSpc>
                <a:spcPct val="120000"/>
              </a:lnSpc>
              <a:spcAft>
                <a:spcPct val="35000"/>
              </a:spcAft>
            </a:pPr>
            <a:endParaRPr lang="id-ID" sz="52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02371" y="2220270"/>
            <a:ext cx="301159" cy="301154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56966" y="3964457"/>
            <a:ext cx="218063" cy="218273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40"/>
              <a:satOff val="2879"/>
              <a:lumOff val="1209"/>
              <a:alphaOff val="0"/>
            </a:schemeClr>
          </a:fillRef>
          <a:effectRef idx="0">
            <a:schemeClr val="accent3">
              <a:hueOff val="56240"/>
              <a:satOff val="2879"/>
              <a:lumOff val="120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39458" y="3442602"/>
            <a:ext cx="218063" cy="2182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479"/>
              <a:satOff val="5757"/>
              <a:lumOff val="2418"/>
              <a:alphaOff val="0"/>
            </a:schemeClr>
          </a:fillRef>
          <a:effectRef idx="0">
            <a:schemeClr val="accent3">
              <a:hueOff val="112479"/>
              <a:satOff val="5757"/>
              <a:lumOff val="241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38397" y="4121305"/>
            <a:ext cx="301159" cy="3011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68719"/>
              <a:satOff val="8636"/>
              <a:lumOff val="3628"/>
              <a:alphaOff val="0"/>
            </a:schemeClr>
          </a:fillRef>
          <a:effectRef idx="0">
            <a:schemeClr val="accent3">
              <a:hueOff val="168719"/>
              <a:satOff val="8636"/>
              <a:lumOff val="3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9445" y="2864809"/>
            <a:ext cx="218063" cy="2182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24959"/>
              <a:satOff val="11515"/>
              <a:lumOff val="4837"/>
              <a:alphaOff val="0"/>
            </a:schemeClr>
          </a:fillRef>
          <a:effectRef idx="0">
            <a:schemeClr val="accent3">
              <a:hueOff val="224959"/>
              <a:satOff val="11515"/>
              <a:lumOff val="483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226530" y="2863915"/>
            <a:ext cx="1100893" cy="1100542"/>
          </a:xfrm>
          <a:custGeom>
            <a:avLst/>
            <a:gdLst>
              <a:gd name="connsiteX0" fmla="*/ 0 w 1100954"/>
              <a:gd name="connsiteY0" fmla="*/ 550301 h 1100602"/>
              <a:gd name="connsiteX1" fmla="*/ 550477 w 1100954"/>
              <a:gd name="connsiteY1" fmla="*/ 0 h 1100602"/>
              <a:gd name="connsiteX2" fmla="*/ 1100954 w 1100954"/>
              <a:gd name="connsiteY2" fmla="*/ 550301 h 1100602"/>
              <a:gd name="connsiteX3" fmla="*/ 550477 w 1100954"/>
              <a:gd name="connsiteY3" fmla="*/ 1100602 h 1100602"/>
              <a:gd name="connsiteX4" fmla="*/ 0 w 1100954"/>
              <a:gd name="connsiteY4" fmla="*/ 550301 h 110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54" h="1100602">
                <a:moveTo>
                  <a:pt x="0" y="550301"/>
                </a:moveTo>
                <a:cubicBezTo>
                  <a:pt x="0" y="246378"/>
                  <a:pt x="246457" y="0"/>
                  <a:pt x="550477" y="0"/>
                </a:cubicBezTo>
                <a:cubicBezTo>
                  <a:pt x="854497" y="0"/>
                  <a:pt x="1100954" y="246378"/>
                  <a:pt x="1100954" y="550301"/>
                </a:cubicBezTo>
                <a:cubicBezTo>
                  <a:pt x="1100954" y="854224"/>
                  <a:pt x="854497" y="1100602"/>
                  <a:pt x="550477" y="1100602"/>
                </a:cubicBezTo>
                <a:cubicBezTo>
                  <a:pt x="246457" y="1100602"/>
                  <a:pt x="0" y="854224"/>
                  <a:pt x="0" y="550301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438"/>
              <a:satOff val="17272"/>
              <a:lumOff val="7255"/>
              <a:alphaOff val="0"/>
            </a:schemeClr>
          </a:fillRef>
          <a:effectRef idx="0">
            <a:schemeClr val="accent3">
              <a:hueOff val="337438"/>
              <a:satOff val="17272"/>
              <a:lumOff val="72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228" tIns="241176" rIns="241228" bIns="241176" numCol="1" spcCol="1270" anchor="ctr" anchorCtr="0">
            <a:noAutofit/>
          </a:bodyPr>
          <a:lstStyle/>
          <a:p>
            <a:pPr algn="ctr" defTabSz="932815">
              <a:lnSpc>
                <a:spcPct val="120000"/>
              </a:lnSpc>
              <a:spcAft>
                <a:spcPct val="35000"/>
              </a:spcAft>
            </a:pPr>
            <a:endParaRPr lang="id-ID" sz="21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99398" y="3897906"/>
            <a:ext cx="301159" cy="30115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93678"/>
              <a:satOff val="20151"/>
              <a:lumOff val="8464"/>
              <a:alphaOff val="0"/>
            </a:schemeClr>
          </a:fillRef>
          <a:effectRef idx="0">
            <a:schemeClr val="accent3">
              <a:hueOff val="393678"/>
              <a:satOff val="20151"/>
              <a:lumOff val="846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72599" y="4135445"/>
            <a:ext cx="544403" cy="544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742726" y="2037148"/>
            <a:ext cx="1100893" cy="1100542"/>
          </a:xfrm>
          <a:custGeom>
            <a:avLst/>
            <a:gdLst>
              <a:gd name="connsiteX0" fmla="*/ 0 w 1100954"/>
              <a:gd name="connsiteY0" fmla="*/ 550301 h 1100602"/>
              <a:gd name="connsiteX1" fmla="*/ 550477 w 1100954"/>
              <a:gd name="connsiteY1" fmla="*/ 0 h 1100602"/>
              <a:gd name="connsiteX2" fmla="*/ 1100954 w 1100954"/>
              <a:gd name="connsiteY2" fmla="*/ 550301 h 1100602"/>
              <a:gd name="connsiteX3" fmla="*/ 550477 w 1100954"/>
              <a:gd name="connsiteY3" fmla="*/ 1100602 h 1100602"/>
              <a:gd name="connsiteX4" fmla="*/ 0 w 1100954"/>
              <a:gd name="connsiteY4" fmla="*/ 550301 h 110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54" h="1100602">
                <a:moveTo>
                  <a:pt x="0" y="550301"/>
                </a:moveTo>
                <a:cubicBezTo>
                  <a:pt x="0" y="246378"/>
                  <a:pt x="246457" y="0"/>
                  <a:pt x="550477" y="0"/>
                </a:cubicBezTo>
                <a:cubicBezTo>
                  <a:pt x="854497" y="0"/>
                  <a:pt x="1100954" y="246378"/>
                  <a:pt x="1100954" y="550301"/>
                </a:cubicBezTo>
                <a:cubicBezTo>
                  <a:pt x="1100954" y="854224"/>
                  <a:pt x="854497" y="1100602"/>
                  <a:pt x="550477" y="1100602"/>
                </a:cubicBezTo>
                <a:cubicBezTo>
                  <a:pt x="246457" y="1100602"/>
                  <a:pt x="0" y="854224"/>
                  <a:pt x="0" y="5503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157"/>
              <a:satOff val="25908"/>
              <a:lumOff val="10883"/>
              <a:alphaOff val="0"/>
            </a:schemeClr>
          </a:fillRef>
          <a:effectRef idx="0">
            <a:schemeClr val="accent3">
              <a:hueOff val="506157"/>
              <a:satOff val="25908"/>
              <a:lumOff val="10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228" tIns="241176" rIns="241228" bIns="241176" numCol="1" spcCol="1270" anchor="ctr" anchorCtr="0">
            <a:noAutofit/>
          </a:bodyPr>
          <a:lstStyle/>
          <a:p>
            <a:pPr algn="ctr" defTabSz="932815">
              <a:lnSpc>
                <a:spcPct val="120000"/>
              </a:lnSpc>
              <a:spcAft>
                <a:spcPct val="35000"/>
              </a:spcAft>
            </a:pPr>
            <a:endParaRPr lang="id-ID" sz="21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49881" y="3137311"/>
            <a:ext cx="301159" cy="301154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397"/>
              <a:satOff val="28787"/>
              <a:lumOff val="12092"/>
              <a:alphaOff val="0"/>
            </a:schemeClr>
          </a:fillRef>
          <a:effectRef idx="0">
            <a:schemeClr val="accent3">
              <a:hueOff val="562397"/>
              <a:satOff val="28787"/>
              <a:lumOff val="120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54536" y="4748169"/>
            <a:ext cx="218063" cy="2182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18636"/>
              <a:satOff val="31665"/>
              <a:lumOff val="13301"/>
              <a:alphaOff val="0"/>
            </a:schemeClr>
          </a:fillRef>
          <a:effectRef idx="0">
            <a:schemeClr val="accent3">
              <a:hueOff val="618636"/>
              <a:satOff val="31665"/>
              <a:lumOff val="13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40119" y="3585116"/>
            <a:ext cx="218063" cy="2182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4876"/>
              <a:satOff val="34544"/>
              <a:lumOff val="14510"/>
              <a:alphaOff val="0"/>
            </a:schemeClr>
          </a:fillRef>
          <a:effectRef idx="0">
            <a:schemeClr val="accent3">
              <a:hueOff val="674876"/>
              <a:satOff val="34544"/>
              <a:lumOff val="1451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91496" y="2478925"/>
            <a:ext cx="932991" cy="670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35990" y="2292349"/>
            <a:ext cx="568413" cy="670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11063" y="3093715"/>
            <a:ext cx="56841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465385" y="2082297"/>
            <a:ext cx="27432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000" dirty="0"/>
              <a:t>根据办学理念和学生兴趣爱好、学业发展、职业规划等；</a:t>
            </a:r>
            <a:endParaRPr lang="id-ID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4511064" y="4715341"/>
            <a:ext cx="3487308" cy="70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/>
              <a:t>依据地域特色文化和民间传统艺术资源等</a:t>
            </a:r>
            <a:r>
              <a:rPr lang="zh-CN" altLang="en-US" sz="2000" dirty="0"/>
              <a:t>；</a:t>
            </a:r>
            <a:endParaRPr lang="id-ID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36649" y="2345062"/>
            <a:ext cx="230861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000" dirty="0"/>
              <a:t>发挥学校教学资源的优势，体现办学特色</a:t>
            </a:r>
            <a:r>
              <a:rPr lang="zh-CN" altLang="en-US" sz="2000" dirty="0"/>
              <a:t>。</a:t>
            </a:r>
            <a:endParaRPr lang="id-ID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/>
          <p:nvPr>
            <p:custDataLst>
              <p:tags r:id="rId1"/>
            </p:custDataLst>
          </p:nvPr>
        </p:nvSpPr>
        <p:spPr>
          <a:xfrm>
            <a:off x="695394" y="612959"/>
            <a:ext cx="11496606" cy="29660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>
          <a:xfrm>
            <a:off x="2" y="133623"/>
            <a:ext cx="547287" cy="50899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4241959" y="175847"/>
            <a:ext cx="2908018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课程设置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的依据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9" grpId="0"/>
      <p:bldP spid="75" grpId="0"/>
      <p:bldP spid="7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22733" y="2490515"/>
            <a:ext cx="732889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探索高中音乐课程的实践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        推进高中音乐教学</a:t>
            </a: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的发展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algn="r"/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                                     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algn="r"/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algn="r"/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                      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谢  谢！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765586" y="5466092"/>
            <a:ext cx="5136875" cy="12923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</a:t>
            </a:r>
            <a:r>
              <a:rPr lang="en-US" altLang="zh-CN" dirty="0" smtClean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2018.7</a:t>
            </a:r>
            <a:endParaRPr lang="en-US" altLang="zh-CN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76576" y="-986693"/>
            <a:ext cx="7330268" cy="6897898"/>
          </a:xfrm>
          <a:prstGeom prst="rect">
            <a:avLst/>
          </a:prstGeom>
        </p:spPr>
      </p:pic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-115615" y="726831"/>
            <a:ext cx="7590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endParaRPr lang="zh-CN" altLang="en-US" sz="1800" cap="all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813141" y="2376976"/>
            <a:ext cx="3376942" cy="3362920"/>
            <a:chOff x="8171337" y="1653220"/>
            <a:chExt cx="3106263" cy="3668503"/>
          </a:xfrm>
        </p:grpSpPr>
        <p:sp>
          <p:nvSpPr>
            <p:cNvPr id="13" name="Rectangle 12"/>
            <p:cNvSpPr/>
            <p:nvPr/>
          </p:nvSpPr>
          <p:spPr>
            <a:xfrm>
              <a:off x="8171337" y="2722293"/>
              <a:ext cx="3106263" cy="259943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</p:spPr>
          <p:txBody>
            <a:bodyPr wrap="square" lIns="182880" tIns="182880" rIns="182880" bIns="182880">
              <a:noAutofit/>
            </a:bodyPr>
            <a:lstStyle/>
            <a:p>
              <a:pPr marL="171450" marR="0" lvl="0" indent="-171450" algn="l" defTabSz="1218565" rtl="0" eaLnBrk="1" fontAlgn="auto" latinLnBrk="0" hangingPunct="1">
                <a:lnSpc>
                  <a:spcPct val="94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5BBE77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形成基于音乐内涵的“文化理解”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71337" y="1653220"/>
              <a:ext cx="3014233" cy="67148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243840" tIns="121920" rIns="243840" bIns="121920" rtlCol="0" anchor="ctr" anchorCtr="0">
              <a:spAutoFit/>
            </a:bodyPr>
            <a:lstStyle/>
            <a:p>
              <a:pPr marL="859155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文化理解 </a:t>
              </a:r>
            </a:p>
          </p:txBody>
        </p:sp>
        <p:sp>
          <p:nvSpPr>
            <p:cNvPr id="22" name="Freeform 136"/>
            <p:cNvSpPr>
              <a:spLocks noEditPoints="1"/>
            </p:cNvSpPr>
            <p:nvPr/>
          </p:nvSpPr>
          <p:spPr bwMode="auto">
            <a:xfrm>
              <a:off x="8404090" y="1903050"/>
              <a:ext cx="636399" cy="525979"/>
            </a:xfrm>
            <a:custGeom>
              <a:avLst/>
              <a:gdLst>
                <a:gd name="T0" fmla="*/ 100 w 616"/>
                <a:gd name="T1" fmla="*/ 285 h 509"/>
                <a:gd name="T2" fmla="*/ 323 w 616"/>
                <a:gd name="T3" fmla="*/ 422 h 509"/>
                <a:gd name="T4" fmla="*/ 323 w 616"/>
                <a:gd name="T5" fmla="*/ 278 h 509"/>
                <a:gd name="T6" fmla="*/ 114 w 616"/>
                <a:gd name="T7" fmla="*/ 292 h 509"/>
                <a:gd name="T8" fmla="*/ 612 w 616"/>
                <a:gd name="T9" fmla="*/ 188 h 509"/>
                <a:gd name="T10" fmla="*/ 555 w 616"/>
                <a:gd name="T11" fmla="*/ 4 h 509"/>
                <a:gd name="T12" fmla="*/ 554 w 616"/>
                <a:gd name="T13" fmla="*/ 3 h 509"/>
                <a:gd name="T14" fmla="*/ 553 w 616"/>
                <a:gd name="T15" fmla="*/ 1 h 509"/>
                <a:gd name="T16" fmla="*/ 551 w 616"/>
                <a:gd name="T17" fmla="*/ 1 h 509"/>
                <a:gd name="T18" fmla="*/ 549 w 616"/>
                <a:gd name="T19" fmla="*/ 0 h 509"/>
                <a:gd name="T20" fmla="*/ 308 w 616"/>
                <a:gd name="T21" fmla="*/ 0 h 509"/>
                <a:gd name="T22" fmla="*/ 147 w 616"/>
                <a:gd name="T23" fmla="*/ 0 h 509"/>
                <a:gd name="T24" fmla="*/ 66 w 616"/>
                <a:gd name="T25" fmla="*/ 0 h 509"/>
                <a:gd name="T26" fmla="*/ 64 w 616"/>
                <a:gd name="T27" fmla="*/ 1 h 509"/>
                <a:gd name="T28" fmla="*/ 62 w 616"/>
                <a:gd name="T29" fmla="*/ 2 h 509"/>
                <a:gd name="T30" fmla="*/ 61 w 616"/>
                <a:gd name="T31" fmla="*/ 4 h 509"/>
                <a:gd name="T32" fmla="*/ 60 w 616"/>
                <a:gd name="T33" fmla="*/ 5 h 509"/>
                <a:gd name="T34" fmla="*/ 27 w 616"/>
                <a:gd name="T35" fmla="*/ 242 h 509"/>
                <a:gd name="T36" fmla="*/ 582 w 616"/>
                <a:gd name="T37" fmla="*/ 509 h 509"/>
                <a:gd name="T38" fmla="*/ 606 w 616"/>
                <a:gd name="T39" fmla="*/ 229 h 509"/>
                <a:gd name="T40" fmla="*/ 464 w 616"/>
                <a:gd name="T41" fmla="*/ 232 h 509"/>
                <a:gd name="T42" fmla="*/ 463 w 616"/>
                <a:gd name="T43" fmla="*/ 14 h 509"/>
                <a:gd name="T44" fmla="*/ 391 w 616"/>
                <a:gd name="T45" fmla="*/ 219 h 509"/>
                <a:gd name="T46" fmla="*/ 315 w 616"/>
                <a:gd name="T47" fmla="*/ 14 h 509"/>
                <a:gd name="T48" fmla="*/ 391 w 616"/>
                <a:gd name="T49" fmla="*/ 219 h 509"/>
                <a:gd name="T50" fmla="*/ 257 w 616"/>
                <a:gd name="T51" fmla="*/ 232 h 509"/>
                <a:gd name="T52" fmla="*/ 234 w 616"/>
                <a:gd name="T53" fmla="*/ 14 h 509"/>
                <a:gd name="T54" fmla="*/ 117 w 616"/>
                <a:gd name="T55" fmla="*/ 192 h 509"/>
                <a:gd name="T56" fmla="*/ 202 w 616"/>
                <a:gd name="T57" fmla="*/ 190 h 509"/>
                <a:gd name="T58" fmla="*/ 117 w 616"/>
                <a:gd name="T59" fmla="*/ 192 h 509"/>
                <a:gd name="T60" fmla="*/ 72 w 616"/>
                <a:gd name="T61" fmla="*/ 14 h 509"/>
                <a:gd name="T62" fmla="*/ 48 w 616"/>
                <a:gd name="T63" fmla="*/ 232 h 509"/>
                <a:gd name="T64" fmla="*/ 392 w 616"/>
                <a:gd name="T65" fmla="*/ 495 h 509"/>
                <a:gd name="T66" fmla="*/ 503 w 616"/>
                <a:gd name="T67" fmla="*/ 495 h 509"/>
                <a:gd name="T68" fmla="*/ 517 w 616"/>
                <a:gd name="T69" fmla="*/ 285 h 509"/>
                <a:gd name="T70" fmla="*/ 378 w 616"/>
                <a:gd name="T71" fmla="*/ 285 h 509"/>
                <a:gd name="T72" fmla="*/ 41 w 616"/>
                <a:gd name="T73" fmla="*/ 246 h 509"/>
                <a:gd name="T74" fmla="*/ 113 w 616"/>
                <a:gd name="T75" fmla="*/ 229 h 509"/>
                <a:gd name="T76" fmla="*/ 215 w 616"/>
                <a:gd name="T77" fmla="*/ 229 h 509"/>
                <a:gd name="T78" fmla="*/ 308 w 616"/>
                <a:gd name="T79" fmla="*/ 217 h 509"/>
                <a:gd name="T80" fmla="*/ 410 w 616"/>
                <a:gd name="T81" fmla="*/ 217 h 509"/>
                <a:gd name="T82" fmla="*/ 511 w 616"/>
                <a:gd name="T83" fmla="*/ 217 h 509"/>
                <a:gd name="T84" fmla="*/ 575 w 616"/>
                <a:gd name="T85" fmla="*/ 495 h 509"/>
                <a:gd name="T86" fmla="*/ 513 w 616"/>
                <a:gd name="T87" fmla="*/ 189 h 509"/>
                <a:gd name="T88" fmla="*/ 598 w 616"/>
                <a:gd name="T89" fmla="*/ 19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6" h="509">
                  <a:moveTo>
                    <a:pt x="323" y="278"/>
                  </a:moveTo>
                  <a:cubicBezTo>
                    <a:pt x="107" y="278"/>
                    <a:pt x="107" y="278"/>
                    <a:pt x="107" y="278"/>
                  </a:cubicBezTo>
                  <a:cubicBezTo>
                    <a:pt x="104" y="278"/>
                    <a:pt x="100" y="282"/>
                    <a:pt x="100" y="285"/>
                  </a:cubicBezTo>
                  <a:cubicBezTo>
                    <a:pt x="100" y="415"/>
                    <a:pt x="100" y="415"/>
                    <a:pt x="100" y="415"/>
                  </a:cubicBezTo>
                  <a:cubicBezTo>
                    <a:pt x="100" y="419"/>
                    <a:pt x="104" y="422"/>
                    <a:pt x="107" y="422"/>
                  </a:cubicBezTo>
                  <a:cubicBezTo>
                    <a:pt x="323" y="422"/>
                    <a:pt x="323" y="422"/>
                    <a:pt x="323" y="422"/>
                  </a:cubicBezTo>
                  <a:cubicBezTo>
                    <a:pt x="327" y="422"/>
                    <a:pt x="330" y="419"/>
                    <a:pt x="330" y="415"/>
                  </a:cubicBezTo>
                  <a:cubicBezTo>
                    <a:pt x="330" y="285"/>
                    <a:pt x="330" y="285"/>
                    <a:pt x="330" y="285"/>
                  </a:cubicBezTo>
                  <a:cubicBezTo>
                    <a:pt x="330" y="282"/>
                    <a:pt x="327" y="278"/>
                    <a:pt x="323" y="278"/>
                  </a:cubicBezTo>
                  <a:close/>
                  <a:moveTo>
                    <a:pt x="316" y="408"/>
                  </a:moveTo>
                  <a:cubicBezTo>
                    <a:pt x="114" y="408"/>
                    <a:pt x="114" y="408"/>
                    <a:pt x="114" y="408"/>
                  </a:cubicBezTo>
                  <a:cubicBezTo>
                    <a:pt x="114" y="292"/>
                    <a:pt x="114" y="292"/>
                    <a:pt x="114" y="292"/>
                  </a:cubicBezTo>
                  <a:cubicBezTo>
                    <a:pt x="316" y="292"/>
                    <a:pt x="316" y="292"/>
                    <a:pt x="316" y="292"/>
                  </a:cubicBezTo>
                  <a:lnTo>
                    <a:pt x="316" y="408"/>
                  </a:lnTo>
                  <a:close/>
                  <a:moveTo>
                    <a:pt x="612" y="188"/>
                  </a:moveTo>
                  <a:cubicBezTo>
                    <a:pt x="556" y="5"/>
                    <a:pt x="556" y="5"/>
                    <a:pt x="556" y="5"/>
                  </a:cubicBezTo>
                  <a:cubicBezTo>
                    <a:pt x="556" y="5"/>
                    <a:pt x="556" y="5"/>
                    <a:pt x="556" y="5"/>
                  </a:cubicBezTo>
                  <a:cubicBezTo>
                    <a:pt x="556" y="5"/>
                    <a:pt x="555" y="4"/>
                    <a:pt x="555" y="4"/>
                  </a:cubicBezTo>
                  <a:cubicBezTo>
                    <a:pt x="555" y="4"/>
                    <a:pt x="555" y="4"/>
                    <a:pt x="555" y="4"/>
                  </a:cubicBezTo>
                  <a:cubicBezTo>
                    <a:pt x="555" y="3"/>
                    <a:pt x="555" y="3"/>
                    <a:pt x="555" y="3"/>
                  </a:cubicBezTo>
                  <a:cubicBezTo>
                    <a:pt x="555" y="3"/>
                    <a:pt x="554" y="3"/>
                    <a:pt x="554" y="3"/>
                  </a:cubicBezTo>
                  <a:cubicBezTo>
                    <a:pt x="554" y="2"/>
                    <a:pt x="554" y="2"/>
                    <a:pt x="554" y="2"/>
                  </a:cubicBezTo>
                  <a:cubicBezTo>
                    <a:pt x="554" y="2"/>
                    <a:pt x="553" y="2"/>
                    <a:pt x="553" y="2"/>
                  </a:cubicBezTo>
                  <a:cubicBezTo>
                    <a:pt x="553" y="2"/>
                    <a:pt x="553" y="1"/>
                    <a:pt x="553" y="1"/>
                  </a:cubicBezTo>
                  <a:cubicBezTo>
                    <a:pt x="552" y="1"/>
                    <a:pt x="552" y="1"/>
                    <a:pt x="552" y="1"/>
                  </a:cubicBezTo>
                  <a:cubicBezTo>
                    <a:pt x="552" y="1"/>
                    <a:pt x="552" y="1"/>
                    <a:pt x="551" y="1"/>
                  </a:cubicBezTo>
                  <a:cubicBezTo>
                    <a:pt x="551" y="1"/>
                    <a:pt x="551" y="1"/>
                    <a:pt x="551" y="1"/>
                  </a:cubicBezTo>
                  <a:cubicBezTo>
                    <a:pt x="551" y="0"/>
                    <a:pt x="550" y="0"/>
                    <a:pt x="550" y="0"/>
                  </a:cubicBezTo>
                  <a:cubicBezTo>
                    <a:pt x="550" y="0"/>
                    <a:pt x="550" y="0"/>
                    <a:pt x="549" y="0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0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2" y="2"/>
                    <a:pt x="62" y="2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1" y="3"/>
                    <a:pt x="61" y="3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5"/>
                    <a:pt x="61" y="5"/>
                  </a:cubicBezTo>
                  <a:cubicBezTo>
                    <a:pt x="61" y="5"/>
                    <a:pt x="60" y="5"/>
                    <a:pt x="60" y="5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0" y="203"/>
                    <a:pt x="2" y="218"/>
                    <a:pt x="10" y="229"/>
                  </a:cubicBezTo>
                  <a:cubicBezTo>
                    <a:pt x="15" y="235"/>
                    <a:pt x="20" y="239"/>
                    <a:pt x="27" y="242"/>
                  </a:cubicBezTo>
                  <a:cubicBezTo>
                    <a:pt x="27" y="502"/>
                    <a:pt x="27" y="502"/>
                    <a:pt x="27" y="502"/>
                  </a:cubicBezTo>
                  <a:cubicBezTo>
                    <a:pt x="27" y="506"/>
                    <a:pt x="30" y="509"/>
                    <a:pt x="34" y="509"/>
                  </a:cubicBezTo>
                  <a:cubicBezTo>
                    <a:pt x="582" y="509"/>
                    <a:pt x="582" y="509"/>
                    <a:pt x="582" y="509"/>
                  </a:cubicBezTo>
                  <a:cubicBezTo>
                    <a:pt x="586" y="509"/>
                    <a:pt x="589" y="506"/>
                    <a:pt x="589" y="50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96" y="239"/>
                    <a:pt x="602" y="235"/>
                    <a:pt x="606" y="229"/>
                  </a:cubicBezTo>
                  <a:cubicBezTo>
                    <a:pt x="614" y="218"/>
                    <a:pt x="616" y="203"/>
                    <a:pt x="612" y="188"/>
                  </a:cubicBezTo>
                  <a:close/>
                  <a:moveTo>
                    <a:pt x="493" y="220"/>
                  </a:moveTo>
                  <a:cubicBezTo>
                    <a:pt x="486" y="228"/>
                    <a:pt x="476" y="232"/>
                    <a:pt x="464" y="232"/>
                  </a:cubicBezTo>
                  <a:cubicBezTo>
                    <a:pt x="439" y="232"/>
                    <a:pt x="417" y="213"/>
                    <a:pt x="414" y="190"/>
                  </a:cubicBezTo>
                  <a:cubicBezTo>
                    <a:pt x="396" y="14"/>
                    <a:pt x="396" y="14"/>
                    <a:pt x="396" y="14"/>
                  </a:cubicBezTo>
                  <a:cubicBezTo>
                    <a:pt x="463" y="14"/>
                    <a:pt x="463" y="14"/>
                    <a:pt x="463" y="14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01" y="202"/>
                    <a:pt x="499" y="212"/>
                    <a:pt x="493" y="220"/>
                  </a:cubicBezTo>
                  <a:close/>
                  <a:moveTo>
                    <a:pt x="391" y="219"/>
                  </a:moveTo>
                  <a:cubicBezTo>
                    <a:pt x="383" y="228"/>
                    <a:pt x="373" y="232"/>
                    <a:pt x="360" y="232"/>
                  </a:cubicBezTo>
                  <a:cubicBezTo>
                    <a:pt x="336" y="232"/>
                    <a:pt x="315" y="213"/>
                    <a:pt x="315" y="190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400" y="191"/>
                    <a:pt x="400" y="191"/>
                    <a:pt x="400" y="191"/>
                  </a:cubicBezTo>
                  <a:cubicBezTo>
                    <a:pt x="401" y="201"/>
                    <a:pt x="398" y="211"/>
                    <a:pt x="391" y="219"/>
                  </a:cubicBezTo>
                  <a:close/>
                  <a:moveTo>
                    <a:pt x="301" y="190"/>
                  </a:moveTo>
                  <a:cubicBezTo>
                    <a:pt x="301" y="201"/>
                    <a:pt x="297" y="212"/>
                    <a:pt x="288" y="220"/>
                  </a:cubicBezTo>
                  <a:cubicBezTo>
                    <a:pt x="280" y="228"/>
                    <a:pt x="269" y="232"/>
                    <a:pt x="257" y="232"/>
                  </a:cubicBezTo>
                  <a:cubicBezTo>
                    <a:pt x="244" y="232"/>
                    <a:pt x="233" y="228"/>
                    <a:pt x="226" y="219"/>
                  </a:cubicBezTo>
                  <a:cubicBezTo>
                    <a:pt x="219" y="211"/>
                    <a:pt x="216" y="201"/>
                    <a:pt x="217" y="191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301" y="14"/>
                    <a:pt x="301" y="14"/>
                    <a:pt x="301" y="14"/>
                  </a:cubicBezTo>
                  <a:lnTo>
                    <a:pt x="301" y="190"/>
                  </a:lnTo>
                  <a:close/>
                  <a:moveTo>
                    <a:pt x="117" y="192"/>
                  </a:moveTo>
                  <a:cubicBezTo>
                    <a:pt x="153" y="14"/>
                    <a:pt x="153" y="14"/>
                    <a:pt x="153" y="14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0" y="213"/>
                    <a:pt x="177" y="232"/>
                    <a:pt x="152" y="232"/>
                  </a:cubicBezTo>
                  <a:cubicBezTo>
                    <a:pt x="140" y="232"/>
                    <a:pt x="130" y="228"/>
                    <a:pt x="123" y="220"/>
                  </a:cubicBezTo>
                  <a:cubicBezTo>
                    <a:pt x="117" y="212"/>
                    <a:pt x="115" y="202"/>
                    <a:pt x="117" y="192"/>
                  </a:cubicBezTo>
                  <a:close/>
                  <a:moveTo>
                    <a:pt x="22" y="220"/>
                  </a:moveTo>
                  <a:cubicBezTo>
                    <a:pt x="16" y="213"/>
                    <a:pt x="15" y="203"/>
                    <a:pt x="18" y="19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03" y="189"/>
                    <a:pt x="103" y="189"/>
                    <a:pt x="103" y="189"/>
                  </a:cubicBezTo>
                  <a:cubicBezTo>
                    <a:pt x="99" y="212"/>
                    <a:pt x="73" y="232"/>
                    <a:pt x="48" y="232"/>
                  </a:cubicBezTo>
                  <a:cubicBezTo>
                    <a:pt x="37" y="232"/>
                    <a:pt x="27" y="228"/>
                    <a:pt x="22" y="220"/>
                  </a:cubicBezTo>
                  <a:close/>
                  <a:moveTo>
                    <a:pt x="503" y="495"/>
                  </a:moveTo>
                  <a:cubicBezTo>
                    <a:pt x="392" y="495"/>
                    <a:pt x="392" y="495"/>
                    <a:pt x="392" y="495"/>
                  </a:cubicBezTo>
                  <a:cubicBezTo>
                    <a:pt x="392" y="292"/>
                    <a:pt x="392" y="292"/>
                    <a:pt x="392" y="292"/>
                  </a:cubicBezTo>
                  <a:cubicBezTo>
                    <a:pt x="503" y="292"/>
                    <a:pt x="503" y="292"/>
                    <a:pt x="503" y="292"/>
                  </a:cubicBezTo>
                  <a:lnTo>
                    <a:pt x="503" y="495"/>
                  </a:lnTo>
                  <a:close/>
                  <a:moveTo>
                    <a:pt x="575" y="495"/>
                  </a:moveTo>
                  <a:cubicBezTo>
                    <a:pt x="517" y="495"/>
                    <a:pt x="517" y="495"/>
                    <a:pt x="517" y="495"/>
                  </a:cubicBezTo>
                  <a:cubicBezTo>
                    <a:pt x="517" y="285"/>
                    <a:pt x="517" y="285"/>
                    <a:pt x="517" y="285"/>
                  </a:cubicBezTo>
                  <a:cubicBezTo>
                    <a:pt x="517" y="282"/>
                    <a:pt x="514" y="278"/>
                    <a:pt x="510" y="278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1" y="278"/>
                    <a:pt x="378" y="282"/>
                    <a:pt x="378" y="285"/>
                  </a:cubicBezTo>
                  <a:cubicBezTo>
                    <a:pt x="378" y="495"/>
                    <a:pt x="378" y="495"/>
                    <a:pt x="378" y="495"/>
                  </a:cubicBezTo>
                  <a:cubicBezTo>
                    <a:pt x="41" y="495"/>
                    <a:pt x="41" y="495"/>
                    <a:pt x="41" y="495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3" y="246"/>
                    <a:pt x="46" y="246"/>
                    <a:pt x="48" y="246"/>
                  </a:cubicBezTo>
                  <a:cubicBezTo>
                    <a:pt x="71" y="246"/>
                    <a:pt x="92" y="234"/>
                    <a:pt x="106" y="217"/>
                  </a:cubicBezTo>
                  <a:cubicBezTo>
                    <a:pt x="107" y="221"/>
                    <a:pt x="110" y="225"/>
                    <a:pt x="113" y="229"/>
                  </a:cubicBezTo>
                  <a:cubicBezTo>
                    <a:pt x="122" y="240"/>
                    <a:pt x="136" y="246"/>
                    <a:pt x="152" y="246"/>
                  </a:cubicBezTo>
                  <a:cubicBezTo>
                    <a:pt x="175" y="246"/>
                    <a:pt x="196" y="234"/>
                    <a:pt x="207" y="216"/>
                  </a:cubicBezTo>
                  <a:cubicBezTo>
                    <a:pt x="209" y="221"/>
                    <a:pt x="212" y="225"/>
                    <a:pt x="215" y="229"/>
                  </a:cubicBezTo>
                  <a:cubicBezTo>
                    <a:pt x="226" y="240"/>
                    <a:pt x="241" y="246"/>
                    <a:pt x="257" y="246"/>
                  </a:cubicBezTo>
                  <a:cubicBezTo>
                    <a:pt x="272" y="246"/>
                    <a:pt x="287" y="240"/>
                    <a:pt x="298" y="230"/>
                  </a:cubicBezTo>
                  <a:cubicBezTo>
                    <a:pt x="302" y="226"/>
                    <a:pt x="306" y="221"/>
                    <a:pt x="308" y="217"/>
                  </a:cubicBezTo>
                  <a:cubicBezTo>
                    <a:pt x="318" y="234"/>
                    <a:pt x="338" y="246"/>
                    <a:pt x="360" y="246"/>
                  </a:cubicBezTo>
                  <a:cubicBezTo>
                    <a:pt x="376" y="246"/>
                    <a:pt x="391" y="240"/>
                    <a:pt x="401" y="229"/>
                  </a:cubicBezTo>
                  <a:cubicBezTo>
                    <a:pt x="405" y="225"/>
                    <a:pt x="407" y="221"/>
                    <a:pt x="410" y="217"/>
                  </a:cubicBezTo>
                  <a:cubicBezTo>
                    <a:pt x="421" y="234"/>
                    <a:pt x="442" y="246"/>
                    <a:pt x="464" y="246"/>
                  </a:cubicBezTo>
                  <a:cubicBezTo>
                    <a:pt x="480" y="246"/>
                    <a:pt x="495" y="240"/>
                    <a:pt x="504" y="229"/>
                  </a:cubicBezTo>
                  <a:cubicBezTo>
                    <a:pt x="507" y="225"/>
                    <a:pt x="509" y="221"/>
                    <a:pt x="511" y="217"/>
                  </a:cubicBezTo>
                  <a:cubicBezTo>
                    <a:pt x="524" y="234"/>
                    <a:pt x="546" y="246"/>
                    <a:pt x="568" y="246"/>
                  </a:cubicBezTo>
                  <a:cubicBezTo>
                    <a:pt x="570" y="246"/>
                    <a:pt x="573" y="246"/>
                    <a:pt x="575" y="246"/>
                  </a:cubicBezTo>
                  <a:lnTo>
                    <a:pt x="575" y="495"/>
                  </a:lnTo>
                  <a:close/>
                  <a:moveTo>
                    <a:pt x="595" y="220"/>
                  </a:moveTo>
                  <a:cubicBezTo>
                    <a:pt x="589" y="228"/>
                    <a:pt x="579" y="232"/>
                    <a:pt x="568" y="232"/>
                  </a:cubicBezTo>
                  <a:cubicBezTo>
                    <a:pt x="543" y="232"/>
                    <a:pt x="518" y="212"/>
                    <a:pt x="513" y="189"/>
                  </a:cubicBezTo>
                  <a:cubicBezTo>
                    <a:pt x="477" y="14"/>
                    <a:pt x="477" y="14"/>
                    <a:pt x="477" y="14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98" y="192"/>
                    <a:pt x="598" y="192"/>
                    <a:pt x="598" y="192"/>
                  </a:cubicBezTo>
                  <a:cubicBezTo>
                    <a:pt x="601" y="203"/>
                    <a:pt x="600" y="213"/>
                    <a:pt x="595" y="2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36165" y="2356337"/>
            <a:ext cx="3571405" cy="3383557"/>
            <a:chOff x="4543082" y="1727073"/>
            <a:chExt cx="3820438" cy="3550884"/>
          </a:xfrm>
        </p:grpSpPr>
        <p:sp>
          <p:nvSpPr>
            <p:cNvPr id="16" name="Right Arrow 15"/>
            <p:cNvSpPr/>
            <p:nvPr/>
          </p:nvSpPr>
          <p:spPr>
            <a:xfrm>
              <a:off x="7431989" y="1766752"/>
              <a:ext cx="931531" cy="66158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43082" y="2722291"/>
              <a:ext cx="3294594" cy="2555666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</p:spPr>
          <p:txBody>
            <a:bodyPr wrap="square" lIns="182880" tIns="182880" rIns="182880" bIns="182880">
              <a:noAutofit/>
            </a:bodyPr>
            <a:lstStyle/>
            <a:p>
              <a:pPr marL="171450" marR="0" lvl="0" indent="-171450" algn="l" defTabSz="1218565" rtl="0" eaLnBrk="1" fontAlgn="auto" latinLnBrk="0" hangingPunct="1">
                <a:lnSpc>
                  <a:spcPct val="94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25B7AB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在表现实践过程中获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得</a:t>
              </a:r>
              <a:r>
                <a:rPr kumimoji="0" lang="zh-CN" alt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“审美感知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”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。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735" y="1749204"/>
              <a:ext cx="3139601" cy="64599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243840" tIns="121920" rIns="243840" bIns="121920" rtlCol="0" anchor="ctr" anchorCtr="0">
              <a:spAutoFit/>
            </a:bodyPr>
            <a:lstStyle/>
            <a:p>
              <a:pPr marL="859155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审美感知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140"/>
            <p:cNvSpPr>
              <a:spLocks noEditPoints="1"/>
            </p:cNvSpPr>
            <p:nvPr/>
          </p:nvSpPr>
          <p:spPr bwMode="auto">
            <a:xfrm>
              <a:off x="4749485" y="1727073"/>
              <a:ext cx="631176" cy="652050"/>
            </a:xfrm>
            <a:custGeom>
              <a:avLst/>
              <a:gdLst>
                <a:gd name="T0" fmla="*/ 418 w 791"/>
                <a:gd name="T1" fmla="*/ 262 h 792"/>
                <a:gd name="T2" fmla="*/ 402 w 791"/>
                <a:gd name="T3" fmla="*/ 292 h 792"/>
                <a:gd name="T4" fmla="*/ 527 w 791"/>
                <a:gd name="T5" fmla="*/ 280 h 792"/>
                <a:gd name="T6" fmla="*/ 370 w 791"/>
                <a:gd name="T7" fmla="*/ 236 h 792"/>
                <a:gd name="T8" fmla="*/ 453 w 791"/>
                <a:gd name="T9" fmla="*/ 288 h 792"/>
                <a:gd name="T10" fmla="*/ 494 w 791"/>
                <a:gd name="T11" fmla="*/ 281 h 792"/>
                <a:gd name="T12" fmla="*/ 757 w 791"/>
                <a:gd name="T13" fmla="*/ 235 h 792"/>
                <a:gd name="T14" fmla="*/ 467 w 791"/>
                <a:gd name="T15" fmla="*/ 7 h 792"/>
                <a:gd name="T16" fmla="*/ 395 w 791"/>
                <a:gd name="T17" fmla="*/ 0 h 792"/>
                <a:gd name="T18" fmla="*/ 225 w 791"/>
                <a:gd name="T19" fmla="*/ 39 h 792"/>
                <a:gd name="T20" fmla="*/ 15 w 791"/>
                <a:gd name="T21" fmla="*/ 285 h 792"/>
                <a:gd name="T22" fmla="*/ 2 w 791"/>
                <a:gd name="T23" fmla="*/ 350 h 792"/>
                <a:gd name="T24" fmla="*/ 0 w 791"/>
                <a:gd name="T25" fmla="*/ 419 h 792"/>
                <a:gd name="T26" fmla="*/ 167 w 791"/>
                <a:gd name="T27" fmla="*/ 719 h 792"/>
                <a:gd name="T28" fmla="*/ 71 w 791"/>
                <a:gd name="T29" fmla="*/ 597 h 792"/>
                <a:gd name="T30" fmla="*/ 14 w 791"/>
                <a:gd name="T31" fmla="*/ 382 h 792"/>
                <a:gd name="T32" fmla="*/ 18 w 791"/>
                <a:gd name="T33" fmla="*/ 336 h 792"/>
                <a:gd name="T34" fmla="*/ 122 w 791"/>
                <a:gd name="T35" fmla="*/ 524 h 792"/>
                <a:gd name="T36" fmla="*/ 117 w 791"/>
                <a:gd name="T37" fmla="*/ 177 h 792"/>
                <a:gd name="T38" fmla="*/ 101 w 791"/>
                <a:gd name="T39" fmla="*/ 153 h 792"/>
                <a:gd name="T40" fmla="*/ 198 w 791"/>
                <a:gd name="T41" fmla="*/ 69 h 792"/>
                <a:gd name="T42" fmla="*/ 248 w 791"/>
                <a:gd name="T43" fmla="*/ 68 h 792"/>
                <a:gd name="T44" fmla="*/ 221 w 791"/>
                <a:gd name="T45" fmla="*/ 77 h 792"/>
                <a:gd name="T46" fmla="*/ 443 w 791"/>
                <a:gd name="T47" fmla="*/ 17 h 792"/>
                <a:gd name="T48" fmla="*/ 300 w 791"/>
                <a:gd name="T49" fmla="*/ 86 h 792"/>
                <a:gd name="T50" fmla="*/ 263 w 791"/>
                <a:gd name="T51" fmla="*/ 64 h 792"/>
                <a:gd name="T52" fmla="*/ 757 w 791"/>
                <a:gd name="T53" fmla="*/ 519 h 792"/>
                <a:gd name="T54" fmla="*/ 732 w 791"/>
                <a:gd name="T55" fmla="*/ 273 h 792"/>
                <a:gd name="T56" fmla="*/ 725 w 791"/>
                <a:gd name="T57" fmla="*/ 259 h 792"/>
                <a:gd name="T58" fmla="*/ 642 w 791"/>
                <a:gd name="T59" fmla="*/ 315 h 792"/>
                <a:gd name="T60" fmla="*/ 602 w 791"/>
                <a:gd name="T61" fmla="*/ 392 h 792"/>
                <a:gd name="T62" fmla="*/ 591 w 791"/>
                <a:gd name="T63" fmla="*/ 419 h 792"/>
                <a:gd name="T64" fmla="*/ 454 w 791"/>
                <a:gd name="T65" fmla="*/ 677 h 792"/>
                <a:gd name="T66" fmla="*/ 323 w 791"/>
                <a:gd name="T67" fmla="*/ 460 h 792"/>
                <a:gd name="T68" fmla="*/ 310 w 791"/>
                <a:gd name="T69" fmla="*/ 240 h 792"/>
                <a:gd name="T70" fmla="*/ 434 w 791"/>
                <a:gd name="T71" fmla="*/ 180 h 792"/>
                <a:gd name="T72" fmla="*/ 400 w 791"/>
                <a:gd name="T73" fmla="*/ 104 h 792"/>
                <a:gd name="T74" fmla="*/ 79 w 791"/>
                <a:gd name="T75" fmla="*/ 444 h 792"/>
                <a:gd name="T76" fmla="*/ 322 w 791"/>
                <a:gd name="T77" fmla="*/ 97 h 792"/>
                <a:gd name="T78" fmla="*/ 305 w 791"/>
                <a:gd name="T79" fmla="*/ 115 h 792"/>
                <a:gd name="T80" fmla="*/ 479 w 791"/>
                <a:gd name="T81" fmla="*/ 76 h 792"/>
                <a:gd name="T82" fmla="*/ 327 w 791"/>
                <a:gd name="T83" fmla="*/ 122 h 792"/>
                <a:gd name="T84" fmla="*/ 381 w 791"/>
                <a:gd name="T85" fmla="*/ 164 h 792"/>
                <a:gd name="T86" fmla="*/ 337 w 791"/>
                <a:gd name="T87" fmla="*/ 189 h 792"/>
                <a:gd name="T88" fmla="*/ 255 w 791"/>
                <a:gd name="T89" fmla="*/ 144 h 792"/>
                <a:gd name="T90" fmla="*/ 360 w 791"/>
                <a:gd name="T91" fmla="*/ 168 h 792"/>
                <a:gd name="T92" fmla="*/ 330 w 791"/>
                <a:gd name="T93" fmla="*/ 176 h 792"/>
                <a:gd name="T94" fmla="*/ 229 w 791"/>
                <a:gd name="T95" fmla="*/ 389 h 792"/>
                <a:gd name="T96" fmla="*/ 325 w 791"/>
                <a:gd name="T97" fmla="*/ 474 h 792"/>
                <a:gd name="T98" fmla="*/ 402 w 791"/>
                <a:gd name="T99" fmla="*/ 567 h 792"/>
                <a:gd name="T100" fmla="*/ 423 w 791"/>
                <a:gd name="T101" fmla="*/ 165 h 792"/>
                <a:gd name="T102" fmla="*/ 240 w 791"/>
                <a:gd name="T103" fmla="*/ 648 h 792"/>
                <a:gd name="T104" fmla="*/ 220 w 791"/>
                <a:gd name="T105" fmla="*/ 533 h 792"/>
                <a:gd name="T106" fmla="*/ 458 w 791"/>
                <a:gd name="T107" fmla="*/ 691 h 792"/>
                <a:gd name="T108" fmla="*/ 536 w 791"/>
                <a:gd name="T109" fmla="*/ 648 h 792"/>
                <a:gd name="T110" fmla="*/ 570 w 791"/>
                <a:gd name="T111" fmla="*/ 592 h 792"/>
                <a:gd name="T112" fmla="*/ 669 w 791"/>
                <a:gd name="T113" fmla="*/ 66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1" h="792">
                  <a:moveTo>
                    <a:pt x="495" y="267"/>
                  </a:moveTo>
                  <a:cubicBezTo>
                    <a:pt x="495" y="267"/>
                    <a:pt x="495" y="267"/>
                    <a:pt x="494" y="267"/>
                  </a:cubicBezTo>
                  <a:cubicBezTo>
                    <a:pt x="489" y="267"/>
                    <a:pt x="472" y="265"/>
                    <a:pt x="463" y="264"/>
                  </a:cubicBezTo>
                  <a:cubicBezTo>
                    <a:pt x="453" y="252"/>
                    <a:pt x="430" y="223"/>
                    <a:pt x="413" y="223"/>
                  </a:cubicBezTo>
                  <a:cubicBezTo>
                    <a:pt x="413" y="223"/>
                    <a:pt x="412" y="223"/>
                    <a:pt x="411" y="223"/>
                  </a:cubicBezTo>
                  <a:cubicBezTo>
                    <a:pt x="404" y="224"/>
                    <a:pt x="402" y="228"/>
                    <a:pt x="402" y="230"/>
                  </a:cubicBezTo>
                  <a:cubicBezTo>
                    <a:pt x="400" y="238"/>
                    <a:pt x="407" y="244"/>
                    <a:pt x="417" y="252"/>
                  </a:cubicBezTo>
                  <a:cubicBezTo>
                    <a:pt x="419" y="254"/>
                    <a:pt x="422" y="256"/>
                    <a:pt x="424" y="258"/>
                  </a:cubicBezTo>
                  <a:cubicBezTo>
                    <a:pt x="423" y="259"/>
                    <a:pt x="420" y="261"/>
                    <a:pt x="418" y="262"/>
                  </a:cubicBezTo>
                  <a:cubicBezTo>
                    <a:pt x="413" y="249"/>
                    <a:pt x="392" y="233"/>
                    <a:pt x="379" y="224"/>
                  </a:cubicBezTo>
                  <a:cubicBezTo>
                    <a:pt x="376" y="223"/>
                    <a:pt x="373" y="222"/>
                    <a:pt x="370" y="222"/>
                  </a:cubicBezTo>
                  <a:cubicBezTo>
                    <a:pt x="351" y="222"/>
                    <a:pt x="330" y="258"/>
                    <a:pt x="324" y="269"/>
                  </a:cubicBezTo>
                  <a:cubicBezTo>
                    <a:pt x="323" y="270"/>
                    <a:pt x="323" y="272"/>
                    <a:pt x="323" y="273"/>
                  </a:cubicBezTo>
                  <a:cubicBezTo>
                    <a:pt x="323" y="278"/>
                    <a:pt x="327" y="290"/>
                    <a:pt x="346" y="290"/>
                  </a:cubicBezTo>
                  <a:cubicBezTo>
                    <a:pt x="361" y="290"/>
                    <a:pt x="381" y="283"/>
                    <a:pt x="391" y="279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91" y="279"/>
                    <a:pt x="392" y="279"/>
                    <a:pt x="392" y="279"/>
                  </a:cubicBezTo>
                  <a:cubicBezTo>
                    <a:pt x="394" y="279"/>
                    <a:pt x="399" y="287"/>
                    <a:pt x="402" y="292"/>
                  </a:cubicBezTo>
                  <a:cubicBezTo>
                    <a:pt x="407" y="301"/>
                    <a:pt x="412" y="310"/>
                    <a:pt x="421" y="315"/>
                  </a:cubicBezTo>
                  <a:cubicBezTo>
                    <a:pt x="424" y="317"/>
                    <a:pt x="428" y="318"/>
                    <a:pt x="432" y="318"/>
                  </a:cubicBezTo>
                  <a:cubicBezTo>
                    <a:pt x="432" y="318"/>
                    <a:pt x="432" y="318"/>
                    <a:pt x="432" y="318"/>
                  </a:cubicBezTo>
                  <a:cubicBezTo>
                    <a:pt x="445" y="318"/>
                    <a:pt x="455" y="308"/>
                    <a:pt x="463" y="299"/>
                  </a:cubicBezTo>
                  <a:cubicBezTo>
                    <a:pt x="465" y="300"/>
                    <a:pt x="468" y="301"/>
                    <a:pt x="471" y="302"/>
                  </a:cubicBezTo>
                  <a:cubicBezTo>
                    <a:pt x="480" y="306"/>
                    <a:pt x="492" y="310"/>
                    <a:pt x="503" y="310"/>
                  </a:cubicBezTo>
                  <a:cubicBezTo>
                    <a:pt x="503" y="310"/>
                    <a:pt x="503" y="310"/>
                    <a:pt x="503" y="310"/>
                  </a:cubicBezTo>
                  <a:cubicBezTo>
                    <a:pt x="514" y="310"/>
                    <a:pt x="521" y="305"/>
                    <a:pt x="524" y="300"/>
                  </a:cubicBezTo>
                  <a:cubicBezTo>
                    <a:pt x="531" y="291"/>
                    <a:pt x="529" y="284"/>
                    <a:pt x="527" y="280"/>
                  </a:cubicBezTo>
                  <a:cubicBezTo>
                    <a:pt x="521" y="267"/>
                    <a:pt x="498" y="266"/>
                    <a:pt x="497" y="266"/>
                  </a:cubicBezTo>
                  <a:cubicBezTo>
                    <a:pt x="496" y="266"/>
                    <a:pt x="495" y="267"/>
                    <a:pt x="495" y="267"/>
                  </a:cubicBezTo>
                  <a:close/>
                  <a:moveTo>
                    <a:pt x="403" y="269"/>
                  </a:moveTo>
                  <a:cubicBezTo>
                    <a:pt x="400" y="267"/>
                    <a:pt x="396" y="265"/>
                    <a:pt x="392" y="265"/>
                  </a:cubicBezTo>
                  <a:cubicBezTo>
                    <a:pt x="390" y="265"/>
                    <a:pt x="388" y="265"/>
                    <a:pt x="387" y="266"/>
                  </a:cubicBezTo>
                  <a:cubicBezTo>
                    <a:pt x="386" y="266"/>
                    <a:pt x="386" y="266"/>
                    <a:pt x="386" y="266"/>
                  </a:cubicBezTo>
                  <a:cubicBezTo>
                    <a:pt x="377" y="269"/>
                    <a:pt x="358" y="276"/>
                    <a:pt x="346" y="276"/>
                  </a:cubicBezTo>
                  <a:cubicBezTo>
                    <a:pt x="340" y="276"/>
                    <a:pt x="338" y="274"/>
                    <a:pt x="337" y="273"/>
                  </a:cubicBezTo>
                  <a:cubicBezTo>
                    <a:pt x="348" y="255"/>
                    <a:pt x="363" y="236"/>
                    <a:pt x="370" y="236"/>
                  </a:cubicBezTo>
                  <a:cubicBezTo>
                    <a:pt x="370" y="236"/>
                    <a:pt x="371" y="236"/>
                    <a:pt x="371" y="236"/>
                  </a:cubicBezTo>
                  <a:cubicBezTo>
                    <a:pt x="391" y="250"/>
                    <a:pt x="403" y="262"/>
                    <a:pt x="405" y="267"/>
                  </a:cubicBezTo>
                  <a:cubicBezTo>
                    <a:pt x="404" y="268"/>
                    <a:pt x="404" y="268"/>
                    <a:pt x="403" y="269"/>
                  </a:cubicBezTo>
                  <a:close/>
                  <a:moveTo>
                    <a:pt x="515" y="286"/>
                  </a:moveTo>
                  <a:cubicBezTo>
                    <a:pt x="515" y="287"/>
                    <a:pt x="515" y="289"/>
                    <a:pt x="513" y="292"/>
                  </a:cubicBezTo>
                  <a:cubicBezTo>
                    <a:pt x="511" y="294"/>
                    <a:pt x="509" y="296"/>
                    <a:pt x="503" y="296"/>
                  </a:cubicBezTo>
                  <a:cubicBezTo>
                    <a:pt x="494" y="296"/>
                    <a:pt x="484" y="292"/>
                    <a:pt x="476" y="289"/>
                  </a:cubicBezTo>
                  <a:cubicBezTo>
                    <a:pt x="469" y="286"/>
                    <a:pt x="465" y="285"/>
                    <a:pt x="461" y="285"/>
                  </a:cubicBezTo>
                  <a:cubicBezTo>
                    <a:pt x="456" y="285"/>
                    <a:pt x="454" y="287"/>
                    <a:pt x="453" y="288"/>
                  </a:cubicBezTo>
                  <a:cubicBezTo>
                    <a:pt x="446" y="298"/>
                    <a:pt x="438" y="304"/>
                    <a:pt x="432" y="304"/>
                  </a:cubicBezTo>
                  <a:cubicBezTo>
                    <a:pt x="431" y="304"/>
                    <a:pt x="429" y="304"/>
                    <a:pt x="428" y="303"/>
                  </a:cubicBezTo>
                  <a:cubicBezTo>
                    <a:pt x="422" y="300"/>
                    <a:pt x="418" y="292"/>
                    <a:pt x="414" y="285"/>
                  </a:cubicBezTo>
                  <a:cubicBezTo>
                    <a:pt x="413" y="284"/>
                    <a:pt x="412" y="282"/>
                    <a:pt x="411" y="281"/>
                  </a:cubicBezTo>
                  <a:cubicBezTo>
                    <a:pt x="418" y="279"/>
                    <a:pt x="432" y="271"/>
                    <a:pt x="436" y="266"/>
                  </a:cubicBezTo>
                  <a:cubicBezTo>
                    <a:pt x="438" y="263"/>
                    <a:pt x="440" y="261"/>
                    <a:pt x="439" y="258"/>
                  </a:cubicBezTo>
                  <a:cubicBezTo>
                    <a:pt x="444" y="263"/>
                    <a:pt x="449" y="269"/>
                    <a:pt x="453" y="275"/>
                  </a:cubicBezTo>
                  <a:cubicBezTo>
                    <a:pt x="454" y="276"/>
                    <a:pt x="456" y="277"/>
                    <a:pt x="458" y="278"/>
                  </a:cubicBezTo>
                  <a:cubicBezTo>
                    <a:pt x="459" y="278"/>
                    <a:pt x="487" y="281"/>
                    <a:pt x="494" y="281"/>
                  </a:cubicBezTo>
                  <a:cubicBezTo>
                    <a:pt x="496" y="281"/>
                    <a:pt x="496" y="281"/>
                    <a:pt x="497" y="280"/>
                  </a:cubicBezTo>
                  <a:cubicBezTo>
                    <a:pt x="497" y="280"/>
                    <a:pt x="497" y="280"/>
                    <a:pt x="497" y="280"/>
                  </a:cubicBezTo>
                  <a:cubicBezTo>
                    <a:pt x="504" y="280"/>
                    <a:pt x="513" y="283"/>
                    <a:pt x="515" y="286"/>
                  </a:cubicBezTo>
                  <a:close/>
                  <a:moveTo>
                    <a:pt x="691" y="658"/>
                  </a:moveTo>
                  <a:cubicBezTo>
                    <a:pt x="724" y="621"/>
                    <a:pt x="751" y="577"/>
                    <a:pt x="768" y="529"/>
                  </a:cubicBezTo>
                  <a:cubicBezTo>
                    <a:pt x="768" y="528"/>
                    <a:pt x="769" y="527"/>
                    <a:pt x="769" y="527"/>
                  </a:cubicBezTo>
                  <a:cubicBezTo>
                    <a:pt x="783" y="486"/>
                    <a:pt x="791" y="442"/>
                    <a:pt x="791" y="396"/>
                  </a:cubicBezTo>
                  <a:cubicBezTo>
                    <a:pt x="791" y="339"/>
                    <a:pt x="779" y="285"/>
                    <a:pt x="757" y="236"/>
                  </a:cubicBezTo>
                  <a:cubicBezTo>
                    <a:pt x="757" y="236"/>
                    <a:pt x="757" y="235"/>
                    <a:pt x="757" y="235"/>
                  </a:cubicBezTo>
                  <a:cubicBezTo>
                    <a:pt x="709" y="128"/>
                    <a:pt x="616" y="48"/>
                    <a:pt x="505" y="16"/>
                  </a:cubicBezTo>
                  <a:cubicBezTo>
                    <a:pt x="504" y="16"/>
                    <a:pt x="504" y="15"/>
                    <a:pt x="503" y="15"/>
                  </a:cubicBezTo>
                  <a:cubicBezTo>
                    <a:pt x="501" y="15"/>
                    <a:pt x="498" y="14"/>
                    <a:pt x="496" y="13"/>
                  </a:cubicBezTo>
                  <a:cubicBezTo>
                    <a:pt x="495" y="13"/>
                    <a:pt x="494" y="13"/>
                    <a:pt x="493" y="12"/>
                  </a:cubicBezTo>
                  <a:cubicBezTo>
                    <a:pt x="490" y="12"/>
                    <a:pt x="488" y="11"/>
                    <a:pt x="486" y="11"/>
                  </a:cubicBezTo>
                  <a:cubicBezTo>
                    <a:pt x="484" y="10"/>
                    <a:pt x="483" y="10"/>
                    <a:pt x="482" y="10"/>
                  </a:cubicBezTo>
                  <a:cubicBezTo>
                    <a:pt x="480" y="10"/>
                    <a:pt x="479" y="9"/>
                    <a:pt x="477" y="9"/>
                  </a:cubicBezTo>
                  <a:cubicBezTo>
                    <a:pt x="477" y="9"/>
                    <a:pt x="477" y="9"/>
                    <a:pt x="477" y="9"/>
                  </a:cubicBezTo>
                  <a:cubicBezTo>
                    <a:pt x="474" y="8"/>
                    <a:pt x="471" y="8"/>
                    <a:pt x="467" y="7"/>
                  </a:cubicBezTo>
                  <a:cubicBezTo>
                    <a:pt x="467" y="7"/>
                    <a:pt x="467" y="7"/>
                    <a:pt x="467" y="7"/>
                  </a:cubicBezTo>
                  <a:cubicBezTo>
                    <a:pt x="467" y="7"/>
                    <a:pt x="466" y="7"/>
                    <a:pt x="466" y="7"/>
                  </a:cubicBezTo>
                  <a:cubicBezTo>
                    <a:pt x="461" y="6"/>
                    <a:pt x="456" y="5"/>
                    <a:pt x="451" y="4"/>
                  </a:cubicBezTo>
                  <a:cubicBezTo>
                    <a:pt x="450" y="4"/>
                    <a:pt x="449" y="4"/>
                    <a:pt x="448" y="4"/>
                  </a:cubicBezTo>
                  <a:cubicBezTo>
                    <a:pt x="443" y="3"/>
                    <a:pt x="438" y="3"/>
                    <a:pt x="432" y="2"/>
                  </a:cubicBezTo>
                  <a:cubicBezTo>
                    <a:pt x="432" y="2"/>
                    <a:pt x="431" y="2"/>
                    <a:pt x="430" y="2"/>
                  </a:cubicBezTo>
                  <a:cubicBezTo>
                    <a:pt x="425" y="1"/>
                    <a:pt x="419" y="1"/>
                    <a:pt x="414" y="1"/>
                  </a:cubicBezTo>
                  <a:cubicBezTo>
                    <a:pt x="413" y="1"/>
                    <a:pt x="413" y="1"/>
                    <a:pt x="412" y="1"/>
                  </a:cubicBezTo>
                  <a:cubicBezTo>
                    <a:pt x="407" y="0"/>
                    <a:pt x="401" y="0"/>
                    <a:pt x="395" y="0"/>
                  </a:cubicBezTo>
                  <a:cubicBezTo>
                    <a:pt x="392" y="0"/>
                    <a:pt x="388" y="0"/>
                    <a:pt x="385" y="0"/>
                  </a:cubicBezTo>
                  <a:cubicBezTo>
                    <a:pt x="383" y="1"/>
                    <a:pt x="381" y="1"/>
                    <a:pt x="379" y="1"/>
                  </a:cubicBezTo>
                  <a:cubicBezTo>
                    <a:pt x="378" y="1"/>
                    <a:pt x="376" y="1"/>
                    <a:pt x="374" y="1"/>
                  </a:cubicBezTo>
                  <a:cubicBezTo>
                    <a:pt x="372" y="1"/>
                    <a:pt x="369" y="1"/>
                    <a:pt x="367" y="1"/>
                  </a:cubicBezTo>
                  <a:cubicBezTo>
                    <a:pt x="366" y="1"/>
                    <a:pt x="365" y="1"/>
                    <a:pt x="364" y="2"/>
                  </a:cubicBezTo>
                  <a:cubicBezTo>
                    <a:pt x="361" y="2"/>
                    <a:pt x="358" y="2"/>
                    <a:pt x="355" y="2"/>
                  </a:cubicBezTo>
                  <a:cubicBezTo>
                    <a:pt x="355" y="2"/>
                    <a:pt x="355" y="2"/>
                    <a:pt x="355" y="2"/>
                  </a:cubicBezTo>
                  <a:cubicBezTo>
                    <a:pt x="310" y="7"/>
                    <a:pt x="267" y="19"/>
                    <a:pt x="226" y="38"/>
                  </a:cubicBezTo>
                  <a:cubicBezTo>
                    <a:pt x="226" y="38"/>
                    <a:pt x="226" y="39"/>
                    <a:pt x="225" y="39"/>
                  </a:cubicBezTo>
                  <a:cubicBezTo>
                    <a:pt x="215" y="44"/>
                    <a:pt x="205" y="49"/>
                    <a:pt x="195" y="55"/>
                  </a:cubicBezTo>
                  <a:cubicBezTo>
                    <a:pt x="195" y="55"/>
                    <a:pt x="195" y="55"/>
                    <a:pt x="194" y="55"/>
                  </a:cubicBezTo>
                  <a:cubicBezTo>
                    <a:pt x="140" y="87"/>
                    <a:pt x="93" y="133"/>
                    <a:pt x="59" y="187"/>
                  </a:cubicBezTo>
                  <a:cubicBezTo>
                    <a:pt x="59" y="187"/>
                    <a:pt x="59" y="187"/>
                    <a:pt x="59" y="188"/>
                  </a:cubicBezTo>
                  <a:cubicBezTo>
                    <a:pt x="44" y="211"/>
                    <a:pt x="32" y="237"/>
                    <a:pt x="23" y="263"/>
                  </a:cubicBezTo>
                  <a:cubicBezTo>
                    <a:pt x="22" y="264"/>
                    <a:pt x="22" y="264"/>
                    <a:pt x="22" y="265"/>
                  </a:cubicBezTo>
                  <a:cubicBezTo>
                    <a:pt x="20" y="270"/>
                    <a:pt x="19" y="275"/>
                    <a:pt x="17" y="280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6" y="282"/>
                    <a:pt x="16" y="284"/>
                    <a:pt x="15" y="285"/>
                  </a:cubicBezTo>
                  <a:cubicBezTo>
                    <a:pt x="15" y="287"/>
                    <a:pt x="15" y="288"/>
                    <a:pt x="14" y="290"/>
                  </a:cubicBezTo>
                  <a:cubicBezTo>
                    <a:pt x="13" y="292"/>
                    <a:pt x="13" y="294"/>
                    <a:pt x="12" y="297"/>
                  </a:cubicBezTo>
                  <a:cubicBezTo>
                    <a:pt x="11" y="300"/>
                    <a:pt x="11" y="303"/>
                    <a:pt x="10" y="307"/>
                  </a:cubicBezTo>
                  <a:cubicBezTo>
                    <a:pt x="9" y="309"/>
                    <a:pt x="9" y="310"/>
                    <a:pt x="9" y="312"/>
                  </a:cubicBezTo>
                  <a:cubicBezTo>
                    <a:pt x="8" y="315"/>
                    <a:pt x="8" y="317"/>
                    <a:pt x="7" y="320"/>
                  </a:cubicBezTo>
                  <a:cubicBezTo>
                    <a:pt x="7" y="321"/>
                    <a:pt x="6" y="323"/>
                    <a:pt x="6" y="325"/>
                  </a:cubicBezTo>
                  <a:cubicBezTo>
                    <a:pt x="5" y="328"/>
                    <a:pt x="5" y="332"/>
                    <a:pt x="4" y="336"/>
                  </a:cubicBezTo>
                  <a:cubicBezTo>
                    <a:pt x="4" y="337"/>
                    <a:pt x="4" y="338"/>
                    <a:pt x="4" y="340"/>
                  </a:cubicBezTo>
                  <a:cubicBezTo>
                    <a:pt x="3" y="343"/>
                    <a:pt x="3" y="346"/>
                    <a:pt x="2" y="350"/>
                  </a:cubicBezTo>
                  <a:cubicBezTo>
                    <a:pt x="2" y="351"/>
                    <a:pt x="2" y="352"/>
                    <a:pt x="2" y="353"/>
                  </a:cubicBezTo>
                  <a:cubicBezTo>
                    <a:pt x="1" y="358"/>
                    <a:pt x="1" y="362"/>
                    <a:pt x="1" y="366"/>
                  </a:cubicBezTo>
                  <a:cubicBezTo>
                    <a:pt x="1" y="367"/>
                    <a:pt x="1" y="367"/>
                    <a:pt x="1" y="368"/>
                  </a:cubicBezTo>
                  <a:cubicBezTo>
                    <a:pt x="0" y="372"/>
                    <a:pt x="0" y="375"/>
                    <a:pt x="0" y="379"/>
                  </a:cubicBezTo>
                  <a:cubicBezTo>
                    <a:pt x="0" y="380"/>
                    <a:pt x="0" y="382"/>
                    <a:pt x="0" y="383"/>
                  </a:cubicBezTo>
                  <a:cubicBezTo>
                    <a:pt x="0" y="387"/>
                    <a:pt x="0" y="392"/>
                    <a:pt x="0" y="396"/>
                  </a:cubicBezTo>
                  <a:cubicBezTo>
                    <a:pt x="0" y="400"/>
                    <a:pt x="0" y="404"/>
                    <a:pt x="0" y="407"/>
                  </a:cubicBezTo>
                  <a:cubicBezTo>
                    <a:pt x="0" y="408"/>
                    <a:pt x="0" y="409"/>
                    <a:pt x="0" y="410"/>
                  </a:cubicBezTo>
                  <a:cubicBezTo>
                    <a:pt x="0" y="413"/>
                    <a:pt x="0" y="416"/>
                    <a:pt x="0" y="419"/>
                  </a:cubicBezTo>
                  <a:cubicBezTo>
                    <a:pt x="0" y="420"/>
                    <a:pt x="0" y="420"/>
                    <a:pt x="0" y="421"/>
                  </a:cubicBezTo>
                  <a:cubicBezTo>
                    <a:pt x="1" y="425"/>
                    <a:pt x="1" y="428"/>
                    <a:pt x="1" y="431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7" y="492"/>
                    <a:pt x="26" y="548"/>
                    <a:pt x="55" y="598"/>
                  </a:cubicBezTo>
                  <a:cubicBezTo>
                    <a:pt x="55" y="598"/>
                    <a:pt x="55" y="598"/>
                    <a:pt x="55" y="598"/>
                  </a:cubicBezTo>
                  <a:cubicBezTo>
                    <a:pt x="57" y="601"/>
                    <a:pt x="59" y="604"/>
                    <a:pt x="60" y="606"/>
                  </a:cubicBezTo>
                  <a:cubicBezTo>
                    <a:pt x="61" y="607"/>
                    <a:pt x="61" y="608"/>
                    <a:pt x="62" y="609"/>
                  </a:cubicBezTo>
                  <a:cubicBezTo>
                    <a:pt x="63" y="610"/>
                    <a:pt x="64" y="611"/>
                    <a:pt x="64" y="613"/>
                  </a:cubicBezTo>
                  <a:cubicBezTo>
                    <a:pt x="91" y="654"/>
                    <a:pt x="126" y="690"/>
                    <a:pt x="167" y="719"/>
                  </a:cubicBezTo>
                  <a:cubicBezTo>
                    <a:pt x="167" y="719"/>
                    <a:pt x="167" y="719"/>
                    <a:pt x="168" y="719"/>
                  </a:cubicBezTo>
                  <a:cubicBezTo>
                    <a:pt x="232" y="765"/>
                    <a:pt x="311" y="792"/>
                    <a:pt x="395" y="792"/>
                  </a:cubicBezTo>
                  <a:cubicBezTo>
                    <a:pt x="512" y="792"/>
                    <a:pt x="616" y="741"/>
                    <a:pt x="689" y="661"/>
                  </a:cubicBezTo>
                  <a:cubicBezTo>
                    <a:pt x="690" y="660"/>
                    <a:pt x="691" y="659"/>
                    <a:pt x="691" y="658"/>
                  </a:cubicBezTo>
                  <a:close/>
                  <a:moveTo>
                    <a:pt x="79" y="610"/>
                  </a:moveTo>
                  <a:cubicBezTo>
                    <a:pt x="79" y="610"/>
                    <a:pt x="79" y="609"/>
                    <a:pt x="79" y="609"/>
                  </a:cubicBezTo>
                  <a:cubicBezTo>
                    <a:pt x="77" y="607"/>
                    <a:pt x="76" y="605"/>
                    <a:pt x="75" y="604"/>
                  </a:cubicBezTo>
                  <a:cubicBezTo>
                    <a:pt x="74" y="602"/>
                    <a:pt x="73" y="601"/>
                    <a:pt x="73" y="600"/>
                  </a:cubicBezTo>
                  <a:cubicBezTo>
                    <a:pt x="72" y="599"/>
                    <a:pt x="71" y="598"/>
                    <a:pt x="71" y="597"/>
                  </a:cubicBezTo>
                  <a:cubicBezTo>
                    <a:pt x="69" y="594"/>
                    <a:pt x="68" y="592"/>
                    <a:pt x="67" y="590"/>
                  </a:cubicBezTo>
                  <a:cubicBezTo>
                    <a:pt x="67" y="590"/>
                    <a:pt x="66" y="589"/>
                    <a:pt x="66" y="589"/>
                  </a:cubicBezTo>
                  <a:cubicBezTo>
                    <a:pt x="36" y="537"/>
                    <a:pt x="18" y="478"/>
                    <a:pt x="14" y="417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4" y="414"/>
                    <a:pt x="14" y="411"/>
                    <a:pt x="14" y="407"/>
                  </a:cubicBezTo>
                  <a:cubicBezTo>
                    <a:pt x="14" y="407"/>
                    <a:pt x="14" y="407"/>
                    <a:pt x="14" y="406"/>
                  </a:cubicBezTo>
                  <a:cubicBezTo>
                    <a:pt x="14" y="403"/>
                    <a:pt x="14" y="399"/>
                    <a:pt x="14" y="396"/>
                  </a:cubicBezTo>
                  <a:cubicBezTo>
                    <a:pt x="14" y="393"/>
                    <a:pt x="14" y="389"/>
                    <a:pt x="14" y="386"/>
                  </a:cubicBezTo>
                  <a:cubicBezTo>
                    <a:pt x="14" y="385"/>
                    <a:pt x="14" y="384"/>
                    <a:pt x="14" y="382"/>
                  </a:cubicBezTo>
                  <a:cubicBezTo>
                    <a:pt x="14" y="380"/>
                    <a:pt x="14" y="378"/>
                    <a:pt x="14" y="376"/>
                  </a:cubicBezTo>
                  <a:cubicBezTo>
                    <a:pt x="14" y="374"/>
                    <a:pt x="14" y="373"/>
                    <a:pt x="14" y="371"/>
                  </a:cubicBezTo>
                  <a:cubicBezTo>
                    <a:pt x="15" y="370"/>
                    <a:pt x="15" y="368"/>
                    <a:pt x="15" y="366"/>
                  </a:cubicBezTo>
                  <a:cubicBezTo>
                    <a:pt x="15" y="364"/>
                    <a:pt x="15" y="362"/>
                    <a:pt x="15" y="361"/>
                  </a:cubicBezTo>
                  <a:cubicBezTo>
                    <a:pt x="15" y="359"/>
                    <a:pt x="16" y="357"/>
                    <a:pt x="16" y="356"/>
                  </a:cubicBezTo>
                  <a:cubicBezTo>
                    <a:pt x="16" y="354"/>
                    <a:pt x="16" y="352"/>
                    <a:pt x="16" y="351"/>
                  </a:cubicBezTo>
                  <a:cubicBezTo>
                    <a:pt x="17" y="349"/>
                    <a:pt x="17" y="347"/>
                    <a:pt x="17" y="346"/>
                  </a:cubicBezTo>
                  <a:cubicBezTo>
                    <a:pt x="17" y="344"/>
                    <a:pt x="17" y="342"/>
                    <a:pt x="18" y="340"/>
                  </a:cubicBezTo>
                  <a:cubicBezTo>
                    <a:pt x="18" y="339"/>
                    <a:pt x="18" y="338"/>
                    <a:pt x="18" y="336"/>
                  </a:cubicBezTo>
                  <a:cubicBezTo>
                    <a:pt x="19" y="334"/>
                    <a:pt x="19" y="332"/>
                    <a:pt x="19" y="330"/>
                  </a:cubicBezTo>
                  <a:cubicBezTo>
                    <a:pt x="19" y="329"/>
                    <a:pt x="20" y="328"/>
                    <a:pt x="20" y="327"/>
                  </a:cubicBezTo>
                  <a:cubicBezTo>
                    <a:pt x="20" y="325"/>
                    <a:pt x="21" y="322"/>
                    <a:pt x="21" y="320"/>
                  </a:cubicBezTo>
                  <a:cubicBezTo>
                    <a:pt x="21" y="319"/>
                    <a:pt x="22" y="319"/>
                    <a:pt x="22" y="318"/>
                  </a:cubicBezTo>
                  <a:cubicBezTo>
                    <a:pt x="22" y="316"/>
                    <a:pt x="22" y="315"/>
                    <a:pt x="23" y="313"/>
                  </a:cubicBezTo>
                  <a:cubicBezTo>
                    <a:pt x="34" y="366"/>
                    <a:pt x="49" y="425"/>
                    <a:pt x="67" y="452"/>
                  </a:cubicBezTo>
                  <a:cubicBezTo>
                    <a:pt x="85" y="479"/>
                    <a:pt x="102" y="487"/>
                    <a:pt x="113" y="492"/>
                  </a:cubicBezTo>
                  <a:cubicBezTo>
                    <a:pt x="123" y="497"/>
                    <a:pt x="125" y="498"/>
                    <a:pt x="124" y="509"/>
                  </a:cubicBezTo>
                  <a:cubicBezTo>
                    <a:pt x="124" y="513"/>
                    <a:pt x="123" y="518"/>
                    <a:pt x="122" y="524"/>
                  </a:cubicBezTo>
                  <a:cubicBezTo>
                    <a:pt x="122" y="524"/>
                    <a:pt x="122" y="524"/>
                    <a:pt x="122" y="524"/>
                  </a:cubicBezTo>
                  <a:cubicBezTo>
                    <a:pt x="121" y="525"/>
                    <a:pt x="121" y="527"/>
                    <a:pt x="121" y="528"/>
                  </a:cubicBezTo>
                  <a:cubicBezTo>
                    <a:pt x="115" y="555"/>
                    <a:pt x="107" y="595"/>
                    <a:pt x="129" y="652"/>
                  </a:cubicBezTo>
                  <a:cubicBezTo>
                    <a:pt x="129" y="653"/>
                    <a:pt x="129" y="654"/>
                    <a:pt x="129" y="655"/>
                  </a:cubicBezTo>
                  <a:cubicBezTo>
                    <a:pt x="129" y="658"/>
                    <a:pt x="131" y="661"/>
                    <a:pt x="133" y="662"/>
                  </a:cubicBezTo>
                  <a:cubicBezTo>
                    <a:pt x="136" y="668"/>
                    <a:pt x="139" y="675"/>
                    <a:pt x="143" y="682"/>
                  </a:cubicBezTo>
                  <a:cubicBezTo>
                    <a:pt x="119" y="661"/>
                    <a:pt x="98" y="637"/>
                    <a:pt x="79" y="610"/>
                  </a:cubicBezTo>
                  <a:close/>
                  <a:moveTo>
                    <a:pt x="70" y="196"/>
                  </a:moveTo>
                  <a:cubicBezTo>
                    <a:pt x="90" y="190"/>
                    <a:pt x="105" y="184"/>
                    <a:pt x="117" y="177"/>
                  </a:cubicBezTo>
                  <a:cubicBezTo>
                    <a:pt x="124" y="172"/>
                    <a:pt x="133" y="168"/>
                    <a:pt x="142" y="164"/>
                  </a:cubicBezTo>
                  <a:cubicBezTo>
                    <a:pt x="155" y="158"/>
                    <a:pt x="168" y="152"/>
                    <a:pt x="180" y="144"/>
                  </a:cubicBezTo>
                  <a:cubicBezTo>
                    <a:pt x="181" y="144"/>
                    <a:pt x="181" y="144"/>
                    <a:pt x="182" y="144"/>
                  </a:cubicBezTo>
                  <a:cubicBezTo>
                    <a:pt x="240" y="144"/>
                    <a:pt x="240" y="144"/>
                    <a:pt x="240" y="144"/>
                  </a:cubicBezTo>
                  <a:cubicBezTo>
                    <a:pt x="225" y="178"/>
                    <a:pt x="214" y="218"/>
                    <a:pt x="206" y="259"/>
                  </a:cubicBezTo>
                  <a:cubicBezTo>
                    <a:pt x="39" y="259"/>
                    <a:pt x="39" y="259"/>
                    <a:pt x="39" y="259"/>
                  </a:cubicBezTo>
                  <a:cubicBezTo>
                    <a:pt x="47" y="237"/>
                    <a:pt x="58" y="216"/>
                    <a:pt x="70" y="196"/>
                  </a:cubicBezTo>
                  <a:close/>
                  <a:moveTo>
                    <a:pt x="101" y="154"/>
                  </a:moveTo>
                  <a:cubicBezTo>
                    <a:pt x="101" y="154"/>
                    <a:pt x="101" y="153"/>
                    <a:pt x="101" y="153"/>
                  </a:cubicBezTo>
                  <a:cubicBezTo>
                    <a:pt x="105" y="149"/>
                    <a:pt x="109" y="144"/>
                    <a:pt x="112" y="140"/>
                  </a:cubicBezTo>
                  <a:cubicBezTo>
                    <a:pt x="113" y="140"/>
                    <a:pt x="113" y="139"/>
                    <a:pt x="114" y="139"/>
                  </a:cubicBezTo>
                  <a:cubicBezTo>
                    <a:pt x="117" y="135"/>
                    <a:pt x="121" y="130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41" y="111"/>
                    <a:pt x="157" y="97"/>
                    <a:pt x="174" y="85"/>
                  </a:cubicBezTo>
                  <a:cubicBezTo>
                    <a:pt x="174" y="85"/>
                    <a:pt x="174" y="85"/>
                    <a:pt x="175" y="85"/>
                  </a:cubicBezTo>
                  <a:cubicBezTo>
                    <a:pt x="179" y="81"/>
                    <a:pt x="184" y="78"/>
                    <a:pt x="189" y="75"/>
                  </a:cubicBezTo>
                  <a:cubicBezTo>
                    <a:pt x="189" y="75"/>
                    <a:pt x="190" y="74"/>
                    <a:pt x="190" y="74"/>
                  </a:cubicBezTo>
                  <a:cubicBezTo>
                    <a:pt x="193" y="72"/>
                    <a:pt x="196" y="71"/>
                    <a:pt x="198" y="69"/>
                  </a:cubicBezTo>
                  <a:cubicBezTo>
                    <a:pt x="203" y="73"/>
                    <a:pt x="206" y="77"/>
                    <a:pt x="208" y="81"/>
                  </a:cubicBezTo>
                  <a:cubicBezTo>
                    <a:pt x="209" y="87"/>
                    <a:pt x="207" y="94"/>
                    <a:pt x="201" y="103"/>
                  </a:cubicBezTo>
                  <a:cubicBezTo>
                    <a:pt x="183" y="130"/>
                    <a:pt x="159" y="141"/>
                    <a:pt x="137" y="151"/>
                  </a:cubicBezTo>
                  <a:cubicBezTo>
                    <a:pt x="127" y="155"/>
                    <a:pt x="118" y="160"/>
                    <a:pt x="109" y="165"/>
                  </a:cubicBezTo>
                  <a:cubicBezTo>
                    <a:pt x="103" y="169"/>
                    <a:pt x="93" y="173"/>
                    <a:pt x="83" y="177"/>
                  </a:cubicBezTo>
                  <a:cubicBezTo>
                    <a:pt x="88" y="169"/>
                    <a:pt x="94" y="161"/>
                    <a:pt x="101" y="154"/>
                  </a:cubicBezTo>
                  <a:close/>
                  <a:moveTo>
                    <a:pt x="229" y="52"/>
                  </a:moveTo>
                  <a:cubicBezTo>
                    <a:pt x="244" y="59"/>
                    <a:pt x="249" y="64"/>
                    <a:pt x="249" y="66"/>
                  </a:cubicBezTo>
                  <a:cubicBezTo>
                    <a:pt x="249" y="66"/>
                    <a:pt x="249" y="67"/>
                    <a:pt x="248" y="68"/>
                  </a:cubicBezTo>
                  <a:cubicBezTo>
                    <a:pt x="236" y="77"/>
                    <a:pt x="215" y="101"/>
                    <a:pt x="220" y="116"/>
                  </a:cubicBezTo>
                  <a:cubicBezTo>
                    <a:pt x="221" y="119"/>
                    <a:pt x="224" y="125"/>
                    <a:pt x="234" y="125"/>
                  </a:cubicBezTo>
                  <a:cubicBezTo>
                    <a:pt x="234" y="125"/>
                    <a:pt x="234" y="125"/>
                    <a:pt x="234" y="125"/>
                  </a:cubicBezTo>
                  <a:cubicBezTo>
                    <a:pt x="235" y="125"/>
                    <a:pt x="235" y="125"/>
                    <a:pt x="236" y="125"/>
                  </a:cubicBezTo>
                  <a:cubicBezTo>
                    <a:pt x="241" y="125"/>
                    <a:pt x="245" y="124"/>
                    <a:pt x="250" y="122"/>
                  </a:cubicBezTo>
                  <a:cubicBezTo>
                    <a:pt x="248" y="125"/>
                    <a:pt x="247" y="127"/>
                    <a:pt x="246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202" y="124"/>
                    <a:pt x="208" y="118"/>
                    <a:pt x="213" y="111"/>
                  </a:cubicBezTo>
                  <a:cubicBezTo>
                    <a:pt x="221" y="99"/>
                    <a:pt x="224" y="87"/>
                    <a:pt x="221" y="77"/>
                  </a:cubicBezTo>
                  <a:cubicBezTo>
                    <a:pt x="220" y="72"/>
                    <a:pt x="216" y="66"/>
                    <a:pt x="211" y="62"/>
                  </a:cubicBezTo>
                  <a:cubicBezTo>
                    <a:pt x="217" y="58"/>
                    <a:pt x="223" y="55"/>
                    <a:pt x="229" y="52"/>
                  </a:cubicBezTo>
                  <a:close/>
                  <a:moveTo>
                    <a:pt x="395" y="14"/>
                  </a:moveTo>
                  <a:cubicBezTo>
                    <a:pt x="400" y="14"/>
                    <a:pt x="405" y="14"/>
                    <a:pt x="410" y="15"/>
                  </a:cubicBezTo>
                  <a:cubicBezTo>
                    <a:pt x="411" y="15"/>
                    <a:pt x="412" y="15"/>
                    <a:pt x="412" y="15"/>
                  </a:cubicBezTo>
                  <a:cubicBezTo>
                    <a:pt x="417" y="15"/>
                    <a:pt x="422" y="15"/>
                    <a:pt x="427" y="16"/>
                  </a:cubicBezTo>
                  <a:cubicBezTo>
                    <a:pt x="427" y="16"/>
                    <a:pt x="428" y="16"/>
                    <a:pt x="429" y="16"/>
                  </a:cubicBezTo>
                  <a:cubicBezTo>
                    <a:pt x="433" y="16"/>
                    <a:pt x="438" y="17"/>
                    <a:pt x="443" y="17"/>
                  </a:cubicBezTo>
                  <a:cubicBezTo>
                    <a:pt x="443" y="17"/>
                    <a:pt x="443" y="17"/>
                    <a:pt x="443" y="17"/>
                  </a:cubicBezTo>
                  <a:cubicBezTo>
                    <a:pt x="448" y="18"/>
                    <a:pt x="453" y="19"/>
                    <a:pt x="457" y="19"/>
                  </a:cubicBezTo>
                  <a:cubicBezTo>
                    <a:pt x="458" y="19"/>
                    <a:pt x="459" y="20"/>
                    <a:pt x="459" y="20"/>
                  </a:cubicBezTo>
                  <a:cubicBezTo>
                    <a:pt x="459" y="20"/>
                    <a:pt x="459" y="20"/>
                    <a:pt x="459" y="21"/>
                  </a:cubicBezTo>
                  <a:cubicBezTo>
                    <a:pt x="455" y="27"/>
                    <a:pt x="445" y="32"/>
                    <a:pt x="436" y="35"/>
                  </a:cubicBezTo>
                  <a:cubicBezTo>
                    <a:pt x="427" y="37"/>
                    <a:pt x="412" y="41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86" y="57"/>
                    <a:pt x="381" y="61"/>
                    <a:pt x="376" y="65"/>
                  </a:cubicBezTo>
                  <a:cubicBezTo>
                    <a:pt x="358" y="78"/>
                    <a:pt x="340" y="81"/>
                    <a:pt x="320" y="83"/>
                  </a:cubicBezTo>
                  <a:cubicBezTo>
                    <a:pt x="314" y="84"/>
                    <a:pt x="307" y="85"/>
                    <a:pt x="300" y="86"/>
                  </a:cubicBezTo>
                  <a:cubicBezTo>
                    <a:pt x="288" y="89"/>
                    <a:pt x="277" y="94"/>
                    <a:pt x="266" y="100"/>
                  </a:cubicBezTo>
                  <a:cubicBezTo>
                    <a:pt x="265" y="100"/>
                    <a:pt x="263" y="101"/>
                    <a:pt x="261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2" y="106"/>
                    <a:pt x="244" y="110"/>
                    <a:pt x="235" y="111"/>
                  </a:cubicBezTo>
                  <a:cubicBezTo>
                    <a:pt x="235" y="111"/>
                    <a:pt x="234" y="111"/>
                    <a:pt x="234" y="111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34" y="111"/>
                    <a:pt x="233" y="111"/>
                    <a:pt x="233" y="111"/>
                  </a:cubicBezTo>
                  <a:cubicBezTo>
                    <a:pt x="233" y="106"/>
                    <a:pt x="243" y="89"/>
                    <a:pt x="256" y="79"/>
                  </a:cubicBezTo>
                  <a:cubicBezTo>
                    <a:pt x="263" y="74"/>
                    <a:pt x="263" y="68"/>
                    <a:pt x="263" y="64"/>
                  </a:cubicBezTo>
                  <a:cubicBezTo>
                    <a:pt x="263" y="62"/>
                    <a:pt x="262" y="54"/>
                    <a:pt x="246" y="45"/>
                  </a:cubicBezTo>
                  <a:cubicBezTo>
                    <a:pt x="292" y="25"/>
                    <a:pt x="342" y="14"/>
                    <a:pt x="395" y="14"/>
                  </a:cubicBezTo>
                  <a:close/>
                  <a:moveTo>
                    <a:pt x="757" y="519"/>
                  </a:moveTo>
                  <a:cubicBezTo>
                    <a:pt x="583" y="519"/>
                    <a:pt x="583" y="519"/>
                    <a:pt x="583" y="519"/>
                  </a:cubicBezTo>
                  <a:cubicBezTo>
                    <a:pt x="586" y="510"/>
                    <a:pt x="590" y="502"/>
                    <a:pt x="596" y="495"/>
                  </a:cubicBezTo>
                  <a:cubicBezTo>
                    <a:pt x="611" y="476"/>
                    <a:pt x="637" y="413"/>
                    <a:pt x="632" y="403"/>
                  </a:cubicBezTo>
                  <a:cubicBezTo>
                    <a:pt x="632" y="403"/>
                    <a:pt x="632" y="403"/>
                    <a:pt x="632" y="403"/>
                  </a:cubicBezTo>
                  <a:cubicBezTo>
                    <a:pt x="777" y="403"/>
                    <a:pt x="777" y="403"/>
                    <a:pt x="777" y="403"/>
                  </a:cubicBezTo>
                  <a:cubicBezTo>
                    <a:pt x="776" y="443"/>
                    <a:pt x="769" y="482"/>
                    <a:pt x="757" y="519"/>
                  </a:cubicBezTo>
                  <a:close/>
                  <a:moveTo>
                    <a:pt x="652" y="328"/>
                  </a:moveTo>
                  <a:cubicBezTo>
                    <a:pt x="652" y="321"/>
                    <a:pt x="660" y="316"/>
                    <a:pt x="665" y="314"/>
                  </a:cubicBezTo>
                  <a:cubicBezTo>
                    <a:pt x="673" y="332"/>
                    <a:pt x="692" y="376"/>
                    <a:pt x="707" y="389"/>
                  </a:cubicBezTo>
                  <a:cubicBezTo>
                    <a:pt x="621" y="389"/>
                    <a:pt x="621" y="389"/>
                    <a:pt x="621" y="389"/>
                  </a:cubicBezTo>
                  <a:cubicBezTo>
                    <a:pt x="636" y="369"/>
                    <a:pt x="654" y="342"/>
                    <a:pt x="652" y="328"/>
                  </a:cubicBezTo>
                  <a:close/>
                  <a:moveTo>
                    <a:pt x="730" y="389"/>
                  </a:moveTo>
                  <a:cubicBezTo>
                    <a:pt x="735" y="382"/>
                    <a:pt x="734" y="369"/>
                    <a:pt x="733" y="365"/>
                  </a:cubicBezTo>
                  <a:cubicBezTo>
                    <a:pt x="727" y="329"/>
                    <a:pt x="724" y="286"/>
                    <a:pt x="729" y="278"/>
                  </a:cubicBezTo>
                  <a:cubicBezTo>
                    <a:pt x="730" y="276"/>
                    <a:pt x="731" y="275"/>
                    <a:pt x="732" y="273"/>
                  </a:cubicBezTo>
                  <a:cubicBezTo>
                    <a:pt x="757" y="273"/>
                    <a:pt x="757" y="273"/>
                    <a:pt x="757" y="273"/>
                  </a:cubicBezTo>
                  <a:cubicBezTo>
                    <a:pt x="769" y="310"/>
                    <a:pt x="776" y="349"/>
                    <a:pt x="777" y="389"/>
                  </a:cubicBezTo>
                  <a:lnTo>
                    <a:pt x="730" y="389"/>
                  </a:lnTo>
                  <a:close/>
                  <a:moveTo>
                    <a:pt x="752" y="259"/>
                  </a:moveTo>
                  <a:cubicBezTo>
                    <a:pt x="742" y="259"/>
                    <a:pt x="742" y="259"/>
                    <a:pt x="742" y="259"/>
                  </a:cubicBezTo>
                  <a:cubicBezTo>
                    <a:pt x="744" y="257"/>
                    <a:pt x="746" y="254"/>
                    <a:pt x="749" y="252"/>
                  </a:cubicBezTo>
                  <a:cubicBezTo>
                    <a:pt x="750" y="254"/>
                    <a:pt x="751" y="257"/>
                    <a:pt x="752" y="259"/>
                  </a:cubicBezTo>
                  <a:close/>
                  <a:moveTo>
                    <a:pt x="742" y="237"/>
                  </a:moveTo>
                  <a:cubicBezTo>
                    <a:pt x="736" y="244"/>
                    <a:pt x="730" y="252"/>
                    <a:pt x="725" y="259"/>
                  </a:cubicBezTo>
                  <a:cubicBezTo>
                    <a:pt x="723" y="259"/>
                    <a:pt x="723" y="259"/>
                    <a:pt x="723" y="259"/>
                  </a:cubicBezTo>
                  <a:cubicBezTo>
                    <a:pt x="719" y="259"/>
                    <a:pt x="716" y="263"/>
                    <a:pt x="716" y="266"/>
                  </a:cubicBezTo>
                  <a:cubicBezTo>
                    <a:pt x="716" y="268"/>
                    <a:pt x="716" y="269"/>
                    <a:pt x="717" y="270"/>
                  </a:cubicBezTo>
                  <a:cubicBezTo>
                    <a:pt x="706" y="287"/>
                    <a:pt x="717" y="354"/>
                    <a:pt x="719" y="367"/>
                  </a:cubicBezTo>
                  <a:cubicBezTo>
                    <a:pt x="720" y="372"/>
                    <a:pt x="720" y="378"/>
                    <a:pt x="719" y="380"/>
                  </a:cubicBezTo>
                  <a:cubicBezTo>
                    <a:pt x="719" y="380"/>
                    <a:pt x="718" y="380"/>
                    <a:pt x="718" y="379"/>
                  </a:cubicBezTo>
                  <a:cubicBezTo>
                    <a:pt x="708" y="373"/>
                    <a:pt x="687" y="331"/>
                    <a:pt x="676" y="302"/>
                  </a:cubicBezTo>
                  <a:cubicBezTo>
                    <a:pt x="674" y="299"/>
                    <a:pt x="671" y="297"/>
                    <a:pt x="667" y="298"/>
                  </a:cubicBezTo>
                  <a:cubicBezTo>
                    <a:pt x="659" y="300"/>
                    <a:pt x="647" y="306"/>
                    <a:pt x="642" y="315"/>
                  </a:cubicBezTo>
                  <a:cubicBezTo>
                    <a:pt x="629" y="320"/>
                    <a:pt x="629" y="320"/>
                    <a:pt x="629" y="320"/>
                  </a:cubicBezTo>
                  <a:cubicBezTo>
                    <a:pt x="584" y="300"/>
                    <a:pt x="584" y="300"/>
                    <a:pt x="584" y="300"/>
                  </a:cubicBezTo>
                  <a:cubicBezTo>
                    <a:pt x="581" y="299"/>
                    <a:pt x="577" y="300"/>
                    <a:pt x="575" y="304"/>
                  </a:cubicBezTo>
                  <a:cubicBezTo>
                    <a:pt x="573" y="307"/>
                    <a:pt x="575" y="312"/>
                    <a:pt x="579" y="313"/>
                  </a:cubicBezTo>
                  <a:cubicBezTo>
                    <a:pt x="626" y="334"/>
                    <a:pt x="626" y="334"/>
                    <a:pt x="626" y="334"/>
                  </a:cubicBezTo>
                  <a:cubicBezTo>
                    <a:pt x="627" y="334"/>
                    <a:pt x="628" y="334"/>
                    <a:pt x="629" y="334"/>
                  </a:cubicBezTo>
                  <a:cubicBezTo>
                    <a:pt x="630" y="334"/>
                    <a:pt x="630" y="334"/>
                    <a:pt x="631" y="334"/>
                  </a:cubicBezTo>
                  <a:cubicBezTo>
                    <a:pt x="638" y="331"/>
                    <a:pt x="638" y="331"/>
                    <a:pt x="638" y="331"/>
                  </a:cubicBezTo>
                  <a:cubicBezTo>
                    <a:pt x="637" y="342"/>
                    <a:pt x="619" y="368"/>
                    <a:pt x="602" y="392"/>
                  </a:cubicBezTo>
                  <a:cubicBezTo>
                    <a:pt x="602" y="392"/>
                    <a:pt x="602" y="392"/>
                    <a:pt x="601" y="392"/>
                  </a:cubicBezTo>
                  <a:cubicBezTo>
                    <a:pt x="600" y="394"/>
                    <a:pt x="598" y="397"/>
                    <a:pt x="596" y="399"/>
                  </a:cubicBezTo>
                  <a:cubicBezTo>
                    <a:pt x="595" y="400"/>
                    <a:pt x="594" y="402"/>
                    <a:pt x="595" y="404"/>
                  </a:cubicBezTo>
                  <a:cubicBezTo>
                    <a:pt x="592" y="405"/>
                    <a:pt x="589" y="405"/>
                    <a:pt x="587" y="403"/>
                  </a:cubicBezTo>
                  <a:cubicBezTo>
                    <a:pt x="579" y="394"/>
                    <a:pt x="528" y="328"/>
                    <a:pt x="528" y="328"/>
                  </a:cubicBezTo>
                  <a:cubicBezTo>
                    <a:pt x="526" y="325"/>
                    <a:pt x="521" y="324"/>
                    <a:pt x="518" y="327"/>
                  </a:cubicBezTo>
                  <a:cubicBezTo>
                    <a:pt x="515" y="329"/>
                    <a:pt x="515" y="333"/>
                    <a:pt x="517" y="336"/>
                  </a:cubicBezTo>
                  <a:cubicBezTo>
                    <a:pt x="519" y="339"/>
                    <a:pt x="568" y="402"/>
                    <a:pt x="577" y="412"/>
                  </a:cubicBezTo>
                  <a:cubicBezTo>
                    <a:pt x="581" y="417"/>
                    <a:pt x="586" y="419"/>
                    <a:pt x="591" y="419"/>
                  </a:cubicBezTo>
                  <a:cubicBezTo>
                    <a:pt x="597" y="419"/>
                    <a:pt x="604" y="416"/>
                    <a:pt x="610" y="412"/>
                  </a:cubicBezTo>
                  <a:cubicBezTo>
                    <a:pt x="612" y="413"/>
                    <a:pt x="615" y="413"/>
                    <a:pt x="618" y="414"/>
                  </a:cubicBezTo>
                  <a:cubicBezTo>
                    <a:pt x="613" y="430"/>
                    <a:pt x="599" y="468"/>
                    <a:pt x="585" y="486"/>
                  </a:cubicBezTo>
                  <a:cubicBezTo>
                    <a:pt x="564" y="513"/>
                    <a:pt x="558" y="546"/>
                    <a:pt x="568" y="568"/>
                  </a:cubicBezTo>
                  <a:cubicBezTo>
                    <a:pt x="569" y="570"/>
                    <a:pt x="569" y="571"/>
                    <a:pt x="569" y="573"/>
                  </a:cubicBezTo>
                  <a:cubicBezTo>
                    <a:pt x="566" y="580"/>
                    <a:pt x="554" y="586"/>
                    <a:pt x="548" y="588"/>
                  </a:cubicBezTo>
                  <a:cubicBezTo>
                    <a:pt x="546" y="589"/>
                    <a:pt x="545" y="590"/>
                    <a:pt x="544" y="591"/>
                  </a:cubicBezTo>
                  <a:cubicBezTo>
                    <a:pt x="540" y="598"/>
                    <a:pt x="526" y="620"/>
                    <a:pt x="525" y="631"/>
                  </a:cubicBezTo>
                  <a:cubicBezTo>
                    <a:pt x="520" y="639"/>
                    <a:pt x="472" y="672"/>
                    <a:pt x="454" y="677"/>
                  </a:cubicBezTo>
                  <a:cubicBezTo>
                    <a:pt x="444" y="680"/>
                    <a:pt x="441" y="675"/>
                    <a:pt x="432" y="657"/>
                  </a:cubicBezTo>
                  <a:cubicBezTo>
                    <a:pt x="430" y="654"/>
                    <a:pt x="429" y="650"/>
                    <a:pt x="427" y="647"/>
                  </a:cubicBezTo>
                  <a:cubicBezTo>
                    <a:pt x="413" y="621"/>
                    <a:pt x="409" y="599"/>
                    <a:pt x="416" y="589"/>
                  </a:cubicBezTo>
                  <a:cubicBezTo>
                    <a:pt x="428" y="574"/>
                    <a:pt x="414" y="558"/>
                    <a:pt x="403" y="546"/>
                  </a:cubicBezTo>
                  <a:cubicBezTo>
                    <a:pt x="400" y="542"/>
                    <a:pt x="397" y="539"/>
                    <a:pt x="395" y="536"/>
                  </a:cubicBezTo>
                  <a:cubicBezTo>
                    <a:pt x="392" y="532"/>
                    <a:pt x="392" y="529"/>
                    <a:pt x="394" y="522"/>
                  </a:cubicBezTo>
                  <a:cubicBezTo>
                    <a:pt x="395" y="513"/>
                    <a:pt x="397" y="501"/>
                    <a:pt x="391" y="481"/>
                  </a:cubicBezTo>
                  <a:cubicBezTo>
                    <a:pt x="384" y="461"/>
                    <a:pt x="366" y="459"/>
                    <a:pt x="351" y="459"/>
                  </a:cubicBezTo>
                  <a:cubicBezTo>
                    <a:pt x="342" y="459"/>
                    <a:pt x="333" y="459"/>
                    <a:pt x="323" y="460"/>
                  </a:cubicBezTo>
                  <a:cubicBezTo>
                    <a:pt x="312" y="461"/>
                    <a:pt x="299" y="463"/>
                    <a:pt x="285" y="463"/>
                  </a:cubicBezTo>
                  <a:cubicBezTo>
                    <a:pt x="280" y="463"/>
                    <a:pt x="276" y="463"/>
                    <a:pt x="271" y="462"/>
                  </a:cubicBezTo>
                  <a:cubicBezTo>
                    <a:pt x="262" y="462"/>
                    <a:pt x="255" y="458"/>
                    <a:pt x="250" y="451"/>
                  </a:cubicBezTo>
                  <a:cubicBezTo>
                    <a:pt x="237" y="433"/>
                    <a:pt x="238" y="393"/>
                    <a:pt x="252" y="342"/>
                  </a:cubicBezTo>
                  <a:cubicBezTo>
                    <a:pt x="259" y="318"/>
                    <a:pt x="297" y="295"/>
                    <a:pt x="312" y="288"/>
                  </a:cubicBezTo>
                  <a:cubicBezTo>
                    <a:pt x="313" y="288"/>
                    <a:pt x="314" y="287"/>
                    <a:pt x="315" y="285"/>
                  </a:cubicBezTo>
                  <a:cubicBezTo>
                    <a:pt x="319" y="278"/>
                    <a:pt x="318" y="272"/>
                    <a:pt x="316" y="269"/>
                  </a:cubicBezTo>
                  <a:cubicBezTo>
                    <a:pt x="313" y="262"/>
                    <a:pt x="308" y="259"/>
                    <a:pt x="303" y="257"/>
                  </a:cubicBezTo>
                  <a:cubicBezTo>
                    <a:pt x="303" y="251"/>
                    <a:pt x="305" y="242"/>
                    <a:pt x="310" y="240"/>
                  </a:cubicBezTo>
                  <a:cubicBezTo>
                    <a:pt x="315" y="238"/>
                    <a:pt x="322" y="237"/>
                    <a:pt x="327" y="237"/>
                  </a:cubicBezTo>
                  <a:cubicBezTo>
                    <a:pt x="336" y="236"/>
                    <a:pt x="342" y="236"/>
                    <a:pt x="345" y="231"/>
                  </a:cubicBezTo>
                  <a:cubicBezTo>
                    <a:pt x="346" y="229"/>
                    <a:pt x="347" y="225"/>
                    <a:pt x="344" y="221"/>
                  </a:cubicBezTo>
                  <a:cubicBezTo>
                    <a:pt x="344" y="220"/>
                    <a:pt x="343" y="216"/>
                    <a:pt x="346" y="212"/>
                  </a:cubicBezTo>
                  <a:cubicBezTo>
                    <a:pt x="348" y="208"/>
                    <a:pt x="352" y="206"/>
                    <a:pt x="356" y="207"/>
                  </a:cubicBezTo>
                  <a:cubicBezTo>
                    <a:pt x="358" y="207"/>
                    <a:pt x="359" y="207"/>
                    <a:pt x="361" y="207"/>
                  </a:cubicBezTo>
                  <a:cubicBezTo>
                    <a:pt x="376" y="207"/>
                    <a:pt x="385" y="194"/>
                    <a:pt x="388" y="188"/>
                  </a:cubicBezTo>
                  <a:cubicBezTo>
                    <a:pt x="395" y="186"/>
                    <a:pt x="412" y="179"/>
                    <a:pt x="426" y="179"/>
                  </a:cubicBezTo>
                  <a:cubicBezTo>
                    <a:pt x="429" y="179"/>
                    <a:pt x="432" y="179"/>
                    <a:pt x="434" y="180"/>
                  </a:cubicBezTo>
                  <a:cubicBezTo>
                    <a:pt x="441" y="181"/>
                    <a:pt x="446" y="180"/>
                    <a:pt x="448" y="175"/>
                  </a:cubicBezTo>
                  <a:cubicBezTo>
                    <a:pt x="452" y="167"/>
                    <a:pt x="445" y="150"/>
                    <a:pt x="426" y="125"/>
                  </a:cubicBezTo>
                  <a:cubicBezTo>
                    <a:pt x="425" y="123"/>
                    <a:pt x="422" y="122"/>
                    <a:pt x="419" y="122"/>
                  </a:cubicBezTo>
                  <a:cubicBezTo>
                    <a:pt x="416" y="123"/>
                    <a:pt x="414" y="125"/>
                    <a:pt x="414" y="128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00" y="155"/>
                    <a:pt x="385" y="149"/>
                    <a:pt x="381" y="139"/>
                  </a:cubicBezTo>
                  <a:cubicBezTo>
                    <a:pt x="379" y="135"/>
                    <a:pt x="381" y="129"/>
                    <a:pt x="386" y="121"/>
                  </a:cubicBezTo>
                  <a:cubicBezTo>
                    <a:pt x="390" y="115"/>
                    <a:pt x="394" y="110"/>
                    <a:pt x="399" y="105"/>
                  </a:cubicBezTo>
                  <a:cubicBezTo>
                    <a:pt x="400" y="105"/>
                    <a:pt x="400" y="105"/>
                    <a:pt x="400" y="104"/>
                  </a:cubicBezTo>
                  <a:cubicBezTo>
                    <a:pt x="412" y="94"/>
                    <a:pt x="425" y="87"/>
                    <a:pt x="431" y="87"/>
                  </a:cubicBezTo>
                  <a:cubicBezTo>
                    <a:pt x="431" y="87"/>
                    <a:pt x="431" y="87"/>
                    <a:pt x="431" y="87"/>
                  </a:cubicBezTo>
                  <a:cubicBezTo>
                    <a:pt x="435" y="87"/>
                    <a:pt x="440" y="90"/>
                    <a:pt x="445" y="92"/>
                  </a:cubicBezTo>
                  <a:cubicBezTo>
                    <a:pt x="451" y="95"/>
                    <a:pt x="458" y="99"/>
                    <a:pt x="466" y="99"/>
                  </a:cubicBezTo>
                  <a:cubicBezTo>
                    <a:pt x="475" y="99"/>
                    <a:pt x="483" y="94"/>
                    <a:pt x="490" y="85"/>
                  </a:cubicBezTo>
                  <a:cubicBezTo>
                    <a:pt x="505" y="66"/>
                    <a:pt x="497" y="42"/>
                    <a:pt x="490" y="26"/>
                  </a:cubicBezTo>
                  <a:cubicBezTo>
                    <a:pt x="602" y="55"/>
                    <a:pt x="695" y="134"/>
                    <a:pt x="742" y="237"/>
                  </a:cubicBezTo>
                  <a:close/>
                  <a:moveTo>
                    <a:pt x="119" y="480"/>
                  </a:moveTo>
                  <a:cubicBezTo>
                    <a:pt x="109" y="475"/>
                    <a:pt x="95" y="468"/>
                    <a:pt x="79" y="444"/>
                  </a:cubicBezTo>
                  <a:cubicBezTo>
                    <a:pt x="73" y="435"/>
                    <a:pt x="67" y="421"/>
                    <a:pt x="61" y="403"/>
                  </a:cubicBezTo>
                  <a:cubicBezTo>
                    <a:pt x="194" y="403"/>
                    <a:pt x="194" y="403"/>
                    <a:pt x="194" y="403"/>
                  </a:cubicBezTo>
                  <a:cubicBezTo>
                    <a:pt x="194" y="443"/>
                    <a:pt x="198" y="482"/>
                    <a:pt x="204" y="519"/>
                  </a:cubicBezTo>
                  <a:cubicBezTo>
                    <a:pt x="137" y="519"/>
                    <a:pt x="137" y="519"/>
                    <a:pt x="137" y="519"/>
                  </a:cubicBezTo>
                  <a:cubicBezTo>
                    <a:pt x="138" y="516"/>
                    <a:pt x="138" y="513"/>
                    <a:pt x="138" y="510"/>
                  </a:cubicBezTo>
                  <a:cubicBezTo>
                    <a:pt x="139" y="490"/>
                    <a:pt x="129" y="485"/>
                    <a:pt x="119" y="480"/>
                  </a:cubicBezTo>
                  <a:close/>
                  <a:moveTo>
                    <a:pt x="273" y="112"/>
                  </a:moveTo>
                  <a:cubicBezTo>
                    <a:pt x="282" y="107"/>
                    <a:pt x="292" y="102"/>
                    <a:pt x="303" y="100"/>
                  </a:cubicBezTo>
                  <a:cubicBezTo>
                    <a:pt x="309" y="99"/>
                    <a:pt x="316" y="98"/>
                    <a:pt x="322" y="97"/>
                  </a:cubicBezTo>
                  <a:cubicBezTo>
                    <a:pt x="341" y="94"/>
                    <a:pt x="363" y="92"/>
                    <a:pt x="384" y="76"/>
                  </a:cubicBezTo>
                  <a:cubicBezTo>
                    <a:pt x="386" y="75"/>
                    <a:pt x="387" y="74"/>
                    <a:pt x="388" y="73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83" y="102"/>
                    <a:pt x="378" y="108"/>
                    <a:pt x="374" y="113"/>
                  </a:cubicBezTo>
                  <a:cubicBezTo>
                    <a:pt x="370" y="120"/>
                    <a:pt x="368" y="125"/>
                    <a:pt x="367" y="130"/>
                  </a:cubicBezTo>
                  <a:cubicBezTo>
                    <a:pt x="342" y="130"/>
                    <a:pt x="342" y="130"/>
                    <a:pt x="342" y="130"/>
                  </a:cubicBezTo>
                  <a:cubicBezTo>
                    <a:pt x="343" y="127"/>
                    <a:pt x="344" y="124"/>
                    <a:pt x="343" y="120"/>
                  </a:cubicBezTo>
                  <a:cubicBezTo>
                    <a:pt x="341" y="112"/>
                    <a:pt x="334" y="107"/>
                    <a:pt x="325" y="107"/>
                  </a:cubicBezTo>
                  <a:cubicBezTo>
                    <a:pt x="318" y="107"/>
                    <a:pt x="310" y="110"/>
                    <a:pt x="305" y="115"/>
                  </a:cubicBezTo>
                  <a:cubicBezTo>
                    <a:pt x="302" y="118"/>
                    <a:pt x="301" y="122"/>
                    <a:pt x="302" y="125"/>
                  </a:cubicBezTo>
                  <a:cubicBezTo>
                    <a:pt x="303" y="127"/>
                    <a:pt x="304" y="129"/>
                    <a:pt x="306" y="130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64" y="124"/>
                    <a:pt x="267" y="119"/>
                    <a:pt x="270" y="113"/>
                  </a:cubicBezTo>
                  <a:cubicBezTo>
                    <a:pt x="271" y="113"/>
                    <a:pt x="272" y="112"/>
                    <a:pt x="273" y="112"/>
                  </a:cubicBezTo>
                  <a:close/>
                  <a:moveTo>
                    <a:pt x="440" y="48"/>
                  </a:moveTo>
                  <a:cubicBezTo>
                    <a:pt x="451" y="45"/>
                    <a:pt x="465" y="38"/>
                    <a:pt x="471" y="27"/>
                  </a:cubicBezTo>
                  <a:cubicBezTo>
                    <a:pt x="472" y="26"/>
                    <a:pt x="472" y="25"/>
                    <a:pt x="473" y="24"/>
                  </a:cubicBezTo>
                  <a:cubicBezTo>
                    <a:pt x="479" y="34"/>
                    <a:pt x="492" y="60"/>
                    <a:pt x="479" y="76"/>
                  </a:cubicBezTo>
                  <a:cubicBezTo>
                    <a:pt x="473" y="84"/>
                    <a:pt x="469" y="85"/>
                    <a:pt x="466" y="85"/>
                  </a:cubicBezTo>
                  <a:cubicBezTo>
                    <a:pt x="461" y="85"/>
                    <a:pt x="456" y="82"/>
                    <a:pt x="451" y="80"/>
                  </a:cubicBezTo>
                  <a:cubicBezTo>
                    <a:pt x="445" y="76"/>
                    <a:pt x="439" y="73"/>
                    <a:pt x="432" y="73"/>
                  </a:cubicBezTo>
                  <a:cubicBezTo>
                    <a:pt x="424" y="72"/>
                    <a:pt x="413" y="77"/>
                    <a:pt x="402" y="85"/>
                  </a:cubicBezTo>
                  <a:cubicBezTo>
                    <a:pt x="402" y="64"/>
                    <a:pt x="402" y="64"/>
                    <a:pt x="402" y="64"/>
                  </a:cubicBezTo>
                  <a:cubicBezTo>
                    <a:pt x="419" y="54"/>
                    <a:pt x="432" y="50"/>
                    <a:pt x="440" y="48"/>
                  </a:cubicBezTo>
                  <a:close/>
                  <a:moveTo>
                    <a:pt x="322" y="122"/>
                  </a:moveTo>
                  <a:cubicBezTo>
                    <a:pt x="325" y="121"/>
                    <a:pt x="327" y="121"/>
                    <a:pt x="328" y="122"/>
                  </a:cubicBezTo>
                  <a:cubicBezTo>
                    <a:pt x="328" y="122"/>
                    <a:pt x="327" y="122"/>
                    <a:pt x="327" y="122"/>
                  </a:cubicBezTo>
                  <a:cubicBezTo>
                    <a:pt x="325" y="122"/>
                    <a:pt x="324" y="122"/>
                    <a:pt x="322" y="122"/>
                  </a:cubicBezTo>
                  <a:close/>
                  <a:moveTo>
                    <a:pt x="368" y="144"/>
                  </a:moveTo>
                  <a:cubicBezTo>
                    <a:pt x="368" y="144"/>
                    <a:pt x="368" y="145"/>
                    <a:pt x="368" y="145"/>
                  </a:cubicBezTo>
                  <a:cubicBezTo>
                    <a:pt x="374" y="157"/>
                    <a:pt x="387" y="165"/>
                    <a:pt x="398" y="170"/>
                  </a:cubicBezTo>
                  <a:cubicBezTo>
                    <a:pt x="388" y="173"/>
                    <a:pt x="381" y="176"/>
                    <a:pt x="380" y="176"/>
                  </a:cubicBezTo>
                  <a:cubicBezTo>
                    <a:pt x="379" y="177"/>
                    <a:pt x="378" y="178"/>
                    <a:pt x="377" y="180"/>
                  </a:cubicBezTo>
                  <a:cubicBezTo>
                    <a:pt x="376" y="179"/>
                    <a:pt x="375" y="178"/>
                    <a:pt x="374" y="178"/>
                  </a:cubicBezTo>
                  <a:cubicBezTo>
                    <a:pt x="375" y="177"/>
                    <a:pt x="375" y="175"/>
                    <a:pt x="376" y="174"/>
                  </a:cubicBezTo>
                  <a:cubicBezTo>
                    <a:pt x="382" y="171"/>
                    <a:pt x="381" y="166"/>
                    <a:pt x="381" y="164"/>
                  </a:cubicBezTo>
                  <a:cubicBezTo>
                    <a:pt x="379" y="157"/>
                    <a:pt x="370" y="155"/>
                    <a:pt x="356" y="153"/>
                  </a:cubicBezTo>
                  <a:cubicBezTo>
                    <a:pt x="356" y="153"/>
                    <a:pt x="355" y="153"/>
                    <a:pt x="354" y="153"/>
                  </a:cubicBezTo>
                  <a:cubicBezTo>
                    <a:pt x="346" y="153"/>
                    <a:pt x="342" y="158"/>
                    <a:pt x="342" y="163"/>
                  </a:cubicBezTo>
                  <a:cubicBezTo>
                    <a:pt x="340" y="161"/>
                    <a:pt x="338" y="160"/>
                    <a:pt x="336" y="159"/>
                  </a:cubicBezTo>
                  <a:cubicBezTo>
                    <a:pt x="335" y="159"/>
                    <a:pt x="333" y="159"/>
                    <a:pt x="332" y="159"/>
                  </a:cubicBezTo>
                  <a:cubicBezTo>
                    <a:pt x="321" y="159"/>
                    <a:pt x="312" y="170"/>
                    <a:pt x="311" y="179"/>
                  </a:cubicBezTo>
                  <a:cubicBezTo>
                    <a:pt x="311" y="186"/>
                    <a:pt x="315" y="192"/>
                    <a:pt x="323" y="193"/>
                  </a:cubicBezTo>
                  <a:cubicBezTo>
                    <a:pt x="323" y="193"/>
                    <a:pt x="324" y="193"/>
                    <a:pt x="325" y="193"/>
                  </a:cubicBezTo>
                  <a:cubicBezTo>
                    <a:pt x="330" y="193"/>
                    <a:pt x="334" y="192"/>
                    <a:pt x="337" y="189"/>
                  </a:cubicBezTo>
                  <a:cubicBezTo>
                    <a:pt x="336" y="191"/>
                    <a:pt x="335" y="194"/>
                    <a:pt x="336" y="196"/>
                  </a:cubicBezTo>
                  <a:cubicBezTo>
                    <a:pt x="337" y="197"/>
                    <a:pt x="337" y="198"/>
                    <a:pt x="338" y="199"/>
                  </a:cubicBezTo>
                  <a:cubicBezTo>
                    <a:pt x="336" y="201"/>
                    <a:pt x="335" y="203"/>
                    <a:pt x="333" y="205"/>
                  </a:cubicBezTo>
                  <a:cubicBezTo>
                    <a:pt x="330" y="210"/>
                    <a:pt x="329" y="217"/>
                    <a:pt x="330" y="223"/>
                  </a:cubicBezTo>
                  <a:cubicBezTo>
                    <a:pt x="329" y="223"/>
                    <a:pt x="327" y="223"/>
                    <a:pt x="326" y="223"/>
                  </a:cubicBezTo>
                  <a:cubicBezTo>
                    <a:pt x="320" y="224"/>
                    <a:pt x="311" y="224"/>
                    <a:pt x="305" y="227"/>
                  </a:cubicBezTo>
                  <a:cubicBezTo>
                    <a:pt x="291" y="232"/>
                    <a:pt x="289" y="249"/>
                    <a:pt x="289" y="259"/>
                  </a:cubicBezTo>
                  <a:cubicBezTo>
                    <a:pt x="220" y="259"/>
                    <a:pt x="220" y="259"/>
                    <a:pt x="220" y="259"/>
                  </a:cubicBezTo>
                  <a:cubicBezTo>
                    <a:pt x="228" y="217"/>
                    <a:pt x="240" y="178"/>
                    <a:pt x="255" y="144"/>
                  </a:cubicBezTo>
                  <a:lnTo>
                    <a:pt x="368" y="144"/>
                  </a:lnTo>
                  <a:close/>
                  <a:moveTo>
                    <a:pt x="346" y="175"/>
                  </a:moveTo>
                  <a:cubicBezTo>
                    <a:pt x="346" y="175"/>
                    <a:pt x="346" y="174"/>
                    <a:pt x="346" y="174"/>
                  </a:cubicBezTo>
                  <a:cubicBezTo>
                    <a:pt x="346" y="175"/>
                    <a:pt x="347" y="176"/>
                    <a:pt x="348" y="177"/>
                  </a:cubicBezTo>
                  <a:cubicBezTo>
                    <a:pt x="348" y="177"/>
                    <a:pt x="348" y="177"/>
                    <a:pt x="348" y="177"/>
                  </a:cubicBezTo>
                  <a:cubicBezTo>
                    <a:pt x="347" y="178"/>
                    <a:pt x="345" y="180"/>
                    <a:pt x="344" y="181"/>
                  </a:cubicBezTo>
                  <a:cubicBezTo>
                    <a:pt x="345" y="179"/>
                    <a:pt x="345" y="177"/>
                    <a:pt x="346" y="175"/>
                  </a:cubicBezTo>
                  <a:close/>
                  <a:moveTo>
                    <a:pt x="363" y="169"/>
                  </a:moveTo>
                  <a:cubicBezTo>
                    <a:pt x="362" y="168"/>
                    <a:pt x="361" y="168"/>
                    <a:pt x="360" y="168"/>
                  </a:cubicBezTo>
                  <a:cubicBezTo>
                    <a:pt x="360" y="168"/>
                    <a:pt x="360" y="168"/>
                    <a:pt x="359" y="168"/>
                  </a:cubicBezTo>
                  <a:cubicBezTo>
                    <a:pt x="361" y="168"/>
                    <a:pt x="362" y="168"/>
                    <a:pt x="363" y="168"/>
                  </a:cubicBezTo>
                  <a:cubicBezTo>
                    <a:pt x="363" y="169"/>
                    <a:pt x="363" y="169"/>
                    <a:pt x="363" y="169"/>
                  </a:cubicBezTo>
                  <a:close/>
                  <a:moveTo>
                    <a:pt x="361" y="184"/>
                  </a:moveTo>
                  <a:cubicBezTo>
                    <a:pt x="362" y="185"/>
                    <a:pt x="362" y="186"/>
                    <a:pt x="363" y="187"/>
                  </a:cubicBezTo>
                  <a:cubicBezTo>
                    <a:pt x="361" y="187"/>
                    <a:pt x="360" y="187"/>
                    <a:pt x="357" y="188"/>
                  </a:cubicBezTo>
                  <a:cubicBezTo>
                    <a:pt x="359" y="187"/>
                    <a:pt x="360" y="185"/>
                    <a:pt x="361" y="184"/>
                  </a:cubicBezTo>
                  <a:close/>
                  <a:moveTo>
                    <a:pt x="332" y="173"/>
                  </a:moveTo>
                  <a:cubicBezTo>
                    <a:pt x="332" y="174"/>
                    <a:pt x="331" y="175"/>
                    <a:pt x="330" y="176"/>
                  </a:cubicBezTo>
                  <a:cubicBezTo>
                    <a:pt x="329" y="177"/>
                    <a:pt x="328" y="179"/>
                    <a:pt x="326" y="179"/>
                  </a:cubicBezTo>
                  <a:cubicBezTo>
                    <a:pt x="326" y="178"/>
                    <a:pt x="327" y="177"/>
                    <a:pt x="328" y="175"/>
                  </a:cubicBezTo>
                  <a:cubicBezTo>
                    <a:pt x="329" y="174"/>
                    <a:pt x="331" y="173"/>
                    <a:pt x="332" y="173"/>
                  </a:cubicBezTo>
                  <a:close/>
                  <a:moveTo>
                    <a:pt x="297" y="273"/>
                  </a:moveTo>
                  <a:cubicBezTo>
                    <a:pt x="298" y="273"/>
                    <a:pt x="300" y="273"/>
                    <a:pt x="301" y="272"/>
                  </a:cubicBezTo>
                  <a:cubicBezTo>
                    <a:pt x="302" y="272"/>
                    <a:pt x="303" y="273"/>
                    <a:pt x="303" y="274"/>
                  </a:cubicBezTo>
                  <a:cubicBezTo>
                    <a:pt x="303" y="275"/>
                    <a:pt x="304" y="275"/>
                    <a:pt x="303" y="277"/>
                  </a:cubicBezTo>
                  <a:cubicBezTo>
                    <a:pt x="292" y="283"/>
                    <a:pt x="247" y="307"/>
                    <a:pt x="239" y="338"/>
                  </a:cubicBezTo>
                  <a:cubicBezTo>
                    <a:pt x="234" y="354"/>
                    <a:pt x="231" y="372"/>
                    <a:pt x="229" y="389"/>
                  </a:cubicBezTo>
                  <a:cubicBezTo>
                    <a:pt x="208" y="389"/>
                    <a:pt x="208" y="389"/>
                    <a:pt x="208" y="389"/>
                  </a:cubicBezTo>
                  <a:cubicBezTo>
                    <a:pt x="208" y="349"/>
                    <a:pt x="212" y="310"/>
                    <a:pt x="218" y="273"/>
                  </a:cubicBezTo>
                  <a:lnTo>
                    <a:pt x="297" y="273"/>
                  </a:lnTo>
                  <a:close/>
                  <a:moveTo>
                    <a:pt x="208" y="403"/>
                  </a:moveTo>
                  <a:cubicBezTo>
                    <a:pt x="227" y="403"/>
                    <a:pt x="227" y="403"/>
                    <a:pt x="227" y="403"/>
                  </a:cubicBezTo>
                  <a:cubicBezTo>
                    <a:pt x="226" y="425"/>
                    <a:pt x="229" y="445"/>
                    <a:pt x="239" y="459"/>
                  </a:cubicBezTo>
                  <a:cubicBezTo>
                    <a:pt x="246" y="469"/>
                    <a:pt x="257" y="475"/>
                    <a:pt x="270" y="476"/>
                  </a:cubicBezTo>
                  <a:cubicBezTo>
                    <a:pt x="275" y="477"/>
                    <a:pt x="280" y="477"/>
                    <a:pt x="285" y="477"/>
                  </a:cubicBezTo>
                  <a:cubicBezTo>
                    <a:pt x="299" y="477"/>
                    <a:pt x="313" y="475"/>
                    <a:pt x="325" y="474"/>
                  </a:cubicBezTo>
                  <a:cubicBezTo>
                    <a:pt x="334" y="473"/>
                    <a:pt x="343" y="473"/>
                    <a:pt x="351" y="473"/>
                  </a:cubicBezTo>
                  <a:cubicBezTo>
                    <a:pt x="369" y="473"/>
                    <a:pt x="374" y="478"/>
                    <a:pt x="377" y="486"/>
                  </a:cubicBezTo>
                  <a:cubicBezTo>
                    <a:pt x="383" y="501"/>
                    <a:pt x="381" y="510"/>
                    <a:pt x="380" y="519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2" y="482"/>
                    <a:pt x="208" y="443"/>
                    <a:pt x="208" y="403"/>
                  </a:cubicBezTo>
                  <a:close/>
                  <a:moveTo>
                    <a:pt x="402" y="567"/>
                  </a:moveTo>
                  <a:cubicBezTo>
                    <a:pt x="406" y="573"/>
                    <a:pt x="408" y="577"/>
                    <a:pt x="405" y="581"/>
                  </a:cubicBezTo>
                  <a:cubicBezTo>
                    <a:pt x="404" y="582"/>
                    <a:pt x="403" y="584"/>
                    <a:pt x="402" y="586"/>
                  </a:cubicBezTo>
                  <a:lnTo>
                    <a:pt x="402" y="567"/>
                  </a:lnTo>
                  <a:close/>
                  <a:moveTo>
                    <a:pt x="402" y="623"/>
                  </a:moveTo>
                  <a:cubicBezTo>
                    <a:pt x="405" y="633"/>
                    <a:pt x="409" y="641"/>
                    <a:pt x="412" y="648"/>
                  </a:cubicBezTo>
                  <a:cubicBezTo>
                    <a:pt x="402" y="648"/>
                    <a:pt x="402" y="648"/>
                    <a:pt x="402" y="648"/>
                  </a:cubicBezTo>
                  <a:lnTo>
                    <a:pt x="402" y="623"/>
                  </a:lnTo>
                  <a:close/>
                  <a:moveTo>
                    <a:pt x="423" y="165"/>
                  </a:moveTo>
                  <a:cubicBezTo>
                    <a:pt x="425" y="149"/>
                    <a:pt x="425" y="149"/>
                    <a:pt x="425" y="149"/>
                  </a:cubicBezTo>
                  <a:cubicBezTo>
                    <a:pt x="429" y="155"/>
                    <a:pt x="433" y="162"/>
                    <a:pt x="434" y="166"/>
                  </a:cubicBezTo>
                  <a:cubicBezTo>
                    <a:pt x="432" y="165"/>
                    <a:pt x="429" y="165"/>
                    <a:pt x="426" y="165"/>
                  </a:cubicBezTo>
                  <a:cubicBezTo>
                    <a:pt x="425" y="165"/>
                    <a:pt x="424" y="165"/>
                    <a:pt x="423" y="165"/>
                  </a:cubicBezTo>
                  <a:close/>
                  <a:moveTo>
                    <a:pt x="204" y="273"/>
                  </a:moveTo>
                  <a:cubicBezTo>
                    <a:pt x="198" y="310"/>
                    <a:pt x="194" y="349"/>
                    <a:pt x="194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48" y="361"/>
                    <a:pt x="39" y="325"/>
                    <a:pt x="31" y="282"/>
                  </a:cubicBezTo>
                  <a:cubicBezTo>
                    <a:pt x="32" y="279"/>
                    <a:pt x="33" y="276"/>
                    <a:pt x="34" y="273"/>
                  </a:cubicBezTo>
                  <a:lnTo>
                    <a:pt x="204" y="273"/>
                  </a:lnTo>
                  <a:close/>
                  <a:moveTo>
                    <a:pt x="134" y="533"/>
                  </a:moveTo>
                  <a:cubicBezTo>
                    <a:pt x="206" y="533"/>
                    <a:pt x="206" y="533"/>
                    <a:pt x="206" y="533"/>
                  </a:cubicBezTo>
                  <a:cubicBezTo>
                    <a:pt x="214" y="574"/>
                    <a:pt x="225" y="613"/>
                    <a:pt x="240" y="648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22" y="595"/>
                    <a:pt x="129" y="558"/>
                    <a:pt x="134" y="533"/>
                  </a:cubicBezTo>
                  <a:close/>
                  <a:moveTo>
                    <a:pt x="220" y="533"/>
                  </a:moveTo>
                  <a:cubicBezTo>
                    <a:pt x="379" y="533"/>
                    <a:pt x="379" y="533"/>
                    <a:pt x="379" y="533"/>
                  </a:cubicBezTo>
                  <a:cubicBezTo>
                    <a:pt x="379" y="536"/>
                    <a:pt x="380" y="540"/>
                    <a:pt x="383" y="544"/>
                  </a:cubicBezTo>
                  <a:cubicBezTo>
                    <a:pt x="385" y="546"/>
                    <a:pt x="386" y="548"/>
                    <a:pt x="388" y="550"/>
                  </a:cubicBezTo>
                  <a:cubicBezTo>
                    <a:pt x="388" y="648"/>
                    <a:pt x="388" y="648"/>
                    <a:pt x="388" y="648"/>
                  </a:cubicBezTo>
                  <a:cubicBezTo>
                    <a:pt x="255" y="648"/>
                    <a:pt x="255" y="648"/>
                    <a:pt x="255" y="648"/>
                  </a:cubicBezTo>
                  <a:cubicBezTo>
                    <a:pt x="240" y="614"/>
                    <a:pt x="228" y="575"/>
                    <a:pt x="220" y="533"/>
                  </a:cubicBezTo>
                  <a:close/>
                  <a:moveTo>
                    <a:pt x="388" y="662"/>
                  </a:moveTo>
                  <a:cubicBezTo>
                    <a:pt x="388" y="777"/>
                    <a:pt x="388" y="777"/>
                    <a:pt x="388" y="777"/>
                  </a:cubicBezTo>
                  <a:cubicBezTo>
                    <a:pt x="339" y="774"/>
                    <a:pt x="294" y="730"/>
                    <a:pt x="261" y="662"/>
                  </a:cubicBezTo>
                  <a:lnTo>
                    <a:pt x="388" y="662"/>
                  </a:lnTo>
                  <a:close/>
                  <a:moveTo>
                    <a:pt x="402" y="662"/>
                  </a:moveTo>
                  <a:cubicBezTo>
                    <a:pt x="419" y="662"/>
                    <a:pt x="419" y="662"/>
                    <a:pt x="419" y="662"/>
                  </a:cubicBezTo>
                  <a:cubicBezTo>
                    <a:pt x="419" y="662"/>
                    <a:pt x="419" y="663"/>
                    <a:pt x="419" y="663"/>
                  </a:cubicBezTo>
                  <a:cubicBezTo>
                    <a:pt x="427" y="678"/>
                    <a:pt x="433" y="692"/>
                    <a:pt x="449" y="692"/>
                  </a:cubicBezTo>
                  <a:cubicBezTo>
                    <a:pt x="452" y="692"/>
                    <a:pt x="455" y="691"/>
                    <a:pt x="458" y="691"/>
                  </a:cubicBezTo>
                  <a:cubicBezTo>
                    <a:pt x="470" y="687"/>
                    <a:pt x="491" y="675"/>
                    <a:pt x="505" y="665"/>
                  </a:cubicBezTo>
                  <a:cubicBezTo>
                    <a:pt x="506" y="664"/>
                    <a:pt x="508" y="663"/>
                    <a:pt x="509" y="662"/>
                  </a:cubicBezTo>
                  <a:cubicBezTo>
                    <a:pt x="529" y="662"/>
                    <a:pt x="529" y="662"/>
                    <a:pt x="529" y="662"/>
                  </a:cubicBezTo>
                  <a:cubicBezTo>
                    <a:pt x="496" y="732"/>
                    <a:pt x="450" y="774"/>
                    <a:pt x="402" y="777"/>
                  </a:cubicBezTo>
                  <a:lnTo>
                    <a:pt x="402" y="662"/>
                  </a:lnTo>
                  <a:close/>
                  <a:moveTo>
                    <a:pt x="528" y="648"/>
                  </a:moveTo>
                  <a:cubicBezTo>
                    <a:pt x="539" y="638"/>
                    <a:pt x="539" y="634"/>
                    <a:pt x="539" y="632"/>
                  </a:cubicBezTo>
                  <a:cubicBezTo>
                    <a:pt x="539" y="628"/>
                    <a:pt x="545" y="617"/>
                    <a:pt x="552" y="605"/>
                  </a:cubicBezTo>
                  <a:cubicBezTo>
                    <a:pt x="547" y="621"/>
                    <a:pt x="541" y="635"/>
                    <a:pt x="536" y="648"/>
                  </a:cubicBezTo>
                  <a:lnTo>
                    <a:pt x="528" y="648"/>
                  </a:lnTo>
                  <a:close/>
                  <a:moveTo>
                    <a:pt x="570" y="592"/>
                  </a:moveTo>
                  <a:cubicBezTo>
                    <a:pt x="575" y="588"/>
                    <a:pt x="579" y="584"/>
                    <a:pt x="582" y="579"/>
                  </a:cubicBezTo>
                  <a:cubicBezTo>
                    <a:pt x="584" y="573"/>
                    <a:pt x="584" y="567"/>
                    <a:pt x="581" y="561"/>
                  </a:cubicBezTo>
                  <a:cubicBezTo>
                    <a:pt x="577" y="554"/>
                    <a:pt x="576" y="544"/>
                    <a:pt x="579" y="533"/>
                  </a:cubicBezTo>
                  <a:cubicBezTo>
                    <a:pt x="752" y="533"/>
                    <a:pt x="752" y="533"/>
                    <a:pt x="752" y="533"/>
                  </a:cubicBezTo>
                  <a:cubicBezTo>
                    <a:pt x="735" y="575"/>
                    <a:pt x="711" y="614"/>
                    <a:pt x="682" y="648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558" y="631"/>
                    <a:pt x="565" y="612"/>
                    <a:pt x="570" y="592"/>
                  </a:cubicBezTo>
                  <a:close/>
                  <a:moveTo>
                    <a:pt x="175" y="708"/>
                  </a:moveTo>
                  <a:cubicBezTo>
                    <a:pt x="164" y="691"/>
                    <a:pt x="155" y="676"/>
                    <a:pt x="149" y="662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248" y="666"/>
                    <a:pt x="250" y="670"/>
                    <a:pt x="252" y="674"/>
                  </a:cubicBezTo>
                  <a:cubicBezTo>
                    <a:pt x="275" y="720"/>
                    <a:pt x="302" y="753"/>
                    <a:pt x="333" y="772"/>
                  </a:cubicBezTo>
                  <a:cubicBezTo>
                    <a:pt x="275" y="763"/>
                    <a:pt x="221" y="740"/>
                    <a:pt x="175" y="708"/>
                  </a:cubicBezTo>
                  <a:close/>
                  <a:moveTo>
                    <a:pt x="457" y="773"/>
                  </a:moveTo>
                  <a:cubicBezTo>
                    <a:pt x="491" y="751"/>
                    <a:pt x="521" y="713"/>
                    <a:pt x="545" y="662"/>
                  </a:cubicBezTo>
                  <a:cubicBezTo>
                    <a:pt x="669" y="662"/>
                    <a:pt x="669" y="662"/>
                    <a:pt x="669" y="662"/>
                  </a:cubicBezTo>
                  <a:cubicBezTo>
                    <a:pt x="613" y="719"/>
                    <a:pt x="539" y="759"/>
                    <a:pt x="457" y="7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371061" y="549569"/>
            <a:ext cx="7161412" cy="134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chemeClr val="accent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三 </a:t>
            </a:r>
            <a:r>
              <a:rPr lang="en-US" altLang="zh-CN" sz="2800" b="1" dirty="0">
                <a:solidFill>
                  <a:schemeClr val="accent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smtClean="0">
                <a:solidFill>
                  <a:schemeClr val="accent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800" b="1" dirty="0" smtClean="0">
                <a:solidFill>
                  <a:schemeClr val="accent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获得学科核心素养</a:t>
            </a:r>
            <a:r>
              <a:rPr lang="zh-CN" altLang="en-US" sz="2800" b="1" dirty="0">
                <a:solidFill>
                  <a:schemeClr val="accent1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的教学路径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导   语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9232" y="2294000"/>
            <a:ext cx="3505200" cy="3445894"/>
            <a:chOff x="1084544" y="1755742"/>
            <a:chExt cx="3366693" cy="3686680"/>
          </a:xfrm>
        </p:grpSpPr>
        <p:sp>
          <p:nvSpPr>
            <p:cNvPr id="15" name="Right Arrow 14"/>
            <p:cNvSpPr/>
            <p:nvPr/>
          </p:nvSpPr>
          <p:spPr>
            <a:xfrm>
              <a:off x="3492046" y="1755742"/>
              <a:ext cx="959191" cy="79857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84544" y="2838357"/>
              <a:ext cx="2900768" cy="260406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lIns="182880" tIns="182880" rIns="182880" bIns="182880">
              <a:noAutofit/>
            </a:bodyPr>
            <a:lstStyle/>
            <a:p>
              <a:pPr marL="628650" lvl="1" indent="-171450" defTabSz="1218565">
                <a:lnSpc>
                  <a:spcPct val="94000"/>
                </a:lnSpc>
                <a:spcAft>
                  <a:spcPts val="800"/>
                </a:spcAft>
                <a:buClr>
                  <a:srgbClr val="2099D8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从</a:t>
              </a:r>
              <a:r>
                <a:rPr kumimoji="0" lang="zh-CN" alt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“艺术表现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  <a:ea typeface="微软雅黑" panose="020B0503020204020204" pitchFamily="34" charset="-122"/>
                  <a:cs typeface="+mn-cs"/>
                </a:rPr>
                <a:t>”实践出发。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18079" y="1835308"/>
              <a:ext cx="2782874" cy="6585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243840" tIns="121920" rIns="243840" bIns="121920" rtlCol="0" anchor="ctr" anchorCtr="0">
              <a:spAutoFit/>
            </a:bodyPr>
            <a:lstStyle/>
            <a:p>
              <a:pPr marL="91440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 smtClean="0">
                  <a:solidFill>
                    <a:srgbClr val="FFFFFF"/>
                  </a:solidFill>
                  <a:latin typeface="Open Sans Light"/>
                  <a:ea typeface="微软雅黑" panose="020B0503020204020204" pitchFamily="34" charset="-122"/>
                </a:rPr>
                <a:t>艺术表现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105"/>
            <p:cNvSpPr>
              <a:spLocks noEditPoints="1"/>
            </p:cNvSpPr>
            <p:nvPr/>
          </p:nvSpPr>
          <p:spPr bwMode="auto">
            <a:xfrm>
              <a:off x="1172248" y="1849184"/>
              <a:ext cx="478358" cy="633710"/>
            </a:xfrm>
            <a:custGeom>
              <a:avLst/>
              <a:gdLst>
                <a:gd name="T0" fmla="*/ 473 w 478"/>
                <a:gd name="T1" fmla="*/ 39 h 633"/>
                <a:gd name="T2" fmla="*/ 239 w 478"/>
                <a:gd name="T3" fmla="*/ 0 h 633"/>
                <a:gd name="T4" fmla="*/ 239 w 478"/>
                <a:gd name="T5" fmla="*/ 0 h 633"/>
                <a:gd name="T6" fmla="*/ 239 w 478"/>
                <a:gd name="T7" fmla="*/ 0 h 633"/>
                <a:gd name="T8" fmla="*/ 239 w 478"/>
                <a:gd name="T9" fmla="*/ 0 h 633"/>
                <a:gd name="T10" fmla="*/ 193 w 478"/>
                <a:gd name="T11" fmla="*/ 2 h 633"/>
                <a:gd name="T12" fmla="*/ 192 w 478"/>
                <a:gd name="T13" fmla="*/ 2 h 633"/>
                <a:gd name="T14" fmla="*/ 192 w 478"/>
                <a:gd name="T15" fmla="*/ 2 h 633"/>
                <a:gd name="T16" fmla="*/ 191 w 478"/>
                <a:gd name="T17" fmla="*/ 2 h 633"/>
                <a:gd name="T18" fmla="*/ 145 w 478"/>
                <a:gd name="T19" fmla="*/ 7 h 633"/>
                <a:gd name="T20" fmla="*/ 144 w 478"/>
                <a:gd name="T21" fmla="*/ 7 h 633"/>
                <a:gd name="T22" fmla="*/ 98 w 478"/>
                <a:gd name="T23" fmla="*/ 15 h 633"/>
                <a:gd name="T24" fmla="*/ 98 w 478"/>
                <a:gd name="T25" fmla="*/ 15 h 633"/>
                <a:gd name="T26" fmla="*/ 52 w 478"/>
                <a:gd name="T27" fmla="*/ 26 h 633"/>
                <a:gd name="T28" fmla="*/ 51 w 478"/>
                <a:gd name="T29" fmla="*/ 26 h 633"/>
                <a:gd name="T30" fmla="*/ 4 w 478"/>
                <a:gd name="T31" fmla="*/ 39 h 633"/>
                <a:gd name="T32" fmla="*/ 0 w 478"/>
                <a:gd name="T33" fmla="*/ 46 h 633"/>
                <a:gd name="T34" fmla="*/ 0 w 478"/>
                <a:gd name="T35" fmla="*/ 435 h 633"/>
                <a:gd name="T36" fmla="*/ 102 w 478"/>
                <a:gd name="T37" fmla="*/ 553 h 633"/>
                <a:gd name="T38" fmla="*/ 142 w 478"/>
                <a:gd name="T39" fmla="*/ 582 h 633"/>
                <a:gd name="T40" fmla="*/ 142 w 478"/>
                <a:gd name="T41" fmla="*/ 582 h 633"/>
                <a:gd name="T42" fmla="*/ 238 w 478"/>
                <a:gd name="T43" fmla="*/ 633 h 633"/>
                <a:gd name="T44" fmla="*/ 238 w 478"/>
                <a:gd name="T45" fmla="*/ 633 h 633"/>
                <a:gd name="T46" fmla="*/ 239 w 478"/>
                <a:gd name="T47" fmla="*/ 633 h 633"/>
                <a:gd name="T48" fmla="*/ 239 w 478"/>
                <a:gd name="T49" fmla="*/ 633 h 633"/>
                <a:gd name="T50" fmla="*/ 239 w 478"/>
                <a:gd name="T51" fmla="*/ 633 h 633"/>
                <a:gd name="T52" fmla="*/ 239 w 478"/>
                <a:gd name="T53" fmla="*/ 633 h 633"/>
                <a:gd name="T54" fmla="*/ 241 w 478"/>
                <a:gd name="T55" fmla="*/ 633 h 633"/>
                <a:gd name="T56" fmla="*/ 373 w 478"/>
                <a:gd name="T57" fmla="*/ 560 h 633"/>
                <a:gd name="T58" fmla="*/ 478 w 478"/>
                <a:gd name="T59" fmla="*/ 435 h 633"/>
                <a:gd name="T60" fmla="*/ 478 w 478"/>
                <a:gd name="T61" fmla="*/ 46 h 633"/>
                <a:gd name="T62" fmla="*/ 473 w 478"/>
                <a:gd name="T63" fmla="*/ 39 h 633"/>
                <a:gd name="T64" fmla="*/ 199 w 478"/>
                <a:gd name="T65" fmla="*/ 15 h 633"/>
                <a:gd name="T66" fmla="*/ 232 w 478"/>
                <a:gd name="T67" fmla="*/ 14 h 633"/>
                <a:gd name="T68" fmla="*/ 232 w 478"/>
                <a:gd name="T69" fmla="*/ 617 h 633"/>
                <a:gd name="T70" fmla="*/ 200 w 478"/>
                <a:gd name="T71" fmla="*/ 601 h 633"/>
                <a:gd name="T72" fmla="*/ 199 w 478"/>
                <a:gd name="T73" fmla="*/ 15 h 633"/>
                <a:gd name="T74" fmla="*/ 186 w 478"/>
                <a:gd name="T75" fmla="*/ 593 h 633"/>
                <a:gd name="T76" fmla="*/ 153 w 478"/>
                <a:gd name="T77" fmla="*/ 572 h 633"/>
                <a:gd name="T78" fmla="*/ 153 w 478"/>
                <a:gd name="T79" fmla="*/ 20 h 633"/>
                <a:gd name="T80" fmla="*/ 185 w 478"/>
                <a:gd name="T81" fmla="*/ 17 h 633"/>
                <a:gd name="T82" fmla="*/ 186 w 478"/>
                <a:gd name="T83" fmla="*/ 593 h 633"/>
                <a:gd name="T84" fmla="*/ 60 w 478"/>
                <a:gd name="T85" fmla="*/ 38 h 633"/>
                <a:gd name="T86" fmla="*/ 92 w 478"/>
                <a:gd name="T87" fmla="*/ 31 h 633"/>
                <a:gd name="T88" fmla="*/ 93 w 478"/>
                <a:gd name="T89" fmla="*/ 528 h 633"/>
                <a:gd name="T90" fmla="*/ 60 w 478"/>
                <a:gd name="T91" fmla="*/ 500 h 633"/>
                <a:gd name="T92" fmla="*/ 60 w 478"/>
                <a:gd name="T93" fmla="*/ 38 h 633"/>
                <a:gd name="T94" fmla="*/ 14 w 478"/>
                <a:gd name="T95" fmla="*/ 435 h 633"/>
                <a:gd name="T96" fmla="*/ 14 w 478"/>
                <a:gd name="T97" fmla="*/ 51 h 633"/>
                <a:gd name="T98" fmla="*/ 46 w 478"/>
                <a:gd name="T99" fmla="*/ 42 h 633"/>
                <a:gd name="T100" fmla="*/ 46 w 478"/>
                <a:gd name="T101" fmla="*/ 487 h 633"/>
                <a:gd name="T102" fmla="*/ 14 w 478"/>
                <a:gd name="T103" fmla="*/ 435 h 633"/>
                <a:gd name="T104" fmla="*/ 107 w 478"/>
                <a:gd name="T105" fmla="*/ 539 h 633"/>
                <a:gd name="T106" fmla="*/ 106 w 478"/>
                <a:gd name="T107" fmla="*/ 28 h 633"/>
                <a:gd name="T108" fmla="*/ 139 w 478"/>
                <a:gd name="T109" fmla="*/ 22 h 633"/>
                <a:gd name="T110" fmla="*/ 139 w 478"/>
                <a:gd name="T111" fmla="*/ 563 h 633"/>
                <a:gd name="T112" fmla="*/ 111 w 478"/>
                <a:gd name="T113" fmla="*/ 542 h 633"/>
                <a:gd name="T114" fmla="*/ 107 w 478"/>
                <a:gd name="T115" fmla="*/ 539 h 633"/>
                <a:gd name="T116" fmla="*/ 464 w 478"/>
                <a:gd name="T117" fmla="*/ 435 h 633"/>
                <a:gd name="T118" fmla="*/ 246 w 478"/>
                <a:gd name="T119" fmla="*/ 617 h 633"/>
                <a:gd name="T120" fmla="*/ 246 w 478"/>
                <a:gd name="T121" fmla="*/ 14 h 633"/>
                <a:gd name="T122" fmla="*/ 464 w 478"/>
                <a:gd name="T123" fmla="*/ 51 h 633"/>
                <a:gd name="T124" fmla="*/ 464 w 478"/>
                <a:gd name="T125" fmla="*/ 43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8" h="633">
                  <a:moveTo>
                    <a:pt x="473" y="39"/>
                  </a:moveTo>
                  <a:cubicBezTo>
                    <a:pt x="414" y="21"/>
                    <a:pt x="326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24" y="0"/>
                    <a:pt x="208" y="1"/>
                    <a:pt x="193" y="2"/>
                  </a:cubicBezTo>
                  <a:cubicBezTo>
                    <a:pt x="193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1" y="2"/>
                  </a:cubicBezTo>
                  <a:cubicBezTo>
                    <a:pt x="176" y="3"/>
                    <a:pt x="160" y="5"/>
                    <a:pt x="145" y="7"/>
                  </a:cubicBezTo>
                  <a:cubicBezTo>
                    <a:pt x="145" y="7"/>
                    <a:pt x="145" y="7"/>
                    <a:pt x="144" y="7"/>
                  </a:cubicBezTo>
                  <a:cubicBezTo>
                    <a:pt x="129" y="9"/>
                    <a:pt x="114" y="12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83" y="18"/>
                    <a:pt x="67" y="22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30"/>
                    <a:pt x="20" y="34"/>
                    <a:pt x="4" y="39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50"/>
                    <a:pt x="13" y="486"/>
                    <a:pt x="102" y="553"/>
                  </a:cubicBezTo>
                  <a:cubicBezTo>
                    <a:pt x="115" y="563"/>
                    <a:pt x="129" y="573"/>
                    <a:pt x="142" y="582"/>
                  </a:cubicBezTo>
                  <a:cubicBezTo>
                    <a:pt x="142" y="582"/>
                    <a:pt x="142" y="582"/>
                    <a:pt x="142" y="582"/>
                  </a:cubicBezTo>
                  <a:cubicBezTo>
                    <a:pt x="182" y="609"/>
                    <a:pt x="220" y="629"/>
                    <a:pt x="238" y="633"/>
                  </a:cubicBezTo>
                  <a:cubicBezTo>
                    <a:pt x="238" y="633"/>
                    <a:pt x="238" y="633"/>
                    <a:pt x="238" y="633"/>
                  </a:cubicBezTo>
                  <a:cubicBezTo>
                    <a:pt x="238" y="633"/>
                    <a:pt x="239" y="633"/>
                    <a:pt x="239" y="633"/>
                  </a:cubicBezTo>
                  <a:cubicBezTo>
                    <a:pt x="239" y="633"/>
                    <a:pt x="239" y="633"/>
                    <a:pt x="239" y="633"/>
                  </a:cubicBezTo>
                  <a:cubicBezTo>
                    <a:pt x="239" y="633"/>
                    <a:pt x="239" y="633"/>
                    <a:pt x="239" y="633"/>
                  </a:cubicBezTo>
                  <a:cubicBezTo>
                    <a:pt x="239" y="633"/>
                    <a:pt x="239" y="633"/>
                    <a:pt x="239" y="633"/>
                  </a:cubicBezTo>
                  <a:cubicBezTo>
                    <a:pt x="240" y="633"/>
                    <a:pt x="240" y="633"/>
                    <a:pt x="241" y="633"/>
                  </a:cubicBezTo>
                  <a:cubicBezTo>
                    <a:pt x="261" y="629"/>
                    <a:pt x="320" y="598"/>
                    <a:pt x="373" y="560"/>
                  </a:cubicBezTo>
                  <a:cubicBezTo>
                    <a:pt x="421" y="526"/>
                    <a:pt x="478" y="477"/>
                    <a:pt x="478" y="435"/>
                  </a:cubicBezTo>
                  <a:cubicBezTo>
                    <a:pt x="478" y="46"/>
                    <a:pt x="478" y="46"/>
                    <a:pt x="478" y="46"/>
                  </a:cubicBezTo>
                  <a:cubicBezTo>
                    <a:pt x="478" y="43"/>
                    <a:pt x="476" y="40"/>
                    <a:pt x="473" y="39"/>
                  </a:cubicBezTo>
                  <a:close/>
                  <a:moveTo>
                    <a:pt x="199" y="15"/>
                  </a:moveTo>
                  <a:cubicBezTo>
                    <a:pt x="210" y="15"/>
                    <a:pt x="221" y="14"/>
                    <a:pt x="232" y="14"/>
                  </a:cubicBezTo>
                  <a:cubicBezTo>
                    <a:pt x="232" y="617"/>
                    <a:pt x="232" y="617"/>
                    <a:pt x="232" y="617"/>
                  </a:cubicBezTo>
                  <a:cubicBezTo>
                    <a:pt x="224" y="614"/>
                    <a:pt x="213" y="608"/>
                    <a:pt x="200" y="601"/>
                  </a:cubicBezTo>
                  <a:lnTo>
                    <a:pt x="199" y="15"/>
                  </a:lnTo>
                  <a:close/>
                  <a:moveTo>
                    <a:pt x="186" y="593"/>
                  </a:moveTo>
                  <a:cubicBezTo>
                    <a:pt x="175" y="587"/>
                    <a:pt x="165" y="580"/>
                    <a:pt x="153" y="572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64" y="19"/>
                    <a:pt x="175" y="17"/>
                    <a:pt x="185" y="17"/>
                  </a:cubicBezTo>
                  <a:lnTo>
                    <a:pt x="186" y="593"/>
                  </a:lnTo>
                  <a:close/>
                  <a:moveTo>
                    <a:pt x="60" y="38"/>
                  </a:moveTo>
                  <a:cubicBezTo>
                    <a:pt x="71" y="35"/>
                    <a:pt x="82" y="33"/>
                    <a:pt x="92" y="31"/>
                  </a:cubicBezTo>
                  <a:cubicBezTo>
                    <a:pt x="93" y="528"/>
                    <a:pt x="93" y="528"/>
                    <a:pt x="93" y="528"/>
                  </a:cubicBezTo>
                  <a:cubicBezTo>
                    <a:pt x="81" y="518"/>
                    <a:pt x="70" y="509"/>
                    <a:pt x="60" y="500"/>
                  </a:cubicBezTo>
                  <a:lnTo>
                    <a:pt x="60" y="38"/>
                  </a:lnTo>
                  <a:close/>
                  <a:moveTo>
                    <a:pt x="14" y="435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24" y="48"/>
                    <a:pt x="35" y="45"/>
                    <a:pt x="46" y="42"/>
                  </a:cubicBezTo>
                  <a:cubicBezTo>
                    <a:pt x="46" y="487"/>
                    <a:pt x="46" y="487"/>
                    <a:pt x="46" y="487"/>
                  </a:cubicBezTo>
                  <a:cubicBezTo>
                    <a:pt x="25" y="465"/>
                    <a:pt x="14" y="447"/>
                    <a:pt x="14" y="435"/>
                  </a:cubicBezTo>
                  <a:close/>
                  <a:moveTo>
                    <a:pt x="107" y="539"/>
                  </a:moveTo>
                  <a:cubicBezTo>
                    <a:pt x="106" y="28"/>
                    <a:pt x="106" y="28"/>
                    <a:pt x="106" y="28"/>
                  </a:cubicBezTo>
                  <a:cubicBezTo>
                    <a:pt x="117" y="26"/>
                    <a:pt x="128" y="24"/>
                    <a:pt x="139" y="22"/>
                  </a:cubicBezTo>
                  <a:cubicBezTo>
                    <a:pt x="139" y="563"/>
                    <a:pt x="139" y="563"/>
                    <a:pt x="139" y="563"/>
                  </a:cubicBezTo>
                  <a:cubicBezTo>
                    <a:pt x="130" y="556"/>
                    <a:pt x="120" y="549"/>
                    <a:pt x="111" y="542"/>
                  </a:cubicBezTo>
                  <a:cubicBezTo>
                    <a:pt x="109" y="541"/>
                    <a:pt x="108" y="540"/>
                    <a:pt x="107" y="539"/>
                  </a:cubicBezTo>
                  <a:close/>
                  <a:moveTo>
                    <a:pt x="464" y="435"/>
                  </a:moveTo>
                  <a:cubicBezTo>
                    <a:pt x="464" y="496"/>
                    <a:pt x="297" y="598"/>
                    <a:pt x="246" y="617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327" y="15"/>
                    <a:pt x="408" y="34"/>
                    <a:pt x="464" y="51"/>
                  </a:cubicBezTo>
                  <a:lnTo>
                    <a:pt x="464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969307" y="1610255"/>
            <a:ext cx="6348530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9699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85720" y="465455"/>
            <a:ext cx="7020560" cy="544830"/>
            <a:chOff x="3230538" y="400866"/>
            <a:chExt cx="6350000" cy="873354"/>
          </a:xfrm>
        </p:grpSpPr>
        <p:grpSp>
          <p:nvGrpSpPr>
            <p:cNvPr id="3" name="组合 8"/>
            <p:cNvGrpSpPr/>
            <p:nvPr/>
          </p:nvGrpSpPr>
          <p:grpSpPr>
            <a:xfrm>
              <a:off x="3231181" y="400866"/>
              <a:ext cx="5920387" cy="827414"/>
              <a:chOff x="1446407" y="588167"/>
              <a:chExt cx="5920387" cy="827414"/>
            </a:xfrm>
          </p:grpSpPr>
          <p:sp>
            <p:nvSpPr>
              <p:cNvPr id="11" name="Copyright Notice"/>
              <p:cNvSpPr/>
              <p:nvPr/>
            </p:nvSpPr>
            <p:spPr bwMode="auto">
              <a:xfrm>
                <a:off x="1446407" y="588167"/>
                <a:ext cx="5920387" cy="79557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1983" tIns="32393" rIns="71983" bIns="32393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800" b="1" cap="small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四   高中音乐课程的内容结构</a:t>
                </a:r>
                <a:endParaRPr lang="zh-CN" altLang="en-US" sz="2800" b="1" cap="small" dirty="0">
                  <a:solidFill>
                    <a:srgbClr val="003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3181836" y="955099"/>
                <a:ext cx="3068997" cy="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3230538" y="1274220"/>
              <a:ext cx="6350000" cy="0"/>
            </a:xfrm>
            <a:prstGeom prst="line">
              <a:avLst/>
            </a:prstGeom>
            <a:ln w="3175">
              <a:solidFill>
                <a:srgbClr val="00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5"/>
          <p:cNvGrpSpPr/>
          <p:nvPr/>
        </p:nvGrpSpPr>
        <p:grpSpPr>
          <a:xfrm>
            <a:off x="6201662" y="1854063"/>
            <a:ext cx="4672965" cy="3799324"/>
            <a:chOff x="7488936" y="2321846"/>
            <a:chExt cx="3307891" cy="361261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7488936" y="2321846"/>
              <a:ext cx="3307891" cy="3612610"/>
            </a:xfrm>
            <a:prstGeom prst="rect">
              <a:avLst/>
            </a:prstGeom>
            <a:solidFill>
              <a:srgbClr val="003E57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7578957" y="2611797"/>
              <a:ext cx="3084550" cy="2194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二）高中音乐课程的分类</a:t>
              </a:r>
              <a:endParaRPr lang="en-US" altLang="zh-CN" sz="2400" b="1" dirty="0">
                <a:solidFill>
                  <a:schemeClr val="bg1"/>
                </a:solidFill>
                <a:latin typeface="+mn-ea"/>
              </a:endParaRPr>
            </a:p>
            <a:p>
              <a:endParaRPr lang="zh-CN" altLang="zh-CN" sz="24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1.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鉴赏类的综合性课程</a:t>
              </a:r>
              <a:endParaRPr lang="en-US" altLang="zh-CN" sz="24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2.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表现类的实践性课程</a:t>
              </a:r>
              <a:endParaRPr lang="en-US" altLang="zh-CN" sz="24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3.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创作类的实践性课程</a:t>
              </a:r>
              <a:endParaRPr lang="en-US" altLang="zh-CN" sz="24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4.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</a:rPr>
                <a:t>知识和素质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性课程</a:t>
              </a:r>
              <a:endParaRPr lang="zh-CN" altLang="zh-CN" sz="24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7575175" y="2459583"/>
              <a:ext cx="3088333" cy="35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2"/>
          <p:cNvGrpSpPr/>
          <p:nvPr/>
        </p:nvGrpSpPr>
        <p:grpSpPr>
          <a:xfrm>
            <a:off x="990585" y="1861934"/>
            <a:ext cx="4719601" cy="3799323"/>
            <a:chOff x="1406235" y="2332961"/>
            <a:chExt cx="3650803" cy="3601495"/>
          </a:xfrm>
        </p:grpSpPr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406235" y="2332961"/>
              <a:ext cx="3641253" cy="3601495"/>
            </a:xfrm>
            <a:prstGeom prst="rect">
              <a:avLst/>
            </a:prstGeom>
            <a:solidFill>
              <a:srgbClr val="003E57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1406236" y="2625888"/>
              <a:ext cx="3650802" cy="239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（一）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高中音乐课程结构</a:t>
              </a:r>
              <a:endParaRPr lang="en-US" altLang="zh-CN" sz="2400" b="1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       </a:t>
              </a:r>
            </a:p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1.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必修课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</a:rPr>
                <a:t>程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+mn-ea"/>
                </a:rPr>
                <a:t>——6</a:t>
              </a:r>
              <a:endParaRPr lang="en-US" altLang="zh-CN" sz="24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2.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选择性必修课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</a:rPr>
                <a:t>程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+mn-ea"/>
                </a:rPr>
                <a:t>——6</a:t>
              </a:r>
              <a:endParaRPr lang="en-US" altLang="zh-CN" sz="2400" dirty="0">
                <a:solidFill>
                  <a:schemeClr val="bg1"/>
                </a:solidFill>
                <a:latin typeface="+mn-ea"/>
              </a:endParaRPr>
            </a:p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3.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选修课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</a:rPr>
                <a:t>程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+mn-ea"/>
                </a:rPr>
                <a:t>——</a:t>
              </a:r>
              <a:endParaRPr lang="en-US" altLang="zh-CN" sz="2400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en-US" altLang="zh-CN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1510045" y="2521775"/>
              <a:ext cx="3537443" cy="349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0079421" y="1"/>
            <a:ext cx="1969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导  语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995864" y="465667"/>
            <a:ext cx="8693304" cy="641544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800" spc="300" dirty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（一</a:t>
            </a:r>
            <a:r>
              <a:rPr lang="zh-CN" altLang="en-US" sz="2800" spc="300" dirty="0" smtClean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）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程（选学）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副标题 2"/>
          <p:cNvSpPr txBox="1"/>
          <p:nvPr/>
        </p:nvSpPr>
        <p:spPr>
          <a:xfrm>
            <a:off x="1011253" y="937270"/>
            <a:ext cx="1051316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>
            <a:cxnSpLocks/>
          </p:cNvCxnSpPr>
          <p:nvPr/>
        </p:nvCxnSpPr>
        <p:spPr>
          <a:xfrm>
            <a:off x="2622807" y="1085462"/>
            <a:ext cx="8095786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40782" y="-2624520"/>
            <a:ext cx="5578056" cy="5249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19565" y="732700"/>
            <a:ext cx="7330268" cy="689789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05FB0C81-B00B-47B7-8AFC-88A3B440D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999" y="1115042"/>
            <a:ext cx="833966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普通高中音乐课程结构、学分、选课与教学实施表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="" xmlns:a16="http://schemas.microsoft.com/office/drawing/2014/main" id="{1CD2110E-9564-4405-ABDB-1DB2FC2BC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1773"/>
              </p:ext>
            </p:extLst>
          </p:nvPr>
        </p:nvGraphicFramePr>
        <p:xfrm>
          <a:off x="1439333" y="1841501"/>
          <a:ext cx="10336355" cy="4782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003">
                  <a:extLst>
                    <a:ext uri="{9D8B030D-6E8A-4147-A177-3AD203B41FA5}">
                      <a16:colId xmlns="" xmlns:a16="http://schemas.microsoft.com/office/drawing/2014/main" val="1969408271"/>
                    </a:ext>
                  </a:extLst>
                </a:gridCol>
                <a:gridCol w="1870389">
                  <a:extLst>
                    <a:ext uri="{9D8B030D-6E8A-4147-A177-3AD203B41FA5}">
                      <a16:colId xmlns="" xmlns:a16="http://schemas.microsoft.com/office/drawing/2014/main" val="2981632438"/>
                    </a:ext>
                  </a:extLst>
                </a:gridCol>
                <a:gridCol w="2185373">
                  <a:extLst>
                    <a:ext uri="{9D8B030D-6E8A-4147-A177-3AD203B41FA5}">
                      <a16:colId xmlns="" xmlns:a16="http://schemas.microsoft.com/office/drawing/2014/main" val="1417571554"/>
                    </a:ext>
                  </a:extLst>
                </a:gridCol>
                <a:gridCol w="1326051">
                  <a:extLst>
                    <a:ext uri="{9D8B030D-6E8A-4147-A177-3AD203B41FA5}">
                      <a16:colId xmlns="" xmlns:a16="http://schemas.microsoft.com/office/drawing/2014/main" val="350590510"/>
                    </a:ext>
                  </a:extLst>
                </a:gridCol>
                <a:gridCol w="4033539">
                  <a:extLst>
                    <a:ext uri="{9D8B030D-6E8A-4147-A177-3AD203B41FA5}">
                      <a16:colId xmlns="" xmlns:a16="http://schemas.microsoft.com/office/drawing/2014/main" val="362688962"/>
                    </a:ext>
                  </a:extLst>
                </a:gridCol>
              </a:tblGrid>
              <a:tr h="478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</a:rPr>
                        <a:t>类别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</a:rPr>
                        <a:t>模块名称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</a:rPr>
                        <a:t>学时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</a:rPr>
                        <a:t>学分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</a:rPr>
                        <a:t>选课要求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9207305"/>
                  </a:ext>
                </a:extLst>
              </a:tr>
              <a:tr h="717349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</a:rPr>
                        <a:t>必</a:t>
                      </a:r>
                      <a:endParaRPr lang="zh-CN" sz="16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</a:rPr>
                        <a:t>修</a:t>
                      </a:r>
                      <a:endParaRPr lang="zh-CN" sz="16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</a:rPr>
                        <a:t>课</a:t>
                      </a:r>
                      <a:endParaRPr lang="zh-CN" sz="16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</a:rPr>
                        <a:t>程</a:t>
                      </a:r>
                      <a:endParaRPr lang="zh-CN" sz="16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</a:rPr>
                        <a:t>选</a:t>
                      </a:r>
                      <a:endParaRPr lang="zh-CN" sz="16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</a:rPr>
                        <a:t>学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</a:rPr>
                        <a:t>音乐鉴赏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36( 18+18)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2(1+1 )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effectLst/>
                        </a:rPr>
                        <a:t>可选学</a:t>
                      </a:r>
                      <a:r>
                        <a:rPr lang="en-US" sz="2400" b="1" kern="100" dirty="0">
                          <a:effectLst/>
                        </a:rPr>
                        <a:t>1</a:t>
                      </a:r>
                      <a:r>
                        <a:rPr lang="zh-CN" sz="2400" b="1" kern="100" dirty="0">
                          <a:effectLst/>
                        </a:rPr>
                        <a:t>个模块，修满</a:t>
                      </a:r>
                      <a:r>
                        <a:rPr lang="en-US" sz="2400" b="1" kern="100" dirty="0">
                          <a:effectLst/>
                        </a:rPr>
                        <a:t>36</a:t>
                      </a:r>
                      <a:r>
                        <a:rPr lang="zh-CN" sz="2400" b="1" kern="100" dirty="0">
                          <a:effectLst/>
                        </a:rPr>
                        <a:t>时</a:t>
                      </a:r>
                      <a:r>
                        <a:rPr lang="zh-CN" sz="2400" b="1" kern="100" dirty="0" smtClean="0">
                          <a:effectLst/>
                        </a:rPr>
                        <a:t>，</a:t>
                      </a:r>
                      <a:r>
                        <a:rPr lang="zh-CN" altLang="en-US" sz="2400" b="1" kern="100" dirty="0" smtClean="0">
                          <a:effectLst/>
                        </a:rPr>
                        <a:t>，</a:t>
                      </a:r>
                      <a:r>
                        <a:rPr lang="zh-CN" sz="2400" b="1" kern="100" dirty="0" smtClean="0">
                          <a:effectLst/>
                        </a:rPr>
                        <a:t>获</a:t>
                      </a:r>
                      <a:r>
                        <a:rPr lang="zh-CN" sz="2400" b="1" kern="100" dirty="0">
                          <a:effectLst/>
                        </a:rPr>
                        <a:t>得</a:t>
                      </a:r>
                      <a:r>
                        <a:rPr lang="en-US" sz="2400" b="1" kern="100" dirty="0">
                          <a:effectLst/>
                        </a:rPr>
                        <a:t>2</a:t>
                      </a:r>
                      <a:r>
                        <a:rPr lang="zh-CN" sz="2400" b="1" kern="100" dirty="0">
                          <a:effectLst/>
                        </a:rPr>
                        <a:t>学分</a:t>
                      </a:r>
                      <a:r>
                        <a:rPr lang="en-US" sz="2400" b="1" kern="1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effectLst/>
                        </a:rPr>
                        <a:t>可选学</a:t>
                      </a:r>
                      <a:r>
                        <a:rPr lang="en-US" sz="2400" b="1" kern="100" dirty="0">
                          <a:effectLst/>
                        </a:rPr>
                        <a:t>2</a:t>
                      </a:r>
                      <a:r>
                        <a:rPr lang="zh-CN" sz="2400" b="1" kern="100" dirty="0">
                          <a:effectLst/>
                        </a:rPr>
                        <a:t>个模块，分别修满</a:t>
                      </a:r>
                      <a:r>
                        <a:rPr lang="en-US" sz="2400" b="1" kern="100" dirty="0">
                          <a:effectLst/>
                        </a:rPr>
                        <a:t>18</a:t>
                      </a:r>
                      <a:r>
                        <a:rPr lang="zh-CN" sz="2400" b="1" kern="100" dirty="0">
                          <a:effectLst/>
                        </a:rPr>
                        <a:t>学时</a:t>
                      </a:r>
                      <a:r>
                        <a:rPr lang="zh-CN" sz="2400" b="1" kern="100" dirty="0" smtClean="0">
                          <a:effectLst/>
                        </a:rPr>
                        <a:t>，各获</a:t>
                      </a:r>
                      <a:r>
                        <a:rPr lang="zh-CN" sz="2400" b="1" kern="100" dirty="0">
                          <a:effectLst/>
                        </a:rPr>
                        <a:t>得</a:t>
                      </a:r>
                      <a:r>
                        <a:rPr lang="en-US" sz="2400" b="1" kern="100" dirty="0">
                          <a:effectLst/>
                        </a:rPr>
                        <a:t>1</a:t>
                      </a:r>
                      <a:r>
                        <a:rPr lang="zh-CN" sz="2400" b="1" kern="100" dirty="0">
                          <a:effectLst/>
                        </a:rPr>
                        <a:t>学分</a:t>
                      </a:r>
                      <a:r>
                        <a:rPr lang="zh-CN" sz="2400" b="1" kern="100" dirty="0" smtClean="0">
                          <a:effectLst/>
                        </a:rPr>
                        <a:t>。</a:t>
                      </a:r>
                      <a:endParaRPr lang="en-US" altLang="zh-CN" sz="2400" b="1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effectLst/>
                        </a:rPr>
                        <a:t>学生在必修课</a:t>
                      </a:r>
                      <a:r>
                        <a:rPr lang="zh-CN" sz="2400" b="1" kern="100" dirty="0">
                          <a:effectLst/>
                        </a:rPr>
                        <a:t>程中至少获得</a:t>
                      </a:r>
                      <a:r>
                        <a:rPr lang="en-US" sz="2400" b="1" kern="100" dirty="0">
                          <a:effectLst/>
                        </a:rPr>
                        <a:t>2</a:t>
                      </a:r>
                      <a:r>
                        <a:rPr lang="zh-CN" sz="2400" b="1" kern="100" dirty="0">
                          <a:effectLst/>
                        </a:rPr>
                        <a:t>学分。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68779232"/>
                  </a:ext>
                </a:extLst>
              </a:tr>
              <a:tr h="7173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</a:rPr>
                        <a:t>歌唱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36( 18+18 )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2( 1+1 )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730012"/>
                  </a:ext>
                </a:extLst>
              </a:tr>
              <a:tr h="7173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</a:rPr>
                        <a:t>演奏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36( 18+18 )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2( 1+1 )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6742585"/>
                  </a:ext>
                </a:extLst>
              </a:tr>
              <a:tr h="7173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</a:rPr>
                        <a:t>音乐编创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36( 18+18 )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2( 1+1 )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138730"/>
                  </a:ext>
                </a:extLst>
              </a:tr>
              <a:tr h="7173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</a:rPr>
                        <a:t>音乐与舞蹈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36( 18+18 )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2( 1+1 )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2125256"/>
                  </a:ext>
                </a:extLst>
              </a:tr>
              <a:tr h="7173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</a:rPr>
                        <a:t>音乐与戏剧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36( 18+18 )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2( 1+1 )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0843468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50D2E33-2B8A-4E71-A666-3AF24A28CD3D}"/>
              </a:ext>
            </a:extLst>
          </p:cNvPr>
          <p:cNvSpPr/>
          <p:nvPr/>
        </p:nvSpPr>
        <p:spPr>
          <a:xfrm>
            <a:off x="10663960" y="-16234"/>
            <a:ext cx="151094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导   语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7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1995863" y="152171"/>
            <a:ext cx="8984615" cy="955040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800" spc="300" dirty="0" smtClean="0">
                <a:solidFill>
                  <a:srgbClr val="003E57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（二）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选择性必修课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副标题 2"/>
          <p:cNvSpPr txBox="1"/>
          <p:nvPr/>
        </p:nvSpPr>
        <p:spPr>
          <a:xfrm>
            <a:off x="1011253" y="937270"/>
            <a:ext cx="1051316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>
            <a:cxnSpLocks/>
          </p:cNvCxnSpPr>
          <p:nvPr/>
        </p:nvCxnSpPr>
        <p:spPr>
          <a:xfrm>
            <a:off x="2665140" y="810295"/>
            <a:ext cx="8095786" cy="0"/>
          </a:xfrm>
          <a:prstGeom prst="line">
            <a:avLst/>
          </a:prstGeom>
          <a:ln w="3175">
            <a:solidFill>
              <a:srgbClr val="003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61949" y="-2589358"/>
            <a:ext cx="5578056" cy="5249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19565" y="732700"/>
            <a:ext cx="7330268" cy="6897898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22113716-6BB4-49E0-B097-8AE49B6FB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449714"/>
              </p:ext>
            </p:extLst>
          </p:nvPr>
        </p:nvGraphicFramePr>
        <p:xfrm>
          <a:off x="1206499" y="1333501"/>
          <a:ext cx="10123139" cy="5293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681">
                  <a:extLst>
                    <a:ext uri="{9D8B030D-6E8A-4147-A177-3AD203B41FA5}">
                      <a16:colId xmlns="" xmlns:a16="http://schemas.microsoft.com/office/drawing/2014/main" val="3851855942"/>
                    </a:ext>
                  </a:extLst>
                </a:gridCol>
                <a:gridCol w="1785681">
                  <a:extLst>
                    <a:ext uri="{9D8B030D-6E8A-4147-A177-3AD203B41FA5}">
                      <a16:colId xmlns="" xmlns:a16="http://schemas.microsoft.com/office/drawing/2014/main" val="3661381309"/>
                    </a:ext>
                  </a:extLst>
                </a:gridCol>
                <a:gridCol w="1430564">
                  <a:extLst>
                    <a:ext uri="{9D8B030D-6E8A-4147-A177-3AD203B41FA5}">
                      <a16:colId xmlns="" xmlns:a16="http://schemas.microsoft.com/office/drawing/2014/main" val="830316729"/>
                    </a:ext>
                  </a:extLst>
                </a:gridCol>
                <a:gridCol w="1170877">
                  <a:extLst>
                    <a:ext uri="{9D8B030D-6E8A-4147-A177-3AD203B41FA5}">
                      <a16:colId xmlns="" xmlns:a16="http://schemas.microsoft.com/office/drawing/2014/main" val="3536219875"/>
                    </a:ext>
                  </a:extLst>
                </a:gridCol>
                <a:gridCol w="3950336">
                  <a:extLst>
                    <a:ext uri="{9D8B030D-6E8A-4147-A177-3AD203B41FA5}">
                      <a16:colId xmlns="" xmlns:a16="http://schemas.microsoft.com/office/drawing/2014/main" val="642438159"/>
                    </a:ext>
                  </a:extLst>
                </a:gridCol>
              </a:tblGrid>
              <a:tr h="808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类别</a:t>
                      </a:r>
                      <a:endParaRPr lang="zh-CN" sz="1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模块名称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学时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学分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选课要求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2139180"/>
                  </a:ext>
                </a:extLst>
              </a:tr>
              <a:tr h="515051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选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择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性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必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修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课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程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合唱</a:t>
                      </a:r>
                      <a:endParaRPr lang="zh-CN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从中选修或循环选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修</a:t>
                      </a:r>
                      <a:r>
                        <a:rPr lang="en-US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个或多个模块，每修满</a:t>
                      </a:r>
                      <a:r>
                        <a:rPr lang="en-US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学时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，获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得</a:t>
                      </a:r>
                      <a:r>
                        <a:rPr lang="en-US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学分</a:t>
                      </a:r>
                      <a:r>
                        <a:rPr lang="zh-CN" sz="24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。</a:t>
                      </a:r>
                      <a:endParaRPr lang="en-US" altLang="zh-CN" sz="2400" b="0" kern="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选择性必修课程学分范围为</a:t>
                      </a:r>
                      <a:r>
                        <a:rPr lang="en-US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0-----9</a:t>
                      </a: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学分。</a:t>
                      </a:r>
                      <a:endParaRPr lang="zh-CN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6748116"/>
                  </a:ext>
                </a:extLst>
              </a:tr>
              <a:tr h="5150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合奏</a:t>
                      </a:r>
                      <a:endParaRPr lang="zh-CN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zh-CN" sz="1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1869481"/>
                  </a:ext>
                </a:extLst>
              </a:tr>
              <a:tr h="8083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舞蹈表演</a:t>
                      </a:r>
                      <a:endParaRPr lang="zh-CN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4589654"/>
                  </a:ext>
                </a:extLst>
              </a:tr>
              <a:tr h="8083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戏剧表演</a:t>
                      </a:r>
                      <a:endParaRPr lang="zh-CN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3094588"/>
                  </a:ext>
                </a:extLst>
              </a:tr>
              <a:tr h="10301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音乐基础理论</a:t>
                      </a:r>
                      <a:endParaRPr lang="zh-CN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7641001"/>
                  </a:ext>
                </a:extLst>
              </a:tr>
              <a:tr h="8083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视唱练耳</a:t>
                      </a:r>
                      <a:endParaRPr lang="zh-CN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zh-CN" sz="1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sz="1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6268063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FE5C1FA-A025-482F-97A7-CB369583F335}"/>
              </a:ext>
            </a:extLst>
          </p:cNvPr>
          <p:cNvSpPr/>
          <p:nvPr/>
        </p:nvSpPr>
        <p:spPr>
          <a:xfrm>
            <a:off x="10760925" y="1"/>
            <a:ext cx="128792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导   语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7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36"/>
  <p:tag name="KSO_WM_UNIT_TYPE" val="a"/>
  <p:tag name="KSO_WM_UNIT_INDEX" val="1"/>
  <p:tag name="KSO_WM_UNIT_ID" val="custom160336_1*a*1"/>
  <p:tag name="KSO_WM_UNIT_CLEAR" val="1"/>
  <p:tag name="KSO_WM_UNIT_LAYERLEVEL" val="1"/>
  <p:tag name="KSO_WM_UNIT_VALUE" val="3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36"/>
  <p:tag name="KSO_WM_UNIT_TYPE" val="b"/>
  <p:tag name="KSO_WM_UNIT_INDEX" val="1"/>
  <p:tag name="KSO_WM_UNIT_ID" val="custom160336_1*b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2_Office 主题​​">
  <a:themeElements>
    <a:clrScheme name="自定义 97">
      <a:dk1>
        <a:srgbClr val="080808"/>
      </a:dk1>
      <a:lt1>
        <a:srgbClr val="FFFFFF"/>
      </a:lt1>
      <a:dk2>
        <a:srgbClr val="080808"/>
      </a:dk2>
      <a:lt2>
        <a:srgbClr val="FFFFFF"/>
      </a:lt2>
      <a:accent1>
        <a:srgbClr val="087AB4"/>
      </a:accent1>
      <a:accent2>
        <a:srgbClr val="454545"/>
      </a:accent2>
      <a:accent3>
        <a:srgbClr val="087AB4"/>
      </a:accent3>
      <a:accent4>
        <a:srgbClr val="454545"/>
      </a:accent4>
      <a:accent5>
        <a:srgbClr val="087AB4"/>
      </a:accent5>
      <a:accent6>
        <a:srgbClr val="454545"/>
      </a:accent6>
      <a:hlink>
        <a:srgbClr val="8064A1"/>
      </a:hlink>
      <a:folHlink>
        <a:srgbClr val="9BBB58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3A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84">
      <a:dk1>
        <a:srgbClr val="57565A"/>
      </a:dk1>
      <a:lt1>
        <a:sysClr val="window" lastClr="FFFFFF"/>
      </a:lt1>
      <a:dk2>
        <a:srgbClr val="009DBC"/>
      </a:dk2>
      <a:lt2>
        <a:srgbClr val="009DBC"/>
      </a:lt2>
      <a:accent1>
        <a:srgbClr val="009DBC"/>
      </a:accent1>
      <a:accent2>
        <a:srgbClr val="57565A"/>
      </a:accent2>
      <a:accent3>
        <a:srgbClr val="57565A"/>
      </a:accent3>
      <a:accent4>
        <a:srgbClr val="57565A"/>
      </a:accent4>
      <a:accent5>
        <a:srgbClr val="009DBC"/>
      </a:accent5>
      <a:accent6>
        <a:srgbClr val="57565A"/>
      </a:accent6>
      <a:hlink>
        <a:srgbClr val="2F8299"/>
      </a:hlink>
      <a:folHlink>
        <a:srgbClr val="8C8C8C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2718</Words>
  <Application>Microsoft Macintosh PowerPoint</Application>
  <PresentationFormat>自定义</PresentationFormat>
  <Paragraphs>685</Paragraphs>
  <Slides>55</Slides>
  <Notes>54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57" baseType="lpstr">
      <vt:lpstr>2_Office 主题​​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Eric羊</dc:creator>
  <cp:lastModifiedBy>琦 罗</cp:lastModifiedBy>
  <cp:revision>505</cp:revision>
  <dcterms:created xsi:type="dcterms:W3CDTF">2017-05-02T06:39:00Z</dcterms:created>
  <dcterms:modified xsi:type="dcterms:W3CDTF">2018-07-12T03:17:58Z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