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notesSlides/notesSlide8.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handoutMasterIdLst>
    <p:handoutMasterId r:id="rId45"/>
  </p:handoutMasterIdLst>
  <p:sldIdLst>
    <p:sldId id="1277" r:id="rId2"/>
    <p:sldId id="1015" r:id="rId3"/>
    <p:sldId id="1014" r:id="rId4"/>
    <p:sldId id="642" r:id="rId5"/>
    <p:sldId id="645" r:id="rId6"/>
    <p:sldId id="1485" r:id="rId7"/>
    <p:sldId id="1114" r:id="rId8"/>
    <p:sldId id="1115" r:id="rId9"/>
    <p:sldId id="1623" r:id="rId10"/>
    <p:sldId id="1013" r:id="rId11"/>
    <p:sldId id="1624" r:id="rId12"/>
    <p:sldId id="1625" r:id="rId13"/>
    <p:sldId id="1650" r:id="rId14"/>
    <p:sldId id="1651" r:id="rId15"/>
    <p:sldId id="1652" r:id="rId16"/>
    <p:sldId id="1653" r:id="rId17"/>
    <p:sldId id="1759" r:id="rId18"/>
    <p:sldId id="1705" r:id="rId19"/>
    <p:sldId id="1706" r:id="rId20"/>
    <p:sldId id="1527" r:id="rId21"/>
    <p:sldId id="1099" r:id="rId22"/>
    <p:sldId id="1095" r:id="rId23"/>
    <p:sldId id="1655" r:id="rId24"/>
    <p:sldId id="1656" r:id="rId25"/>
    <p:sldId id="1597" r:id="rId26"/>
    <p:sldId id="1525" r:id="rId27"/>
    <p:sldId id="1374" r:id="rId28"/>
    <p:sldId id="1605" r:id="rId29"/>
    <p:sldId id="1606" r:id="rId30"/>
    <p:sldId id="1607" r:id="rId31"/>
    <p:sldId id="1608" r:id="rId32"/>
    <p:sldId id="1609" r:id="rId33"/>
    <p:sldId id="1479" r:id="rId34"/>
    <p:sldId id="652" r:id="rId35"/>
    <p:sldId id="653" r:id="rId36"/>
    <p:sldId id="1634" r:id="rId37"/>
    <p:sldId id="1246" r:id="rId38"/>
    <p:sldId id="1248" r:id="rId39"/>
    <p:sldId id="1758" r:id="rId40"/>
    <p:sldId id="1754" r:id="rId41"/>
    <p:sldId id="1757" r:id="rId42"/>
    <p:sldId id="1788" r:id="rId43"/>
  </p:sldIdLst>
  <p:sldSz cx="9144000" cy="6858000" type="screen4x3"/>
  <p:notesSz cx="6761163" cy="99425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466EBE"/>
    <a:srgbClr val="0099CC"/>
    <a:srgbClr val="42A2B8"/>
    <a:srgbClr val="0099FF"/>
    <a:srgbClr val="45ABBF"/>
    <a:srgbClr val="409DBA"/>
    <a:srgbClr val="00CCFF"/>
    <a:srgbClr val="66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856" autoAdjust="0"/>
    <p:restoredTop sz="94905" autoAdjust="0"/>
  </p:normalViewPr>
  <p:slideViewPr>
    <p:cSldViewPr>
      <p:cViewPr>
        <p:scale>
          <a:sx n="100" d="100"/>
          <a:sy n="100" d="100"/>
        </p:scale>
        <p:origin x="-557" y="8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D:\&#23398;&#31185;&#33021;&#21147;\&#36164;&#26009;\&#32467;&#39064;\&#25945;&#32946;&#23398;&#25253;&#25991;&#31456;&#25237;&#31295;\&#25903;&#29814;2&#31295;\&#29579;&#32769;&#24072;&#25209;&#27880;&#29256;\&#22270;&#34920;.xlsx" TargetMode="Externa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___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___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___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___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Sheet1!$N$80</c:f>
              <c:strCache>
                <c:ptCount val="1"/>
                <c:pt idx="0">
                  <c:v>无机物</c:v>
                </c:pt>
              </c:strCache>
            </c:strRef>
          </c:tx>
          <c:spPr>
            <a:solidFill>
              <a:srgbClr val="C00000"/>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Sheet1!$M$81:$M$86</c:f>
              <c:strCache>
                <c:ptCount val="6"/>
                <c:pt idx="0">
                  <c:v>水平6</c:v>
                </c:pt>
                <c:pt idx="1">
                  <c:v>水平5</c:v>
                </c:pt>
                <c:pt idx="2">
                  <c:v>水平4</c:v>
                </c:pt>
                <c:pt idx="3">
                  <c:v>水平3</c:v>
                </c:pt>
                <c:pt idx="4">
                  <c:v>水平2</c:v>
                </c:pt>
                <c:pt idx="5">
                  <c:v>水平1</c:v>
                </c:pt>
              </c:strCache>
            </c:strRef>
          </c:cat>
          <c:val>
            <c:numRef>
              <c:f>Sheet1!$N$81:$N$86</c:f>
              <c:numCache>
                <c:formatCode>0.00%</c:formatCode>
                <c:ptCount val="6"/>
                <c:pt idx="0">
                  <c:v>0</c:v>
                </c:pt>
                <c:pt idx="1">
                  <c:v>1.2999999999999998E-2</c:v>
                </c:pt>
                <c:pt idx="2">
                  <c:v>4.8000000000000008E-2</c:v>
                </c:pt>
                <c:pt idx="3">
                  <c:v>0.18800000000000044</c:v>
                </c:pt>
                <c:pt idx="4">
                  <c:v>0.35200000000000031</c:v>
                </c:pt>
                <c:pt idx="5">
                  <c:v>0.4</c:v>
                </c:pt>
              </c:numCache>
            </c:numRef>
          </c:val>
          <c:extLst xmlns:c16r2="http://schemas.microsoft.com/office/drawing/2015/06/chart">
            <c:ext xmlns:c16="http://schemas.microsoft.com/office/drawing/2014/chart" uri="{C3380CC4-5D6E-409C-BE32-E72D297353CC}">
              <c16:uniqueId val="{00000000-FEB0-49E3-88DE-B3D152698F60}"/>
            </c:ext>
          </c:extLst>
        </c:ser>
        <c:dLbls>
          <c:showLegendKey val="0"/>
          <c:showVal val="1"/>
          <c:showCatName val="0"/>
          <c:showSerName val="0"/>
          <c:showPercent val="0"/>
          <c:showBubbleSize val="0"/>
        </c:dLbls>
        <c:gapWidth val="219"/>
        <c:overlap val="-27"/>
        <c:axId val="43271296"/>
        <c:axId val="43272448"/>
      </c:barChart>
      <c:catAx>
        <c:axId val="4327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3272448"/>
        <c:crosses val="autoZero"/>
        <c:auto val="1"/>
        <c:lblAlgn val="ctr"/>
        <c:lblOffset val="100"/>
        <c:noMultiLvlLbl val="0"/>
      </c:catAx>
      <c:valAx>
        <c:axId val="432724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zh-CN"/>
          </a:p>
        </c:txPr>
        <c:crossAx val="43271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Sheet1!$B$22</c:f>
              <c:strCache>
                <c:ptCount val="1"/>
                <c:pt idx="0">
                  <c:v>得分率</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Sheet1!$A$23:$A$25</c:f>
              <c:strCache>
                <c:ptCount val="3"/>
                <c:pt idx="0">
                  <c:v>学习理解</c:v>
                </c:pt>
                <c:pt idx="1">
                  <c:v>实践应用</c:v>
                </c:pt>
                <c:pt idx="2">
                  <c:v>创新迁移</c:v>
                </c:pt>
              </c:strCache>
            </c:strRef>
          </c:cat>
          <c:val>
            <c:numRef>
              <c:f>Sheet1!$B$23:$B$25</c:f>
              <c:numCache>
                <c:formatCode>0</c:formatCode>
                <c:ptCount val="3"/>
                <c:pt idx="0">
                  <c:v>30</c:v>
                </c:pt>
                <c:pt idx="1">
                  <c:v>13.8</c:v>
                </c:pt>
                <c:pt idx="2">
                  <c:v>1.8</c:v>
                </c:pt>
              </c:numCache>
            </c:numRef>
          </c:val>
        </c:ser>
        <c:dLbls>
          <c:showLegendKey val="0"/>
          <c:showVal val="1"/>
          <c:showCatName val="0"/>
          <c:showSerName val="0"/>
          <c:showPercent val="0"/>
          <c:showBubbleSize val="0"/>
        </c:dLbls>
        <c:gapWidth val="219"/>
        <c:overlap val="-27"/>
        <c:axId val="218425600"/>
        <c:axId val="218428544"/>
      </c:barChart>
      <c:catAx>
        <c:axId val="218425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zh-CN"/>
          </a:p>
        </c:txPr>
        <c:crossAx val="218428544"/>
        <c:crosses val="autoZero"/>
        <c:auto val="1"/>
        <c:lblAlgn val="ctr"/>
        <c:lblOffset val="100"/>
        <c:noMultiLvlLbl val="0"/>
      </c:catAx>
      <c:valAx>
        <c:axId val="218428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zh-CN"/>
          </a:p>
        </c:txPr>
        <c:crossAx val="218425600"/>
        <c:crosses val="autoZero"/>
        <c:crossBetween val="between"/>
      </c:valAx>
      <c:spPr>
        <a:noFill/>
        <a:ln>
          <a:noFill/>
        </a:ln>
        <a:effectLst/>
      </c:spPr>
    </c:plotArea>
    <c:plotVisOnly val="1"/>
    <c:dispBlanksAs val="gap"/>
    <c:showDLblsOverMax val="0"/>
  </c:chart>
  <c:spPr>
    <a:noFill/>
    <a:ln>
      <a:noFill/>
    </a:ln>
    <a:effectLst/>
  </c:spPr>
  <c:txPr>
    <a:bodyPr/>
    <a:lstStyle/>
    <a:p>
      <a:pPr>
        <a:defRPr sz="2400"/>
      </a:pPr>
      <a:endParaRPr lang="zh-CN"/>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Sheet1!$A$1:$I$2</c:f>
              <c:multiLvlStrCache>
                <c:ptCount val="9"/>
                <c:lvl>
                  <c:pt idx="0">
                    <c:v>辨识</c:v>
                  </c:pt>
                  <c:pt idx="1">
                    <c:v>概括</c:v>
                  </c:pt>
                  <c:pt idx="2">
                    <c:v>说明</c:v>
                  </c:pt>
                  <c:pt idx="3">
                    <c:v>分析</c:v>
                  </c:pt>
                  <c:pt idx="4">
                    <c:v>推论</c:v>
                  </c:pt>
                  <c:pt idx="5">
                    <c:v>简单</c:v>
                  </c:pt>
                  <c:pt idx="6">
                    <c:v>综合复杂</c:v>
                  </c:pt>
                  <c:pt idx="7">
                    <c:v>系统</c:v>
                  </c:pt>
                  <c:pt idx="8">
                    <c:v>创新</c:v>
                  </c:pt>
                </c:lvl>
                <c:lvl>
                  <c:pt idx="0">
                    <c:v>记忆</c:v>
                  </c:pt>
                  <c:pt idx="1">
                    <c:v>关联</c:v>
                  </c:pt>
                  <c:pt idx="2">
                    <c:v>论证</c:v>
                  </c:pt>
                  <c:pt idx="3">
                    <c:v>解释</c:v>
                  </c:pt>
                  <c:pt idx="4">
                    <c:v>预测</c:v>
                  </c:pt>
                  <c:pt idx="5">
                    <c:v>实验设计</c:v>
                  </c:pt>
                  <c:pt idx="6">
                    <c:v>问题解决</c:v>
                  </c:pt>
                  <c:pt idx="7">
                    <c:v>探究</c:v>
                  </c:pt>
                  <c:pt idx="8">
                    <c:v>思维</c:v>
                  </c:pt>
                </c:lvl>
              </c:multiLvlStrCache>
            </c:multiLvlStrRef>
          </c:cat>
          <c:val>
            <c:numRef>
              <c:f>Sheet1!$A$3:$I$3</c:f>
              <c:numCache>
                <c:formatCode>0.0</c:formatCode>
                <c:ptCount val="9"/>
                <c:pt idx="0">
                  <c:v>56</c:v>
                </c:pt>
                <c:pt idx="1">
                  <c:v>32.5</c:v>
                </c:pt>
                <c:pt idx="2">
                  <c:v>6</c:v>
                </c:pt>
                <c:pt idx="3">
                  <c:v>12.3</c:v>
                </c:pt>
                <c:pt idx="4">
                  <c:v>13</c:v>
                </c:pt>
                <c:pt idx="5">
                  <c:v>15.5</c:v>
                </c:pt>
                <c:pt idx="6">
                  <c:v>2.7</c:v>
                </c:pt>
                <c:pt idx="7">
                  <c:v>0.9</c:v>
                </c:pt>
                <c:pt idx="8">
                  <c:v>1.2</c:v>
                </c:pt>
              </c:numCache>
            </c:numRef>
          </c:val>
        </c:ser>
        <c:dLbls>
          <c:showLegendKey val="0"/>
          <c:showVal val="1"/>
          <c:showCatName val="0"/>
          <c:showSerName val="0"/>
          <c:showPercent val="0"/>
          <c:showBubbleSize val="0"/>
        </c:dLbls>
        <c:gapWidth val="219"/>
        <c:overlap val="-27"/>
        <c:axId val="221738496"/>
        <c:axId val="221770112"/>
      </c:barChart>
      <c:catAx>
        <c:axId val="221738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crossAx val="221770112"/>
        <c:crosses val="autoZero"/>
        <c:auto val="1"/>
        <c:lblAlgn val="ctr"/>
        <c:lblOffset val="100"/>
        <c:noMultiLvlLbl val="0"/>
      </c:catAx>
      <c:valAx>
        <c:axId val="22177011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crossAx val="221738496"/>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zh-CN"/>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Sheet2!$A$1:$E$1</c:f>
              <c:strCache>
                <c:ptCount val="5"/>
                <c:pt idx="0">
                  <c:v>具体物质性质</c:v>
                </c:pt>
                <c:pt idx="1">
                  <c:v>类别通性</c:v>
                </c:pt>
                <c:pt idx="2">
                  <c:v>氧化还原反应</c:v>
                </c:pt>
                <c:pt idx="3">
                  <c:v>周期律</c:v>
                </c:pt>
                <c:pt idx="4">
                  <c:v>多角度</c:v>
                </c:pt>
              </c:strCache>
            </c:strRef>
          </c:cat>
          <c:val>
            <c:numRef>
              <c:f>Sheet2!$A$2:$E$2</c:f>
              <c:numCache>
                <c:formatCode>0.0</c:formatCode>
                <c:ptCount val="5"/>
                <c:pt idx="0">
                  <c:v>27.1</c:v>
                </c:pt>
                <c:pt idx="1">
                  <c:v>19</c:v>
                </c:pt>
                <c:pt idx="2">
                  <c:v>10.200000000000001</c:v>
                </c:pt>
                <c:pt idx="3">
                  <c:v>11.6</c:v>
                </c:pt>
                <c:pt idx="4">
                  <c:v>0.60000000000000064</c:v>
                </c:pt>
              </c:numCache>
            </c:numRef>
          </c:val>
        </c:ser>
        <c:dLbls>
          <c:showLegendKey val="0"/>
          <c:showVal val="1"/>
          <c:showCatName val="0"/>
          <c:showSerName val="0"/>
          <c:showPercent val="0"/>
          <c:showBubbleSize val="0"/>
        </c:dLbls>
        <c:gapWidth val="219"/>
        <c:overlap val="-27"/>
        <c:axId val="221856512"/>
        <c:axId val="221859200"/>
      </c:barChart>
      <c:catAx>
        <c:axId val="221856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CN"/>
          </a:p>
        </c:txPr>
        <c:crossAx val="221859200"/>
        <c:crosses val="autoZero"/>
        <c:auto val="1"/>
        <c:lblAlgn val="ctr"/>
        <c:lblOffset val="100"/>
        <c:noMultiLvlLbl val="0"/>
      </c:catAx>
      <c:valAx>
        <c:axId val="2218592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CN"/>
          </a:p>
        </c:txPr>
        <c:crossAx val="221856512"/>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zh-CN"/>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Sheet3!$A$1:$G$1</c:f>
              <c:strCache>
                <c:ptCount val="7"/>
                <c:pt idx="0">
                  <c:v>基于组成
预测性质</c:v>
                </c:pt>
                <c:pt idx="1">
                  <c:v>试剂选取</c:v>
                </c:pt>
                <c:pt idx="2">
                  <c:v>基于现象
推测性质</c:v>
                </c:pt>
                <c:pt idx="3">
                  <c:v>从方案
推测目的</c:v>
                </c:pt>
                <c:pt idx="4">
                  <c:v>试剂
选取理由</c:v>
                </c:pt>
                <c:pt idx="5">
                  <c:v>分析现象与
结论的匹配</c:v>
                </c:pt>
                <c:pt idx="6">
                  <c:v>完整程序</c:v>
                </c:pt>
              </c:strCache>
            </c:strRef>
          </c:cat>
          <c:val>
            <c:numRef>
              <c:f>Sheet3!$A$2:$G$2</c:f>
              <c:numCache>
                <c:formatCode>0.0</c:formatCode>
                <c:ptCount val="7"/>
                <c:pt idx="0">
                  <c:v>15.9</c:v>
                </c:pt>
                <c:pt idx="1">
                  <c:v>10</c:v>
                </c:pt>
                <c:pt idx="2">
                  <c:v>40.1</c:v>
                </c:pt>
                <c:pt idx="3">
                  <c:v>23.1</c:v>
                </c:pt>
                <c:pt idx="4">
                  <c:v>6.7</c:v>
                </c:pt>
                <c:pt idx="5">
                  <c:v>15.9</c:v>
                </c:pt>
                <c:pt idx="6">
                  <c:v>12.5</c:v>
                </c:pt>
              </c:numCache>
            </c:numRef>
          </c:val>
        </c:ser>
        <c:dLbls>
          <c:showLegendKey val="0"/>
          <c:showVal val="1"/>
          <c:showCatName val="0"/>
          <c:showSerName val="0"/>
          <c:showPercent val="0"/>
          <c:showBubbleSize val="0"/>
        </c:dLbls>
        <c:gapWidth val="219"/>
        <c:overlap val="-27"/>
        <c:axId val="221949952"/>
        <c:axId val="221952640"/>
      </c:barChart>
      <c:catAx>
        <c:axId val="22194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crossAx val="221952640"/>
        <c:crosses val="autoZero"/>
        <c:auto val="1"/>
        <c:lblAlgn val="ctr"/>
        <c:lblOffset val="100"/>
        <c:noMultiLvlLbl val="0"/>
      </c:catAx>
      <c:valAx>
        <c:axId val="2219526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crossAx val="221949952"/>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zh-CN"/>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AD98A146-8873-4B98-A4ED-29D5C356E4C4}" type="datetimeFigureOut">
              <a:rPr lang="zh-CN" altLang="en-US" smtClean="0"/>
              <a:t>2018/7/29</a:t>
            </a:fld>
            <a:endParaRPr lang="zh-CN" altLang="en-US"/>
          </a:p>
        </p:txBody>
      </p:sp>
      <p:sp>
        <p:nvSpPr>
          <p:cNvPr id="4" name="页脚占位符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5379FB05-342C-4A93-B040-514CBFF71B36}" type="slidenum">
              <a:rPr lang="zh-CN" altLang="en-US" smtClean="0"/>
              <a:t>‹#›</a:t>
            </a:fld>
            <a:endParaRPr lang="zh-CN" altLang="en-US"/>
          </a:p>
        </p:txBody>
      </p:sp>
    </p:spTree>
    <p:extLst>
      <p:ext uri="{BB962C8B-B14F-4D97-AF65-F5344CB8AC3E}">
        <p14:creationId xmlns:p14="http://schemas.microsoft.com/office/powerpoint/2010/main" val="1252548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40294E5D-4B87-4CA3-96F6-64A89958C485}" type="datetimeFigureOut">
              <a:rPr lang="zh-CN" altLang="en-US" smtClean="0"/>
              <a:pPr/>
              <a:t>2018/7/29</a:t>
            </a:fld>
            <a:endParaRPr lang="zh-CN" altLang="en-US"/>
          </a:p>
        </p:txBody>
      </p:sp>
      <p:sp>
        <p:nvSpPr>
          <p:cNvPr id="4" name="幻灯片图像占位符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D73CCDB4-4F75-45E6-87A3-B9567FF763D5}" type="slidenum">
              <a:rPr lang="zh-CN" altLang="en-US" smtClean="0"/>
              <a:pPr/>
              <a:t>‹#›</a:t>
            </a:fld>
            <a:endParaRPr lang="zh-CN" altLang="en-US"/>
          </a:p>
        </p:txBody>
      </p:sp>
    </p:spTree>
    <p:extLst>
      <p:ext uri="{BB962C8B-B14F-4D97-AF65-F5344CB8AC3E}">
        <p14:creationId xmlns:p14="http://schemas.microsoft.com/office/powerpoint/2010/main" val="1495644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896938" y="746125"/>
            <a:ext cx="4967287" cy="3727450"/>
          </a:xfrm>
        </p:spPr>
      </p:sp>
      <p:sp>
        <p:nvSpPr>
          <p:cNvPr id="3" name="备注占位符 2"/>
          <p:cNvSpPr>
            <a:spLocks noGrp="1"/>
          </p:cNvSpPr>
          <p:nvPr>
            <p:ph type="body" idx="1"/>
          </p:nvPr>
        </p:nvSpPr>
        <p:spPr/>
        <p:txBody>
          <a:bodyPr/>
          <a:lstStyle/>
          <a:p>
            <a:endParaRPr lang="en-US" altLang="zh-CN" dirty="0" smtClean="0"/>
          </a:p>
        </p:txBody>
      </p:sp>
      <p:sp>
        <p:nvSpPr>
          <p:cNvPr id="4" name="灯片编号占位符 3"/>
          <p:cNvSpPr>
            <a:spLocks noGrp="1"/>
          </p:cNvSpPr>
          <p:nvPr>
            <p:ph type="sldNum" sz="quarter" idx="10"/>
          </p:nvPr>
        </p:nvSpPr>
        <p:spPr/>
        <p:txBody>
          <a:bodyPr/>
          <a:lstStyle/>
          <a:p>
            <a:fld id="{8DDA2325-A6F9-4EFC-A97B-16BA81B33D0E}" type="slidenum">
              <a:rPr lang="zh-CN" altLang="en-US" smtClean="0"/>
              <a:pPr/>
              <a:t>1</a:t>
            </a:fld>
            <a:endParaRPr lang="zh-CN" altLang="en-US"/>
          </a:p>
        </p:txBody>
      </p:sp>
    </p:spTree>
    <p:extLst>
      <p:ext uri="{BB962C8B-B14F-4D97-AF65-F5344CB8AC3E}">
        <p14:creationId xmlns:p14="http://schemas.microsoft.com/office/powerpoint/2010/main" val="2445600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73CCDB4-4F75-45E6-87A3-B9567FF763D5}" type="slidenum">
              <a:rPr lang="zh-CN" altLang="en-US" smtClean="0"/>
              <a:pPr/>
              <a:t>20</a:t>
            </a:fld>
            <a:endParaRPr lang="zh-CN" altLang="en-US"/>
          </a:p>
        </p:txBody>
      </p:sp>
    </p:spTree>
    <p:extLst>
      <p:ext uri="{BB962C8B-B14F-4D97-AF65-F5344CB8AC3E}">
        <p14:creationId xmlns:p14="http://schemas.microsoft.com/office/powerpoint/2010/main" val="936857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缺少一个主题二的说明</a:t>
            </a:r>
            <a:endParaRPr lang="zh-CN" altLang="en-US" dirty="0"/>
          </a:p>
        </p:txBody>
      </p:sp>
      <p:sp>
        <p:nvSpPr>
          <p:cNvPr id="4" name="灯片编号占位符 3"/>
          <p:cNvSpPr>
            <a:spLocks noGrp="1"/>
          </p:cNvSpPr>
          <p:nvPr>
            <p:ph type="sldNum" sz="quarter" idx="10"/>
          </p:nvPr>
        </p:nvSpPr>
        <p:spPr/>
        <p:txBody>
          <a:bodyPr/>
          <a:lstStyle/>
          <a:p>
            <a:fld id="{9712F5EF-B9A8-4119-A5AA-60E3769FF58D}" type="slidenum">
              <a:rPr lang="zh-CN" altLang="en-US" smtClean="0"/>
              <a:pPr/>
              <a:t>26</a:t>
            </a:fld>
            <a:endParaRPr lang="zh-CN" altLang="en-US"/>
          </a:p>
        </p:txBody>
      </p:sp>
    </p:spTree>
    <p:extLst>
      <p:ext uri="{BB962C8B-B14F-4D97-AF65-F5344CB8AC3E}">
        <p14:creationId xmlns:p14="http://schemas.microsoft.com/office/powerpoint/2010/main" val="2016213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结合</a:t>
            </a:r>
            <a:r>
              <a:rPr lang="en-US" altLang="zh-CN" dirty="0" smtClean="0"/>
              <a:t>6</a:t>
            </a:r>
            <a:r>
              <a:rPr lang="zh-CN" altLang="en-US" dirty="0" smtClean="0"/>
              <a:t>、</a:t>
            </a:r>
            <a:r>
              <a:rPr lang="en-US" altLang="zh-CN" dirty="0" smtClean="0"/>
              <a:t>7</a:t>
            </a:r>
            <a:r>
              <a:rPr lang="zh-CN" altLang="en-US" dirty="0" smtClean="0"/>
              <a:t>两张图做一张完整的进阶图</a:t>
            </a:r>
            <a:endParaRPr lang="en-US" dirty="0"/>
          </a:p>
        </p:txBody>
      </p:sp>
      <p:sp>
        <p:nvSpPr>
          <p:cNvPr id="4" name="灯片编号占位符 3"/>
          <p:cNvSpPr>
            <a:spLocks noGrp="1"/>
          </p:cNvSpPr>
          <p:nvPr>
            <p:ph type="sldNum" sz="quarter" idx="10"/>
          </p:nvPr>
        </p:nvSpPr>
        <p:spPr/>
        <p:txBody>
          <a:bodyPr/>
          <a:lstStyle/>
          <a:p>
            <a:fld id="{8DC699CE-F7C0-4056-994A-D322626E5CBE}" type="slidenum">
              <a:rPr lang="en-US" smtClean="0"/>
              <a:pPr/>
              <a:t>27</a:t>
            </a:fld>
            <a:endParaRPr lang="en-US"/>
          </a:p>
        </p:txBody>
      </p:sp>
    </p:spTree>
    <p:extLst>
      <p:ext uri="{BB962C8B-B14F-4D97-AF65-F5344CB8AC3E}">
        <p14:creationId xmlns:p14="http://schemas.microsoft.com/office/powerpoint/2010/main" val="2533363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深圳十年级学生在无机物主题的各能力要素的表现并不均衡。学生学习理解能力相对较高，实践应用能力次之，创新迁移能力较弱。</a:t>
            </a:r>
            <a:endParaRPr lang="zh-CN" altLang="en-US" dirty="0"/>
          </a:p>
        </p:txBody>
      </p:sp>
      <p:sp>
        <p:nvSpPr>
          <p:cNvPr id="4" name="灯片编号占位符 3"/>
          <p:cNvSpPr>
            <a:spLocks noGrp="1"/>
          </p:cNvSpPr>
          <p:nvPr>
            <p:ph type="sldNum" sz="quarter" idx="10"/>
          </p:nvPr>
        </p:nvSpPr>
        <p:spPr/>
        <p:txBody>
          <a:bodyPr/>
          <a:lstStyle/>
          <a:p>
            <a:fld id="{90703485-1BF9-4956-A66F-FD44688CD316}" type="slidenum">
              <a:rPr lang="zh-CN" altLang="en-US" smtClean="0"/>
              <a:pPr/>
              <a:t>29</a:t>
            </a:fld>
            <a:endParaRPr lang="zh-CN" altLang="en-US"/>
          </a:p>
        </p:txBody>
      </p:sp>
    </p:spTree>
    <p:extLst>
      <p:ext uri="{BB962C8B-B14F-4D97-AF65-F5344CB8AC3E}">
        <p14:creationId xmlns:p14="http://schemas.microsoft.com/office/powerpoint/2010/main" val="2268892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学习理解能力的各二级能力要素得分率差距也相当明显，其中辨识记忆能力较高，概括关联能力次之，说明论证能力明显较弱</a:t>
            </a:r>
            <a:r>
              <a:rPr lang="zh-CN" altLang="en-US" sz="1200" kern="1200" dirty="0" smtClean="0">
                <a:solidFill>
                  <a:schemeClr val="tx1"/>
                </a:solidFill>
                <a:effectLst/>
                <a:latin typeface="+mn-lt"/>
                <a:ea typeface="+mn-ea"/>
                <a:cs typeface="+mn-cs"/>
              </a:rPr>
              <a:t>，得分率甚至低于实践应用各能力要素。</a:t>
            </a:r>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实践应用各二级能力要素得分率相差不大，其中简单实验设计方面表现相对较好。</a:t>
            </a:r>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创新迁移各二级能力要素得分率均较低，其中综合复杂问题解决能力表现相对较好。这可能和学生平时习题训练时，相对常经历复杂习题的训练，但较少经历完整的探究过程，和创新性任务。</a:t>
            </a:r>
            <a:endParaRPr lang="en-US"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90703485-1BF9-4956-A66F-FD44688CD316}" type="slidenum">
              <a:rPr lang="zh-CN" altLang="en-US" smtClean="0"/>
              <a:pPr/>
              <a:t>30</a:t>
            </a:fld>
            <a:endParaRPr lang="zh-CN" altLang="en-US"/>
          </a:p>
        </p:txBody>
      </p:sp>
    </p:spTree>
    <p:extLst>
      <p:ext uri="{BB962C8B-B14F-4D97-AF65-F5344CB8AC3E}">
        <p14:creationId xmlns:p14="http://schemas.microsoft.com/office/powerpoint/2010/main" val="224250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深圳十年级学生在无机物主题的各认识角度的表现并不均衡。学生基于具体知识分析解决问题的能力较好，而在基于类别通性研究物质性质的能力相对较低，基于氧化还原反应和周期律研究物质性质的能力进一步</a:t>
            </a:r>
            <a:r>
              <a:rPr lang="zh-CN" altLang="en-US" sz="1200" kern="1200" dirty="0" smtClean="0">
                <a:solidFill>
                  <a:schemeClr val="tx1"/>
                </a:solidFill>
                <a:effectLst/>
                <a:latin typeface="+mn-lt"/>
                <a:ea typeface="+mn-ea"/>
                <a:cs typeface="+mn-cs"/>
              </a:rPr>
              <a:t>下降</a:t>
            </a:r>
            <a:r>
              <a:rPr lang="zh-CN" altLang="zh-CN" sz="1200" kern="1200" dirty="0" smtClean="0">
                <a:solidFill>
                  <a:schemeClr val="tx1"/>
                </a:solidFill>
                <a:effectLst/>
                <a:latin typeface="+mn-lt"/>
                <a:ea typeface="+mn-ea"/>
                <a:cs typeface="+mn-cs"/>
              </a:rPr>
              <a:t>，而在主动基于多角度研究物质性质的题目中，学生得分率很低。</a:t>
            </a:r>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这说明：</a:t>
            </a:r>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学生基于不同认识角度学习无机物性质的难度是不一样的，有必要针对不同认识角度，让学生经历外显地特定认识教学的学习。</a:t>
            </a:r>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基于氧化还原、周期律角度认识物质性质的得分率均仅为</a:t>
            </a:r>
            <a:r>
              <a:rPr lang="en-US" altLang="zh-CN" sz="1200" kern="1200" dirty="0" smtClean="0">
                <a:solidFill>
                  <a:schemeClr val="tx1"/>
                </a:solidFill>
                <a:effectLst/>
                <a:latin typeface="+mn-lt"/>
                <a:ea typeface="+mn-ea"/>
                <a:cs typeface="+mn-cs"/>
              </a:rPr>
              <a:t>10%</a:t>
            </a:r>
            <a:r>
              <a:rPr lang="zh-CN" altLang="en-US" sz="1200" kern="1200" dirty="0" smtClean="0">
                <a:solidFill>
                  <a:schemeClr val="tx1"/>
                </a:solidFill>
                <a:effectLst/>
                <a:latin typeface="+mn-lt"/>
                <a:ea typeface="+mn-ea"/>
                <a:cs typeface="+mn-cs"/>
              </a:rPr>
              <a:t>左右，这可能与常规教学中比较重视氧化还原、周期律的相关知识落实，而忽视核心知识的认识功能，较少让学生主动基于氧化还原和周期律认识无机物性质。</a:t>
            </a:r>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3.</a:t>
            </a:r>
            <a:r>
              <a:rPr lang="zh-CN" altLang="en-US" sz="1200" kern="1200" dirty="0" smtClean="0">
                <a:solidFill>
                  <a:schemeClr val="tx1"/>
                </a:solidFill>
                <a:effectLst/>
                <a:latin typeface="+mn-lt"/>
                <a:ea typeface="+mn-ea"/>
                <a:cs typeface="+mn-cs"/>
              </a:rPr>
              <a:t>对于现阶段的学生，主动基于多角度认识物质性质的难度还较大。在高二和高三的学习中还需要进一步加强学生多角度认识物质性质的意识。</a:t>
            </a:r>
            <a:endParaRPr lang="zh-CN" altLang="en-US" dirty="0"/>
          </a:p>
        </p:txBody>
      </p:sp>
      <p:sp>
        <p:nvSpPr>
          <p:cNvPr id="4" name="灯片编号占位符 3"/>
          <p:cNvSpPr>
            <a:spLocks noGrp="1"/>
          </p:cNvSpPr>
          <p:nvPr>
            <p:ph type="sldNum" sz="quarter" idx="10"/>
          </p:nvPr>
        </p:nvSpPr>
        <p:spPr/>
        <p:txBody>
          <a:bodyPr/>
          <a:lstStyle/>
          <a:p>
            <a:fld id="{90703485-1BF9-4956-A66F-FD44688CD316}" type="slidenum">
              <a:rPr lang="zh-CN" altLang="en-US" smtClean="0"/>
              <a:pPr/>
              <a:t>31</a:t>
            </a:fld>
            <a:endParaRPr lang="zh-CN" altLang="en-US"/>
          </a:p>
        </p:txBody>
      </p:sp>
    </p:spTree>
    <p:extLst>
      <p:ext uri="{BB962C8B-B14F-4D97-AF65-F5344CB8AC3E}">
        <p14:creationId xmlns:p14="http://schemas.microsoft.com/office/powerpoint/2010/main" val="2362331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本次测试的化学核心活动主要涉及物质性质探究、物质分离这两类活动，每类活动具备自己独特的活动经验。物质性质探究活动中，“基于现象推测性质”上的得分率最高，为</a:t>
            </a:r>
            <a:r>
              <a:rPr lang="en-US" altLang="zh-CN" sz="1200" kern="1200" dirty="0" smtClean="0">
                <a:solidFill>
                  <a:schemeClr val="tx1"/>
                </a:solidFill>
                <a:effectLst/>
                <a:latin typeface="+mn-lt"/>
                <a:ea typeface="+mn-ea"/>
                <a:cs typeface="+mn-cs"/>
              </a:rPr>
              <a:t>40.1%</a:t>
            </a:r>
            <a:r>
              <a:rPr lang="zh-CN" altLang="zh-CN" sz="1200" kern="1200" dirty="0" smtClean="0">
                <a:solidFill>
                  <a:schemeClr val="tx1"/>
                </a:solidFill>
                <a:effectLst/>
                <a:latin typeface="+mn-lt"/>
                <a:ea typeface="+mn-ea"/>
                <a:cs typeface="+mn-cs"/>
              </a:rPr>
              <a:t>；在“基于方案推测目的”的得分率为</a:t>
            </a:r>
            <a:r>
              <a:rPr lang="en-US" altLang="zh-CN" sz="1200" kern="1200" dirty="0" smtClean="0">
                <a:solidFill>
                  <a:schemeClr val="tx1"/>
                </a:solidFill>
                <a:effectLst/>
                <a:latin typeface="+mn-lt"/>
                <a:ea typeface="+mn-ea"/>
                <a:cs typeface="+mn-cs"/>
              </a:rPr>
              <a:t>23.1%</a:t>
            </a:r>
            <a:r>
              <a:rPr lang="zh-CN" altLang="zh-CN" sz="1200" kern="1200" dirty="0" smtClean="0">
                <a:solidFill>
                  <a:schemeClr val="tx1"/>
                </a:solidFill>
                <a:effectLst/>
                <a:latin typeface="+mn-lt"/>
                <a:ea typeface="+mn-ea"/>
                <a:cs typeface="+mn-cs"/>
              </a:rPr>
              <a:t>；在“分析现象与结论的匹配性”的得分率为</a:t>
            </a:r>
            <a:r>
              <a:rPr lang="en-US" altLang="zh-CN" sz="1200" kern="1200" dirty="0" smtClean="0">
                <a:solidFill>
                  <a:schemeClr val="tx1"/>
                </a:solidFill>
                <a:effectLst/>
                <a:latin typeface="+mn-lt"/>
                <a:ea typeface="+mn-ea"/>
                <a:cs typeface="+mn-cs"/>
              </a:rPr>
              <a:t>15.9%</a:t>
            </a:r>
            <a:r>
              <a:rPr lang="zh-CN" altLang="zh-CN" sz="1200" kern="1200" dirty="0" smtClean="0">
                <a:solidFill>
                  <a:schemeClr val="tx1"/>
                </a:solidFill>
                <a:effectLst/>
                <a:latin typeface="+mn-lt"/>
                <a:ea typeface="+mn-ea"/>
                <a:cs typeface="+mn-cs"/>
              </a:rPr>
              <a:t>；在“基于组成预测性质”上的得分率为</a:t>
            </a:r>
            <a:r>
              <a:rPr lang="en-US" altLang="zh-CN" sz="1200" kern="1200" dirty="0" smtClean="0">
                <a:solidFill>
                  <a:schemeClr val="tx1"/>
                </a:solidFill>
                <a:effectLst/>
                <a:latin typeface="+mn-lt"/>
                <a:ea typeface="+mn-ea"/>
                <a:cs typeface="+mn-cs"/>
              </a:rPr>
              <a:t>15.9%</a:t>
            </a:r>
            <a:r>
              <a:rPr lang="zh-CN" altLang="zh-CN" sz="1200" kern="1200" dirty="0" smtClean="0">
                <a:solidFill>
                  <a:schemeClr val="tx1"/>
                </a:solidFill>
                <a:effectLst/>
                <a:latin typeface="+mn-lt"/>
                <a:ea typeface="+mn-ea"/>
                <a:cs typeface="+mn-cs"/>
              </a:rPr>
              <a:t>；在</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试剂选取</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“完整程序</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““试剂选取理由”的得分率为</a:t>
            </a:r>
            <a:r>
              <a:rPr lang="en-US" altLang="zh-CN" sz="1200" kern="1200" dirty="0" smtClean="0">
                <a:solidFill>
                  <a:schemeClr val="tx1"/>
                </a:solidFill>
                <a:effectLst/>
                <a:latin typeface="+mn-lt"/>
                <a:ea typeface="+mn-ea"/>
                <a:cs typeface="+mn-cs"/>
              </a:rPr>
              <a:t>10.0%</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 12.5%</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6.7%</a:t>
            </a:r>
            <a:r>
              <a:rPr lang="zh-CN" altLang="zh-CN" sz="1200" kern="1200" dirty="0" smtClean="0">
                <a:solidFill>
                  <a:schemeClr val="tx1"/>
                </a:solidFill>
                <a:effectLst/>
                <a:latin typeface="+mn-lt"/>
                <a:ea typeface="+mn-ea"/>
                <a:cs typeface="+mn-cs"/>
              </a:rPr>
              <a:t>。表明大部分学生能够对熟悉的现象与性质之间建立关联，得出简单的物质性质结论，但是在预测性质、实验方案设计（试剂选取）、基于氧化和现象得出结论的能力有待加强，以及完整实施这一过程的能力仍需要提高。</a:t>
            </a:r>
            <a:endParaRPr lang="zh-CN" altLang="en-US" dirty="0"/>
          </a:p>
        </p:txBody>
      </p:sp>
      <p:sp>
        <p:nvSpPr>
          <p:cNvPr id="4" name="灯片编号占位符 3"/>
          <p:cNvSpPr>
            <a:spLocks noGrp="1"/>
          </p:cNvSpPr>
          <p:nvPr>
            <p:ph type="sldNum" sz="quarter" idx="10"/>
          </p:nvPr>
        </p:nvSpPr>
        <p:spPr/>
        <p:txBody>
          <a:bodyPr/>
          <a:lstStyle/>
          <a:p>
            <a:fld id="{90703485-1BF9-4956-A66F-FD44688CD316}" type="slidenum">
              <a:rPr lang="zh-CN" altLang="en-US" smtClean="0"/>
              <a:pPr/>
              <a:t>32</a:t>
            </a:fld>
            <a:endParaRPr lang="zh-CN" altLang="en-US"/>
          </a:p>
        </p:txBody>
      </p:sp>
    </p:spTree>
    <p:extLst>
      <p:ext uri="{BB962C8B-B14F-4D97-AF65-F5344CB8AC3E}">
        <p14:creationId xmlns:p14="http://schemas.microsoft.com/office/powerpoint/2010/main" val="2571568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noTextEdi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4579" name="灯片编号占位符 3"/>
          <p:cNvSpPr txBox="1">
            <a:spLocks noGrp="1"/>
          </p:cNvSpPr>
          <p:nvPr/>
        </p:nvSpPr>
        <p:spPr bwMode="auto">
          <a:xfrm>
            <a:off x="3829761" y="9443662"/>
            <a:ext cx="2929837" cy="498851"/>
          </a:xfrm>
          <a:prstGeom prst="rect">
            <a:avLst/>
          </a:prstGeom>
          <a:noFill/>
          <a:ln w="9525">
            <a:noFill/>
            <a:miter lim="800000"/>
            <a:headEnd/>
            <a:tailEnd/>
          </a:ln>
        </p:spPr>
        <p:txBody>
          <a:bodyPr anchor="b"/>
          <a:lstStyle/>
          <a:p>
            <a:pPr algn="r"/>
            <a:fld id="{45A9CF8F-E663-47B5-A172-17FF4D60B9EF}" type="slidenum">
              <a:rPr lang="zh-CN" altLang="en-US" sz="1200">
                <a:latin typeface="Calibri" pitchFamily="34" charset="0"/>
              </a:rPr>
              <a:pPr algn="r"/>
              <a:t>33</a:t>
            </a:fld>
            <a:endParaRPr lang="en-US" altLang="zh-CN" sz="1200">
              <a:latin typeface="Calibri" pitchFamily="34" charset="0"/>
            </a:endParaRPr>
          </a:p>
        </p:txBody>
      </p:sp>
    </p:spTree>
    <p:extLst>
      <p:ext uri="{BB962C8B-B14F-4D97-AF65-F5344CB8AC3E}">
        <p14:creationId xmlns:p14="http://schemas.microsoft.com/office/powerpoint/2010/main" val="3749634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2018/7/29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4294967295"/>
          </p:nvPr>
        </p:nvSpPr>
        <p:spPr>
          <a:xfrm>
            <a:off x="357158" y="3500438"/>
            <a:ext cx="8064896" cy="2928958"/>
          </a:xfrm>
          <a:prstGeom prst="rect">
            <a:avLst/>
          </a:prstGeom>
        </p:spPr>
        <p:txBody>
          <a:bodyPr>
            <a:normAutofit fontScale="25000" lnSpcReduction="20000"/>
          </a:bodyPr>
          <a:lstStyle/>
          <a:p>
            <a:pPr algn="ctr" fontAlgn="auto">
              <a:buNone/>
              <a:defRPr/>
            </a:pPr>
            <a:endParaRPr lang="en-US" altLang="zh-CN" sz="14400" b="1" dirty="0" smtClean="0">
              <a:latin typeface="微软雅黑" panose="020B0503020204020204" pitchFamily="34" charset="-122"/>
              <a:ea typeface="微软雅黑" panose="020B0503020204020204" pitchFamily="34" charset="-122"/>
            </a:endParaRPr>
          </a:p>
          <a:p>
            <a:pPr algn="ctr" fontAlgn="auto">
              <a:buNone/>
              <a:defRPr/>
            </a:pPr>
            <a:r>
              <a:rPr lang="zh-CN" altLang="en-US" sz="12800" b="1" dirty="0" smtClean="0">
                <a:latin typeface="微软雅黑" panose="020B0503020204020204" pitchFamily="34" charset="-122"/>
                <a:ea typeface="微软雅黑" panose="020B0503020204020204" pitchFamily="34" charset="-122"/>
              </a:rPr>
              <a:t>王 磊 </a:t>
            </a:r>
            <a:endParaRPr lang="en-US" altLang="zh-CN" sz="12800" b="1" dirty="0" smtClean="0">
              <a:latin typeface="微软雅黑" panose="020B0503020204020204" pitchFamily="34" charset="-122"/>
              <a:ea typeface="微软雅黑" panose="020B0503020204020204" pitchFamily="34" charset="-122"/>
            </a:endParaRPr>
          </a:p>
          <a:p>
            <a:pPr algn="ctr" fontAlgn="auto">
              <a:buNone/>
              <a:defRPr/>
            </a:pPr>
            <a:endParaRPr lang="en-US" altLang="zh-CN" sz="9600" b="1" dirty="0" smtClean="0">
              <a:latin typeface="微软雅黑" panose="020B0503020204020204" pitchFamily="34" charset="-122"/>
              <a:ea typeface="微软雅黑" panose="020B0503020204020204" pitchFamily="34" charset="-122"/>
            </a:endParaRPr>
          </a:p>
          <a:p>
            <a:pPr algn="ctr" fontAlgn="auto">
              <a:buNone/>
              <a:defRPr/>
            </a:pPr>
            <a:r>
              <a:rPr lang="zh-CN" altLang="en-US" sz="9600" b="1" dirty="0" smtClean="0">
                <a:latin typeface="微软雅黑" panose="020B0503020204020204" pitchFamily="34" charset="-122"/>
                <a:ea typeface="微软雅黑" panose="020B0503020204020204" pitchFamily="34" charset="-122"/>
              </a:rPr>
              <a:t>教育部高中化学课程标准修订组</a:t>
            </a:r>
            <a:endParaRPr lang="en-US" altLang="zh-CN" sz="9600" b="1" dirty="0" smtClean="0">
              <a:latin typeface="微软雅黑" panose="020B0503020204020204" pitchFamily="34" charset="-122"/>
              <a:ea typeface="微软雅黑" panose="020B0503020204020204" pitchFamily="34" charset="-122"/>
            </a:endParaRPr>
          </a:p>
          <a:p>
            <a:pPr algn="ctr">
              <a:buNone/>
              <a:defRPr/>
            </a:pPr>
            <a:r>
              <a:rPr lang="zh-CN" altLang="en-US" sz="9600" b="1" dirty="0">
                <a:latin typeface="微软雅黑" panose="020B0503020204020204" pitchFamily="34" charset="-122"/>
                <a:ea typeface="微软雅黑" panose="020B0503020204020204" pitchFamily="34" charset="-122"/>
              </a:rPr>
              <a:t>北京师范大学化学学院</a:t>
            </a:r>
            <a:endParaRPr lang="en-US" altLang="zh-CN" sz="9600" b="1" dirty="0">
              <a:latin typeface="微软雅黑" panose="020B0503020204020204" pitchFamily="34" charset="-122"/>
              <a:ea typeface="微软雅黑" panose="020B0503020204020204" pitchFamily="34" charset="-122"/>
            </a:endParaRPr>
          </a:p>
          <a:p>
            <a:pPr algn="ctr" fontAlgn="auto">
              <a:buNone/>
              <a:defRPr/>
            </a:pPr>
            <a:endParaRPr lang="en-US" altLang="zh-CN" sz="14400" b="1" dirty="0" smtClean="0">
              <a:latin typeface="微软雅黑" panose="020B0503020204020204" pitchFamily="34" charset="-122"/>
              <a:ea typeface="微软雅黑" panose="020B0503020204020204" pitchFamily="34" charset="-122"/>
            </a:endParaRPr>
          </a:p>
          <a:p>
            <a:pPr algn="ctr" fontAlgn="auto">
              <a:buNone/>
              <a:defRPr/>
            </a:pPr>
            <a:endParaRPr lang="en-US" altLang="zh-CN" sz="8600" b="1" dirty="0" smtClean="0">
              <a:latin typeface="微软雅黑" panose="020B0503020204020204" pitchFamily="34" charset="-122"/>
              <a:ea typeface="微软雅黑" panose="020B0503020204020204" pitchFamily="34" charset="-122"/>
            </a:endParaRPr>
          </a:p>
          <a:p>
            <a:pPr algn="ctr" fontAlgn="auto">
              <a:buNone/>
              <a:defRPr/>
            </a:pPr>
            <a:endParaRPr lang="en-US" altLang="zh-CN" sz="8600" b="1" dirty="0" smtClean="0">
              <a:latin typeface="微软雅黑" panose="020B0503020204020204" pitchFamily="34" charset="-122"/>
              <a:ea typeface="微软雅黑" panose="020B0503020204020204" pitchFamily="34" charset="-122"/>
            </a:endParaRPr>
          </a:p>
          <a:p>
            <a:pPr algn="ctr" fontAlgn="auto">
              <a:buNone/>
              <a:defRPr/>
            </a:pPr>
            <a:endParaRPr lang="en-US" altLang="zh-CN" sz="8600" b="1" dirty="0" smtClean="0">
              <a:latin typeface="微软雅黑" panose="020B0503020204020204" pitchFamily="34" charset="-122"/>
              <a:ea typeface="微软雅黑" panose="020B0503020204020204" pitchFamily="34" charset="-122"/>
            </a:endParaRPr>
          </a:p>
          <a:p>
            <a:pPr algn="ctr" fontAlgn="auto">
              <a:buNone/>
              <a:defRPr/>
            </a:pPr>
            <a:r>
              <a:rPr lang="en-US" altLang="zh-CN" sz="8600" b="1" dirty="0" smtClean="0">
                <a:latin typeface="微软雅黑" panose="020B0503020204020204" pitchFamily="34" charset="-122"/>
                <a:ea typeface="微软雅黑" panose="020B0503020204020204" pitchFamily="34" charset="-122"/>
              </a:rPr>
              <a:t>                     </a:t>
            </a:r>
            <a:endParaRPr lang="en-US" altLang="zh-CN" sz="86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gn="ctr"/>
            <a:endParaRPr lang="en-US" altLang="zh-CN" b="1" dirty="0">
              <a:latin typeface="微软雅黑" panose="020B0503020204020204" pitchFamily="34" charset="-122"/>
              <a:ea typeface="微软雅黑" panose="020B0503020204020204" pitchFamily="34" charset="-122"/>
            </a:endParaRPr>
          </a:p>
        </p:txBody>
      </p:sp>
      <p:sp>
        <p:nvSpPr>
          <p:cNvPr id="4" name="标题 3"/>
          <p:cNvSpPr>
            <a:spLocks noGrp="1"/>
          </p:cNvSpPr>
          <p:nvPr>
            <p:ph type="title"/>
          </p:nvPr>
        </p:nvSpPr>
        <p:spPr>
          <a:xfrm>
            <a:off x="179512" y="1052736"/>
            <a:ext cx="8676456" cy="1181472"/>
          </a:xfrm>
        </p:spPr>
        <p:txBody>
          <a:bodyPr>
            <a:normAutofit fontScale="90000"/>
          </a:bodyPr>
          <a:lstStyle/>
          <a:p>
            <a:pPr algn="ctr"/>
            <a:r>
              <a:rPr lang="zh-CN" altLang="en-US" sz="4800" dirty="0" smtClean="0">
                <a:solidFill>
                  <a:srgbClr val="C00000"/>
                </a:solidFill>
                <a:latin typeface="微软雅黑" panose="020B0503020204020204" pitchFamily="34" charset="-122"/>
                <a:ea typeface="微软雅黑" panose="020B0503020204020204" pitchFamily="34" charset="-122"/>
              </a:rPr>
              <a:t>    </a:t>
            </a:r>
            <a:r>
              <a:rPr lang="en-US" altLang="zh-CN" sz="4800" dirty="0" smtClean="0">
                <a:solidFill>
                  <a:srgbClr val="C00000"/>
                </a:solidFill>
                <a:latin typeface="微软雅黑" panose="020B0503020204020204" pitchFamily="34" charset="-122"/>
                <a:ea typeface="微软雅黑" panose="020B0503020204020204" pitchFamily="34" charset="-122"/>
              </a:rPr>
              <a:t/>
            </a:r>
            <a:br>
              <a:rPr lang="en-US" altLang="zh-CN" sz="4800" dirty="0" smtClean="0">
                <a:solidFill>
                  <a:srgbClr val="C00000"/>
                </a:solidFill>
                <a:latin typeface="微软雅黑" panose="020B0503020204020204" pitchFamily="34" charset="-122"/>
                <a:ea typeface="微软雅黑" panose="020B0503020204020204" pitchFamily="34" charset="-122"/>
              </a:rPr>
            </a:br>
            <a:r>
              <a:rPr lang="zh-CN" altLang="en-US" sz="4400" dirty="0" smtClean="0">
                <a:solidFill>
                  <a:srgbClr val="C00000"/>
                </a:solidFill>
                <a:latin typeface="微软雅黑" panose="020B0503020204020204" pitchFamily="34" charset="-122"/>
                <a:ea typeface="微软雅黑" panose="020B0503020204020204" pitchFamily="34" charset="-122"/>
              </a:rPr>
              <a:t>高中化学</a:t>
            </a:r>
            <a:r>
              <a:rPr lang="zh-CN" altLang="en-US" sz="4400" dirty="0" smtClean="0">
                <a:solidFill>
                  <a:srgbClr val="C00000"/>
                </a:solidFill>
                <a:latin typeface="微软雅黑" panose="020B0503020204020204" pitchFamily="34" charset="-122"/>
                <a:ea typeface="微软雅黑" panose="020B0503020204020204" pitchFamily="34" charset="-122"/>
              </a:rPr>
              <a:t>课程标准修订</a:t>
            </a:r>
            <a:r>
              <a:rPr lang="zh-CN" altLang="en-US" sz="4400" dirty="0" smtClean="0">
                <a:solidFill>
                  <a:srgbClr val="C00000"/>
                </a:solidFill>
                <a:latin typeface="微软雅黑" panose="020B0503020204020204" pitchFamily="34" charset="-122"/>
                <a:ea typeface="微软雅黑" panose="020B0503020204020204" pitchFamily="34" charset="-122"/>
              </a:rPr>
              <a:t>解读</a:t>
            </a:r>
            <a:r>
              <a:rPr lang="en-US" altLang="zh-CN" sz="4400" dirty="0" smtClean="0">
                <a:solidFill>
                  <a:srgbClr val="C00000"/>
                </a:solidFill>
                <a:latin typeface="微软雅黑" panose="020B0503020204020204" pitchFamily="34" charset="-122"/>
                <a:ea typeface="微软雅黑" panose="020B0503020204020204" pitchFamily="34" charset="-122"/>
              </a:rPr>
              <a:t/>
            </a:r>
            <a:br>
              <a:rPr lang="en-US" altLang="zh-CN" sz="4400" dirty="0" smtClean="0">
                <a:solidFill>
                  <a:srgbClr val="C00000"/>
                </a:solidFill>
                <a:latin typeface="微软雅黑" panose="020B0503020204020204" pitchFamily="34" charset="-122"/>
                <a:ea typeface="微软雅黑" panose="020B0503020204020204" pitchFamily="34" charset="-122"/>
              </a:rPr>
            </a:br>
            <a:r>
              <a:rPr lang="en-US" altLang="zh-CN" sz="3100" dirty="0" smtClean="0">
                <a:solidFill>
                  <a:srgbClr val="C00000"/>
                </a:solidFill>
                <a:latin typeface="微软雅黑" panose="020B0503020204020204" pitchFamily="34" charset="-122"/>
                <a:ea typeface="微软雅黑" panose="020B0503020204020204" pitchFamily="34" charset="-122"/>
              </a:rPr>
              <a:t>——</a:t>
            </a:r>
            <a:r>
              <a:rPr lang="zh-CN" altLang="en-US" sz="3100" dirty="0" smtClean="0">
                <a:solidFill>
                  <a:srgbClr val="C00000"/>
                </a:solidFill>
                <a:latin typeface="微软雅黑" panose="020B0503020204020204" pitchFamily="34" charset="-122"/>
                <a:ea typeface="微软雅黑" panose="020B0503020204020204" pitchFamily="34" charset="-122"/>
              </a:rPr>
              <a:t>学科核心素养、课程结构及必修课程内容</a:t>
            </a:r>
            <a:r>
              <a:rPr lang="en-US" altLang="zh-CN" sz="4400" dirty="0" smtClean="0">
                <a:solidFill>
                  <a:srgbClr val="C00000"/>
                </a:solidFill>
                <a:latin typeface="微软雅黑" panose="020B0503020204020204" pitchFamily="34" charset="-122"/>
                <a:ea typeface="微软雅黑" panose="020B0503020204020204" pitchFamily="34" charset="-122"/>
              </a:rPr>
              <a:t/>
            </a:r>
            <a:br>
              <a:rPr lang="en-US" altLang="zh-CN" sz="4400" dirty="0" smtClean="0">
                <a:solidFill>
                  <a:srgbClr val="C00000"/>
                </a:solidFill>
                <a:latin typeface="微软雅黑" panose="020B0503020204020204" pitchFamily="34" charset="-122"/>
                <a:ea typeface="微软雅黑" panose="020B0503020204020204" pitchFamily="34" charset="-122"/>
              </a:rPr>
            </a:br>
            <a:endParaRPr lang="zh-CN" altLang="zh-CN" sz="4400" i="0" dirty="0">
              <a:solidFill>
                <a:srgbClr val="00206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1606102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476672"/>
            <a:ext cx="8445624" cy="5083188"/>
          </a:xfrm>
        </p:spPr>
        <p:txBody>
          <a:bodyPr>
            <a:normAutofit fontScale="90000"/>
          </a:bodyPr>
          <a:lstStyle/>
          <a:p>
            <a:r>
              <a:rPr lang="zh-CN" altLang="en-US" b="1" dirty="0" smtClean="0">
                <a:solidFill>
                  <a:srgbClr val="C00000"/>
                </a:solidFill>
                <a:latin typeface="+mj-ea"/>
              </a:rPr>
              <a:t>课程内容的修订</a:t>
            </a:r>
            <a:r>
              <a:rPr lang="en-US" altLang="zh-CN" dirty="0" smtClean="0">
                <a:solidFill>
                  <a:srgbClr val="C00000"/>
                </a:solidFill>
                <a:latin typeface="黑体" pitchFamily="49" charset="-122"/>
                <a:ea typeface="黑体" pitchFamily="49" charset="-122"/>
              </a:rPr>
              <a:t/>
            </a:r>
            <a:br>
              <a:rPr lang="en-US" altLang="zh-CN" dirty="0" smtClean="0">
                <a:solidFill>
                  <a:srgbClr val="C00000"/>
                </a:solidFill>
                <a:latin typeface="黑体" pitchFamily="49" charset="-122"/>
                <a:ea typeface="黑体" pitchFamily="49" charset="-122"/>
              </a:rPr>
            </a:br>
            <a:r>
              <a:rPr lang="en-US" altLang="zh-CN" dirty="0" smtClean="0"/>
              <a:t/>
            </a:r>
            <a:br>
              <a:rPr lang="en-US" altLang="zh-CN" dirty="0" smtClean="0"/>
            </a:br>
            <a:r>
              <a:rPr lang="zh-CN" altLang="en-US" sz="3200" b="1" i="0" dirty="0" smtClean="0">
                <a:solidFill>
                  <a:schemeClr val="tx1"/>
                </a:solidFill>
              </a:rPr>
              <a:t>学科核心素养导向</a:t>
            </a:r>
            <a:r>
              <a:rPr lang="en-US" altLang="zh-CN" sz="3200" b="1" i="0" dirty="0" smtClean="0">
                <a:solidFill>
                  <a:schemeClr val="tx1"/>
                </a:solidFill>
              </a:rPr>
              <a:t/>
            </a:r>
            <a:br>
              <a:rPr lang="en-US" altLang="zh-CN" sz="3200" b="1" i="0" dirty="0" smtClean="0">
                <a:solidFill>
                  <a:schemeClr val="tx1"/>
                </a:solidFill>
              </a:rPr>
            </a:br>
            <a:r>
              <a:rPr lang="zh-CN" altLang="en-US" sz="3200" b="1" i="0" dirty="0" smtClean="0">
                <a:solidFill>
                  <a:schemeClr val="tx1"/>
                </a:solidFill>
              </a:rPr>
              <a:t>学科大概念统领</a:t>
            </a:r>
            <a:r>
              <a:rPr lang="en-US" altLang="zh-CN" sz="3200" b="1" i="0" dirty="0" smtClean="0">
                <a:solidFill>
                  <a:schemeClr val="tx1"/>
                </a:solidFill>
              </a:rPr>
              <a:t/>
            </a:r>
            <a:br>
              <a:rPr lang="en-US" altLang="zh-CN" sz="3200" b="1" i="0" dirty="0" smtClean="0">
                <a:solidFill>
                  <a:schemeClr val="tx1"/>
                </a:solidFill>
              </a:rPr>
            </a:br>
            <a:r>
              <a:rPr lang="zh-CN" altLang="en-US" sz="3200" b="1" i="0" dirty="0" smtClean="0">
                <a:solidFill>
                  <a:srgbClr val="FF0000"/>
                </a:solidFill>
              </a:rPr>
              <a:t>明确主题的学习内容和学业要求</a:t>
            </a:r>
            <a:r>
              <a:rPr lang="en-US" altLang="zh-CN" sz="3200" i="0" dirty="0" smtClean="0">
                <a:solidFill>
                  <a:schemeClr val="tx1"/>
                </a:solidFill>
              </a:rPr>
              <a:t/>
            </a:r>
            <a:br>
              <a:rPr lang="en-US" altLang="zh-CN" sz="3200" i="0" dirty="0" smtClean="0">
                <a:solidFill>
                  <a:schemeClr val="tx1"/>
                </a:solidFill>
              </a:rPr>
            </a:br>
            <a:r>
              <a:rPr lang="zh-CN" altLang="en-US" sz="3200" b="1" i="0" dirty="0" smtClean="0">
                <a:solidFill>
                  <a:schemeClr val="tx1"/>
                </a:solidFill>
              </a:rPr>
              <a:t>删减、调整、整合部分内容</a:t>
            </a:r>
            <a:r>
              <a:rPr lang="en-US" altLang="zh-CN" sz="3200" b="1" i="0" dirty="0" smtClean="0">
                <a:solidFill>
                  <a:schemeClr val="tx1"/>
                </a:solidFill>
              </a:rPr>
              <a:t/>
            </a:r>
            <a:br>
              <a:rPr lang="en-US" altLang="zh-CN" sz="3200" b="1" i="0" dirty="0" smtClean="0">
                <a:solidFill>
                  <a:schemeClr val="tx1"/>
                </a:solidFill>
              </a:rPr>
            </a:br>
            <a:r>
              <a:rPr lang="zh-CN" altLang="en-US" sz="3200" b="1" i="0" dirty="0" smtClean="0">
                <a:solidFill>
                  <a:schemeClr val="tx1"/>
                </a:solidFill>
              </a:rPr>
              <a:t>规定学生必做实验</a:t>
            </a:r>
            <a:r>
              <a:rPr lang="en-US" altLang="zh-CN" sz="3200" b="1" i="0" dirty="0" smtClean="0">
                <a:solidFill>
                  <a:schemeClr val="tx1"/>
                </a:solidFill>
              </a:rPr>
              <a:t/>
            </a:r>
            <a:br>
              <a:rPr lang="en-US" altLang="zh-CN" sz="3200" b="1" i="0" dirty="0" smtClean="0">
                <a:solidFill>
                  <a:schemeClr val="tx1"/>
                </a:solidFill>
              </a:rPr>
            </a:br>
            <a:r>
              <a:rPr lang="zh-CN" altLang="en-US" sz="3200" b="1" i="0" dirty="0" smtClean="0">
                <a:solidFill>
                  <a:srgbClr val="FF0000"/>
                </a:solidFill>
              </a:rPr>
              <a:t>提供主题教学策略、学习活动和情景素材建议</a:t>
            </a:r>
            <a:r>
              <a:rPr lang="en-US" altLang="zh-CN" sz="3200" b="1" i="0" dirty="0" smtClean="0">
                <a:solidFill>
                  <a:srgbClr val="FF0000"/>
                </a:solidFill>
              </a:rPr>
              <a:t/>
            </a:r>
            <a:br>
              <a:rPr lang="en-US" altLang="zh-CN" sz="3200" b="1" i="0" dirty="0" smtClean="0">
                <a:solidFill>
                  <a:srgbClr val="FF0000"/>
                </a:solidFill>
              </a:rPr>
            </a:br>
            <a:r>
              <a:rPr lang="en-US" altLang="zh-CN" sz="3200" b="1" dirty="0">
                <a:solidFill>
                  <a:srgbClr val="FF0000"/>
                </a:solidFill>
              </a:rPr>
              <a:t/>
            </a:r>
            <a:br>
              <a:rPr lang="en-US" altLang="zh-CN" sz="3200" b="1" dirty="0">
                <a:solidFill>
                  <a:srgbClr val="FF0000"/>
                </a:solidFill>
              </a:rPr>
            </a:br>
            <a:r>
              <a:rPr lang="zh-CN" altLang="en-US" sz="3200" b="1" dirty="0" smtClean="0"/>
              <a:t>关键：认识知识与能力和素养的关系；</a:t>
            </a:r>
            <a:r>
              <a:rPr lang="en-US" altLang="zh-CN" sz="3200" b="1" dirty="0" smtClean="0"/>
              <a:t/>
            </a:r>
            <a:br>
              <a:rPr lang="en-US" altLang="zh-CN" sz="3200" b="1" dirty="0" smtClean="0"/>
            </a:br>
            <a:r>
              <a:rPr lang="en-US" altLang="zh-CN" sz="3200" b="1" dirty="0"/>
              <a:t> </a:t>
            </a:r>
            <a:r>
              <a:rPr lang="en-US" altLang="zh-CN" sz="3200" b="1" dirty="0" smtClean="0"/>
              <a:t>       </a:t>
            </a:r>
            <a:r>
              <a:rPr lang="zh-CN" altLang="en-US" sz="3200" b="1" dirty="0" smtClean="0"/>
              <a:t>建立从知识到能力和素养的通道。</a:t>
            </a:r>
            <a:endParaRPr lang="zh-CN" altLang="en-US" sz="3200" b="1" i="0" dirty="0"/>
          </a:p>
        </p:txBody>
      </p:sp>
    </p:spTree>
    <p:extLst>
      <p:ext uri="{BB962C8B-B14F-4D97-AF65-F5344CB8AC3E}">
        <p14:creationId xmlns:p14="http://schemas.microsoft.com/office/powerpoint/2010/main" val="867227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2"/>
          <p:cNvSpPr txBox="1">
            <a:spLocks noChangeArrowheads="1"/>
          </p:cNvSpPr>
          <p:nvPr/>
        </p:nvSpPr>
        <p:spPr bwMode="auto">
          <a:xfrm>
            <a:off x="495300" y="214290"/>
            <a:ext cx="8420104" cy="646331"/>
          </a:xfrm>
          <a:prstGeom prst="rect">
            <a:avLst/>
          </a:prstGeom>
          <a:noFill/>
          <a:ln w="9525">
            <a:noFill/>
            <a:miter lim="800000"/>
            <a:headEnd/>
            <a:tailEnd/>
          </a:ln>
        </p:spPr>
        <p:txBody>
          <a:bodyPr wrap="square">
            <a:spAutoFit/>
          </a:bodyPr>
          <a:lstStyle/>
          <a:p>
            <a:pPr algn="ctr" eaLnBrk="1" hangingPunct="1">
              <a:buFont typeface="Arial" charset="0"/>
              <a:buNone/>
            </a:pPr>
            <a:r>
              <a:rPr lang="zh-CN" altLang="en-US" sz="3600" b="1" dirty="0" smtClean="0">
                <a:solidFill>
                  <a:srgbClr val="C00000"/>
                </a:solidFill>
                <a:latin typeface="+mj-ea"/>
                <a:ea typeface="+mj-ea"/>
                <a:sym typeface="Calibri" pitchFamily="34" charset="0"/>
              </a:rPr>
              <a:t>学科核心素养与关键能力的系统构成</a:t>
            </a:r>
            <a:endParaRPr lang="zh-CN" altLang="en-US" sz="3600" b="1" dirty="0">
              <a:solidFill>
                <a:srgbClr val="C00000"/>
              </a:solidFill>
              <a:latin typeface="+mj-ea"/>
              <a:ea typeface="+mj-ea"/>
              <a:sym typeface="Calibri" pitchFamily="34" charset="0"/>
            </a:endParaRPr>
          </a:p>
        </p:txBody>
      </p:sp>
      <p:sp>
        <p:nvSpPr>
          <p:cNvPr id="60419" name="Line 6"/>
          <p:cNvSpPr>
            <a:spLocks noChangeShapeType="1"/>
          </p:cNvSpPr>
          <p:nvPr/>
        </p:nvSpPr>
        <p:spPr bwMode="auto">
          <a:xfrm flipV="1">
            <a:off x="836613" y="919163"/>
            <a:ext cx="6553200" cy="19050"/>
          </a:xfrm>
          <a:prstGeom prst="line">
            <a:avLst/>
          </a:prstGeom>
          <a:noFill/>
          <a:ln w="25400">
            <a:solidFill>
              <a:srgbClr val="C0C0C0"/>
            </a:solidFill>
            <a:prstDash val="sysDot"/>
            <a:round/>
            <a:headEnd/>
            <a:tailEnd type="oval" w="med" len="med"/>
          </a:ln>
        </p:spPr>
        <p:txBody>
          <a:bodyPr wrap="none" anchor="ctr"/>
          <a:lstStyle/>
          <a:p>
            <a:endParaRPr lang="zh-CN" altLang="en-US"/>
          </a:p>
        </p:txBody>
      </p:sp>
      <p:cxnSp>
        <p:nvCxnSpPr>
          <p:cNvPr id="60420" name="直接箭头连接符 10"/>
          <p:cNvCxnSpPr>
            <a:cxnSpLocks noChangeShapeType="1"/>
          </p:cNvCxnSpPr>
          <p:nvPr/>
        </p:nvCxnSpPr>
        <p:spPr bwMode="auto">
          <a:xfrm>
            <a:off x="357158" y="6357958"/>
            <a:ext cx="8153400" cy="0"/>
          </a:xfrm>
          <a:prstGeom prst="straightConnector1">
            <a:avLst/>
          </a:prstGeom>
          <a:noFill/>
          <a:ln w="76200">
            <a:solidFill>
              <a:srgbClr val="C00000"/>
            </a:solidFill>
            <a:round/>
            <a:headEnd/>
            <a:tailEnd type="arrow" w="med" len="med"/>
          </a:ln>
        </p:spPr>
      </p:cxnSp>
      <p:cxnSp>
        <p:nvCxnSpPr>
          <p:cNvPr id="60421" name="直接箭头连接符 11"/>
          <p:cNvCxnSpPr>
            <a:cxnSpLocks noChangeShapeType="1"/>
          </p:cNvCxnSpPr>
          <p:nvPr/>
        </p:nvCxnSpPr>
        <p:spPr bwMode="auto">
          <a:xfrm rot="5400000" flipH="1" flipV="1">
            <a:off x="-2164581" y="3817139"/>
            <a:ext cx="4919682" cy="19080"/>
          </a:xfrm>
          <a:prstGeom prst="straightConnector1">
            <a:avLst/>
          </a:prstGeom>
          <a:noFill/>
          <a:ln w="76200">
            <a:solidFill>
              <a:srgbClr val="C00000"/>
            </a:solidFill>
            <a:round/>
            <a:headEnd/>
            <a:tailEnd type="arrow" w="med" len="med"/>
          </a:ln>
        </p:spPr>
      </p:cxnSp>
      <p:sp>
        <p:nvSpPr>
          <p:cNvPr id="60422" name="矩形 12"/>
          <p:cNvSpPr>
            <a:spLocks noChangeArrowheads="1"/>
          </p:cNvSpPr>
          <p:nvPr/>
        </p:nvSpPr>
        <p:spPr bwMode="auto">
          <a:xfrm>
            <a:off x="2571737" y="2143116"/>
            <a:ext cx="2714644" cy="2786082"/>
          </a:xfrm>
          <a:prstGeom prst="rect">
            <a:avLst/>
          </a:prstGeom>
          <a:solidFill>
            <a:srgbClr val="B9CDE5"/>
          </a:solidFill>
          <a:ln w="25400">
            <a:solidFill>
              <a:srgbClr val="385D8A"/>
            </a:solidFill>
            <a:miter lim="800000"/>
            <a:headEnd/>
            <a:tailEnd/>
          </a:ln>
        </p:spPr>
        <p:txBody>
          <a:bodyPr anchor="ctr"/>
          <a:lstStyle/>
          <a:p>
            <a:pPr algn="ctr">
              <a:spcBef>
                <a:spcPct val="20000"/>
              </a:spcBef>
            </a:pPr>
            <a:endParaRPr lang="zh-CN" altLang="en-US" dirty="0">
              <a:solidFill>
                <a:srgbClr val="FFFFFF"/>
              </a:solidFill>
              <a:latin typeface="Calibri" pitchFamily="34" charset="0"/>
              <a:sym typeface="Calibri" pitchFamily="34" charset="0"/>
            </a:endParaRPr>
          </a:p>
        </p:txBody>
      </p:sp>
      <p:graphicFrame>
        <p:nvGraphicFramePr>
          <p:cNvPr id="44051" name="Group 19"/>
          <p:cNvGraphicFramePr>
            <a:graphicFrameLocks noGrp="1"/>
          </p:cNvGraphicFramePr>
          <p:nvPr>
            <p:extLst>
              <p:ext uri="{D42A27DB-BD31-4B8C-83A1-F6EECF244321}">
                <p14:modId xmlns:p14="http://schemas.microsoft.com/office/powerpoint/2010/main" val="2504890368"/>
              </p:ext>
            </p:extLst>
          </p:nvPr>
        </p:nvGraphicFramePr>
        <p:xfrm>
          <a:off x="6003925" y="1357298"/>
          <a:ext cx="2568571" cy="3997324"/>
        </p:xfrm>
        <a:graphic>
          <a:graphicData uri="http://schemas.openxmlformats.org/drawingml/2006/table">
            <a:tbl>
              <a:tblPr/>
              <a:tblGrid>
                <a:gridCol w="714371"/>
                <a:gridCol w="1854200"/>
              </a:tblGrid>
              <a:tr h="396941">
                <a:tc rowSpan="3">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2000" b="1" i="0" u="none" strike="noStrike" cap="none" normalizeH="0" baseline="0" dirty="0" smtClean="0">
                        <a:ln>
                          <a:noFill/>
                        </a:ln>
                        <a:solidFill>
                          <a:srgbClr val="AE4845"/>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创新迁移</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创新思维</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2"/>
                    </a:solidFill>
                  </a:tcPr>
                </a:tc>
              </a:tr>
              <a:tr h="396941">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系统探究</a:t>
                      </a:r>
                    </a:p>
                  </a:txBody>
                  <a:tcPr marL="91461" marR="91461"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r h="701792">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复杂推理</a:t>
                      </a:r>
                      <a:endParaRPr kumimoji="0" 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endParaRPr>
                    </a:p>
                  </a:txBody>
                  <a:tcPr marL="91461" marR="91461"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solidFill>
                  </a:tcPr>
                </a:tc>
              </a:tr>
              <a:tr h="396274">
                <a:tc rowSpan="3">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2000" b="1" i="0" u="none" strike="noStrike" cap="none" normalizeH="0" baseline="0" dirty="0" smtClean="0">
                        <a:ln>
                          <a:noFill/>
                        </a:ln>
                        <a:solidFill>
                          <a:srgbClr val="AE4845"/>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应用实践</a:t>
                      </a:r>
                    </a:p>
                  </a:txBody>
                  <a:tcPr marL="91461" marR="91461"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简单设计</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solidFill>
                  </a:tcPr>
                </a:tc>
              </a:tr>
              <a:tr h="396941">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推论预测</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solidFill>
                  </a:tcPr>
                </a:tc>
              </a:tr>
              <a:tr h="396941">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分析解释</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solidFill>
                  </a:tcPr>
                </a:tc>
              </a:tr>
              <a:tr h="1311494">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2000" b="1" i="0" u="none" strike="noStrike" cap="none" normalizeH="0" baseline="0" dirty="0" smtClean="0">
                        <a:ln>
                          <a:noFill/>
                        </a:ln>
                        <a:solidFill>
                          <a:srgbClr val="AE4845"/>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学习理解</a:t>
                      </a:r>
                    </a:p>
                  </a:txBody>
                  <a:tcPr marL="91461" marR="91461"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2000" b="1" i="0" u="none" strike="noStrike" cap="none" normalizeH="0" baseline="0" dirty="0" smtClean="0">
                        <a:ln>
                          <a:noFill/>
                        </a:ln>
                        <a:solidFill>
                          <a:srgbClr val="AE4845"/>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说明论证</a:t>
                      </a:r>
                      <a:endParaRPr kumimoji="0" 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概括关联</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zh-CN" altLang="en-US" sz="2000" b="1" i="0" u="none" strike="noStrike" cap="none" normalizeH="0" baseline="0" dirty="0" smtClean="0">
                          <a:ln>
                            <a:noFill/>
                          </a:ln>
                          <a:solidFill>
                            <a:schemeClr val="tx1"/>
                          </a:solidFill>
                          <a:effectLst/>
                          <a:latin typeface="黑体" pitchFamily="49" charset="-122"/>
                          <a:ea typeface="黑体" pitchFamily="49" charset="-122"/>
                          <a:sym typeface="Calibri" pitchFamily="34" charset="0"/>
                        </a:rPr>
                        <a:t>辨识记忆</a:t>
                      </a:r>
                    </a:p>
                  </a:txBody>
                  <a:tcPr marL="91461" marR="91461"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44080" name="Text Box 84"/>
          <p:cNvSpPr txBox="1">
            <a:spLocks noChangeArrowheads="1"/>
          </p:cNvSpPr>
          <p:nvPr/>
        </p:nvSpPr>
        <p:spPr bwMode="auto">
          <a:xfrm>
            <a:off x="6475413" y="5553106"/>
            <a:ext cx="1828800" cy="830997"/>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ct val="20000"/>
              </a:spcBef>
              <a:buFont typeface="Arial" panose="020B0604020202020204" pitchFamily="34" charset="0"/>
              <a:buNone/>
              <a:defRPr/>
            </a:pPr>
            <a:r>
              <a:rPr lang="zh-CN" altLang="en-US" sz="2400" b="1" dirty="0" smtClean="0">
                <a:solidFill>
                  <a:srgbClr val="990000"/>
                </a:solidFill>
                <a:effectLst>
                  <a:outerShdw blurRad="38100" dist="38100" dir="2700000" algn="tl">
                    <a:srgbClr val="C0C0C0"/>
                  </a:outerShdw>
                </a:effectLst>
                <a:latin typeface="黑体" pitchFamily="49" charset="-122"/>
                <a:ea typeface="黑体" pitchFamily="49" charset="-122"/>
              </a:rPr>
              <a:t>课程、教学年级</a:t>
            </a:r>
            <a:endParaRPr lang="en-US" sz="2400" b="1" dirty="0" smtClean="0">
              <a:solidFill>
                <a:srgbClr val="990000"/>
              </a:solidFill>
              <a:effectLst>
                <a:outerShdw blurRad="38100" dist="38100" dir="2700000" algn="tl">
                  <a:srgbClr val="C0C0C0"/>
                </a:outerShdw>
              </a:effectLst>
              <a:latin typeface="黑体" pitchFamily="49" charset="-122"/>
              <a:ea typeface="黑体" pitchFamily="49" charset="-122"/>
            </a:endParaRPr>
          </a:p>
        </p:txBody>
      </p:sp>
      <p:sp>
        <p:nvSpPr>
          <p:cNvPr id="44081" name="Text Box 84"/>
          <p:cNvSpPr txBox="1">
            <a:spLocks noChangeArrowheads="1"/>
          </p:cNvSpPr>
          <p:nvPr/>
        </p:nvSpPr>
        <p:spPr bwMode="auto">
          <a:xfrm>
            <a:off x="0" y="919163"/>
            <a:ext cx="990600" cy="461962"/>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spcBef>
                <a:spcPct val="20000"/>
              </a:spcBef>
              <a:buFont typeface="Arial" panose="020B0604020202020204" pitchFamily="34" charset="0"/>
              <a:buNone/>
              <a:defRPr/>
            </a:pPr>
            <a:r>
              <a:rPr lang="zh-CN" altLang="en-US" sz="2400" b="1" smtClean="0">
                <a:solidFill>
                  <a:srgbClr val="990000"/>
                </a:solidFill>
                <a:effectLst>
                  <a:outerShdw blurRad="38100" dist="38100" dir="2700000" algn="tl">
                    <a:srgbClr val="C0C0C0"/>
                  </a:outerShdw>
                </a:effectLst>
                <a:latin typeface="黑体" pitchFamily="49" charset="-122"/>
                <a:ea typeface="黑体" pitchFamily="49" charset="-122"/>
              </a:rPr>
              <a:t>水平</a:t>
            </a:r>
            <a:endParaRPr lang="en-US" sz="2400" b="1" smtClean="0">
              <a:solidFill>
                <a:srgbClr val="990000"/>
              </a:solidFill>
              <a:effectLst>
                <a:outerShdw blurRad="38100" dist="38100" dir="2700000" algn="tl">
                  <a:srgbClr val="C0C0C0"/>
                </a:outerShdw>
              </a:effectLst>
              <a:latin typeface="黑体" pitchFamily="49" charset="-122"/>
              <a:ea typeface="黑体" pitchFamily="49" charset="-122"/>
            </a:endParaRPr>
          </a:p>
        </p:txBody>
      </p:sp>
      <p:sp>
        <p:nvSpPr>
          <p:cNvPr id="14" name="矩形 13"/>
          <p:cNvSpPr/>
          <p:nvPr/>
        </p:nvSpPr>
        <p:spPr>
          <a:xfrm>
            <a:off x="500035" y="2143116"/>
            <a:ext cx="1357322" cy="2786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smtClean="0"/>
              <a:t>学科思想</a:t>
            </a:r>
            <a:endParaRPr lang="en-US" altLang="zh-CN" sz="2000" b="1" dirty="0" smtClean="0"/>
          </a:p>
          <a:p>
            <a:pPr algn="ctr"/>
            <a:r>
              <a:rPr lang="zh-CN" altLang="en-US" sz="2000" b="1" dirty="0" smtClean="0"/>
              <a:t>认识方式</a:t>
            </a:r>
            <a:endParaRPr lang="en-US" altLang="zh-CN" sz="2000" b="1" dirty="0" smtClean="0"/>
          </a:p>
          <a:p>
            <a:pPr algn="ctr"/>
            <a:r>
              <a:rPr lang="zh-CN" altLang="en-US" sz="2000" b="1" dirty="0" smtClean="0"/>
              <a:t>认识思路</a:t>
            </a:r>
            <a:endParaRPr lang="en-US" altLang="zh-CN" sz="2000" b="1" dirty="0" smtClean="0"/>
          </a:p>
          <a:p>
            <a:pPr algn="ctr"/>
            <a:r>
              <a:rPr lang="zh-CN" altLang="en-US" sz="2000" b="1" dirty="0" smtClean="0"/>
              <a:t>认识角度</a:t>
            </a:r>
            <a:endParaRPr lang="zh-CN" altLang="en-US" sz="2000" b="1" dirty="0"/>
          </a:p>
        </p:txBody>
      </p:sp>
      <p:sp>
        <p:nvSpPr>
          <p:cNvPr id="16" name="椭圆 15"/>
          <p:cNvSpPr/>
          <p:nvPr/>
        </p:nvSpPr>
        <p:spPr>
          <a:xfrm>
            <a:off x="2285985" y="4990722"/>
            <a:ext cx="3321866" cy="64294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defRPr/>
            </a:pPr>
            <a:r>
              <a:rPr lang="zh-CN" altLang="en-US" sz="2800" b="1" dirty="0">
                <a:solidFill>
                  <a:srgbClr val="C00000"/>
                </a:solidFill>
              </a:rPr>
              <a:t>知识经验基础</a:t>
            </a:r>
            <a:endParaRPr lang="en-US" sz="2800" b="1" dirty="0">
              <a:solidFill>
                <a:srgbClr val="C00000"/>
              </a:solidFill>
            </a:endParaRPr>
          </a:p>
        </p:txBody>
      </p:sp>
      <p:sp>
        <p:nvSpPr>
          <p:cNvPr id="18" name="弧形 17"/>
          <p:cNvSpPr/>
          <p:nvPr/>
        </p:nvSpPr>
        <p:spPr>
          <a:xfrm>
            <a:off x="1357290" y="4000504"/>
            <a:ext cx="2500330" cy="928694"/>
          </a:xfrm>
          <a:prstGeom prst="arc">
            <a:avLst>
              <a:gd name="adj1" fmla="val 14936533"/>
              <a:gd name="adj2" fmla="val 139587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弧形 18"/>
          <p:cNvSpPr/>
          <p:nvPr/>
        </p:nvSpPr>
        <p:spPr>
          <a:xfrm rot="3611448">
            <a:off x="2752260" y="1779818"/>
            <a:ext cx="935968" cy="1622447"/>
          </a:xfrm>
          <a:prstGeom prst="arc">
            <a:avLst>
              <a:gd name="adj1" fmla="val 15264012"/>
              <a:gd name="adj2" fmla="val 611754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椭圆 19"/>
          <p:cNvSpPr/>
          <p:nvPr/>
        </p:nvSpPr>
        <p:spPr>
          <a:xfrm>
            <a:off x="2000233" y="2143116"/>
            <a:ext cx="500066" cy="278608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rgbClr val="C00000"/>
                </a:solidFill>
              </a:rPr>
              <a:t>实质内涵</a:t>
            </a:r>
            <a:endParaRPr lang="zh-CN" altLang="en-US" sz="2800" b="1" dirty="0">
              <a:solidFill>
                <a:srgbClr val="C00000"/>
              </a:solidFill>
            </a:endParaRPr>
          </a:p>
        </p:txBody>
      </p:sp>
      <p:sp>
        <p:nvSpPr>
          <p:cNvPr id="22" name="弧形 21"/>
          <p:cNvSpPr/>
          <p:nvPr/>
        </p:nvSpPr>
        <p:spPr>
          <a:xfrm rot="3611448">
            <a:off x="3853609" y="2045769"/>
            <a:ext cx="1793970" cy="701167"/>
          </a:xfrm>
          <a:prstGeom prst="arc">
            <a:avLst>
              <a:gd name="adj1" fmla="val 21335283"/>
              <a:gd name="adj2" fmla="val 894465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弧形 22"/>
          <p:cNvSpPr/>
          <p:nvPr/>
        </p:nvSpPr>
        <p:spPr>
          <a:xfrm>
            <a:off x="4156773" y="3857628"/>
            <a:ext cx="1928826" cy="1071570"/>
          </a:xfrm>
          <a:prstGeom prst="arc">
            <a:avLst>
              <a:gd name="adj1" fmla="val 7578208"/>
              <a:gd name="adj2" fmla="val 1787545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27" name="直接连接符 26"/>
          <p:cNvCxnSpPr/>
          <p:nvPr/>
        </p:nvCxnSpPr>
        <p:spPr>
          <a:xfrm>
            <a:off x="3000364" y="3571876"/>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a:off x="4000497" y="2591039"/>
            <a:ext cx="35719" cy="1873812"/>
          </a:xfrm>
          <a:prstGeom prst="line">
            <a:avLst/>
          </a:prstGeom>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5286380" y="1928802"/>
            <a:ext cx="642942" cy="3143272"/>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rgbClr val="C00000"/>
                </a:solidFill>
              </a:rPr>
              <a:t>能力活动及表现</a:t>
            </a:r>
            <a:endParaRPr lang="en-US" altLang="zh-CN" sz="2400" b="1" dirty="0" smtClean="0">
              <a:solidFill>
                <a:srgbClr val="C00000"/>
              </a:solidFill>
            </a:endParaRPr>
          </a:p>
        </p:txBody>
      </p:sp>
      <p:sp>
        <p:nvSpPr>
          <p:cNvPr id="25" name="椭圆 24"/>
          <p:cNvSpPr/>
          <p:nvPr/>
        </p:nvSpPr>
        <p:spPr>
          <a:xfrm>
            <a:off x="2071670" y="1428736"/>
            <a:ext cx="3857652" cy="57150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rgbClr val="C00000"/>
                </a:solidFill>
              </a:rPr>
              <a:t>问题情境认识对象</a:t>
            </a:r>
            <a:endParaRPr lang="zh-CN" altLang="en-US" sz="2400" b="1" dirty="0">
              <a:solidFill>
                <a:srgbClr val="C00000"/>
              </a:solidFill>
            </a:endParaRPr>
          </a:p>
        </p:txBody>
      </p:sp>
      <p:sp>
        <p:nvSpPr>
          <p:cNvPr id="26" name="矩形 25"/>
          <p:cNvSpPr/>
          <p:nvPr/>
        </p:nvSpPr>
        <p:spPr>
          <a:xfrm>
            <a:off x="2571736" y="928670"/>
            <a:ext cx="300039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直接、间接；熟悉、陌生</a:t>
            </a:r>
            <a:endParaRPr lang="zh-CN" altLang="en-US" b="1" dirty="0"/>
          </a:p>
        </p:txBody>
      </p:sp>
      <p:sp>
        <p:nvSpPr>
          <p:cNvPr id="28" name="矩形 27"/>
          <p:cNvSpPr/>
          <p:nvPr/>
        </p:nvSpPr>
        <p:spPr>
          <a:xfrm>
            <a:off x="2428861" y="5643578"/>
            <a:ext cx="328614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t>核心知识、活动经验</a:t>
            </a:r>
            <a:endParaRPr lang="zh-CN" altLang="en-US" sz="2400" b="1" dirty="0"/>
          </a:p>
        </p:txBody>
      </p:sp>
      <p:sp>
        <p:nvSpPr>
          <p:cNvPr id="24" name="TextBox 23"/>
          <p:cNvSpPr txBox="1"/>
          <p:nvPr/>
        </p:nvSpPr>
        <p:spPr>
          <a:xfrm>
            <a:off x="2285985" y="6488669"/>
            <a:ext cx="3531386" cy="369332"/>
          </a:xfrm>
          <a:prstGeom prst="rect">
            <a:avLst/>
          </a:prstGeom>
          <a:noFill/>
        </p:spPr>
        <p:txBody>
          <a:bodyPr wrap="square" rtlCol="0">
            <a:spAutoFit/>
          </a:bodyPr>
          <a:lstStyle/>
          <a:p>
            <a:r>
              <a:rPr lang="zh-CN" altLang="en-US" dirty="0" smtClean="0"/>
              <a:t>王磊，教育研究，</a:t>
            </a:r>
            <a:r>
              <a:rPr lang="en-US" altLang="zh-CN" dirty="0" smtClean="0"/>
              <a:t>2016.9</a:t>
            </a:r>
            <a:endParaRPr lang="zh-CN" altLang="en-US" dirty="0"/>
          </a:p>
        </p:txBody>
      </p:sp>
    </p:spTree>
    <p:extLst>
      <p:ext uri="{BB962C8B-B14F-4D97-AF65-F5344CB8AC3E}">
        <p14:creationId xmlns:p14="http://schemas.microsoft.com/office/powerpoint/2010/main" val="202095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475656" y="186054"/>
            <a:ext cx="7095019" cy="6828225"/>
          </a:xfrm>
          <a:prstGeom prst="rect">
            <a:avLst/>
          </a:prstGeom>
        </p:spPr>
      </p:pic>
      <p:sp>
        <p:nvSpPr>
          <p:cNvPr id="3" name="TextBox 2"/>
          <p:cNvSpPr txBox="1"/>
          <p:nvPr/>
        </p:nvSpPr>
        <p:spPr>
          <a:xfrm>
            <a:off x="0" y="208190"/>
            <a:ext cx="1169551" cy="6525344"/>
          </a:xfrm>
          <a:prstGeom prst="rect">
            <a:avLst/>
          </a:prstGeom>
          <a:noFill/>
        </p:spPr>
        <p:txBody>
          <a:bodyPr vert="eaVert" wrap="square" rtlCol="0">
            <a:spAutoFit/>
          </a:bodyPr>
          <a:lstStyle/>
          <a:p>
            <a:r>
              <a:rPr lang="zh-CN" altLang="en-US" sz="3200" b="1" dirty="0">
                <a:solidFill>
                  <a:srgbClr val="FF0000"/>
                </a:solidFill>
                <a:latin typeface="Arial" panose="020B0604020202020204" pitchFamily="34" charset="0"/>
                <a:ea typeface="微软雅黑" panose="020B0503020204020204" pitchFamily="34" charset="-122"/>
              </a:rPr>
              <a:t>化学学科核心素养与关键</a:t>
            </a:r>
            <a:r>
              <a:rPr lang="zh-CN" altLang="en-US" sz="3200" b="1" dirty="0" smtClean="0">
                <a:solidFill>
                  <a:srgbClr val="FF0000"/>
                </a:solidFill>
                <a:latin typeface="Arial" panose="020B0604020202020204" pitchFamily="34" charset="0"/>
                <a:ea typeface="微软雅黑" panose="020B0503020204020204" pitchFamily="34" charset="-122"/>
              </a:rPr>
              <a:t>能力</a:t>
            </a:r>
            <a:endParaRPr lang="zh-CN" altLang="en-US" sz="3200" b="1" dirty="0">
              <a:solidFill>
                <a:srgbClr val="FF0000"/>
              </a:solidFill>
              <a:latin typeface="Arial" panose="020B0604020202020204" pitchFamily="34" charset="0"/>
              <a:ea typeface="微软雅黑" panose="020B0503020204020204" pitchFamily="34" charset="-122"/>
            </a:endParaRPr>
          </a:p>
          <a:p>
            <a:r>
              <a:rPr lang="zh-CN" altLang="en-US" sz="3200" b="1" dirty="0">
                <a:solidFill>
                  <a:srgbClr val="FF0000"/>
                </a:solidFill>
                <a:latin typeface="Arial" panose="020B0604020202020204" pitchFamily="34" charset="0"/>
                <a:ea typeface="微软雅黑" panose="020B0503020204020204" pitchFamily="34" charset="-122"/>
              </a:rPr>
              <a:t>系统构成及评价</a:t>
            </a:r>
            <a:r>
              <a:rPr lang="zh-CN" altLang="en-US" sz="3200" b="1" dirty="0" smtClean="0">
                <a:solidFill>
                  <a:srgbClr val="FF0000"/>
                </a:solidFill>
                <a:latin typeface="Arial" panose="020B0604020202020204" pitchFamily="34" charset="0"/>
                <a:ea typeface="微软雅黑" panose="020B0503020204020204" pitchFamily="34" charset="-122"/>
              </a:rPr>
              <a:t>模型</a:t>
            </a:r>
            <a:endParaRPr lang="zh-CN" altLang="en-US" sz="3200" dirty="0">
              <a:solidFill>
                <a:srgbClr val="FF0000"/>
              </a:solidFill>
            </a:endParaRPr>
          </a:p>
        </p:txBody>
      </p:sp>
      <p:sp>
        <p:nvSpPr>
          <p:cNvPr id="2" name="TextBox 1"/>
          <p:cNvSpPr txBox="1"/>
          <p:nvPr/>
        </p:nvSpPr>
        <p:spPr>
          <a:xfrm>
            <a:off x="139393" y="6236031"/>
            <a:ext cx="2672526" cy="646331"/>
          </a:xfrm>
          <a:prstGeom prst="rect">
            <a:avLst/>
          </a:prstGeom>
          <a:noFill/>
        </p:spPr>
        <p:txBody>
          <a:bodyPr wrap="none" rtlCol="0">
            <a:spAutoFit/>
          </a:bodyPr>
          <a:lstStyle/>
          <a:p>
            <a:r>
              <a:rPr lang="zh-CN" altLang="en-US" dirty="0" smtClean="0"/>
              <a:t>王磊、支瑶，</a:t>
            </a:r>
            <a:endParaRPr lang="en-US" altLang="zh-CN" dirty="0" smtClean="0"/>
          </a:p>
          <a:p>
            <a:r>
              <a:rPr lang="zh-CN" altLang="en-US" dirty="0" smtClean="0"/>
              <a:t>教育学报，</a:t>
            </a:r>
            <a:r>
              <a:rPr lang="en-US" altLang="zh-CN" dirty="0" smtClean="0"/>
              <a:t>2016</a:t>
            </a:r>
            <a:r>
              <a:rPr lang="zh-CN" altLang="en-US" dirty="0" smtClean="0"/>
              <a:t>，第</a:t>
            </a:r>
            <a:r>
              <a:rPr lang="en-US" altLang="zh-CN" dirty="0" smtClean="0"/>
              <a:t>4</a:t>
            </a:r>
            <a:r>
              <a:rPr lang="zh-CN" altLang="en-US" dirty="0" smtClean="0"/>
              <a:t>期</a:t>
            </a:r>
            <a:endParaRPr lang="zh-CN" altLang="en-US" dirty="0"/>
          </a:p>
        </p:txBody>
      </p:sp>
    </p:spTree>
    <p:extLst>
      <p:ext uri="{BB962C8B-B14F-4D97-AF65-F5344CB8AC3E}">
        <p14:creationId xmlns:p14="http://schemas.microsoft.com/office/powerpoint/2010/main" val="2311918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09650"/>
            <a:ext cx="7972452" cy="5116513"/>
          </a:xfrm>
        </p:spPr>
        <p:txBody>
          <a:bodyPr>
            <a:normAutofit lnSpcReduction="10000"/>
          </a:bodyPr>
          <a:lstStyle/>
          <a:p>
            <a:pPr>
              <a:buNone/>
            </a:pPr>
            <a:r>
              <a:rPr altLang="en-US" sz="3600" b="1" dirty="0" smtClean="0">
                <a:solidFill>
                  <a:srgbClr val="C00000"/>
                </a:solidFill>
              </a:rPr>
              <a:t>知识经验是学科能力素养的内涵基础</a:t>
            </a:r>
            <a:endParaRPr lang="en-US" altLang="en-US" sz="3600" b="1" dirty="0" smtClean="0">
              <a:solidFill>
                <a:srgbClr val="C00000"/>
              </a:solidFill>
            </a:endParaRPr>
          </a:p>
          <a:p>
            <a:endParaRPr lang="en-US" altLang="zh-CN" sz="2800" b="1" dirty="0" smtClean="0"/>
          </a:p>
          <a:p>
            <a:r>
              <a:rPr lang="zh-CN" altLang="en-US" sz="2800" dirty="0" smtClean="0"/>
              <a:t>首先，学科核心知识是学科能力的经验基础（学科能力的内涵是系统化和类化的学科知识经验）。</a:t>
            </a:r>
            <a:endParaRPr lang="en-US" altLang="zh-CN" sz="2800" dirty="0" smtClean="0"/>
          </a:p>
          <a:p>
            <a:r>
              <a:rPr lang="zh-CN" altLang="en-US" sz="2800" dirty="0" smtClean="0"/>
              <a:t>学科能力是指个体能够顺利地完成特定的学科认识活动和问题解决任务的稳定的心理调节机制，具体包括定向调节机制和执行调节机制。</a:t>
            </a:r>
            <a:endParaRPr lang="en-US" altLang="zh-CN" sz="2800" dirty="0" smtClean="0"/>
          </a:p>
          <a:p>
            <a:r>
              <a:rPr lang="zh-CN" altLang="en-US" sz="2800" dirty="0" smtClean="0"/>
              <a:t>其中陈述性知识是定向调节机制的经验基础程序性知识和策略性知识是执行调节机制的经验基础。</a:t>
            </a:r>
          </a:p>
          <a:p>
            <a:endParaRPr lang="zh-CN" altLang="en-US" dirty="0"/>
          </a:p>
        </p:txBody>
      </p:sp>
      <p:sp>
        <p:nvSpPr>
          <p:cNvPr id="4" name="矩形 3"/>
          <p:cNvSpPr/>
          <p:nvPr/>
        </p:nvSpPr>
        <p:spPr>
          <a:xfrm>
            <a:off x="1285852" y="6143644"/>
            <a:ext cx="2674130" cy="369332"/>
          </a:xfrm>
          <a:prstGeom prst="rect">
            <a:avLst/>
          </a:prstGeom>
        </p:spPr>
        <p:txBody>
          <a:bodyPr wrap="none">
            <a:spAutoFit/>
          </a:bodyPr>
          <a:lstStyle/>
          <a:p>
            <a:r>
              <a:rPr lang="zh-CN" altLang="en-US" dirty="0" smtClean="0"/>
              <a:t>王磊，教育研究，</a:t>
            </a:r>
            <a:r>
              <a:rPr lang="en-US" altLang="zh-CN" dirty="0" smtClean="0"/>
              <a:t>2016.9</a:t>
            </a:r>
            <a:endParaRPr lang="zh-CN" altLang="en-US" dirty="0"/>
          </a:p>
        </p:txBody>
      </p:sp>
    </p:spTree>
    <p:extLst>
      <p:ext uri="{BB962C8B-B14F-4D97-AF65-F5344CB8AC3E}">
        <p14:creationId xmlns:p14="http://schemas.microsoft.com/office/powerpoint/2010/main" val="3167287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16632"/>
            <a:ext cx="8534182" cy="720279"/>
          </a:xfrm>
        </p:spPr>
        <p:txBody>
          <a:bodyPr>
            <a:noAutofit/>
          </a:bodyPr>
          <a:lstStyle/>
          <a:p>
            <a:r>
              <a:rPr lang="zh-CN" altLang="en-US" sz="3600" b="1" dirty="0" smtClean="0">
                <a:solidFill>
                  <a:srgbClr val="C00000"/>
                </a:solidFill>
              </a:rPr>
              <a:t>知识具有重要的认识功能和素养发展价值</a:t>
            </a:r>
            <a:endParaRPr lang="zh-CN" altLang="en-US" sz="3600" b="1" dirty="0">
              <a:solidFill>
                <a:srgbClr val="C00000"/>
              </a:solidFill>
            </a:endParaRPr>
          </a:p>
        </p:txBody>
      </p:sp>
      <p:sp>
        <p:nvSpPr>
          <p:cNvPr id="3" name="内容占位符 2"/>
          <p:cNvSpPr>
            <a:spLocks noGrp="1"/>
          </p:cNvSpPr>
          <p:nvPr>
            <p:ph idx="1"/>
          </p:nvPr>
        </p:nvSpPr>
        <p:spPr>
          <a:xfrm>
            <a:off x="501838" y="980728"/>
            <a:ext cx="8321578" cy="4525963"/>
          </a:xfrm>
        </p:spPr>
        <p:txBody>
          <a:bodyPr>
            <a:noAutofit/>
          </a:bodyPr>
          <a:lstStyle/>
          <a:p>
            <a:pPr marL="0" indent="0">
              <a:buNone/>
            </a:pPr>
            <a:r>
              <a:rPr lang="zh-CN" altLang="en-US" sz="2000" dirty="0" smtClean="0"/>
              <a:t>       </a:t>
            </a:r>
            <a:r>
              <a:rPr lang="zh-CN" altLang="en-US" sz="2400" dirty="0" smtClean="0"/>
              <a:t>知识是认识主体针对研究对象，在特定问题驱动下，选取特定认识角度，经历特定推理过程和认识路径，形成的特定认识结果。</a:t>
            </a:r>
            <a:endParaRPr lang="en-US" altLang="zh-CN" sz="2400" dirty="0" smtClean="0"/>
          </a:p>
          <a:p>
            <a:pPr marL="0" indent="0">
              <a:buNone/>
            </a:pPr>
            <a:r>
              <a:rPr lang="zh-CN" altLang="en-US" sz="2400" dirty="0" smtClean="0"/>
              <a:t>      知识的认识</a:t>
            </a:r>
            <a:r>
              <a:rPr lang="zh-CN" altLang="en-US" sz="2400" dirty="0"/>
              <a:t>功能</a:t>
            </a:r>
            <a:r>
              <a:rPr lang="zh-CN" altLang="en-US" sz="2400" b="1" dirty="0" smtClean="0"/>
              <a:t>：</a:t>
            </a:r>
            <a:r>
              <a:rPr lang="en-US" altLang="zh-CN" sz="2400" b="1" dirty="0" smtClean="0">
                <a:solidFill>
                  <a:srgbClr val="C00000"/>
                </a:solidFill>
              </a:rPr>
              <a:t> </a:t>
            </a:r>
            <a:r>
              <a:rPr lang="zh-CN" altLang="en-US" sz="2400" b="1" dirty="0" smtClean="0">
                <a:solidFill>
                  <a:srgbClr val="C00000"/>
                </a:solidFill>
              </a:rPr>
              <a:t>认识角度、认识路径、推理判据。</a:t>
            </a:r>
            <a:endParaRPr lang="en-US" altLang="zh-CN" sz="2400" b="1" dirty="0" smtClean="0">
              <a:solidFill>
                <a:srgbClr val="C00000"/>
              </a:solidFill>
            </a:endParaRPr>
          </a:p>
          <a:p>
            <a:pPr marL="0" indent="0">
              <a:buNone/>
            </a:pPr>
            <a:r>
              <a:rPr lang="zh-CN" altLang="en-US" sz="2400" dirty="0" smtClean="0"/>
              <a:t>      正是因为知识的这些认识功能，所以具有核心素养的发展价值。</a:t>
            </a:r>
            <a:endParaRPr lang="en-US" altLang="zh-CN" sz="2400" dirty="0" smtClean="0"/>
          </a:p>
          <a:p>
            <a:pPr marL="0" indent="0">
              <a:buNone/>
            </a:pPr>
            <a:r>
              <a:rPr lang="zh-CN" altLang="en-US" sz="2400" dirty="0" smtClean="0"/>
              <a:t>   </a:t>
            </a:r>
            <a:r>
              <a:rPr lang="en-US" altLang="zh-CN" sz="2400" dirty="0" smtClean="0"/>
              <a:t>   </a:t>
            </a:r>
            <a:r>
              <a:rPr lang="zh-CN" altLang="en-US" sz="2400" dirty="0" smtClean="0"/>
              <a:t>不同知识的认识功能和素养发展价值不同，统摄性和结构化的知识具有更强大的功能价值。</a:t>
            </a:r>
            <a:endParaRPr lang="en-US" altLang="zh-CN" sz="2400" dirty="0" smtClean="0"/>
          </a:p>
          <a:p>
            <a:pPr marL="0" indent="0">
              <a:buNone/>
            </a:pPr>
            <a:r>
              <a:rPr lang="zh-CN" altLang="en-US" sz="2400" b="1" dirty="0" smtClean="0"/>
              <a:t>  </a:t>
            </a:r>
            <a:r>
              <a:rPr lang="en-US" altLang="zh-CN" sz="2400" b="1" dirty="0" smtClean="0">
                <a:solidFill>
                  <a:srgbClr val="C00000"/>
                </a:solidFill>
              </a:rPr>
              <a:t>    </a:t>
            </a:r>
            <a:r>
              <a:rPr lang="zh-CN" altLang="en-US" sz="2400" b="1" dirty="0" smtClean="0">
                <a:solidFill>
                  <a:srgbClr val="C00000"/>
                </a:solidFill>
              </a:rPr>
              <a:t>知识的功能价值只有在学科能力活动中转化为学生自觉主动的合理的认识方式</a:t>
            </a:r>
            <a:r>
              <a:rPr lang="zh-CN" altLang="en-US" sz="2400" b="1" dirty="0" smtClean="0"/>
              <a:t>（</a:t>
            </a:r>
            <a:r>
              <a:rPr lang="zh-CN" altLang="en-US" sz="2400" dirty="0" smtClean="0"/>
              <a:t>认识角度、认识思路和思维方式）</a:t>
            </a:r>
            <a:r>
              <a:rPr lang="zh-CN" altLang="en-US" sz="2400" b="1" dirty="0" smtClean="0">
                <a:solidFill>
                  <a:srgbClr val="C00000"/>
                </a:solidFill>
              </a:rPr>
              <a:t>才能彰显。</a:t>
            </a:r>
            <a:r>
              <a:rPr lang="zh-CN" altLang="en-US" sz="2400" b="1" dirty="0" smtClean="0"/>
              <a:t>  </a:t>
            </a:r>
            <a:endParaRPr lang="en-US" altLang="zh-CN" sz="2400" b="1" dirty="0" smtClean="0"/>
          </a:p>
          <a:p>
            <a:pPr marL="0" indent="0">
              <a:buNone/>
            </a:pPr>
            <a:r>
              <a:rPr lang="zh-CN" altLang="en-US" sz="2400" dirty="0" smtClean="0"/>
              <a:t>     所以，选取大概念以及知识结构化和功能化，是知识转化为素养的关键。</a:t>
            </a:r>
            <a:endParaRPr lang="en-US" altLang="zh-CN" sz="2400" dirty="0" smtClean="0"/>
          </a:p>
          <a:p>
            <a:pPr marL="0" indent="0">
              <a:buNone/>
            </a:pPr>
            <a:r>
              <a:rPr lang="zh-CN" altLang="en-US" sz="2400" b="1" dirty="0" smtClean="0"/>
              <a:t>       （</a:t>
            </a:r>
            <a:r>
              <a:rPr lang="zh-CN" altLang="en-US" sz="2000" b="1" dirty="0" smtClean="0"/>
              <a:t>王磊等，学科能力构成及其表现研究，教育研究，</a:t>
            </a:r>
            <a:r>
              <a:rPr lang="en-US" altLang="zh-CN" sz="2000" b="1" dirty="0" smtClean="0"/>
              <a:t>2016.9</a:t>
            </a:r>
            <a:r>
              <a:rPr lang="zh-CN" altLang="en-US" sz="2000" b="1" dirty="0" smtClean="0"/>
              <a:t>）</a:t>
            </a:r>
          </a:p>
          <a:p>
            <a:pPr marL="0" indent="0">
              <a:buNone/>
            </a:pPr>
            <a:endParaRPr lang="en-US" altLang="zh-CN" sz="2400" dirty="0" smtClean="0"/>
          </a:p>
          <a:p>
            <a:endParaRPr lang="zh-CN" altLang="en-US" sz="2400" dirty="0"/>
          </a:p>
        </p:txBody>
      </p:sp>
    </p:spTree>
    <p:extLst>
      <p:ext uri="{BB962C8B-B14F-4D97-AF65-F5344CB8AC3E}">
        <p14:creationId xmlns:p14="http://schemas.microsoft.com/office/powerpoint/2010/main" val="12146361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60648"/>
            <a:ext cx="8686800" cy="1143000"/>
          </a:xfrm>
        </p:spPr>
        <p:txBody>
          <a:bodyPr>
            <a:normAutofit fontScale="90000"/>
          </a:bodyPr>
          <a:lstStyle/>
          <a:p>
            <a:r>
              <a:rPr lang="zh-CN" altLang="en-US" sz="4000" b="1" dirty="0" smtClean="0">
                <a:solidFill>
                  <a:srgbClr val="C00000"/>
                </a:solidFill>
              </a:rPr>
              <a:t>学科认识方式是学科能力素养的内涵实质</a:t>
            </a:r>
            <a:endParaRPr lang="zh-CN" altLang="en-US" sz="4000" b="1" dirty="0">
              <a:solidFill>
                <a:srgbClr val="C00000"/>
              </a:solidFill>
            </a:endParaRPr>
          </a:p>
        </p:txBody>
      </p:sp>
      <p:sp>
        <p:nvSpPr>
          <p:cNvPr id="3" name="内容占位符 2"/>
          <p:cNvSpPr>
            <a:spLocks noGrp="1"/>
          </p:cNvSpPr>
          <p:nvPr>
            <p:ph idx="1"/>
          </p:nvPr>
        </p:nvSpPr>
        <p:spPr>
          <a:xfrm>
            <a:off x="467544" y="1196752"/>
            <a:ext cx="8229600" cy="5043510"/>
          </a:xfrm>
        </p:spPr>
        <p:txBody>
          <a:bodyPr>
            <a:normAutofit/>
          </a:bodyPr>
          <a:lstStyle/>
          <a:p>
            <a:endParaRPr lang="en-US" altLang="zh-CN" dirty="0" smtClean="0"/>
          </a:p>
          <a:p>
            <a:r>
              <a:rPr lang="zh-CN" altLang="en-US" sz="2400" dirty="0" smtClean="0"/>
              <a:t>每个学科有其特定的认识和研究领域，有其特有的认识活动和问题解决任务，需要独特的认识事物以及分析和解决问题的角度、思路和方法，即比较特定的</a:t>
            </a:r>
            <a:r>
              <a:rPr lang="zh-CN" altLang="en-US" sz="2400" b="1" dirty="0" smtClean="0">
                <a:solidFill>
                  <a:srgbClr val="C00000"/>
                </a:solidFill>
              </a:rPr>
              <a:t>学科认识方式</a:t>
            </a:r>
            <a:r>
              <a:rPr lang="zh-CN" altLang="en-US" sz="2400" dirty="0" smtClean="0"/>
              <a:t>和推理模式。</a:t>
            </a:r>
            <a:endParaRPr lang="en-US" altLang="zh-CN" sz="2400" dirty="0" smtClean="0"/>
          </a:p>
          <a:p>
            <a:r>
              <a:rPr lang="zh-CN" altLang="en-US" sz="2400" dirty="0" smtClean="0"/>
              <a:t>特定领域的认识角度和认识思路与学科知识密切相关并相互匹配，</a:t>
            </a:r>
            <a:r>
              <a:rPr lang="zh-CN" altLang="en-US" sz="2400" b="1" dirty="0" smtClean="0">
                <a:solidFill>
                  <a:srgbClr val="C00000"/>
                </a:solidFill>
              </a:rPr>
              <a:t>学科的核心知识具有重要的认识方式功能，提供核心的认识角度，形成重要的认识思路和推理路径</a:t>
            </a:r>
            <a:r>
              <a:rPr lang="zh-CN" altLang="en-US" sz="2400" b="1" dirty="0" smtClean="0"/>
              <a:t>。</a:t>
            </a:r>
            <a:endParaRPr lang="en-US" altLang="zh-CN" sz="2400" b="1" dirty="0" smtClean="0"/>
          </a:p>
          <a:p>
            <a:r>
              <a:rPr lang="zh-CN" altLang="en-US" sz="2400" dirty="0" smtClean="0"/>
              <a:t>学科知识是学科能力的必要经验基础，但并不充分，能否成为学科能力还依赖于知识能否转化为学生自觉主动的认识角度、认识思路和相应的认识方式。</a:t>
            </a:r>
          </a:p>
          <a:p>
            <a:endParaRPr lang="zh-CN" altLang="en-US" dirty="0"/>
          </a:p>
        </p:txBody>
      </p:sp>
      <p:sp>
        <p:nvSpPr>
          <p:cNvPr id="4" name="矩形 3"/>
          <p:cNvSpPr/>
          <p:nvPr/>
        </p:nvSpPr>
        <p:spPr>
          <a:xfrm>
            <a:off x="1857356" y="6072206"/>
            <a:ext cx="4134465" cy="523220"/>
          </a:xfrm>
          <a:prstGeom prst="rect">
            <a:avLst/>
          </a:prstGeom>
        </p:spPr>
        <p:txBody>
          <a:bodyPr wrap="none">
            <a:spAutoFit/>
          </a:bodyPr>
          <a:lstStyle/>
          <a:p>
            <a:r>
              <a:rPr lang="zh-CN" altLang="en-US" sz="2800" dirty="0" smtClean="0"/>
              <a:t>王磊，教育研究，</a:t>
            </a:r>
            <a:r>
              <a:rPr lang="en-US" altLang="zh-CN" sz="2800" dirty="0" smtClean="0"/>
              <a:t>2016.9</a:t>
            </a:r>
            <a:endParaRPr lang="zh-CN" altLang="en-US" sz="2800" dirty="0"/>
          </a:p>
        </p:txBody>
      </p:sp>
    </p:spTree>
    <p:extLst>
      <p:ext uri="{BB962C8B-B14F-4D97-AF65-F5344CB8AC3E}">
        <p14:creationId xmlns:p14="http://schemas.microsoft.com/office/powerpoint/2010/main" val="1069971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794"/>
            <a:ext cx="8229600" cy="5340369"/>
          </a:xfrm>
        </p:spPr>
        <p:txBody>
          <a:bodyPr>
            <a:normAutofit fontScale="85000" lnSpcReduction="10000"/>
          </a:bodyPr>
          <a:lstStyle/>
          <a:p>
            <a:pPr>
              <a:spcBef>
                <a:spcPts val="600"/>
              </a:spcBef>
              <a:spcAft>
                <a:spcPts val="1200"/>
              </a:spcAft>
              <a:buNone/>
            </a:pPr>
            <a:r>
              <a:rPr sz="4200" b="1" dirty="0" smtClean="0">
                <a:solidFill>
                  <a:srgbClr val="C00000"/>
                </a:solidFill>
              </a:rPr>
              <a:t>学科能力活动是知识转化为素养的途径</a:t>
            </a:r>
            <a:endParaRPr lang="en-US" sz="4200" b="1" dirty="0" smtClean="0">
              <a:solidFill>
                <a:srgbClr val="C00000"/>
              </a:solidFill>
            </a:endParaRPr>
          </a:p>
          <a:p>
            <a:r>
              <a:rPr dirty="0" smtClean="0"/>
              <a:t>学科素养是学生经过学科学习逐渐形成的，面对陌生不确定的问题情境所表现出的关键能力和必备品格，对应知识经验的迁移创新能力表现水平。</a:t>
            </a:r>
          </a:p>
          <a:p>
            <a:r>
              <a:rPr lang="zh-CN" altLang="en-US" b="1" dirty="0" smtClean="0"/>
              <a:t>学科知识需要经过学习和理解、应用和实践、迁移和创新等关键能力活动，才能完成从具体知识到认识方式的外部定向、独立操作和自觉内化。</a:t>
            </a:r>
            <a:endParaRPr lang="en-US" altLang="zh-CN" b="1" dirty="0" smtClean="0"/>
          </a:p>
          <a:p>
            <a:r>
              <a:rPr lang="zh-CN" altLang="en-US" b="1" dirty="0" smtClean="0"/>
              <a:t>知识只有变为自觉主动的认识角度和认识思路才能转化为学科能力和学科素养。</a:t>
            </a:r>
          </a:p>
          <a:p>
            <a:r>
              <a:rPr lang="zh-CN" altLang="en-US" dirty="0" smtClean="0"/>
              <a:t>学科知识要经过从陈述性知识到程序性知识到观念化再到自觉主动的认识方式，才可能转化成学科核心素养，从而外显为能力表现。</a:t>
            </a:r>
            <a:endParaRPr lang="en-US" altLang="zh-CN" dirty="0" smtClean="0"/>
          </a:p>
          <a:p>
            <a:endParaRPr lang="zh-CN" altLang="en-US" dirty="0"/>
          </a:p>
        </p:txBody>
      </p:sp>
      <p:sp>
        <p:nvSpPr>
          <p:cNvPr id="4" name="矩形 3"/>
          <p:cNvSpPr/>
          <p:nvPr/>
        </p:nvSpPr>
        <p:spPr>
          <a:xfrm>
            <a:off x="4606280" y="6099176"/>
            <a:ext cx="4116833" cy="461665"/>
          </a:xfrm>
          <a:prstGeom prst="rect">
            <a:avLst/>
          </a:prstGeom>
        </p:spPr>
        <p:txBody>
          <a:bodyPr wrap="none">
            <a:spAutoFit/>
          </a:bodyPr>
          <a:lstStyle/>
          <a:p>
            <a:r>
              <a:rPr lang="zh-CN" altLang="en-US" sz="2400" dirty="0" smtClean="0"/>
              <a:t>（王磊，教育研究，</a:t>
            </a:r>
            <a:r>
              <a:rPr lang="en-US" altLang="zh-CN" sz="2400" dirty="0" smtClean="0"/>
              <a:t>2016.9</a:t>
            </a:r>
            <a:r>
              <a:rPr lang="zh-CN" altLang="en-US" sz="2400" dirty="0" smtClean="0"/>
              <a:t>）</a:t>
            </a:r>
            <a:endParaRPr lang="zh-CN" altLang="en-US" sz="2400" dirty="0"/>
          </a:p>
        </p:txBody>
      </p:sp>
    </p:spTree>
    <p:extLst>
      <p:ext uri="{BB962C8B-B14F-4D97-AF65-F5344CB8AC3E}">
        <p14:creationId xmlns:p14="http://schemas.microsoft.com/office/powerpoint/2010/main" val="148932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522720"/>
            <a:ext cx="8352928" cy="720279"/>
          </a:xfrm>
        </p:spPr>
        <p:txBody>
          <a:bodyPr>
            <a:normAutofit fontScale="90000"/>
          </a:bodyPr>
          <a:lstStyle/>
          <a:p>
            <a:r>
              <a:rPr lang="zh-CN" altLang="zh-CN" b="1" dirty="0">
                <a:solidFill>
                  <a:srgbClr val="C00000"/>
                </a:solidFill>
              </a:rPr>
              <a:t>从知识到能力和素养的</a:t>
            </a:r>
            <a:r>
              <a:rPr lang="zh-CN" altLang="zh-CN" b="1" dirty="0" smtClean="0">
                <a:solidFill>
                  <a:srgbClr val="C00000"/>
                </a:solidFill>
              </a:rPr>
              <a:t>转化</a:t>
            </a:r>
            <a:r>
              <a:rPr lang="zh-CN" altLang="en-US" b="1" dirty="0" smtClean="0">
                <a:solidFill>
                  <a:srgbClr val="C00000"/>
                </a:solidFill>
              </a:rPr>
              <a:t>和进阶</a:t>
            </a:r>
            <a:r>
              <a:rPr lang="zh-CN" altLang="zh-CN" dirty="0">
                <a:solidFill>
                  <a:srgbClr val="C00000"/>
                </a:solidFill>
              </a:rPr>
              <a:t/>
            </a:r>
            <a:br>
              <a:rPr lang="zh-CN" altLang="zh-CN" dirty="0">
                <a:solidFill>
                  <a:srgbClr val="C00000"/>
                </a:solidFill>
              </a:rPr>
            </a:br>
            <a:endParaRPr lang="zh-CN" altLang="en-US" dirty="0">
              <a:solidFill>
                <a:srgbClr val="C00000"/>
              </a:solidFill>
            </a:endParaRPr>
          </a:p>
        </p:txBody>
      </p:sp>
      <p:pic>
        <p:nvPicPr>
          <p:cNvPr id="3" name="图片 2" descr="C:\Users\lenovo\AppData\Local\Temp\7E8D.tmp.png"/>
          <p:cNvPicPr/>
          <p:nvPr/>
        </p:nvPicPr>
        <p:blipFill>
          <a:blip r:embed="rId2">
            <a:extLst>
              <a:ext uri="{28A0092B-C50C-407E-A947-70E740481C1C}">
                <a14:useLocalDpi xmlns:a14="http://schemas.microsoft.com/office/drawing/2010/main" val="0"/>
              </a:ext>
            </a:extLst>
          </a:blip>
          <a:srcRect/>
          <a:stretch>
            <a:fillRect/>
          </a:stretch>
        </p:blipFill>
        <p:spPr bwMode="auto">
          <a:xfrm>
            <a:off x="1578021" y="908720"/>
            <a:ext cx="5976663" cy="4752528"/>
          </a:xfrm>
          <a:prstGeom prst="rect">
            <a:avLst/>
          </a:prstGeom>
          <a:noFill/>
          <a:ln>
            <a:noFill/>
          </a:ln>
        </p:spPr>
      </p:pic>
      <p:sp>
        <p:nvSpPr>
          <p:cNvPr id="4" name="矩形 3"/>
          <p:cNvSpPr/>
          <p:nvPr/>
        </p:nvSpPr>
        <p:spPr>
          <a:xfrm>
            <a:off x="2411760" y="5877272"/>
            <a:ext cx="6732240" cy="677108"/>
          </a:xfrm>
          <a:prstGeom prst="rect">
            <a:avLst/>
          </a:prstGeom>
        </p:spPr>
        <p:txBody>
          <a:bodyPr wrap="square">
            <a:spAutoFit/>
          </a:bodyPr>
          <a:lstStyle/>
          <a:p>
            <a:r>
              <a:rPr lang="en-US" altLang="zh-CN" dirty="0"/>
              <a:t> </a:t>
            </a:r>
            <a:r>
              <a:rPr lang="zh-CN" altLang="en-US" dirty="0"/>
              <a:t>（  王磊等，学科能力构成及其表现研究，教育研究，</a:t>
            </a:r>
            <a:r>
              <a:rPr lang="en-US" altLang="zh-CN" dirty="0"/>
              <a:t>2016.9</a:t>
            </a:r>
            <a:r>
              <a:rPr lang="zh-CN" altLang="en-US" dirty="0"/>
              <a:t>）</a:t>
            </a:r>
          </a:p>
          <a:p>
            <a:endParaRPr lang="en-US" altLang="zh-CN" sz="2000" dirty="0"/>
          </a:p>
        </p:txBody>
      </p:sp>
      <p:cxnSp>
        <p:nvCxnSpPr>
          <p:cNvPr id="6" name="直接箭头连接符 5"/>
          <p:cNvCxnSpPr/>
          <p:nvPr/>
        </p:nvCxnSpPr>
        <p:spPr>
          <a:xfrm flipH="1" flipV="1">
            <a:off x="7812360" y="1124744"/>
            <a:ext cx="72008" cy="43924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956286" y="2060848"/>
            <a:ext cx="553998" cy="3024336"/>
          </a:xfrm>
          <a:prstGeom prst="rect">
            <a:avLst/>
          </a:prstGeom>
          <a:noFill/>
        </p:spPr>
        <p:txBody>
          <a:bodyPr vert="eaVert" wrap="square" rtlCol="0">
            <a:spAutoFit/>
          </a:bodyPr>
          <a:lstStyle/>
          <a:p>
            <a:r>
              <a:rPr lang="zh-CN" altLang="en-US" sz="2400" b="1" dirty="0" smtClean="0"/>
              <a:t>研究对象 问题情境</a:t>
            </a:r>
            <a:endParaRPr lang="zh-CN" altLang="en-US" sz="2400" b="1" dirty="0"/>
          </a:p>
        </p:txBody>
      </p:sp>
      <p:cxnSp>
        <p:nvCxnSpPr>
          <p:cNvPr id="10" name="直接箭头连接符 9"/>
          <p:cNvCxnSpPr/>
          <p:nvPr/>
        </p:nvCxnSpPr>
        <p:spPr>
          <a:xfrm>
            <a:off x="7804418" y="1196752"/>
            <a:ext cx="79950" cy="43204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956286" y="5279717"/>
            <a:ext cx="1107996" cy="369332"/>
          </a:xfrm>
          <a:prstGeom prst="rect">
            <a:avLst/>
          </a:prstGeom>
          <a:noFill/>
        </p:spPr>
        <p:txBody>
          <a:bodyPr wrap="none" rtlCol="0">
            <a:spAutoFit/>
          </a:bodyPr>
          <a:lstStyle/>
          <a:p>
            <a:r>
              <a:rPr lang="zh-CN" altLang="en-US" dirty="0" smtClean="0"/>
              <a:t>熟悉直接</a:t>
            </a:r>
            <a:endParaRPr lang="zh-CN" altLang="en-US" dirty="0"/>
          </a:p>
        </p:txBody>
      </p:sp>
      <p:sp>
        <p:nvSpPr>
          <p:cNvPr id="13" name="TextBox 12"/>
          <p:cNvSpPr txBox="1"/>
          <p:nvPr/>
        </p:nvSpPr>
        <p:spPr>
          <a:xfrm>
            <a:off x="7956286" y="1138155"/>
            <a:ext cx="1107996" cy="369332"/>
          </a:xfrm>
          <a:prstGeom prst="rect">
            <a:avLst/>
          </a:prstGeom>
          <a:noFill/>
        </p:spPr>
        <p:txBody>
          <a:bodyPr wrap="none" rtlCol="0">
            <a:spAutoFit/>
          </a:bodyPr>
          <a:lstStyle/>
          <a:p>
            <a:r>
              <a:rPr lang="zh-CN" altLang="en-US" dirty="0" smtClean="0"/>
              <a:t>陌生间接</a:t>
            </a:r>
            <a:endParaRPr lang="zh-CN" altLang="en-US" dirty="0"/>
          </a:p>
        </p:txBody>
      </p:sp>
    </p:spTree>
    <p:extLst>
      <p:ext uri="{BB962C8B-B14F-4D97-AF65-F5344CB8AC3E}">
        <p14:creationId xmlns:p14="http://schemas.microsoft.com/office/powerpoint/2010/main" val="2558839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solidFill>
                  <a:srgbClr val="C00000"/>
                </a:solidFill>
              </a:rPr>
              <a:t/>
            </a:r>
            <a:br>
              <a:rPr lang="en-US" altLang="zh-CN" b="1" dirty="0" smtClean="0">
                <a:solidFill>
                  <a:srgbClr val="C00000"/>
                </a:solidFill>
              </a:rPr>
            </a:br>
            <a:r>
              <a:rPr lang="zh-CN" altLang="en-US" b="1" dirty="0" smtClean="0">
                <a:solidFill>
                  <a:srgbClr val="C00000"/>
                </a:solidFill>
              </a:rPr>
              <a:t>基于主题打通知识到素养的通道</a:t>
            </a:r>
            <a:r>
              <a:rPr lang="en-US" altLang="zh-CN" dirty="0" smtClean="0">
                <a:solidFill>
                  <a:srgbClr val="C00000"/>
                </a:solidFill>
              </a:rPr>
              <a:t/>
            </a:r>
            <a:br>
              <a:rPr lang="en-US" altLang="zh-CN" dirty="0" smtClean="0">
                <a:solidFill>
                  <a:srgbClr val="C00000"/>
                </a:solidFill>
              </a:rPr>
            </a:br>
            <a:endParaRPr lang="zh-CN" altLang="en-US" b="1" dirty="0">
              <a:solidFill>
                <a:srgbClr val="C00000"/>
              </a:solidFill>
            </a:endParaRPr>
          </a:p>
        </p:txBody>
      </p:sp>
      <p:sp>
        <p:nvSpPr>
          <p:cNvPr id="3" name="内容占位符 2"/>
          <p:cNvSpPr>
            <a:spLocks noGrp="1"/>
          </p:cNvSpPr>
          <p:nvPr>
            <p:ph idx="1"/>
          </p:nvPr>
        </p:nvSpPr>
        <p:spPr>
          <a:xfrm>
            <a:off x="179512" y="1844824"/>
            <a:ext cx="8964488" cy="4525963"/>
          </a:xfrm>
        </p:spPr>
        <p:txBody>
          <a:bodyPr>
            <a:normAutofit lnSpcReduction="10000"/>
          </a:bodyPr>
          <a:lstStyle/>
          <a:p>
            <a:r>
              <a:rPr lang="zh-CN" altLang="en-US" sz="2800" b="1" dirty="0" smtClean="0"/>
              <a:t>主题</a:t>
            </a:r>
            <a:r>
              <a:rPr lang="zh-CN" altLang="en-US" sz="2800" b="1" dirty="0"/>
              <a:t>既是学习内容更是认识对象和</a:t>
            </a:r>
            <a:r>
              <a:rPr lang="zh-CN" altLang="en-US" sz="2800" b="1" dirty="0" smtClean="0"/>
              <a:t>领域，基于主题</a:t>
            </a:r>
            <a:endParaRPr lang="en-US" altLang="zh-CN" sz="2800" b="1" dirty="0" smtClean="0"/>
          </a:p>
          <a:p>
            <a:pPr marL="0" indent="0">
              <a:buNone/>
            </a:pPr>
            <a:r>
              <a:rPr lang="zh-CN" altLang="en-US" sz="2800" b="1" dirty="0" smtClean="0"/>
              <a:t>的学习、应用和研究，建构观念、提高能力、发展素养。</a:t>
            </a:r>
            <a:endParaRPr lang="en-US" altLang="zh-CN" sz="2800" b="1" dirty="0"/>
          </a:p>
          <a:p>
            <a:endParaRPr lang="en-US" altLang="zh-CN" sz="2800" b="1" dirty="0" smtClean="0"/>
          </a:p>
          <a:p>
            <a:r>
              <a:rPr lang="zh-CN" altLang="en-US" sz="2800" b="1" dirty="0" smtClean="0"/>
              <a:t>反映学科本质和大概念</a:t>
            </a:r>
            <a:endParaRPr lang="en-US" altLang="zh-CN" sz="2800" b="1" dirty="0" smtClean="0"/>
          </a:p>
          <a:p>
            <a:r>
              <a:rPr lang="zh-CN" altLang="en-US" sz="2800" b="1" dirty="0" smtClean="0"/>
              <a:t>真实背景和挑战性问题任务</a:t>
            </a:r>
            <a:endParaRPr lang="en-US" altLang="zh-CN" sz="2800" b="1" dirty="0" smtClean="0"/>
          </a:p>
          <a:p>
            <a:r>
              <a:rPr lang="zh-CN" altLang="en-US" sz="2800" b="1" dirty="0" smtClean="0"/>
              <a:t>促使</a:t>
            </a:r>
            <a:r>
              <a:rPr lang="zh-CN" altLang="en-US" sz="2800" b="1" dirty="0"/>
              <a:t>知识结构</a:t>
            </a:r>
            <a:r>
              <a:rPr lang="zh-CN" altLang="en-US" sz="2800" b="1" dirty="0" smtClean="0"/>
              <a:t>化、功能化、素养化</a:t>
            </a:r>
            <a:endParaRPr lang="en-US" altLang="zh-CN" sz="2800" b="1" dirty="0"/>
          </a:p>
          <a:p>
            <a:r>
              <a:rPr lang="zh-CN" altLang="en-US" sz="2800" b="1" dirty="0" smtClean="0"/>
              <a:t>利于学生构建认识模型、转变认识方式</a:t>
            </a:r>
            <a:endParaRPr lang="en-US" altLang="zh-CN" sz="2800" b="1" dirty="0" smtClean="0"/>
          </a:p>
          <a:p>
            <a:r>
              <a:rPr lang="zh-CN" altLang="en-US" sz="2800" b="1" dirty="0" smtClean="0"/>
              <a:t>使核心素养具体化、整合化</a:t>
            </a:r>
            <a:endParaRPr lang="en-US" altLang="zh-CN" sz="2800" b="1" dirty="0" smtClean="0"/>
          </a:p>
          <a:p>
            <a:r>
              <a:rPr lang="zh-CN" altLang="en-US" sz="2800" b="1" dirty="0"/>
              <a:t>避免素养泛化，形成</a:t>
            </a:r>
            <a:r>
              <a:rPr lang="zh-CN" altLang="en-US" sz="2800" b="1" dirty="0" smtClean="0"/>
              <a:t>特定经验图式</a:t>
            </a:r>
            <a:r>
              <a:rPr lang="zh-CN" altLang="en-US" sz="2800" b="1" dirty="0"/>
              <a:t>，具有可迁移性</a:t>
            </a:r>
          </a:p>
          <a:p>
            <a:endParaRPr lang="zh-CN" altLang="en-US" sz="2800" b="1" dirty="0"/>
          </a:p>
          <a:p>
            <a:endParaRPr lang="en-US" altLang="zh-CN" dirty="0" smtClean="0"/>
          </a:p>
          <a:p>
            <a:pPr marL="0" indent="0">
              <a:buNone/>
            </a:pPr>
            <a:endParaRPr lang="zh-CN" altLang="en-US" dirty="0"/>
          </a:p>
        </p:txBody>
      </p:sp>
    </p:spTree>
    <p:extLst>
      <p:ext uri="{BB962C8B-B14F-4D97-AF65-F5344CB8AC3E}">
        <p14:creationId xmlns:p14="http://schemas.microsoft.com/office/powerpoint/2010/main" val="286268635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p:txBody>
          <a:bodyPr>
            <a:normAutofit/>
          </a:bodyPr>
          <a:lstStyle/>
          <a:p>
            <a:r>
              <a:rPr lang="zh-CN" altLang="en-US" b="1" dirty="0" smtClean="0">
                <a:solidFill>
                  <a:srgbClr val="C00000"/>
                </a:solidFill>
              </a:rPr>
              <a:t>主题的特征及选取的标准</a:t>
            </a:r>
          </a:p>
        </p:txBody>
      </p:sp>
      <p:sp>
        <p:nvSpPr>
          <p:cNvPr id="15362" name="内容占位符 2"/>
          <p:cNvSpPr>
            <a:spLocks noGrp="1"/>
          </p:cNvSpPr>
          <p:nvPr>
            <p:ph idx="1"/>
          </p:nvPr>
        </p:nvSpPr>
        <p:spPr>
          <a:xfrm>
            <a:off x="565150" y="1817293"/>
            <a:ext cx="8578850" cy="4525963"/>
          </a:xfrm>
        </p:spPr>
        <p:txBody>
          <a:bodyPr>
            <a:normAutofit/>
          </a:bodyPr>
          <a:lstStyle/>
          <a:p>
            <a:r>
              <a:rPr lang="zh-CN" altLang="en-US" sz="2400" b="1" dirty="0" smtClean="0"/>
              <a:t>是</a:t>
            </a:r>
            <a:r>
              <a:rPr lang="zh-CN" altLang="en-US" sz="2400" b="1" dirty="0"/>
              <a:t>稳定的认识领域和研究对象</a:t>
            </a:r>
            <a:endParaRPr lang="en-US" altLang="zh-CN" sz="2400" b="1" dirty="0"/>
          </a:p>
          <a:p>
            <a:r>
              <a:rPr lang="zh-CN" altLang="en-US" sz="2400" b="1" dirty="0"/>
              <a:t>有真实的客观存在和应用</a:t>
            </a:r>
            <a:endParaRPr lang="en-US" altLang="zh-CN" sz="2400" b="1" dirty="0"/>
          </a:p>
          <a:p>
            <a:r>
              <a:rPr lang="zh-CN" altLang="en-US" sz="2400" b="1" dirty="0"/>
              <a:t>有明确和独立的本源性问题</a:t>
            </a:r>
            <a:endParaRPr lang="en-US" altLang="zh-CN" sz="2400" b="1" dirty="0"/>
          </a:p>
          <a:p>
            <a:r>
              <a:rPr lang="zh-CN" altLang="en-US" sz="2400" b="1" dirty="0"/>
              <a:t>需要独特的认识角度、认识路径、推理判据</a:t>
            </a:r>
            <a:endParaRPr lang="en-US" altLang="zh-CN" sz="2400" b="1" dirty="0"/>
          </a:p>
          <a:p>
            <a:r>
              <a:rPr lang="zh-CN" altLang="en-US" sz="2400" b="1" dirty="0" smtClean="0"/>
              <a:t>具有大概念和结构化的知识内容</a:t>
            </a:r>
            <a:endParaRPr lang="en-US" altLang="zh-CN" sz="2400" b="1" dirty="0"/>
          </a:p>
          <a:p>
            <a:r>
              <a:rPr lang="zh-CN" altLang="en-US" sz="2400" b="1" dirty="0"/>
              <a:t>与其他主题（领域）具有实质性联系</a:t>
            </a:r>
            <a:endParaRPr lang="en-US" altLang="zh-CN" sz="2400" b="1" dirty="0"/>
          </a:p>
          <a:p>
            <a:pPr marL="0" indent="0">
              <a:buNone/>
            </a:pPr>
            <a:endParaRPr lang="en-US" altLang="zh-CN" sz="2400" b="1" dirty="0" smtClean="0">
              <a:solidFill>
                <a:srgbClr val="C00000"/>
              </a:solidFill>
            </a:endParaRPr>
          </a:p>
          <a:p>
            <a:pPr marL="0" indent="0">
              <a:buNone/>
            </a:pPr>
            <a:r>
              <a:rPr lang="zh-CN" altLang="en-US" sz="2400" b="1" dirty="0" smtClean="0">
                <a:solidFill>
                  <a:srgbClr val="C00000"/>
                </a:solidFill>
              </a:rPr>
              <a:t>主题</a:t>
            </a:r>
            <a:r>
              <a:rPr lang="zh-CN" altLang="en-US" sz="2400" b="1" dirty="0">
                <a:solidFill>
                  <a:srgbClr val="C00000"/>
                </a:solidFill>
              </a:rPr>
              <a:t>不只是静态的知识内容系统</a:t>
            </a:r>
            <a:r>
              <a:rPr lang="zh-CN" altLang="en-US" sz="2400" b="1" dirty="0" smtClean="0">
                <a:solidFill>
                  <a:srgbClr val="C00000"/>
                </a:solidFill>
              </a:rPr>
              <a:t>，</a:t>
            </a:r>
            <a:endParaRPr lang="en-US" altLang="zh-CN" sz="2400" b="1" dirty="0" smtClean="0">
              <a:solidFill>
                <a:srgbClr val="C00000"/>
              </a:solidFill>
            </a:endParaRPr>
          </a:p>
          <a:p>
            <a:pPr marL="0" indent="0">
              <a:buNone/>
            </a:pPr>
            <a:r>
              <a:rPr lang="zh-CN" altLang="en-US" sz="2400" b="1" dirty="0" smtClean="0">
                <a:solidFill>
                  <a:srgbClr val="C00000"/>
                </a:solidFill>
              </a:rPr>
              <a:t>还是研究</a:t>
            </a:r>
            <a:r>
              <a:rPr lang="zh-CN" altLang="en-US" sz="2400" b="1" dirty="0">
                <a:solidFill>
                  <a:srgbClr val="C00000"/>
                </a:solidFill>
              </a:rPr>
              <a:t>对象系统和问题系统</a:t>
            </a:r>
            <a:r>
              <a:rPr lang="zh-CN" altLang="en-US" sz="2400" b="1" dirty="0" smtClean="0">
                <a:solidFill>
                  <a:srgbClr val="C00000"/>
                </a:solidFill>
              </a:rPr>
              <a:t>，</a:t>
            </a:r>
            <a:endParaRPr lang="en-US" altLang="zh-CN" sz="2400" b="1" dirty="0" smtClean="0">
              <a:solidFill>
                <a:srgbClr val="C00000"/>
              </a:solidFill>
            </a:endParaRPr>
          </a:p>
          <a:p>
            <a:pPr marL="0" indent="0">
              <a:buNone/>
            </a:pPr>
            <a:r>
              <a:rPr lang="zh-CN" altLang="en-US" sz="2400" b="1" dirty="0" smtClean="0">
                <a:solidFill>
                  <a:srgbClr val="C00000"/>
                </a:solidFill>
              </a:rPr>
              <a:t>更是</a:t>
            </a:r>
            <a:r>
              <a:rPr lang="zh-CN" altLang="en-US" sz="2400" b="1" dirty="0">
                <a:solidFill>
                  <a:srgbClr val="C00000"/>
                </a:solidFill>
              </a:rPr>
              <a:t>自主认识系统。</a:t>
            </a:r>
            <a:endParaRPr lang="en-US" altLang="zh-CN" sz="2400" b="1" dirty="0">
              <a:solidFill>
                <a:srgbClr val="C00000"/>
              </a:solidFill>
            </a:endParaRPr>
          </a:p>
          <a:p>
            <a:pPr marL="0" indent="0">
              <a:buNone/>
            </a:pPr>
            <a:endParaRPr lang="en-US" altLang="zh-CN" sz="2400" b="1" dirty="0" smtClean="0">
              <a:solidFill>
                <a:srgbClr val="C00000"/>
              </a:solidFill>
            </a:endParaRPr>
          </a:p>
          <a:p>
            <a:endParaRPr lang="en-US" altLang="zh-CN" sz="2400" dirty="0" smtClean="0"/>
          </a:p>
          <a:p>
            <a:endParaRPr lang="en-US" altLang="zh-CN" dirty="0" smtClean="0"/>
          </a:p>
          <a:p>
            <a:endParaRPr lang="zh-CN" altLang="en-US" dirty="0" smtClean="0"/>
          </a:p>
        </p:txBody>
      </p:sp>
    </p:spTree>
    <p:extLst>
      <p:ext uri="{BB962C8B-B14F-4D97-AF65-F5344CB8AC3E}">
        <p14:creationId xmlns:p14="http://schemas.microsoft.com/office/powerpoint/2010/main" val="1104375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28728" y="1785926"/>
            <a:ext cx="8352928" cy="4824536"/>
          </a:xfrm>
        </p:spPr>
        <p:txBody>
          <a:bodyPr/>
          <a:lstStyle/>
          <a:p>
            <a:r>
              <a:rPr lang="zh-CN" altLang="en-US" sz="3600" b="1" dirty="0" smtClean="0"/>
              <a:t>课程性质与基本理念</a:t>
            </a:r>
            <a:endParaRPr lang="en-US" altLang="zh-CN" sz="3600" b="1" dirty="0" smtClean="0"/>
          </a:p>
          <a:p>
            <a:r>
              <a:rPr lang="zh-CN" altLang="en-US" sz="3600" b="1" dirty="0" smtClean="0">
                <a:solidFill>
                  <a:srgbClr val="FF0000"/>
                </a:solidFill>
              </a:rPr>
              <a:t>学科核心素养</a:t>
            </a:r>
            <a:r>
              <a:rPr lang="zh-CN" altLang="en-US" sz="3600" b="1" dirty="0" smtClean="0"/>
              <a:t>与课程目标</a:t>
            </a:r>
            <a:endParaRPr lang="en-US" altLang="zh-CN" sz="3600" b="1" dirty="0" smtClean="0"/>
          </a:p>
          <a:p>
            <a:r>
              <a:rPr lang="zh-CN" altLang="en-US" sz="3600" b="1" dirty="0" smtClean="0">
                <a:solidFill>
                  <a:srgbClr val="FF0000"/>
                </a:solidFill>
              </a:rPr>
              <a:t>课程结构</a:t>
            </a:r>
            <a:endParaRPr lang="en-US" altLang="zh-CN" sz="3600" b="1" dirty="0" smtClean="0">
              <a:solidFill>
                <a:srgbClr val="FF0000"/>
              </a:solidFill>
            </a:endParaRPr>
          </a:p>
          <a:p>
            <a:r>
              <a:rPr lang="zh-CN" altLang="en-US" sz="3600" b="1" dirty="0">
                <a:solidFill>
                  <a:srgbClr val="FF0000"/>
                </a:solidFill>
              </a:rPr>
              <a:t>课程内容</a:t>
            </a:r>
            <a:endParaRPr lang="en-US" altLang="zh-CN" sz="3600" b="1" dirty="0">
              <a:solidFill>
                <a:srgbClr val="FF0000"/>
              </a:solidFill>
            </a:endParaRPr>
          </a:p>
          <a:p>
            <a:r>
              <a:rPr lang="zh-CN" altLang="en-US" sz="3600" b="1" dirty="0" smtClean="0"/>
              <a:t>学业质量标准</a:t>
            </a:r>
            <a:endParaRPr lang="en-US" altLang="zh-CN" sz="3600" b="1" dirty="0" smtClean="0"/>
          </a:p>
          <a:p>
            <a:r>
              <a:rPr lang="zh-CN" altLang="en-US" sz="3600" b="1" dirty="0" smtClean="0"/>
              <a:t>实施建议</a:t>
            </a:r>
            <a:endParaRPr lang="zh-CN" altLang="en-US" sz="3600" b="1" dirty="0"/>
          </a:p>
        </p:txBody>
      </p:sp>
      <p:sp>
        <p:nvSpPr>
          <p:cNvPr id="4" name="标题 3"/>
          <p:cNvSpPr>
            <a:spLocks noGrp="1"/>
          </p:cNvSpPr>
          <p:nvPr>
            <p:ph type="title"/>
          </p:nvPr>
        </p:nvSpPr>
        <p:spPr/>
        <p:txBody>
          <a:bodyPr/>
          <a:lstStyle/>
          <a:p>
            <a:r>
              <a:rPr lang="zh-CN" altLang="en-US" b="1" dirty="0" smtClean="0">
                <a:solidFill>
                  <a:srgbClr val="C00000"/>
                </a:solidFill>
              </a:rPr>
              <a:t>课程标准修订版框架</a:t>
            </a:r>
            <a:endParaRPr lang="zh-CN" altLang="en-US" b="1" dirty="0">
              <a:solidFill>
                <a:srgbClr val="C00000"/>
              </a:solidFill>
            </a:endParaRPr>
          </a:p>
        </p:txBody>
      </p:sp>
    </p:spTree>
    <p:extLst>
      <p:ext uri="{BB962C8B-B14F-4D97-AF65-F5344CB8AC3E}">
        <p14:creationId xmlns:p14="http://schemas.microsoft.com/office/powerpoint/2010/main" val="1868312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357166"/>
            <a:ext cx="8352928" cy="720279"/>
          </a:xfrm>
        </p:spPr>
        <p:txBody>
          <a:bodyPr>
            <a:normAutofit fontScale="90000"/>
          </a:bodyPr>
          <a:lstStyle/>
          <a:p>
            <a:r>
              <a:rPr lang="zh-CN" altLang="en-US" b="1" dirty="0" smtClean="0">
                <a:solidFill>
                  <a:srgbClr val="C00000"/>
                </a:solidFill>
                <a:latin typeface="+mj-ea"/>
              </a:rPr>
              <a:t>必修课程内容</a:t>
            </a:r>
            <a:endParaRPr lang="zh-CN" altLang="en-US" dirty="0">
              <a:solidFill>
                <a:srgbClr val="C00000"/>
              </a:solidFill>
              <a:latin typeface="+mj-ea"/>
            </a:endParaRPr>
          </a:p>
        </p:txBody>
      </p:sp>
      <p:graphicFrame>
        <p:nvGraphicFramePr>
          <p:cNvPr id="4" name="内容占位符 3"/>
          <p:cNvGraphicFramePr>
            <a:graphicFrameLocks noGrp="1"/>
          </p:cNvGraphicFramePr>
          <p:nvPr>
            <p:ph idx="1"/>
          </p:nvPr>
        </p:nvGraphicFramePr>
        <p:xfrm>
          <a:off x="428596" y="1285860"/>
          <a:ext cx="8229600" cy="32054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zh-CN" altLang="en-US" dirty="0" smtClean="0"/>
                        <a:t>修订前</a:t>
                      </a:r>
                      <a:endParaRPr lang="zh-CN" altLang="en-US" dirty="0"/>
                    </a:p>
                  </a:txBody>
                  <a:tcPr>
                    <a:solidFill>
                      <a:schemeClr val="tx2"/>
                    </a:solidFill>
                  </a:tcPr>
                </a:tc>
                <a:tc>
                  <a:txBody>
                    <a:bodyPr/>
                    <a:lstStyle/>
                    <a:p>
                      <a:r>
                        <a:rPr lang="zh-CN" altLang="en-US" dirty="0" smtClean="0"/>
                        <a:t>修订后</a:t>
                      </a:r>
                      <a:endParaRPr lang="zh-CN" altLang="en-US" dirty="0"/>
                    </a:p>
                  </a:txBody>
                  <a:tcPr>
                    <a:solidFill>
                      <a:schemeClr val="tx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kern="1200" dirty="0" smtClean="0">
                          <a:solidFill>
                            <a:schemeClr val="dk1"/>
                          </a:solidFill>
                          <a:latin typeface="+mn-lt"/>
                          <a:ea typeface="+mn-ea"/>
                          <a:cs typeface="+mn-cs"/>
                        </a:rPr>
                        <a:t>化学</a:t>
                      </a:r>
                      <a:r>
                        <a:rPr lang="en-US" sz="1800" b="1" kern="1200" dirty="0" smtClean="0">
                          <a:solidFill>
                            <a:schemeClr val="dk1"/>
                          </a:solidFill>
                          <a:latin typeface="+mn-lt"/>
                          <a:ea typeface="+mn-ea"/>
                          <a:cs typeface="+mn-cs"/>
                        </a:rPr>
                        <a:t>1</a:t>
                      </a:r>
                      <a:endParaRPr lang="zh-CN" altLang="en-US" sz="1800" b="1" kern="1200" dirty="0" smtClean="0">
                        <a:solidFill>
                          <a:schemeClr val="dk1"/>
                        </a:solidFill>
                        <a:latin typeface="+mn-lt"/>
                        <a:ea typeface="+mn-ea"/>
                        <a:cs typeface="+mn-cs"/>
                      </a:endParaRP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1  </a:t>
                      </a:r>
                      <a:r>
                        <a:rPr lang="zh-CN" altLang="en-US" sz="1800" b="1" kern="1200" dirty="0" smtClean="0">
                          <a:solidFill>
                            <a:schemeClr val="dk1"/>
                          </a:solidFill>
                          <a:latin typeface="+mn-lt"/>
                          <a:ea typeface="+mn-ea"/>
                          <a:cs typeface="+mn-cs"/>
                        </a:rPr>
                        <a:t>认识化学科学</a:t>
                      </a: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2  </a:t>
                      </a:r>
                      <a:r>
                        <a:rPr lang="zh-CN" altLang="en-US" sz="1800" b="1" kern="1200" dirty="0" smtClean="0">
                          <a:solidFill>
                            <a:schemeClr val="dk1"/>
                          </a:solidFill>
                          <a:latin typeface="+mn-lt"/>
                          <a:ea typeface="+mn-ea"/>
                          <a:cs typeface="+mn-cs"/>
                        </a:rPr>
                        <a:t>化学实验基础</a:t>
                      </a: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3  </a:t>
                      </a:r>
                      <a:r>
                        <a:rPr lang="zh-CN" altLang="en-US" sz="1800" b="1" kern="1200" dirty="0" smtClean="0">
                          <a:solidFill>
                            <a:schemeClr val="dk1"/>
                          </a:solidFill>
                          <a:latin typeface="+mn-lt"/>
                          <a:ea typeface="+mn-ea"/>
                          <a:cs typeface="+mn-cs"/>
                        </a:rPr>
                        <a:t>常见无机物及其应用</a:t>
                      </a:r>
                      <a:endParaRPr lang="en-US" altLang="zh-CN" sz="1800" b="1" kern="1200" dirty="0" smtClean="0">
                        <a:solidFill>
                          <a:schemeClr val="dk1"/>
                        </a:solidFill>
                        <a:latin typeface="+mn-lt"/>
                        <a:ea typeface="+mn-ea"/>
                        <a:cs typeface="+mn-cs"/>
                      </a:endParaRPr>
                    </a:p>
                    <a:p>
                      <a:endParaRPr lang="en-US" altLang="zh-CN" sz="1800" b="1" kern="1200" dirty="0" smtClean="0">
                        <a:solidFill>
                          <a:schemeClr val="dk1"/>
                        </a:solidFill>
                        <a:latin typeface="+mn-lt"/>
                        <a:ea typeface="+mn-ea"/>
                        <a:cs typeface="+mn-cs"/>
                      </a:endParaRPr>
                    </a:p>
                    <a:p>
                      <a:r>
                        <a:rPr lang="zh-CN" altLang="en-US" sz="1800" b="1" kern="1200" dirty="0" smtClean="0">
                          <a:solidFill>
                            <a:schemeClr val="dk1"/>
                          </a:solidFill>
                          <a:latin typeface="+mn-lt"/>
                          <a:ea typeface="+mn-ea"/>
                          <a:cs typeface="+mn-cs"/>
                        </a:rPr>
                        <a:t>化学</a:t>
                      </a:r>
                      <a:r>
                        <a:rPr lang="en-US" altLang="zh-CN" sz="1800" b="1" kern="1200" dirty="0" smtClean="0">
                          <a:solidFill>
                            <a:schemeClr val="dk1"/>
                          </a:solidFill>
                          <a:latin typeface="+mn-lt"/>
                          <a:ea typeface="+mn-ea"/>
                          <a:cs typeface="+mn-cs"/>
                        </a:rPr>
                        <a:t>2</a:t>
                      </a:r>
                      <a:endParaRPr lang="zh-CN" altLang="en-US" sz="1800" b="1" kern="1200" dirty="0" smtClean="0">
                        <a:solidFill>
                          <a:schemeClr val="dk1"/>
                        </a:solidFill>
                        <a:latin typeface="+mn-lt"/>
                        <a:ea typeface="+mn-ea"/>
                        <a:cs typeface="+mn-cs"/>
                      </a:endParaRP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1  </a:t>
                      </a:r>
                      <a:r>
                        <a:rPr lang="zh-CN" altLang="en-US" sz="1800" b="1" kern="1200" dirty="0" smtClean="0">
                          <a:solidFill>
                            <a:schemeClr val="dk1"/>
                          </a:solidFill>
                          <a:latin typeface="+mn-lt"/>
                          <a:ea typeface="+mn-ea"/>
                          <a:cs typeface="+mn-cs"/>
                        </a:rPr>
                        <a:t>物质结构基础</a:t>
                      </a: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2</a:t>
                      </a:r>
                      <a:r>
                        <a:rPr lang="en-US" altLang="zh-CN" sz="1800" b="1" kern="1200" baseline="0" dirty="0" smtClean="0">
                          <a:solidFill>
                            <a:schemeClr val="dk1"/>
                          </a:solidFill>
                          <a:latin typeface="+mn-lt"/>
                          <a:ea typeface="+mn-ea"/>
                          <a:cs typeface="+mn-cs"/>
                        </a:rPr>
                        <a:t>  </a:t>
                      </a:r>
                      <a:r>
                        <a:rPr lang="zh-CN" altLang="en-US" sz="1800" b="1" kern="1200" dirty="0" smtClean="0">
                          <a:solidFill>
                            <a:schemeClr val="dk1"/>
                          </a:solidFill>
                          <a:latin typeface="+mn-lt"/>
                          <a:ea typeface="+mn-ea"/>
                          <a:cs typeface="+mn-cs"/>
                        </a:rPr>
                        <a:t>化学反应与能量</a:t>
                      </a:r>
                    </a:p>
                    <a:p>
                      <a:r>
                        <a:rPr lang="zh-CN" altLang="en-US" sz="1800" b="1" kern="1200" dirty="0" smtClean="0">
                          <a:solidFill>
                            <a:schemeClr val="dk1"/>
                          </a:solidFill>
                          <a:latin typeface="+mn-lt"/>
                          <a:ea typeface="+mn-ea"/>
                          <a:cs typeface="+mn-cs"/>
                        </a:rPr>
                        <a:t>主题</a:t>
                      </a:r>
                      <a:r>
                        <a:rPr lang="en-US" altLang="zh-CN" sz="1800" b="1" kern="1200" dirty="0" smtClean="0">
                          <a:solidFill>
                            <a:schemeClr val="dk1"/>
                          </a:solidFill>
                          <a:latin typeface="+mn-lt"/>
                          <a:ea typeface="+mn-ea"/>
                          <a:cs typeface="+mn-cs"/>
                        </a:rPr>
                        <a:t>3  </a:t>
                      </a:r>
                      <a:r>
                        <a:rPr lang="zh-CN" altLang="en-US" sz="1800" b="1" kern="1200" dirty="0" smtClean="0">
                          <a:solidFill>
                            <a:schemeClr val="dk1"/>
                          </a:solidFill>
                          <a:latin typeface="+mn-lt"/>
                          <a:ea typeface="+mn-ea"/>
                          <a:cs typeface="+mn-cs"/>
                        </a:rPr>
                        <a:t>化学与可持续发展</a:t>
                      </a:r>
                    </a:p>
                    <a:p>
                      <a:endParaRPr lang="zh-CN" altLang="en-US" sz="1800" kern="1200" dirty="0" smtClean="0">
                        <a:solidFill>
                          <a:schemeClr val="dk1"/>
                        </a:solidFill>
                        <a:latin typeface="+mn-lt"/>
                        <a:ea typeface="+mn-ea"/>
                        <a:cs typeface="+mn-cs"/>
                      </a:endParaRPr>
                    </a:p>
                  </a:txBody>
                  <a:tcPr/>
                </a:tc>
                <a:tc>
                  <a:txBody>
                    <a:bodyPr/>
                    <a:lstStyle/>
                    <a:p>
                      <a:r>
                        <a:rPr lang="zh-CN" altLang="en-US" sz="1800" b="1" kern="1200" dirty="0" smtClean="0">
                          <a:solidFill>
                            <a:schemeClr val="dk1"/>
                          </a:solidFill>
                          <a:latin typeface="+mn-lt"/>
                          <a:ea typeface="+mn-ea"/>
                          <a:cs typeface="+mn-cs"/>
                        </a:rPr>
                        <a:t>主题</a:t>
                      </a:r>
                      <a:r>
                        <a:rPr lang="en-US" sz="1800" b="1" kern="1200" dirty="0" smtClean="0">
                          <a:solidFill>
                            <a:schemeClr val="dk1"/>
                          </a:solidFill>
                          <a:latin typeface="+mn-lt"/>
                          <a:ea typeface="+mn-ea"/>
                          <a:cs typeface="+mn-cs"/>
                        </a:rPr>
                        <a:t>1  </a:t>
                      </a:r>
                      <a:r>
                        <a:rPr lang="zh-CN" altLang="en-US" sz="1800" b="1" kern="1200" dirty="0" smtClean="0">
                          <a:solidFill>
                            <a:schemeClr val="dk1"/>
                          </a:solidFill>
                          <a:latin typeface="+mn-lt"/>
                          <a:ea typeface="+mn-ea"/>
                          <a:cs typeface="+mn-cs"/>
                        </a:rPr>
                        <a:t>化学科学与实验探究</a:t>
                      </a:r>
                    </a:p>
                    <a:p>
                      <a:r>
                        <a:rPr lang="zh-CN" altLang="en-US" sz="1800" b="1" kern="1200" dirty="0" smtClean="0">
                          <a:solidFill>
                            <a:schemeClr val="dk1"/>
                          </a:solidFill>
                          <a:latin typeface="+mn-lt"/>
                          <a:ea typeface="+mn-ea"/>
                          <a:cs typeface="+mn-cs"/>
                        </a:rPr>
                        <a:t>主题</a:t>
                      </a:r>
                      <a:r>
                        <a:rPr lang="en-US" sz="1800" b="1" kern="1200" dirty="0" smtClean="0">
                          <a:solidFill>
                            <a:schemeClr val="dk1"/>
                          </a:solidFill>
                          <a:latin typeface="+mn-lt"/>
                          <a:ea typeface="+mn-ea"/>
                          <a:cs typeface="+mn-cs"/>
                        </a:rPr>
                        <a:t>2  </a:t>
                      </a:r>
                      <a:r>
                        <a:rPr lang="zh-CN" altLang="en-US" sz="1800" b="1" kern="1200" dirty="0" smtClean="0">
                          <a:solidFill>
                            <a:schemeClr val="dk1"/>
                          </a:solidFill>
                          <a:latin typeface="+mn-lt"/>
                          <a:ea typeface="+mn-ea"/>
                          <a:cs typeface="+mn-cs"/>
                        </a:rPr>
                        <a:t>常见无机物及其应用</a:t>
                      </a:r>
                    </a:p>
                    <a:p>
                      <a:r>
                        <a:rPr lang="zh-CN" altLang="en-US" sz="1800" b="1" kern="1200" dirty="0" smtClean="0">
                          <a:solidFill>
                            <a:schemeClr val="dk1"/>
                          </a:solidFill>
                          <a:latin typeface="+mn-lt"/>
                          <a:ea typeface="+mn-ea"/>
                          <a:cs typeface="+mn-cs"/>
                        </a:rPr>
                        <a:t>主题</a:t>
                      </a:r>
                      <a:r>
                        <a:rPr lang="en-US" sz="1800" b="1" kern="1200" dirty="0" smtClean="0">
                          <a:solidFill>
                            <a:schemeClr val="dk1"/>
                          </a:solidFill>
                          <a:latin typeface="+mn-lt"/>
                          <a:ea typeface="+mn-ea"/>
                          <a:cs typeface="+mn-cs"/>
                        </a:rPr>
                        <a:t>3  </a:t>
                      </a:r>
                      <a:r>
                        <a:rPr lang="zh-CN" altLang="en-US" sz="1800" b="1" kern="1200" dirty="0" smtClean="0">
                          <a:solidFill>
                            <a:schemeClr val="dk1"/>
                          </a:solidFill>
                          <a:latin typeface="+mn-lt"/>
                          <a:ea typeface="+mn-ea"/>
                          <a:cs typeface="+mn-cs"/>
                        </a:rPr>
                        <a:t>物质结构基础及化学反应规律</a:t>
                      </a:r>
                    </a:p>
                    <a:p>
                      <a:r>
                        <a:rPr lang="zh-CN" altLang="en-US" sz="1800" b="1" kern="1200" dirty="0" smtClean="0">
                          <a:solidFill>
                            <a:schemeClr val="dk1"/>
                          </a:solidFill>
                          <a:latin typeface="+mn-lt"/>
                          <a:ea typeface="+mn-ea"/>
                          <a:cs typeface="+mn-cs"/>
                        </a:rPr>
                        <a:t>主题</a:t>
                      </a:r>
                      <a:r>
                        <a:rPr lang="en-US" sz="1800" b="1" kern="1200" dirty="0" smtClean="0">
                          <a:solidFill>
                            <a:schemeClr val="dk1"/>
                          </a:solidFill>
                          <a:latin typeface="+mn-lt"/>
                          <a:ea typeface="+mn-ea"/>
                          <a:cs typeface="+mn-cs"/>
                        </a:rPr>
                        <a:t>4  </a:t>
                      </a:r>
                      <a:r>
                        <a:rPr lang="zh-CN" altLang="en-US" sz="1800" b="1" kern="1200" dirty="0" smtClean="0">
                          <a:solidFill>
                            <a:schemeClr val="dk1"/>
                          </a:solidFill>
                          <a:latin typeface="+mn-lt"/>
                          <a:ea typeface="+mn-ea"/>
                          <a:cs typeface="+mn-cs"/>
                        </a:rPr>
                        <a:t>简单的有机化合物及其应用</a:t>
                      </a:r>
                    </a:p>
                    <a:p>
                      <a:r>
                        <a:rPr lang="zh-CN" altLang="en-US" sz="1800" b="1" kern="1200" dirty="0" smtClean="0">
                          <a:solidFill>
                            <a:schemeClr val="dk1"/>
                          </a:solidFill>
                          <a:latin typeface="+mn-lt"/>
                          <a:ea typeface="+mn-ea"/>
                          <a:cs typeface="+mn-cs"/>
                        </a:rPr>
                        <a:t>主题</a:t>
                      </a:r>
                      <a:r>
                        <a:rPr lang="en-US" sz="1800" b="1" kern="1200" dirty="0" smtClean="0">
                          <a:solidFill>
                            <a:schemeClr val="dk1"/>
                          </a:solidFill>
                          <a:latin typeface="+mn-lt"/>
                          <a:ea typeface="+mn-ea"/>
                          <a:cs typeface="+mn-cs"/>
                        </a:rPr>
                        <a:t>5  </a:t>
                      </a:r>
                      <a:r>
                        <a:rPr lang="zh-CN" altLang="en-US" sz="1800" b="1" kern="1200" dirty="0" smtClean="0">
                          <a:solidFill>
                            <a:schemeClr val="dk1"/>
                          </a:solidFill>
                          <a:latin typeface="+mn-lt"/>
                          <a:ea typeface="+mn-ea"/>
                          <a:cs typeface="+mn-cs"/>
                        </a:rPr>
                        <a:t>化学与社会发展</a:t>
                      </a:r>
                    </a:p>
                    <a:p>
                      <a:endParaRPr lang="zh-CN" altLang="en-US" dirty="0"/>
                    </a:p>
                  </a:txBody>
                  <a:tcPr/>
                </a:tc>
              </a:tr>
            </a:tbl>
          </a:graphicData>
        </a:graphic>
      </p:graphicFrame>
      <p:sp>
        <p:nvSpPr>
          <p:cNvPr id="7" name="矩形 6"/>
          <p:cNvSpPr/>
          <p:nvPr/>
        </p:nvSpPr>
        <p:spPr>
          <a:xfrm>
            <a:off x="428596" y="4221088"/>
            <a:ext cx="3929090" cy="213687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smtClean="0"/>
          </a:p>
          <a:p>
            <a:pPr algn="ctr"/>
            <a:r>
              <a:rPr lang="zh-CN" altLang="en-US" b="1" dirty="0" smtClean="0">
                <a:solidFill>
                  <a:schemeClr val="accent3"/>
                </a:solidFill>
              </a:rPr>
              <a:t>原有问题：</a:t>
            </a:r>
            <a:endParaRPr lang="en-US" altLang="zh-CN" b="1" dirty="0" smtClean="0">
              <a:solidFill>
                <a:schemeClr val="accent3"/>
              </a:solidFill>
            </a:endParaRPr>
          </a:p>
          <a:p>
            <a:pPr algn="ctr"/>
            <a:r>
              <a:rPr lang="zh-CN" altLang="en-US" b="1" dirty="0" smtClean="0"/>
              <a:t>化学</a:t>
            </a:r>
            <a:r>
              <a:rPr lang="en-US" altLang="zh-CN" b="1" dirty="0" smtClean="0"/>
              <a:t>1</a:t>
            </a:r>
            <a:r>
              <a:rPr lang="zh-CN" altLang="en-US" b="1" dirty="0" smtClean="0"/>
              <a:t>课时特别紧；</a:t>
            </a:r>
            <a:endParaRPr lang="en-US" altLang="zh-CN" b="1" dirty="0" smtClean="0"/>
          </a:p>
          <a:p>
            <a:pPr algn="ctr"/>
            <a:r>
              <a:rPr lang="zh-CN" altLang="en-US" b="1" dirty="0" smtClean="0"/>
              <a:t>学生实验不重视；</a:t>
            </a:r>
            <a:endParaRPr lang="en-US" altLang="zh-CN" b="1" dirty="0" smtClean="0"/>
          </a:p>
          <a:p>
            <a:pPr algn="ctr"/>
            <a:r>
              <a:rPr lang="zh-CN" altLang="en-US" b="1" dirty="0" smtClean="0"/>
              <a:t>有机内容和要求不太合理</a:t>
            </a:r>
            <a:endParaRPr lang="en-US" altLang="zh-CN" b="1" dirty="0" smtClean="0"/>
          </a:p>
          <a:p>
            <a:pPr algn="ctr"/>
            <a:r>
              <a:rPr lang="zh-CN" altLang="en-US" b="1" dirty="0" smtClean="0"/>
              <a:t>知识点导向、偏重具体知识</a:t>
            </a:r>
            <a:endParaRPr lang="en-US" altLang="zh-CN" b="1" dirty="0" smtClean="0"/>
          </a:p>
          <a:p>
            <a:pPr algn="ctr"/>
            <a:r>
              <a:rPr lang="zh-CN" altLang="en-US" b="1" dirty="0" smtClean="0"/>
              <a:t>学习要求模糊</a:t>
            </a:r>
            <a:endParaRPr lang="en-US" altLang="zh-CN" b="1" dirty="0" smtClean="0"/>
          </a:p>
          <a:p>
            <a:pPr algn="ctr"/>
            <a:endParaRPr lang="zh-CN" altLang="en-US" dirty="0"/>
          </a:p>
        </p:txBody>
      </p:sp>
      <p:sp>
        <p:nvSpPr>
          <p:cNvPr id="8" name="矩形 7"/>
          <p:cNvSpPr/>
          <p:nvPr/>
        </p:nvSpPr>
        <p:spPr>
          <a:xfrm>
            <a:off x="4283968" y="4221088"/>
            <a:ext cx="4359998" cy="213687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accent3"/>
                </a:solidFill>
              </a:rPr>
              <a:t>修订重点：</a:t>
            </a:r>
            <a:endParaRPr lang="en-US" altLang="zh-CN" b="1" dirty="0" smtClean="0">
              <a:solidFill>
                <a:schemeClr val="accent3"/>
              </a:solidFill>
            </a:endParaRPr>
          </a:p>
          <a:p>
            <a:pPr algn="ctr"/>
            <a:r>
              <a:rPr lang="zh-CN" altLang="en-US" b="1" dirty="0" smtClean="0"/>
              <a:t>打通模块边界，合理统筹课时；</a:t>
            </a:r>
            <a:endParaRPr lang="en-US" altLang="zh-CN" b="1" dirty="0" smtClean="0"/>
          </a:p>
          <a:p>
            <a:pPr algn="ctr"/>
            <a:r>
              <a:rPr lang="zh-CN" altLang="en-US" b="1" dirty="0" smtClean="0"/>
              <a:t> 删减调整具体物质性质的知识；</a:t>
            </a:r>
            <a:endParaRPr lang="en-US" altLang="zh-CN" b="1" dirty="0" smtClean="0"/>
          </a:p>
          <a:p>
            <a:pPr algn="ctr"/>
            <a:r>
              <a:rPr lang="zh-CN" altLang="en-US" b="1" dirty="0" smtClean="0"/>
              <a:t>规定学生实验及探究；</a:t>
            </a:r>
            <a:endParaRPr lang="en-US" altLang="zh-CN" b="1" dirty="0" smtClean="0"/>
          </a:p>
          <a:p>
            <a:pPr algn="ctr"/>
            <a:r>
              <a:rPr lang="zh-CN" altLang="en-US" b="1" dirty="0" smtClean="0"/>
              <a:t>适当加强有机化学的初步认识</a:t>
            </a:r>
            <a:endParaRPr lang="en-US" altLang="zh-CN" b="1" dirty="0" smtClean="0"/>
          </a:p>
          <a:p>
            <a:pPr algn="ctr"/>
            <a:r>
              <a:rPr lang="zh-CN" altLang="en-US" b="1" dirty="0" smtClean="0"/>
              <a:t>素养导向、聚焦大概念、明确学业要求</a:t>
            </a:r>
            <a:endParaRPr lang="zh-CN" altLang="en-US" b="1" dirty="0"/>
          </a:p>
        </p:txBody>
      </p:sp>
    </p:spTree>
    <p:extLst>
      <p:ext uri="{BB962C8B-B14F-4D97-AF65-F5344CB8AC3E}">
        <p14:creationId xmlns:p14="http://schemas.microsoft.com/office/powerpoint/2010/main" val="101975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8763" y="413792"/>
            <a:ext cx="8229600" cy="1143000"/>
          </a:xfrm>
        </p:spPr>
        <p:txBody>
          <a:bodyPr>
            <a:normAutofit/>
          </a:bodyPr>
          <a:lstStyle/>
          <a:p>
            <a:r>
              <a:rPr lang="zh-CN" altLang="en-US" sz="4000" b="1" dirty="0">
                <a:solidFill>
                  <a:srgbClr val="C00000"/>
                </a:solidFill>
                <a:latin typeface="+mj-ea"/>
              </a:rPr>
              <a:t>规定必修课程学生必做实验</a:t>
            </a:r>
          </a:p>
        </p:txBody>
      </p:sp>
      <p:sp>
        <p:nvSpPr>
          <p:cNvPr id="3" name="内容占位符 2"/>
          <p:cNvSpPr>
            <a:spLocks noGrp="1"/>
          </p:cNvSpPr>
          <p:nvPr>
            <p:ph idx="1"/>
          </p:nvPr>
        </p:nvSpPr>
        <p:spPr>
          <a:xfrm>
            <a:off x="498763" y="1556792"/>
            <a:ext cx="8229600" cy="4525963"/>
          </a:xfrm>
        </p:spPr>
        <p:txBody>
          <a:bodyPr>
            <a:normAutofit lnSpcReduction="10000"/>
          </a:bodyPr>
          <a:lstStyle/>
          <a:p>
            <a:r>
              <a:rPr lang="zh-CN" altLang="zh-CN" sz="2800" b="1" dirty="0"/>
              <a:t>配制一定物质的量浓度的</a:t>
            </a:r>
            <a:r>
              <a:rPr lang="zh-CN" altLang="zh-CN" sz="2800" b="1" dirty="0" smtClean="0"/>
              <a:t>溶液</a:t>
            </a:r>
            <a:endParaRPr lang="zh-CN" altLang="zh-CN" sz="2800" b="1" dirty="0"/>
          </a:p>
          <a:p>
            <a:r>
              <a:rPr lang="zh-CN" altLang="zh-CN" sz="2800" b="1" dirty="0" smtClean="0"/>
              <a:t>用</a:t>
            </a:r>
            <a:r>
              <a:rPr lang="zh-CN" altLang="zh-CN" sz="2800" b="1" dirty="0"/>
              <a:t>化学沉淀法去除粗盐中的杂质</a:t>
            </a:r>
            <a:r>
              <a:rPr lang="zh-CN" altLang="zh-CN" sz="2800" b="1" dirty="0" smtClean="0"/>
              <a:t>离子</a:t>
            </a:r>
            <a:endParaRPr lang="en-US" altLang="zh-CN" sz="2800" b="1" dirty="0" smtClean="0"/>
          </a:p>
          <a:p>
            <a:r>
              <a:rPr lang="zh-CN" altLang="zh-CN" sz="2800" b="1" dirty="0"/>
              <a:t>铁及其化合物的</a:t>
            </a:r>
            <a:r>
              <a:rPr lang="zh-CN" altLang="zh-CN" sz="2800" b="1" dirty="0" smtClean="0"/>
              <a:t>性质</a:t>
            </a:r>
            <a:endParaRPr lang="zh-CN" altLang="zh-CN" sz="2800" b="1" dirty="0"/>
          </a:p>
          <a:p>
            <a:r>
              <a:rPr lang="zh-CN" altLang="zh-CN" sz="2800" b="1" dirty="0"/>
              <a:t>不同价态含硫物质的</a:t>
            </a:r>
            <a:r>
              <a:rPr lang="zh-CN" altLang="zh-CN" sz="2800" b="1" dirty="0" smtClean="0"/>
              <a:t>转化</a:t>
            </a:r>
            <a:endParaRPr lang="zh-CN" altLang="zh-CN" sz="2800" b="1" dirty="0"/>
          </a:p>
          <a:p>
            <a:r>
              <a:rPr lang="zh-CN" altLang="zh-CN" sz="2800" b="1" dirty="0" smtClean="0"/>
              <a:t>同</a:t>
            </a:r>
            <a:r>
              <a:rPr lang="zh-CN" altLang="zh-CN" sz="2800" b="1" dirty="0"/>
              <a:t>周期、同主族元素性质的递变</a:t>
            </a:r>
            <a:r>
              <a:rPr lang="zh-CN" altLang="zh-CN" sz="2800" b="1" dirty="0" smtClean="0"/>
              <a:t>规律</a:t>
            </a:r>
            <a:endParaRPr lang="zh-CN" altLang="zh-CN" sz="2800" b="1" dirty="0"/>
          </a:p>
          <a:p>
            <a:r>
              <a:rPr lang="zh-CN" altLang="zh-CN" sz="2800" b="1" dirty="0" smtClean="0"/>
              <a:t>化学反应</a:t>
            </a:r>
            <a:r>
              <a:rPr lang="zh-CN" altLang="zh-CN" sz="2800" b="1" dirty="0"/>
              <a:t>速率的</a:t>
            </a:r>
            <a:r>
              <a:rPr lang="zh-CN" altLang="zh-CN" sz="2800" b="1" dirty="0" smtClean="0"/>
              <a:t>影响因素</a:t>
            </a:r>
            <a:endParaRPr lang="zh-CN" altLang="zh-CN" sz="2800" b="1" dirty="0"/>
          </a:p>
          <a:p>
            <a:r>
              <a:rPr lang="zh-CN" altLang="zh-CN" sz="2800" b="1" dirty="0" smtClean="0"/>
              <a:t>原电池</a:t>
            </a:r>
            <a:endParaRPr lang="zh-CN" altLang="zh-CN" sz="2800" b="1" dirty="0"/>
          </a:p>
          <a:p>
            <a:r>
              <a:rPr lang="zh-CN" altLang="zh-CN" sz="2800" b="1" dirty="0"/>
              <a:t>搭建简单有机化合物分子的球棍</a:t>
            </a:r>
            <a:r>
              <a:rPr lang="zh-CN" altLang="zh-CN" sz="2800" b="1" dirty="0" smtClean="0"/>
              <a:t>模型</a:t>
            </a:r>
            <a:endParaRPr lang="zh-CN" altLang="zh-CN" sz="2800" b="1" dirty="0"/>
          </a:p>
          <a:p>
            <a:r>
              <a:rPr lang="zh-CN" altLang="zh-CN" sz="2800" b="1" dirty="0" smtClean="0"/>
              <a:t>乙醇</a:t>
            </a:r>
            <a:r>
              <a:rPr lang="zh-CN" altLang="zh-CN" sz="2800" b="1" dirty="0"/>
              <a:t>、乙酸的主要</a:t>
            </a:r>
            <a:r>
              <a:rPr lang="zh-CN" altLang="zh-CN" sz="2800" b="1" dirty="0" smtClean="0"/>
              <a:t>性质</a:t>
            </a:r>
            <a:endParaRPr lang="en-US" altLang="zh-CN" sz="2800" b="1" dirty="0" smtClean="0"/>
          </a:p>
          <a:p>
            <a:pPr marL="0" indent="0">
              <a:buNone/>
            </a:pPr>
            <a:endParaRPr lang="zh-CN" altLang="zh-CN" dirty="0"/>
          </a:p>
          <a:p>
            <a:endParaRPr lang="zh-CN" altLang="zh-CN" dirty="0"/>
          </a:p>
          <a:p>
            <a:endParaRPr lang="zh-CN" altLang="en-US" dirty="0"/>
          </a:p>
        </p:txBody>
      </p:sp>
    </p:spTree>
    <p:extLst>
      <p:ext uri="{BB962C8B-B14F-4D97-AF65-F5344CB8AC3E}">
        <p14:creationId xmlns:p14="http://schemas.microsoft.com/office/powerpoint/2010/main" val="311652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0"/>
            <a:ext cx="8229600" cy="654032"/>
          </a:xfrm>
        </p:spPr>
        <p:txBody>
          <a:bodyPr>
            <a:normAutofit fontScale="90000"/>
          </a:bodyPr>
          <a:lstStyle/>
          <a:p>
            <a:r>
              <a:rPr lang="zh-CN" altLang="en-US" b="1" dirty="0" smtClean="0">
                <a:solidFill>
                  <a:srgbClr val="C00000"/>
                </a:solidFill>
                <a:latin typeface="微软雅黑" panose="020B0503020204020204" pitchFamily="34" charset="-122"/>
                <a:ea typeface="微软雅黑" panose="020B0503020204020204" pitchFamily="34" charset="-122"/>
              </a:rPr>
              <a:t>必修课程具体知识内容的调整</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2626572205"/>
              </p:ext>
            </p:extLst>
          </p:nvPr>
        </p:nvGraphicFramePr>
        <p:xfrm>
          <a:off x="395536" y="836712"/>
          <a:ext cx="8358246" cy="5962678"/>
        </p:xfrm>
        <a:graphic>
          <a:graphicData uri="http://schemas.openxmlformats.org/drawingml/2006/table">
            <a:tbl>
              <a:tblPr/>
              <a:tblGrid>
                <a:gridCol w="833784"/>
                <a:gridCol w="2166612"/>
                <a:gridCol w="3183074"/>
                <a:gridCol w="2174776"/>
              </a:tblGrid>
              <a:tr h="280933">
                <a:tc>
                  <a:txBody>
                    <a:bodyPr/>
                    <a:lstStyle/>
                    <a:p>
                      <a:pPr algn="just">
                        <a:lnSpc>
                          <a:spcPct val="130000"/>
                        </a:lnSpc>
                        <a:spcAft>
                          <a:spcPts val="0"/>
                        </a:spcAft>
                      </a:pPr>
                      <a:endParaRPr lang="en-US" sz="14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ctr">
                        <a:lnSpc>
                          <a:spcPct val="130000"/>
                        </a:lnSpc>
                        <a:spcAft>
                          <a:spcPts val="0"/>
                        </a:spcAft>
                      </a:pPr>
                      <a:r>
                        <a:rPr lang="zh-CN" sz="1400" kern="100" dirty="0">
                          <a:latin typeface="Calibri"/>
                          <a:ea typeface="宋体"/>
                          <a:cs typeface="Times New Roman"/>
                        </a:rPr>
                        <a:t>修订前</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ctr">
                        <a:lnSpc>
                          <a:spcPct val="130000"/>
                        </a:lnSpc>
                        <a:spcAft>
                          <a:spcPts val="0"/>
                        </a:spcAft>
                      </a:pPr>
                      <a:r>
                        <a:rPr lang="zh-CN" sz="1400" kern="100">
                          <a:latin typeface="Calibri"/>
                          <a:ea typeface="宋体"/>
                          <a:cs typeface="Times New Roman"/>
                        </a:rPr>
                        <a:t>修订后</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zh-CN" sz="1400" kern="100" dirty="0">
                          <a:latin typeface="Calibri"/>
                          <a:ea typeface="宋体"/>
                          <a:cs typeface="Times New Roman"/>
                        </a:rPr>
                        <a:t>变化</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690">
                <a:tc rowSpan="2">
                  <a:txBody>
                    <a:bodyPr/>
                    <a:lstStyle/>
                    <a:p>
                      <a:pPr algn="just">
                        <a:lnSpc>
                          <a:spcPct val="130000"/>
                        </a:lnSpc>
                        <a:spcAft>
                          <a:spcPts val="0"/>
                        </a:spcAft>
                      </a:pPr>
                      <a:r>
                        <a:rPr lang="zh-CN" sz="1400" kern="100" dirty="0">
                          <a:latin typeface="Calibri"/>
                          <a:ea typeface="宋体"/>
                          <a:cs typeface="Times New Roman"/>
                        </a:rPr>
                        <a:t>无机</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a:solidFill>
                            <a:srgbClr val="000000"/>
                          </a:solidFill>
                          <a:latin typeface="Calibri"/>
                          <a:ea typeface="宋体"/>
                          <a:cs typeface="Times New Roman"/>
                        </a:rPr>
                        <a:t>钠、铝、铁、铜等金属及其重要化合物</a:t>
                      </a:r>
                      <a:endParaRPr lang="zh-CN" sz="1200" kern="10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dirty="0">
                          <a:solidFill>
                            <a:srgbClr val="C00000"/>
                          </a:solidFill>
                          <a:latin typeface="Calibri"/>
                          <a:ea typeface="宋体"/>
                          <a:cs typeface="Times New Roman"/>
                        </a:rPr>
                        <a:t>钠、铁及其重要化合物 </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zh-CN" sz="1400" kern="100" dirty="0">
                          <a:solidFill>
                            <a:srgbClr val="C00000"/>
                          </a:solidFill>
                          <a:latin typeface="Calibri"/>
                          <a:ea typeface="宋体"/>
                          <a:cs typeface="Times New Roman"/>
                        </a:rPr>
                        <a:t>减少铝、铜的系统认识</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690">
                <a:tc vMerge="1">
                  <a:txBody>
                    <a:bodyPr/>
                    <a:lstStyle/>
                    <a:p>
                      <a:pPr algn="just">
                        <a:lnSpc>
                          <a:spcPct val="130000"/>
                        </a:lnSpc>
                        <a:spcAft>
                          <a:spcPts val="0"/>
                        </a:spcAft>
                      </a:pPr>
                      <a:endParaRPr lang="en-US" sz="14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a:solidFill>
                            <a:srgbClr val="000000"/>
                          </a:solidFill>
                          <a:latin typeface="Calibri"/>
                          <a:ea typeface="宋体"/>
                          <a:cs typeface="Times New Roman"/>
                        </a:rPr>
                        <a:t>氯、氮、硫、硅等非金属及其重要化合物</a:t>
                      </a:r>
                      <a:endParaRPr lang="zh-CN" sz="1200" kern="10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dirty="0">
                          <a:solidFill>
                            <a:srgbClr val="C00000"/>
                          </a:solidFill>
                          <a:latin typeface="Calibri"/>
                          <a:ea typeface="宋体"/>
                          <a:cs typeface="Times New Roman"/>
                        </a:rPr>
                        <a:t>氯、氮、硫及其重要化合物</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zh-CN" sz="1400" kern="100" dirty="0">
                          <a:solidFill>
                            <a:srgbClr val="C00000"/>
                          </a:solidFill>
                          <a:latin typeface="Calibri"/>
                          <a:ea typeface="宋体"/>
                          <a:cs typeface="Times New Roman"/>
                        </a:rPr>
                        <a:t>减少硅的系统认识</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411">
                <a:tc rowSpan="2">
                  <a:txBody>
                    <a:bodyPr/>
                    <a:lstStyle/>
                    <a:p>
                      <a:pPr algn="just">
                        <a:lnSpc>
                          <a:spcPct val="130000"/>
                        </a:lnSpc>
                        <a:spcAft>
                          <a:spcPts val="0"/>
                        </a:spcAft>
                      </a:pPr>
                      <a:r>
                        <a:rPr lang="zh-CN" sz="1400" kern="100" dirty="0">
                          <a:latin typeface="Calibri"/>
                          <a:ea typeface="宋体"/>
                          <a:cs typeface="Times New Roman"/>
                        </a:rPr>
                        <a:t>有机</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a:solidFill>
                            <a:srgbClr val="000000"/>
                          </a:solidFill>
                          <a:latin typeface="Calibri"/>
                          <a:ea typeface="宋体"/>
                          <a:cs typeface="Times New Roman"/>
                        </a:rPr>
                        <a:t>了解有机化合物中碳的成键特征。</a:t>
                      </a:r>
                      <a:endParaRPr lang="zh-CN" sz="1200" kern="10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304800" algn="just" defTabSz="457200" rtl="0" eaLnBrk="1" fontAlgn="auto" latinLnBrk="0" hangingPunct="1">
                        <a:lnSpc>
                          <a:spcPct val="130000"/>
                        </a:lnSpc>
                        <a:spcBef>
                          <a:spcPts val="0"/>
                        </a:spcBef>
                        <a:spcAft>
                          <a:spcPts val="0"/>
                        </a:spcAft>
                        <a:buClrTx/>
                        <a:buSzTx/>
                        <a:buFontTx/>
                        <a:buNone/>
                        <a:tabLst/>
                        <a:defRPr/>
                      </a:pPr>
                      <a:r>
                        <a:rPr lang="zh-CN" altLang="zh-CN" sz="1200" kern="1200" dirty="0" smtClean="0">
                          <a:solidFill>
                            <a:srgbClr val="C00000"/>
                          </a:solidFill>
                          <a:effectLst/>
                          <a:latin typeface="+mn-lt"/>
                          <a:ea typeface="+mn-ea"/>
                          <a:cs typeface="+mn-cs"/>
                        </a:rPr>
                        <a:t>知道有机化合物分子是有立体结构的，以甲烷、乙烯、乙炔、苯为例认识碳原子的成键特点，以乙醇、乙醛、乙酸、乙酸乙酯为例认识有机化合物中的官能团。</a:t>
                      </a:r>
                    </a:p>
                    <a:p>
                      <a:pPr indent="304800" algn="just">
                        <a:lnSpc>
                          <a:spcPct val="130000"/>
                        </a:lnSpc>
                        <a:spcAft>
                          <a:spcPts val="0"/>
                        </a:spcAft>
                      </a:pPr>
                      <a:endParaRPr lang="zh-CN" sz="1200" kern="100" dirty="0">
                        <a:solidFill>
                          <a:srgbClr val="C00000"/>
                        </a:solidFill>
                        <a:latin typeface="Calibri"/>
                        <a:cs typeface="宋体"/>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zh-CN" altLang="en-US" sz="1400" kern="100" dirty="0" smtClean="0">
                          <a:solidFill>
                            <a:srgbClr val="C00000"/>
                          </a:solidFill>
                          <a:latin typeface="Calibri"/>
                          <a:ea typeface="宋体"/>
                          <a:cs typeface="Times New Roman"/>
                        </a:rPr>
                        <a:t>初步认识有机分子的立体结构；初步认识有机化合物的官能团</a:t>
                      </a:r>
                      <a:endParaRPr lang="zh-CN" sz="1400" kern="100" dirty="0">
                        <a:solidFill>
                          <a:srgbClr val="C00000"/>
                        </a:solidFill>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0823">
                <a:tc vMerge="1">
                  <a:txBody>
                    <a:bodyPr/>
                    <a:lstStyle/>
                    <a:p>
                      <a:pPr algn="just">
                        <a:lnSpc>
                          <a:spcPct val="130000"/>
                        </a:lnSpc>
                        <a:spcAft>
                          <a:spcPts val="0"/>
                        </a:spcAft>
                      </a:pPr>
                      <a:endParaRPr lang="en-US" sz="14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dirty="0">
                          <a:solidFill>
                            <a:srgbClr val="000000"/>
                          </a:solidFill>
                          <a:latin typeface="Calibri"/>
                          <a:ea typeface="宋体"/>
                          <a:cs typeface="Times New Roman"/>
                        </a:rPr>
                        <a:t>了解甲烷、乙烯、苯等的主要性质。</a:t>
                      </a:r>
                      <a:endParaRPr lang="zh-CN" sz="1200" kern="100" dirty="0">
                        <a:latin typeface="Calibri"/>
                        <a:ea typeface="宋体"/>
                        <a:cs typeface="Times New Roman"/>
                      </a:endParaRPr>
                    </a:p>
                    <a:p>
                      <a:pPr indent="304800" algn="just">
                        <a:lnSpc>
                          <a:spcPct val="130000"/>
                        </a:lnSpc>
                        <a:spcAft>
                          <a:spcPts val="0"/>
                        </a:spcAft>
                      </a:pPr>
                      <a:r>
                        <a:rPr lang="zh-CN" sz="1200" kern="100" dirty="0">
                          <a:solidFill>
                            <a:srgbClr val="000000"/>
                          </a:solidFill>
                          <a:latin typeface="Calibri"/>
                          <a:ea typeface="宋体"/>
                          <a:cs typeface="Times New Roman"/>
                        </a:rPr>
                        <a:t>知道乙醇、乙酸、糖类、油脂、蛋白质的组成和主要性质。</a:t>
                      </a:r>
                      <a:endParaRPr lang="zh-CN" sz="12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dirty="0">
                          <a:solidFill>
                            <a:srgbClr val="C00000"/>
                          </a:solidFill>
                          <a:latin typeface="Calibri"/>
                          <a:cs typeface="Times New Roman"/>
                        </a:rPr>
                        <a:t>认识乙烯、乙醇、乙酸的结构及其主要性质与应用。</a:t>
                      </a:r>
                      <a:endParaRPr lang="zh-CN" sz="1200" kern="100" dirty="0">
                        <a:solidFill>
                          <a:srgbClr val="C00000"/>
                        </a:solidFill>
                        <a:latin typeface="Calibri"/>
                        <a:cs typeface="宋体"/>
                      </a:endParaRPr>
                    </a:p>
                    <a:p>
                      <a:pPr indent="304800" algn="just">
                        <a:lnSpc>
                          <a:spcPct val="130000"/>
                        </a:lnSpc>
                        <a:spcAft>
                          <a:spcPts val="0"/>
                        </a:spcAft>
                      </a:pPr>
                      <a:r>
                        <a:rPr lang="zh-CN" sz="1200" kern="100" dirty="0">
                          <a:solidFill>
                            <a:srgbClr val="C00000"/>
                          </a:solidFill>
                          <a:latin typeface="Calibri"/>
                          <a:cs typeface="Times New Roman"/>
                        </a:rPr>
                        <a:t>结合实例认识甲烷、苯、甲醛、油脂、糖类、蛋白质、高分子等有机化合物在生产生活领域中的重要应用。</a:t>
                      </a:r>
                      <a:endParaRPr lang="zh-CN" sz="1200" kern="100" dirty="0">
                        <a:solidFill>
                          <a:srgbClr val="C00000"/>
                        </a:solidFill>
                        <a:latin typeface="Calibri"/>
                        <a:cs typeface="宋体"/>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zh-CN" sz="1400" kern="100" dirty="0">
                          <a:solidFill>
                            <a:srgbClr val="C00000"/>
                          </a:solidFill>
                          <a:latin typeface="Calibri"/>
                          <a:ea typeface="宋体"/>
                          <a:cs typeface="Times New Roman"/>
                        </a:rPr>
                        <a:t>认识性质限定</a:t>
                      </a:r>
                      <a:r>
                        <a:rPr lang="en-US" sz="1400" kern="100" dirty="0">
                          <a:solidFill>
                            <a:srgbClr val="C00000"/>
                          </a:solidFill>
                          <a:latin typeface="Calibri"/>
                          <a:ea typeface="宋体"/>
                          <a:cs typeface="Times New Roman"/>
                        </a:rPr>
                        <a:t>3</a:t>
                      </a:r>
                      <a:r>
                        <a:rPr lang="zh-CN" sz="1400" kern="100" dirty="0">
                          <a:solidFill>
                            <a:srgbClr val="C00000"/>
                          </a:solidFill>
                          <a:latin typeface="Calibri"/>
                          <a:ea typeface="宋体"/>
                          <a:cs typeface="Times New Roman"/>
                        </a:rPr>
                        <a:t>种物质：乙烯、乙醇、乙酸</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2016">
                <a:tc rowSpan="2">
                  <a:txBody>
                    <a:bodyPr/>
                    <a:lstStyle/>
                    <a:p>
                      <a:pPr algn="just">
                        <a:lnSpc>
                          <a:spcPct val="130000"/>
                        </a:lnSpc>
                        <a:spcAft>
                          <a:spcPts val="0"/>
                        </a:spcAft>
                      </a:pPr>
                      <a:r>
                        <a:rPr lang="zh-CN" sz="1400" kern="100" dirty="0">
                          <a:latin typeface="Calibri"/>
                          <a:ea typeface="宋体"/>
                          <a:cs typeface="Times New Roman"/>
                        </a:rPr>
                        <a:t>物质结构</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a:solidFill>
                            <a:srgbClr val="000000"/>
                          </a:solidFill>
                          <a:latin typeface="Calibri"/>
                          <a:ea typeface="宋体"/>
                          <a:cs typeface="Times New Roman"/>
                        </a:rPr>
                        <a:t>能结合有关数据和实验事实认识元素周期律。</a:t>
                      </a:r>
                      <a:endParaRPr lang="zh-CN" sz="1200" kern="10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200" kern="100" dirty="0">
                          <a:latin typeface="Times New Roman"/>
                          <a:ea typeface="宋体"/>
                          <a:cs typeface="Times New Roman"/>
                        </a:rPr>
                        <a:t>以第三周期的钠、镁、铝、硅、氯为例了解金属、非金属元素在周期表中的位置及其性质的递变规律</a:t>
                      </a:r>
                      <a:endParaRPr lang="zh-CN" sz="12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endParaRPr lang="zh-CN" sz="14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806">
                <a:tc vMerge="1">
                  <a:txBody>
                    <a:bodyPr/>
                    <a:lstStyle/>
                    <a:p>
                      <a:pPr algn="just">
                        <a:lnSpc>
                          <a:spcPct val="130000"/>
                        </a:lnSpc>
                        <a:spcAft>
                          <a:spcPts val="0"/>
                        </a:spcAft>
                      </a:pPr>
                      <a:endParaRPr lang="en-US" sz="1400" kern="100" dirty="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endParaRPr lang="en-US" sz="1400" kern="100">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30000"/>
                        </a:lnSpc>
                        <a:spcAft>
                          <a:spcPts val="0"/>
                        </a:spcAft>
                      </a:pPr>
                      <a:r>
                        <a:rPr lang="zh-CN" sz="1400" kern="100" dirty="0">
                          <a:solidFill>
                            <a:srgbClr val="C00000"/>
                          </a:solidFill>
                          <a:latin typeface="Times New Roman"/>
                          <a:ea typeface="宋体"/>
                          <a:cs typeface="Times New Roman"/>
                        </a:rPr>
                        <a:t>知道分子存在一定的空间结构。</a:t>
                      </a:r>
                      <a:endParaRPr lang="zh-CN" sz="1400" kern="100" dirty="0">
                        <a:solidFill>
                          <a:srgbClr val="C00000"/>
                        </a:solidFill>
                        <a:latin typeface="Calibri"/>
                        <a:ea typeface="宋体"/>
                        <a:cs typeface="Times New Roman"/>
                      </a:endParaRP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zh-CN" sz="1400" kern="100" dirty="0">
                          <a:solidFill>
                            <a:srgbClr val="C00000"/>
                          </a:solidFill>
                          <a:latin typeface="Calibri"/>
                          <a:ea typeface="宋体"/>
                          <a:cs typeface="Times New Roman"/>
                        </a:rPr>
                        <a:t>增加对空间结构的认识</a:t>
                      </a:r>
                    </a:p>
                  </a:txBody>
                  <a:tcPr marL="58025" marR="58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720764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6750" y="1028700"/>
            <a:ext cx="8229600" cy="1143000"/>
          </a:xfrm>
        </p:spPr>
        <p:txBody>
          <a:bodyPr>
            <a:normAutofit fontScale="90000"/>
          </a:bodyPr>
          <a:lstStyle/>
          <a:p>
            <a:r>
              <a:rPr lang="zh-CN" altLang="en-US" b="1" dirty="0" smtClean="0">
                <a:solidFill>
                  <a:srgbClr val="C00000"/>
                </a:solidFill>
              </a:rPr>
              <a:t>必修课程的内容主题</a:t>
            </a:r>
            <a:r>
              <a:rPr lang="en-US" altLang="zh-CN" dirty="0"/>
              <a:t/>
            </a:r>
            <a:br>
              <a:rPr lang="en-US" altLang="zh-CN" dirty="0"/>
            </a:br>
            <a:endParaRPr lang="zh-CN" altLang="en-US" dirty="0"/>
          </a:p>
        </p:txBody>
      </p:sp>
      <p:sp>
        <p:nvSpPr>
          <p:cNvPr id="3" name="内容占位符 2"/>
          <p:cNvSpPr>
            <a:spLocks noGrp="1"/>
          </p:cNvSpPr>
          <p:nvPr>
            <p:ph idx="1"/>
          </p:nvPr>
        </p:nvSpPr>
        <p:spPr/>
        <p:txBody>
          <a:bodyPr>
            <a:normAutofit fontScale="92500"/>
          </a:bodyPr>
          <a:lstStyle/>
          <a:p>
            <a:endParaRPr lang="en-US" altLang="zh-CN" sz="4400" dirty="0" smtClean="0"/>
          </a:p>
          <a:p>
            <a:pPr marL="0" indent="0">
              <a:buNone/>
            </a:pPr>
            <a:r>
              <a:rPr lang="zh-CN" altLang="en-US" sz="4000" dirty="0" smtClean="0"/>
              <a:t>主题一：认识化学科学与科学探究</a:t>
            </a:r>
            <a:endParaRPr lang="en-US" altLang="zh-CN" sz="4000" dirty="0" smtClean="0"/>
          </a:p>
          <a:p>
            <a:pPr marL="0" indent="0">
              <a:buNone/>
            </a:pPr>
            <a:r>
              <a:rPr lang="zh-CN" altLang="en-US" sz="4000" dirty="0" smtClean="0"/>
              <a:t>主题二</a:t>
            </a:r>
            <a:r>
              <a:rPr lang="zh-CN" altLang="en-US" sz="4000" dirty="0"/>
              <a:t>：</a:t>
            </a:r>
            <a:r>
              <a:rPr lang="zh-CN" altLang="en-US" sz="4000" dirty="0" smtClean="0"/>
              <a:t>常见无机物的性质和应用</a:t>
            </a:r>
            <a:endParaRPr lang="en-US" altLang="zh-CN" sz="4000" dirty="0" smtClean="0"/>
          </a:p>
          <a:p>
            <a:pPr marL="0" indent="0">
              <a:buNone/>
            </a:pPr>
            <a:r>
              <a:rPr lang="zh-CN" altLang="en-US" sz="4000" dirty="0"/>
              <a:t>主题</a:t>
            </a:r>
            <a:r>
              <a:rPr lang="zh-CN" altLang="en-US" sz="4000" dirty="0" smtClean="0"/>
              <a:t>三：物质结构基础与化学反应规律</a:t>
            </a:r>
            <a:endParaRPr lang="en-US" altLang="zh-CN" sz="4000" dirty="0" smtClean="0"/>
          </a:p>
          <a:p>
            <a:pPr marL="0" indent="0">
              <a:buNone/>
            </a:pPr>
            <a:r>
              <a:rPr lang="zh-CN" altLang="en-US" sz="4000" dirty="0"/>
              <a:t>主题</a:t>
            </a:r>
            <a:r>
              <a:rPr lang="zh-CN" altLang="en-US" sz="4000" dirty="0" smtClean="0"/>
              <a:t>四：简单的有机化合物</a:t>
            </a:r>
            <a:endParaRPr lang="en-US" altLang="zh-CN" sz="4000" dirty="0" smtClean="0"/>
          </a:p>
          <a:p>
            <a:pPr marL="0" indent="0">
              <a:buNone/>
            </a:pPr>
            <a:r>
              <a:rPr lang="zh-CN" altLang="en-US" sz="4000" dirty="0"/>
              <a:t>主题</a:t>
            </a:r>
            <a:r>
              <a:rPr lang="zh-CN" altLang="en-US" sz="4000" dirty="0" smtClean="0"/>
              <a:t>五：化学与社会发展</a:t>
            </a:r>
            <a:endParaRPr lang="zh-CN" altLang="en-US" sz="4000" dirty="0"/>
          </a:p>
        </p:txBody>
      </p:sp>
    </p:spTree>
    <p:extLst>
      <p:ext uri="{BB962C8B-B14F-4D97-AF65-F5344CB8AC3E}">
        <p14:creationId xmlns:p14="http://schemas.microsoft.com/office/powerpoint/2010/main" val="25113352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3674" y="58613"/>
            <a:ext cx="8229600" cy="1143000"/>
          </a:xfrm>
        </p:spPr>
        <p:txBody>
          <a:bodyPr/>
          <a:lstStyle/>
          <a:p>
            <a:r>
              <a:rPr lang="zh-CN" altLang="en-US" b="1" dirty="0" smtClean="0">
                <a:solidFill>
                  <a:srgbClr val="C00000"/>
                </a:solidFill>
              </a:rPr>
              <a:t>各主题修订重点</a:t>
            </a:r>
            <a:endParaRPr lang="zh-CN" altLang="en-US" b="1" dirty="0">
              <a:solidFill>
                <a:srgbClr val="C00000"/>
              </a:solidFill>
            </a:endParaRPr>
          </a:p>
        </p:txBody>
      </p:sp>
      <p:sp>
        <p:nvSpPr>
          <p:cNvPr id="13" name="矩形 12"/>
          <p:cNvSpPr/>
          <p:nvPr/>
        </p:nvSpPr>
        <p:spPr>
          <a:xfrm>
            <a:off x="3282148" y="1784515"/>
            <a:ext cx="2524150" cy="4271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主题一修订重点</a:t>
            </a:r>
            <a:endParaRPr lang="zh-CN" altLang="en-US" b="1" dirty="0"/>
          </a:p>
        </p:txBody>
      </p:sp>
      <p:sp>
        <p:nvSpPr>
          <p:cNvPr id="14" name="内容占位符 2"/>
          <p:cNvSpPr>
            <a:spLocks noGrp="1"/>
          </p:cNvSpPr>
          <p:nvPr>
            <p:ph idx="1"/>
          </p:nvPr>
        </p:nvSpPr>
        <p:spPr>
          <a:xfrm>
            <a:off x="3299850" y="2420888"/>
            <a:ext cx="2548136" cy="2088231"/>
          </a:xfrm>
        </p:spPr>
        <p:txBody>
          <a:bodyPr>
            <a:noAutofit/>
          </a:bodyPr>
          <a:lstStyle/>
          <a:p>
            <a:pPr marL="0" indent="0" algn="just">
              <a:spcBef>
                <a:spcPts val="0"/>
              </a:spcBef>
              <a:buNone/>
            </a:pPr>
            <a:r>
              <a:rPr lang="en-US" altLang="zh-CN" sz="1600" b="1" dirty="0" smtClean="0"/>
              <a:t>1.</a:t>
            </a:r>
            <a:r>
              <a:rPr lang="zh-CN" altLang="zh-CN" sz="1600" b="1" dirty="0" smtClean="0"/>
              <a:t>整合“认识化学科学”与“化学实验基础”为“化学科学与实验探究”主题</a:t>
            </a:r>
            <a:endParaRPr lang="zh-CN" altLang="zh-CN" sz="1600" dirty="0" smtClean="0"/>
          </a:p>
          <a:p>
            <a:pPr marL="0" indent="0" algn="just">
              <a:spcBef>
                <a:spcPts val="0"/>
              </a:spcBef>
              <a:buNone/>
            </a:pPr>
            <a:r>
              <a:rPr lang="en-US" altLang="zh-CN" sz="1600" b="1" dirty="0" smtClean="0"/>
              <a:t>2. </a:t>
            </a:r>
            <a:r>
              <a:rPr lang="zh-CN" altLang="zh-CN" sz="1600" b="1" dirty="0" smtClean="0"/>
              <a:t>建立科学探究的大概念（核心观念）</a:t>
            </a:r>
            <a:endParaRPr lang="en-US" altLang="zh-CN" sz="1600" b="1" dirty="0" smtClean="0"/>
          </a:p>
          <a:p>
            <a:pPr marL="0" indent="0" algn="just">
              <a:spcBef>
                <a:spcPts val="0"/>
              </a:spcBef>
              <a:buNone/>
            </a:pPr>
            <a:r>
              <a:rPr lang="en-US" altLang="zh-CN" sz="1600" b="1" dirty="0" smtClean="0"/>
              <a:t>3. </a:t>
            </a:r>
            <a:r>
              <a:rPr lang="zh-CN" altLang="zh-CN" sz="1600" b="1" dirty="0" smtClean="0"/>
              <a:t>明确化学实验探究能力培养的内涵，规定学生必做实验</a:t>
            </a:r>
            <a:endParaRPr lang="en-US" altLang="zh-CN" sz="1600" b="1" dirty="0" smtClean="0"/>
          </a:p>
          <a:p>
            <a:pPr marL="0" indent="0" algn="just">
              <a:spcBef>
                <a:spcPts val="0"/>
              </a:spcBef>
              <a:buNone/>
            </a:pPr>
            <a:r>
              <a:rPr lang="en-US" altLang="zh-CN" sz="1600" b="1" dirty="0" smtClean="0"/>
              <a:t>4.</a:t>
            </a:r>
            <a:r>
              <a:rPr lang="zh-CN" altLang="zh-CN" sz="1600" b="1" dirty="0" smtClean="0"/>
              <a:t>明确实验探究能力的学业表现要求</a:t>
            </a:r>
            <a:endParaRPr lang="en-US" altLang="zh-CN" sz="1600" b="1" dirty="0" smtClean="0"/>
          </a:p>
          <a:p>
            <a:pPr marL="0" indent="0" algn="just">
              <a:spcBef>
                <a:spcPts val="0"/>
              </a:spcBef>
              <a:buNone/>
            </a:pPr>
            <a:r>
              <a:rPr lang="en-US" altLang="zh-CN" sz="1600" b="1" dirty="0" smtClean="0"/>
              <a:t>5.</a:t>
            </a:r>
            <a:r>
              <a:rPr lang="zh-CN" altLang="zh-CN" sz="1600" b="1" dirty="0" smtClean="0"/>
              <a:t>强调实验探究教学过程中要注重科学态度、创新精神、安全意识的培养</a:t>
            </a:r>
          </a:p>
          <a:p>
            <a:pPr algn="just">
              <a:spcBef>
                <a:spcPts val="0"/>
              </a:spcBef>
            </a:pPr>
            <a:endParaRPr lang="zh-CN" altLang="zh-CN" sz="1400" dirty="0"/>
          </a:p>
        </p:txBody>
      </p:sp>
      <p:sp>
        <p:nvSpPr>
          <p:cNvPr id="15" name="内容占位符 2"/>
          <p:cNvSpPr txBox="1">
            <a:spLocks/>
          </p:cNvSpPr>
          <p:nvPr/>
        </p:nvSpPr>
        <p:spPr>
          <a:xfrm>
            <a:off x="179513" y="1772816"/>
            <a:ext cx="2876450" cy="20025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ts val="1800"/>
              </a:lnSpc>
              <a:spcBef>
                <a:spcPts val="0"/>
              </a:spcBef>
              <a:buNone/>
            </a:pPr>
            <a:r>
              <a:rPr lang="en-US" altLang="zh-CN" sz="1600" b="1" dirty="0"/>
              <a:t>1.</a:t>
            </a:r>
            <a:r>
              <a:rPr lang="zh-CN" altLang="zh-CN" sz="1600" b="1" dirty="0"/>
              <a:t>核心观念统领，聚焦学科大概念</a:t>
            </a:r>
            <a:endParaRPr lang="en-US" altLang="zh-CN" sz="1600" b="1" dirty="0"/>
          </a:p>
          <a:p>
            <a:pPr marL="0" indent="0" algn="just">
              <a:lnSpc>
                <a:spcPts val="1800"/>
              </a:lnSpc>
              <a:spcBef>
                <a:spcPts val="0"/>
              </a:spcBef>
              <a:buNone/>
            </a:pPr>
            <a:r>
              <a:rPr lang="en-US" altLang="zh-CN" sz="1600" b="1" dirty="0"/>
              <a:t>2.</a:t>
            </a:r>
            <a:r>
              <a:rPr lang="zh-CN" altLang="zh-CN" sz="1600" b="1" dirty="0"/>
              <a:t>删减调整具体元素化合物知识内容</a:t>
            </a:r>
            <a:endParaRPr lang="en-US" altLang="zh-CN" sz="1600" b="1" dirty="0"/>
          </a:p>
          <a:p>
            <a:pPr marL="0" indent="0" algn="just">
              <a:lnSpc>
                <a:spcPts val="1800"/>
              </a:lnSpc>
              <a:spcBef>
                <a:spcPts val="0"/>
              </a:spcBef>
              <a:buNone/>
            </a:pPr>
            <a:r>
              <a:rPr lang="en-US" altLang="zh-CN" sz="1600" b="1" dirty="0"/>
              <a:t>3.</a:t>
            </a:r>
            <a:r>
              <a:rPr lang="zh-CN" altLang="zh-CN" sz="1600" b="1" dirty="0"/>
              <a:t>注重元素化合物知识与</a:t>
            </a:r>
            <a:r>
              <a:rPr lang="en-US" altLang="zh-CN" sz="1600" b="1" dirty="0"/>
              <a:t>STSE</a:t>
            </a:r>
            <a:r>
              <a:rPr lang="zh-CN" altLang="zh-CN" sz="1600" b="1" dirty="0"/>
              <a:t>知识的融合，体现科学精神与社会责任的内涵实质</a:t>
            </a:r>
          </a:p>
          <a:p>
            <a:pPr marL="0" indent="0" algn="just">
              <a:lnSpc>
                <a:spcPts val="1800"/>
              </a:lnSpc>
              <a:spcBef>
                <a:spcPts val="0"/>
              </a:spcBef>
              <a:buNone/>
            </a:pPr>
            <a:r>
              <a:rPr lang="en-US" altLang="zh-CN" sz="1600" b="1" dirty="0"/>
              <a:t>4.</a:t>
            </a:r>
            <a:r>
              <a:rPr lang="zh-CN" altLang="zh-CN" sz="1600" b="1" dirty="0"/>
              <a:t>明确素养导向的学业</a:t>
            </a:r>
            <a:r>
              <a:rPr lang="zh-CN" altLang="zh-CN" sz="1600" b="1" dirty="0" smtClean="0"/>
              <a:t>要求</a:t>
            </a:r>
            <a:endParaRPr lang="zh-CN" altLang="zh-CN" sz="1600" b="1" dirty="0"/>
          </a:p>
        </p:txBody>
      </p:sp>
      <p:sp>
        <p:nvSpPr>
          <p:cNvPr id="16" name="矩形 15"/>
          <p:cNvSpPr/>
          <p:nvPr/>
        </p:nvSpPr>
        <p:spPr>
          <a:xfrm>
            <a:off x="463672" y="1191643"/>
            <a:ext cx="2450207" cy="4271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主题二修订重点</a:t>
            </a:r>
            <a:endParaRPr lang="zh-CN" altLang="en-US" b="1" dirty="0"/>
          </a:p>
        </p:txBody>
      </p:sp>
      <p:sp>
        <p:nvSpPr>
          <p:cNvPr id="7" name="矩形 6"/>
          <p:cNvSpPr/>
          <p:nvPr/>
        </p:nvSpPr>
        <p:spPr>
          <a:xfrm>
            <a:off x="6078945" y="1191643"/>
            <a:ext cx="2592288" cy="4271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主题三修订重点</a:t>
            </a:r>
            <a:endParaRPr lang="zh-CN" altLang="en-US" b="1" dirty="0"/>
          </a:p>
        </p:txBody>
      </p:sp>
      <p:sp>
        <p:nvSpPr>
          <p:cNvPr id="8" name="内容占位符 2"/>
          <p:cNvSpPr txBox="1">
            <a:spLocks/>
          </p:cNvSpPr>
          <p:nvPr/>
        </p:nvSpPr>
        <p:spPr>
          <a:xfrm>
            <a:off x="6072471" y="1930549"/>
            <a:ext cx="2596936" cy="23032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US" altLang="zh-CN" sz="1600" b="1" dirty="0" smtClean="0"/>
              <a:t>1.</a:t>
            </a:r>
            <a:r>
              <a:rPr lang="zh-CN" altLang="zh-CN" sz="1600" b="1" dirty="0" smtClean="0"/>
              <a:t>基于元素周期律（表）发展学生证据推理与模型认知的核心素养</a:t>
            </a:r>
            <a:endParaRPr lang="zh-CN" altLang="zh-CN" sz="1600" dirty="0" smtClean="0"/>
          </a:p>
          <a:p>
            <a:pPr marL="0" indent="0" algn="just">
              <a:buFont typeface="Arial" pitchFamily="34" charset="0"/>
              <a:buNone/>
            </a:pPr>
            <a:r>
              <a:rPr lang="en-US" altLang="zh-CN" sz="1600" b="1" dirty="0" smtClean="0"/>
              <a:t>2.</a:t>
            </a:r>
            <a:r>
              <a:rPr lang="zh-CN" altLang="zh-CN" sz="1600" b="1" dirty="0" smtClean="0"/>
              <a:t>基于化学键概念发展学生宏观辨识与微观探析的核心素养</a:t>
            </a:r>
            <a:endParaRPr lang="zh-CN" altLang="zh-CN" sz="1600" dirty="0" smtClean="0"/>
          </a:p>
          <a:p>
            <a:pPr marL="0" indent="0" algn="just">
              <a:buFont typeface="Arial" pitchFamily="34" charset="0"/>
              <a:buNone/>
            </a:pPr>
            <a:r>
              <a:rPr lang="en-US" altLang="zh-CN" sz="1600" b="1" dirty="0" smtClean="0"/>
              <a:t>3.</a:t>
            </a:r>
            <a:r>
              <a:rPr lang="zh-CN" altLang="zh-CN" sz="1600" b="1" dirty="0" smtClean="0"/>
              <a:t>基于化学反应规律发展学生变化观念与平衡思想</a:t>
            </a:r>
            <a:endParaRPr lang="zh-CN" altLang="zh-CN" sz="1600" dirty="0" smtClean="0"/>
          </a:p>
          <a:p>
            <a:pPr algn="just"/>
            <a:endParaRPr lang="zh-CN" altLang="en-US" sz="1200" dirty="0"/>
          </a:p>
        </p:txBody>
      </p:sp>
      <p:sp>
        <p:nvSpPr>
          <p:cNvPr id="9" name="矩形 8"/>
          <p:cNvSpPr/>
          <p:nvPr/>
        </p:nvSpPr>
        <p:spPr>
          <a:xfrm>
            <a:off x="463674" y="4184327"/>
            <a:ext cx="2592288" cy="4271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主题四修订重点</a:t>
            </a:r>
            <a:endParaRPr lang="zh-CN" altLang="en-US" b="1" dirty="0"/>
          </a:p>
        </p:txBody>
      </p:sp>
      <p:sp>
        <p:nvSpPr>
          <p:cNvPr id="10" name="内容占位符 2"/>
          <p:cNvSpPr txBox="1">
            <a:spLocks/>
          </p:cNvSpPr>
          <p:nvPr/>
        </p:nvSpPr>
        <p:spPr>
          <a:xfrm>
            <a:off x="463674" y="4725144"/>
            <a:ext cx="2592288" cy="154366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600" b="1" dirty="0"/>
              <a:t>1.</a:t>
            </a:r>
            <a:r>
              <a:rPr lang="zh-CN" altLang="zh-CN" sz="1600" b="1" dirty="0"/>
              <a:t>增加官能团概念，初步建立有机物的认识框架</a:t>
            </a:r>
            <a:endParaRPr lang="en-US" altLang="zh-CN" sz="1600" b="1" dirty="0"/>
          </a:p>
          <a:p>
            <a:pPr marL="0" indent="0">
              <a:buNone/>
            </a:pPr>
            <a:r>
              <a:rPr lang="en-US" altLang="zh-CN" sz="1600" b="1" dirty="0"/>
              <a:t>2.</a:t>
            </a:r>
            <a:r>
              <a:rPr lang="zh-CN" altLang="zh-CN" sz="1600" b="1" dirty="0"/>
              <a:t>结合典型有机化合物分子，帮助学生建立有机分子结构的认识</a:t>
            </a:r>
          </a:p>
          <a:p>
            <a:pPr marL="0" indent="0">
              <a:buNone/>
            </a:pPr>
            <a:r>
              <a:rPr lang="en-US" altLang="zh-CN" sz="1600" b="1" dirty="0"/>
              <a:t>3.</a:t>
            </a:r>
            <a:r>
              <a:rPr lang="zh-CN" altLang="zh-CN" sz="1600" b="1" dirty="0"/>
              <a:t>调整对典型有机化合物性质和应用的学习要求</a:t>
            </a:r>
          </a:p>
          <a:p>
            <a:endParaRPr lang="zh-CN" altLang="en-US" sz="1600" b="1" dirty="0"/>
          </a:p>
        </p:txBody>
      </p:sp>
      <p:sp>
        <p:nvSpPr>
          <p:cNvPr id="11" name="矩形 10"/>
          <p:cNvSpPr/>
          <p:nvPr/>
        </p:nvSpPr>
        <p:spPr>
          <a:xfrm>
            <a:off x="6100871" y="4184327"/>
            <a:ext cx="2581401" cy="4271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主题五修订重点</a:t>
            </a:r>
            <a:endParaRPr lang="zh-CN" altLang="en-US" b="1" dirty="0"/>
          </a:p>
        </p:txBody>
      </p:sp>
      <p:sp>
        <p:nvSpPr>
          <p:cNvPr id="12" name="内容占位符 2"/>
          <p:cNvSpPr txBox="1">
            <a:spLocks/>
          </p:cNvSpPr>
          <p:nvPr/>
        </p:nvSpPr>
        <p:spPr>
          <a:xfrm>
            <a:off x="6088006" y="4725144"/>
            <a:ext cx="294849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600" b="1" dirty="0" smtClean="0"/>
              <a:t>1.</a:t>
            </a:r>
            <a:r>
              <a:rPr lang="zh-CN" altLang="zh-CN" sz="1600" b="1" dirty="0" smtClean="0"/>
              <a:t>建立化学与社会发展主题的整体认识框架</a:t>
            </a:r>
            <a:endParaRPr lang="zh-CN" altLang="zh-CN" sz="1600" dirty="0" smtClean="0"/>
          </a:p>
          <a:p>
            <a:pPr marL="0" indent="0">
              <a:buNone/>
            </a:pPr>
            <a:r>
              <a:rPr lang="en-US" altLang="zh-CN" sz="1600" b="1" dirty="0" smtClean="0"/>
              <a:t>2.</a:t>
            </a:r>
            <a:r>
              <a:rPr lang="zh-CN" altLang="zh-CN" sz="1600" b="1" dirty="0" smtClean="0"/>
              <a:t>提出化学与社会发展的核心观念</a:t>
            </a:r>
            <a:endParaRPr lang="en-US" altLang="zh-CN" sz="1600" b="1" dirty="0" smtClean="0"/>
          </a:p>
          <a:p>
            <a:pPr marL="0" indent="0">
              <a:buNone/>
            </a:pPr>
            <a:r>
              <a:rPr lang="en-US" altLang="zh-CN" sz="1600" b="1" dirty="0" smtClean="0"/>
              <a:t>3.</a:t>
            </a:r>
            <a:r>
              <a:rPr lang="zh-CN" altLang="zh-CN" sz="1600" b="1" dirty="0" smtClean="0"/>
              <a:t>明确科学精神与社会责任素养的具体能力表现期望</a:t>
            </a:r>
            <a:endParaRPr lang="zh-CN" altLang="zh-CN" sz="1600" dirty="0" smtClean="0"/>
          </a:p>
          <a:p>
            <a:endParaRPr lang="zh-CN" altLang="zh-CN" sz="1600" dirty="0" smtClean="0"/>
          </a:p>
          <a:p>
            <a:endParaRPr lang="zh-CN" altLang="en-US" sz="1200" dirty="0"/>
          </a:p>
        </p:txBody>
      </p:sp>
    </p:spTree>
    <p:extLst>
      <p:ext uri="{BB962C8B-B14F-4D97-AF65-F5344CB8AC3E}">
        <p14:creationId xmlns:p14="http://schemas.microsoft.com/office/powerpoint/2010/main" val="16853754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492896"/>
            <a:ext cx="8229600" cy="1143000"/>
          </a:xfrm>
        </p:spPr>
        <p:txBody>
          <a:bodyPr>
            <a:normAutofit fontScale="90000"/>
          </a:bodyPr>
          <a:lstStyle/>
          <a:p>
            <a:r>
              <a:rPr lang="zh-CN" altLang="en-US" b="1" dirty="0">
                <a:solidFill>
                  <a:srgbClr val="C00000"/>
                </a:solidFill>
              </a:rPr>
              <a:t>重点主题</a:t>
            </a:r>
            <a:r>
              <a:rPr lang="zh-CN" altLang="en-US" b="1" dirty="0" smtClean="0">
                <a:solidFill>
                  <a:srgbClr val="C00000"/>
                </a:solidFill>
              </a:rPr>
              <a:t>解读</a:t>
            </a:r>
            <a:r>
              <a:rPr lang="en-US" altLang="zh-CN" b="1" dirty="0" smtClean="0">
                <a:solidFill>
                  <a:srgbClr val="C00000"/>
                </a:solidFill>
              </a:rPr>
              <a:t/>
            </a:r>
            <a:br>
              <a:rPr lang="en-US" altLang="zh-CN" b="1" dirty="0" smtClean="0">
                <a:solidFill>
                  <a:srgbClr val="C00000"/>
                </a:solidFill>
              </a:rPr>
            </a:br>
            <a:r>
              <a:rPr lang="en-US" altLang="zh-CN" sz="3100" b="1" dirty="0" smtClean="0">
                <a:solidFill>
                  <a:srgbClr val="C00000"/>
                </a:solidFill>
              </a:rPr>
              <a:t>——</a:t>
            </a:r>
            <a:r>
              <a:rPr lang="zh-CN" altLang="en-US" sz="3100" b="1" dirty="0" smtClean="0">
                <a:solidFill>
                  <a:srgbClr val="C00000"/>
                </a:solidFill>
              </a:rPr>
              <a:t>以主题二“常见无机物的性质和应用”为例</a:t>
            </a:r>
            <a:endParaRPr lang="zh-CN" altLang="en-US" sz="3100" b="1" dirty="0">
              <a:solidFill>
                <a:srgbClr val="C00000"/>
              </a:solidFill>
            </a:endParaRPr>
          </a:p>
        </p:txBody>
      </p:sp>
    </p:spTree>
    <p:extLst>
      <p:ext uri="{BB962C8B-B14F-4D97-AF65-F5344CB8AC3E}">
        <p14:creationId xmlns:p14="http://schemas.microsoft.com/office/powerpoint/2010/main" val="1711720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80A487F-A947-48E3-A08B-093A5326CCAE}"/>
              </a:ext>
            </a:extLst>
          </p:cNvPr>
          <p:cNvSpPr>
            <a:spLocks noGrp="1"/>
          </p:cNvSpPr>
          <p:nvPr>
            <p:ph type="title"/>
          </p:nvPr>
        </p:nvSpPr>
        <p:spPr>
          <a:xfrm>
            <a:off x="-1" y="0"/>
            <a:ext cx="9144001" cy="769385"/>
          </a:xfrm>
          <a:solidFill>
            <a:schemeClr val="bg1">
              <a:lumMod val="95000"/>
            </a:schemeClr>
          </a:solidFill>
          <a:ln>
            <a:noFill/>
          </a:ln>
        </p:spPr>
        <p:txBody>
          <a:bodyPr>
            <a:normAutofit/>
          </a:bodyPr>
          <a:lstStyle/>
          <a:p>
            <a:pPr indent="457200"/>
            <a:r>
              <a:rPr lang="zh-CN" altLang="en-US" sz="2800" b="1" dirty="0" smtClean="0">
                <a:solidFill>
                  <a:srgbClr val="C00000"/>
                </a:solidFill>
                <a:latin typeface="黑体" panose="02010609060101010101" pitchFamily="49" charset="-122"/>
                <a:ea typeface="黑体" panose="02010609060101010101" pitchFamily="49" charset="-122"/>
              </a:rPr>
              <a:t>例：“无机物”主题核心素养关键能力系统模型</a:t>
            </a:r>
            <a:endParaRPr lang="zh-CN" altLang="en-US" sz="2800" b="1" dirty="0">
              <a:solidFill>
                <a:srgbClr val="C00000"/>
              </a:solidFill>
              <a:latin typeface="黑体" panose="02010609060101010101" pitchFamily="49" charset="-122"/>
              <a:ea typeface="黑体" panose="02010609060101010101" pitchFamily="49" charset="-122"/>
            </a:endParaRPr>
          </a:p>
        </p:txBody>
      </p:sp>
      <p:grpSp>
        <p:nvGrpSpPr>
          <p:cNvPr id="3" name="组合 10">
            <a:extLst>
              <a:ext uri="{FF2B5EF4-FFF2-40B4-BE49-F238E27FC236}">
                <a16:creationId xmlns="" xmlns:a16="http://schemas.microsoft.com/office/drawing/2014/main" id="{FD2A0E30-D7BF-4B68-9543-E24C6490B239}"/>
              </a:ext>
            </a:extLst>
          </p:cNvPr>
          <p:cNvGrpSpPr/>
          <p:nvPr/>
        </p:nvGrpSpPr>
        <p:grpSpPr>
          <a:xfrm>
            <a:off x="0" y="806594"/>
            <a:ext cx="9168925" cy="5703970"/>
            <a:chOff x="380448" y="764552"/>
            <a:chExt cx="11526371" cy="5703970"/>
          </a:xfrm>
        </p:grpSpPr>
        <p:sp>
          <p:nvSpPr>
            <p:cNvPr id="62" name="右箭头标注 37">
              <a:extLst>
                <a:ext uri="{FF2B5EF4-FFF2-40B4-BE49-F238E27FC236}">
                  <a16:creationId xmlns="" xmlns:a16="http://schemas.microsoft.com/office/drawing/2014/main" id="{A05D2B9D-6826-42E5-AF21-C00FB5A3A8F3}"/>
                </a:ext>
              </a:extLst>
            </p:cNvPr>
            <p:cNvSpPr>
              <a:spLocks noChangeArrowheads="1"/>
            </p:cNvSpPr>
            <p:nvPr/>
          </p:nvSpPr>
          <p:spPr bwMode="auto">
            <a:xfrm>
              <a:off x="3772128" y="2980589"/>
              <a:ext cx="1990389" cy="2266950"/>
            </a:xfrm>
            <a:prstGeom prst="rightArrowCallout">
              <a:avLst>
                <a:gd name="adj1" fmla="val 21161"/>
                <a:gd name="adj2" fmla="val 19236"/>
                <a:gd name="adj3" fmla="val 13102"/>
                <a:gd name="adj4" fmla="val 80755"/>
              </a:avLst>
            </a:prstGeom>
            <a:solidFill>
              <a:srgbClr val="FFC000"/>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endParaRPr lang="zh-CN" altLang="en-US" sz="1800" b="0">
                <a:solidFill>
                  <a:srgbClr val="000000"/>
                </a:solidFill>
                <a:latin typeface="黑体" panose="02010609060101010101" pitchFamily="49" charset="-122"/>
                <a:ea typeface="黑体" panose="02010609060101010101" pitchFamily="49" charset="-122"/>
                <a:sym typeface="宋体" panose="02010600030101010101" pitchFamily="2" charset="-122"/>
              </a:endParaRPr>
            </a:p>
          </p:txBody>
        </p:sp>
        <p:sp>
          <p:nvSpPr>
            <p:cNvPr id="63" name="上箭头标注 42">
              <a:extLst>
                <a:ext uri="{FF2B5EF4-FFF2-40B4-BE49-F238E27FC236}">
                  <a16:creationId xmlns="" xmlns:a16="http://schemas.microsoft.com/office/drawing/2014/main" id="{B46AC147-9B41-449E-967F-F977F7D8E4E6}"/>
                </a:ext>
              </a:extLst>
            </p:cNvPr>
            <p:cNvSpPr>
              <a:spLocks noChangeArrowheads="1"/>
            </p:cNvSpPr>
            <p:nvPr/>
          </p:nvSpPr>
          <p:spPr bwMode="auto">
            <a:xfrm>
              <a:off x="5889838" y="4749597"/>
              <a:ext cx="3158067" cy="1224000"/>
            </a:xfrm>
            <a:prstGeom prst="upArrowCallout">
              <a:avLst>
                <a:gd name="adj1" fmla="val 25005"/>
                <a:gd name="adj2" fmla="val 25005"/>
                <a:gd name="adj3" fmla="val 14026"/>
                <a:gd name="adj4" fmla="val 77519"/>
              </a:avLst>
            </a:prstGeom>
            <a:solidFill>
              <a:srgbClr val="FFCCFF"/>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endParaRPr lang="zh-CN" altLang="en-US" sz="1800" b="0">
                <a:solidFill>
                  <a:srgbClr val="000000"/>
                </a:solidFill>
                <a:latin typeface="黑体" panose="02010609060101010101" pitchFamily="49" charset="-122"/>
                <a:ea typeface="黑体" panose="02010609060101010101" pitchFamily="49" charset="-122"/>
                <a:sym typeface="宋体" panose="02010600030101010101" pitchFamily="2" charset="-122"/>
              </a:endParaRPr>
            </a:p>
          </p:txBody>
        </p:sp>
        <p:sp>
          <p:nvSpPr>
            <p:cNvPr id="64" name="下箭头标注 40">
              <a:extLst>
                <a:ext uri="{FF2B5EF4-FFF2-40B4-BE49-F238E27FC236}">
                  <a16:creationId xmlns="" xmlns:a16="http://schemas.microsoft.com/office/drawing/2014/main" id="{1AE5FA2B-FFCA-4648-809D-0CAC239776C2}"/>
                </a:ext>
              </a:extLst>
            </p:cNvPr>
            <p:cNvSpPr>
              <a:spLocks noChangeArrowheads="1"/>
            </p:cNvSpPr>
            <p:nvPr/>
          </p:nvSpPr>
          <p:spPr bwMode="auto">
            <a:xfrm>
              <a:off x="7561493" y="1712313"/>
              <a:ext cx="1464540" cy="1335112"/>
            </a:xfrm>
            <a:prstGeom prst="downArrowCallout">
              <a:avLst>
                <a:gd name="adj1" fmla="val 25023"/>
                <a:gd name="adj2" fmla="val 23452"/>
                <a:gd name="adj3" fmla="val 21314"/>
                <a:gd name="adj4" fmla="val 76522"/>
              </a:avLst>
            </a:prstGeom>
            <a:solidFill>
              <a:srgbClr val="88D6D4"/>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endParaRPr lang="zh-CN" altLang="en-US" sz="1600" b="0">
                <a:solidFill>
                  <a:srgbClr val="000000"/>
                </a:solidFill>
                <a:latin typeface="黑体" panose="02010609060101010101" pitchFamily="49" charset="-122"/>
                <a:ea typeface="黑体" panose="02010609060101010101" pitchFamily="49" charset="-122"/>
                <a:sym typeface="宋体" panose="02010600030101010101" pitchFamily="2" charset="-122"/>
              </a:endParaRPr>
            </a:p>
          </p:txBody>
        </p:sp>
        <p:sp>
          <p:nvSpPr>
            <p:cNvPr id="65" name="下箭头标注 38">
              <a:extLst>
                <a:ext uri="{FF2B5EF4-FFF2-40B4-BE49-F238E27FC236}">
                  <a16:creationId xmlns="" xmlns:a16="http://schemas.microsoft.com/office/drawing/2014/main" id="{83F176D0-A218-4283-92D4-953864C80BEC}"/>
                </a:ext>
              </a:extLst>
            </p:cNvPr>
            <p:cNvSpPr>
              <a:spLocks noChangeArrowheads="1"/>
            </p:cNvSpPr>
            <p:nvPr/>
          </p:nvSpPr>
          <p:spPr bwMode="auto">
            <a:xfrm>
              <a:off x="5767975" y="1711885"/>
              <a:ext cx="1695380" cy="1335539"/>
            </a:xfrm>
            <a:prstGeom prst="downArrowCallout">
              <a:avLst>
                <a:gd name="adj1" fmla="val 25040"/>
                <a:gd name="adj2" fmla="val 25045"/>
                <a:gd name="adj3" fmla="val 17630"/>
                <a:gd name="adj4" fmla="val 73636"/>
              </a:avLst>
            </a:prstGeom>
            <a:solidFill>
              <a:srgbClr val="88D6D4"/>
            </a:solidFill>
            <a:ln>
              <a:noFill/>
            </a:ln>
            <a:extLst>
              <a:ext uri="{91240B29-F687-4F45-9708-019B960494DF}">
                <a14:hiddenLine xmlns:a14="http://schemas.microsoft.com/office/drawing/2010/main" w="9525">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endParaRPr lang="zh-CN" altLang="en-US" sz="1600" b="0">
                <a:solidFill>
                  <a:srgbClr val="000000"/>
                </a:solidFill>
                <a:latin typeface="黑体" panose="02010609060101010101" pitchFamily="49" charset="-122"/>
                <a:ea typeface="黑体" panose="02010609060101010101" pitchFamily="49" charset="-122"/>
                <a:sym typeface="宋体" panose="02010600030101010101" pitchFamily="2" charset="-122"/>
              </a:endParaRPr>
            </a:p>
          </p:txBody>
        </p:sp>
        <p:sp>
          <p:nvSpPr>
            <p:cNvPr id="66" name="圆角矩形 35">
              <a:extLst>
                <a:ext uri="{FF2B5EF4-FFF2-40B4-BE49-F238E27FC236}">
                  <a16:creationId xmlns="" xmlns:a16="http://schemas.microsoft.com/office/drawing/2014/main" id="{9C3ED76D-54CB-4686-A2AA-064B21716BEA}"/>
                </a:ext>
              </a:extLst>
            </p:cNvPr>
            <p:cNvSpPr>
              <a:spLocks noChangeArrowheads="1"/>
            </p:cNvSpPr>
            <p:nvPr/>
          </p:nvSpPr>
          <p:spPr bwMode="auto">
            <a:xfrm>
              <a:off x="5819668" y="3437647"/>
              <a:ext cx="3158067" cy="1296987"/>
            </a:xfrm>
            <a:prstGeom prst="rect">
              <a:avLst/>
            </a:prstGeom>
            <a:solidFill>
              <a:srgbClr val="FD8E32"/>
            </a:solidFill>
            <a:ln w="9525">
              <a:solidFill>
                <a:srgbClr val="F79646"/>
              </a:solidFill>
              <a:bevel/>
              <a:headEnd/>
              <a:tailEnd/>
            </a:ln>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endParaRPr lang="zh-CN" altLang="en-US" sz="1800" b="0">
                <a:solidFill>
                  <a:srgbClr val="FFFFFF"/>
                </a:solidFill>
                <a:latin typeface="黑体" panose="02010609060101010101" pitchFamily="49" charset="-122"/>
                <a:ea typeface="黑体" panose="02010609060101010101" pitchFamily="49" charset="-122"/>
                <a:sym typeface="宋体" panose="02010600030101010101" pitchFamily="2" charset="-122"/>
              </a:endParaRPr>
            </a:p>
          </p:txBody>
        </p:sp>
        <p:sp>
          <p:nvSpPr>
            <p:cNvPr id="67" name="矩形 4">
              <a:extLst>
                <a:ext uri="{FF2B5EF4-FFF2-40B4-BE49-F238E27FC236}">
                  <a16:creationId xmlns="" xmlns:a16="http://schemas.microsoft.com/office/drawing/2014/main" id="{98CD6062-420D-4911-A49C-2156737642B5}"/>
                </a:ext>
              </a:extLst>
            </p:cNvPr>
            <p:cNvSpPr>
              <a:spLocks noChangeArrowheads="1"/>
            </p:cNvSpPr>
            <p:nvPr/>
          </p:nvSpPr>
          <p:spPr bwMode="auto">
            <a:xfrm>
              <a:off x="3753069" y="4052152"/>
              <a:ext cx="1606549"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dirty="0" smtClean="0">
                  <a:solidFill>
                    <a:srgbClr val="000000"/>
                  </a:solidFill>
                  <a:latin typeface="黑体" panose="02010609060101010101" pitchFamily="49" charset="-122"/>
                  <a:ea typeface="黑体" panose="02010609060101010101" pitchFamily="49" charset="-122"/>
                  <a:sym typeface="黑体" panose="02010609060101010101" pitchFamily="49" charset="-122"/>
                </a:rPr>
                <a:t>化合价</a:t>
              </a:r>
              <a:endPar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endParaRPr>
            </a:p>
          </p:txBody>
        </p:sp>
        <p:sp>
          <p:nvSpPr>
            <p:cNvPr id="68" name="矩形 5">
              <a:extLst>
                <a:ext uri="{FF2B5EF4-FFF2-40B4-BE49-F238E27FC236}">
                  <a16:creationId xmlns="" xmlns:a16="http://schemas.microsoft.com/office/drawing/2014/main" id="{2EB3560D-BF06-476F-9810-5F4B1346E189}"/>
                </a:ext>
              </a:extLst>
            </p:cNvPr>
            <p:cNvSpPr>
              <a:spLocks noChangeArrowheads="1"/>
            </p:cNvSpPr>
            <p:nvPr/>
          </p:nvSpPr>
          <p:spPr bwMode="auto">
            <a:xfrm>
              <a:off x="6609184" y="5252762"/>
              <a:ext cx="480484"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rPr>
                <a:t>物质组</a:t>
              </a:r>
            </a:p>
          </p:txBody>
        </p:sp>
        <p:sp>
          <p:nvSpPr>
            <p:cNvPr id="69" name="矩形 6">
              <a:extLst>
                <a:ext uri="{FF2B5EF4-FFF2-40B4-BE49-F238E27FC236}">
                  <a16:creationId xmlns="" xmlns:a16="http://schemas.microsoft.com/office/drawing/2014/main" id="{AA9AC2AB-050E-43D7-BD00-1FCBA0BDC05F}"/>
                </a:ext>
              </a:extLst>
            </p:cNvPr>
            <p:cNvSpPr>
              <a:spLocks noChangeArrowheads="1"/>
            </p:cNvSpPr>
            <p:nvPr/>
          </p:nvSpPr>
          <p:spPr bwMode="auto">
            <a:xfrm>
              <a:off x="7294985" y="5252762"/>
              <a:ext cx="57573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a:solidFill>
                    <a:srgbClr val="000000"/>
                  </a:solidFill>
                  <a:latin typeface="黑体" panose="02010609060101010101" pitchFamily="49" charset="-122"/>
                  <a:ea typeface="黑体" panose="02010609060101010101" pitchFamily="49" charset="-122"/>
                  <a:sym typeface="黑体" panose="02010609060101010101" pitchFamily="49" charset="-122"/>
                </a:rPr>
                <a:t>元素</a:t>
              </a:r>
            </a:p>
          </p:txBody>
        </p:sp>
        <p:sp>
          <p:nvSpPr>
            <p:cNvPr id="70" name="矩形 7">
              <a:extLst>
                <a:ext uri="{FF2B5EF4-FFF2-40B4-BE49-F238E27FC236}">
                  <a16:creationId xmlns="" xmlns:a16="http://schemas.microsoft.com/office/drawing/2014/main" id="{1858A909-0FE9-4F2F-A36F-3A543E190AE3}"/>
                </a:ext>
              </a:extLst>
            </p:cNvPr>
            <p:cNvSpPr>
              <a:spLocks noChangeArrowheads="1"/>
            </p:cNvSpPr>
            <p:nvPr/>
          </p:nvSpPr>
          <p:spPr bwMode="auto">
            <a:xfrm>
              <a:off x="8078151" y="5252762"/>
              <a:ext cx="965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rPr>
                <a:t>不同</a:t>
              </a:r>
              <a:endParaRPr lang="en-US" altLang="zh-CN" sz="2000" b="0" dirty="0">
                <a:solidFill>
                  <a:srgbClr val="000000"/>
                </a:solidFill>
                <a:latin typeface="黑体" panose="02010609060101010101" pitchFamily="49" charset="-122"/>
                <a:ea typeface="黑体" panose="02010609060101010101" pitchFamily="49" charset="-122"/>
                <a:sym typeface="黑体" panose="02010609060101010101" pitchFamily="49" charset="-122"/>
              </a:endParaRPr>
            </a:p>
            <a:p>
              <a:pPr algn="ctr" eaLnBrk="1" hangingPunct="1">
                <a:spcBef>
                  <a:spcPct val="0"/>
                </a:spcBef>
                <a:buClrTx/>
                <a:buFont typeface="Arial" panose="020B0604020202020204" pitchFamily="34" charset="0"/>
                <a:buNone/>
              </a:pPr>
              <a:r>
                <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rPr>
                <a:t>元素</a:t>
              </a:r>
            </a:p>
          </p:txBody>
        </p:sp>
        <p:sp>
          <p:nvSpPr>
            <p:cNvPr id="71" name="椭圆 8">
              <a:extLst>
                <a:ext uri="{FF2B5EF4-FFF2-40B4-BE49-F238E27FC236}">
                  <a16:creationId xmlns="" xmlns:a16="http://schemas.microsoft.com/office/drawing/2014/main" id="{6134CD91-8984-41F3-930A-F5E4E8EB28D2}"/>
                </a:ext>
              </a:extLst>
            </p:cNvPr>
            <p:cNvSpPr>
              <a:spLocks noChangeArrowheads="1"/>
            </p:cNvSpPr>
            <p:nvPr/>
          </p:nvSpPr>
          <p:spPr bwMode="auto">
            <a:xfrm>
              <a:off x="5884898" y="6036522"/>
              <a:ext cx="3141135" cy="432000"/>
            </a:xfrm>
            <a:prstGeom prst="rect">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rPr>
                <a:t>核心知识和活动经验</a:t>
              </a:r>
            </a:p>
          </p:txBody>
        </p:sp>
        <p:sp>
          <p:nvSpPr>
            <p:cNvPr id="72" name="矩形 9">
              <a:extLst>
                <a:ext uri="{FF2B5EF4-FFF2-40B4-BE49-F238E27FC236}">
                  <a16:creationId xmlns="" xmlns:a16="http://schemas.microsoft.com/office/drawing/2014/main" id="{C4DFCB66-51F8-4CD6-A303-3E05C1C0B803}"/>
                </a:ext>
              </a:extLst>
            </p:cNvPr>
            <p:cNvSpPr>
              <a:spLocks noChangeArrowheads="1"/>
            </p:cNvSpPr>
            <p:nvPr/>
          </p:nvSpPr>
          <p:spPr bwMode="auto">
            <a:xfrm>
              <a:off x="3763652" y="4485539"/>
              <a:ext cx="1608667"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a:solidFill>
                    <a:srgbClr val="000000"/>
                  </a:solidFill>
                  <a:latin typeface="黑体" panose="02010609060101010101" pitchFamily="49" charset="-122"/>
                  <a:ea typeface="黑体" panose="02010609060101010101" pitchFamily="49" charset="-122"/>
                  <a:sym typeface="黑体" panose="02010609060101010101" pitchFamily="49" charset="-122"/>
                </a:rPr>
                <a:t>类别通性</a:t>
              </a:r>
            </a:p>
          </p:txBody>
        </p:sp>
        <p:sp>
          <p:nvSpPr>
            <p:cNvPr id="73" name="矩形 10">
              <a:extLst>
                <a:ext uri="{FF2B5EF4-FFF2-40B4-BE49-F238E27FC236}">
                  <a16:creationId xmlns="" xmlns:a16="http://schemas.microsoft.com/office/drawing/2014/main" id="{CCE6502D-EFEA-4312-98EC-645083A26753}"/>
                </a:ext>
              </a:extLst>
            </p:cNvPr>
            <p:cNvSpPr>
              <a:spLocks noChangeArrowheads="1"/>
            </p:cNvSpPr>
            <p:nvPr/>
          </p:nvSpPr>
          <p:spPr bwMode="auto">
            <a:xfrm>
              <a:off x="3753069" y="4920514"/>
              <a:ext cx="1606549"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a:solidFill>
                    <a:srgbClr val="000000"/>
                  </a:solidFill>
                  <a:latin typeface="黑体" panose="02010609060101010101" pitchFamily="49" charset="-122"/>
                  <a:ea typeface="黑体" panose="02010609060101010101" pitchFamily="49" charset="-122"/>
                  <a:sym typeface="黑体" panose="02010609060101010101" pitchFamily="49" charset="-122"/>
                </a:rPr>
                <a:t>代表物</a:t>
              </a:r>
            </a:p>
          </p:txBody>
        </p:sp>
        <p:sp>
          <p:nvSpPr>
            <p:cNvPr id="74" name="矩形 11">
              <a:extLst>
                <a:ext uri="{FF2B5EF4-FFF2-40B4-BE49-F238E27FC236}">
                  <a16:creationId xmlns="" xmlns:a16="http://schemas.microsoft.com/office/drawing/2014/main" id="{85BA8095-5162-40CE-9272-5A43462E99AD}"/>
                </a:ext>
              </a:extLst>
            </p:cNvPr>
            <p:cNvSpPr>
              <a:spLocks noChangeArrowheads="1"/>
            </p:cNvSpPr>
            <p:nvPr/>
          </p:nvSpPr>
          <p:spPr bwMode="auto">
            <a:xfrm>
              <a:off x="3733566" y="3666923"/>
              <a:ext cx="1606548"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rPr>
                <a:t>周期律</a:t>
              </a:r>
            </a:p>
          </p:txBody>
        </p:sp>
        <p:sp>
          <p:nvSpPr>
            <p:cNvPr id="75" name="矩形 12">
              <a:extLst>
                <a:ext uri="{FF2B5EF4-FFF2-40B4-BE49-F238E27FC236}">
                  <a16:creationId xmlns="" xmlns:a16="http://schemas.microsoft.com/office/drawing/2014/main" id="{FF2684BE-7426-4530-99D4-E7BF3A29EBC7}"/>
                </a:ext>
              </a:extLst>
            </p:cNvPr>
            <p:cNvSpPr>
              <a:spLocks noChangeArrowheads="1"/>
            </p:cNvSpPr>
            <p:nvPr/>
          </p:nvSpPr>
          <p:spPr bwMode="auto">
            <a:xfrm>
              <a:off x="3753069" y="3182202"/>
              <a:ext cx="1606549"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dirty="0" smtClean="0">
                  <a:solidFill>
                    <a:srgbClr val="000000"/>
                  </a:solidFill>
                  <a:latin typeface="黑体" panose="02010609060101010101" pitchFamily="49" charset="-122"/>
                  <a:ea typeface="黑体" panose="02010609060101010101" pitchFamily="49" charset="-122"/>
                  <a:sym typeface="黑体" panose="02010609060101010101" pitchFamily="49" charset="-122"/>
                </a:rPr>
                <a:t>物质结构</a:t>
              </a:r>
              <a:endParaRPr lang="en-US" altLang="zh-CN" sz="2000" b="0" dirty="0" smtClean="0">
                <a:solidFill>
                  <a:srgbClr val="000000"/>
                </a:solidFill>
                <a:latin typeface="黑体" panose="02010609060101010101" pitchFamily="49" charset="-122"/>
                <a:ea typeface="黑体" panose="02010609060101010101" pitchFamily="49" charset="-122"/>
                <a:sym typeface="黑体" panose="02010609060101010101" pitchFamily="49" charset="-122"/>
              </a:endParaRPr>
            </a:p>
            <a:p>
              <a:pPr algn="ctr" eaLnBrk="1" hangingPunct="1">
                <a:spcBef>
                  <a:spcPct val="0"/>
                </a:spcBef>
                <a:buClrTx/>
                <a:buFont typeface="Arial" panose="020B0604020202020204" pitchFamily="34" charset="0"/>
                <a:buNone/>
              </a:pPr>
              <a:r>
                <a:rPr lang="zh-CN" altLang="en-US" sz="2000" b="0" dirty="0" smtClean="0">
                  <a:solidFill>
                    <a:srgbClr val="000000"/>
                  </a:solidFill>
                  <a:latin typeface="黑体" panose="02010609060101010101" pitchFamily="49" charset="-122"/>
                  <a:ea typeface="黑体" panose="02010609060101010101" pitchFamily="49" charset="-122"/>
                  <a:sym typeface="黑体" panose="02010609060101010101" pitchFamily="49" charset="-122"/>
                </a:rPr>
                <a:t>反应</a:t>
              </a:r>
              <a:r>
                <a:rPr lang="zh-CN" altLang="en-US" sz="2000" b="0" dirty="0">
                  <a:solidFill>
                    <a:srgbClr val="000000"/>
                  </a:solidFill>
                  <a:latin typeface="黑体" panose="02010609060101010101" pitchFamily="49" charset="-122"/>
                  <a:ea typeface="黑体" panose="02010609060101010101" pitchFamily="49" charset="-122"/>
                  <a:sym typeface="黑体" panose="02010609060101010101" pitchFamily="49" charset="-122"/>
                </a:rPr>
                <a:t>规律</a:t>
              </a:r>
            </a:p>
          </p:txBody>
        </p:sp>
        <p:sp>
          <p:nvSpPr>
            <p:cNvPr id="76" name="椭圆 13">
              <a:extLst>
                <a:ext uri="{FF2B5EF4-FFF2-40B4-BE49-F238E27FC236}">
                  <a16:creationId xmlns="" xmlns:a16="http://schemas.microsoft.com/office/drawing/2014/main" id="{C36DEA25-86EA-4AAE-91E1-44690421A577}"/>
                </a:ext>
              </a:extLst>
            </p:cNvPr>
            <p:cNvSpPr>
              <a:spLocks noChangeArrowheads="1"/>
            </p:cNvSpPr>
            <p:nvPr/>
          </p:nvSpPr>
          <p:spPr bwMode="auto">
            <a:xfrm>
              <a:off x="2810752" y="2236554"/>
              <a:ext cx="1861785" cy="432000"/>
            </a:xfrm>
            <a:prstGeom prst="rect">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1600" b="0" dirty="0">
                  <a:solidFill>
                    <a:srgbClr val="0C040B"/>
                  </a:solidFill>
                  <a:latin typeface="黑体" panose="02010609060101010101" pitchFamily="49" charset="-122"/>
                  <a:ea typeface="黑体" panose="02010609060101010101" pitchFamily="49" charset="-122"/>
                  <a:sym typeface="黑体" panose="02010609060101010101" pitchFamily="49" charset="-122"/>
                </a:rPr>
                <a:t>认识方式</a:t>
              </a:r>
            </a:p>
          </p:txBody>
        </p:sp>
        <p:sp>
          <p:nvSpPr>
            <p:cNvPr id="77" name="矩形 18">
              <a:extLst>
                <a:ext uri="{FF2B5EF4-FFF2-40B4-BE49-F238E27FC236}">
                  <a16:creationId xmlns="" xmlns:a16="http://schemas.microsoft.com/office/drawing/2014/main" id="{48831128-A6B3-4E54-B806-C63F7E992071}"/>
                </a:ext>
              </a:extLst>
            </p:cNvPr>
            <p:cNvSpPr>
              <a:spLocks noChangeArrowheads="1"/>
            </p:cNvSpPr>
            <p:nvPr/>
          </p:nvSpPr>
          <p:spPr bwMode="auto">
            <a:xfrm>
              <a:off x="5832090" y="2004663"/>
              <a:ext cx="347133" cy="396875"/>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给定角度</a:t>
              </a:r>
            </a:p>
          </p:txBody>
        </p:sp>
        <p:sp>
          <p:nvSpPr>
            <p:cNvPr id="78" name="矩形 19">
              <a:extLst>
                <a:ext uri="{FF2B5EF4-FFF2-40B4-BE49-F238E27FC236}">
                  <a16:creationId xmlns="" xmlns:a16="http://schemas.microsoft.com/office/drawing/2014/main" id="{78430F47-4EE9-4F66-8B8D-3A50E077E8DC}"/>
                </a:ext>
              </a:extLst>
            </p:cNvPr>
            <p:cNvSpPr>
              <a:spLocks noChangeArrowheads="1"/>
            </p:cNvSpPr>
            <p:nvPr/>
          </p:nvSpPr>
          <p:spPr bwMode="auto">
            <a:xfrm>
              <a:off x="6204042" y="2004663"/>
              <a:ext cx="347133" cy="396875"/>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提示角度</a:t>
              </a:r>
            </a:p>
          </p:txBody>
        </p:sp>
        <p:sp>
          <p:nvSpPr>
            <p:cNvPr id="79" name="矩形 78">
              <a:extLst>
                <a:ext uri="{FF2B5EF4-FFF2-40B4-BE49-F238E27FC236}">
                  <a16:creationId xmlns="" xmlns:a16="http://schemas.microsoft.com/office/drawing/2014/main" id="{19DD6043-5D4D-4893-A52F-6533CF120E78}"/>
                </a:ext>
              </a:extLst>
            </p:cNvPr>
            <p:cNvSpPr>
              <a:spLocks noChangeArrowheads="1"/>
            </p:cNvSpPr>
            <p:nvPr/>
          </p:nvSpPr>
          <p:spPr bwMode="auto">
            <a:xfrm>
              <a:off x="6575994" y="2007044"/>
              <a:ext cx="347133" cy="392113"/>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自主角度</a:t>
              </a:r>
            </a:p>
          </p:txBody>
        </p:sp>
        <p:sp>
          <p:nvSpPr>
            <p:cNvPr id="80" name="矩形 79">
              <a:extLst>
                <a:ext uri="{FF2B5EF4-FFF2-40B4-BE49-F238E27FC236}">
                  <a16:creationId xmlns="" xmlns:a16="http://schemas.microsoft.com/office/drawing/2014/main" id="{7BB99B37-E6E5-423A-9872-C848D09AE4A4}"/>
                </a:ext>
              </a:extLst>
            </p:cNvPr>
            <p:cNvSpPr>
              <a:spLocks noChangeArrowheads="1"/>
            </p:cNvSpPr>
            <p:nvPr/>
          </p:nvSpPr>
          <p:spPr bwMode="auto">
            <a:xfrm>
              <a:off x="7701086" y="2059303"/>
              <a:ext cx="351367" cy="392113"/>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熟悉原型</a:t>
              </a:r>
            </a:p>
          </p:txBody>
        </p:sp>
        <p:sp>
          <p:nvSpPr>
            <p:cNvPr id="81" name="矩形 80">
              <a:extLst>
                <a:ext uri="{FF2B5EF4-FFF2-40B4-BE49-F238E27FC236}">
                  <a16:creationId xmlns="" xmlns:a16="http://schemas.microsoft.com/office/drawing/2014/main" id="{6FC29A66-56F5-4343-8A52-16796A287209}"/>
                </a:ext>
              </a:extLst>
            </p:cNvPr>
            <p:cNvSpPr>
              <a:spLocks noChangeArrowheads="1"/>
            </p:cNvSpPr>
            <p:nvPr/>
          </p:nvSpPr>
          <p:spPr bwMode="auto">
            <a:xfrm>
              <a:off x="5872584" y="3013774"/>
              <a:ext cx="1547284" cy="355600"/>
            </a:xfrm>
            <a:prstGeom prst="rect">
              <a:avLst/>
            </a:prstGeom>
            <a:solidFill>
              <a:srgbClr val="8AD2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rPr>
                <a:t>间接度</a:t>
              </a:r>
            </a:p>
          </p:txBody>
        </p:sp>
        <p:sp>
          <p:nvSpPr>
            <p:cNvPr id="82" name="矩形 81">
              <a:extLst>
                <a:ext uri="{FF2B5EF4-FFF2-40B4-BE49-F238E27FC236}">
                  <a16:creationId xmlns="" xmlns:a16="http://schemas.microsoft.com/office/drawing/2014/main" id="{5E8142D5-993B-4190-A92C-AB63BEAC1455}"/>
                </a:ext>
              </a:extLst>
            </p:cNvPr>
            <p:cNvSpPr>
              <a:spLocks noChangeArrowheads="1"/>
            </p:cNvSpPr>
            <p:nvPr/>
          </p:nvSpPr>
          <p:spPr bwMode="auto">
            <a:xfrm>
              <a:off x="8133945" y="2059303"/>
              <a:ext cx="351367" cy="392113"/>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简单变式</a:t>
              </a:r>
            </a:p>
          </p:txBody>
        </p:sp>
        <p:sp>
          <p:nvSpPr>
            <p:cNvPr id="83" name="矩形 82">
              <a:extLst>
                <a:ext uri="{FF2B5EF4-FFF2-40B4-BE49-F238E27FC236}">
                  <a16:creationId xmlns="" xmlns:a16="http://schemas.microsoft.com/office/drawing/2014/main" id="{8E22259A-6722-45ED-A52C-049C8E92FFA3}"/>
                </a:ext>
              </a:extLst>
            </p:cNvPr>
            <p:cNvSpPr>
              <a:spLocks noChangeArrowheads="1"/>
            </p:cNvSpPr>
            <p:nvPr/>
          </p:nvSpPr>
          <p:spPr bwMode="auto">
            <a:xfrm>
              <a:off x="8566803" y="2059303"/>
              <a:ext cx="349249" cy="392113"/>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陌生复杂</a:t>
              </a:r>
            </a:p>
          </p:txBody>
        </p:sp>
        <p:sp>
          <p:nvSpPr>
            <p:cNvPr id="84" name="矩形 83">
              <a:extLst>
                <a:ext uri="{FF2B5EF4-FFF2-40B4-BE49-F238E27FC236}">
                  <a16:creationId xmlns="" xmlns:a16="http://schemas.microsoft.com/office/drawing/2014/main" id="{80283745-8861-4573-B95D-E5A75C78C3E6}"/>
                </a:ext>
              </a:extLst>
            </p:cNvPr>
            <p:cNvSpPr>
              <a:spLocks noChangeArrowheads="1"/>
            </p:cNvSpPr>
            <p:nvPr/>
          </p:nvSpPr>
          <p:spPr bwMode="auto">
            <a:xfrm>
              <a:off x="5767975" y="764552"/>
              <a:ext cx="3238501" cy="432000"/>
            </a:xfrm>
            <a:prstGeom prst="rect">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rPr>
                <a:t>研究对象及问题情境</a:t>
              </a:r>
            </a:p>
          </p:txBody>
        </p:sp>
        <p:sp>
          <p:nvSpPr>
            <p:cNvPr id="85" name="矩形 84">
              <a:extLst>
                <a:ext uri="{FF2B5EF4-FFF2-40B4-BE49-F238E27FC236}">
                  <a16:creationId xmlns="" xmlns:a16="http://schemas.microsoft.com/office/drawing/2014/main" id="{0054AC25-C107-4185-8AB6-E3FA13DFBA65}"/>
                </a:ext>
              </a:extLst>
            </p:cNvPr>
            <p:cNvSpPr>
              <a:spLocks/>
            </p:cNvSpPr>
            <p:nvPr/>
          </p:nvSpPr>
          <p:spPr bwMode="auto">
            <a:xfrm>
              <a:off x="6113884" y="3833684"/>
              <a:ext cx="2700867"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b="0">
                  <a:solidFill>
                    <a:srgbClr val="0C040B"/>
                  </a:solidFill>
                  <a:latin typeface="黑体" panose="02010609060101010101" pitchFamily="49" charset="-122"/>
                  <a:ea typeface="黑体" panose="02010609060101010101" pitchFamily="49" charset="-122"/>
                  <a:sym typeface="黑体" panose="02010609060101010101" pitchFamily="49" charset="-122"/>
                </a:rPr>
                <a:t>元素化合物</a:t>
              </a:r>
              <a:endParaRPr lang="zh-CN" altLang="en-US" sz="2000" b="0">
                <a:solidFill>
                  <a:srgbClr val="0C040B"/>
                </a:solidFill>
                <a:latin typeface="黑体" panose="02010609060101010101" pitchFamily="49" charset="-122"/>
                <a:ea typeface="黑体" panose="02010609060101010101" pitchFamily="49" charset="-122"/>
                <a:sym typeface="Calibri" panose="020F0502020204030204" pitchFamily="34" charset="0"/>
              </a:endParaRPr>
            </a:p>
          </p:txBody>
        </p:sp>
        <p:sp>
          <p:nvSpPr>
            <p:cNvPr id="86" name="矩形 39">
              <a:extLst>
                <a:ext uri="{FF2B5EF4-FFF2-40B4-BE49-F238E27FC236}">
                  <a16:creationId xmlns="" xmlns:a16="http://schemas.microsoft.com/office/drawing/2014/main" id="{16FCFFDA-B4F1-49B6-AD48-0CDCA3AEC5F9}"/>
                </a:ext>
              </a:extLst>
            </p:cNvPr>
            <p:cNvSpPr>
              <a:spLocks noChangeArrowheads="1"/>
            </p:cNvSpPr>
            <p:nvPr/>
          </p:nvSpPr>
          <p:spPr bwMode="auto">
            <a:xfrm>
              <a:off x="7544366" y="3031860"/>
              <a:ext cx="1481667" cy="342900"/>
            </a:xfrm>
            <a:prstGeom prst="rect">
              <a:avLst/>
            </a:prstGeom>
            <a:solidFill>
              <a:srgbClr val="8AD2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1600" b="0" dirty="0">
                  <a:solidFill>
                    <a:srgbClr val="0C040B"/>
                  </a:solidFill>
                  <a:latin typeface="黑体" panose="02010609060101010101" pitchFamily="49" charset="-122"/>
                  <a:ea typeface="黑体" panose="02010609060101010101" pitchFamily="49" charset="-122"/>
                  <a:sym typeface="黑体" panose="02010609060101010101" pitchFamily="49" charset="-122"/>
                </a:rPr>
                <a:t>熟悉度</a:t>
              </a:r>
            </a:p>
          </p:txBody>
        </p:sp>
        <p:sp>
          <p:nvSpPr>
            <p:cNvPr id="87" name="圆角矩形 43">
              <a:extLst>
                <a:ext uri="{FF2B5EF4-FFF2-40B4-BE49-F238E27FC236}">
                  <a16:creationId xmlns="" xmlns:a16="http://schemas.microsoft.com/office/drawing/2014/main" id="{56371B1E-F4DD-451B-937F-53DFA4411B07}"/>
                </a:ext>
              </a:extLst>
            </p:cNvPr>
            <p:cNvSpPr>
              <a:spLocks noChangeArrowheads="1"/>
            </p:cNvSpPr>
            <p:nvPr/>
          </p:nvSpPr>
          <p:spPr bwMode="auto">
            <a:xfrm>
              <a:off x="2050640" y="2994083"/>
              <a:ext cx="1595648" cy="2239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150000"/>
                </a:lnSpc>
                <a:spcBef>
                  <a:spcPct val="0"/>
                </a:spcBef>
                <a:buClrTx/>
                <a:buFont typeface="Arial" panose="020B0604020202020204" pitchFamily="34" charset="0"/>
                <a:buNone/>
              </a:pP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eaLnBrk="1" hangingPunct="1">
                <a:lnSpc>
                  <a:spcPct val="150000"/>
                </a:lnSpc>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宏观</a:t>
              </a:r>
              <a:r>
                <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a:t>
              </a: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微观</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eaLnBrk="1" hangingPunct="1">
                <a:lnSpc>
                  <a:spcPct val="150000"/>
                </a:lnSpc>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静态</a:t>
              </a:r>
              <a:r>
                <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a:t>
              </a: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动态</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eaLnBrk="1" hangingPunct="1">
                <a:lnSpc>
                  <a:spcPct val="150000"/>
                </a:lnSpc>
                <a:spcBef>
                  <a:spcPct val="0"/>
                </a:spcBef>
                <a:buClrTx/>
                <a:buFont typeface="Arial" panose="020B0604020202020204" pitchFamily="34" charset="0"/>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定性</a:t>
              </a:r>
              <a:r>
                <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a:t>
              </a: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定量</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a:lnSpc>
                  <a:spcPct val="150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孤立</a:t>
              </a:r>
              <a:r>
                <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a:t>
              </a: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系统</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eaLnBrk="1" hangingPunct="1">
                <a:lnSpc>
                  <a:spcPct val="150000"/>
                </a:lnSpc>
                <a:spcBef>
                  <a:spcPct val="0"/>
                </a:spcBef>
                <a:buClrTx/>
                <a:buFont typeface="Arial" panose="020B0604020202020204" pitchFamily="34" charset="0"/>
                <a:buNone/>
              </a:pPr>
              <a:endPar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p:txBody>
        </p:sp>
        <p:sp>
          <p:nvSpPr>
            <p:cNvPr id="88" name="矩形 5">
              <a:extLst>
                <a:ext uri="{FF2B5EF4-FFF2-40B4-BE49-F238E27FC236}">
                  <a16:creationId xmlns="" xmlns:a16="http://schemas.microsoft.com/office/drawing/2014/main" id="{420FC355-F7CE-46B0-9E6A-54029ABAD250}"/>
                </a:ext>
              </a:extLst>
            </p:cNvPr>
            <p:cNvSpPr>
              <a:spLocks noChangeArrowheads="1"/>
            </p:cNvSpPr>
            <p:nvPr/>
          </p:nvSpPr>
          <p:spPr bwMode="auto">
            <a:xfrm>
              <a:off x="5921268" y="5244825"/>
              <a:ext cx="48048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 typeface="Arial" panose="020B0604020202020204" pitchFamily="34" charset="0"/>
                <a:buNone/>
              </a:pPr>
              <a:r>
                <a:rPr lang="zh-CN" altLang="en-US" sz="2000" b="0">
                  <a:solidFill>
                    <a:srgbClr val="000000"/>
                  </a:solidFill>
                  <a:latin typeface="黑体" panose="02010609060101010101" pitchFamily="49" charset="-122"/>
                  <a:ea typeface="黑体" panose="02010609060101010101" pitchFamily="49" charset="-122"/>
                  <a:sym typeface="黑体" panose="02010609060101010101" pitchFamily="49" charset="-122"/>
                </a:rPr>
                <a:t>物质</a:t>
              </a:r>
            </a:p>
          </p:txBody>
        </p:sp>
        <p:sp>
          <p:nvSpPr>
            <p:cNvPr id="89" name="矩形 88">
              <a:extLst>
                <a:ext uri="{FF2B5EF4-FFF2-40B4-BE49-F238E27FC236}">
                  <a16:creationId xmlns="" xmlns:a16="http://schemas.microsoft.com/office/drawing/2014/main" id="{3A6AD7E1-0510-49B2-9028-1E2DF64A48FF}"/>
                </a:ext>
              </a:extLst>
            </p:cNvPr>
            <p:cNvSpPr/>
            <p:nvPr/>
          </p:nvSpPr>
          <p:spPr>
            <a:xfrm>
              <a:off x="11433853" y="3530658"/>
              <a:ext cx="472966" cy="1279525"/>
            </a:xfrm>
            <a:prstGeom prst="rect">
              <a:avLst/>
            </a:prstGeom>
            <a:solidFill>
              <a:srgbClr val="92D050"/>
            </a:solidFill>
            <a:ln>
              <a:noFill/>
            </a:ln>
            <a:effectLst>
              <a:outerShdw blurRad="40000" dist="23000" dir="5400000" rotWithShape="0">
                <a:srgbClr val="000000">
                  <a:alpha val="35000"/>
                </a:srgbClr>
              </a:outerShdw>
            </a:effectLst>
          </p:spPr>
          <p:txBody>
            <a:bodyPr anchor="ctr"/>
            <a:lstStyle/>
            <a:p>
              <a:pPr algn="ctr" eaLnBrk="1" fontAlgn="auto" hangingPunct="1">
                <a:spcBef>
                  <a:spcPts val="0"/>
                </a:spcBef>
                <a:spcAft>
                  <a:spcPts val="0"/>
                </a:spcAft>
                <a:defRPr/>
              </a:pPr>
              <a:r>
                <a:rPr lang="zh-CN" altLang="en-US" sz="1600" kern="0" dirty="0">
                  <a:solidFill>
                    <a:prstClr val="black"/>
                  </a:solidFill>
                  <a:latin typeface="黑体" panose="02010609060101010101" pitchFamily="49" charset="-122"/>
                  <a:ea typeface="黑体" panose="02010609060101010101" pitchFamily="49" charset="-122"/>
                </a:rPr>
                <a:t>任务类型</a:t>
              </a:r>
            </a:p>
          </p:txBody>
        </p:sp>
        <p:sp>
          <p:nvSpPr>
            <p:cNvPr id="90" name="左箭头标注 32">
              <a:extLst>
                <a:ext uri="{FF2B5EF4-FFF2-40B4-BE49-F238E27FC236}">
                  <a16:creationId xmlns="" xmlns:a16="http://schemas.microsoft.com/office/drawing/2014/main" id="{C83E33CF-CE34-4027-8C2C-A5A05B407F31}"/>
                </a:ext>
              </a:extLst>
            </p:cNvPr>
            <p:cNvSpPr/>
            <p:nvPr/>
          </p:nvSpPr>
          <p:spPr>
            <a:xfrm>
              <a:off x="8843632" y="1989151"/>
              <a:ext cx="2476634" cy="4298950"/>
            </a:xfrm>
            <a:prstGeom prst="leftArrowCallout">
              <a:avLst>
                <a:gd name="adj1" fmla="val 16423"/>
                <a:gd name="adj2" fmla="val 17235"/>
                <a:gd name="adj3" fmla="val 13835"/>
                <a:gd name="adj4" fmla="val 82193"/>
              </a:avLst>
            </a:prstGeom>
            <a:solidFill>
              <a:schemeClr val="accent6">
                <a:lumMod val="75000"/>
              </a:schemeClr>
            </a:solidFill>
            <a:ln>
              <a:noFill/>
            </a:ln>
            <a:effectLst>
              <a:outerShdw blurRad="40000" dist="23000" dir="5400000" rotWithShape="0">
                <a:srgbClr val="000000">
                  <a:alpha val="35000"/>
                </a:srgbClr>
              </a:outerShdw>
            </a:effectLst>
          </p:spPr>
          <p:txBody>
            <a:bodyPr anchor="ctr"/>
            <a:lstStyle/>
            <a:p>
              <a:pPr algn="ctr" eaLnBrk="1" fontAlgn="auto" hangingPunct="1">
                <a:spcBef>
                  <a:spcPts val="0"/>
                </a:spcBef>
                <a:spcAft>
                  <a:spcPts val="0"/>
                </a:spcAft>
                <a:defRPr/>
              </a:pPr>
              <a:endParaRPr lang="zh-CN" altLang="en-US" sz="1800" kern="0">
                <a:solidFill>
                  <a:prstClr val="white"/>
                </a:solidFill>
                <a:latin typeface="黑体" panose="02010609060101010101" pitchFamily="49" charset="-122"/>
                <a:ea typeface="黑体" panose="02010609060101010101" pitchFamily="49" charset="-122"/>
              </a:endParaRPr>
            </a:p>
          </p:txBody>
        </p:sp>
        <p:sp>
          <p:nvSpPr>
            <p:cNvPr id="91" name="矩形 90">
              <a:extLst>
                <a:ext uri="{FF2B5EF4-FFF2-40B4-BE49-F238E27FC236}">
                  <a16:creationId xmlns="" xmlns:a16="http://schemas.microsoft.com/office/drawing/2014/main" id="{A4219301-38AB-4D0D-8929-ADE252B6FC1D}"/>
                </a:ext>
              </a:extLst>
            </p:cNvPr>
            <p:cNvSpPr/>
            <p:nvPr/>
          </p:nvSpPr>
          <p:spPr>
            <a:xfrm>
              <a:off x="9318553" y="4467078"/>
              <a:ext cx="2556933" cy="268288"/>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B1 </a:t>
              </a:r>
              <a:r>
                <a:rPr lang="zh-CN" altLang="en-US" sz="2000" kern="0" dirty="0">
                  <a:solidFill>
                    <a:schemeClr val="bg1"/>
                  </a:solidFill>
                  <a:latin typeface="黑体" panose="02010609060101010101" pitchFamily="49" charset="-122"/>
                  <a:ea typeface="黑体" panose="02010609060101010101" pitchFamily="49" charset="-122"/>
                </a:rPr>
                <a:t>分析解释</a:t>
              </a:r>
            </a:p>
          </p:txBody>
        </p:sp>
        <p:sp>
          <p:nvSpPr>
            <p:cNvPr id="92" name="矩形 91">
              <a:extLst>
                <a:ext uri="{FF2B5EF4-FFF2-40B4-BE49-F238E27FC236}">
                  <a16:creationId xmlns="" xmlns:a16="http://schemas.microsoft.com/office/drawing/2014/main" id="{B90B5F92-8448-49D5-B81A-D74E4D8DA113}"/>
                </a:ext>
              </a:extLst>
            </p:cNvPr>
            <p:cNvSpPr/>
            <p:nvPr/>
          </p:nvSpPr>
          <p:spPr>
            <a:xfrm>
              <a:off x="9318553" y="5835230"/>
              <a:ext cx="2556933" cy="268287"/>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A1 </a:t>
              </a:r>
              <a:r>
                <a:rPr lang="zh-CN" altLang="en-US" sz="2000" kern="0" dirty="0">
                  <a:solidFill>
                    <a:schemeClr val="bg1"/>
                  </a:solidFill>
                  <a:latin typeface="黑体" panose="02010609060101010101" pitchFamily="49" charset="-122"/>
                  <a:ea typeface="黑体" panose="02010609060101010101" pitchFamily="49" charset="-122"/>
                </a:rPr>
                <a:t>辨识记忆</a:t>
              </a:r>
            </a:p>
          </p:txBody>
        </p:sp>
        <p:sp>
          <p:nvSpPr>
            <p:cNvPr id="93" name="矩形 92">
              <a:extLst>
                <a:ext uri="{FF2B5EF4-FFF2-40B4-BE49-F238E27FC236}">
                  <a16:creationId xmlns="" xmlns:a16="http://schemas.microsoft.com/office/drawing/2014/main" id="{C2556810-74A6-43C2-8E30-9706B5D47780}"/>
                </a:ext>
              </a:extLst>
            </p:cNvPr>
            <p:cNvSpPr/>
            <p:nvPr/>
          </p:nvSpPr>
          <p:spPr>
            <a:xfrm>
              <a:off x="9312203" y="2018806"/>
              <a:ext cx="2563283" cy="328613"/>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C3 </a:t>
              </a:r>
              <a:r>
                <a:rPr lang="zh-CN" altLang="en-US" sz="2000" kern="0" dirty="0">
                  <a:solidFill>
                    <a:schemeClr val="bg1"/>
                  </a:solidFill>
                  <a:latin typeface="黑体" panose="02010609060101010101" pitchFamily="49" charset="-122"/>
                  <a:ea typeface="黑体" panose="02010609060101010101" pitchFamily="49" charset="-122"/>
                </a:rPr>
                <a:t>创新思维</a:t>
              </a:r>
            </a:p>
          </p:txBody>
        </p:sp>
        <p:sp>
          <p:nvSpPr>
            <p:cNvPr id="94" name="矩形 93">
              <a:extLst>
                <a:ext uri="{FF2B5EF4-FFF2-40B4-BE49-F238E27FC236}">
                  <a16:creationId xmlns="" xmlns:a16="http://schemas.microsoft.com/office/drawing/2014/main" id="{123DCAC7-7A90-4518-AAA1-46E5B9715C74}"/>
                </a:ext>
              </a:extLst>
            </p:cNvPr>
            <p:cNvSpPr/>
            <p:nvPr/>
          </p:nvSpPr>
          <p:spPr>
            <a:xfrm>
              <a:off x="9318553" y="5403182"/>
              <a:ext cx="2556933" cy="268287"/>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A2</a:t>
              </a:r>
              <a:r>
                <a:rPr lang="zh-CN" altLang="en-US" sz="2000" kern="0" dirty="0">
                  <a:solidFill>
                    <a:schemeClr val="bg1"/>
                  </a:solidFill>
                  <a:latin typeface="黑体" panose="02010609060101010101" pitchFamily="49" charset="-122"/>
                  <a:ea typeface="黑体" panose="02010609060101010101" pitchFamily="49" charset="-122"/>
                </a:rPr>
                <a:t> 概括关联</a:t>
              </a:r>
            </a:p>
          </p:txBody>
        </p:sp>
        <p:sp>
          <p:nvSpPr>
            <p:cNvPr id="95" name="矩形 94">
              <a:extLst>
                <a:ext uri="{FF2B5EF4-FFF2-40B4-BE49-F238E27FC236}">
                  <a16:creationId xmlns="" xmlns:a16="http://schemas.microsoft.com/office/drawing/2014/main" id="{2E99E8F2-A276-40FC-A627-D274239281DF}"/>
                </a:ext>
              </a:extLst>
            </p:cNvPr>
            <p:cNvSpPr/>
            <p:nvPr/>
          </p:nvSpPr>
          <p:spPr>
            <a:xfrm>
              <a:off x="9318553" y="4971134"/>
              <a:ext cx="2556933" cy="268288"/>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A3 </a:t>
              </a:r>
              <a:r>
                <a:rPr lang="zh-CN" altLang="en-US" sz="2000" kern="0" dirty="0">
                  <a:solidFill>
                    <a:schemeClr val="bg1"/>
                  </a:solidFill>
                  <a:latin typeface="黑体" panose="02010609060101010101" pitchFamily="49" charset="-122"/>
                  <a:ea typeface="黑体" panose="02010609060101010101" pitchFamily="49" charset="-122"/>
                </a:rPr>
                <a:t>说明论证</a:t>
              </a:r>
            </a:p>
          </p:txBody>
        </p:sp>
        <p:sp>
          <p:nvSpPr>
            <p:cNvPr id="96" name="矩形 95">
              <a:extLst>
                <a:ext uri="{FF2B5EF4-FFF2-40B4-BE49-F238E27FC236}">
                  <a16:creationId xmlns="" xmlns:a16="http://schemas.microsoft.com/office/drawing/2014/main" id="{C22D6DA2-0F7D-4AB4-950F-FD48855D10DA}"/>
                </a:ext>
              </a:extLst>
            </p:cNvPr>
            <p:cNvSpPr/>
            <p:nvPr/>
          </p:nvSpPr>
          <p:spPr>
            <a:xfrm>
              <a:off x="9318553" y="4035030"/>
              <a:ext cx="2556933" cy="268288"/>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B2 </a:t>
              </a:r>
              <a:r>
                <a:rPr lang="zh-CN" altLang="en-US" sz="2000" kern="0" dirty="0">
                  <a:solidFill>
                    <a:schemeClr val="bg1"/>
                  </a:solidFill>
                  <a:latin typeface="黑体" panose="02010609060101010101" pitchFamily="49" charset="-122"/>
                  <a:ea typeface="黑体" panose="02010609060101010101" pitchFamily="49" charset="-122"/>
                </a:rPr>
                <a:t>推论预测</a:t>
              </a:r>
            </a:p>
          </p:txBody>
        </p:sp>
        <p:sp>
          <p:nvSpPr>
            <p:cNvPr id="97" name="矩形 96">
              <a:extLst>
                <a:ext uri="{FF2B5EF4-FFF2-40B4-BE49-F238E27FC236}">
                  <a16:creationId xmlns="" xmlns:a16="http://schemas.microsoft.com/office/drawing/2014/main" id="{4465B63A-494B-47BE-A164-60FFF1972E48}"/>
                </a:ext>
              </a:extLst>
            </p:cNvPr>
            <p:cNvSpPr/>
            <p:nvPr/>
          </p:nvSpPr>
          <p:spPr>
            <a:xfrm>
              <a:off x="9318553" y="3602982"/>
              <a:ext cx="2556933" cy="269875"/>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B3 </a:t>
              </a:r>
              <a:r>
                <a:rPr lang="zh-CN" altLang="en-US" sz="2000" kern="0" dirty="0">
                  <a:solidFill>
                    <a:schemeClr val="bg1"/>
                  </a:solidFill>
                  <a:latin typeface="黑体" panose="02010609060101010101" pitchFamily="49" charset="-122"/>
                  <a:ea typeface="黑体" panose="02010609060101010101" pitchFamily="49" charset="-122"/>
                </a:rPr>
                <a:t>简单设计</a:t>
              </a:r>
            </a:p>
          </p:txBody>
        </p:sp>
        <p:sp>
          <p:nvSpPr>
            <p:cNvPr id="98" name="矩形 97">
              <a:extLst>
                <a:ext uri="{FF2B5EF4-FFF2-40B4-BE49-F238E27FC236}">
                  <a16:creationId xmlns="" xmlns:a16="http://schemas.microsoft.com/office/drawing/2014/main" id="{DCE08689-D1B4-445B-B80F-FD3205AF2F36}"/>
                </a:ext>
              </a:extLst>
            </p:cNvPr>
            <p:cNvSpPr/>
            <p:nvPr/>
          </p:nvSpPr>
          <p:spPr>
            <a:xfrm>
              <a:off x="9312203" y="3026918"/>
              <a:ext cx="2563283" cy="377824"/>
            </a:xfrm>
            <a:prstGeom prst="rect">
              <a:avLst/>
            </a:prstGeom>
            <a:noFill/>
            <a:ln w="12700" cap="flat" cmpd="sng" algn="ctr">
              <a:noFill/>
              <a:prstDash val="solid"/>
            </a:ln>
            <a:effectLst/>
          </p:spPr>
          <p:txBody>
            <a:bodyPr anchor="ctr"/>
            <a:lstStyle/>
            <a:p>
              <a:pPr eaLnBrk="1" fontAlgn="auto" hangingPunct="1">
                <a:lnSpc>
                  <a:spcPct val="80000"/>
                </a:lnSpc>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C1 </a:t>
              </a:r>
              <a:r>
                <a:rPr lang="zh-CN" altLang="en-US" sz="2000" kern="0" dirty="0">
                  <a:solidFill>
                    <a:schemeClr val="bg1"/>
                  </a:solidFill>
                  <a:latin typeface="黑体" panose="02010609060101010101" pitchFamily="49" charset="-122"/>
                  <a:ea typeface="黑体" panose="02010609060101010101" pitchFamily="49" charset="-122"/>
                </a:rPr>
                <a:t>复杂推理</a:t>
              </a:r>
            </a:p>
          </p:txBody>
        </p:sp>
        <p:sp>
          <p:nvSpPr>
            <p:cNvPr id="99" name="矩形 98">
              <a:extLst>
                <a:ext uri="{FF2B5EF4-FFF2-40B4-BE49-F238E27FC236}">
                  <a16:creationId xmlns="" xmlns:a16="http://schemas.microsoft.com/office/drawing/2014/main" id="{0191BF35-6494-49BF-A65C-E51A80019FC0}"/>
                </a:ext>
              </a:extLst>
            </p:cNvPr>
            <p:cNvSpPr/>
            <p:nvPr/>
          </p:nvSpPr>
          <p:spPr>
            <a:xfrm>
              <a:off x="9312203" y="2522862"/>
              <a:ext cx="2563283" cy="328613"/>
            </a:xfrm>
            <a:prstGeom prst="rect">
              <a:avLst/>
            </a:prstGeom>
            <a:noFill/>
            <a:ln w="12700" cap="flat" cmpd="sng" algn="ctr">
              <a:noFill/>
              <a:prstDash val="solid"/>
            </a:ln>
            <a:effectLst/>
          </p:spPr>
          <p:txBody>
            <a:bodyPr anchor="ctr"/>
            <a:lstStyle/>
            <a:p>
              <a:pPr eaLnBrk="1" fontAlgn="auto" hangingPunct="1">
                <a:spcBef>
                  <a:spcPts val="0"/>
                </a:spcBef>
                <a:spcAft>
                  <a:spcPts val="0"/>
                </a:spcAft>
                <a:defRPr/>
              </a:pPr>
              <a:r>
                <a:rPr lang="en-US" altLang="zh-CN" sz="2000" kern="0" dirty="0">
                  <a:solidFill>
                    <a:schemeClr val="bg1"/>
                  </a:solidFill>
                  <a:latin typeface="黑体" panose="02010609060101010101" pitchFamily="49" charset="-122"/>
                  <a:ea typeface="黑体" panose="02010609060101010101" pitchFamily="49" charset="-122"/>
                </a:rPr>
                <a:t>C2 </a:t>
              </a:r>
              <a:r>
                <a:rPr lang="zh-CN" altLang="en-US" sz="2000" kern="0" dirty="0">
                  <a:solidFill>
                    <a:schemeClr val="bg1"/>
                  </a:solidFill>
                  <a:latin typeface="黑体" panose="02010609060101010101" pitchFamily="49" charset="-122"/>
                  <a:ea typeface="黑体" panose="02010609060101010101" pitchFamily="49" charset="-122"/>
                </a:rPr>
                <a:t>系统探究</a:t>
              </a:r>
            </a:p>
          </p:txBody>
        </p:sp>
        <p:sp>
          <p:nvSpPr>
            <p:cNvPr id="100" name="矩形 41">
              <a:extLst>
                <a:ext uri="{FF2B5EF4-FFF2-40B4-BE49-F238E27FC236}">
                  <a16:creationId xmlns="" xmlns:a16="http://schemas.microsoft.com/office/drawing/2014/main" id="{FAEB2707-4F13-424F-BE0C-64EC9EF27CDA}"/>
                </a:ext>
              </a:extLst>
            </p:cNvPr>
            <p:cNvSpPr>
              <a:spLocks noChangeArrowheads="1"/>
            </p:cNvSpPr>
            <p:nvPr/>
          </p:nvSpPr>
          <p:spPr bwMode="auto">
            <a:xfrm>
              <a:off x="3927539" y="2675220"/>
              <a:ext cx="13405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FontTx/>
                <a:buNone/>
              </a:pPr>
              <a:r>
                <a:rPr lang="zh-CN" altLang="en-US" sz="1600" b="0" dirty="0">
                  <a:solidFill>
                    <a:srgbClr val="0C040B"/>
                  </a:solidFill>
                  <a:latin typeface="黑体" panose="02010609060101010101" pitchFamily="49" charset="-122"/>
                  <a:ea typeface="黑体" panose="02010609060101010101" pitchFamily="49" charset="-122"/>
                  <a:sym typeface="黑体" panose="02010609060101010101" pitchFamily="49" charset="-122"/>
                </a:rPr>
                <a:t>认识角度</a:t>
              </a:r>
              <a:endParaRPr lang="zh-CN" altLang="en-US" sz="2400" b="0" dirty="0">
                <a:latin typeface="黑体" panose="02010609060101010101" pitchFamily="49" charset="-122"/>
                <a:ea typeface="黑体" panose="02010609060101010101" pitchFamily="49" charset="-122"/>
              </a:endParaRPr>
            </a:p>
          </p:txBody>
        </p:sp>
        <p:sp>
          <p:nvSpPr>
            <p:cNvPr id="101" name="矩形 42">
              <a:extLst>
                <a:ext uri="{FF2B5EF4-FFF2-40B4-BE49-F238E27FC236}">
                  <a16:creationId xmlns="" xmlns:a16="http://schemas.microsoft.com/office/drawing/2014/main" id="{93EFAC9C-DB33-452E-BE0F-ABA79BD4127C}"/>
                </a:ext>
              </a:extLst>
            </p:cNvPr>
            <p:cNvSpPr>
              <a:spLocks noChangeArrowheads="1"/>
            </p:cNvSpPr>
            <p:nvPr/>
          </p:nvSpPr>
          <p:spPr bwMode="auto">
            <a:xfrm>
              <a:off x="2081483" y="2682139"/>
              <a:ext cx="18876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FontTx/>
                <a:buNone/>
              </a:pPr>
              <a:r>
                <a:rPr lang="zh-CN" altLang="en-US" sz="1600" b="0" dirty="0">
                  <a:solidFill>
                    <a:srgbClr val="0C040B"/>
                  </a:solidFill>
                  <a:latin typeface="黑体" panose="02010609060101010101" pitchFamily="49" charset="-122"/>
                  <a:ea typeface="黑体" panose="02010609060101010101" pitchFamily="49" charset="-122"/>
                  <a:sym typeface="黑体" panose="02010609060101010101" pitchFamily="49" charset="-122"/>
                </a:rPr>
                <a:t>认识方式类别</a:t>
              </a:r>
              <a:endParaRPr lang="zh-CN" altLang="en-US" sz="2400" b="0" dirty="0">
                <a:latin typeface="黑体" panose="02010609060101010101" pitchFamily="49" charset="-122"/>
                <a:ea typeface="黑体" panose="02010609060101010101" pitchFamily="49" charset="-122"/>
              </a:endParaRPr>
            </a:p>
          </p:txBody>
        </p:sp>
        <p:sp>
          <p:nvSpPr>
            <p:cNvPr id="102" name="矩形 101">
              <a:extLst>
                <a:ext uri="{FF2B5EF4-FFF2-40B4-BE49-F238E27FC236}">
                  <a16:creationId xmlns="" xmlns:a16="http://schemas.microsoft.com/office/drawing/2014/main" id="{923570E2-8F0E-460B-92D3-DD9CDB1AE3B7}"/>
                </a:ext>
              </a:extLst>
            </p:cNvPr>
            <p:cNvSpPr>
              <a:spLocks noChangeArrowheads="1"/>
            </p:cNvSpPr>
            <p:nvPr/>
          </p:nvSpPr>
          <p:spPr bwMode="auto">
            <a:xfrm>
              <a:off x="6947947" y="1746819"/>
              <a:ext cx="505883" cy="912563"/>
            </a:xfrm>
            <a:prstGeom prst="rect">
              <a:avLst/>
            </a:prstGeom>
            <a:solidFill>
              <a:srgbClr val="88D6D4"/>
            </a:solidFill>
            <a:ln>
              <a:noFill/>
            </a:ln>
            <a:extLst>
              <a:ext uri="{91240B29-F687-4F45-9708-019B960494DF}">
                <a14:hiddenLine xmlns:a14="http://schemas.microsoft.com/office/drawing/2010/main" w="12700">
                  <a:solidFill>
                    <a:srgbClr val="000000"/>
                  </a:solidFill>
                  <a:bevel/>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ts val="1600"/>
                </a:lnSpc>
                <a:spcBef>
                  <a:spcPct val="0"/>
                </a:spcBef>
                <a:buClrTx/>
                <a:buFont typeface="Arial" panose="020B0604020202020204" pitchFamily="34" charset="0"/>
                <a:buNone/>
              </a:pPr>
              <a:r>
                <a:rPr lang="zh-CN" altLang="en-US" sz="1800" b="0" dirty="0">
                  <a:solidFill>
                    <a:srgbClr val="000000"/>
                  </a:solidFill>
                  <a:latin typeface="黑体" panose="02010609060101010101" pitchFamily="49" charset="-122"/>
                  <a:ea typeface="黑体" panose="02010609060101010101" pitchFamily="49" charset="-122"/>
                  <a:sym typeface="黑体" panose="02010609060101010101" pitchFamily="49" charset="-122"/>
                </a:rPr>
                <a:t>多角度</a:t>
              </a:r>
            </a:p>
          </p:txBody>
        </p:sp>
        <p:sp>
          <p:nvSpPr>
            <p:cNvPr id="57" name="圆角矩形 43">
              <a:extLst>
                <a:ext uri="{FF2B5EF4-FFF2-40B4-BE49-F238E27FC236}">
                  <a16:creationId xmlns="" xmlns:a16="http://schemas.microsoft.com/office/drawing/2014/main" id="{591B89E7-F839-47CC-BADC-3D756D136F74}"/>
                </a:ext>
              </a:extLst>
            </p:cNvPr>
            <p:cNvSpPr>
              <a:spLocks noChangeArrowheads="1"/>
            </p:cNvSpPr>
            <p:nvPr/>
          </p:nvSpPr>
          <p:spPr bwMode="auto">
            <a:xfrm>
              <a:off x="384063" y="1818004"/>
              <a:ext cx="1760928" cy="3836684"/>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ts val="3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宏观辨识与微观探析</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a:lnSpc>
                  <a:spcPts val="3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变化观念与平衡思想</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a:lnSpc>
                  <a:spcPts val="3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证据推理与模型认知</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a:lnSpc>
                  <a:spcPts val="3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科学探究与创新意识</a:t>
              </a:r>
              <a:endParaRPr lang="en-US" altLang="zh-CN" sz="18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a:p>
              <a:pPr algn="ctr">
                <a:lnSpc>
                  <a:spcPts val="3000"/>
                </a:lnSpc>
                <a:spcBef>
                  <a:spcPct val="0"/>
                </a:spcBef>
                <a:buClrTx/>
                <a:buNone/>
              </a:pPr>
              <a:r>
                <a:rPr lang="zh-CN" altLang="en-US" sz="1800" b="0" dirty="0">
                  <a:solidFill>
                    <a:srgbClr val="0C040B"/>
                  </a:solidFill>
                  <a:latin typeface="黑体" panose="02010609060101010101" pitchFamily="49" charset="-122"/>
                  <a:ea typeface="黑体" panose="02010609060101010101" pitchFamily="49" charset="-122"/>
                  <a:sym typeface="宋体" panose="02010600030101010101" pitchFamily="2" charset="-122"/>
                </a:rPr>
                <a:t>科学精神与社会责</a:t>
              </a:r>
              <a:r>
                <a:rPr lang="zh-CN" altLang="en-US" sz="2000" b="0" dirty="0">
                  <a:solidFill>
                    <a:srgbClr val="0C040B"/>
                  </a:solidFill>
                  <a:latin typeface="黑体" panose="02010609060101010101" pitchFamily="49" charset="-122"/>
                  <a:ea typeface="黑体" panose="02010609060101010101" pitchFamily="49" charset="-122"/>
                  <a:sym typeface="宋体" panose="02010600030101010101" pitchFamily="2" charset="-122"/>
                </a:rPr>
                <a:t>任</a:t>
              </a:r>
              <a:endParaRPr lang="en-US" altLang="zh-CN" sz="2000" b="0" dirty="0">
                <a:solidFill>
                  <a:srgbClr val="0C040B"/>
                </a:solidFill>
                <a:latin typeface="黑体" panose="02010609060101010101" pitchFamily="49" charset="-122"/>
                <a:ea typeface="黑体" panose="02010609060101010101" pitchFamily="49" charset="-122"/>
                <a:sym typeface="宋体" panose="02010600030101010101" pitchFamily="2" charset="-122"/>
              </a:endParaRPr>
            </a:p>
          </p:txBody>
        </p:sp>
        <p:sp>
          <p:nvSpPr>
            <p:cNvPr id="58" name="矩形 42">
              <a:extLst>
                <a:ext uri="{FF2B5EF4-FFF2-40B4-BE49-F238E27FC236}">
                  <a16:creationId xmlns="" xmlns:a16="http://schemas.microsoft.com/office/drawing/2014/main" id="{F544D8F5-D7C2-47C6-8012-FC6E3164DD0C}"/>
                </a:ext>
              </a:extLst>
            </p:cNvPr>
            <p:cNvSpPr>
              <a:spLocks noChangeArrowheads="1"/>
            </p:cNvSpPr>
            <p:nvPr/>
          </p:nvSpPr>
          <p:spPr bwMode="auto">
            <a:xfrm>
              <a:off x="380448" y="1316289"/>
              <a:ext cx="1674021" cy="414485"/>
            </a:xfrm>
            <a:prstGeom prst="rect">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None/>
              </a:pPr>
              <a:r>
                <a:rPr lang="zh-CN" altLang="en-US" sz="1600" b="0" dirty="0">
                  <a:solidFill>
                    <a:srgbClr val="0C040B"/>
                  </a:solidFill>
                  <a:latin typeface="黑体" panose="02010609060101010101" pitchFamily="49" charset="-122"/>
                  <a:ea typeface="黑体" panose="02010609060101010101" pitchFamily="49" charset="-122"/>
                  <a:sym typeface="黑体" panose="02010609060101010101" pitchFamily="49" charset="-122"/>
                </a:rPr>
                <a:t>学科素养</a:t>
              </a:r>
              <a:endParaRPr lang="zh-CN" altLang="en-US" sz="1600" b="0" dirty="0">
                <a:solidFill>
                  <a:srgbClr val="0C040B"/>
                </a:solidFill>
                <a:latin typeface="黑体" panose="02010609060101010101" pitchFamily="49" charset="-122"/>
                <a:ea typeface="黑体" panose="02010609060101010101" pitchFamily="49" charset="-122"/>
              </a:endParaRPr>
            </a:p>
          </p:txBody>
        </p:sp>
      </p:grpSp>
      <p:sp>
        <p:nvSpPr>
          <p:cNvPr id="115" name="矩形 114"/>
          <p:cNvSpPr/>
          <p:nvPr/>
        </p:nvSpPr>
        <p:spPr>
          <a:xfrm>
            <a:off x="4368850" y="1278008"/>
            <a:ext cx="260039" cy="39742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200" b="1" dirty="0" smtClean="0">
                <a:latin typeface="黑体" pitchFamily="49" charset="-122"/>
                <a:ea typeface="黑体" pitchFamily="49" charset="-122"/>
              </a:rPr>
              <a:t>保存</a:t>
            </a:r>
            <a:endParaRPr lang="zh-CN" altLang="en-US" sz="1200" b="1" dirty="0">
              <a:latin typeface="黑体" pitchFamily="49" charset="-122"/>
              <a:ea typeface="黑体" pitchFamily="49" charset="-122"/>
            </a:endParaRPr>
          </a:p>
        </p:txBody>
      </p:sp>
      <p:sp>
        <p:nvSpPr>
          <p:cNvPr id="116" name="矩形 115"/>
          <p:cNvSpPr/>
          <p:nvPr/>
        </p:nvSpPr>
        <p:spPr>
          <a:xfrm>
            <a:off x="4724223" y="1278007"/>
            <a:ext cx="260039" cy="39742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200" b="1" dirty="0">
                <a:latin typeface="黑体" pitchFamily="49" charset="-122"/>
                <a:ea typeface="黑体" pitchFamily="49" charset="-122"/>
              </a:rPr>
              <a:t>检验</a:t>
            </a:r>
          </a:p>
        </p:txBody>
      </p:sp>
      <p:sp>
        <p:nvSpPr>
          <p:cNvPr id="117" name="矩形 116"/>
          <p:cNvSpPr/>
          <p:nvPr/>
        </p:nvSpPr>
        <p:spPr>
          <a:xfrm>
            <a:off x="5081437" y="1270092"/>
            <a:ext cx="260039" cy="39742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200" b="1" dirty="0" smtClean="0">
                <a:latin typeface="黑体" pitchFamily="49" charset="-122"/>
                <a:ea typeface="黑体" pitchFamily="49" charset="-122"/>
              </a:rPr>
              <a:t>使用</a:t>
            </a:r>
            <a:endParaRPr lang="zh-CN" altLang="en-US" sz="1200" b="1" dirty="0">
              <a:latin typeface="黑体" pitchFamily="49" charset="-122"/>
              <a:ea typeface="黑体" pitchFamily="49" charset="-122"/>
            </a:endParaRPr>
          </a:p>
        </p:txBody>
      </p:sp>
      <p:sp>
        <p:nvSpPr>
          <p:cNvPr id="118" name="矩形 117"/>
          <p:cNvSpPr/>
          <p:nvPr/>
        </p:nvSpPr>
        <p:spPr>
          <a:xfrm>
            <a:off x="5507253" y="1274932"/>
            <a:ext cx="262802" cy="39258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100" b="1" dirty="0" smtClean="0">
                <a:latin typeface="黑体" pitchFamily="49" charset="-122"/>
                <a:ea typeface="黑体" pitchFamily="49" charset="-122"/>
              </a:rPr>
              <a:t>鉴定</a:t>
            </a:r>
            <a:endParaRPr lang="zh-CN" altLang="en-US" sz="1100" b="1" dirty="0">
              <a:latin typeface="黑体" pitchFamily="49" charset="-122"/>
              <a:ea typeface="黑体" pitchFamily="49" charset="-122"/>
            </a:endParaRPr>
          </a:p>
        </p:txBody>
      </p:sp>
      <p:sp>
        <p:nvSpPr>
          <p:cNvPr id="119" name="矩形 118"/>
          <p:cNvSpPr/>
          <p:nvPr/>
        </p:nvSpPr>
        <p:spPr>
          <a:xfrm>
            <a:off x="5904901" y="1285754"/>
            <a:ext cx="262802" cy="39258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100" b="1" dirty="0">
                <a:latin typeface="黑体" pitchFamily="49" charset="-122"/>
                <a:ea typeface="黑体" pitchFamily="49" charset="-122"/>
              </a:rPr>
              <a:t>分离</a:t>
            </a:r>
          </a:p>
        </p:txBody>
      </p:sp>
      <p:sp>
        <p:nvSpPr>
          <p:cNvPr id="120" name="矩形 119"/>
          <p:cNvSpPr/>
          <p:nvPr/>
        </p:nvSpPr>
        <p:spPr>
          <a:xfrm>
            <a:off x="6307454" y="1274932"/>
            <a:ext cx="262802" cy="392589"/>
          </a:xfrm>
          <a:prstGeom prst="rect">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100" b="1" dirty="0">
                <a:latin typeface="黑体" pitchFamily="49" charset="-122"/>
                <a:ea typeface="黑体" pitchFamily="49" charset="-122"/>
              </a:rPr>
              <a:t>制备</a:t>
            </a:r>
          </a:p>
        </p:txBody>
      </p:sp>
      <p:sp>
        <p:nvSpPr>
          <p:cNvPr id="121" name="矩形 120"/>
          <p:cNvSpPr/>
          <p:nvPr/>
        </p:nvSpPr>
        <p:spPr>
          <a:xfrm>
            <a:off x="3398890" y="1370352"/>
            <a:ext cx="886746" cy="327107"/>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sz="1600" b="1" dirty="0">
                <a:solidFill>
                  <a:srgbClr val="C00000"/>
                </a:solidFill>
                <a:latin typeface="黑体" pitchFamily="49" charset="-122"/>
                <a:ea typeface="黑体" pitchFamily="49" charset="-122"/>
              </a:rPr>
              <a:t>性质</a:t>
            </a:r>
          </a:p>
        </p:txBody>
      </p:sp>
      <p:sp>
        <p:nvSpPr>
          <p:cNvPr id="122" name="矩形 121"/>
          <p:cNvSpPr/>
          <p:nvPr/>
        </p:nvSpPr>
        <p:spPr>
          <a:xfrm>
            <a:off x="6650939" y="1318496"/>
            <a:ext cx="886746" cy="327107"/>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sz="1600" b="1" dirty="0">
                <a:solidFill>
                  <a:srgbClr val="C00000"/>
                </a:solidFill>
                <a:latin typeface="黑体" pitchFamily="49" charset="-122"/>
                <a:ea typeface="黑体" pitchFamily="49" charset="-122"/>
              </a:rPr>
              <a:t>转化</a:t>
            </a:r>
          </a:p>
        </p:txBody>
      </p:sp>
    </p:spTree>
    <p:extLst>
      <p:ext uri="{BB962C8B-B14F-4D97-AF65-F5344CB8AC3E}">
        <p14:creationId xmlns:p14="http://schemas.microsoft.com/office/powerpoint/2010/main" val="94687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69546" y="0"/>
            <a:ext cx="8616950" cy="877888"/>
          </a:xfrm>
          <a:prstGeom prst="rect">
            <a:avLst/>
          </a:prstGeom>
          <a:noFill/>
        </p:spPr>
        <p:txBody>
          <a:bodyPr/>
          <a:lstStyle/>
          <a:p>
            <a:pPr eaLnBrk="1" hangingPunct="1"/>
            <a:r>
              <a:rPr lang="zh-CN" altLang="en-US" sz="2800" b="1" dirty="0" smtClean="0">
                <a:solidFill>
                  <a:srgbClr val="C00000"/>
                </a:solidFill>
                <a:latin typeface="+mj-ea"/>
                <a:sym typeface="MS PGothic" pitchFamily="34" charset="-128"/>
              </a:rPr>
              <a:t>学生发展层级：</a:t>
            </a:r>
            <a:r>
              <a:rPr lang="zh-CN" altLang="en-US" sz="2000" b="1" dirty="0" smtClean="0">
                <a:solidFill>
                  <a:srgbClr val="C00000"/>
                </a:solidFill>
                <a:latin typeface="+mj-ea"/>
                <a:sym typeface="MS PGothic" pitchFamily="34" charset="-128"/>
              </a:rPr>
              <a:t>无机物核心知识、认识发展和能力表现的学习进阶</a:t>
            </a:r>
          </a:p>
        </p:txBody>
      </p:sp>
      <p:sp>
        <p:nvSpPr>
          <p:cNvPr id="18435" name="Line 11"/>
          <p:cNvSpPr>
            <a:spLocks noChangeShapeType="1"/>
          </p:cNvSpPr>
          <p:nvPr/>
        </p:nvSpPr>
        <p:spPr bwMode="auto">
          <a:xfrm>
            <a:off x="107950" y="1422402"/>
            <a:ext cx="0" cy="5392739"/>
          </a:xfrm>
          <a:prstGeom prst="line">
            <a:avLst/>
          </a:prstGeom>
          <a:noFill/>
          <a:ln w="101600">
            <a:solidFill>
              <a:srgbClr val="FF0000"/>
            </a:solidFill>
            <a:bevel/>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6" name="矩形 39"/>
          <p:cNvSpPr>
            <a:spLocks noChangeArrowheads="1"/>
          </p:cNvSpPr>
          <p:nvPr/>
        </p:nvSpPr>
        <p:spPr bwMode="auto">
          <a:xfrm>
            <a:off x="-49213" y="1001714"/>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atinLnBrk="1"/>
            <a:r>
              <a:rPr lang="zh-CN" altLang="en-US" b="1">
                <a:solidFill>
                  <a:srgbClr val="FF0000"/>
                </a:solidFill>
                <a:latin typeface="Gulim" pitchFamily="34" charset="-127"/>
                <a:sym typeface="Gulim" pitchFamily="34" charset="-127"/>
              </a:rPr>
              <a:t>学段</a:t>
            </a:r>
            <a:endParaRPr lang="zh-CN" altLang="en-US"/>
          </a:p>
        </p:txBody>
      </p:sp>
      <p:sp>
        <p:nvSpPr>
          <p:cNvPr id="18437" name="Rectangle 25"/>
          <p:cNvSpPr>
            <a:spLocks noChangeArrowheads="1"/>
          </p:cNvSpPr>
          <p:nvPr/>
        </p:nvSpPr>
        <p:spPr bwMode="auto">
          <a:xfrm>
            <a:off x="254000" y="2012953"/>
            <a:ext cx="3455988" cy="436563"/>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dirty="0">
                <a:solidFill>
                  <a:srgbClr val="424F5A"/>
                </a:solidFill>
                <a:latin typeface="黑体" pitchFamily="49" charset="-122"/>
                <a:ea typeface="黑体" pitchFamily="49" charset="-122"/>
                <a:sym typeface="黑体" pitchFamily="49" charset="-122"/>
              </a:rPr>
              <a:t>基于结构和价健认识物质世界</a:t>
            </a:r>
            <a:endParaRPr lang="en-US" dirty="0">
              <a:solidFill>
                <a:srgbClr val="424F5A"/>
              </a:solidFill>
              <a:latin typeface="黑体" pitchFamily="49" charset="-122"/>
              <a:ea typeface="黑体" pitchFamily="49" charset="-122"/>
              <a:sym typeface="黑体" pitchFamily="49" charset="-122"/>
            </a:endParaRPr>
          </a:p>
        </p:txBody>
      </p:sp>
      <p:sp>
        <p:nvSpPr>
          <p:cNvPr id="18438" name="Rectangle 26"/>
          <p:cNvSpPr>
            <a:spLocks noChangeArrowheads="1"/>
          </p:cNvSpPr>
          <p:nvPr/>
        </p:nvSpPr>
        <p:spPr bwMode="auto">
          <a:xfrm>
            <a:off x="254000" y="3513765"/>
            <a:ext cx="3455988" cy="395288"/>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b="1" dirty="0">
                <a:solidFill>
                  <a:srgbClr val="FF0000"/>
                </a:solidFill>
                <a:latin typeface="黑体" pitchFamily="49" charset="-122"/>
                <a:ea typeface="黑体" pitchFamily="49" charset="-122"/>
                <a:sym typeface="黑体" pitchFamily="49" charset="-122"/>
              </a:rPr>
              <a:t>基于位构性认识物质性质</a:t>
            </a:r>
            <a:endParaRPr lang="en-US" b="1" dirty="0">
              <a:solidFill>
                <a:srgbClr val="FF0000"/>
              </a:solidFill>
              <a:latin typeface="黑体" pitchFamily="49" charset="-122"/>
              <a:ea typeface="黑体" pitchFamily="49" charset="-122"/>
              <a:sym typeface="黑体" pitchFamily="49" charset="-122"/>
            </a:endParaRPr>
          </a:p>
        </p:txBody>
      </p:sp>
      <p:sp>
        <p:nvSpPr>
          <p:cNvPr id="18439" name="Rectangle 28"/>
          <p:cNvSpPr>
            <a:spLocks noChangeArrowheads="1"/>
          </p:cNvSpPr>
          <p:nvPr/>
        </p:nvSpPr>
        <p:spPr bwMode="auto">
          <a:xfrm>
            <a:off x="273050" y="4400551"/>
            <a:ext cx="3436938" cy="374651"/>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a:solidFill>
                  <a:srgbClr val="424F5A"/>
                </a:solidFill>
                <a:latin typeface="黑体" pitchFamily="49" charset="-122"/>
                <a:ea typeface="黑体" pitchFamily="49" charset="-122"/>
                <a:sym typeface="黑体" pitchFamily="49" charset="-122"/>
              </a:rPr>
              <a:t>基于原子结构认识元素性质</a:t>
            </a:r>
            <a:endParaRPr lang="en-US">
              <a:solidFill>
                <a:srgbClr val="424F5A"/>
              </a:solidFill>
              <a:latin typeface="黑体" pitchFamily="49" charset="-122"/>
              <a:ea typeface="黑体" pitchFamily="49" charset="-122"/>
              <a:sym typeface="黑体" pitchFamily="49" charset="-122"/>
            </a:endParaRPr>
          </a:p>
        </p:txBody>
      </p:sp>
      <p:sp>
        <p:nvSpPr>
          <p:cNvPr id="18440" name="Rectangle 29"/>
          <p:cNvSpPr>
            <a:spLocks noChangeArrowheads="1"/>
          </p:cNvSpPr>
          <p:nvPr/>
        </p:nvSpPr>
        <p:spPr bwMode="auto">
          <a:xfrm>
            <a:off x="273050" y="5521325"/>
            <a:ext cx="3436938" cy="355600"/>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b="1" dirty="0">
                <a:solidFill>
                  <a:srgbClr val="FF0000"/>
                </a:solidFill>
                <a:latin typeface="黑体" pitchFamily="49" charset="-122"/>
                <a:ea typeface="黑体" pitchFamily="49" charset="-122"/>
                <a:sym typeface="黑体" pitchFamily="49" charset="-122"/>
              </a:rPr>
              <a:t>基于类别和价态认识物质性质</a:t>
            </a:r>
            <a:endParaRPr lang="en-US" b="1" dirty="0">
              <a:solidFill>
                <a:srgbClr val="FF0000"/>
              </a:solidFill>
              <a:latin typeface="黑体" pitchFamily="49" charset="-122"/>
              <a:ea typeface="黑体" pitchFamily="49" charset="-122"/>
              <a:sym typeface="黑体" pitchFamily="49" charset="-122"/>
            </a:endParaRPr>
          </a:p>
        </p:txBody>
      </p:sp>
      <p:sp>
        <p:nvSpPr>
          <p:cNvPr id="18441" name="Rectangle 29"/>
          <p:cNvSpPr>
            <a:spLocks noChangeArrowheads="1"/>
          </p:cNvSpPr>
          <p:nvPr/>
        </p:nvSpPr>
        <p:spPr bwMode="auto">
          <a:xfrm>
            <a:off x="273050" y="6499228"/>
            <a:ext cx="3436938" cy="296863"/>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a:solidFill>
                  <a:srgbClr val="424F5A"/>
                </a:solidFill>
                <a:latin typeface="黑体" pitchFamily="49" charset="-122"/>
                <a:ea typeface="黑体" pitchFamily="49" charset="-122"/>
                <a:sym typeface="黑体" pitchFamily="49" charset="-122"/>
              </a:rPr>
              <a:t>基于代表物及分类认识物质性质</a:t>
            </a:r>
            <a:endParaRPr lang="en-US">
              <a:solidFill>
                <a:srgbClr val="424F5A"/>
              </a:solidFill>
              <a:latin typeface="黑体" pitchFamily="49" charset="-122"/>
              <a:ea typeface="黑体" pitchFamily="49" charset="-122"/>
              <a:sym typeface="黑体" pitchFamily="49" charset="-122"/>
            </a:endParaRPr>
          </a:p>
        </p:txBody>
      </p:sp>
      <p:grpSp>
        <p:nvGrpSpPr>
          <p:cNvPr id="2" name="Group 10"/>
          <p:cNvGrpSpPr>
            <a:grpSpLocks/>
          </p:cNvGrpSpPr>
          <p:nvPr/>
        </p:nvGrpSpPr>
        <p:grpSpPr bwMode="auto">
          <a:xfrm>
            <a:off x="3852866" y="2009775"/>
            <a:ext cx="3455987" cy="4783139"/>
            <a:chOff x="0" y="0"/>
            <a:chExt cx="3455859" cy="4783309"/>
          </a:xfrm>
        </p:grpSpPr>
        <p:sp>
          <p:nvSpPr>
            <p:cNvPr id="17434" name="Rectangle 25"/>
            <p:cNvSpPr>
              <a:spLocks noChangeArrowheads="1"/>
            </p:cNvSpPr>
            <p:nvPr/>
          </p:nvSpPr>
          <p:spPr bwMode="auto">
            <a:xfrm>
              <a:off x="0" y="0"/>
              <a:ext cx="3455858" cy="436796"/>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dirty="0">
                  <a:solidFill>
                    <a:srgbClr val="000000"/>
                  </a:solidFill>
                  <a:latin typeface="黑体" pitchFamily="49" charset="-122"/>
                  <a:ea typeface="黑体" pitchFamily="49" charset="-122"/>
                  <a:sym typeface="黑体" pitchFamily="49" charset="-122"/>
                </a:rPr>
                <a:t>化学键、物质结构、性质等</a:t>
              </a:r>
              <a:endParaRPr lang="en-US" dirty="0">
                <a:solidFill>
                  <a:srgbClr val="000000"/>
                </a:solidFill>
                <a:latin typeface="黑体" pitchFamily="49" charset="-122"/>
                <a:ea typeface="黑体" pitchFamily="49" charset="-122"/>
                <a:sym typeface="黑体" pitchFamily="49" charset="-122"/>
              </a:endParaRPr>
            </a:p>
          </p:txBody>
        </p:sp>
        <p:sp>
          <p:nvSpPr>
            <p:cNvPr id="17435" name="Rectangle 26"/>
            <p:cNvSpPr>
              <a:spLocks noChangeArrowheads="1"/>
            </p:cNvSpPr>
            <p:nvPr/>
          </p:nvSpPr>
          <p:spPr bwMode="auto">
            <a:xfrm>
              <a:off x="0" y="1503148"/>
              <a:ext cx="3455858" cy="396198"/>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dirty="0">
                  <a:solidFill>
                    <a:srgbClr val="000000"/>
                  </a:solidFill>
                  <a:latin typeface="黑体" pitchFamily="49" charset="-122"/>
                  <a:ea typeface="黑体" pitchFamily="49" charset="-122"/>
                  <a:sym typeface="黑体" pitchFamily="49" charset="-122"/>
                </a:rPr>
                <a:t>元素周期律、表等</a:t>
              </a:r>
              <a:endParaRPr lang="en-US" dirty="0">
                <a:solidFill>
                  <a:srgbClr val="000000"/>
                </a:solidFill>
                <a:latin typeface="黑体" pitchFamily="49" charset="-122"/>
                <a:ea typeface="黑体" pitchFamily="49" charset="-122"/>
                <a:sym typeface="黑体" pitchFamily="49" charset="-122"/>
              </a:endParaRPr>
            </a:p>
          </p:txBody>
        </p:sp>
        <p:sp>
          <p:nvSpPr>
            <p:cNvPr id="17436" name="Rectangle 28"/>
            <p:cNvSpPr>
              <a:spLocks noChangeArrowheads="1"/>
            </p:cNvSpPr>
            <p:nvPr/>
          </p:nvSpPr>
          <p:spPr bwMode="auto">
            <a:xfrm>
              <a:off x="19499" y="2211500"/>
              <a:ext cx="3436359" cy="792088"/>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a:solidFill>
                    <a:srgbClr val="000000"/>
                  </a:solidFill>
                  <a:latin typeface="黑体" pitchFamily="49" charset="-122"/>
                  <a:ea typeface="黑体" pitchFamily="49" charset="-122"/>
                  <a:sym typeface="黑体" pitchFamily="49" charset="-122"/>
                </a:rPr>
                <a:t>原子序数、原子结构模型、核外</a:t>
              </a:r>
              <a:endParaRPr lang="en-US">
                <a:solidFill>
                  <a:srgbClr val="000000"/>
                </a:solidFill>
                <a:latin typeface="黑体" pitchFamily="49" charset="-122"/>
                <a:ea typeface="黑体" pitchFamily="49" charset="-122"/>
                <a:sym typeface="黑体" pitchFamily="49" charset="-122"/>
              </a:endParaRPr>
            </a:p>
            <a:p>
              <a:pPr algn="ctr" eaLnBrk="0" latinLnBrk="1" hangingPunct="0"/>
              <a:r>
                <a:rPr lang="zh-CN" altLang="en-US">
                  <a:solidFill>
                    <a:srgbClr val="000000"/>
                  </a:solidFill>
                  <a:latin typeface="黑体" pitchFamily="49" charset="-122"/>
                  <a:ea typeface="黑体" pitchFamily="49" charset="-122"/>
                  <a:sym typeface="黑体" pitchFamily="49" charset="-122"/>
                </a:rPr>
                <a:t>电子排布、元素性质</a:t>
              </a:r>
              <a:endParaRPr lang="en-US">
                <a:solidFill>
                  <a:srgbClr val="000000"/>
                </a:solidFill>
                <a:latin typeface="黑体" pitchFamily="49" charset="-122"/>
                <a:ea typeface="黑体" pitchFamily="49" charset="-122"/>
                <a:sym typeface="黑体" pitchFamily="49" charset="-122"/>
              </a:endParaRPr>
            </a:p>
          </p:txBody>
        </p:sp>
        <p:sp>
          <p:nvSpPr>
            <p:cNvPr id="17437" name="Rectangle 29"/>
            <p:cNvSpPr>
              <a:spLocks noChangeArrowheads="1"/>
            </p:cNvSpPr>
            <p:nvPr/>
          </p:nvSpPr>
          <p:spPr bwMode="auto">
            <a:xfrm>
              <a:off x="19423" y="3294978"/>
              <a:ext cx="3436435" cy="716721"/>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a:solidFill>
                    <a:srgbClr val="000000"/>
                  </a:solidFill>
                  <a:latin typeface="黑体" pitchFamily="49" charset="-122"/>
                  <a:ea typeface="黑体" pitchFamily="49" charset="-122"/>
                  <a:sym typeface="黑体" pitchFamily="49" charset="-122"/>
                </a:rPr>
                <a:t>金属、非金属、氧化物、酸碱盐</a:t>
              </a:r>
              <a:endParaRPr lang="en-US">
                <a:solidFill>
                  <a:srgbClr val="000000"/>
                </a:solidFill>
                <a:latin typeface="黑体" pitchFamily="49" charset="-122"/>
                <a:ea typeface="黑体" pitchFamily="49" charset="-122"/>
                <a:sym typeface="黑体" pitchFamily="49" charset="-122"/>
              </a:endParaRPr>
            </a:p>
            <a:p>
              <a:pPr algn="ctr" eaLnBrk="0" latinLnBrk="1" hangingPunct="0"/>
              <a:r>
                <a:rPr lang="zh-CN" altLang="en-US">
                  <a:solidFill>
                    <a:srgbClr val="000000"/>
                  </a:solidFill>
                  <a:latin typeface="黑体" pitchFamily="49" charset="-122"/>
                  <a:ea typeface="黑体" pitchFamily="49" charset="-122"/>
                  <a:sym typeface="黑体" pitchFamily="49" charset="-122"/>
                </a:rPr>
                <a:t>二维图；</a:t>
              </a:r>
              <a:endParaRPr lang="en-US">
                <a:solidFill>
                  <a:srgbClr val="000000"/>
                </a:solidFill>
                <a:latin typeface="黑体" pitchFamily="49" charset="-122"/>
                <a:ea typeface="黑体" pitchFamily="49" charset="-122"/>
                <a:sym typeface="黑体" pitchFamily="49" charset="-122"/>
              </a:endParaRPr>
            </a:p>
          </p:txBody>
        </p:sp>
        <p:sp>
          <p:nvSpPr>
            <p:cNvPr id="17438" name="Rectangle 29"/>
            <p:cNvSpPr>
              <a:spLocks noChangeArrowheads="1"/>
            </p:cNvSpPr>
            <p:nvPr/>
          </p:nvSpPr>
          <p:spPr bwMode="auto">
            <a:xfrm>
              <a:off x="19565" y="4227723"/>
              <a:ext cx="3436294" cy="555586"/>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1600">
                  <a:solidFill>
                    <a:srgbClr val="000000"/>
                  </a:solidFill>
                  <a:latin typeface="黑体" pitchFamily="49" charset="-122"/>
                  <a:ea typeface="黑体" pitchFamily="49" charset="-122"/>
                  <a:sym typeface="黑体" pitchFamily="49" charset="-122"/>
                </a:rPr>
                <a:t>混合物、纯净物、元素、单质、化合物</a:t>
              </a:r>
              <a:endParaRPr lang="en-US" sz="1600">
                <a:solidFill>
                  <a:srgbClr val="000000"/>
                </a:solidFill>
                <a:latin typeface="黑体" pitchFamily="49" charset="-122"/>
                <a:ea typeface="黑体" pitchFamily="49" charset="-122"/>
                <a:sym typeface="黑体" pitchFamily="49" charset="-122"/>
              </a:endParaRPr>
            </a:p>
            <a:p>
              <a:pPr algn="ctr" eaLnBrk="0" latinLnBrk="1" hangingPunct="0"/>
              <a:r>
                <a:rPr lang="zh-CN" altLang="en-US" sz="1600">
                  <a:solidFill>
                    <a:srgbClr val="000000"/>
                  </a:solidFill>
                  <a:latin typeface="黑体" pitchFamily="49" charset="-122"/>
                  <a:ea typeface="黑体" pitchFamily="49" charset="-122"/>
                  <a:sym typeface="黑体" pitchFamily="49" charset="-122"/>
                </a:rPr>
                <a:t>物理性质、化学性质、化合价；</a:t>
              </a:r>
              <a:endParaRPr lang="en-US" sz="1600">
                <a:solidFill>
                  <a:srgbClr val="000000"/>
                </a:solidFill>
                <a:latin typeface="黑体" pitchFamily="49" charset="-122"/>
                <a:ea typeface="黑体" pitchFamily="49" charset="-122"/>
                <a:sym typeface="黑体" pitchFamily="49" charset="-122"/>
              </a:endParaRPr>
            </a:p>
          </p:txBody>
        </p:sp>
        <p:sp>
          <p:nvSpPr>
            <p:cNvPr id="32" name="Rectangle 26"/>
            <p:cNvSpPr>
              <a:spLocks noChangeArrowheads="1"/>
            </p:cNvSpPr>
            <p:nvPr/>
          </p:nvSpPr>
          <p:spPr bwMode="auto">
            <a:xfrm>
              <a:off x="0" y="810012"/>
              <a:ext cx="3455858" cy="396198"/>
            </a:xfrm>
            <a:prstGeom prst="rect">
              <a:avLst/>
            </a:prstGeom>
            <a:solidFill>
              <a:srgbClr val="FDE2D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dirty="0">
                  <a:solidFill>
                    <a:srgbClr val="000000"/>
                  </a:solidFill>
                  <a:latin typeface="黑体" pitchFamily="49" charset="-122"/>
                  <a:ea typeface="黑体" pitchFamily="49" charset="-122"/>
                  <a:sym typeface="黑体" pitchFamily="49" charset="-122"/>
                </a:rPr>
                <a:t>电化学</a:t>
              </a:r>
              <a:r>
                <a:rPr lang="zh-CN" altLang="en-US" dirty="0" smtClean="0">
                  <a:solidFill>
                    <a:srgbClr val="000000"/>
                  </a:solidFill>
                  <a:latin typeface="黑体" pitchFamily="49" charset="-122"/>
                  <a:ea typeface="黑体" pitchFamily="49" charset="-122"/>
                  <a:sym typeface="黑体" pitchFamily="49" charset="-122"/>
                </a:rPr>
                <a:t>、平衡、电离、</a:t>
              </a:r>
              <a:r>
                <a:rPr lang="zh-CN" altLang="en-US" dirty="0">
                  <a:solidFill>
                    <a:srgbClr val="000000"/>
                  </a:solidFill>
                  <a:latin typeface="黑体" pitchFamily="49" charset="-122"/>
                  <a:ea typeface="黑体" pitchFamily="49" charset="-122"/>
                  <a:sym typeface="黑体" pitchFamily="49" charset="-122"/>
                </a:rPr>
                <a:t>水解等</a:t>
              </a:r>
              <a:endParaRPr lang="en-US" dirty="0">
                <a:solidFill>
                  <a:srgbClr val="000000"/>
                </a:solidFill>
                <a:latin typeface="黑体" pitchFamily="49" charset="-122"/>
                <a:ea typeface="黑体" pitchFamily="49" charset="-122"/>
                <a:sym typeface="黑体" pitchFamily="49" charset="-122"/>
              </a:endParaRPr>
            </a:p>
          </p:txBody>
        </p:sp>
      </p:grpSp>
      <p:grpSp>
        <p:nvGrpSpPr>
          <p:cNvPr id="3" name="Group 16"/>
          <p:cNvGrpSpPr>
            <a:grpSpLocks/>
          </p:cNvGrpSpPr>
          <p:nvPr/>
        </p:nvGrpSpPr>
        <p:grpSpPr bwMode="auto">
          <a:xfrm>
            <a:off x="7331077" y="1796819"/>
            <a:ext cx="1636586" cy="4978632"/>
            <a:chOff x="0" y="-195502"/>
            <a:chExt cx="3255322" cy="4978812"/>
          </a:xfrm>
        </p:grpSpPr>
        <p:sp>
          <p:nvSpPr>
            <p:cNvPr id="17429" name="Rectangle 25"/>
            <p:cNvSpPr>
              <a:spLocks noChangeArrowheads="1"/>
            </p:cNvSpPr>
            <p:nvPr/>
          </p:nvSpPr>
          <p:spPr bwMode="auto">
            <a:xfrm>
              <a:off x="0" y="-195502"/>
              <a:ext cx="3201893" cy="716613"/>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2000">
                  <a:solidFill>
                    <a:srgbClr val="424F5A"/>
                  </a:solidFill>
                  <a:latin typeface="黑体" pitchFamily="49" charset="-122"/>
                  <a:ea typeface="黑体" pitchFamily="49" charset="-122"/>
                  <a:sym typeface="黑体" pitchFamily="49" charset="-122"/>
                </a:rPr>
                <a:t>解释、论证</a:t>
              </a:r>
              <a:endParaRPr lang="en-US" sz="2000">
                <a:solidFill>
                  <a:srgbClr val="424F5A"/>
                </a:solidFill>
                <a:latin typeface="黑体" pitchFamily="49" charset="-122"/>
                <a:ea typeface="黑体" pitchFamily="49" charset="-122"/>
                <a:sym typeface="黑体" pitchFamily="49" charset="-122"/>
              </a:endParaRPr>
            </a:p>
            <a:p>
              <a:pPr algn="ctr" eaLnBrk="0" latinLnBrk="1" hangingPunct="0"/>
              <a:r>
                <a:rPr lang="zh-CN" altLang="en-US" sz="2000">
                  <a:solidFill>
                    <a:srgbClr val="424F5A"/>
                  </a:solidFill>
                  <a:latin typeface="黑体" pitchFamily="49" charset="-122"/>
                  <a:ea typeface="黑体" pitchFamily="49" charset="-122"/>
                  <a:sym typeface="黑体" pitchFamily="49" charset="-122"/>
                </a:rPr>
                <a:t>比较、预测</a:t>
              </a:r>
              <a:endParaRPr lang="en-US" sz="2000">
                <a:solidFill>
                  <a:srgbClr val="424F5A"/>
                </a:solidFill>
                <a:latin typeface="黑体" pitchFamily="49" charset="-122"/>
                <a:ea typeface="黑体" pitchFamily="49" charset="-122"/>
                <a:sym typeface="黑体" pitchFamily="49" charset="-122"/>
              </a:endParaRPr>
            </a:p>
          </p:txBody>
        </p:sp>
        <p:sp>
          <p:nvSpPr>
            <p:cNvPr id="17430" name="Rectangle 26"/>
            <p:cNvSpPr>
              <a:spLocks noChangeArrowheads="1"/>
            </p:cNvSpPr>
            <p:nvPr/>
          </p:nvSpPr>
          <p:spPr bwMode="auto">
            <a:xfrm>
              <a:off x="0" y="1520610"/>
              <a:ext cx="3201891" cy="605922"/>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2000" dirty="0">
                  <a:solidFill>
                    <a:srgbClr val="424F5A"/>
                  </a:solidFill>
                  <a:latin typeface="黑体" pitchFamily="49" charset="-122"/>
                  <a:ea typeface="黑体" pitchFamily="49" charset="-122"/>
                  <a:sym typeface="黑体" pitchFamily="49" charset="-122"/>
                </a:rPr>
                <a:t>解释</a:t>
              </a:r>
              <a:r>
                <a:rPr lang="zh-CN" altLang="en-US" sz="2000" dirty="0" smtClean="0">
                  <a:solidFill>
                    <a:srgbClr val="424F5A"/>
                  </a:solidFill>
                  <a:latin typeface="黑体" pitchFamily="49" charset="-122"/>
                  <a:ea typeface="黑体" pitchFamily="49" charset="-122"/>
                  <a:sym typeface="黑体" pitchFamily="49" charset="-122"/>
                </a:rPr>
                <a:t>、比较</a:t>
              </a:r>
              <a:endParaRPr lang="en-US" altLang="zh-CN" sz="2000" dirty="0" smtClean="0">
                <a:solidFill>
                  <a:srgbClr val="424F5A"/>
                </a:solidFill>
                <a:latin typeface="黑体" pitchFamily="49" charset="-122"/>
                <a:ea typeface="黑体" pitchFamily="49" charset="-122"/>
                <a:sym typeface="黑体" pitchFamily="49" charset="-122"/>
              </a:endParaRPr>
            </a:p>
            <a:p>
              <a:pPr algn="ctr" eaLnBrk="0" latinLnBrk="1" hangingPunct="0"/>
              <a:r>
                <a:rPr lang="zh-CN" altLang="en-US" sz="2000" dirty="0" smtClean="0">
                  <a:solidFill>
                    <a:srgbClr val="424F5A"/>
                  </a:solidFill>
                  <a:latin typeface="黑体" pitchFamily="49" charset="-122"/>
                  <a:ea typeface="黑体" pitchFamily="49" charset="-122"/>
                  <a:sym typeface="黑体" pitchFamily="49" charset="-122"/>
                </a:rPr>
                <a:t>预测、推论</a:t>
              </a:r>
              <a:endParaRPr lang="en-US" sz="2000" dirty="0">
                <a:solidFill>
                  <a:srgbClr val="424F5A"/>
                </a:solidFill>
                <a:latin typeface="黑体" pitchFamily="49" charset="-122"/>
                <a:ea typeface="黑体" pitchFamily="49" charset="-122"/>
                <a:sym typeface="黑体" pitchFamily="49" charset="-122"/>
              </a:endParaRPr>
            </a:p>
          </p:txBody>
        </p:sp>
        <p:sp>
          <p:nvSpPr>
            <p:cNvPr id="17431" name="Rectangle 28"/>
            <p:cNvSpPr>
              <a:spLocks noChangeArrowheads="1"/>
            </p:cNvSpPr>
            <p:nvPr/>
          </p:nvSpPr>
          <p:spPr bwMode="auto">
            <a:xfrm>
              <a:off x="19498" y="2388297"/>
              <a:ext cx="3182393" cy="374595"/>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2000" dirty="0">
                  <a:solidFill>
                    <a:srgbClr val="424F5A"/>
                  </a:solidFill>
                  <a:latin typeface="黑体" pitchFamily="49" charset="-122"/>
                  <a:ea typeface="黑体" pitchFamily="49" charset="-122"/>
                  <a:sym typeface="黑体" pitchFamily="49" charset="-122"/>
                </a:rPr>
                <a:t>解释</a:t>
              </a:r>
              <a:endParaRPr lang="en-US" sz="2000" dirty="0">
                <a:solidFill>
                  <a:srgbClr val="424F5A"/>
                </a:solidFill>
                <a:latin typeface="黑体" pitchFamily="49" charset="-122"/>
                <a:ea typeface="黑体" pitchFamily="49" charset="-122"/>
                <a:sym typeface="黑体" pitchFamily="49" charset="-122"/>
              </a:endParaRPr>
            </a:p>
          </p:txBody>
        </p:sp>
        <p:sp>
          <p:nvSpPr>
            <p:cNvPr id="17432" name="Rectangle 29"/>
            <p:cNvSpPr>
              <a:spLocks noChangeArrowheads="1"/>
            </p:cNvSpPr>
            <p:nvPr/>
          </p:nvSpPr>
          <p:spPr bwMode="auto">
            <a:xfrm>
              <a:off x="65240" y="3338100"/>
              <a:ext cx="3182471" cy="907087"/>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2000" dirty="0" smtClean="0">
                  <a:solidFill>
                    <a:srgbClr val="424F5A"/>
                  </a:solidFill>
                  <a:latin typeface="黑体" pitchFamily="49" charset="-122"/>
                  <a:ea typeface="黑体" pitchFamily="49" charset="-122"/>
                  <a:sym typeface="黑体" pitchFamily="49" charset="-122"/>
                </a:rPr>
                <a:t>  描述</a:t>
              </a:r>
              <a:r>
                <a:rPr lang="zh-CN" altLang="en-US" sz="2000" dirty="0">
                  <a:solidFill>
                    <a:srgbClr val="424F5A"/>
                  </a:solidFill>
                  <a:latin typeface="黑体" pitchFamily="49" charset="-122"/>
                  <a:ea typeface="黑体" pitchFamily="49" charset="-122"/>
                  <a:sym typeface="黑体" pitchFamily="49" charset="-122"/>
                </a:rPr>
                <a:t>、</a:t>
              </a:r>
              <a:r>
                <a:rPr lang="zh-CN" altLang="en-US" sz="2000" dirty="0" smtClean="0">
                  <a:solidFill>
                    <a:srgbClr val="424F5A"/>
                  </a:solidFill>
                  <a:latin typeface="黑体" pitchFamily="49" charset="-122"/>
                  <a:ea typeface="黑体" pitchFamily="49" charset="-122"/>
                  <a:sym typeface="黑体" pitchFamily="49" charset="-122"/>
                </a:rPr>
                <a:t>归纳、</a:t>
              </a:r>
              <a:endParaRPr lang="en-US" altLang="zh-CN" sz="2000" dirty="0" smtClean="0">
                <a:solidFill>
                  <a:srgbClr val="424F5A"/>
                </a:solidFill>
                <a:latin typeface="黑体" pitchFamily="49" charset="-122"/>
                <a:ea typeface="黑体" pitchFamily="49" charset="-122"/>
                <a:sym typeface="黑体" pitchFamily="49" charset="-122"/>
              </a:endParaRPr>
            </a:p>
            <a:p>
              <a:pPr algn="ctr" eaLnBrk="0" latinLnBrk="1" hangingPunct="0"/>
              <a:r>
                <a:rPr lang="zh-CN" altLang="en-US" sz="2000" dirty="0" smtClean="0">
                  <a:solidFill>
                    <a:srgbClr val="424F5A"/>
                  </a:solidFill>
                  <a:latin typeface="黑体" pitchFamily="49" charset="-122"/>
                  <a:ea typeface="黑体" pitchFamily="49" charset="-122"/>
                  <a:sym typeface="黑体" pitchFamily="49" charset="-122"/>
                </a:rPr>
                <a:t>分析、预测</a:t>
              </a:r>
              <a:endParaRPr lang="en-US" altLang="zh-CN" sz="2000" dirty="0" smtClean="0">
                <a:solidFill>
                  <a:srgbClr val="424F5A"/>
                </a:solidFill>
                <a:latin typeface="黑体" pitchFamily="49" charset="-122"/>
                <a:ea typeface="黑体" pitchFamily="49" charset="-122"/>
                <a:sym typeface="黑体" pitchFamily="49" charset="-122"/>
              </a:endParaRPr>
            </a:p>
            <a:p>
              <a:pPr algn="ctr" eaLnBrk="0" latinLnBrk="1" hangingPunct="0"/>
              <a:r>
                <a:rPr lang="zh-CN" altLang="en-US" sz="2000" dirty="0" smtClean="0">
                  <a:solidFill>
                    <a:srgbClr val="424F5A"/>
                  </a:solidFill>
                  <a:latin typeface="黑体" pitchFamily="49" charset="-122"/>
                  <a:ea typeface="黑体" pitchFamily="49" charset="-122"/>
                  <a:sym typeface="黑体" pitchFamily="49" charset="-122"/>
                </a:rPr>
                <a:t>设计、证明</a:t>
              </a:r>
              <a:endParaRPr lang="en-US" sz="2000" dirty="0">
                <a:solidFill>
                  <a:srgbClr val="424F5A"/>
                </a:solidFill>
                <a:latin typeface="黑体" pitchFamily="49" charset="-122"/>
                <a:ea typeface="黑体" pitchFamily="49" charset="-122"/>
                <a:sym typeface="黑体" pitchFamily="49" charset="-122"/>
              </a:endParaRPr>
            </a:p>
          </p:txBody>
        </p:sp>
        <p:sp>
          <p:nvSpPr>
            <p:cNvPr id="17433" name="Rectangle 29"/>
            <p:cNvSpPr>
              <a:spLocks noChangeArrowheads="1"/>
            </p:cNvSpPr>
            <p:nvPr/>
          </p:nvSpPr>
          <p:spPr bwMode="auto">
            <a:xfrm>
              <a:off x="19563" y="4485564"/>
              <a:ext cx="3182328" cy="297746"/>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sz="2000">
                  <a:solidFill>
                    <a:srgbClr val="424F5A"/>
                  </a:solidFill>
                  <a:latin typeface="黑体" pitchFamily="49" charset="-122"/>
                  <a:ea typeface="黑体" pitchFamily="49" charset="-122"/>
                  <a:sym typeface="黑体" pitchFamily="49" charset="-122"/>
                </a:rPr>
                <a:t>描述</a:t>
              </a:r>
              <a:endParaRPr lang="en-US" sz="2000">
                <a:solidFill>
                  <a:srgbClr val="424F5A"/>
                </a:solidFill>
                <a:latin typeface="黑体" pitchFamily="49" charset="-122"/>
                <a:ea typeface="黑体" pitchFamily="49" charset="-122"/>
                <a:sym typeface="黑体" pitchFamily="49" charset="-122"/>
              </a:endParaRPr>
            </a:p>
          </p:txBody>
        </p:sp>
        <p:sp>
          <p:nvSpPr>
            <p:cNvPr id="33" name="Rectangle 26"/>
            <p:cNvSpPr>
              <a:spLocks noChangeArrowheads="1"/>
            </p:cNvSpPr>
            <p:nvPr/>
          </p:nvSpPr>
          <p:spPr bwMode="auto">
            <a:xfrm>
              <a:off x="53431" y="823763"/>
              <a:ext cx="3201891" cy="396200"/>
            </a:xfrm>
            <a:prstGeom prst="rect">
              <a:avLst/>
            </a:prstGeom>
            <a:solidFill>
              <a:srgbClr val="BBE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dirty="0">
                  <a:solidFill>
                    <a:srgbClr val="000000"/>
                  </a:solidFill>
                  <a:latin typeface="黑体" pitchFamily="49" charset="-122"/>
                  <a:ea typeface="黑体" pitchFamily="49" charset="-122"/>
                  <a:sym typeface="黑体" pitchFamily="49" charset="-122"/>
                </a:rPr>
                <a:t>解释、预测</a:t>
              </a:r>
              <a:endParaRPr lang="en-US" dirty="0">
                <a:solidFill>
                  <a:srgbClr val="000000"/>
                </a:solidFill>
                <a:latin typeface="黑体" pitchFamily="49" charset="-122"/>
                <a:ea typeface="黑体" pitchFamily="49" charset="-122"/>
                <a:sym typeface="黑体" pitchFamily="49" charset="-122"/>
              </a:endParaRPr>
            </a:p>
          </p:txBody>
        </p:sp>
      </p:grpSp>
      <p:grpSp>
        <p:nvGrpSpPr>
          <p:cNvPr id="4" name="Group 22"/>
          <p:cNvGrpSpPr>
            <a:grpSpLocks/>
          </p:cNvGrpSpPr>
          <p:nvPr/>
        </p:nvGrpSpPr>
        <p:grpSpPr bwMode="auto">
          <a:xfrm>
            <a:off x="1311276" y="1182689"/>
            <a:ext cx="1339850" cy="368300"/>
            <a:chOff x="0" y="0"/>
            <a:chExt cx="1338828" cy="369109"/>
          </a:xfrm>
        </p:grpSpPr>
        <p:sp>
          <p:nvSpPr>
            <p:cNvPr id="17427" name="圆角矩形 72"/>
            <p:cNvSpPr>
              <a:spLocks noChangeArrowheads="1"/>
            </p:cNvSpPr>
            <p:nvPr/>
          </p:nvSpPr>
          <p:spPr bwMode="auto">
            <a:xfrm>
              <a:off x="0" y="0"/>
              <a:ext cx="1338828" cy="369109"/>
            </a:xfrm>
            <a:prstGeom prst="roundRect">
              <a:avLst>
                <a:gd name="adj" fmla="val 16667"/>
              </a:avLst>
            </a:prstGeom>
            <a:gradFill rotWithShape="1">
              <a:gsLst>
                <a:gs pos="0">
                  <a:srgbClr val="7FC200"/>
                </a:gs>
                <a:gs pos="100000">
                  <a:srgbClr val="C6FF9D"/>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endParaRPr lang="zh-CN" altLang="en-US"/>
            </a:p>
          </p:txBody>
        </p:sp>
        <p:sp>
          <p:nvSpPr>
            <p:cNvPr id="17428" name="圆角矩形 4"/>
            <p:cNvSpPr>
              <a:spLocks noChangeArrowheads="1"/>
            </p:cNvSpPr>
            <p:nvPr/>
          </p:nvSpPr>
          <p:spPr bwMode="auto">
            <a:xfrm>
              <a:off x="17450" y="17500"/>
              <a:ext cx="1303930" cy="33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tIns="60960" rIns="60960" bIns="60960" anchor="ctr"/>
            <a:lstStyle/>
            <a:p>
              <a:pPr algn="ctr" latinLnBrk="1">
                <a:lnSpc>
                  <a:spcPct val="90000"/>
                </a:lnSpc>
                <a:spcAft>
                  <a:spcPct val="35000"/>
                </a:spcAft>
              </a:pPr>
              <a:r>
                <a:rPr lang="zh-CN" altLang="en-US" sz="1600" b="1">
                  <a:latin typeface="黑体" pitchFamily="49" charset="-122"/>
                  <a:ea typeface="黑体" pitchFamily="49" charset="-122"/>
                  <a:sym typeface="黑体" pitchFamily="49" charset="-122"/>
                </a:rPr>
                <a:t>认识发展</a:t>
              </a:r>
              <a:endParaRPr lang="zh-CN" altLang="en-US"/>
            </a:p>
          </p:txBody>
        </p:sp>
      </p:grpSp>
      <p:grpSp>
        <p:nvGrpSpPr>
          <p:cNvPr id="5" name="Group 25"/>
          <p:cNvGrpSpPr>
            <a:grpSpLocks/>
          </p:cNvGrpSpPr>
          <p:nvPr/>
        </p:nvGrpSpPr>
        <p:grpSpPr bwMode="auto">
          <a:xfrm>
            <a:off x="4716466" y="1182689"/>
            <a:ext cx="1368425" cy="368300"/>
            <a:chOff x="0" y="0"/>
            <a:chExt cx="1368152" cy="369109"/>
          </a:xfrm>
        </p:grpSpPr>
        <p:sp>
          <p:nvSpPr>
            <p:cNvPr id="17425" name="圆角矩形 75"/>
            <p:cNvSpPr>
              <a:spLocks noChangeArrowheads="1"/>
            </p:cNvSpPr>
            <p:nvPr/>
          </p:nvSpPr>
          <p:spPr bwMode="auto">
            <a:xfrm>
              <a:off x="0" y="0"/>
              <a:ext cx="1368152" cy="369109"/>
            </a:xfrm>
            <a:prstGeom prst="roundRect">
              <a:avLst>
                <a:gd name="adj" fmla="val 16667"/>
              </a:avLst>
            </a:prstGeom>
            <a:gradFill rotWithShape="1">
              <a:gsLst>
                <a:gs pos="0">
                  <a:srgbClr val="E1FFB7"/>
                </a:gs>
                <a:gs pos="34999">
                  <a:srgbClr val="E9FFCD"/>
                </a:gs>
                <a:gs pos="100000">
                  <a:srgbClr val="F6FFEB"/>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7426" name="圆角矩形 4"/>
            <p:cNvSpPr>
              <a:spLocks noChangeArrowheads="1"/>
            </p:cNvSpPr>
            <p:nvPr/>
          </p:nvSpPr>
          <p:spPr bwMode="auto">
            <a:xfrm>
              <a:off x="18018" y="18018"/>
              <a:ext cx="1332116" cy="333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tIns="60960" rIns="60960" bIns="60960" anchor="ctr"/>
            <a:lstStyle/>
            <a:p>
              <a:pPr algn="ctr" latinLnBrk="1">
                <a:lnSpc>
                  <a:spcPct val="90000"/>
                </a:lnSpc>
                <a:spcAft>
                  <a:spcPct val="35000"/>
                </a:spcAft>
              </a:pPr>
              <a:r>
                <a:rPr lang="zh-CN" altLang="en-US" sz="1600" b="1" dirty="0">
                  <a:solidFill>
                    <a:srgbClr val="424F5A"/>
                  </a:solidFill>
                  <a:latin typeface="黑体" pitchFamily="49" charset="-122"/>
                  <a:ea typeface="黑体" pitchFamily="49" charset="-122"/>
                  <a:sym typeface="黑体" pitchFamily="49" charset="-122"/>
                </a:rPr>
                <a:t>核心知识</a:t>
              </a:r>
              <a:endParaRPr lang="zh-CN" altLang="en-US" dirty="0"/>
            </a:p>
          </p:txBody>
        </p:sp>
      </p:grpSp>
      <p:grpSp>
        <p:nvGrpSpPr>
          <p:cNvPr id="6" name="Group 28"/>
          <p:cNvGrpSpPr>
            <a:grpSpLocks/>
          </p:cNvGrpSpPr>
          <p:nvPr/>
        </p:nvGrpSpPr>
        <p:grpSpPr bwMode="auto">
          <a:xfrm>
            <a:off x="7546975" y="1160463"/>
            <a:ext cx="1417638" cy="368300"/>
            <a:chOff x="0" y="0"/>
            <a:chExt cx="1107996" cy="369109"/>
          </a:xfrm>
        </p:grpSpPr>
        <p:sp>
          <p:nvSpPr>
            <p:cNvPr id="17423" name="圆角矩形 78"/>
            <p:cNvSpPr>
              <a:spLocks noChangeArrowheads="1"/>
            </p:cNvSpPr>
            <p:nvPr/>
          </p:nvSpPr>
          <p:spPr bwMode="auto">
            <a:xfrm>
              <a:off x="0" y="0"/>
              <a:ext cx="1107996" cy="369109"/>
            </a:xfrm>
            <a:prstGeom prst="roundRect">
              <a:avLst>
                <a:gd name="adj" fmla="val 16667"/>
              </a:avLst>
            </a:prstGeom>
            <a:gradFill rotWithShape="1">
              <a:gsLst>
                <a:gs pos="0">
                  <a:srgbClr val="FF7017"/>
                </a:gs>
                <a:gs pos="100000">
                  <a:srgbClr val="FFC4B7"/>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7424" name="圆角矩形 4"/>
            <p:cNvSpPr>
              <a:spLocks noChangeArrowheads="1"/>
            </p:cNvSpPr>
            <p:nvPr/>
          </p:nvSpPr>
          <p:spPr bwMode="auto">
            <a:xfrm>
              <a:off x="18612" y="17500"/>
              <a:ext cx="1070773" cy="33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tIns="60960" rIns="60960" bIns="60960" anchor="ctr"/>
            <a:lstStyle/>
            <a:p>
              <a:pPr algn="ctr" latinLnBrk="1">
                <a:lnSpc>
                  <a:spcPct val="90000"/>
                </a:lnSpc>
                <a:spcAft>
                  <a:spcPct val="35000"/>
                </a:spcAft>
              </a:pPr>
              <a:r>
                <a:rPr lang="zh-CN" altLang="en-US" sz="1600" b="1" dirty="0" smtClean="0">
                  <a:latin typeface="黑体" pitchFamily="49" charset="-122"/>
                  <a:ea typeface="黑体" pitchFamily="49" charset="-122"/>
                  <a:sym typeface="黑体" pitchFamily="49" charset="-122"/>
                </a:rPr>
                <a:t>能力</a:t>
              </a:r>
              <a:r>
                <a:rPr lang="zh-CN" altLang="en-US" sz="1600" b="1" dirty="0">
                  <a:latin typeface="黑体" pitchFamily="49" charset="-122"/>
                  <a:ea typeface="黑体" pitchFamily="49" charset="-122"/>
                  <a:sym typeface="黑体" pitchFamily="49" charset="-122"/>
                </a:rPr>
                <a:t>表现</a:t>
              </a:r>
              <a:endParaRPr lang="zh-CN" altLang="en-US" dirty="0"/>
            </a:p>
          </p:txBody>
        </p:sp>
      </p:grpSp>
      <p:sp>
        <p:nvSpPr>
          <p:cNvPr id="31" name="Rectangle 25"/>
          <p:cNvSpPr>
            <a:spLocks noChangeArrowheads="1"/>
          </p:cNvSpPr>
          <p:nvPr/>
        </p:nvSpPr>
        <p:spPr bwMode="auto">
          <a:xfrm>
            <a:off x="253206" y="2856104"/>
            <a:ext cx="3455988" cy="436563"/>
          </a:xfrm>
          <a:prstGeom prst="rect">
            <a:avLst/>
          </a:prstGeom>
          <a:solidFill>
            <a:srgbClr val="A3EC7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latinLnBrk="1" hangingPunct="0"/>
            <a:r>
              <a:rPr lang="zh-CN" altLang="en-US" b="1" dirty="0">
                <a:solidFill>
                  <a:srgbClr val="424F5A"/>
                </a:solidFill>
                <a:latin typeface="黑体" pitchFamily="49" charset="-122"/>
                <a:ea typeface="黑体" pitchFamily="49" charset="-122"/>
                <a:sym typeface="黑体" pitchFamily="49" charset="-122"/>
              </a:rPr>
              <a:t>基于反应原理认识物质性质</a:t>
            </a:r>
            <a:endParaRPr lang="en-US" b="1" dirty="0">
              <a:solidFill>
                <a:srgbClr val="424F5A"/>
              </a:solidFill>
              <a:latin typeface="黑体" pitchFamily="49" charset="-122"/>
              <a:ea typeface="黑体" pitchFamily="49" charset="-122"/>
              <a:sym typeface="黑体" pitchFamily="49" charset="-122"/>
            </a:endParaRPr>
          </a:p>
        </p:txBody>
      </p:sp>
    </p:spTree>
    <p:extLst>
      <p:ext uri="{BB962C8B-B14F-4D97-AF65-F5344CB8AC3E}">
        <p14:creationId xmlns:p14="http://schemas.microsoft.com/office/powerpoint/2010/main" val="22265721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441"/>
                                        </p:tgtEl>
                                        <p:attrNameLst>
                                          <p:attrName>style.visibility</p:attrName>
                                        </p:attrNameLst>
                                      </p:cBhvr>
                                      <p:to>
                                        <p:strVal val="visible"/>
                                      </p:to>
                                    </p:set>
                                    <p:animEffect>
                                      <p:cBhvr>
                                        <p:cTn id="17" dur="1000"/>
                                        <p:tgtEl>
                                          <p:spTgt spid="18441"/>
                                        </p:tgtEl>
                                      </p:cBhvr>
                                    </p:animEffect>
                                    <p:anim calcmode="lin" valueType="num">
                                      <p:cBhvr>
                                        <p:cTn id="18" dur="1000" fill="hold"/>
                                        <p:tgtEl>
                                          <p:spTgt spid="18441"/>
                                        </p:tgtEl>
                                        <p:attrNameLst>
                                          <p:attrName>ppt_x</p:attrName>
                                        </p:attrNameLst>
                                      </p:cBhvr>
                                      <p:tavLst>
                                        <p:tav tm="0">
                                          <p:val>
                                            <p:strVal val="#ppt_x"/>
                                          </p:val>
                                        </p:tav>
                                        <p:tav tm="100000">
                                          <p:val>
                                            <p:strVal val="#ppt_x"/>
                                          </p:val>
                                        </p:tav>
                                      </p:tavLst>
                                    </p:anim>
                                    <p:anim calcmode="lin" valueType="num">
                                      <p:cBhvr>
                                        <p:cTn id="19" dur="1000" fill="hold"/>
                                        <p:tgtEl>
                                          <p:spTgt spid="18441"/>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8440"/>
                                        </p:tgtEl>
                                        <p:attrNameLst>
                                          <p:attrName>style.visibility</p:attrName>
                                        </p:attrNameLst>
                                      </p:cBhvr>
                                      <p:to>
                                        <p:strVal val="visible"/>
                                      </p:to>
                                    </p:set>
                                    <p:animEffect>
                                      <p:cBhvr>
                                        <p:cTn id="24" dur="1000"/>
                                        <p:tgtEl>
                                          <p:spTgt spid="18440"/>
                                        </p:tgtEl>
                                      </p:cBhvr>
                                    </p:animEffect>
                                    <p:anim calcmode="lin" valueType="num">
                                      <p:cBhvr>
                                        <p:cTn id="25" dur="1000" fill="hold"/>
                                        <p:tgtEl>
                                          <p:spTgt spid="18440"/>
                                        </p:tgtEl>
                                        <p:attrNameLst>
                                          <p:attrName>ppt_x</p:attrName>
                                        </p:attrNameLst>
                                      </p:cBhvr>
                                      <p:tavLst>
                                        <p:tav tm="0">
                                          <p:val>
                                            <p:strVal val="#ppt_x"/>
                                          </p:val>
                                        </p:tav>
                                        <p:tav tm="100000">
                                          <p:val>
                                            <p:strVal val="#ppt_x"/>
                                          </p:val>
                                        </p:tav>
                                      </p:tavLst>
                                    </p:anim>
                                    <p:anim calcmode="lin" valueType="num">
                                      <p:cBhvr>
                                        <p:cTn id="26" dur="1000" fill="hold"/>
                                        <p:tgtEl>
                                          <p:spTgt spid="18440"/>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8439"/>
                                        </p:tgtEl>
                                        <p:attrNameLst>
                                          <p:attrName>style.visibility</p:attrName>
                                        </p:attrNameLst>
                                      </p:cBhvr>
                                      <p:to>
                                        <p:strVal val="visible"/>
                                      </p:to>
                                    </p:set>
                                    <p:animEffect>
                                      <p:cBhvr>
                                        <p:cTn id="31" dur="1000"/>
                                        <p:tgtEl>
                                          <p:spTgt spid="18439"/>
                                        </p:tgtEl>
                                      </p:cBhvr>
                                    </p:animEffect>
                                    <p:anim calcmode="lin" valueType="num">
                                      <p:cBhvr>
                                        <p:cTn id="32" dur="1000" fill="hold"/>
                                        <p:tgtEl>
                                          <p:spTgt spid="18439"/>
                                        </p:tgtEl>
                                        <p:attrNameLst>
                                          <p:attrName>ppt_x</p:attrName>
                                        </p:attrNameLst>
                                      </p:cBhvr>
                                      <p:tavLst>
                                        <p:tav tm="0">
                                          <p:val>
                                            <p:strVal val="#ppt_x"/>
                                          </p:val>
                                        </p:tav>
                                        <p:tav tm="100000">
                                          <p:val>
                                            <p:strVal val="#ppt_x"/>
                                          </p:val>
                                        </p:tav>
                                      </p:tavLst>
                                    </p:anim>
                                    <p:anim calcmode="lin" valueType="num">
                                      <p:cBhvr>
                                        <p:cTn id="33" dur="1000" fill="hold"/>
                                        <p:tgtEl>
                                          <p:spTgt spid="18439"/>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8438"/>
                                        </p:tgtEl>
                                        <p:attrNameLst>
                                          <p:attrName>style.visibility</p:attrName>
                                        </p:attrNameLst>
                                      </p:cBhvr>
                                      <p:to>
                                        <p:strVal val="visible"/>
                                      </p:to>
                                    </p:set>
                                    <p:animEffect>
                                      <p:cBhvr>
                                        <p:cTn id="38" dur="1000"/>
                                        <p:tgtEl>
                                          <p:spTgt spid="18438"/>
                                        </p:tgtEl>
                                      </p:cBhvr>
                                    </p:animEffect>
                                    <p:anim calcmode="lin" valueType="num">
                                      <p:cBhvr>
                                        <p:cTn id="39" dur="1000" fill="hold"/>
                                        <p:tgtEl>
                                          <p:spTgt spid="18438"/>
                                        </p:tgtEl>
                                        <p:attrNameLst>
                                          <p:attrName>ppt_x</p:attrName>
                                        </p:attrNameLst>
                                      </p:cBhvr>
                                      <p:tavLst>
                                        <p:tav tm="0">
                                          <p:val>
                                            <p:strVal val="#ppt_x"/>
                                          </p:val>
                                        </p:tav>
                                        <p:tav tm="100000">
                                          <p:val>
                                            <p:strVal val="#ppt_x"/>
                                          </p:val>
                                        </p:tav>
                                      </p:tavLst>
                                    </p:anim>
                                    <p:anim calcmode="lin" valueType="num">
                                      <p:cBhvr>
                                        <p:cTn id="40" dur="1000" fill="hold"/>
                                        <p:tgtEl>
                                          <p:spTgt spid="18438"/>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8437"/>
                                        </p:tgtEl>
                                        <p:attrNameLst>
                                          <p:attrName>style.visibility</p:attrName>
                                        </p:attrNameLst>
                                      </p:cBhvr>
                                      <p:to>
                                        <p:strVal val="visible"/>
                                      </p:to>
                                    </p:set>
                                    <p:animEffect>
                                      <p:cBhvr>
                                        <p:cTn id="45" dur="1000"/>
                                        <p:tgtEl>
                                          <p:spTgt spid="18437"/>
                                        </p:tgtEl>
                                      </p:cBhvr>
                                    </p:animEffect>
                                    <p:anim calcmode="lin" valueType="num">
                                      <p:cBhvr>
                                        <p:cTn id="46" dur="1000" fill="hold"/>
                                        <p:tgtEl>
                                          <p:spTgt spid="18437"/>
                                        </p:tgtEl>
                                        <p:attrNameLst>
                                          <p:attrName>ppt_x</p:attrName>
                                        </p:attrNameLst>
                                      </p:cBhvr>
                                      <p:tavLst>
                                        <p:tav tm="0">
                                          <p:val>
                                            <p:strVal val="#ppt_x"/>
                                          </p:val>
                                        </p:tav>
                                        <p:tav tm="100000">
                                          <p:val>
                                            <p:strVal val="#ppt_x"/>
                                          </p:val>
                                        </p:tav>
                                      </p:tavLst>
                                    </p:anim>
                                    <p:anim calcmode="lin" valueType="num">
                                      <p:cBhvr>
                                        <p:cTn id="47" dur="1000" fill="hold"/>
                                        <p:tgtEl>
                                          <p:spTgt spid="18437"/>
                                        </p:tgtEl>
                                        <p:attrNameLst>
                                          <p:attrName>ppt_y</p:attrName>
                                        </p:attrNameLst>
                                      </p:cBhvr>
                                      <p:tavLst>
                                        <p:tav tm="0">
                                          <p:val>
                                            <p:strVal val="#ppt_y+.1"/>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8435"/>
                                        </p:tgtEl>
                                        <p:attrNameLst>
                                          <p:attrName>style.visibility</p:attrName>
                                        </p:attrNameLst>
                                      </p:cBhvr>
                                      <p:to>
                                        <p:strVal val="visible"/>
                                      </p:to>
                                    </p:set>
                                    <p:animEffect>
                                      <p:cBhvr>
                                        <p:cTn id="52" dur="500"/>
                                        <p:tgtEl>
                                          <p:spTgt spid="184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8436"/>
                                        </p:tgtEl>
                                        <p:attrNameLst>
                                          <p:attrName>style.visibility</p:attrName>
                                        </p:attrNameLst>
                                      </p:cBhvr>
                                      <p:to>
                                        <p:strVal val="visible"/>
                                      </p:to>
                                    </p:set>
                                    <p:animEffect>
                                      <p:cBhvr>
                                        <p:cTn id="57" dur="1000"/>
                                        <p:tgtEl>
                                          <p:spTgt spid="18436"/>
                                        </p:tgtEl>
                                      </p:cBhvr>
                                    </p:animEffect>
                                    <p:anim calcmode="lin" valueType="num">
                                      <p:cBhvr>
                                        <p:cTn id="58" dur="1000" fill="hold"/>
                                        <p:tgtEl>
                                          <p:spTgt spid="18436"/>
                                        </p:tgtEl>
                                        <p:attrNameLst>
                                          <p:attrName>ppt_x</p:attrName>
                                        </p:attrNameLst>
                                      </p:cBhvr>
                                      <p:tavLst>
                                        <p:tav tm="0">
                                          <p:val>
                                            <p:strVal val="#ppt_x"/>
                                          </p:val>
                                        </p:tav>
                                        <p:tav tm="100000">
                                          <p:val>
                                            <p:strVal val="#ppt_x"/>
                                          </p:val>
                                        </p:tav>
                                      </p:tavLst>
                                    </p:anim>
                                    <p:anim calcmode="lin" valueType="num">
                                      <p:cBhvr>
                                        <p:cTn id="59" dur="1000" fill="hold"/>
                                        <p:tgtEl>
                                          <p:spTgt spid="18436"/>
                                        </p:tgtEl>
                                        <p:attrNameLst>
                                          <p:attrName>ppt_y</p:attrName>
                                        </p:attrNameLst>
                                      </p:cBhvr>
                                      <p:tavLst>
                                        <p:tav tm="0">
                                          <p:val>
                                            <p:strVal val="#ppt_y+.1"/>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1" presetClass="entr" presetSubtype="1" fill="hold"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p:cBhvr>
                                        <p:cTn id="64" dur="2000"/>
                                        <p:tgtEl>
                                          <p:spTgt spid="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4" fill="hold" nodeType="clickEffect">
                                  <p:stCondLst>
                                    <p:cond delay="0"/>
                                  </p:stCondLst>
                                  <p:childTnLst>
                                    <p:set>
                                      <p:cBhvr>
                                        <p:cTn id="68" dur="1" fill="hold">
                                          <p:stCondLst>
                                            <p:cond delay="0"/>
                                          </p:stCondLst>
                                        </p:cTn>
                                        <p:tgtEl>
                                          <p:spTgt spid="2"/>
                                        </p:tgtEl>
                                        <p:attrNameLst>
                                          <p:attrName>style.visibility</p:attrName>
                                        </p:attrNameLst>
                                      </p:cBhvr>
                                      <p:to>
                                        <p:strVal val="visible"/>
                                      </p:to>
                                    </p:set>
                                    <p:animEffect>
                                      <p:cBhvr>
                                        <p:cTn id="69" dur="500"/>
                                        <p:tgtEl>
                                          <p:spTgt spid="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1" presetClass="entr" presetSubtype="1" fill="hold" nodeType="clickEffect">
                                  <p:stCondLst>
                                    <p:cond delay="0"/>
                                  </p:stCondLst>
                                  <p:childTnLst>
                                    <p:set>
                                      <p:cBhvr>
                                        <p:cTn id="73" dur="1" fill="hold">
                                          <p:stCondLst>
                                            <p:cond delay="0"/>
                                          </p:stCondLst>
                                        </p:cTn>
                                        <p:tgtEl>
                                          <p:spTgt spid="6"/>
                                        </p:tgtEl>
                                        <p:attrNameLst>
                                          <p:attrName>style.visibility</p:attrName>
                                        </p:attrNameLst>
                                      </p:cBhvr>
                                      <p:to>
                                        <p:strVal val="visible"/>
                                      </p:to>
                                    </p:set>
                                    <p:animEffect>
                                      <p:cBhvr>
                                        <p:cTn id="74" dur="2000"/>
                                        <p:tgtEl>
                                          <p:spTgt spid="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4" fill="hold"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p:cBhvr>
                                        <p:cTn id="79" dur="500"/>
                                        <p:tgtEl>
                                          <p:spTgt spid="3"/>
                                        </p:tgtEl>
                                      </p:cBhvr>
                                    </p:animEffect>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1"/>
                                        </p:tgtEl>
                                        <p:attrNameLst>
                                          <p:attrName>style.visibility</p:attrName>
                                        </p:attrNameLst>
                                      </p:cBhvr>
                                      <p:to>
                                        <p:strVal val="visible"/>
                                      </p:to>
                                    </p:set>
                                    <p:animEffect>
                                      <p:cBhvr>
                                        <p:cTn id="84" dur="1000"/>
                                        <p:tgtEl>
                                          <p:spTgt spid="31"/>
                                        </p:tgtEl>
                                      </p:cBhvr>
                                    </p:animEffect>
                                    <p:anim calcmode="lin" valueType="num">
                                      <p:cBhvr>
                                        <p:cTn id="85" dur="1000" fill="hold"/>
                                        <p:tgtEl>
                                          <p:spTgt spid="31"/>
                                        </p:tgtEl>
                                        <p:attrNameLst>
                                          <p:attrName>ppt_x</p:attrName>
                                        </p:attrNameLst>
                                      </p:cBhvr>
                                      <p:tavLst>
                                        <p:tav tm="0">
                                          <p:val>
                                            <p:strVal val="#ppt_x"/>
                                          </p:val>
                                        </p:tav>
                                        <p:tav tm="100000">
                                          <p:val>
                                            <p:strVal val="#ppt_x"/>
                                          </p:val>
                                        </p:tav>
                                      </p:tavLst>
                                    </p:anim>
                                    <p:anim calcmode="lin" valueType="num">
                                      <p:cBhvr>
                                        <p:cTn id="8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ldLvl="0" autoUpdateAnimBg="0"/>
      <p:bldP spid="18435" grpId="0" animBg="1"/>
      <p:bldP spid="18436" grpId="0" bldLvl="0" autoUpdateAnimBg="0"/>
      <p:bldP spid="18437" grpId="0" bldLvl="0" animBg="1" autoUpdateAnimBg="0"/>
      <p:bldP spid="18438" grpId="0" bldLvl="0" animBg="1" autoUpdateAnimBg="0"/>
      <p:bldP spid="18439" grpId="0" bldLvl="0" animBg="1" autoUpdateAnimBg="0"/>
      <p:bldP spid="18440" grpId="0" bldLvl="0" animBg="1" autoUpdateAnimBg="0"/>
      <p:bldP spid="18441" grpId="0" bldLvl="0" animBg="1" autoUpdateAnimBg="0"/>
      <p:bldP spid="31" grpId="0" bldLvl="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67544" y="332656"/>
            <a:ext cx="8486412" cy="584775"/>
          </a:xfrm>
          <a:prstGeom prst="rect">
            <a:avLst/>
          </a:prstGeom>
          <a:noFill/>
        </p:spPr>
        <p:txBody>
          <a:bodyPr wrap="square" rtlCol="0">
            <a:spAutoFit/>
          </a:bodyPr>
          <a:lstStyle/>
          <a:p>
            <a:r>
              <a:rPr lang="zh-CN" altLang="en-US" sz="3200" b="1" dirty="0" smtClean="0">
                <a:solidFill>
                  <a:srgbClr val="C00000"/>
                </a:solidFill>
              </a:rPr>
              <a:t>学生无机物主题素养能力表现总水平人次分布</a:t>
            </a:r>
            <a:endParaRPr lang="zh-CN" altLang="en-US" sz="3200" b="1" dirty="0">
              <a:solidFill>
                <a:srgbClr val="C00000"/>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1245289724"/>
              </p:ext>
            </p:extLst>
          </p:nvPr>
        </p:nvGraphicFramePr>
        <p:xfrm>
          <a:off x="4896367" y="1413981"/>
          <a:ext cx="3753738" cy="4702507"/>
        </p:xfrm>
        <a:graphic>
          <a:graphicData uri="http://schemas.openxmlformats.org/drawingml/2006/table">
            <a:tbl>
              <a:tblPr firstRow="1" firstCol="1" bandRow="1">
                <a:tableStyleId>{5C22544A-7EE6-4342-B048-85BDC9FD1C3A}</a:tableStyleId>
              </a:tblPr>
              <a:tblGrid>
                <a:gridCol w="662351">
                  <a:extLst>
                    <a:ext uri="{9D8B030D-6E8A-4147-A177-3AD203B41FA5}">
                      <a16:colId xmlns:a16="http://schemas.microsoft.com/office/drawing/2014/main" xmlns="" val="2089916370"/>
                    </a:ext>
                  </a:extLst>
                </a:gridCol>
                <a:gridCol w="3091387">
                  <a:extLst>
                    <a:ext uri="{9D8B030D-6E8A-4147-A177-3AD203B41FA5}">
                      <a16:colId xmlns:a16="http://schemas.microsoft.com/office/drawing/2014/main" xmlns="" val="2616327352"/>
                    </a:ext>
                  </a:extLst>
                </a:gridCol>
              </a:tblGrid>
              <a:tr h="440696">
                <a:tc>
                  <a:txBody>
                    <a:bodyPr/>
                    <a:lstStyle/>
                    <a:p>
                      <a:pPr indent="0" algn="ctr">
                        <a:spcAft>
                          <a:spcPts val="0"/>
                        </a:spcAft>
                      </a:pPr>
                      <a:r>
                        <a:rPr lang="zh-CN" sz="1400" kern="0" dirty="0" smtClean="0">
                          <a:effectLst/>
                        </a:rPr>
                        <a:t>水平</a:t>
                      </a:r>
                      <a:endParaRPr lang="en-US" altLang="zh-CN" sz="1400" kern="0" dirty="0" smtClean="0">
                        <a:effectLst/>
                      </a:endParaRPr>
                    </a:p>
                    <a:p>
                      <a:pPr indent="0" algn="ctr">
                        <a:spcAft>
                          <a:spcPts val="0"/>
                        </a:spcAft>
                      </a:pPr>
                      <a:r>
                        <a:rPr lang="zh-CN" sz="1400" kern="0" dirty="0" smtClean="0">
                          <a:effectLst/>
                        </a:rPr>
                        <a:t>等级</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marL="0" indent="0" algn="ctr" defTabSz="914400" rtl="0" eaLnBrk="1" latinLnBrk="0" hangingPunct="1">
                        <a:spcAft>
                          <a:spcPts val="0"/>
                        </a:spcAft>
                      </a:pPr>
                      <a:r>
                        <a:rPr lang="zh-CN" sz="1400" b="1" kern="0" dirty="0">
                          <a:solidFill>
                            <a:schemeClr val="lt1"/>
                          </a:solidFill>
                          <a:effectLst/>
                          <a:latin typeface="+mn-lt"/>
                          <a:ea typeface="+mn-ea"/>
                          <a:cs typeface="+mn-cs"/>
                        </a:rPr>
                        <a:t>水平描述</a:t>
                      </a:r>
                    </a:p>
                  </a:txBody>
                  <a:tcPr marL="37777" marR="37777" marT="0" marB="0" anchor="ctr">
                    <a:solidFill>
                      <a:srgbClr val="C00000"/>
                    </a:solidFill>
                  </a:tcPr>
                </a:tc>
                <a:extLst>
                  <a:ext uri="{0D108BD9-81ED-4DB2-BD59-A6C34878D82A}">
                    <a16:rowId xmlns:a16="http://schemas.microsoft.com/office/drawing/2014/main" xmlns="" val="112359471"/>
                  </a:ext>
                </a:extLst>
              </a:tr>
              <a:tr h="377739">
                <a:tc>
                  <a:txBody>
                    <a:bodyPr/>
                    <a:lstStyle/>
                    <a:p>
                      <a:pPr indent="0" algn="ctr">
                        <a:spcAft>
                          <a:spcPts val="0"/>
                        </a:spcAft>
                      </a:pPr>
                      <a:r>
                        <a:rPr lang="en-US" sz="1400" kern="0" dirty="0">
                          <a:effectLst/>
                        </a:rPr>
                        <a:t>6</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自主基于多角度认识物质性质，完成探究创新型任务</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60000"/>
                        <a:lumOff val="40000"/>
                      </a:schemeClr>
                    </a:solidFill>
                  </a:tcPr>
                </a:tc>
                <a:extLst>
                  <a:ext uri="{0D108BD9-81ED-4DB2-BD59-A6C34878D82A}">
                    <a16:rowId xmlns:a16="http://schemas.microsoft.com/office/drawing/2014/main" xmlns="" val="947673046"/>
                  </a:ext>
                </a:extLst>
              </a:tr>
              <a:tr h="849641">
                <a:tc>
                  <a:txBody>
                    <a:bodyPr/>
                    <a:lstStyle/>
                    <a:p>
                      <a:pPr indent="0" algn="ctr">
                        <a:spcAft>
                          <a:spcPts val="0"/>
                        </a:spcAft>
                      </a:pPr>
                      <a:r>
                        <a:rPr lang="en-US" sz="1400" b="1" kern="0" dirty="0">
                          <a:effectLst/>
                        </a:rPr>
                        <a:t>5</a:t>
                      </a:r>
                      <a:endParaRPr lang="zh-CN" sz="14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自主基于类别通性、氧化还原反应、周期律、反应原理等角度系统认识物质性质，完成应用实践或探究创新型任务</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20000"/>
                        <a:lumOff val="80000"/>
                      </a:schemeClr>
                    </a:solidFill>
                  </a:tcPr>
                </a:tc>
                <a:extLst>
                  <a:ext uri="{0D108BD9-81ED-4DB2-BD59-A6C34878D82A}">
                    <a16:rowId xmlns:a16="http://schemas.microsoft.com/office/drawing/2014/main" xmlns="" val="2535536269"/>
                  </a:ext>
                </a:extLst>
              </a:tr>
              <a:tr h="606886">
                <a:tc rowSpan="2">
                  <a:txBody>
                    <a:bodyPr/>
                    <a:lstStyle/>
                    <a:p>
                      <a:pPr indent="0" algn="ctr">
                        <a:spcAft>
                          <a:spcPts val="0"/>
                        </a:spcAft>
                      </a:pPr>
                      <a:r>
                        <a:rPr lang="en-US" sz="1400" kern="0" dirty="0">
                          <a:effectLst/>
                        </a:rPr>
                        <a:t>4</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自主基于类别通性、氧化还原反应、周期律、反应原理等角度分析和预测物质性质</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60000"/>
                        <a:lumOff val="40000"/>
                      </a:schemeClr>
                    </a:solidFill>
                  </a:tcPr>
                </a:tc>
                <a:extLst>
                  <a:ext uri="{0D108BD9-81ED-4DB2-BD59-A6C34878D82A}">
                    <a16:rowId xmlns:a16="http://schemas.microsoft.com/office/drawing/2014/main" xmlns="" val="3149358680"/>
                  </a:ext>
                </a:extLst>
              </a:tr>
              <a:tr h="485509">
                <a:tc vMerge="1">
                  <a:txBody>
                    <a:bodyPr/>
                    <a:lstStyle/>
                    <a:p>
                      <a:endParaRPr lang="zh-CN" altLang="en-US"/>
                    </a:p>
                  </a:txBody>
                  <a:tcPr/>
                </a:tc>
                <a:tc>
                  <a:txBody>
                    <a:bodyPr/>
                    <a:lstStyle/>
                    <a:p>
                      <a:pPr algn="ctr">
                        <a:spcAft>
                          <a:spcPts val="0"/>
                        </a:spcAft>
                      </a:pPr>
                      <a:r>
                        <a:rPr lang="zh-CN" sz="1200" b="1" kern="100" dirty="0">
                          <a:effectLst/>
                        </a:rPr>
                        <a:t>根据题目暗示的认识角度对物质或反应体系进行说明论证</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20000"/>
                        <a:lumOff val="80000"/>
                      </a:schemeClr>
                    </a:solidFill>
                  </a:tcPr>
                </a:tc>
                <a:extLst>
                  <a:ext uri="{0D108BD9-81ED-4DB2-BD59-A6C34878D82A}">
                    <a16:rowId xmlns:a16="http://schemas.microsoft.com/office/drawing/2014/main" xmlns="" val="1513171981"/>
                  </a:ext>
                </a:extLst>
              </a:tr>
              <a:tr h="728264">
                <a:tc>
                  <a:txBody>
                    <a:bodyPr/>
                    <a:lstStyle/>
                    <a:p>
                      <a:pPr indent="0" algn="ctr">
                        <a:spcAft>
                          <a:spcPts val="0"/>
                        </a:spcAft>
                      </a:pPr>
                      <a:r>
                        <a:rPr lang="en-US" sz="1400" kern="0" dirty="0">
                          <a:effectLst/>
                        </a:rPr>
                        <a:t>3</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根据题目暗示的角度认识陌生物质或熟悉物质的陌生反应，实现知识的概括关联，完成应用实践型任务</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60000"/>
                        <a:lumOff val="40000"/>
                      </a:schemeClr>
                    </a:solidFill>
                  </a:tcPr>
                </a:tc>
                <a:extLst>
                  <a:ext uri="{0D108BD9-81ED-4DB2-BD59-A6C34878D82A}">
                    <a16:rowId xmlns:a16="http://schemas.microsoft.com/office/drawing/2014/main" xmlns="" val="499001126"/>
                  </a:ext>
                </a:extLst>
              </a:tr>
              <a:tr h="606886">
                <a:tc>
                  <a:txBody>
                    <a:bodyPr/>
                    <a:lstStyle/>
                    <a:p>
                      <a:pPr indent="0" algn="ctr">
                        <a:spcAft>
                          <a:spcPts val="0"/>
                        </a:spcAft>
                      </a:pPr>
                      <a:r>
                        <a:rPr lang="en-US" sz="1400" kern="0" dirty="0">
                          <a:effectLst/>
                        </a:rPr>
                        <a:t>2</a:t>
                      </a:r>
                      <a:endParaRPr lang="zh-CN" sz="14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根据题目暗示的角度认识熟悉物质或熟悉反应，实现知识的概括关联，完成应用实践型任务</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20000"/>
                        <a:lumOff val="80000"/>
                      </a:schemeClr>
                    </a:solidFill>
                  </a:tcPr>
                </a:tc>
                <a:extLst>
                  <a:ext uri="{0D108BD9-81ED-4DB2-BD59-A6C34878D82A}">
                    <a16:rowId xmlns:a16="http://schemas.microsoft.com/office/drawing/2014/main" xmlns="" val="2199433978"/>
                  </a:ext>
                </a:extLst>
              </a:tr>
              <a:tr h="364132">
                <a:tc rowSpan="2">
                  <a:txBody>
                    <a:bodyPr/>
                    <a:lstStyle/>
                    <a:p>
                      <a:pPr indent="0" algn="ctr">
                        <a:spcAft>
                          <a:spcPts val="0"/>
                        </a:spcAft>
                      </a:pPr>
                      <a:r>
                        <a:rPr lang="en-US" sz="1400" b="1" kern="0" dirty="0">
                          <a:effectLst/>
                        </a:rPr>
                        <a:t>1</a:t>
                      </a:r>
                      <a:endParaRPr lang="zh-CN" sz="14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rgbClr val="C00000"/>
                    </a:solidFill>
                  </a:tcPr>
                </a:tc>
                <a:tc>
                  <a:txBody>
                    <a:bodyPr/>
                    <a:lstStyle/>
                    <a:p>
                      <a:pPr algn="ctr">
                        <a:spcAft>
                          <a:spcPts val="0"/>
                        </a:spcAft>
                      </a:pPr>
                      <a:r>
                        <a:rPr lang="zh-CN" sz="1200" b="1" kern="100" dirty="0">
                          <a:effectLst/>
                        </a:rPr>
                        <a:t>直接利用题目给定的角度解决简单问题</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60000"/>
                        <a:lumOff val="40000"/>
                      </a:schemeClr>
                    </a:solidFill>
                  </a:tcPr>
                </a:tc>
                <a:extLst>
                  <a:ext uri="{0D108BD9-81ED-4DB2-BD59-A6C34878D82A}">
                    <a16:rowId xmlns:a16="http://schemas.microsoft.com/office/drawing/2014/main" xmlns="" val="2768314315"/>
                  </a:ext>
                </a:extLst>
              </a:tr>
              <a:tr h="242754">
                <a:tc vMerge="1">
                  <a:txBody>
                    <a:bodyPr/>
                    <a:lstStyle/>
                    <a:p>
                      <a:endParaRPr lang="zh-CN" altLang="en-US"/>
                    </a:p>
                  </a:txBody>
                  <a:tcPr/>
                </a:tc>
                <a:tc>
                  <a:txBody>
                    <a:bodyPr/>
                    <a:lstStyle/>
                    <a:p>
                      <a:pPr algn="ctr">
                        <a:spcAft>
                          <a:spcPts val="0"/>
                        </a:spcAft>
                      </a:pPr>
                      <a:r>
                        <a:rPr lang="zh-CN" sz="1200" b="1" kern="100" dirty="0">
                          <a:effectLst/>
                        </a:rPr>
                        <a:t>具体知识的简单记忆</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37777" marR="37777" marT="0" marB="0" anchor="ctr">
                    <a:solidFill>
                      <a:schemeClr val="accent2">
                        <a:lumMod val="20000"/>
                        <a:lumOff val="80000"/>
                      </a:schemeClr>
                    </a:solidFill>
                  </a:tcPr>
                </a:tc>
                <a:extLst>
                  <a:ext uri="{0D108BD9-81ED-4DB2-BD59-A6C34878D82A}">
                    <a16:rowId xmlns:a16="http://schemas.microsoft.com/office/drawing/2014/main" xmlns="" val="3019882251"/>
                  </a:ext>
                </a:extLst>
              </a:tr>
            </a:tbl>
          </a:graphicData>
        </a:graphic>
      </p:graphicFrame>
      <p:graphicFrame>
        <p:nvGraphicFramePr>
          <p:cNvPr id="6" name="图表 5"/>
          <p:cNvGraphicFramePr>
            <a:graphicFrameLocks/>
          </p:cNvGraphicFramePr>
          <p:nvPr>
            <p:extLst>
              <p:ext uri="{D42A27DB-BD31-4B8C-83A1-F6EECF244321}">
                <p14:modId xmlns:p14="http://schemas.microsoft.com/office/powerpoint/2010/main" val="3514426007"/>
              </p:ext>
            </p:extLst>
          </p:nvPr>
        </p:nvGraphicFramePr>
        <p:xfrm>
          <a:off x="130342" y="1573363"/>
          <a:ext cx="4462976" cy="420624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467544" y="6381328"/>
            <a:ext cx="7455887" cy="369332"/>
          </a:xfrm>
          <a:prstGeom prst="rect">
            <a:avLst/>
          </a:prstGeom>
          <a:noFill/>
        </p:spPr>
        <p:txBody>
          <a:bodyPr wrap="none" rtlCol="0">
            <a:spAutoFit/>
          </a:bodyPr>
          <a:lstStyle/>
          <a:p>
            <a:r>
              <a:rPr lang="zh-CN" altLang="en-US" dirty="0" smtClean="0"/>
              <a:t>基于核心素养的化学学科能力研究，王磊等著，北师大出版社，</a:t>
            </a:r>
            <a:r>
              <a:rPr lang="en-US" altLang="zh-CN" dirty="0" smtClean="0"/>
              <a:t>2017.12</a:t>
            </a:r>
            <a:endParaRPr lang="zh-CN" altLang="en-US" dirty="0"/>
          </a:p>
        </p:txBody>
      </p:sp>
    </p:spTree>
    <p:extLst>
      <p:ext uri="{BB962C8B-B14F-4D97-AF65-F5344CB8AC3E}">
        <p14:creationId xmlns:p14="http://schemas.microsoft.com/office/powerpoint/2010/main" val="265922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29600" cy="1143000"/>
          </a:xfrm>
        </p:spPr>
        <p:txBody>
          <a:bodyPr/>
          <a:lstStyle/>
          <a:p>
            <a:r>
              <a:rPr lang="zh-CN" altLang="en-US" sz="3600" b="1" dirty="0" smtClean="0">
                <a:solidFill>
                  <a:srgbClr val="C00000"/>
                </a:solidFill>
              </a:rPr>
              <a:t>无机物</a:t>
            </a:r>
            <a:r>
              <a:rPr lang="zh-CN" altLang="en-US" sz="3600" b="1" dirty="0">
                <a:solidFill>
                  <a:srgbClr val="C00000"/>
                </a:solidFill>
              </a:rPr>
              <a:t>主题各能力</a:t>
            </a:r>
            <a:r>
              <a:rPr lang="zh-CN" altLang="en-US" sz="3600" b="1" dirty="0" smtClean="0">
                <a:solidFill>
                  <a:srgbClr val="C00000"/>
                </a:solidFill>
              </a:rPr>
              <a:t>要素得分率</a:t>
            </a:r>
            <a:endParaRPr lang="zh-CN" altLang="en-US" sz="3600" b="1" dirty="0">
              <a:solidFill>
                <a:srgbClr val="C00000"/>
              </a:solidFill>
            </a:endParaRPr>
          </a:p>
        </p:txBody>
      </p:sp>
      <p:graphicFrame>
        <p:nvGraphicFramePr>
          <p:cNvPr id="5" name="内容占位符 4"/>
          <p:cNvGraphicFramePr>
            <a:graphicFrameLocks noGrp="1"/>
          </p:cNvGraphicFramePr>
          <p:nvPr>
            <p:ph idx="1"/>
            <p:extLst>
              <p:ext uri="{D42A27DB-BD31-4B8C-83A1-F6EECF244321}">
                <p14:modId xmlns:p14="http://schemas.microsoft.com/office/powerpoint/2010/main" val="1560403782"/>
              </p:ext>
            </p:extLst>
          </p:nvPr>
        </p:nvGraphicFramePr>
        <p:xfrm>
          <a:off x="457200" y="1801813"/>
          <a:ext cx="82296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9450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71480"/>
            <a:ext cx="8229600" cy="4511684"/>
          </a:xfrm>
        </p:spPr>
        <p:txBody>
          <a:bodyPr/>
          <a:lstStyle/>
          <a:p>
            <a:r>
              <a:rPr lang="zh-CN" altLang="en-US" b="1" dirty="0">
                <a:solidFill>
                  <a:srgbClr val="C00000"/>
                </a:solidFill>
                <a:latin typeface="+mj-ea"/>
              </a:rPr>
              <a:t>课程目标的修订</a:t>
            </a:r>
            <a:r>
              <a:rPr lang="en-US" altLang="zh-CN" b="1" dirty="0" smtClean="0">
                <a:solidFill>
                  <a:srgbClr val="C00000"/>
                </a:solidFill>
                <a:latin typeface="+mj-ea"/>
              </a:rPr>
              <a:t/>
            </a:r>
            <a:br>
              <a:rPr lang="en-US" altLang="zh-CN" b="1" dirty="0" smtClean="0">
                <a:solidFill>
                  <a:srgbClr val="C00000"/>
                </a:solidFill>
                <a:latin typeface="+mj-ea"/>
              </a:rPr>
            </a:br>
            <a:r>
              <a:rPr lang="en-US" altLang="zh-CN" b="1" dirty="0" smtClean="0">
                <a:solidFill>
                  <a:srgbClr val="C00000"/>
                </a:solidFill>
                <a:latin typeface="+mj-ea"/>
              </a:rPr>
              <a:t/>
            </a:r>
            <a:br>
              <a:rPr lang="en-US" altLang="zh-CN" b="1" dirty="0" smtClean="0">
                <a:solidFill>
                  <a:srgbClr val="C00000"/>
                </a:solidFill>
                <a:latin typeface="+mj-ea"/>
              </a:rPr>
            </a:br>
            <a:r>
              <a:rPr lang="en-US" altLang="zh-CN" dirty="0" smtClean="0">
                <a:latin typeface="+mj-ea"/>
              </a:rPr>
              <a:t/>
            </a:r>
            <a:br>
              <a:rPr lang="en-US" altLang="zh-CN" dirty="0" smtClean="0">
                <a:latin typeface="+mj-ea"/>
              </a:rPr>
            </a:br>
            <a:r>
              <a:rPr lang="zh-CN" altLang="en-US" b="1" i="0" dirty="0" smtClean="0">
                <a:solidFill>
                  <a:schemeClr val="tx1"/>
                </a:solidFill>
                <a:latin typeface="+mj-ea"/>
              </a:rPr>
              <a:t>整合三维目标</a:t>
            </a:r>
            <a:r>
              <a:rPr lang="en-US" altLang="zh-CN" b="1" i="0" dirty="0" smtClean="0">
                <a:solidFill>
                  <a:schemeClr val="tx1"/>
                </a:solidFill>
                <a:latin typeface="+mj-ea"/>
              </a:rPr>
              <a:t/>
            </a:r>
            <a:br>
              <a:rPr lang="en-US" altLang="zh-CN" b="1" i="0" dirty="0" smtClean="0">
                <a:solidFill>
                  <a:schemeClr val="tx1"/>
                </a:solidFill>
                <a:latin typeface="+mj-ea"/>
              </a:rPr>
            </a:br>
            <a:r>
              <a:rPr lang="zh-CN" altLang="en-US" b="1" i="0" dirty="0" smtClean="0">
                <a:solidFill>
                  <a:schemeClr val="tx1"/>
                </a:solidFill>
                <a:latin typeface="+mj-ea"/>
              </a:rPr>
              <a:t>提出学科核心素养</a:t>
            </a:r>
            <a:r>
              <a:rPr lang="en-US" altLang="zh-CN" i="0" dirty="0" smtClean="0">
                <a:solidFill>
                  <a:schemeClr val="tx1"/>
                </a:solidFill>
                <a:latin typeface="+mj-ea"/>
              </a:rPr>
              <a:t/>
            </a:r>
            <a:br>
              <a:rPr lang="en-US" altLang="zh-CN" i="0" dirty="0" smtClean="0">
                <a:solidFill>
                  <a:schemeClr val="tx1"/>
                </a:solidFill>
                <a:latin typeface="+mj-ea"/>
              </a:rPr>
            </a:br>
            <a:endParaRPr lang="zh-CN" altLang="en-US" i="0" dirty="0">
              <a:solidFill>
                <a:schemeClr val="tx1"/>
              </a:solidFill>
              <a:latin typeface="+mj-ea"/>
            </a:endParaRPr>
          </a:p>
        </p:txBody>
      </p:sp>
    </p:spTree>
    <p:extLst>
      <p:ext uri="{BB962C8B-B14F-4D97-AF65-F5344CB8AC3E}">
        <p14:creationId xmlns:p14="http://schemas.microsoft.com/office/powerpoint/2010/main" val="1704453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260648"/>
            <a:ext cx="8229600" cy="1143000"/>
          </a:xfrm>
        </p:spPr>
        <p:txBody>
          <a:bodyPr>
            <a:normAutofit/>
          </a:bodyPr>
          <a:lstStyle/>
          <a:p>
            <a:r>
              <a:rPr lang="zh-CN" altLang="en-US" sz="3600" b="1" dirty="0" smtClean="0">
                <a:solidFill>
                  <a:srgbClr val="C00000"/>
                </a:solidFill>
              </a:rPr>
              <a:t>无机物</a:t>
            </a:r>
            <a:r>
              <a:rPr lang="zh-CN" altLang="en-US" sz="3600" b="1" dirty="0">
                <a:solidFill>
                  <a:srgbClr val="C00000"/>
                </a:solidFill>
              </a:rPr>
              <a:t>主题</a:t>
            </a:r>
            <a:r>
              <a:rPr lang="zh-CN" altLang="en-US" sz="3600" b="1" dirty="0" smtClean="0">
                <a:solidFill>
                  <a:srgbClr val="C00000"/>
                </a:solidFill>
              </a:rPr>
              <a:t>各</a:t>
            </a:r>
            <a:r>
              <a:rPr lang="zh-CN" altLang="en-US" sz="3600" b="1" dirty="0">
                <a:solidFill>
                  <a:srgbClr val="C00000"/>
                </a:solidFill>
              </a:rPr>
              <a:t>关键</a:t>
            </a:r>
            <a:r>
              <a:rPr lang="zh-CN" altLang="en-US" sz="3600" b="1" dirty="0" smtClean="0">
                <a:solidFill>
                  <a:srgbClr val="C00000"/>
                </a:solidFill>
              </a:rPr>
              <a:t>能力要素得分</a:t>
            </a:r>
            <a:r>
              <a:rPr lang="zh-CN" altLang="en-US" sz="3600" b="1" dirty="0">
                <a:solidFill>
                  <a:srgbClr val="C00000"/>
                </a:solidFill>
              </a:rPr>
              <a:t>率</a:t>
            </a:r>
          </a:p>
        </p:txBody>
      </p:sp>
      <p:graphicFrame>
        <p:nvGraphicFramePr>
          <p:cNvPr id="9" name="内容占位符 8"/>
          <p:cNvGraphicFramePr>
            <a:graphicFrameLocks noGrp="1"/>
          </p:cNvGraphicFramePr>
          <p:nvPr>
            <p:ph idx="1"/>
            <p:extLst>
              <p:ext uri="{D42A27DB-BD31-4B8C-83A1-F6EECF244321}">
                <p14:modId xmlns:p14="http://schemas.microsoft.com/office/powerpoint/2010/main" val="2230970985"/>
              </p:ext>
            </p:extLst>
          </p:nvPr>
        </p:nvGraphicFramePr>
        <p:xfrm>
          <a:off x="457200" y="1801813"/>
          <a:ext cx="82296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002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88640"/>
            <a:ext cx="8229600" cy="1143000"/>
          </a:xfrm>
        </p:spPr>
        <p:txBody>
          <a:bodyPr>
            <a:normAutofit/>
          </a:bodyPr>
          <a:lstStyle/>
          <a:p>
            <a:r>
              <a:rPr lang="zh-CN" altLang="zh-CN" sz="3600" b="1" dirty="0">
                <a:solidFill>
                  <a:srgbClr val="C00000"/>
                </a:solidFill>
              </a:rPr>
              <a:t>无机物主题</a:t>
            </a:r>
            <a:r>
              <a:rPr lang="zh-CN" altLang="zh-CN" sz="3600" b="1" dirty="0" smtClean="0">
                <a:solidFill>
                  <a:srgbClr val="C00000"/>
                </a:solidFill>
              </a:rPr>
              <a:t>各</a:t>
            </a:r>
            <a:r>
              <a:rPr lang="zh-CN" altLang="en-US" sz="3600" b="1" dirty="0">
                <a:solidFill>
                  <a:srgbClr val="C00000"/>
                </a:solidFill>
              </a:rPr>
              <a:t>核心</a:t>
            </a:r>
            <a:r>
              <a:rPr lang="zh-CN" altLang="zh-CN" sz="3600" b="1" dirty="0" smtClean="0">
                <a:solidFill>
                  <a:srgbClr val="C00000"/>
                </a:solidFill>
              </a:rPr>
              <a:t>认识角度得分</a:t>
            </a:r>
            <a:r>
              <a:rPr lang="zh-CN" altLang="zh-CN" sz="3600" b="1" dirty="0">
                <a:solidFill>
                  <a:srgbClr val="C00000"/>
                </a:solidFill>
              </a:rPr>
              <a:t>率</a:t>
            </a:r>
            <a:endParaRPr lang="zh-CN" altLang="en-US" sz="3600" b="1" dirty="0">
              <a:solidFill>
                <a:srgbClr val="C00000"/>
              </a:solidFill>
            </a:endParaRPr>
          </a:p>
        </p:txBody>
      </p:sp>
      <p:graphicFrame>
        <p:nvGraphicFramePr>
          <p:cNvPr id="5" name="内容占位符 4"/>
          <p:cNvGraphicFramePr>
            <a:graphicFrameLocks noGrp="1"/>
          </p:cNvGraphicFramePr>
          <p:nvPr>
            <p:ph idx="1"/>
            <p:extLst>
              <p:ext uri="{D42A27DB-BD31-4B8C-83A1-F6EECF244321}">
                <p14:modId xmlns:p14="http://schemas.microsoft.com/office/powerpoint/2010/main" val="2260267428"/>
              </p:ext>
            </p:extLst>
          </p:nvPr>
        </p:nvGraphicFramePr>
        <p:xfrm>
          <a:off x="457200" y="1801813"/>
          <a:ext cx="82296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222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32656"/>
            <a:ext cx="8560340" cy="781224"/>
          </a:xfrm>
        </p:spPr>
        <p:txBody>
          <a:bodyPr/>
          <a:lstStyle/>
          <a:p>
            <a:r>
              <a:rPr lang="zh-CN" altLang="zh-CN" sz="3200" b="1" dirty="0">
                <a:solidFill>
                  <a:srgbClr val="C00000"/>
                </a:solidFill>
              </a:rPr>
              <a:t>核心活动（物质性质探究）各活动</a:t>
            </a:r>
            <a:r>
              <a:rPr lang="zh-CN" altLang="zh-CN" sz="3200" b="1" dirty="0" smtClean="0">
                <a:solidFill>
                  <a:srgbClr val="C00000"/>
                </a:solidFill>
              </a:rPr>
              <a:t>经验得分</a:t>
            </a:r>
            <a:r>
              <a:rPr lang="zh-CN" altLang="zh-CN" sz="3200" b="1" dirty="0">
                <a:solidFill>
                  <a:srgbClr val="C00000"/>
                </a:solidFill>
              </a:rPr>
              <a:t>率</a:t>
            </a:r>
            <a:endParaRPr lang="zh-CN" altLang="en-US" sz="3200" b="1" dirty="0">
              <a:solidFill>
                <a:srgbClr val="C00000"/>
              </a:solidFill>
            </a:endParaRPr>
          </a:p>
        </p:txBody>
      </p:sp>
      <p:graphicFrame>
        <p:nvGraphicFramePr>
          <p:cNvPr id="9" name="内容占位符 8"/>
          <p:cNvGraphicFramePr>
            <a:graphicFrameLocks noGrp="1"/>
          </p:cNvGraphicFramePr>
          <p:nvPr>
            <p:ph idx="1"/>
            <p:extLst>
              <p:ext uri="{D42A27DB-BD31-4B8C-83A1-F6EECF244321}">
                <p14:modId xmlns:p14="http://schemas.microsoft.com/office/powerpoint/2010/main" val="3664457101"/>
              </p:ext>
            </p:extLst>
          </p:nvPr>
        </p:nvGraphicFramePr>
        <p:xfrm>
          <a:off x="457200" y="1801813"/>
          <a:ext cx="8229600" cy="4324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669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圆角矩形 43"/>
          <p:cNvSpPr>
            <a:spLocks noChangeArrowheads="1"/>
          </p:cNvSpPr>
          <p:nvPr/>
        </p:nvSpPr>
        <p:spPr bwMode="auto">
          <a:xfrm>
            <a:off x="2420938" y="692150"/>
            <a:ext cx="3600450" cy="863600"/>
          </a:xfrm>
          <a:prstGeom prst="rect">
            <a:avLst/>
          </a:prstGeom>
          <a:solidFill>
            <a:srgbClr val="FFC000"/>
          </a:solidFill>
          <a:ln w="9525">
            <a:noFill/>
            <a:miter lim="800000"/>
            <a:headEnd/>
            <a:tailEnd/>
          </a:ln>
        </p:spPr>
        <p:txBody>
          <a:bodyPr anchor="ctr"/>
          <a:lstStyle/>
          <a:p>
            <a:pPr algn="ctr">
              <a:lnSpc>
                <a:spcPct val="150000"/>
              </a:lnSpc>
              <a:buFont typeface="Arial" charset="0"/>
              <a:buNone/>
            </a:pPr>
            <a:endParaRPr lang="zh-CN" altLang="en-US" sz="1600">
              <a:solidFill>
                <a:srgbClr val="0C040B"/>
              </a:solidFill>
              <a:latin typeface="黑体" pitchFamily="49" charset="-122"/>
              <a:ea typeface="黑体" pitchFamily="49" charset="-122"/>
              <a:sym typeface="宋体" charset="-122"/>
            </a:endParaRPr>
          </a:p>
        </p:txBody>
      </p:sp>
      <p:sp>
        <p:nvSpPr>
          <p:cNvPr id="5" name="上箭头标注 42"/>
          <p:cNvSpPr>
            <a:spLocks noChangeArrowheads="1"/>
          </p:cNvSpPr>
          <p:nvPr/>
        </p:nvSpPr>
        <p:spPr bwMode="auto">
          <a:xfrm>
            <a:off x="2387600" y="4365624"/>
            <a:ext cx="3509963" cy="1206515"/>
          </a:xfrm>
          <a:prstGeom prst="rect">
            <a:avLst/>
          </a:prstGeom>
          <a:solidFill>
            <a:srgbClr val="FFCCFF"/>
          </a:solidFill>
          <a:ln w="9525">
            <a:noFill/>
            <a:miter lim="800000"/>
            <a:headEnd/>
            <a:tailEnd/>
          </a:ln>
        </p:spPr>
        <p:txBody>
          <a:bodyPr anchor="ctr"/>
          <a:lstStyle/>
          <a:p>
            <a:pPr algn="ctr">
              <a:buFont typeface="Arial" charset="0"/>
              <a:buNone/>
            </a:pPr>
            <a:endParaRPr lang="zh-CN" altLang="en-US">
              <a:solidFill>
                <a:srgbClr val="000000"/>
              </a:solidFill>
              <a:latin typeface="黑体" pitchFamily="49" charset="-122"/>
              <a:ea typeface="黑体" pitchFamily="49" charset="-122"/>
              <a:sym typeface="宋体" charset="-122"/>
            </a:endParaRPr>
          </a:p>
        </p:txBody>
      </p:sp>
      <p:sp>
        <p:nvSpPr>
          <p:cNvPr id="6" name="下箭头标注 40"/>
          <p:cNvSpPr>
            <a:spLocks noChangeArrowheads="1"/>
          </p:cNvSpPr>
          <p:nvPr/>
        </p:nvSpPr>
        <p:spPr bwMode="auto">
          <a:xfrm rot="-5400000">
            <a:off x="483354" y="2374110"/>
            <a:ext cx="735012" cy="1273156"/>
          </a:xfrm>
          <a:prstGeom prst="downArrowCallout">
            <a:avLst>
              <a:gd name="adj1" fmla="val 24843"/>
              <a:gd name="adj2" fmla="val 24380"/>
              <a:gd name="adj3" fmla="val 37372"/>
              <a:gd name="adj4" fmla="val 74329"/>
            </a:avLst>
          </a:prstGeom>
          <a:solidFill>
            <a:srgbClr val="88D6D4"/>
          </a:solidFill>
          <a:ln w="9525">
            <a:noFill/>
            <a:miter lim="800000"/>
            <a:headEnd/>
            <a:tailEnd/>
          </a:ln>
        </p:spPr>
        <p:txBody>
          <a:bodyPr vert="eaVert" anchor="ctr"/>
          <a:lstStyle/>
          <a:p>
            <a:pPr algn="ctr">
              <a:buFont typeface="Arial" charset="0"/>
              <a:buNone/>
            </a:pPr>
            <a:endParaRPr lang="zh-CN" altLang="en-US" sz="1600">
              <a:solidFill>
                <a:srgbClr val="000000"/>
              </a:solidFill>
              <a:latin typeface="黑体" pitchFamily="49" charset="-122"/>
              <a:ea typeface="黑体" pitchFamily="49" charset="-122"/>
              <a:sym typeface="宋体" charset="-122"/>
            </a:endParaRPr>
          </a:p>
        </p:txBody>
      </p:sp>
      <p:sp>
        <p:nvSpPr>
          <p:cNvPr id="23556" name="圆角矩形 35"/>
          <p:cNvSpPr>
            <a:spLocks noChangeArrowheads="1"/>
          </p:cNvSpPr>
          <p:nvPr/>
        </p:nvSpPr>
        <p:spPr bwMode="auto">
          <a:xfrm>
            <a:off x="2928926" y="2663825"/>
            <a:ext cx="3143272" cy="1296988"/>
          </a:xfrm>
          <a:prstGeom prst="rect">
            <a:avLst/>
          </a:prstGeom>
          <a:solidFill>
            <a:srgbClr val="FD8E32"/>
          </a:solidFill>
          <a:ln w="9525">
            <a:solidFill>
              <a:srgbClr val="F79646"/>
            </a:solidFill>
            <a:bevel/>
            <a:headEnd/>
            <a:tailEnd/>
          </a:ln>
        </p:spPr>
        <p:txBody>
          <a:bodyPr anchor="ctr"/>
          <a:lstStyle/>
          <a:p>
            <a:pPr algn="ctr">
              <a:buFont typeface="Arial" charset="0"/>
              <a:buNone/>
            </a:pPr>
            <a:endParaRPr lang="zh-CN" altLang="en-US">
              <a:solidFill>
                <a:srgbClr val="FFFFFF"/>
              </a:solidFill>
              <a:latin typeface="黑体" pitchFamily="49" charset="-122"/>
              <a:ea typeface="黑体" pitchFamily="49" charset="-122"/>
              <a:sym typeface="宋体" charset="-122"/>
            </a:endParaRPr>
          </a:p>
        </p:txBody>
      </p:sp>
      <p:sp>
        <p:nvSpPr>
          <p:cNvPr id="9" name="矩形 4"/>
          <p:cNvSpPr>
            <a:spLocks noChangeArrowheads="1"/>
          </p:cNvSpPr>
          <p:nvPr/>
        </p:nvSpPr>
        <p:spPr bwMode="auto">
          <a:xfrm>
            <a:off x="4341813" y="987425"/>
            <a:ext cx="792162" cy="215900"/>
          </a:xfrm>
          <a:prstGeom prst="rect">
            <a:avLst/>
          </a:prstGeom>
          <a:noFill/>
          <a:ln w="9525">
            <a:noFill/>
            <a:miter lim="800000"/>
            <a:headEnd/>
            <a:tailEnd/>
          </a:ln>
        </p:spPr>
        <p:txBody>
          <a:bodyPr anchor="ctr"/>
          <a:lstStyle/>
          <a:p>
            <a:pPr algn="ctr">
              <a:buFont typeface="Arial" charset="0"/>
              <a:buNone/>
            </a:pPr>
            <a:r>
              <a:rPr lang="zh-CN" altLang="en-US" dirty="0" smtClean="0">
                <a:solidFill>
                  <a:srgbClr val="000000"/>
                </a:solidFill>
                <a:latin typeface="黑体" pitchFamily="49" charset="-122"/>
                <a:ea typeface="黑体" pitchFamily="49" charset="-122"/>
                <a:sym typeface="黑体" pitchFamily="49" charset="-122"/>
              </a:rPr>
              <a:t>价态转化</a:t>
            </a:r>
            <a:endParaRPr lang="zh-CN" altLang="en-US" dirty="0">
              <a:solidFill>
                <a:srgbClr val="000000"/>
              </a:solidFill>
              <a:latin typeface="黑体" pitchFamily="49" charset="-122"/>
              <a:ea typeface="黑体" pitchFamily="49" charset="-122"/>
              <a:sym typeface="黑体" pitchFamily="49" charset="-122"/>
            </a:endParaRPr>
          </a:p>
        </p:txBody>
      </p:sp>
      <p:sp>
        <p:nvSpPr>
          <p:cNvPr id="10" name="矩形 5"/>
          <p:cNvSpPr>
            <a:spLocks noChangeArrowheads="1"/>
          </p:cNvSpPr>
          <p:nvPr/>
        </p:nvSpPr>
        <p:spPr bwMode="auto">
          <a:xfrm>
            <a:off x="3643306" y="4857760"/>
            <a:ext cx="360362" cy="584200"/>
          </a:xfrm>
          <a:prstGeom prst="rect">
            <a:avLst/>
          </a:prstGeom>
          <a:noFill/>
          <a:ln w="9525">
            <a:noFill/>
            <a:miter lim="800000"/>
            <a:headEnd/>
            <a:tailEnd/>
          </a:ln>
        </p:spPr>
        <p:txBody>
          <a:bodyPr anchor="ctr"/>
          <a:lstStyle/>
          <a:p>
            <a:pPr algn="ctr">
              <a:buFont typeface="Arial" charset="0"/>
              <a:buNone/>
            </a:pPr>
            <a:r>
              <a:rPr lang="zh-CN" altLang="en-US" sz="2000" dirty="0">
                <a:solidFill>
                  <a:srgbClr val="000000"/>
                </a:solidFill>
                <a:latin typeface="黑体" pitchFamily="49" charset="-122"/>
                <a:ea typeface="黑体" pitchFamily="49" charset="-122"/>
                <a:sym typeface="黑体" pitchFamily="49" charset="-122"/>
              </a:rPr>
              <a:t>物质组</a:t>
            </a:r>
          </a:p>
        </p:txBody>
      </p:sp>
      <p:sp>
        <p:nvSpPr>
          <p:cNvPr id="11" name="矩形 6"/>
          <p:cNvSpPr>
            <a:spLocks noChangeArrowheads="1"/>
          </p:cNvSpPr>
          <p:nvPr/>
        </p:nvSpPr>
        <p:spPr bwMode="auto">
          <a:xfrm>
            <a:off x="4429124" y="5000636"/>
            <a:ext cx="431800" cy="576262"/>
          </a:xfrm>
          <a:prstGeom prst="rect">
            <a:avLst/>
          </a:prstGeom>
          <a:noFill/>
          <a:ln w="9525">
            <a:noFill/>
            <a:miter lim="800000"/>
            <a:headEnd/>
            <a:tailEnd/>
          </a:ln>
        </p:spPr>
        <p:txBody>
          <a:bodyPr anchor="ctr"/>
          <a:lstStyle/>
          <a:p>
            <a:pPr algn="ctr">
              <a:buFont typeface="Arial" charset="0"/>
              <a:buNone/>
            </a:pPr>
            <a:r>
              <a:rPr lang="zh-CN" altLang="en-US" sz="2000" dirty="0">
                <a:solidFill>
                  <a:srgbClr val="000000"/>
                </a:solidFill>
                <a:latin typeface="黑体" pitchFamily="49" charset="-122"/>
                <a:ea typeface="黑体" pitchFamily="49" charset="-122"/>
                <a:sym typeface="黑体" pitchFamily="49" charset="-122"/>
              </a:rPr>
              <a:t>元素</a:t>
            </a:r>
          </a:p>
        </p:txBody>
      </p:sp>
      <p:sp>
        <p:nvSpPr>
          <p:cNvPr id="12" name="矩形 7"/>
          <p:cNvSpPr>
            <a:spLocks noChangeArrowheads="1"/>
          </p:cNvSpPr>
          <p:nvPr/>
        </p:nvSpPr>
        <p:spPr bwMode="auto">
          <a:xfrm>
            <a:off x="5072066" y="5000636"/>
            <a:ext cx="723900" cy="585787"/>
          </a:xfrm>
          <a:prstGeom prst="rect">
            <a:avLst/>
          </a:prstGeom>
          <a:noFill/>
          <a:ln w="9525">
            <a:noFill/>
            <a:miter lim="800000"/>
            <a:headEnd/>
            <a:tailEnd/>
          </a:ln>
        </p:spPr>
        <p:txBody>
          <a:bodyPr anchor="ctr"/>
          <a:lstStyle/>
          <a:p>
            <a:pPr algn="ctr">
              <a:buFont typeface="Arial" charset="0"/>
              <a:buNone/>
            </a:pPr>
            <a:r>
              <a:rPr lang="zh-CN" altLang="en-US" sz="2000">
                <a:solidFill>
                  <a:srgbClr val="000000"/>
                </a:solidFill>
                <a:latin typeface="黑体" pitchFamily="49" charset="-122"/>
                <a:ea typeface="黑体" pitchFamily="49" charset="-122"/>
                <a:sym typeface="黑体" pitchFamily="49" charset="-122"/>
              </a:rPr>
              <a:t>不同</a:t>
            </a:r>
            <a:endParaRPr lang="en-US" altLang="zh-CN" sz="2000">
              <a:solidFill>
                <a:srgbClr val="000000"/>
              </a:solidFill>
              <a:latin typeface="黑体" pitchFamily="49" charset="-122"/>
              <a:ea typeface="黑体" pitchFamily="49" charset="-122"/>
              <a:sym typeface="黑体" pitchFamily="49" charset="-122"/>
            </a:endParaRPr>
          </a:p>
          <a:p>
            <a:pPr algn="ctr">
              <a:buFont typeface="Arial" charset="0"/>
              <a:buNone/>
            </a:pPr>
            <a:r>
              <a:rPr lang="zh-CN" altLang="en-US" sz="2000">
                <a:solidFill>
                  <a:srgbClr val="000000"/>
                </a:solidFill>
                <a:latin typeface="黑体" pitchFamily="49" charset="-122"/>
                <a:ea typeface="黑体" pitchFamily="49" charset="-122"/>
                <a:sym typeface="黑体" pitchFamily="49" charset="-122"/>
              </a:rPr>
              <a:t>元素</a:t>
            </a:r>
          </a:p>
        </p:txBody>
      </p:sp>
      <p:sp>
        <p:nvSpPr>
          <p:cNvPr id="13" name="椭圆 8"/>
          <p:cNvSpPr>
            <a:spLocks noChangeArrowheads="1"/>
          </p:cNvSpPr>
          <p:nvPr/>
        </p:nvSpPr>
        <p:spPr bwMode="auto">
          <a:xfrm>
            <a:off x="0" y="4643446"/>
            <a:ext cx="2357454" cy="714380"/>
          </a:xfrm>
          <a:prstGeom prst="ellipse">
            <a:avLst/>
          </a:prstGeom>
          <a:solidFill>
            <a:srgbClr val="92D050"/>
          </a:solidFill>
          <a:ln w="9525">
            <a:noFill/>
            <a:round/>
            <a:headEnd/>
            <a:tailEnd/>
          </a:ln>
        </p:spPr>
        <p:txBody>
          <a:bodyPr anchor="ctr"/>
          <a:lstStyle/>
          <a:p>
            <a:pPr algn="ctr">
              <a:buFont typeface="Arial" charset="0"/>
              <a:buNone/>
            </a:pPr>
            <a:r>
              <a:rPr lang="zh-CN" altLang="en-US" dirty="0">
                <a:solidFill>
                  <a:srgbClr val="0C040B"/>
                </a:solidFill>
                <a:latin typeface="黑体" pitchFamily="49" charset="-122"/>
                <a:ea typeface="黑体" pitchFamily="49" charset="-122"/>
                <a:sym typeface="黑体" pitchFamily="49" charset="-122"/>
              </a:rPr>
              <a:t>具体知识</a:t>
            </a:r>
            <a:endParaRPr lang="zh-CN" altLang="en-US" dirty="0">
              <a:solidFill>
                <a:srgbClr val="0C040B"/>
              </a:solidFill>
              <a:latin typeface="黑体" pitchFamily="49" charset="-122"/>
              <a:ea typeface="黑体" pitchFamily="49" charset="-122"/>
              <a:sym typeface="Calibri" pitchFamily="34" charset="0"/>
            </a:endParaRPr>
          </a:p>
        </p:txBody>
      </p:sp>
      <p:sp>
        <p:nvSpPr>
          <p:cNvPr id="14" name="矩形 9"/>
          <p:cNvSpPr>
            <a:spLocks noChangeArrowheads="1"/>
          </p:cNvSpPr>
          <p:nvPr/>
        </p:nvSpPr>
        <p:spPr bwMode="auto">
          <a:xfrm>
            <a:off x="5197475" y="1027113"/>
            <a:ext cx="647700" cy="142875"/>
          </a:xfrm>
          <a:prstGeom prst="rect">
            <a:avLst/>
          </a:prstGeom>
          <a:noFill/>
          <a:ln w="9525">
            <a:noFill/>
            <a:miter lim="800000"/>
            <a:headEnd/>
            <a:tailEnd/>
          </a:ln>
        </p:spPr>
        <p:txBody>
          <a:bodyPr anchor="ctr"/>
          <a:lstStyle/>
          <a:p>
            <a:pPr algn="ctr">
              <a:buFont typeface="Arial" charset="0"/>
              <a:buNone/>
            </a:pPr>
            <a:r>
              <a:rPr lang="zh-CN" altLang="en-US">
                <a:solidFill>
                  <a:srgbClr val="000000"/>
                </a:solidFill>
                <a:latin typeface="黑体" pitchFamily="49" charset="-122"/>
                <a:ea typeface="黑体" pitchFamily="49" charset="-122"/>
                <a:sym typeface="黑体" pitchFamily="49" charset="-122"/>
              </a:rPr>
              <a:t>类别通性</a:t>
            </a:r>
          </a:p>
        </p:txBody>
      </p:sp>
      <p:sp>
        <p:nvSpPr>
          <p:cNvPr id="16" name="矩形 11"/>
          <p:cNvSpPr>
            <a:spLocks noChangeArrowheads="1"/>
          </p:cNvSpPr>
          <p:nvPr/>
        </p:nvSpPr>
        <p:spPr bwMode="auto">
          <a:xfrm>
            <a:off x="3573463" y="987425"/>
            <a:ext cx="720725" cy="215900"/>
          </a:xfrm>
          <a:prstGeom prst="rect">
            <a:avLst/>
          </a:prstGeom>
          <a:noFill/>
          <a:ln w="9525">
            <a:noFill/>
            <a:miter lim="800000"/>
            <a:headEnd/>
            <a:tailEnd/>
          </a:ln>
        </p:spPr>
        <p:txBody>
          <a:bodyPr anchor="ctr"/>
          <a:lstStyle/>
          <a:p>
            <a:pPr algn="ctr">
              <a:buFont typeface="Arial" charset="0"/>
              <a:buNone/>
            </a:pPr>
            <a:r>
              <a:rPr lang="zh-CN" altLang="en-US" dirty="0" smtClean="0">
                <a:solidFill>
                  <a:srgbClr val="000000"/>
                </a:solidFill>
                <a:latin typeface="黑体" pitchFamily="49" charset="-122"/>
                <a:ea typeface="黑体" pitchFamily="49" charset="-122"/>
                <a:sym typeface="黑体" pitchFamily="49" charset="-122"/>
              </a:rPr>
              <a:t>相似性递变性</a:t>
            </a:r>
            <a:endParaRPr lang="zh-CN" altLang="en-US" dirty="0">
              <a:solidFill>
                <a:srgbClr val="000000"/>
              </a:solidFill>
              <a:latin typeface="黑体" pitchFamily="49" charset="-122"/>
              <a:ea typeface="黑体" pitchFamily="49" charset="-122"/>
              <a:sym typeface="黑体" pitchFamily="49" charset="-122"/>
            </a:endParaRPr>
          </a:p>
        </p:txBody>
      </p:sp>
      <p:sp>
        <p:nvSpPr>
          <p:cNvPr id="17" name="矩形 12"/>
          <p:cNvSpPr>
            <a:spLocks noChangeArrowheads="1"/>
          </p:cNvSpPr>
          <p:nvPr/>
        </p:nvSpPr>
        <p:spPr bwMode="auto">
          <a:xfrm>
            <a:off x="2638425" y="979488"/>
            <a:ext cx="1008063" cy="215900"/>
          </a:xfrm>
          <a:prstGeom prst="rect">
            <a:avLst/>
          </a:prstGeom>
          <a:noFill/>
          <a:ln w="9525">
            <a:noFill/>
            <a:miter lim="800000"/>
            <a:headEnd/>
            <a:tailEnd/>
          </a:ln>
        </p:spPr>
        <p:txBody>
          <a:bodyPr anchor="ctr"/>
          <a:lstStyle/>
          <a:p>
            <a:pPr algn="ctr">
              <a:buFont typeface="Arial" charset="0"/>
              <a:buNone/>
            </a:pPr>
            <a:r>
              <a:rPr lang="zh-CN" altLang="en-US" dirty="0">
                <a:solidFill>
                  <a:srgbClr val="000000"/>
                </a:solidFill>
                <a:latin typeface="黑体" pitchFamily="49" charset="-122"/>
                <a:ea typeface="黑体" pitchFamily="49" charset="-122"/>
                <a:sym typeface="黑体" pitchFamily="49" charset="-122"/>
              </a:rPr>
              <a:t>守恒与平衡</a:t>
            </a:r>
          </a:p>
        </p:txBody>
      </p:sp>
      <p:sp>
        <p:nvSpPr>
          <p:cNvPr id="22" name="矩形 22"/>
          <p:cNvSpPr>
            <a:spLocks noChangeArrowheads="1"/>
          </p:cNvSpPr>
          <p:nvPr/>
        </p:nvSpPr>
        <p:spPr bwMode="auto">
          <a:xfrm>
            <a:off x="142844" y="2786058"/>
            <a:ext cx="587405" cy="390528"/>
          </a:xfrm>
          <a:prstGeom prst="rect">
            <a:avLst/>
          </a:prstGeom>
          <a:solidFill>
            <a:srgbClr val="88D6D4"/>
          </a:solidFill>
          <a:ln w="9525">
            <a:noFill/>
            <a:miter lim="800000"/>
            <a:headEnd/>
            <a:tailEnd/>
          </a:ln>
        </p:spPr>
        <p:txBody>
          <a:bodyPr anchor="ctr"/>
          <a:lstStyle/>
          <a:p>
            <a:pPr algn="ctr">
              <a:buFont typeface="Arial" charset="0"/>
              <a:buNone/>
            </a:pPr>
            <a:r>
              <a:rPr lang="zh-CN" altLang="en-US" dirty="0">
                <a:solidFill>
                  <a:srgbClr val="000000"/>
                </a:solidFill>
                <a:latin typeface="黑体" pitchFamily="49" charset="-122"/>
                <a:ea typeface="黑体" pitchFamily="49" charset="-122"/>
                <a:sym typeface="黑体" pitchFamily="49" charset="-122"/>
              </a:rPr>
              <a:t>鉴定</a:t>
            </a:r>
          </a:p>
        </p:txBody>
      </p:sp>
      <p:sp>
        <p:nvSpPr>
          <p:cNvPr id="23" name="矩形 23"/>
          <p:cNvSpPr>
            <a:spLocks noChangeArrowheads="1"/>
          </p:cNvSpPr>
          <p:nvPr/>
        </p:nvSpPr>
        <p:spPr bwMode="auto">
          <a:xfrm>
            <a:off x="1428728" y="3714752"/>
            <a:ext cx="792163" cy="355600"/>
          </a:xfrm>
          <a:prstGeom prst="rect">
            <a:avLst/>
          </a:prstGeom>
          <a:solidFill>
            <a:srgbClr val="8AD2D4"/>
          </a:solidFill>
          <a:ln w="9525">
            <a:noFill/>
            <a:miter lim="800000"/>
            <a:headEnd/>
            <a:tailEnd/>
          </a:ln>
        </p:spPr>
        <p:txBody>
          <a:bodyPr anchor="ctr"/>
          <a:lstStyle/>
          <a:p>
            <a:pPr algn="ctr">
              <a:buFont typeface="Arial" charset="0"/>
              <a:buNone/>
            </a:pPr>
            <a:r>
              <a:rPr lang="zh-CN" altLang="en-US" dirty="0">
                <a:solidFill>
                  <a:srgbClr val="0C040B"/>
                </a:solidFill>
                <a:latin typeface="黑体" pitchFamily="49" charset="-122"/>
                <a:ea typeface="黑体" pitchFamily="49" charset="-122"/>
                <a:sym typeface="黑体" pitchFamily="49" charset="-122"/>
              </a:rPr>
              <a:t>性质</a:t>
            </a:r>
            <a:endParaRPr lang="zh-CN" altLang="en-US" dirty="0">
              <a:solidFill>
                <a:srgbClr val="0C040B"/>
              </a:solidFill>
              <a:latin typeface="黑体" pitchFamily="49" charset="-122"/>
              <a:ea typeface="黑体" pitchFamily="49" charset="-122"/>
              <a:sym typeface="Calibri" pitchFamily="34" charset="0"/>
            </a:endParaRPr>
          </a:p>
        </p:txBody>
      </p:sp>
      <p:sp>
        <p:nvSpPr>
          <p:cNvPr id="24" name="矩形 24"/>
          <p:cNvSpPr>
            <a:spLocks noChangeArrowheads="1"/>
          </p:cNvSpPr>
          <p:nvPr/>
        </p:nvSpPr>
        <p:spPr bwMode="auto">
          <a:xfrm>
            <a:off x="500034" y="2786058"/>
            <a:ext cx="419126" cy="390529"/>
          </a:xfrm>
          <a:prstGeom prst="rect">
            <a:avLst/>
          </a:prstGeom>
          <a:solidFill>
            <a:srgbClr val="88D6D4"/>
          </a:solidFill>
          <a:ln w="9525">
            <a:noFill/>
            <a:miter lim="800000"/>
            <a:headEnd/>
            <a:tailEnd/>
          </a:ln>
        </p:spPr>
        <p:txBody>
          <a:bodyPr anchor="ctr"/>
          <a:lstStyle/>
          <a:p>
            <a:pPr algn="ctr">
              <a:buFont typeface="Arial" charset="0"/>
              <a:buNone/>
            </a:pPr>
            <a:r>
              <a:rPr lang="zh-CN" altLang="en-US" dirty="0">
                <a:solidFill>
                  <a:srgbClr val="000000"/>
                </a:solidFill>
                <a:latin typeface="黑体" pitchFamily="49" charset="-122"/>
                <a:ea typeface="黑体" pitchFamily="49" charset="-122"/>
                <a:sym typeface="黑体" pitchFamily="49" charset="-122"/>
              </a:rPr>
              <a:t>分离</a:t>
            </a:r>
          </a:p>
        </p:txBody>
      </p:sp>
      <p:sp>
        <p:nvSpPr>
          <p:cNvPr id="25" name="矩形 25"/>
          <p:cNvSpPr>
            <a:spLocks noChangeArrowheads="1"/>
          </p:cNvSpPr>
          <p:nvPr/>
        </p:nvSpPr>
        <p:spPr bwMode="auto">
          <a:xfrm>
            <a:off x="857224" y="2786058"/>
            <a:ext cx="261938" cy="392112"/>
          </a:xfrm>
          <a:prstGeom prst="rect">
            <a:avLst/>
          </a:prstGeom>
          <a:solidFill>
            <a:srgbClr val="88D6D4"/>
          </a:solidFill>
          <a:ln w="9525">
            <a:noFill/>
            <a:miter lim="800000"/>
            <a:headEnd/>
            <a:tailEnd/>
          </a:ln>
        </p:spPr>
        <p:txBody>
          <a:bodyPr anchor="ctr"/>
          <a:lstStyle/>
          <a:p>
            <a:pPr algn="ctr">
              <a:buFont typeface="Arial" charset="0"/>
              <a:buNone/>
            </a:pPr>
            <a:r>
              <a:rPr lang="zh-CN" altLang="en-US" dirty="0">
                <a:solidFill>
                  <a:srgbClr val="000000"/>
                </a:solidFill>
                <a:latin typeface="黑体" pitchFamily="49" charset="-122"/>
                <a:ea typeface="黑体" pitchFamily="49" charset="-122"/>
                <a:sym typeface="黑体" pitchFamily="49" charset="-122"/>
              </a:rPr>
              <a:t>制备</a:t>
            </a:r>
          </a:p>
        </p:txBody>
      </p:sp>
      <p:sp>
        <p:nvSpPr>
          <p:cNvPr id="26" name="椭圆 26"/>
          <p:cNvSpPr>
            <a:spLocks noChangeArrowheads="1"/>
          </p:cNvSpPr>
          <p:nvPr/>
        </p:nvSpPr>
        <p:spPr bwMode="auto">
          <a:xfrm>
            <a:off x="0" y="5786454"/>
            <a:ext cx="2543205" cy="477837"/>
          </a:xfrm>
          <a:prstGeom prst="ellipse">
            <a:avLst/>
          </a:prstGeom>
          <a:solidFill>
            <a:srgbClr val="92D050"/>
          </a:solidFill>
          <a:ln w="9525">
            <a:noFill/>
            <a:round/>
            <a:headEnd/>
            <a:tailEnd/>
          </a:ln>
        </p:spPr>
        <p:txBody>
          <a:bodyPr anchor="ctr"/>
          <a:lstStyle/>
          <a:p>
            <a:pPr algn="ctr">
              <a:buFont typeface="Arial" charset="0"/>
              <a:buNone/>
            </a:pPr>
            <a:r>
              <a:rPr lang="zh-CN" altLang="en-US" dirty="0" smtClean="0">
                <a:solidFill>
                  <a:srgbClr val="0C040B"/>
                </a:solidFill>
                <a:latin typeface="黑体" pitchFamily="49" charset="-122"/>
                <a:ea typeface="黑体" pitchFamily="49" charset="-122"/>
                <a:sym typeface="Calibri" pitchFamily="34" charset="0"/>
              </a:rPr>
              <a:t>应用情景</a:t>
            </a:r>
            <a:endParaRPr lang="zh-CN" altLang="en-US" dirty="0">
              <a:solidFill>
                <a:srgbClr val="0C040B"/>
              </a:solidFill>
              <a:latin typeface="黑体" pitchFamily="49" charset="-122"/>
              <a:ea typeface="黑体" pitchFamily="49" charset="-122"/>
              <a:sym typeface="Calibri" pitchFamily="34" charset="0"/>
            </a:endParaRPr>
          </a:p>
        </p:txBody>
      </p:sp>
      <p:sp>
        <p:nvSpPr>
          <p:cNvPr id="23570" name="矩形 27"/>
          <p:cNvSpPr>
            <a:spLocks/>
          </p:cNvSpPr>
          <p:nvPr/>
        </p:nvSpPr>
        <p:spPr bwMode="auto">
          <a:xfrm>
            <a:off x="3000364" y="3000372"/>
            <a:ext cx="3000396" cy="646114"/>
          </a:xfrm>
          <a:prstGeom prst="rect">
            <a:avLst/>
          </a:prstGeom>
          <a:noFill/>
          <a:ln w="9525">
            <a:noFill/>
            <a:miter lim="800000"/>
            <a:headEnd/>
            <a:tailEnd/>
          </a:ln>
        </p:spPr>
        <p:txBody>
          <a:bodyPr/>
          <a:lstStyle/>
          <a:p>
            <a:pPr algn="ctr">
              <a:buFont typeface="Arial" charset="0"/>
              <a:buNone/>
            </a:pPr>
            <a:r>
              <a:rPr lang="zh-CN" altLang="en-US" sz="2400" dirty="0" smtClean="0">
                <a:solidFill>
                  <a:srgbClr val="0C040B"/>
                </a:solidFill>
                <a:latin typeface="黑体" pitchFamily="49" charset="-122"/>
                <a:ea typeface="黑体" pitchFamily="49" charset="-122"/>
                <a:sym typeface="Calibri" pitchFamily="34" charset="0"/>
              </a:rPr>
              <a:t>主题：无机物性质</a:t>
            </a:r>
            <a:endParaRPr lang="en-US" altLang="zh-CN" sz="2400" dirty="0" smtClean="0">
              <a:solidFill>
                <a:srgbClr val="0C040B"/>
              </a:solidFill>
              <a:latin typeface="黑体" pitchFamily="49" charset="-122"/>
              <a:ea typeface="黑体" pitchFamily="49" charset="-122"/>
              <a:sym typeface="Calibri" pitchFamily="34" charset="0"/>
            </a:endParaRPr>
          </a:p>
          <a:p>
            <a:pPr algn="ctr">
              <a:buFont typeface="Arial" charset="0"/>
              <a:buNone/>
            </a:pPr>
            <a:r>
              <a:rPr lang="en-US" altLang="zh-CN" sz="2400" dirty="0" smtClean="0">
                <a:solidFill>
                  <a:srgbClr val="0C040B"/>
                </a:solidFill>
                <a:latin typeface="黑体" pitchFamily="49" charset="-122"/>
                <a:ea typeface="黑体" pitchFamily="49" charset="-122"/>
                <a:sym typeface="Calibri" pitchFamily="34" charset="0"/>
              </a:rPr>
              <a:t>      </a:t>
            </a:r>
            <a:r>
              <a:rPr lang="zh-CN" altLang="en-US" sz="2400" dirty="0" smtClean="0">
                <a:solidFill>
                  <a:srgbClr val="0C040B"/>
                </a:solidFill>
                <a:latin typeface="黑体" pitchFamily="49" charset="-122"/>
                <a:ea typeface="黑体" pitchFamily="49" charset="-122"/>
                <a:sym typeface="Calibri" pitchFamily="34" charset="0"/>
              </a:rPr>
              <a:t>和应用</a:t>
            </a:r>
            <a:endParaRPr lang="zh-CN" altLang="en-US" sz="2400" dirty="0">
              <a:solidFill>
                <a:srgbClr val="0C040B"/>
              </a:solidFill>
              <a:latin typeface="黑体" pitchFamily="49" charset="-122"/>
              <a:ea typeface="黑体" pitchFamily="49" charset="-122"/>
              <a:sym typeface="Calibri" pitchFamily="34" charset="0"/>
            </a:endParaRPr>
          </a:p>
        </p:txBody>
      </p:sp>
      <p:sp>
        <p:nvSpPr>
          <p:cNvPr id="28" name="矩形 39"/>
          <p:cNvSpPr>
            <a:spLocks noChangeArrowheads="1"/>
          </p:cNvSpPr>
          <p:nvPr/>
        </p:nvSpPr>
        <p:spPr bwMode="auto">
          <a:xfrm>
            <a:off x="1428728" y="2857496"/>
            <a:ext cx="750888" cy="342900"/>
          </a:xfrm>
          <a:prstGeom prst="rect">
            <a:avLst/>
          </a:prstGeom>
          <a:solidFill>
            <a:srgbClr val="8AD2D4"/>
          </a:solidFill>
          <a:ln w="9525">
            <a:noFill/>
            <a:miter lim="800000"/>
            <a:headEnd/>
            <a:tailEnd/>
          </a:ln>
        </p:spPr>
        <p:txBody>
          <a:bodyPr anchor="ctr"/>
          <a:lstStyle/>
          <a:p>
            <a:pPr algn="ctr">
              <a:buFont typeface="Arial" charset="0"/>
              <a:buNone/>
            </a:pPr>
            <a:r>
              <a:rPr lang="zh-CN" altLang="en-US" dirty="0">
                <a:solidFill>
                  <a:srgbClr val="0C040B"/>
                </a:solidFill>
                <a:latin typeface="黑体" pitchFamily="49" charset="-122"/>
                <a:ea typeface="黑体" pitchFamily="49" charset="-122"/>
                <a:sym typeface="黑体" pitchFamily="49" charset="-122"/>
              </a:rPr>
              <a:t>转化</a:t>
            </a:r>
          </a:p>
        </p:txBody>
      </p:sp>
      <p:sp>
        <p:nvSpPr>
          <p:cNvPr id="29" name="圆角矩形 43"/>
          <p:cNvSpPr>
            <a:spLocks noChangeArrowheads="1"/>
          </p:cNvSpPr>
          <p:nvPr/>
        </p:nvSpPr>
        <p:spPr bwMode="auto">
          <a:xfrm>
            <a:off x="7858148" y="1285860"/>
            <a:ext cx="1285852" cy="2143140"/>
          </a:xfrm>
          <a:prstGeom prst="rect">
            <a:avLst/>
          </a:prstGeom>
          <a:solidFill>
            <a:srgbClr val="99CCFF"/>
          </a:solidFill>
          <a:ln w="9525">
            <a:noFill/>
            <a:miter lim="800000"/>
            <a:headEnd/>
            <a:tailEnd/>
          </a:ln>
        </p:spPr>
        <p:txBody>
          <a:bodyPr anchor="ctr"/>
          <a:lstStyle/>
          <a:p>
            <a:pPr algn="ctr">
              <a:lnSpc>
                <a:spcPct val="150000"/>
              </a:lnSpc>
              <a:buFont typeface="Arial" charset="0"/>
              <a:buNone/>
            </a:pP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buFont typeface="Arial" charset="0"/>
              <a:buNone/>
            </a:pPr>
            <a:r>
              <a:rPr lang="zh-CN" altLang="en-US" sz="1600" dirty="0" smtClean="0">
                <a:solidFill>
                  <a:srgbClr val="0C040B"/>
                </a:solidFill>
                <a:latin typeface="黑体" pitchFamily="49" charset="-122"/>
                <a:ea typeface="黑体" pitchFamily="49" charset="-122"/>
                <a:sym typeface="宋体" charset="-122"/>
              </a:rPr>
              <a:t>系统</a:t>
            </a: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buFont typeface="Arial" charset="0"/>
              <a:buNone/>
            </a:pPr>
            <a:r>
              <a:rPr lang="zh-CN" altLang="en-US" sz="1600" dirty="0" smtClean="0">
                <a:solidFill>
                  <a:srgbClr val="0C040B"/>
                </a:solidFill>
                <a:latin typeface="黑体" pitchFamily="49" charset="-122"/>
                <a:ea typeface="黑体" pitchFamily="49" charset="-122"/>
                <a:sym typeface="宋体" charset="-122"/>
              </a:rPr>
              <a:t>多角度</a:t>
            </a: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pPr>
            <a:r>
              <a:rPr lang="zh-CN" altLang="en-US" sz="1600" dirty="0" smtClean="0">
                <a:solidFill>
                  <a:srgbClr val="0C040B"/>
                </a:solidFill>
                <a:latin typeface="黑体" pitchFamily="49" charset="-122"/>
                <a:ea typeface="黑体" pitchFamily="49" charset="-122"/>
                <a:sym typeface="宋体" charset="-122"/>
              </a:rPr>
              <a:t>自主运用</a:t>
            </a: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pPr>
            <a:r>
              <a:rPr lang="zh-CN" altLang="en-US" sz="1600" dirty="0" smtClean="0">
                <a:solidFill>
                  <a:srgbClr val="0C040B"/>
                </a:solidFill>
                <a:latin typeface="黑体" pitchFamily="49" charset="-122"/>
                <a:ea typeface="黑体" pitchFamily="49" charset="-122"/>
                <a:sym typeface="宋体" charset="-122"/>
              </a:rPr>
              <a:t>提示角度</a:t>
            </a: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pPr>
            <a:r>
              <a:rPr lang="zh-CN" altLang="en-US" sz="1600" dirty="0" smtClean="0">
                <a:solidFill>
                  <a:srgbClr val="0C040B"/>
                </a:solidFill>
                <a:latin typeface="黑体" pitchFamily="49" charset="-122"/>
                <a:ea typeface="黑体" pitchFamily="49" charset="-122"/>
                <a:sym typeface="宋体" charset="-122"/>
              </a:rPr>
              <a:t>给定角度</a:t>
            </a:r>
            <a:endParaRPr lang="en-US" altLang="zh-CN" sz="1600" dirty="0" smtClean="0">
              <a:solidFill>
                <a:srgbClr val="0C040B"/>
              </a:solidFill>
              <a:latin typeface="黑体" pitchFamily="49" charset="-122"/>
              <a:ea typeface="黑体" pitchFamily="49" charset="-122"/>
              <a:sym typeface="宋体" charset="-122"/>
            </a:endParaRPr>
          </a:p>
          <a:p>
            <a:pPr algn="ctr">
              <a:lnSpc>
                <a:spcPct val="150000"/>
              </a:lnSpc>
              <a:buFont typeface="Arial" charset="0"/>
              <a:buNone/>
            </a:pPr>
            <a:endParaRPr lang="zh-CN" altLang="en-US" sz="1600" dirty="0">
              <a:solidFill>
                <a:srgbClr val="0C040B"/>
              </a:solidFill>
              <a:latin typeface="黑体" pitchFamily="49" charset="-122"/>
              <a:ea typeface="黑体" pitchFamily="49" charset="-122"/>
              <a:sym typeface="宋体" charset="-122"/>
            </a:endParaRPr>
          </a:p>
        </p:txBody>
      </p:sp>
      <p:sp>
        <p:nvSpPr>
          <p:cNvPr id="30" name="矩形 5"/>
          <p:cNvSpPr>
            <a:spLocks noChangeArrowheads="1"/>
          </p:cNvSpPr>
          <p:nvPr/>
        </p:nvSpPr>
        <p:spPr bwMode="auto">
          <a:xfrm>
            <a:off x="2892425" y="4929197"/>
            <a:ext cx="322253" cy="571505"/>
          </a:xfrm>
          <a:prstGeom prst="rect">
            <a:avLst/>
          </a:prstGeom>
          <a:noFill/>
          <a:ln w="9525">
            <a:noFill/>
            <a:miter lim="800000"/>
            <a:headEnd/>
            <a:tailEnd/>
          </a:ln>
        </p:spPr>
        <p:txBody>
          <a:bodyPr anchor="ctr"/>
          <a:lstStyle/>
          <a:p>
            <a:pPr algn="ctr">
              <a:buFont typeface="Arial" charset="0"/>
              <a:buNone/>
            </a:pPr>
            <a:r>
              <a:rPr lang="zh-CN" altLang="en-US" sz="2000" dirty="0">
                <a:solidFill>
                  <a:srgbClr val="000000"/>
                </a:solidFill>
                <a:latin typeface="黑体" pitchFamily="49" charset="-122"/>
                <a:ea typeface="黑体" pitchFamily="49" charset="-122"/>
                <a:sym typeface="黑体" pitchFamily="49" charset="-122"/>
              </a:rPr>
              <a:t>物质</a:t>
            </a:r>
          </a:p>
        </p:txBody>
      </p:sp>
      <p:sp>
        <p:nvSpPr>
          <p:cNvPr id="32" name="左箭头标注 31"/>
          <p:cNvSpPr>
            <a:spLocks noChangeArrowheads="1"/>
          </p:cNvSpPr>
          <p:nvPr/>
        </p:nvSpPr>
        <p:spPr bwMode="auto">
          <a:xfrm>
            <a:off x="6234113" y="1125538"/>
            <a:ext cx="1722437" cy="4298950"/>
          </a:xfrm>
          <a:prstGeom prst="rect">
            <a:avLst/>
          </a:prstGeom>
          <a:solidFill>
            <a:srgbClr val="0070C0"/>
          </a:solidFill>
          <a:ln w="9525">
            <a:noFill/>
            <a:miter lim="800000"/>
            <a:headEnd/>
            <a:tailEnd/>
          </a:ln>
          <a:effectLst>
            <a:outerShdw dist="23000" dir="5400000" rotWithShape="0">
              <a:srgbClr val="000000">
                <a:alpha val="34999"/>
              </a:srgbClr>
            </a:outerShdw>
          </a:effectLst>
        </p:spPr>
        <p:txBody>
          <a:bodyPr anchor="ctr"/>
          <a:lstStyle/>
          <a:p>
            <a:pPr algn="ctr" fontAlgn="auto">
              <a:spcBef>
                <a:spcPts val="0"/>
              </a:spcBef>
              <a:spcAft>
                <a:spcPts val="0"/>
              </a:spcAft>
              <a:defRPr/>
            </a:pPr>
            <a:endParaRPr lang="zh-CN" altLang="en-US" kern="0">
              <a:solidFill>
                <a:prstClr val="white"/>
              </a:solidFill>
              <a:latin typeface="黑体" panose="02010609060101010101" pitchFamily="49" charset="-122"/>
              <a:ea typeface="黑体" panose="02010609060101010101" pitchFamily="49" charset="-122"/>
            </a:endParaRPr>
          </a:p>
        </p:txBody>
      </p:sp>
      <p:sp>
        <p:nvSpPr>
          <p:cNvPr id="33" name="矩形 32"/>
          <p:cNvSpPr/>
          <p:nvPr/>
        </p:nvSpPr>
        <p:spPr>
          <a:xfrm>
            <a:off x="6370638" y="3716338"/>
            <a:ext cx="1917700" cy="268287"/>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分析解释</a:t>
            </a: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35" name="矩形 34"/>
          <p:cNvSpPr/>
          <p:nvPr/>
        </p:nvSpPr>
        <p:spPr>
          <a:xfrm>
            <a:off x="6369050" y="1214438"/>
            <a:ext cx="1922463" cy="328612"/>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创新思维</a:t>
            </a: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36" name="矩形 35"/>
          <p:cNvSpPr/>
          <p:nvPr/>
        </p:nvSpPr>
        <p:spPr>
          <a:xfrm>
            <a:off x="6370638" y="4597400"/>
            <a:ext cx="1917700" cy="268288"/>
          </a:xfrm>
          <a:prstGeom prst="rect">
            <a:avLst/>
          </a:prstGeom>
          <a:noFill/>
          <a:ln w="12700" cap="flat" cmpd="sng" algn="ctr">
            <a:noFill/>
            <a:prstDash val="solid"/>
          </a:ln>
          <a:effectLst/>
        </p:spPr>
        <p:txBody>
          <a:bodyPr anchor="ctr"/>
          <a:lstStyle/>
          <a:p>
            <a:pPr fontAlgn="auto">
              <a:spcBef>
                <a:spcPts val="0"/>
              </a:spcBef>
              <a:spcAft>
                <a:spcPts val="0"/>
              </a:spcAft>
              <a:defRPr/>
            </a:pPr>
            <a:endParaRPr lang="en-US" altLang="zh-CN" sz="2000" kern="0" dirty="0" smtClean="0">
              <a:solidFill>
                <a:schemeClr val="bg1"/>
              </a:solidFill>
              <a:latin typeface="黑体" panose="02010609060101010101" pitchFamily="49" charset="-122"/>
              <a:ea typeface="黑体" panose="02010609060101010101" pitchFamily="49" charset="-122"/>
            </a:endParaRPr>
          </a:p>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概括关联</a:t>
            </a:r>
            <a:endParaRPr lang="en-US" altLang="zh-CN" sz="2000" kern="0" dirty="0" smtClean="0">
              <a:solidFill>
                <a:schemeClr val="bg1"/>
              </a:solidFill>
              <a:latin typeface="黑体" panose="02010609060101010101" pitchFamily="49" charset="-122"/>
              <a:ea typeface="黑体" panose="02010609060101010101" pitchFamily="49" charset="-122"/>
            </a:endParaRPr>
          </a:p>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信息提取</a:t>
            </a: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37" name="矩形 36"/>
          <p:cNvSpPr/>
          <p:nvPr/>
        </p:nvSpPr>
        <p:spPr>
          <a:xfrm>
            <a:off x="6370638" y="4157663"/>
            <a:ext cx="1917700" cy="268287"/>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说明</a:t>
            </a:r>
            <a:r>
              <a:rPr lang="zh-CN" altLang="en-US" sz="2000" kern="0" dirty="0">
                <a:solidFill>
                  <a:schemeClr val="bg1"/>
                </a:solidFill>
                <a:latin typeface="黑体" panose="02010609060101010101" pitchFamily="49" charset="-122"/>
                <a:ea typeface="黑体" panose="02010609060101010101" pitchFamily="49" charset="-122"/>
              </a:rPr>
              <a:t>论证</a:t>
            </a:r>
          </a:p>
        </p:txBody>
      </p:sp>
      <p:sp>
        <p:nvSpPr>
          <p:cNvPr id="38" name="矩形 37"/>
          <p:cNvSpPr/>
          <p:nvPr/>
        </p:nvSpPr>
        <p:spPr>
          <a:xfrm>
            <a:off x="6370638" y="3275013"/>
            <a:ext cx="1917700" cy="268287"/>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推论</a:t>
            </a:r>
            <a:r>
              <a:rPr lang="zh-CN" altLang="en-US" sz="2000" kern="0" dirty="0">
                <a:solidFill>
                  <a:schemeClr val="bg1"/>
                </a:solidFill>
                <a:latin typeface="黑体" panose="02010609060101010101" pitchFamily="49" charset="-122"/>
                <a:ea typeface="黑体" panose="02010609060101010101" pitchFamily="49" charset="-122"/>
              </a:rPr>
              <a:t>预测</a:t>
            </a:r>
          </a:p>
        </p:txBody>
      </p:sp>
      <p:sp>
        <p:nvSpPr>
          <p:cNvPr id="39" name="矩形 38"/>
          <p:cNvSpPr/>
          <p:nvPr/>
        </p:nvSpPr>
        <p:spPr>
          <a:xfrm>
            <a:off x="6370638" y="2833688"/>
            <a:ext cx="1917700" cy="269875"/>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简单设计</a:t>
            </a: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40" name="矩形 39"/>
          <p:cNvSpPr/>
          <p:nvPr/>
        </p:nvSpPr>
        <p:spPr>
          <a:xfrm>
            <a:off x="6369050" y="2216150"/>
            <a:ext cx="1639888" cy="446088"/>
          </a:xfrm>
          <a:prstGeom prst="rect">
            <a:avLst/>
          </a:prstGeom>
          <a:noFill/>
          <a:ln w="12700" cap="flat" cmpd="sng" algn="ctr">
            <a:noFill/>
            <a:prstDash val="solid"/>
          </a:ln>
          <a:effectLst/>
        </p:spPr>
        <p:txBody>
          <a:bodyPr anchor="ctr"/>
          <a:lstStyle/>
          <a:p>
            <a:pPr fontAlgn="auto">
              <a:lnSpc>
                <a:spcPct val="80000"/>
              </a:lnSpc>
              <a:spcBef>
                <a:spcPts val="0"/>
              </a:spcBef>
              <a:spcAft>
                <a:spcPts val="0"/>
              </a:spcAft>
              <a:defRPr/>
            </a:pPr>
            <a:endParaRPr lang="en-US" altLang="zh-CN" sz="2000" kern="0" dirty="0" smtClean="0">
              <a:solidFill>
                <a:schemeClr val="bg1"/>
              </a:solidFill>
              <a:latin typeface="黑体" panose="02010609060101010101" pitchFamily="49" charset="-122"/>
              <a:ea typeface="黑体" panose="02010609060101010101" pitchFamily="49" charset="-122"/>
            </a:endParaRPr>
          </a:p>
          <a:p>
            <a:pPr fontAlgn="auto">
              <a:lnSpc>
                <a:spcPct val="80000"/>
              </a:lnSpc>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复杂推理</a:t>
            </a:r>
            <a:endParaRPr lang="en-US" altLang="zh-CN" sz="2000" kern="0" dirty="0">
              <a:solidFill>
                <a:schemeClr val="bg1"/>
              </a:solidFill>
              <a:latin typeface="黑体" panose="02010609060101010101" pitchFamily="49" charset="-122"/>
              <a:ea typeface="黑体" panose="02010609060101010101" pitchFamily="49" charset="-122"/>
            </a:endParaRPr>
          </a:p>
          <a:p>
            <a:pPr fontAlgn="auto">
              <a:lnSpc>
                <a:spcPct val="80000"/>
              </a:lnSpc>
              <a:spcBef>
                <a:spcPts val="0"/>
              </a:spcBef>
              <a:spcAft>
                <a:spcPts val="0"/>
              </a:spcAft>
              <a:defRPr/>
            </a:pP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41" name="矩形 40"/>
          <p:cNvSpPr/>
          <p:nvPr/>
        </p:nvSpPr>
        <p:spPr>
          <a:xfrm>
            <a:off x="6369050" y="1716088"/>
            <a:ext cx="1922463" cy="328612"/>
          </a:xfrm>
          <a:prstGeom prst="rect">
            <a:avLst/>
          </a:prstGeom>
          <a:noFill/>
          <a:ln w="12700" cap="flat" cmpd="sng" algn="ctr">
            <a:noFill/>
            <a:prstDash val="solid"/>
          </a:ln>
          <a:effectLst/>
        </p:spPr>
        <p:txBody>
          <a:bodyPr anchor="ctr"/>
          <a:lstStyle/>
          <a:p>
            <a:pPr fontAlgn="auto">
              <a:spcBef>
                <a:spcPts val="0"/>
              </a:spcBef>
              <a:spcAft>
                <a:spcPts val="0"/>
              </a:spcAft>
              <a:defRPr/>
            </a:pPr>
            <a:r>
              <a:rPr lang="zh-CN" altLang="en-US" sz="2000" kern="0" dirty="0" smtClean="0">
                <a:solidFill>
                  <a:schemeClr val="bg1"/>
                </a:solidFill>
                <a:latin typeface="黑体" panose="02010609060101010101" pitchFamily="49" charset="-122"/>
                <a:ea typeface="黑体" panose="02010609060101010101" pitchFamily="49" charset="-122"/>
              </a:rPr>
              <a:t>系统探究</a:t>
            </a:r>
            <a:endParaRPr lang="zh-CN" altLang="en-US" sz="2000" kern="0" dirty="0">
              <a:solidFill>
                <a:schemeClr val="bg1"/>
              </a:solidFill>
              <a:latin typeface="黑体" panose="02010609060101010101" pitchFamily="49" charset="-122"/>
              <a:ea typeface="黑体" panose="02010609060101010101" pitchFamily="49" charset="-122"/>
            </a:endParaRPr>
          </a:p>
        </p:txBody>
      </p:sp>
      <p:sp>
        <p:nvSpPr>
          <p:cNvPr id="2" name="圆角矩形 43"/>
          <p:cNvSpPr>
            <a:spLocks noChangeArrowheads="1"/>
          </p:cNvSpPr>
          <p:nvPr/>
        </p:nvSpPr>
        <p:spPr bwMode="auto">
          <a:xfrm>
            <a:off x="2420938" y="1555750"/>
            <a:ext cx="3600450" cy="863600"/>
          </a:xfrm>
          <a:prstGeom prst="rect">
            <a:avLst/>
          </a:prstGeom>
          <a:solidFill>
            <a:srgbClr val="FFFF99"/>
          </a:solidFill>
          <a:ln w="9525">
            <a:noFill/>
            <a:miter lim="800000"/>
            <a:headEnd/>
            <a:tailEnd/>
          </a:ln>
        </p:spPr>
        <p:txBody>
          <a:bodyPr anchor="ctr"/>
          <a:lstStyle/>
          <a:p>
            <a:pPr algn="ctr">
              <a:lnSpc>
                <a:spcPct val="150000"/>
              </a:lnSpc>
              <a:buFont typeface="Arial" charset="0"/>
              <a:buNone/>
            </a:pPr>
            <a:endParaRPr lang="zh-CN" altLang="en-US" sz="1600">
              <a:solidFill>
                <a:srgbClr val="0C040B"/>
              </a:solidFill>
              <a:latin typeface="黑体" pitchFamily="49" charset="-122"/>
              <a:ea typeface="黑体" pitchFamily="49" charset="-122"/>
              <a:sym typeface="宋体" charset="-122"/>
            </a:endParaRPr>
          </a:p>
        </p:txBody>
      </p:sp>
      <p:sp>
        <p:nvSpPr>
          <p:cNvPr id="46" name="矩形 4"/>
          <p:cNvSpPr>
            <a:spLocks noChangeArrowheads="1"/>
          </p:cNvSpPr>
          <p:nvPr/>
        </p:nvSpPr>
        <p:spPr bwMode="auto">
          <a:xfrm>
            <a:off x="4406900" y="1843088"/>
            <a:ext cx="647700" cy="288925"/>
          </a:xfrm>
          <a:prstGeom prst="rect">
            <a:avLst/>
          </a:prstGeom>
          <a:noFill/>
          <a:ln w="9525">
            <a:noFill/>
            <a:miter lim="800000"/>
            <a:headEnd/>
            <a:tailEnd/>
          </a:ln>
        </p:spPr>
        <p:txBody>
          <a:bodyPr anchor="ctr"/>
          <a:lstStyle/>
          <a:p>
            <a:pPr algn="ctr">
              <a:lnSpc>
                <a:spcPts val="1800"/>
              </a:lnSpc>
              <a:buFont typeface="Arial" charset="0"/>
              <a:buNone/>
            </a:pPr>
            <a:r>
              <a:rPr lang="zh-CN" altLang="en-US">
                <a:solidFill>
                  <a:srgbClr val="000000"/>
                </a:solidFill>
                <a:latin typeface="黑体" pitchFamily="49" charset="-122"/>
                <a:ea typeface="黑体" pitchFamily="49" charset="-122"/>
                <a:sym typeface="黑体" pitchFamily="49" charset="-122"/>
              </a:rPr>
              <a:t>氧化还原反应</a:t>
            </a:r>
          </a:p>
        </p:txBody>
      </p:sp>
      <p:sp>
        <p:nvSpPr>
          <p:cNvPr id="47" name="矩形 9"/>
          <p:cNvSpPr>
            <a:spLocks noChangeArrowheads="1"/>
          </p:cNvSpPr>
          <p:nvPr/>
        </p:nvSpPr>
        <p:spPr bwMode="auto">
          <a:xfrm>
            <a:off x="5110163" y="1843088"/>
            <a:ext cx="792162" cy="287337"/>
          </a:xfrm>
          <a:prstGeom prst="rect">
            <a:avLst/>
          </a:prstGeom>
          <a:noFill/>
          <a:ln w="9525">
            <a:noFill/>
            <a:miter lim="800000"/>
            <a:headEnd/>
            <a:tailEnd/>
          </a:ln>
        </p:spPr>
        <p:txBody>
          <a:bodyPr anchor="ctr"/>
          <a:lstStyle/>
          <a:p>
            <a:pPr algn="ctr">
              <a:buFont typeface="Arial" charset="0"/>
              <a:buNone/>
            </a:pPr>
            <a:r>
              <a:rPr lang="zh-CN" altLang="en-US">
                <a:solidFill>
                  <a:srgbClr val="000000"/>
                </a:solidFill>
                <a:latin typeface="黑体" pitchFamily="49" charset="-122"/>
                <a:ea typeface="黑体" pitchFamily="49" charset="-122"/>
                <a:sym typeface="黑体" pitchFamily="49" charset="-122"/>
              </a:rPr>
              <a:t>物质分类</a:t>
            </a:r>
          </a:p>
        </p:txBody>
      </p:sp>
      <p:sp>
        <p:nvSpPr>
          <p:cNvPr id="49" name="矩形 11"/>
          <p:cNvSpPr>
            <a:spLocks noChangeArrowheads="1"/>
          </p:cNvSpPr>
          <p:nvPr/>
        </p:nvSpPr>
        <p:spPr bwMode="auto">
          <a:xfrm>
            <a:off x="3541713" y="1771650"/>
            <a:ext cx="792162" cy="431800"/>
          </a:xfrm>
          <a:prstGeom prst="rect">
            <a:avLst/>
          </a:prstGeom>
          <a:noFill/>
          <a:ln w="9525">
            <a:noFill/>
            <a:miter lim="800000"/>
            <a:headEnd/>
            <a:tailEnd/>
          </a:ln>
        </p:spPr>
        <p:txBody>
          <a:bodyPr anchor="ctr"/>
          <a:lstStyle/>
          <a:p>
            <a:pPr algn="ctr">
              <a:buFont typeface="Arial" charset="0"/>
              <a:buNone/>
            </a:pPr>
            <a:r>
              <a:rPr lang="zh-CN" altLang="en-US">
                <a:solidFill>
                  <a:srgbClr val="000000"/>
                </a:solidFill>
                <a:latin typeface="黑体" pitchFamily="49" charset="-122"/>
                <a:ea typeface="黑体" pitchFamily="49" charset="-122"/>
                <a:sym typeface="黑体" pitchFamily="49" charset="-122"/>
              </a:rPr>
              <a:t>周期律</a:t>
            </a:r>
            <a:r>
              <a:rPr lang="en-US" altLang="zh-CN">
                <a:solidFill>
                  <a:srgbClr val="000000"/>
                </a:solidFill>
                <a:latin typeface="黑体" pitchFamily="49" charset="-122"/>
                <a:ea typeface="黑体" pitchFamily="49" charset="-122"/>
                <a:sym typeface="黑体" pitchFamily="49" charset="-122"/>
              </a:rPr>
              <a:t>/</a:t>
            </a:r>
            <a:r>
              <a:rPr lang="zh-CN" altLang="en-US">
                <a:solidFill>
                  <a:srgbClr val="000000"/>
                </a:solidFill>
                <a:latin typeface="黑体" pitchFamily="49" charset="-122"/>
                <a:ea typeface="黑体" pitchFamily="49" charset="-122"/>
                <a:sym typeface="黑体" pitchFamily="49" charset="-122"/>
              </a:rPr>
              <a:t>表</a:t>
            </a:r>
          </a:p>
        </p:txBody>
      </p:sp>
      <p:sp>
        <p:nvSpPr>
          <p:cNvPr id="50" name="矩形 12"/>
          <p:cNvSpPr>
            <a:spLocks noChangeArrowheads="1"/>
          </p:cNvSpPr>
          <p:nvPr/>
        </p:nvSpPr>
        <p:spPr bwMode="auto">
          <a:xfrm>
            <a:off x="2709863" y="1658938"/>
            <a:ext cx="719137" cy="647700"/>
          </a:xfrm>
          <a:prstGeom prst="rect">
            <a:avLst/>
          </a:prstGeom>
          <a:noFill/>
          <a:ln w="9525">
            <a:noFill/>
            <a:miter lim="800000"/>
            <a:headEnd/>
            <a:tailEnd/>
          </a:ln>
        </p:spPr>
        <p:txBody>
          <a:bodyPr anchor="ctr"/>
          <a:lstStyle/>
          <a:p>
            <a:pPr algn="ctr">
              <a:buFont typeface="Arial" charset="0"/>
              <a:buNone/>
            </a:pPr>
            <a:r>
              <a:rPr lang="zh-CN" altLang="en-US" dirty="0" smtClean="0">
                <a:solidFill>
                  <a:srgbClr val="000000"/>
                </a:solidFill>
                <a:latin typeface="黑体" pitchFamily="49" charset="-122"/>
                <a:ea typeface="黑体" pitchFamily="49" charset="-122"/>
                <a:sym typeface="黑体" pitchFamily="49" charset="-122"/>
              </a:rPr>
              <a:t>反应规律</a:t>
            </a:r>
            <a:endParaRPr lang="zh-CN" altLang="en-US" dirty="0">
              <a:solidFill>
                <a:srgbClr val="000000"/>
              </a:solidFill>
              <a:latin typeface="黑体" pitchFamily="49" charset="-122"/>
              <a:ea typeface="黑体" pitchFamily="49" charset="-122"/>
              <a:sym typeface="黑体" pitchFamily="49" charset="-122"/>
            </a:endParaRPr>
          </a:p>
        </p:txBody>
      </p:sp>
      <p:sp>
        <p:nvSpPr>
          <p:cNvPr id="55" name="椭圆 26"/>
          <p:cNvSpPr>
            <a:spLocks noChangeArrowheads="1"/>
          </p:cNvSpPr>
          <p:nvPr/>
        </p:nvSpPr>
        <p:spPr bwMode="auto">
          <a:xfrm>
            <a:off x="2714612" y="5857892"/>
            <a:ext cx="989012" cy="477837"/>
          </a:xfrm>
          <a:prstGeom prst="ellipse">
            <a:avLst/>
          </a:prstGeom>
          <a:ln/>
          <a:extLst/>
        </p:spPr>
        <p:style>
          <a:lnRef idx="2">
            <a:schemeClr val="dk1"/>
          </a:lnRef>
          <a:fillRef idx="1">
            <a:schemeClr val="lt1"/>
          </a:fillRef>
          <a:effectRef idx="0">
            <a:schemeClr val="dk1"/>
          </a:effectRef>
          <a:fontRef idx="minor">
            <a:schemeClr val="dk1"/>
          </a:fontRef>
        </p:style>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auto">
              <a:spcBef>
                <a:spcPct val="0"/>
              </a:spcBef>
              <a:spcAft>
                <a:spcPts val="0"/>
              </a:spcAft>
              <a:buClrTx/>
              <a:buFont typeface="Arial" panose="020B0604020202020204" pitchFamily="34" charset="0"/>
              <a:buNone/>
              <a:defRPr/>
            </a:pPr>
            <a:r>
              <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rPr>
              <a:t>环境</a:t>
            </a:r>
          </a:p>
        </p:txBody>
      </p:sp>
      <p:sp>
        <p:nvSpPr>
          <p:cNvPr id="56" name="椭圆 26"/>
          <p:cNvSpPr>
            <a:spLocks noChangeArrowheads="1"/>
          </p:cNvSpPr>
          <p:nvPr/>
        </p:nvSpPr>
        <p:spPr bwMode="auto">
          <a:xfrm>
            <a:off x="3929058" y="5857892"/>
            <a:ext cx="989012" cy="477837"/>
          </a:xfrm>
          <a:prstGeom prst="ellipse">
            <a:avLst/>
          </a:prstGeom>
          <a:ln/>
          <a:extLst/>
        </p:spPr>
        <p:style>
          <a:lnRef idx="2">
            <a:schemeClr val="dk1"/>
          </a:lnRef>
          <a:fillRef idx="1">
            <a:schemeClr val="lt1"/>
          </a:fillRef>
          <a:effectRef idx="0">
            <a:schemeClr val="dk1"/>
          </a:effectRef>
          <a:fontRef idx="minor">
            <a:schemeClr val="dk1"/>
          </a:fontRef>
        </p:style>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auto">
              <a:spcBef>
                <a:spcPct val="0"/>
              </a:spcBef>
              <a:spcAft>
                <a:spcPts val="0"/>
              </a:spcAft>
              <a:buClrTx/>
              <a:buFont typeface="Arial" panose="020B0604020202020204" pitchFamily="34" charset="0"/>
              <a:buNone/>
              <a:defRPr/>
            </a:pPr>
            <a:r>
              <a:rPr lang="zh-CN" altLang="en-US" sz="1800" b="0" dirty="0" smtClean="0">
                <a:solidFill>
                  <a:srgbClr val="0C040B"/>
                </a:solidFill>
                <a:latin typeface="黑体" panose="02010609060101010101" pitchFamily="49" charset="-122"/>
                <a:ea typeface="黑体" panose="02010609060101010101" pitchFamily="49" charset="-122"/>
                <a:sym typeface="Calibri" panose="020F0502020204030204" pitchFamily="34" charset="0"/>
              </a:rPr>
              <a:t>健康</a:t>
            </a:r>
            <a:endPar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endParaRPr>
          </a:p>
        </p:txBody>
      </p:sp>
      <p:sp>
        <p:nvSpPr>
          <p:cNvPr id="57" name="椭圆 26"/>
          <p:cNvSpPr>
            <a:spLocks noChangeArrowheads="1"/>
          </p:cNvSpPr>
          <p:nvPr/>
        </p:nvSpPr>
        <p:spPr bwMode="auto">
          <a:xfrm>
            <a:off x="5072066" y="5857892"/>
            <a:ext cx="1009650" cy="463550"/>
          </a:xfrm>
          <a:prstGeom prst="ellipse">
            <a:avLst/>
          </a:prstGeom>
          <a:ln/>
          <a:extLst/>
        </p:spPr>
        <p:style>
          <a:lnRef idx="2">
            <a:schemeClr val="dk1"/>
          </a:lnRef>
          <a:fillRef idx="1">
            <a:schemeClr val="lt1"/>
          </a:fillRef>
          <a:effectRef idx="0">
            <a:schemeClr val="dk1"/>
          </a:effectRef>
          <a:fontRef idx="minor">
            <a:schemeClr val="dk1"/>
          </a:fontRef>
        </p:style>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auto">
              <a:spcBef>
                <a:spcPct val="0"/>
              </a:spcBef>
              <a:spcAft>
                <a:spcPts val="0"/>
              </a:spcAft>
              <a:buClrTx/>
              <a:buFont typeface="Arial" panose="020B0604020202020204" pitchFamily="34" charset="0"/>
              <a:buNone/>
              <a:defRPr/>
            </a:pPr>
            <a:r>
              <a:rPr lang="zh-CN" altLang="en-US" sz="1800" b="0" dirty="0" smtClean="0">
                <a:solidFill>
                  <a:srgbClr val="0C040B"/>
                </a:solidFill>
                <a:latin typeface="黑体" panose="02010609060101010101" pitchFamily="49" charset="-122"/>
                <a:ea typeface="黑体" panose="02010609060101010101" pitchFamily="49" charset="-122"/>
                <a:sym typeface="Calibri" panose="020F0502020204030204" pitchFamily="34" charset="0"/>
              </a:rPr>
              <a:t>材料</a:t>
            </a:r>
            <a:endPar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endParaRPr>
          </a:p>
        </p:txBody>
      </p:sp>
      <p:sp>
        <p:nvSpPr>
          <p:cNvPr id="58" name="椭圆 26"/>
          <p:cNvSpPr>
            <a:spLocks noChangeArrowheads="1"/>
          </p:cNvSpPr>
          <p:nvPr/>
        </p:nvSpPr>
        <p:spPr bwMode="auto">
          <a:xfrm>
            <a:off x="7286644" y="5929330"/>
            <a:ext cx="1008063" cy="461962"/>
          </a:xfrm>
          <a:prstGeom prst="ellipse">
            <a:avLst/>
          </a:prstGeom>
          <a:ln>
            <a:noFill/>
          </a:ln>
          <a:extLst/>
        </p:spPr>
        <p:style>
          <a:lnRef idx="2">
            <a:schemeClr val="dk1"/>
          </a:lnRef>
          <a:fillRef idx="1">
            <a:schemeClr val="lt1"/>
          </a:fillRef>
          <a:effectRef idx="0">
            <a:schemeClr val="dk1"/>
          </a:effectRef>
          <a:fontRef idx="minor">
            <a:schemeClr val="dk1"/>
          </a:fontRef>
        </p:style>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auto">
              <a:spcBef>
                <a:spcPct val="0"/>
              </a:spcBef>
              <a:spcAft>
                <a:spcPts val="0"/>
              </a:spcAft>
              <a:buClrTx/>
              <a:buFont typeface="Arial" panose="020B0604020202020204" pitchFamily="34" charset="0"/>
              <a:buNone/>
              <a:defRPr/>
            </a:pPr>
            <a:r>
              <a:rPr lang="en-US" altLang="zh-CN" sz="2000" b="0" dirty="0" smtClean="0">
                <a:solidFill>
                  <a:srgbClr val="0C040B"/>
                </a:solidFill>
                <a:latin typeface="黑体" panose="02010609060101010101" pitchFamily="49" charset="-122"/>
                <a:ea typeface="黑体" panose="02010609060101010101" pitchFamily="49" charset="-122"/>
                <a:sym typeface="Calibri" panose="020F0502020204030204" pitchFamily="34" charset="0"/>
              </a:rPr>
              <a:t>……</a:t>
            </a:r>
            <a:endParaRPr lang="zh-CN" altLang="en-US" sz="2000" b="0" dirty="0">
              <a:solidFill>
                <a:srgbClr val="0C040B"/>
              </a:solidFill>
              <a:latin typeface="黑体" panose="02010609060101010101" pitchFamily="49" charset="-122"/>
              <a:ea typeface="黑体" panose="02010609060101010101" pitchFamily="49" charset="-122"/>
              <a:sym typeface="Calibri" panose="020F0502020204030204" pitchFamily="34" charset="0"/>
            </a:endParaRPr>
          </a:p>
        </p:txBody>
      </p:sp>
      <p:sp>
        <p:nvSpPr>
          <p:cNvPr id="3" name="椭圆 8"/>
          <p:cNvSpPr>
            <a:spLocks noChangeArrowheads="1"/>
          </p:cNvSpPr>
          <p:nvPr/>
        </p:nvSpPr>
        <p:spPr bwMode="auto">
          <a:xfrm>
            <a:off x="6419850" y="620713"/>
            <a:ext cx="1463675" cy="508000"/>
          </a:xfrm>
          <a:prstGeom prst="ellipse">
            <a:avLst/>
          </a:prstGeom>
          <a:solidFill>
            <a:srgbClr val="92D050"/>
          </a:solidFill>
          <a:ln w="9525">
            <a:noFill/>
            <a:round/>
            <a:headEnd/>
            <a:tailEnd/>
          </a:ln>
        </p:spPr>
        <p:txBody>
          <a:bodyPr anchor="ctr"/>
          <a:lstStyle/>
          <a:p>
            <a:pPr algn="ctr">
              <a:buFont typeface="Arial" charset="0"/>
              <a:buNone/>
            </a:pPr>
            <a:r>
              <a:rPr lang="zh-CN" altLang="en-US" sz="1600" dirty="0" smtClean="0">
                <a:solidFill>
                  <a:srgbClr val="0C040B"/>
                </a:solidFill>
                <a:latin typeface="黑体" pitchFamily="49" charset="-122"/>
                <a:ea typeface="黑体" pitchFamily="49" charset="-122"/>
                <a:sym typeface="黑体" pitchFamily="49" charset="-122"/>
              </a:rPr>
              <a:t>能力活动</a:t>
            </a:r>
            <a:endParaRPr lang="zh-CN" altLang="en-US" dirty="0">
              <a:solidFill>
                <a:srgbClr val="0C040B"/>
              </a:solidFill>
              <a:latin typeface="黑体" pitchFamily="49" charset="-122"/>
              <a:ea typeface="黑体" pitchFamily="49" charset="-122"/>
              <a:sym typeface="Calibri" pitchFamily="34" charset="0"/>
            </a:endParaRPr>
          </a:p>
        </p:txBody>
      </p:sp>
      <p:sp>
        <p:nvSpPr>
          <p:cNvPr id="4" name="椭圆 8"/>
          <p:cNvSpPr>
            <a:spLocks noChangeArrowheads="1"/>
          </p:cNvSpPr>
          <p:nvPr/>
        </p:nvSpPr>
        <p:spPr bwMode="auto">
          <a:xfrm>
            <a:off x="8004175" y="642918"/>
            <a:ext cx="1139825" cy="508000"/>
          </a:xfrm>
          <a:prstGeom prst="ellipse">
            <a:avLst/>
          </a:prstGeom>
          <a:solidFill>
            <a:srgbClr val="92D050"/>
          </a:solidFill>
          <a:ln w="9525">
            <a:noFill/>
            <a:round/>
            <a:headEnd/>
            <a:tailEnd/>
          </a:ln>
        </p:spPr>
        <p:txBody>
          <a:bodyPr anchor="ctr"/>
          <a:lstStyle/>
          <a:p>
            <a:pPr algn="ctr">
              <a:buFont typeface="Arial" charset="0"/>
              <a:buNone/>
            </a:pPr>
            <a:r>
              <a:rPr lang="zh-CN" altLang="en-US" sz="1600" dirty="0" smtClean="0">
                <a:solidFill>
                  <a:srgbClr val="0C040B"/>
                </a:solidFill>
                <a:latin typeface="黑体" pitchFamily="49" charset="-122"/>
                <a:ea typeface="黑体" pitchFamily="49" charset="-122"/>
                <a:sym typeface="黑体" pitchFamily="49" charset="-122"/>
              </a:rPr>
              <a:t>任务</a:t>
            </a:r>
            <a:endParaRPr lang="en-US" altLang="zh-CN" sz="1600" dirty="0" smtClean="0">
              <a:solidFill>
                <a:srgbClr val="0C040B"/>
              </a:solidFill>
              <a:latin typeface="黑体" pitchFamily="49" charset="-122"/>
              <a:ea typeface="黑体" pitchFamily="49" charset="-122"/>
              <a:sym typeface="黑体" pitchFamily="49" charset="-122"/>
            </a:endParaRPr>
          </a:p>
          <a:p>
            <a:pPr algn="ctr">
              <a:buFont typeface="Arial" charset="0"/>
              <a:buNone/>
            </a:pPr>
            <a:r>
              <a:rPr lang="zh-CN" altLang="en-US" sz="1600" dirty="0" smtClean="0">
                <a:solidFill>
                  <a:srgbClr val="0C040B"/>
                </a:solidFill>
                <a:latin typeface="黑体" pitchFamily="49" charset="-122"/>
                <a:ea typeface="黑体" pitchFamily="49" charset="-122"/>
                <a:sym typeface="黑体" pitchFamily="49" charset="-122"/>
              </a:rPr>
              <a:t>水平</a:t>
            </a:r>
            <a:endParaRPr lang="zh-CN" altLang="en-US" dirty="0">
              <a:solidFill>
                <a:srgbClr val="0C040B"/>
              </a:solidFill>
              <a:latin typeface="黑体" pitchFamily="49" charset="-122"/>
              <a:ea typeface="黑体" pitchFamily="49" charset="-122"/>
              <a:sym typeface="Calibri" pitchFamily="34" charset="0"/>
            </a:endParaRPr>
          </a:p>
        </p:txBody>
      </p:sp>
      <p:sp>
        <p:nvSpPr>
          <p:cNvPr id="7" name="椭圆 8"/>
          <p:cNvSpPr>
            <a:spLocks noChangeArrowheads="1"/>
          </p:cNvSpPr>
          <p:nvPr/>
        </p:nvSpPr>
        <p:spPr bwMode="auto">
          <a:xfrm>
            <a:off x="2143108" y="2786058"/>
            <a:ext cx="611188" cy="1368425"/>
          </a:xfrm>
          <a:prstGeom prst="ellipse">
            <a:avLst/>
          </a:prstGeom>
          <a:solidFill>
            <a:srgbClr val="92D050"/>
          </a:solidFill>
          <a:ln w="9525">
            <a:noFill/>
            <a:round/>
            <a:headEnd/>
            <a:tailEnd/>
          </a:ln>
        </p:spPr>
        <p:txBody>
          <a:bodyPr anchor="ctr"/>
          <a:lstStyle/>
          <a:p>
            <a:pPr algn="ctr">
              <a:buFont typeface="Arial" charset="0"/>
              <a:buNone/>
            </a:pPr>
            <a:r>
              <a:rPr lang="zh-CN" altLang="en-US" dirty="0">
                <a:solidFill>
                  <a:srgbClr val="0C040B"/>
                </a:solidFill>
                <a:latin typeface="黑体" pitchFamily="49" charset="-122"/>
                <a:ea typeface="黑体" pitchFamily="49" charset="-122"/>
                <a:sym typeface="Calibri" pitchFamily="34" charset="0"/>
              </a:rPr>
              <a:t>实验探究</a:t>
            </a:r>
          </a:p>
        </p:txBody>
      </p:sp>
      <p:sp>
        <p:nvSpPr>
          <p:cNvPr id="8" name="下箭头标注 40"/>
          <p:cNvSpPr>
            <a:spLocks noChangeArrowheads="1"/>
          </p:cNvSpPr>
          <p:nvPr/>
        </p:nvSpPr>
        <p:spPr bwMode="auto">
          <a:xfrm rot="-5400000">
            <a:off x="489718" y="3225002"/>
            <a:ext cx="735012" cy="1285884"/>
          </a:xfrm>
          <a:prstGeom prst="downArrowCallout">
            <a:avLst>
              <a:gd name="adj1" fmla="val 24843"/>
              <a:gd name="adj2" fmla="val 24380"/>
              <a:gd name="adj3" fmla="val 37372"/>
              <a:gd name="adj4" fmla="val 74329"/>
            </a:avLst>
          </a:prstGeom>
          <a:solidFill>
            <a:srgbClr val="88D6D4"/>
          </a:solidFill>
          <a:ln w="9525">
            <a:noFill/>
            <a:miter lim="800000"/>
            <a:headEnd/>
            <a:tailEnd/>
          </a:ln>
        </p:spPr>
        <p:txBody>
          <a:bodyPr vert="eaVert" anchor="ctr"/>
          <a:lstStyle/>
          <a:p>
            <a:pPr algn="ctr">
              <a:buFont typeface="Arial" charset="0"/>
              <a:buNone/>
            </a:pPr>
            <a:endParaRPr lang="zh-CN" altLang="en-US" sz="1600">
              <a:solidFill>
                <a:srgbClr val="000000"/>
              </a:solidFill>
              <a:latin typeface="黑体" pitchFamily="49" charset="-122"/>
              <a:ea typeface="黑体" pitchFamily="49" charset="-122"/>
              <a:sym typeface="宋体" charset="-122"/>
            </a:endParaRPr>
          </a:p>
        </p:txBody>
      </p:sp>
      <p:sp>
        <p:nvSpPr>
          <p:cNvPr id="23601" name="Rectangle 63"/>
          <p:cNvSpPr>
            <a:spLocks noChangeArrowheads="1"/>
          </p:cNvSpPr>
          <p:nvPr/>
        </p:nvSpPr>
        <p:spPr bwMode="auto">
          <a:xfrm>
            <a:off x="214282" y="3500438"/>
            <a:ext cx="358775" cy="641350"/>
          </a:xfrm>
          <a:prstGeom prst="rect">
            <a:avLst/>
          </a:prstGeom>
          <a:noFill/>
          <a:ln w="9525">
            <a:noFill/>
            <a:miter lim="800000"/>
            <a:headEnd/>
            <a:tailEnd/>
          </a:ln>
        </p:spPr>
        <p:txBody>
          <a:bodyPr>
            <a:spAutoFit/>
          </a:bodyPr>
          <a:lstStyle/>
          <a:p>
            <a:pPr>
              <a:buFont typeface="Arial" charset="0"/>
              <a:buNone/>
            </a:pPr>
            <a:r>
              <a:rPr lang="zh-CN" altLang="en-US" dirty="0">
                <a:solidFill>
                  <a:srgbClr val="000000"/>
                </a:solidFill>
                <a:latin typeface="Calibri" pitchFamily="34" charset="0"/>
                <a:sym typeface="黑体" pitchFamily="49" charset="-122"/>
              </a:rPr>
              <a:t>保存</a:t>
            </a:r>
          </a:p>
        </p:txBody>
      </p:sp>
      <p:sp>
        <p:nvSpPr>
          <p:cNvPr id="23602" name="Rectangle 64"/>
          <p:cNvSpPr>
            <a:spLocks noChangeArrowheads="1"/>
          </p:cNvSpPr>
          <p:nvPr/>
        </p:nvSpPr>
        <p:spPr bwMode="auto">
          <a:xfrm>
            <a:off x="500034" y="3500438"/>
            <a:ext cx="358775" cy="641350"/>
          </a:xfrm>
          <a:prstGeom prst="rect">
            <a:avLst/>
          </a:prstGeom>
          <a:noFill/>
          <a:ln w="9525">
            <a:noFill/>
            <a:miter lim="800000"/>
            <a:headEnd/>
            <a:tailEnd/>
          </a:ln>
        </p:spPr>
        <p:txBody>
          <a:bodyPr>
            <a:spAutoFit/>
          </a:bodyPr>
          <a:lstStyle/>
          <a:p>
            <a:pPr>
              <a:buFont typeface="Arial" charset="0"/>
              <a:buNone/>
            </a:pPr>
            <a:r>
              <a:rPr lang="zh-CN" altLang="en-US" dirty="0">
                <a:solidFill>
                  <a:srgbClr val="000000"/>
                </a:solidFill>
                <a:latin typeface="Calibri" pitchFamily="34" charset="0"/>
                <a:sym typeface="黑体" pitchFamily="49" charset="-122"/>
              </a:rPr>
              <a:t>使用</a:t>
            </a:r>
          </a:p>
        </p:txBody>
      </p:sp>
      <p:sp>
        <p:nvSpPr>
          <p:cNvPr id="23603" name="Rectangle 65"/>
          <p:cNvSpPr>
            <a:spLocks noChangeArrowheads="1"/>
          </p:cNvSpPr>
          <p:nvPr/>
        </p:nvSpPr>
        <p:spPr bwMode="auto">
          <a:xfrm>
            <a:off x="785786" y="3500438"/>
            <a:ext cx="573089" cy="646331"/>
          </a:xfrm>
          <a:prstGeom prst="rect">
            <a:avLst/>
          </a:prstGeom>
          <a:noFill/>
          <a:ln w="9525">
            <a:noFill/>
            <a:miter lim="800000"/>
            <a:headEnd/>
            <a:tailEnd/>
          </a:ln>
        </p:spPr>
        <p:txBody>
          <a:bodyPr wrap="square">
            <a:spAutoFit/>
          </a:bodyPr>
          <a:lstStyle/>
          <a:p>
            <a:pPr>
              <a:buFont typeface="Arial" charset="0"/>
              <a:buNone/>
            </a:pPr>
            <a:r>
              <a:rPr lang="zh-CN" altLang="en-US" dirty="0">
                <a:solidFill>
                  <a:srgbClr val="000000"/>
                </a:solidFill>
                <a:latin typeface="Calibri" pitchFamily="34" charset="0"/>
                <a:sym typeface="黑体" pitchFamily="49" charset="-122"/>
              </a:rPr>
              <a:t>检验</a:t>
            </a:r>
          </a:p>
        </p:txBody>
      </p:sp>
      <p:sp>
        <p:nvSpPr>
          <p:cNvPr id="15" name="椭圆 8"/>
          <p:cNvSpPr>
            <a:spLocks noChangeArrowheads="1"/>
          </p:cNvSpPr>
          <p:nvPr/>
        </p:nvSpPr>
        <p:spPr bwMode="auto">
          <a:xfrm>
            <a:off x="0" y="1725613"/>
            <a:ext cx="2605089" cy="508000"/>
          </a:xfrm>
          <a:prstGeom prst="ellipse">
            <a:avLst/>
          </a:prstGeom>
          <a:solidFill>
            <a:srgbClr val="92D050"/>
          </a:solidFill>
          <a:ln w="9525">
            <a:noFill/>
            <a:round/>
            <a:headEnd/>
            <a:tailEnd/>
          </a:ln>
        </p:spPr>
        <p:txBody>
          <a:bodyPr anchor="ctr"/>
          <a:lstStyle/>
          <a:p>
            <a:pPr algn="ctr">
              <a:buFont typeface="Arial" charset="0"/>
              <a:buNone/>
            </a:pPr>
            <a:r>
              <a:rPr lang="zh-CN" altLang="en-US">
                <a:solidFill>
                  <a:srgbClr val="0C040B"/>
                </a:solidFill>
                <a:latin typeface="黑体" pitchFamily="49" charset="-122"/>
                <a:ea typeface="黑体" pitchFamily="49" charset="-122"/>
                <a:sym typeface="Calibri" pitchFamily="34" charset="0"/>
              </a:rPr>
              <a:t>重要概念</a:t>
            </a:r>
          </a:p>
        </p:txBody>
      </p:sp>
      <p:sp>
        <p:nvSpPr>
          <p:cNvPr id="18" name="椭圆 8"/>
          <p:cNvSpPr>
            <a:spLocks noChangeArrowheads="1"/>
          </p:cNvSpPr>
          <p:nvPr/>
        </p:nvSpPr>
        <p:spPr bwMode="auto">
          <a:xfrm>
            <a:off x="1" y="836613"/>
            <a:ext cx="2643173" cy="508000"/>
          </a:xfrm>
          <a:prstGeom prst="ellipse">
            <a:avLst/>
          </a:prstGeom>
          <a:solidFill>
            <a:srgbClr val="92D050"/>
          </a:solidFill>
          <a:ln w="9525">
            <a:noFill/>
            <a:round/>
            <a:headEnd/>
            <a:tailEnd/>
          </a:ln>
        </p:spPr>
        <p:txBody>
          <a:bodyPr anchor="ctr"/>
          <a:lstStyle/>
          <a:p>
            <a:pPr algn="ctr">
              <a:buFont typeface="Arial" charset="0"/>
              <a:buNone/>
            </a:pPr>
            <a:r>
              <a:rPr lang="zh-CN" altLang="en-US" dirty="0" smtClean="0">
                <a:solidFill>
                  <a:srgbClr val="0C040B"/>
                </a:solidFill>
                <a:latin typeface="黑体" pitchFamily="49" charset="-122"/>
                <a:ea typeface="黑体" pitchFamily="49" charset="-122"/>
                <a:sym typeface="Calibri" pitchFamily="34" charset="0"/>
              </a:rPr>
              <a:t>化学思维与</a:t>
            </a:r>
            <a:endParaRPr lang="en-US" altLang="zh-CN" dirty="0" smtClean="0">
              <a:solidFill>
                <a:srgbClr val="0C040B"/>
              </a:solidFill>
              <a:latin typeface="黑体" pitchFamily="49" charset="-122"/>
              <a:ea typeface="黑体" pitchFamily="49" charset="-122"/>
              <a:sym typeface="Calibri" pitchFamily="34" charset="0"/>
            </a:endParaRPr>
          </a:p>
          <a:p>
            <a:pPr algn="ctr">
              <a:buFont typeface="Arial" charset="0"/>
              <a:buNone/>
            </a:pPr>
            <a:r>
              <a:rPr lang="zh-CN" altLang="en-US" dirty="0" smtClean="0">
                <a:solidFill>
                  <a:srgbClr val="0C040B"/>
                </a:solidFill>
                <a:latin typeface="黑体" pitchFamily="49" charset="-122"/>
                <a:ea typeface="黑体" pitchFamily="49" charset="-122"/>
                <a:sym typeface="Calibri" pitchFamily="34" charset="0"/>
              </a:rPr>
              <a:t>认识方式</a:t>
            </a:r>
            <a:endParaRPr lang="zh-CN" altLang="en-US" dirty="0">
              <a:solidFill>
                <a:srgbClr val="0C040B"/>
              </a:solidFill>
              <a:latin typeface="黑体" pitchFamily="49" charset="-122"/>
              <a:ea typeface="黑体" pitchFamily="49" charset="-122"/>
              <a:sym typeface="Calibri" pitchFamily="34" charset="0"/>
            </a:endParaRPr>
          </a:p>
        </p:txBody>
      </p:sp>
      <p:sp>
        <p:nvSpPr>
          <p:cNvPr id="19" name="圆角矩形 43"/>
          <p:cNvSpPr>
            <a:spLocks noChangeArrowheads="1"/>
          </p:cNvSpPr>
          <p:nvPr/>
        </p:nvSpPr>
        <p:spPr bwMode="auto">
          <a:xfrm>
            <a:off x="0" y="0"/>
            <a:ext cx="9144000" cy="669906"/>
          </a:xfrm>
          <a:prstGeom prst="rect">
            <a:avLst/>
          </a:prstGeom>
          <a:solidFill>
            <a:srgbClr val="C00000"/>
          </a:solidFill>
          <a:ln w="9525">
            <a:noFill/>
            <a:miter lim="800000"/>
            <a:headEnd/>
            <a:tailEnd/>
          </a:ln>
        </p:spPr>
        <p:txBody>
          <a:bodyPr anchor="ctr"/>
          <a:lstStyle/>
          <a:p>
            <a:pPr algn="ctr">
              <a:lnSpc>
                <a:spcPct val="150000"/>
              </a:lnSpc>
            </a:pPr>
            <a:r>
              <a:rPr lang="zh-CN" altLang="en-US" sz="3600" b="1" dirty="0" smtClean="0">
                <a:solidFill>
                  <a:schemeClr val="bg1"/>
                </a:solidFill>
                <a:latin typeface="黑体" pitchFamily="49" charset="-122"/>
                <a:ea typeface="黑体" pitchFamily="49" charset="-122"/>
                <a:sym typeface="宋体" charset="-122"/>
              </a:rPr>
              <a:t>基于化学核心素养选取组织教学内容</a:t>
            </a:r>
          </a:p>
        </p:txBody>
      </p:sp>
      <p:sp>
        <p:nvSpPr>
          <p:cNvPr id="60" name="TextBox 59"/>
          <p:cNvSpPr txBox="1"/>
          <p:nvPr/>
        </p:nvSpPr>
        <p:spPr>
          <a:xfrm>
            <a:off x="2428860" y="4357695"/>
            <a:ext cx="3500462" cy="369332"/>
          </a:xfrm>
          <a:prstGeom prst="rect">
            <a:avLst/>
          </a:prstGeom>
          <a:noFill/>
        </p:spPr>
        <p:txBody>
          <a:bodyPr wrap="square" rtlCol="0">
            <a:spAutoFit/>
          </a:bodyPr>
          <a:lstStyle/>
          <a:p>
            <a:r>
              <a:rPr lang="zh-CN" altLang="en-US" b="1" dirty="0" smtClean="0"/>
              <a:t>金属元素非金属元素及其化合物</a:t>
            </a:r>
            <a:endParaRPr lang="zh-CN" altLang="en-US" dirty="0"/>
          </a:p>
        </p:txBody>
      </p:sp>
      <p:sp>
        <p:nvSpPr>
          <p:cNvPr id="53" name="TextBox 52"/>
          <p:cNvSpPr txBox="1"/>
          <p:nvPr/>
        </p:nvSpPr>
        <p:spPr>
          <a:xfrm>
            <a:off x="8001024" y="3929066"/>
            <a:ext cx="1142976" cy="1200329"/>
          </a:xfrm>
          <a:prstGeom prst="rect">
            <a:avLst/>
          </a:prstGeom>
          <a:solidFill>
            <a:srgbClr val="00B0F0"/>
          </a:solidFill>
        </p:spPr>
        <p:txBody>
          <a:bodyPr wrap="square" rtlCol="0">
            <a:spAutoFit/>
          </a:bodyPr>
          <a:lstStyle/>
          <a:p>
            <a:r>
              <a:rPr lang="zh-CN" altLang="en-US" dirty="0" smtClean="0"/>
              <a:t>复杂陌生</a:t>
            </a:r>
            <a:endParaRPr lang="en-US" altLang="zh-CN" dirty="0" smtClean="0"/>
          </a:p>
          <a:p>
            <a:r>
              <a:rPr lang="zh-CN" altLang="en-US" dirty="0" smtClean="0"/>
              <a:t>简单变式</a:t>
            </a:r>
            <a:endParaRPr lang="en-US" altLang="zh-CN" dirty="0" smtClean="0"/>
          </a:p>
          <a:p>
            <a:r>
              <a:rPr lang="zh-CN" altLang="en-US" dirty="0" smtClean="0"/>
              <a:t>熟悉原型</a:t>
            </a:r>
            <a:endParaRPr lang="en-US" altLang="zh-CN" dirty="0" smtClean="0"/>
          </a:p>
          <a:p>
            <a:endParaRPr lang="en-US" altLang="zh-CN" dirty="0" smtClean="0"/>
          </a:p>
        </p:txBody>
      </p:sp>
      <p:sp>
        <p:nvSpPr>
          <p:cNvPr id="61" name="椭圆 60"/>
          <p:cNvSpPr/>
          <p:nvPr/>
        </p:nvSpPr>
        <p:spPr>
          <a:xfrm>
            <a:off x="7858148" y="3429000"/>
            <a:ext cx="1285852" cy="42862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solidFill>
                  <a:schemeClr val="tx1"/>
                </a:solidFill>
              </a:rPr>
              <a:t>情景</a:t>
            </a:r>
            <a:endParaRPr lang="en-US" altLang="zh-CN" sz="1400" b="1" dirty="0" smtClean="0">
              <a:solidFill>
                <a:schemeClr val="tx1"/>
              </a:solidFill>
            </a:endParaRPr>
          </a:p>
          <a:p>
            <a:pPr algn="ctr"/>
            <a:r>
              <a:rPr lang="zh-CN" altLang="en-US" sz="1400" b="1" dirty="0" smtClean="0">
                <a:solidFill>
                  <a:schemeClr val="tx1"/>
                </a:solidFill>
              </a:rPr>
              <a:t>素材水平</a:t>
            </a:r>
            <a:endParaRPr lang="zh-CN" altLang="en-US" sz="1400" b="1" dirty="0">
              <a:solidFill>
                <a:schemeClr val="tx1"/>
              </a:solidFill>
            </a:endParaRPr>
          </a:p>
        </p:txBody>
      </p:sp>
      <p:cxnSp>
        <p:nvCxnSpPr>
          <p:cNvPr id="64" name="直接连接符 63"/>
          <p:cNvCxnSpPr/>
          <p:nvPr/>
        </p:nvCxnSpPr>
        <p:spPr>
          <a:xfrm rot="5400000">
            <a:off x="4250529" y="2536025"/>
            <a:ext cx="21431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2714612" y="3357562"/>
            <a:ext cx="21431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rot="5400000">
            <a:off x="4179885" y="4179099"/>
            <a:ext cx="356396" cy="79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1" name="椭圆 26"/>
          <p:cNvSpPr>
            <a:spLocks noChangeArrowheads="1"/>
          </p:cNvSpPr>
          <p:nvPr/>
        </p:nvSpPr>
        <p:spPr bwMode="auto">
          <a:xfrm>
            <a:off x="6143636" y="5857892"/>
            <a:ext cx="1009650" cy="463550"/>
          </a:xfrm>
          <a:prstGeom prst="ellipse">
            <a:avLst/>
          </a:prstGeom>
          <a:ln/>
          <a:extLst/>
        </p:spPr>
        <p:style>
          <a:lnRef idx="2">
            <a:schemeClr val="dk1"/>
          </a:lnRef>
          <a:fillRef idx="1">
            <a:schemeClr val="lt1"/>
          </a:fillRef>
          <a:effectRef idx="0">
            <a:schemeClr val="dk1"/>
          </a:effectRef>
          <a:fontRef idx="minor">
            <a:schemeClr val="dk1"/>
          </a:fontRef>
        </p:style>
        <p:txBody>
          <a:bodyPr anchor="ct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Char char="•"/>
              <a:defRPr sz="22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auto">
              <a:spcBef>
                <a:spcPct val="0"/>
              </a:spcBef>
              <a:spcAft>
                <a:spcPts val="0"/>
              </a:spcAft>
              <a:buClrTx/>
              <a:buFont typeface="Arial" panose="020B0604020202020204" pitchFamily="34" charset="0"/>
              <a:buNone/>
              <a:defRPr/>
            </a:pPr>
            <a:r>
              <a:rPr lang="zh-CN" altLang="en-US" sz="1800" b="0" dirty="0" smtClean="0">
                <a:solidFill>
                  <a:srgbClr val="0C040B"/>
                </a:solidFill>
                <a:latin typeface="黑体" panose="02010609060101010101" pitchFamily="49" charset="-122"/>
                <a:ea typeface="黑体" panose="02010609060101010101" pitchFamily="49" charset="-122"/>
                <a:sym typeface="Calibri" panose="020F0502020204030204" pitchFamily="34" charset="0"/>
              </a:rPr>
              <a:t>能源</a:t>
            </a:r>
            <a:endParaRPr lang="zh-CN" altLang="en-US" sz="1800" b="0" dirty="0">
              <a:solidFill>
                <a:srgbClr val="0C040B"/>
              </a:solidFill>
              <a:latin typeface="黑体" panose="02010609060101010101" pitchFamily="49" charset="-122"/>
              <a:ea typeface="黑体" panose="02010609060101010101" pitchFamily="49" charset="-122"/>
              <a:sym typeface="Calibri" panose="020F0502020204030204" pitchFamily="34" charset="0"/>
            </a:endParaRPr>
          </a:p>
        </p:txBody>
      </p:sp>
      <p:cxnSp>
        <p:nvCxnSpPr>
          <p:cNvPr id="86" name="直接连接符 85"/>
          <p:cNvCxnSpPr/>
          <p:nvPr/>
        </p:nvCxnSpPr>
        <p:spPr>
          <a:xfrm>
            <a:off x="6072198" y="3357562"/>
            <a:ext cx="142876"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000464" y="6429397"/>
            <a:ext cx="5143536" cy="646331"/>
          </a:xfrm>
          <a:prstGeom prst="rect">
            <a:avLst/>
          </a:prstGeom>
          <a:solidFill>
            <a:schemeClr val="bg2"/>
          </a:solidFill>
        </p:spPr>
        <p:txBody>
          <a:bodyPr wrap="square" rtlCol="0">
            <a:spAutoFit/>
          </a:bodyPr>
          <a:lstStyle/>
          <a:p>
            <a:r>
              <a:rPr lang="zh-CN" altLang="en-US" b="1" dirty="0" smtClean="0">
                <a:latin typeface="黑体" pitchFamily="49" charset="-122"/>
                <a:ea typeface="黑体" pitchFamily="49" charset="-122"/>
                <a:sym typeface="宋体" charset="-122"/>
              </a:rPr>
              <a:t>基于主题的核心知识、能力表现、素养发展要求</a:t>
            </a:r>
          </a:p>
          <a:p>
            <a:endParaRPr lang="zh-CN" altLang="en-US" dirty="0"/>
          </a:p>
        </p:txBody>
      </p:sp>
      <p:cxnSp>
        <p:nvCxnSpPr>
          <p:cNvPr id="65" name="直接连接符 64"/>
          <p:cNvCxnSpPr>
            <a:stCxn id="28" idx="2"/>
            <a:endCxn id="23" idx="0"/>
          </p:cNvCxnSpPr>
          <p:nvPr/>
        </p:nvCxnSpPr>
        <p:spPr>
          <a:xfrm rot="16200000" flipH="1">
            <a:off x="1557313" y="3447255"/>
            <a:ext cx="514356" cy="206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直接连接符 73"/>
          <p:cNvCxnSpPr>
            <a:stCxn id="28" idx="3"/>
          </p:cNvCxnSpPr>
          <p:nvPr/>
        </p:nvCxnSpPr>
        <p:spPr>
          <a:xfrm flipV="1">
            <a:off x="2179616" y="2928934"/>
            <a:ext cx="106368" cy="10001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457117"/>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131947966"/>
              </p:ext>
            </p:extLst>
          </p:nvPr>
        </p:nvGraphicFramePr>
        <p:xfrm>
          <a:off x="152399" y="116632"/>
          <a:ext cx="8884097" cy="6624736"/>
        </p:xfrm>
        <a:graphic>
          <a:graphicData uri="http://schemas.openxmlformats.org/drawingml/2006/table">
            <a:tbl>
              <a:tblPr/>
              <a:tblGrid>
                <a:gridCol w="3016286"/>
                <a:gridCol w="5867811"/>
              </a:tblGrid>
              <a:tr h="384950">
                <a:tc>
                  <a:txBody>
                    <a:bodyPr/>
                    <a:lstStyle/>
                    <a:p>
                      <a:pPr marL="0" algn="ctr" defTabSz="914400" rtl="0" eaLnBrk="1" latinLnBrk="0" hangingPunct="1">
                        <a:lnSpc>
                          <a:spcPct val="130000"/>
                        </a:lnSpc>
                        <a:spcAft>
                          <a:spcPts val="0"/>
                        </a:spcAft>
                      </a:pPr>
                      <a:r>
                        <a:rPr lang="zh-CN" altLang="zh-CN" sz="1800" b="1" kern="100" dirty="0" smtClean="0">
                          <a:solidFill>
                            <a:schemeClr val="tx1"/>
                          </a:solidFill>
                          <a:latin typeface="Calibri"/>
                          <a:ea typeface="宋体"/>
                          <a:cs typeface="Times New Roman"/>
                        </a:rPr>
                        <a:t>内容标准</a:t>
                      </a:r>
                      <a:r>
                        <a:rPr lang="zh-CN" altLang="en-US" sz="1800" b="1" kern="100" dirty="0" smtClean="0">
                          <a:solidFill>
                            <a:schemeClr val="tx1"/>
                          </a:solidFill>
                          <a:latin typeface="Calibri"/>
                          <a:ea typeface="宋体"/>
                          <a:cs typeface="Times New Roman"/>
                        </a:rPr>
                        <a:t>（修订前）</a:t>
                      </a:r>
                      <a:endParaRPr lang="zh-CN" altLang="en-US" sz="1800" b="1" kern="100" dirty="0">
                        <a:solidFill>
                          <a:schemeClr val="tx1"/>
                        </a:solidFill>
                        <a:latin typeface="Calibri"/>
                        <a:ea typeface="宋体"/>
                        <a:cs typeface="Times New Roman"/>
                      </a:endParaRPr>
                    </a:p>
                  </a:txBody>
                  <a:tcPr marL="40799" marR="407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30000"/>
                        </a:lnSpc>
                        <a:spcAft>
                          <a:spcPts val="0"/>
                        </a:spcAft>
                      </a:pPr>
                      <a:r>
                        <a:rPr lang="zh-CN" altLang="en-US" sz="1800" b="1" kern="100" dirty="0" smtClean="0">
                          <a:solidFill>
                            <a:schemeClr val="tx1"/>
                          </a:solidFill>
                          <a:latin typeface="Calibri"/>
                          <a:ea typeface="宋体"/>
                          <a:cs typeface="Times New Roman"/>
                        </a:rPr>
                        <a:t>内容标准（修订后）</a:t>
                      </a:r>
                      <a:endParaRPr lang="zh-CN" altLang="zh-CN" sz="1800" b="1" kern="100" dirty="0">
                        <a:solidFill>
                          <a:schemeClr val="tx1"/>
                        </a:solidFill>
                        <a:latin typeface="Calibri"/>
                        <a:ea typeface="宋体"/>
                        <a:cs typeface="Times New Roman"/>
                      </a:endParaRPr>
                    </a:p>
                  </a:txBody>
                  <a:tcPr marL="40799" marR="4079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39786">
                <a:tc>
                  <a:txBody>
                    <a:bodyPr/>
                    <a:lstStyle/>
                    <a:p>
                      <a:pPr lvl="0"/>
                      <a:r>
                        <a:rPr lang="en-US" altLang="zh-CN" sz="1600" dirty="0" smtClean="0"/>
                        <a:t>1.</a:t>
                      </a:r>
                      <a:r>
                        <a:rPr lang="zh-CN" altLang="en-US" sz="1600" dirty="0" smtClean="0"/>
                        <a:t>能根据物质的组成和性质对物质进行分类。知道胶体是一种常见的分散系。</a:t>
                      </a:r>
                    </a:p>
                    <a:p>
                      <a:pPr lvl="0"/>
                      <a:r>
                        <a:rPr lang="en-US" altLang="zh-CN" sz="1600" dirty="0" smtClean="0"/>
                        <a:t>2.</a:t>
                      </a:r>
                      <a:r>
                        <a:rPr lang="zh-CN" altLang="en-US" sz="1600" dirty="0" smtClean="0"/>
                        <a:t>知道酸、碱、盐在溶液中能发生电离，通过实验事实认识离子反应及其发生的条件，了解常见离子的检验方法。</a:t>
                      </a:r>
                    </a:p>
                    <a:p>
                      <a:pPr lvl="0"/>
                      <a:r>
                        <a:rPr lang="en-US" altLang="zh-CN" sz="1600" dirty="0" smtClean="0"/>
                        <a:t>3..</a:t>
                      </a:r>
                      <a:r>
                        <a:rPr lang="zh-CN" altLang="en-US" sz="1600" dirty="0" smtClean="0"/>
                        <a:t>根据实验事实了解氧化还原反应的本质是电子的转移，举例说明生产、生活中常见的氧化还原反应。</a:t>
                      </a:r>
                      <a:endParaRPr lang="en-US" altLang="zh-CN" sz="1600" dirty="0" smtClean="0"/>
                    </a:p>
                    <a:p>
                      <a:pPr lvl="0"/>
                      <a:r>
                        <a:rPr lang="en-US" altLang="zh-CN" sz="1600" dirty="0" smtClean="0"/>
                        <a:t>4.</a:t>
                      </a:r>
                      <a:r>
                        <a:rPr lang="zh-CN" altLang="en-US" sz="1600" dirty="0" smtClean="0"/>
                        <a:t>根据生产、生活中的应用实例或通过实验探究，了解</a:t>
                      </a:r>
                      <a:r>
                        <a:rPr lang="zh-CN" altLang="en-US" sz="1600" dirty="0" smtClean="0">
                          <a:solidFill>
                            <a:srgbClr val="C00000"/>
                          </a:solidFill>
                        </a:rPr>
                        <a:t>钠、铝、铁、铜</a:t>
                      </a:r>
                      <a:r>
                        <a:rPr lang="zh-CN" altLang="en-US" sz="1600" dirty="0" smtClean="0"/>
                        <a:t>等金属及其重要化合物的主要性质，能列举合金材料的重要应用。</a:t>
                      </a:r>
                    </a:p>
                    <a:p>
                      <a:pPr lvl="0"/>
                      <a:r>
                        <a:rPr lang="en-US" altLang="zh-CN" sz="1600" dirty="0" smtClean="0"/>
                        <a:t>5.</a:t>
                      </a:r>
                      <a:r>
                        <a:rPr lang="zh-CN" altLang="en-US" sz="1600" dirty="0" smtClean="0"/>
                        <a:t>通过实验了解</a:t>
                      </a:r>
                      <a:r>
                        <a:rPr lang="zh-CN" altLang="en-US" sz="1600" dirty="0" smtClean="0">
                          <a:solidFill>
                            <a:srgbClr val="C00000"/>
                          </a:solidFill>
                        </a:rPr>
                        <a:t>氯、氮、硫、硅</a:t>
                      </a:r>
                      <a:r>
                        <a:rPr lang="zh-CN" altLang="en-US" sz="1600" dirty="0" smtClean="0"/>
                        <a:t>等非金属及其重要化合物的主要性质，认识其在生产中的应用和对生态环境的影响。</a:t>
                      </a:r>
                      <a:endParaRPr lang="zh-CN" sz="1600" kern="100" dirty="0">
                        <a:latin typeface="Times New Roman"/>
                        <a:ea typeface="宋体"/>
                        <a:cs typeface="Times New Roman"/>
                      </a:endParaRPr>
                    </a:p>
                  </a:txBody>
                  <a:tcPr marL="40799" marR="40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C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2.1</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元素与物质</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认识元素可以组成不同种类的物质，根据物质的组成和性质可以对物质进行分类；同类物质具有相似的性质，一定条件下各类物质可以相互转化；认识元素在物质中可以具有不同价态，可通过氧化还原反应实现含有不同价态同种元素的物质的相互转化。</a:t>
                      </a:r>
                      <a:endParaRPr kumimoji="0" lang="zh-CN" altLang="en-US" sz="1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2.2</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电离与离子反应</a:t>
                      </a:r>
                      <a:endParaRPr kumimoji="0" lang="en-US" altLang="zh-CN"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1400" b="0" i="0" u="none" strike="noStrike" kern="1200" cap="none" normalizeH="0" baseline="0" dirty="0" smtClean="0">
                          <a:ln>
                            <a:noFill/>
                          </a:ln>
                          <a:solidFill>
                            <a:srgbClr val="000000"/>
                          </a:solidFill>
                          <a:effectLst/>
                          <a:latin typeface="Calibri" pitchFamily="34" charset="0"/>
                          <a:ea typeface="宋体" pitchFamily="2" charset="-122"/>
                          <a:cs typeface="宋体" pitchFamily="2" charset="-122"/>
                        </a:rPr>
                        <a:t>认识酸、碱、盐等电解质在水溶液中或熔融状态下能发生电离；通过实验事实认识离子反应及其发生的条件，了解常见离子的检验方法。</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   2.3 </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氧化还原反应</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认识有化合价变化的反应是氧化还原反应，了解氧化还原反应的本质是电子的转移，知道常见的氧化剂和还原剂。</a:t>
                      </a:r>
                      <a:endParaRPr kumimoji="0" lang="zh-CN" altLang="en-US" sz="1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2.4</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金属及其化合物</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结合真实情境中的应用实例或通过实验探究，了解</a:t>
                      </a:r>
                      <a:r>
                        <a:rPr kumimoji="0" lang="zh-CN" altLang="en-US" sz="14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钠、铁</a:t>
                      </a: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及其重要化合物的主要性质，了解它们在生产、生活中的应用。</a:t>
                      </a:r>
                      <a:endParaRPr kumimoji="0" lang="zh-CN" altLang="en-US" sz="1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2.5</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非金属及其化合物</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结合真实情境中的应用实例或通过实验探究，了解</a:t>
                      </a:r>
                      <a:r>
                        <a:rPr kumimoji="0" lang="zh-CN" altLang="en-US" sz="14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氯、氮、硫</a:t>
                      </a: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及其重要化合物的主要性质，认识其在生产中的应用和对生态环境的影响。</a:t>
                      </a:r>
                      <a:endParaRPr kumimoji="0" lang="zh-CN" altLang="en-US" sz="1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2.6</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物质性质及物质转化的价值</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4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结合实例认识金属、非金属及其化合物的多样性，了解通过化学反应可以探索物质性质、实现物质转化，认识物质及其转化在自然资源综合利用和环境保护中的重要价值。</a:t>
                      </a:r>
                      <a:endParaRPr kumimoji="0" lang="zh-CN" altLang="en-US" sz="1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18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2.7</a:t>
                      </a:r>
                      <a:r>
                        <a:rPr kumimoji="0" lang="zh-CN" altLang="en-US" sz="18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学生必做实验</a:t>
                      </a:r>
                      <a:endParaRPr kumimoji="0" lang="zh-CN" altLang="en-US" sz="1800" b="0" i="0" u="none" strike="noStrike" cap="none" normalizeH="0" baseline="0" dirty="0" smtClean="0">
                        <a:ln>
                          <a:noFill/>
                        </a:ln>
                        <a:solidFill>
                          <a:srgbClr val="C00000"/>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zh-CN" altLang="en-US" sz="1600" b="0"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用化学沉淀法去除粗盐中的杂质离子</a:t>
                      </a:r>
                      <a:endParaRPr kumimoji="0" lang="en-US" altLang="zh-CN" sz="1600" b="0" i="0" u="none" strike="noStrike" cap="none" normalizeH="0" baseline="0" dirty="0" smtClean="0">
                        <a:ln>
                          <a:noFill/>
                        </a:ln>
                        <a:solidFill>
                          <a:srgbClr val="000000"/>
                        </a:solidFill>
                        <a:effectLst/>
                        <a:latin typeface="Calibri" pitchFamily="34" charset="0"/>
                        <a:ea typeface="宋体" pitchFamily="2" charset="-122"/>
                        <a:cs typeface="宋体" pitchFamily="2" charset="-122"/>
                      </a:endParaRPr>
                    </a:p>
                    <a:p>
                      <a:pPr lvl="0" eaLnBrk="0" fontAlgn="base" hangingPunct="0">
                        <a:spcBef>
                          <a:spcPct val="0"/>
                        </a:spcBef>
                        <a:spcAft>
                          <a:spcPct val="0"/>
                        </a:spcAft>
                        <a:buFontTx/>
                        <a:buChar char="•"/>
                      </a:pPr>
                      <a:r>
                        <a:rPr lang="zh-CN" altLang="en-US" sz="1600" dirty="0" smtClean="0">
                          <a:solidFill>
                            <a:srgbClr val="000000"/>
                          </a:solidFill>
                          <a:latin typeface="Calibri" pitchFamily="34" charset="0"/>
                          <a:ea typeface="宋体" pitchFamily="2" charset="-122"/>
                          <a:cs typeface="宋体" pitchFamily="2" charset="-122"/>
                        </a:rPr>
                        <a:t>铁及其化合物的性质</a:t>
                      </a:r>
                      <a:endParaRPr lang="zh-CN" altLang="en-US" sz="1600" dirty="0" smtClean="0">
                        <a:latin typeface="Arial" pitchFamily="34" charset="0"/>
                        <a:ea typeface="宋体" pitchFamily="2" charset="-122"/>
                        <a:cs typeface="宋体" pitchFamily="2" charset="-122"/>
                      </a:endParaRPr>
                    </a:p>
                    <a:p>
                      <a:pPr lvl="0" eaLnBrk="0" fontAlgn="base" hangingPunct="0">
                        <a:spcBef>
                          <a:spcPct val="0"/>
                        </a:spcBef>
                        <a:spcAft>
                          <a:spcPct val="0"/>
                        </a:spcAft>
                        <a:buFontTx/>
                        <a:buChar char="•"/>
                      </a:pPr>
                      <a:r>
                        <a:rPr lang="zh-CN" altLang="en-US" sz="1600" dirty="0" smtClean="0">
                          <a:solidFill>
                            <a:srgbClr val="000000"/>
                          </a:solidFill>
                          <a:latin typeface="Calibri" pitchFamily="34" charset="0"/>
                          <a:ea typeface="宋体" pitchFamily="2" charset="-122"/>
                          <a:cs typeface="宋体" pitchFamily="2" charset="-122"/>
                        </a:rPr>
                        <a:t>不同价态含硫物质的转化</a:t>
                      </a:r>
                      <a:endParaRPr lang="zh-CN" altLang="en-US" sz="1600" b="1" kern="1200" dirty="0">
                        <a:solidFill>
                          <a:srgbClr val="FF0000"/>
                        </a:solidFill>
                        <a:latin typeface="+mn-lt"/>
                        <a:ea typeface="+mn-ea"/>
                        <a:cs typeface="+mn-cs"/>
                      </a:endParaRPr>
                    </a:p>
                  </a:txBody>
                  <a:tcPr marL="40799" marR="407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332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285728"/>
            <a:ext cx="8352928" cy="720279"/>
          </a:xfrm>
        </p:spPr>
        <p:txBody>
          <a:bodyPr>
            <a:normAutofit fontScale="90000"/>
          </a:bodyPr>
          <a:lstStyle/>
          <a:p>
            <a:r>
              <a:rPr lang="zh-CN" altLang="en-US" b="1" dirty="0" smtClean="0">
                <a:solidFill>
                  <a:srgbClr val="C00000"/>
                </a:solidFill>
              </a:rPr>
              <a:t>学业要求</a:t>
            </a:r>
            <a:endParaRPr lang="zh-CN" altLang="en-US" b="1" dirty="0">
              <a:solidFill>
                <a:srgbClr val="C00000"/>
              </a:solidFill>
            </a:endParaRPr>
          </a:p>
        </p:txBody>
      </p:sp>
      <p:sp>
        <p:nvSpPr>
          <p:cNvPr id="1025" name="Rectangle 1"/>
          <p:cNvSpPr>
            <a:spLocks noChangeArrowheads="1"/>
          </p:cNvSpPr>
          <p:nvPr/>
        </p:nvSpPr>
        <p:spPr bwMode="auto">
          <a:xfrm>
            <a:off x="285720" y="1285860"/>
            <a:ext cx="860676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1.</a:t>
            </a:r>
            <a:r>
              <a:rPr kumimoji="0" lang="en-US" altLang="zh-CN" sz="2000" b="1"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能依据物质类别和元素价态</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列举</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某种元素的典型代表物。</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能利用电离、离子反应、氧化还原反应等概念</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对常见的反应进行</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分类</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和</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分析说明</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。能用电离方程式</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表示</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某些酸、碱、盐的电离。</a:t>
            </a:r>
            <a:endParaRPr kumimoji="0" lang="zh-CN" altLang="en-US" sz="20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2.</a:t>
            </a:r>
            <a:r>
              <a:rPr kumimoji="0" lang="en-US" altLang="zh-CN" sz="2000" b="1"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能用化学方程式、离子方程式</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正确</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表示</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典型物质的主要化学性质。</a:t>
            </a:r>
            <a:endParaRPr kumimoji="0" lang="zh-CN" altLang="en-US" sz="20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3.</a:t>
            </a:r>
            <a:r>
              <a:rPr kumimoji="0" lang="en-US" altLang="zh-CN" sz="2000" b="1"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能从物质类别、元素价态的角度，依据复分解反应和氧化还原反应原理</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预测</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物质的化学性质和变化，</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设计</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实验进行初步验证，并能</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分析、解释</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有关实验现象。</a:t>
            </a:r>
            <a:endParaRPr kumimoji="0" lang="zh-CN" altLang="en-US" sz="20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4.</a:t>
            </a:r>
            <a:r>
              <a:rPr kumimoji="0" lang="en-US" altLang="zh-CN" sz="2000" b="1"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能利用典型代表物的性质和反应</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设计</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常见物质制备、分离、提纯、检验等简单任务的方案。</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能从物质类别和元素价态变化的视角</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说明</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物质的转化路径。</a:t>
            </a:r>
            <a:endParaRPr kumimoji="0" lang="zh-CN" altLang="en-US" sz="20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5</a:t>
            </a:r>
            <a:r>
              <a:rPr kumimoji="0" lang="en-US" altLang="zh-CN" sz="2000" b="1"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a:t>
            </a:r>
            <a:r>
              <a:rPr kumimoji="0" lang="en-US" altLang="zh-CN" sz="2000" b="1" i="0" u="none" strike="noStrike" cap="none" normalizeH="0" baseline="0" dirty="0" smtClean="0">
                <a:ln>
                  <a:noFill/>
                </a:ln>
                <a:solidFill>
                  <a:srgbClr val="C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能根据物质的性质</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分析</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实验室、生产、生活以及环境中的某些常见问题，</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说明妥善保存、合理使用</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化学品的常见方法。</a:t>
            </a:r>
            <a:endParaRPr kumimoji="0" lang="zh-CN" altLang="en-US" sz="20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Times New Roman" pitchFamily="18" charset="0"/>
              </a:rPr>
              <a:t>  </a:t>
            </a:r>
            <a:r>
              <a:rPr kumimoji="0" lang="en-US" altLang="zh-CN" sz="20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6.</a:t>
            </a:r>
            <a:r>
              <a:rPr kumimoji="0" lang="en-US" altLang="zh-CN" sz="2000" b="1"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能</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说明</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常见元素及其化合物的应用（如金属冶炼、合成氨等）</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对社会发展的价值、对环境的影响</a:t>
            </a:r>
            <a:r>
              <a:rPr kumimoji="0" lang="zh-CN" altLang="en-US" sz="2000" b="1" i="0" u="none" strike="noStrike" cap="none" normalizeH="0" baseline="0" dirty="0" smtClean="0">
                <a:ln>
                  <a:noFill/>
                </a:ln>
                <a:solidFill>
                  <a:srgbClr val="000000"/>
                </a:solidFill>
                <a:effectLst/>
                <a:latin typeface="Calibri" pitchFamily="34" charset="0"/>
                <a:ea typeface="宋体" pitchFamily="2" charset="-122"/>
                <a:cs typeface="宋体" pitchFamily="2" charset="-122"/>
              </a:rPr>
              <a:t>。</a:t>
            </a:r>
            <a:r>
              <a:rPr kumimoji="0" lang="zh-CN" altLang="en-US" sz="2000" b="1" i="0" u="none" strike="noStrike" cap="none" normalizeH="0" baseline="0" dirty="0" smtClean="0">
                <a:ln>
                  <a:noFill/>
                </a:ln>
                <a:solidFill>
                  <a:srgbClr val="C00000"/>
                </a:solidFill>
                <a:effectLst/>
                <a:latin typeface="Calibri" pitchFamily="34" charset="0"/>
                <a:ea typeface="宋体" pitchFamily="2" charset="-122"/>
                <a:cs typeface="宋体" pitchFamily="2" charset="-122"/>
              </a:rPr>
              <a:t>能有意识运用所学的知识或寻求相关证据</a:t>
            </a:r>
            <a:r>
              <a:rPr kumimoji="0" lang="zh-CN" altLang="en-US" sz="2000" b="1" i="0" u="none" strike="noStrike" cap="none" normalizeH="0" baseline="0" dirty="0" smtClean="0">
                <a:ln>
                  <a:noFill/>
                </a:ln>
                <a:solidFill>
                  <a:schemeClr val="accent4"/>
                </a:solidFill>
                <a:effectLst/>
                <a:latin typeface="Calibri" pitchFamily="34" charset="0"/>
                <a:ea typeface="宋体" pitchFamily="2" charset="-122"/>
                <a:cs typeface="宋体" pitchFamily="2" charset="-122"/>
              </a:rPr>
              <a:t>参与社会性议题的讨论</a:t>
            </a:r>
            <a:r>
              <a:rPr kumimoji="0" lang="zh-CN" altLang="en-US" sz="2000" b="1" i="0" u="none" strike="noStrike" cap="none" normalizeH="0" baseline="0" dirty="0" smtClean="0">
                <a:ln>
                  <a:noFill/>
                </a:ln>
                <a:effectLst/>
                <a:latin typeface="Calibri" pitchFamily="34" charset="0"/>
                <a:ea typeface="宋体" pitchFamily="2" charset="-122"/>
                <a:cs typeface="宋体" pitchFamily="2" charset="-122"/>
              </a:rPr>
              <a:t>（如酸雨和雾霾防治、水体保护、食品安全等）。</a:t>
            </a:r>
            <a:endParaRPr kumimoji="0" lang="en-US" altLang="zh-CN" sz="2000" b="1" i="0" u="none" strike="noStrike" cap="none" normalizeH="0" baseline="0" dirty="0" smtClean="0">
              <a:ln>
                <a:noFill/>
              </a:ln>
              <a:effectLst/>
              <a:latin typeface="Calibri"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zh-CN" altLang="en-US" sz="2000" b="1" i="0" u="none" strike="noStrike" cap="none" normalizeH="0" baseline="0" dirty="0" smtClean="0">
              <a:ln>
                <a:noFill/>
              </a:ln>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1185843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76672"/>
            <a:ext cx="8229600" cy="1143000"/>
          </a:xfrm>
        </p:spPr>
        <p:txBody>
          <a:bodyPr>
            <a:normAutofit fontScale="90000"/>
          </a:bodyPr>
          <a:lstStyle/>
          <a:p>
            <a:r>
              <a:rPr lang="zh-CN" altLang="zh-CN" sz="3600" b="1" dirty="0" smtClean="0">
                <a:solidFill>
                  <a:srgbClr val="C00000"/>
                </a:solidFill>
              </a:rPr>
              <a:t>常见</a:t>
            </a:r>
            <a:r>
              <a:rPr lang="zh-CN" altLang="zh-CN" sz="3600" b="1" dirty="0">
                <a:solidFill>
                  <a:srgbClr val="C00000"/>
                </a:solidFill>
              </a:rPr>
              <a:t>无机物的性质和应用主题</a:t>
            </a:r>
            <a:r>
              <a:rPr lang="zh-CN" altLang="zh-CN" sz="3600" b="1" dirty="0" smtClean="0">
                <a:solidFill>
                  <a:srgbClr val="C00000"/>
                </a:solidFill>
              </a:rPr>
              <a:t>的</a:t>
            </a:r>
            <a:r>
              <a:rPr lang="en-US" altLang="zh-CN" sz="3600" b="1" dirty="0" smtClean="0">
                <a:solidFill>
                  <a:srgbClr val="C00000"/>
                </a:solidFill>
              </a:rPr>
              <a:t/>
            </a:r>
            <a:br>
              <a:rPr lang="en-US" altLang="zh-CN" sz="3600" b="1" dirty="0" smtClean="0">
                <a:solidFill>
                  <a:srgbClr val="C00000"/>
                </a:solidFill>
              </a:rPr>
            </a:br>
            <a:r>
              <a:rPr lang="zh-CN" altLang="zh-CN" sz="3600" b="1" dirty="0" smtClean="0">
                <a:solidFill>
                  <a:srgbClr val="C00000"/>
                </a:solidFill>
              </a:rPr>
              <a:t>教学</a:t>
            </a:r>
            <a:r>
              <a:rPr lang="zh-CN" altLang="en-US" sz="3600" b="1" dirty="0" smtClean="0">
                <a:solidFill>
                  <a:srgbClr val="C00000"/>
                </a:solidFill>
              </a:rPr>
              <a:t>关键</a:t>
            </a:r>
            <a:r>
              <a:rPr lang="zh-CN" altLang="zh-CN" sz="3600" b="1" dirty="0" smtClean="0">
                <a:solidFill>
                  <a:srgbClr val="C00000"/>
                </a:solidFill>
              </a:rPr>
              <a:t>问题</a:t>
            </a:r>
            <a:r>
              <a:rPr lang="zh-CN" altLang="zh-CN" sz="3600" b="1" dirty="0">
                <a:solidFill>
                  <a:srgbClr val="C00000"/>
                </a:solidFill>
              </a:rPr>
              <a:t>及核心策略</a:t>
            </a:r>
            <a:br>
              <a:rPr lang="zh-CN" altLang="zh-CN" sz="3600" b="1" dirty="0">
                <a:solidFill>
                  <a:srgbClr val="C00000"/>
                </a:solidFill>
              </a:rPr>
            </a:br>
            <a:endParaRPr lang="zh-CN" altLang="en-US" sz="3600" b="1" dirty="0">
              <a:solidFill>
                <a:srgbClr val="C00000"/>
              </a:solidFill>
            </a:endParaRPr>
          </a:p>
        </p:txBody>
      </p:sp>
      <p:sp>
        <p:nvSpPr>
          <p:cNvPr id="3" name="内容占位符 2"/>
          <p:cNvSpPr>
            <a:spLocks noGrp="1"/>
          </p:cNvSpPr>
          <p:nvPr>
            <p:ph idx="1"/>
          </p:nvPr>
        </p:nvSpPr>
        <p:spPr>
          <a:xfrm>
            <a:off x="457200" y="1412776"/>
            <a:ext cx="8229600" cy="5328592"/>
          </a:xfrm>
        </p:spPr>
        <p:txBody>
          <a:bodyPr>
            <a:noAutofit/>
          </a:bodyPr>
          <a:lstStyle/>
          <a:p>
            <a:r>
              <a:rPr lang="zh-CN" altLang="zh-CN" sz="2800" b="1" dirty="0" smtClean="0"/>
              <a:t>突出</a:t>
            </a:r>
            <a:r>
              <a:rPr lang="zh-CN" altLang="zh-CN" sz="2800" b="1" dirty="0"/>
              <a:t>问题</a:t>
            </a:r>
            <a:r>
              <a:rPr lang="zh-CN" altLang="zh-CN" sz="2800" b="1" dirty="0" smtClean="0"/>
              <a:t>：</a:t>
            </a:r>
            <a:endParaRPr lang="en-US" altLang="zh-CN" sz="2800" b="1" dirty="0" smtClean="0"/>
          </a:p>
          <a:p>
            <a:pPr marL="0" indent="0">
              <a:buNone/>
            </a:pPr>
            <a:r>
              <a:rPr lang="zh-CN" altLang="zh-CN" sz="2000" dirty="0" smtClean="0"/>
              <a:t>（</a:t>
            </a:r>
            <a:r>
              <a:rPr lang="en-US" altLang="zh-CN" sz="2000" dirty="0"/>
              <a:t>1</a:t>
            </a:r>
            <a:r>
              <a:rPr lang="zh-CN" altLang="zh-CN" sz="2000" dirty="0"/>
              <a:t>）以听和记教师讲述的实验现象和结论代替学生亲自的观察思考和实验探究</a:t>
            </a:r>
            <a:r>
              <a:rPr lang="zh-CN" altLang="zh-CN" sz="2000" dirty="0" smtClean="0"/>
              <a:t>；</a:t>
            </a:r>
            <a:endParaRPr lang="en-US" altLang="zh-CN" sz="2000" dirty="0" smtClean="0"/>
          </a:p>
          <a:p>
            <a:pPr marL="0" indent="0">
              <a:buNone/>
            </a:pPr>
            <a:r>
              <a:rPr lang="zh-CN" altLang="zh-CN" sz="2000" dirty="0" smtClean="0"/>
              <a:t>（</a:t>
            </a:r>
            <a:r>
              <a:rPr lang="en-US" altLang="zh-CN" sz="2000" dirty="0"/>
              <a:t>2</a:t>
            </a:r>
            <a:r>
              <a:rPr lang="zh-CN" altLang="zh-CN" sz="2000" dirty="0"/>
              <a:t>）以反复背记化学方程式代替基于化学反应的原理和规律进行分析理解和证据推理</a:t>
            </a:r>
            <a:r>
              <a:rPr lang="zh-CN" altLang="zh-CN" sz="2000" dirty="0" smtClean="0"/>
              <a:t>；</a:t>
            </a:r>
            <a:endParaRPr lang="en-US" altLang="zh-CN" sz="2000" dirty="0" smtClean="0"/>
          </a:p>
          <a:p>
            <a:pPr marL="0" indent="0">
              <a:buNone/>
            </a:pPr>
            <a:r>
              <a:rPr lang="zh-CN" altLang="zh-CN" sz="2000" dirty="0" smtClean="0"/>
              <a:t>（</a:t>
            </a:r>
            <a:r>
              <a:rPr lang="en-US" altLang="zh-CN" sz="2000" dirty="0"/>
              <a:t>3</a:t>
            </a:r>
            <a:r>
              <a:rPr lang="zh-CN" altLang="zh-CN" sz="2000" dirty="0"/>
              <a:t>）以题海训练代替真实的问题解决</a:t>
            </a:r>
            <a:r>
              <a:rPr lang="zh-CN" altLang="zh-CN" sz="2000" dirty="0" smtClean="0"/>
              <a:t>；</a:t>
            </a:r>
            <a:endParaRPr lang="en-US" altLang="zh-CN" sz="2000" dirty="0" smtClean="0"/>
          </a:p>
          <a:p>
            <a:pPr marL="0" indent="0">
              <a:buNone/>
            </a:pPr>
            <a:r>
              <a:rPr lang="zh-CN" altLang="zh-CN" sz="2000" dirty="0" smtClean="0"/>
              <a:t>（</a:t>
            </a:r>
            <a:r>
              <a:rPr lang="en-US" altLang="zh-CN" sz="2000" dirty="0"/>
              <a:t>4</a:t>
            </a:r>
            <a:r>
              <a:rPr lang="zh-CN" altLang="zh-CN" sz="2000" dirty="0"/>
              <a:t>）以单一的具体代表物的性质学习代替基于元素观的物质性质和转化的认识</a:t>
            </a:r>
            <a:r>
              <a:rPr lang="zh-CN" altLang="zh-CN" sz="2000" dirty="0" smtClean="0"/>
              <a:t>；</a:t>
            </a:r>
            <a:endParaRPr lang="en-US" altLang="zh-CN" sz="2000" dirty="0" smtClean="0"/>
          </a:p>
          <a:p>
            <a:pPr marL="0" indent="0">
              <a:buNone/>
            </a:pPr>
            <a:r>
              <a:rPr lang="zh-CN" altLang="zh-CN" sz="2000" dirty="0" smtClean="0"/>
              <a:t>（</a:t>
            </a:r>
            <a:r>
              <a:rPr lang="en-US" altLang="zh-CN" sz="2000" dirty="0"/>
              <a:t>5</a:t>
            </a:r>
            <a:r>
              <a:rPr lang="zh-CN" altLang="zh-CN" sz="2000" dirty="0"/>
              <a:t>）以去情境化和碎片化的教学代替真实学习背景和整体性学习。</a:t>
            </a:r>
          </a:p>
          <a:p>
            <a:r>
              <a:rPr lang="zh-CN" altLang="zh-CN" sz="2800" b="1" dirty="0" smtClean="0"/>
              <a:t>教学策略：</a:t>
            </a:r>
            <a:endParaRPr lang="en-US" altLang="zh-CN" sz="2800" b="1" dirty="0" smtClean="0"/>
          </a:p>
          <a:p>
            <a:pPr marL="0" indent="0">
              <a:buNone/>
            </a:pPr>
            <a:r>
              <a:rPr lang="zh-CN" altLang="en-US" sz="2000" b="1" dirty="0" smtClean="0"/>
              <a:t>（</a:t>
            </a:r>
            <a:r>
              <a:rPr lang="en-US" altLang="zh-CN" sz="2000" b="1" dirty="0" smtClean="0"/>
              <a:t>1</a:t>
            </a:r>
            <a:r>
              <a:rPr lang="zh-CN" altLang="en-US" sz="2000" b="1" dirty="0" smtClean="0"/>
              <a:t>）</a:t>
            </a:r>
            <a:r>
              <a:rPr lang="zh-CN" altLang="zh-CN" sz="2000" b="1" dirty="0" smtClean="0"/>
              <a:t>发挥</a:t>
            </a:r>
            <a:r>
              <a:rPr lang="zh-CN" altLang="zh-CN" sz="2000" b="1" dirty="0"/>
              <a:t>核心概念对元素化合物学习的指导作用</a:t>
            </a:r>
            <a:r>
              <a:rPr lang="zh-CN" altLang="zh-CN" sz="2000" b="1" dirty="0" smtClean="0"/>
              <a:t>。</a:t>
            </a:r>
            <a:endParaRPr lang="en-US" altLang="zh-CN" sz="2000" b="1" dirty="0" smtClean="0"/>
          </a:p>
          <a:p>
            <a:pPr marL="0" indent="0">
              <a:buNone/>
            </a:pPr>
            <a:r>
              <a:rPr lang="zh-CN" altLang="en-US" sz="2000" b="1" dirty="0" smtClean="0"/>
              <a:t>（</a:t>
            </a:r>
            <a:r>
              <a:rPr lang="en-US" altLang="zh-CN" sz="2000" b="1" dirty="0" smtClean="0"/>
              <a:t>2</a:t>
            </a:r>
            <a:r>
              <a:rPr lang="zh-CN" altLang="en-US" sz="2000" b="1" dirty="0" smtClean="0"/>
              <a:t>）</a:t>
            </a:r>
            <a:r>
              <a:rPr lang="zh-CN" altLang="zh-CN" sz="2000" b="1" dirty="0" smtClean="0"/>
              <a:t>重视</a:t>
            </a:r>
            <a:r>
              <a:rPr lang="zh-CN" altLang="zh-CN" sz="2000" b="1" dirty="0"/>
              <a:t>开展高水平的实验探究活动</a:t>
            </a:r>
            <a:r>
              <a:rPr lang="zh-CN" altLang="zh-CN" sz="2000" b="1" dirty="0" smtClean="0"/>
              <a:t>。</a:t>
            </a:r>
            <a:endParaRPr lang="en-US" altLang="zh-CN" sz="2000" b="1" dirty="0" smtClean="0"/>
          </a:p>
          <a:p>
            <a:pPr marL="0" indent="0">
              <a:buNone/>
            </a:pPr>
            <a:r>
              <a:rPr lang="zh-CN" altLang="en-US" sz="2000" b="1" dirty="0" smtClean="0"/>
              <a:t>（</a:t>
            </a:r>
            <a:r>
              <a:rPr lang="en-US" altLang="zh-CN" sz="2000" b="1" dirty="0" smtClean="0"/>
              <a:t>3</a:t>
            </a:r>
            <a:r>
              <a:rPr lang="zh-CN" altLang="en-US" sz="2000" b="1" dirty="0" smtClean="0"/>
              <a:t>）</a:t>
            </a:r>
            <a:r>
              <a:rPr lang="zh-CN" altLang="zh-CN" sz="2000" b="1" dirty="0" smtClean="0"/>
              <a:t>紧密</a:t>
            </a:r>
            <a:r>
              <a:rPr lang="zh-CN" altLang="zh-CN" sz="2000" b="1" dirty="0"/>
              <a:t>联系生产和生活实际，创设丰富多样的真实问题情境</a:t>
            </a:r>
            <a:r>
              <a:rPr lang="zh-CN" altLang="zh-CN" sz="2000" b="1" dirty="0" smtClean="0"/>
              <a:t>。</a:t>
            </a:r>
            <a:endParaRPr lang="en-US" altLang="zh-CN" sz="2000" b="1" dirty="0" smtClean="0"/>
          </a:p>
          <a:p>
            <a:pPr marL="0" indent="0">
              <a:buNone/>
            </a:pPr>
            <a:r>
              <a:rPr lang="zh-CN" altLang="en-US" sz="2000" b="1" dirty="0" smtClean="0"/>
              <a:t>（</a:t>
            </a:r>
            <a:r>
              <a:rPr lang="en-US" altLang="zh-CN" sz="2000" b="1" dirty="0" smtClean="0"/>
              <a:t>4</a:t>
            </a:r>
            <a:r>
              <a:rPr lang="zh-CN" altLang="en-US" sz="2000" b="1" dirty="0" smtClean="0"/>
              <a:t>）</a:t>
            </a:r>
            <a:r>
              <a:rPr lang="zh-CN" altLang="zh-CN" sz="2000" b="1" dirty="0" smtClean="0"/>
              <a:t>鼓励</a:t>
            </a:r>
            <a:r>
              <a:rPr lang="zh-CN" altLang="zh-CN" sz="2000" b="1" dirty="0"/>
              <a:t>使用多样化的教学方式和学习途径。</a:t>
            </a:r>
          </a:p>
          <a:p>
            <a:endParaRPr lang="zh-CN" altLang="en-US" sz="2000" dirty="0"/>
          </a:p>
        </p:txBody>
      </p:sp>
    </p:spTree>
    <p:extLst>
      <p:ext uri="{BB962C8B-B14F-4D97-AF65-F5344CB8AC3E}">
        <p14:creationId xmlns:p14="http://schemas.microsoft.com/office/powerpoint/2010/main" val="40239321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8229600" cy="582594"/>
          </a:xfrm>
        </p:spPr>
        <p:txBody>
          <a:bodyPr>
            <a:normAutofit fontScale="90000"/>
          </a:bodyPr>
          <a:lstStyle/>
          <a:p>
            <a:r>
              <a:rPr lang="zh-CN" altLang="en-US" b="1" dirty="0" smtClean="0">
                <a:solidFill>
                  <a:srgbClr val="C00000"/>
                </a:solidFill>
              </a:rPr>
              <a:t>教学提示</a:t>
            </a:r>
            <a:r>
              <a:rPr lang="en-US" altLang="zh-CN" b="1" dirty="0" smtClean="0">
                <a:solidFill>
                  <a:srgbClr val="C00000"/>
                </a:solidFill>
              </a:rPr>
              <a:t>---</a:t>
            </a:r>
            <a:r>
              <a:rPr lang="zh-CN" altLang="en-US" b="1" dirty="0" smtClean="0">
                <a:solidFill>
                  <a:srgbClr val="C00000"/>
                </a:solidFill>
              </a:rPr>
              <a:t>学习活动建议</a:t>
            </a:r>
            <a:endParaRPr lang="zh-CN" altLang="en-US" dirty="0">
              <a:solidFill>
                <a:srgbClr val="C00000"/>
              </a:solidFill>
            </a:endParaRPr>
          </a:p>
        </p:txBody>
      </p:sp>
      <p:sp>
        <p:nvSpPr>
          <p:cNvPr id="3" name="内容占位符 2"/>
          <p:cNvSpPr>
            <a:spLocks noGrp="1"/>
          </p:cNvSpPr>
          <p:nvPr>
            <p:ph idx="1"/>
          </p:nvPr>
        </p:nvSpPr>
        <p:spPr>
          <a:xfrm>
            <a:off x="288424" y="1268760"/>
            <a:ext cx="8858280" cy="5340369"/>
          </a:xfrm>
        </p:spPr>
        <p:txBody>
          <a:bodyPr/>
          <a:lstStyle/>
          <a:p>
            <a:r>
              <a:rPr lang="zh-CN" altLang="en-US" sz="2400" b="1" dirty="0" smtClean="0">
                <a:solidFill>
                  <a:srgbClr val="C00000"/>
                </a:solidFill>
              </a:rPr>
              <a:t>必做的学生实验及探究活动：</a:t>
            </a:r>
            <a:endParaRPr lang="en-US" altLang="zh-CN" sz="2400" b="1" dirty="0" smtClean="0">
              <a:solidFill>
                <a:srgbClr val="C00000"/>
              </a:solidFill>
            </a:endParaRPr>
          </a:p>
          <a:p>
            <a:r>
              <a:rPr lang="zh-CN" altLang="en-US" sz="2400" b="1" dirty="0" smtClean="0">
                <a:solidFill>
                  <a:srgbClr val="C00000"/>
                </a:solidFill>
              </a:rPr>
              <a:t>建议的实验及探究活动：</a:t>
            </a:r>
            <a:endParaRPr lang="en-US" altLang="zh-CN" sz="2400" b="1" dirty="0" smtClean="0">
              <a:solidFill>
                <a:srgbClr val="C00000"/>
              </a:solidFill>
            </a:endParaRPr>
          </a:p>
          <a:p>
            <a:pPr marL="0" indent="0">
              <a:buNone/>
            </a:pPr>
            <a:r>
              <a:rPr lang="zh-CN" altLang="en-US" sz="2400" dirty="0" smtClean="0"/>
              <a:t>    电解质的电离，氧化还原反应本质的探究，过氧化氢氧化性还原性的探究；金属钠的性质，氢氧化亚铁的制备；氯气的制备及性质，氨气的制备及性质，浓稀硝酸的性质，氮氧化物的性质与转化，二氧化硫的性质，浓硫酸的性质等。</a:t>
            </a:r>
          </a:p>
          <a:p>
            <a:r>
              <a:rPr lang="zh-CN" altLang="en-US" sz="2400" b="1" dirty="0" smtClean="0">
                <a:solidFill>
                  <a:srgbClr val="C00000"/>
                </a:solidFill>
              </a:rPr>
              <a:t>交流讨论、查阅资料与社会调查：</a:t>
            </a:r>
            <a:endParaRPr lang="en-US" altLang="zh-CN" sz="2400" b="1" dirty="0" smtClean="0">
              <a:solidFill>
                <a:srgbClr val="C00000"/>
              </a:solidFill>
            </a:endParaRPr>
          </a:p>
          <a:p>
            <a:pPr marL="0" indent="0">
              <a:buNone/>
            </a:pPr>
            <a:r>
              <a:rPr lang="zh-CN" altLang="en-US" sz="2400" dirty="0" smtClean="0"/>
              <a:t>    从含硫、氮物质的性质及转化的视角分析酸雨、雾霾的成因、危害与防治，分析调查水体中重金属污染及富营养化的危害与防治，讨论日常生活中含氯化合物的保存与使用。</a:t>
            </a:r>
          </a:p>
          <a:p>
            <a:endParaRPr lang="zh-CN" altLang="en-US" sz="2400" dirty="0"/>
          </a:p>
        </p:txBody>
      </p:sp>
    </p:spTree>
    <p:extLst>
      <p:ext uri="{BB962C8B-B14F-4D97-AF65-F5344CB8AC3E}">
        <p14:creationId xmlns:p14="http://schemas.microsoft.com/office/powerpoint/2010/main" val="81407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11156"/>
          </a:xfrm>
        </p:spPr>
        <p:txBody>
          <a:bodyPr>
            <a:normAutofit fontScale="90000"/>
          </a:bodyPr>
          <a:lstStyle/>
          <a:p>
            <a:r>
              <a:rPr lang="zh-CN" altLang="en-US" b="1" dirty="0" smtClean="0">
                <a:solidFill>
                  <a:srgbClr val="C00000"/>
                </a:solidFill>
              </a:rPr>
              <a:t>教学提示</a:t>
            </a:r>
            <a:r>
              <a:rPr lang="en-US" altLang="zh-CN" b="1" dirty="0" smtClean="0">
                <a:solidFill>
                  <a:srgbClr val="C00000"/>
                </a:solidFill>
              </a:rPr>
              <a:t>---</a:t>
            </a:r>
            <a:r>
              <a:rPr lang="zh-CN" altLang="en-US" b="1" dirty="0" smtClean="0">
                <a:solidFill>
                  <a:srgbClr val="C00000"/>
                </a:solidFill>
              </a:rPr>
              <a:t>学习情境素材建议</a:t>
            </a:r>
            <a:endParaRPr lang="zh-CN" altLang="en-US" dirty="0">
              <a:solidFill>
                <a:srgbClr val="C00000"/>
              </a:solidFill>
            </a:endParaRPr>
          </a:p>
        </p:txBody>
      </p:sp>
      <p:sp>
        <p:nvSpPr>
          <p:cNvPr id="3" name="内容占位符 2"/>
          <p:cNvSpPr>
            <a:spLocks noGrp="1"/>
          </p:cNvSpPr>
          <p:nvPr>
            <p:ph idx="1"/>
          </p:nvPr>
        </p:nvSpPr>
        <p:spPr>
          <a:xfrm>
            <a:off x="457200" y="1071546"/>
            <a:ext cx="8229600" cy="5357850"/>
          </a:xfrm>
        </p:spPr>
        <p:txBody>
          <a:bodyPr/>
          <a:lstStyle/>
          <a:p>
            <a:pPr lvl="0"/>
            <a:r>
              <a:rPr lang="zh-CN" altLang="en-US" sz="2400" b="1" dirty="0" smtClean="0"/>
              <a:t>金属及其化合物的性质与应用：</a:t>
            </a:r>
            <a:r>
              <a:rPr lang="zh-CN" altLang="en-US" sz="2400" dirty="0" smtClean="0"/>
              <a:t>补铁剂，实验室中硫酸亚铁的保存与使用，印刷电路板的制作，打印</a:t>
            </a:r>
            <a:r>
              <a:rPr lang="en-US" sz="2400" dirty="0" smtClean="0"/>
              <a:t>/</a:t>
            </a:r>
            <a:r>
              <a:rPr lang="zh-CN" altLang="en-US" sz="2400" dirty="0" smtClean="0"/>
              <a:t>复印机中铁的氧化物（利用磁性性质），菠菜中铁元素的检测；钠仓库着火的扑救，用钠用作强除水剂（制取无水乙醇）。</a:t>
            </a:r>
          </a:p>
          <a:p>
            <a:pPr lvl="0"/>
            <a:r>
              <a:rPr lang="zh-CN" altLang="en-US" sz="2400" b="1" dirty="0" smtClean="0"/>
              <a:t>非金属及其化合物的性质与应用：</a:t>
            </a:r>
            <a:r>
              <a:rPr lang="zh-CN" altLang="en-US" sz="2400" dirty="0" smtClean="0"/>
              <a:t>火山喷发中含硫物质的转化，“雷雨发庄稼”，氮的循环与氮的固定，工业合成氨、工业制硫酸</a:t>
            </a:r>
            <a:r>
              <a:rPr lang="en-US" sz="2400" dirty="0" smtClean="0"/>
              <a:t>/</a:t>
            </a:r>
            <a:r>
              <a:rPr lang="zh-CN" altLang="en-US" sz="2400" dirty="0" smtClean="0"/>
              <a:t>硝酸，氮肥的生产与合理使用，食品中适量添加二氧化硫的作用（去色、杀菌、抗氧化），含氯消毒剂及其合理使用，氯气、氨气等的泄漏与处理，酸雨的成因与防治，汽车尾气的处理。</a:t>
            </a:r>
          </a:p>
          <a:p>
            <a:pPr lvl="0"/>
            <a:r>
              <a:rPr lang="zh-CN" altLang="en-US" sz="2400" b="1" dirty="0" smtClean="0"/>
              <a:t>氧化还原反应和离子反应：</a:t>
            </a:r>
            <a:r>
              <a:rPr lang="zh-CN" altLang="en-US" sz="2400" dirty="0" smtClean="0"/>
              <a:t>电离理论建立的化学史料，从燃素说到氧化还原理论，日常生活中的氧化还原反应。</a:t>
            </a:r>
          </a:p>
          <a:p>
            <a:endParaRPr lang="zh-CN" altLang="en-US" sz="2400" dirty="0"/>
          </a:p>
        </p:txBody>
      </p:sp>
    </p:spTree>
    <p:extLst>
      <p:ext uri="{BB962C8B-B14F-4D97-AF65-F5344CB8AC3E}">
        <p14:creationId xmlns:p14="http://schemas.microsoft.com/office/powerpoint/2010/main" val="233612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0982" y="617441"/>
            <a:ext cx="8352928" cy="720279"/>
          </a:xfrm>
        </p:spPr>
        <p:txBody>
          <a:bodyPr>
            <a:noAutofit/>
          </a:bodyPr>
          <a:lstStyle/>
          <a:p>
            <a:r>
              <a:rPr lang="zh-CN" altLang="zh-CN" sz="4000" b="1" dirty="0">
                <a:solidFill>
                  <a:srgbClr val="C00000"/>
                </a:solidFill>
              </a:rPr>
              <a:t>从知识到能力和素养的</a:t>
            </a:r>
            <a:r>
              <a:rPr lang="zh-CN" altLang="zh-CN" sz="4000" b="1" dirty="0" smtClean="0">
                <a:solidFill>
                  <a:srgbClr val="C00000"/>
                </a:solidFill>
              </a:rPr>
              <a:t>转化</a:t>
            </a:r>
            <a:r>
              <a:rPr lang="zh-CN" altLang="en-US" sz="4000" b="1" dirty="0" smtClean="0">
                <a:solidFill>
                  <a:srgbClr val="C00000"/>
                </a:solidFill>
              </a:rPr>
              <a:t>和进阶</a:t>
            </a:r>
            <a:r>
              <a:rPr lang="zh-CN" altLang="zh-CN" sz="4000" dirty="0">
                <a:solidFill>
                  <a:srgbClr val="C00000"/>
                </a:solidFill>
              </a:rPr>
              <a:t/>
            </a:r>
            <a:br>
              <a:rPr lang="zh-CN" altLang="zh-CN" sz="4000" dirty="0">
                <a:solidFill>
                  <a:srgbClr val="C00000"/>
                </a:solidFill>
              </a:rPr>
            </a:br>
            <a:endParaRPr lang="zh-CN" altLang="en-US" sz="4000" dirty="0">
              <a:solidFill>
                <a:srgbClr val="C00000"/>
              </a:solidFill>
            </a:endParaRPr>
          </a:p>
        </p:txBody>
      </p:sp>
      <p:pic>
        <p:nvPicPr>
          <p:cNvPr id="3" name="图片 2" descr="C:\Users\lenovo\AppData\Local\Temp\7E8D.tmp.png"/>
          <p:cNvPicPr/>
          <p:nvPr/>
        </p:nvPicPr>
        <p:blipFill>
          <a:blip r:embed="rId2">
            <a:extLst>
              <a:ext uri="{28A0092B-C50C-407E-A947-70E740481C1C}">
                <a14:useLocalDpi xmlns:a14="http://schemas.microsoft.com/office/drawing/2010/main" val="0"/>
              </a:ext>
            </a:extLst>
          </a:blip>
          <a:srcRect/>
          <a:stretch>
            <a:fillRect/>
          </a:stretch>
        </p:blipFill>
        <p:spPr bwMode="auto">
          <a:xfrm>
            <a:off x="761976" y="1276334"/>
            <a:ext cx="5976663" cy="4752528"/>
          </a:xfrm>
          <a:prstGeom prst="rect">
            <a:avLst/>
          </a:prstGeom>
          <a:noFill/>
          <a:ln>
            <a:noFill/>
          </a:ln>
        </p:spPr>
      </p:pic>
      <p:sp>
        <p:nvSpPr>
          <p:cNvPr id="4" name="矩形 3"/>
          <p:cNvSpPr/>
          <p:nvPr/>
        </p:nvSpPr>
        <p:spPr>
          <a:xfrm>
            <a:off x="2071670" y="6180892"/>
            <a:ext cx="6732240" cy="677108"/>
          </a:xfrm>
          <a:prstGeom prst="rect">
            <a:avLst/>
          </a:prstGeom>
        </p:spPr>
        <p:txBody>
          <a:bodyPr wrap="square">
            <a:spAutoFit/>
          </a:bodyPr>
          <a:lstStyle/>
          <a:p>
            <a:r>
              <a:rPr lang="en-US" altLang="zh-CN" dirty="0"/>
              <a:t> </a:t>
            </a:r>
            <a:r>
              <a:rPr lang="zh-CN" altLang="en-US" dirty="0"/>
              <a:t>（  王磊等，学科能力构成及其表现研究，教育研究，</a:t>
            </a:r>
            <a:r>
              <a:rPr lang="en-US" altLang="zh-CN" dirty="0"/>
              <a:t>2016.9</a:t>
            </a:r>
            <a:r>
              <a:rPr lang="zh-CN" altLang="en-US" dirty="0"/>
              <a:t>）</a:t>
            </a:r>
          </a:p>
          <a:p>
            <a:endParaRPr lang="en-US" altLang="zh-CN" sz="2000" dirty="0"/>
          </a:p>
        </p:txBody>
      </p:sp>
      <p:cxnSp>
        <p:nvCxnSpPr>
          <p:cNvPr id="6" name="直接箭头连接符 5"/>
          <p:cNvCxnSpPr/>
          <p:nvPr/>
        </p:nvCxnSpPr>
        <p:spPr>
          <a:xfrm rot="16200000" flipV="1">
            <a:off x="5340718" y="3374662"/>
            <a:ext cx="4321050" cy="57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858150" y="2071678"/>
            <a:ext cx="553998" cy="3143272"/>
          </a:xfrm>
          <a:prstGeom prst="rect">
            <a:avLst/>
          </a:prstGeom>
          <a:noFill/>
        </p:spPr>
        <p:txBody>
          <a:bodyPr vert="eaVert" wrap="square" rtlCol="0">
            <a:spAutoFit/>
          </a:bodyPr>
          <a:lstStyle/>
          <a:p>
            <a:r>
              <a:rPr lang="zh-CN" altLang="en-US" sz="2400" b="1" dirty="0" smtClean="0"/>
              <a:t>研究对象 问题情境</a:t>
            </a:r>
            <a:endParaRPr lang="zh-CN" altLang="en-US" sz="2400" b="1" dirty="0"/>
          </a:p>
        </p:txBody>
      </p:sp>
      <p:cxnSp>
        <p:nvCxnSpPr>
          <p:cNvPr id="10" name="直接箭头连接符 9"/>
          <p:cNvCxnSpPr/>
          <p:nvPr/>
        </p:nvCxnSpPr>
        <p:spPr>
          <a:xfrm rot="5400000">
            <a:off x="5393556" y="3321824"/>
            <a:ext cx="4232512" cy="1770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715272" y="5500702"/>
            <a:ext cx="1107996" cy="369332"/>
          </a:xfrm>
          <a:prstGeom prst="rect">
            <a:avLst/>
          </a:prstGeom>
          <a:noFill/>
        </p:spPr>
        <p:txBody>
          <a:bodyPr wrap="none" rtlCol="0">
            <a:spAutoFit/>
          </a:bodyPr>
          <a:lstStyle/>
          <a:p>
            <a:r>
              <a:rPr lang="zh-CN" altLang="en-US" dirty="0" smtClean="0"/>
              <a:t>熟悉直接</a:t>
            </a:r>
            <a:endParaRPr lang="zh-CN" altLang="en-US" dirty="0"/>
          </a:p>
        </p:txBody>
      </p:sp>
      <p:sp>
        <p:nvSpPr>
          <p:cNvPr id="13" name="TextBox 12"/>
          <p:cNvSpPr txBox="1"/>
          <p:nvPr/>
        </p:nvSpPr>
        <p:spPr>
          <a:xfrm>
            <a:off x="7786710" y="1214422"/>
            <a:ext cx="1107996" cy="369332"/>
          </a:xfrm>
          <a:prstGeom prst="rect">
            <a:avLst/>
          </a:prstGeom>
          <a:noFill/>
        </p:spPr>
        <p:txBody>
          <a:bodyPr wrap="none" rtlCol="0">
            <a:spAutoFit/>
          </a:bodyPr>
          <a:lstStyle/>
          <a:p>
            <a:r>
              <a:rPr lang="zh-CN" altLang="en-US" dirty="0" smtClean="0"/>
              <a:t>陌生间接</a:t>
            </a:r>
            <a:endParaRPr lang="zh-CN" altLang="en-US" dirty="0"/>
          </a:p>
        </p:txBody>
      </p:sp>
      <p:cxnSp>
        <p:nvCxnSpPr>
          <p:cNvPr id="22" name="肘形连接符 21"/>
          <p:cNvCxnSpPr/>
          <p:nvPr/>
        </p:nvCxnSpPr>
        <p:spPr>
          <a:xfrm rot="10800000" flipV="1">
            <a:off x="971600" y="1484784"/>
            <a:ext cx="3744416" cy="792088"/>
          </a:xfrm>
          <a:prstGeom prst="bentConnector3">
            <a:avLst/>
          </a:prstGeom>
          <a:ln w="38100"/>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971599" y="2276873"/>
            <a:ext cx="0" cy="115212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a:off x="2843807" y="1484784"/>
            <a:ext cx="0" cy="7920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3554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928670"/>
            <a:ext cx="8352928" cy="720279"/>
          </a:xfrm>
        </p:spPr>
        <p:txBody>
          <a:bodyPr>
            <a:noAutofit/>
          </a:bodyPr>
          <a:lstStyle/>
          <a:p>
            <a:r>
              <a:rPr lang="zh-CN" altLang="en-US" b="1" dirty="0">
                <a:solidFill>
                  <a:srgbClr val="C00000"/>
                </a:solidFill>
              </a:rPr>
              <a:t>化学核心素养</a:t>
            </a:r>
          </a:p>
        </p:txBody>
      </p:sp>
      <p:sp>
        <p:nvSpPr>
          <p:cNvPr id="3" name="内容占位符 2"/>
          <p:cNvSpPr>
            <a:spLocks noGrp="1"/>
          </p:cNvSpPr>
          <p:nvPr>
            <p:ph idx="1"/>
          </p:nvPr>
        </p:nvSpPr>
        <p:spPr>
          <a:xfrm>
            <a:off x="1955584" y="2033464"/>
            <a:ext cx="4870324" cy="4824536"/>
          </a:xfrm>
        </p:spPr>
        <p:txBody>
          <a:bodyPr/>
          <a:lstStyle/>
          <a:p>
            <a:r>
              <a:rPr lang="zh-CN" altLang="en-US" sz="3600" b="1" dirty="0" smtClean="0"/>
              <a:t>宏观辨识与微观探析</a:t>
            </a:r>
          </a:p>
          <a:p>
            <a:r>
              <a:rPr lang="zh-CN" altLang="en-US" sz="3600" b="1" dirty="0" smtClean="0"/>
              <a:t>变化观念与平衡思想</a:t>
            </a:r>
          </a:p>
          <a:p>
            <a:r>
              <a:rPr lang="zh-CN" altLang="en-US" sz="3600" b="1" dirty="0" smtClean="0"/>
              <a:t>证据推理与模型认知</a:t>
            </a:r>
          </a:p>
          <a:p>
            <a:r>
              <a:rPr lang="zh-CN" altLang="en-US" sz="3600" b="1" dirty="0"/>
              <a:t>科学</a:t>
            </a:r>
            <a:r>
              <a:rPr lang="zh-CN" altLang="en-US" sz="3600" b="1" dirty="0" smtClean="0"/>
              <a:t>探究与创新意识</a:t>
            </a:r>
          </a:p>
          <a:p>
            <a:r>
              <a:rPr lang="zh-CN" altLang="en-US" sz="3600" b="1" dirty="0" smtClean="0"/>
              <a:t>科学</a:t>
            </a:r>
            <a:r>
              <a:rPr lang="zh-CN" altLang="en-US" sz="3600" b="1" dirty="0"/>
              <a:t>态度</a:t>
            </a:r>
            <a:r>
              <a:rPr lang="zh-CN" altLang="en-US" sz="3600" b="1" dirty="0" smtClean="0"/>
              <a:t>与社会责任</a:t>
            </a:r>
          </a:p>
        </p:txBody>
      </p:sp>
    </p:spTree>
    <p:extLst>
      <p:ext uri="{BB962C8B-B14F-4D97-AF65-F5344CB8AC3E}">
        <p14:creationId xmlns:p14="http://schemas.microsoft.com/office/powerpoint/2010/main" val="872492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rot="32400000" flipH="1" flipV="1">
            <a:off x="3227389" y="3592513"/>
            <a:ext cx="2917825" cy="271462"/>
          </a:xfrm>
          <a:prstGeom prst="triangle">
            <a:avLst>
              <a:gd name="adj" fmla="val 50000"/>
            </a:avLst>
          </a:prstGeom>
          <a:gradFill rotWithShape="1">
            <a:gsLst>
              <a:gs pos="0">
                <a:schemeClr val="bg1">
                  <a:alpha val="0"/>
                </a:schemeClr>
              </a:gs>
              <a:gs pos="100000">
                <a:schemeClr val="bg2">
                  <a:alpha val="39999"/>
                </a:schemeClr>
              </a:gs>
            </a:gsLst>
            <a:lin ang="5400000" scaled="1"/>
          </a:gradFill>
          <a:ln w="9525" algn="ctr">
            <a:no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75" name="AutoShape 3"/>
          <p:cNvSpPr>
            <a:spLocks noChangeArrowheads="1"/>
          </p:cNvSpPr>
          <p:nvPr/>
        </p:nvSpPr>
        <p:spPr bwMode="auto">
          <a:xfrm rot="32400000" flipH="1" flipV="1">
            <a:off x="2136776" y="4613277"/>
            <a:ext cx="2917825" cy="271463"/>
          </a:xfrm>
          <a:prstGeom prst="triangle">
            <a:avLst>
              <a:gd name="adj" fmla="val 50000"/>
            </a:avLst>
          </a:prstGeom>
          <a:gradFill rotWithShape="1">
            <a:gsLst>
              <a:gs pos="0">
                <a:schemeClr val="bg1">
                  <a:alpha val="0"/>
                </a:schemeClr>
              </a:gs>
              <a:gs pos="100000">
                <a:schemeClr val="bg2">
                  <a:alpha val="39999"/>
                </a:schemeClr>
              </a:gs>
            </a:gsLst>
            <a:lin ang="5400000" scaled="1"/>
          </a:gradFill>
          <a:ln w="9525" algn="ctr">
            <a:no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76" name="AutoShape 4"/>
          <p:cNvSpPr>
            <a:spLocks noChangeArrowheads="1"/>
          </p:cNvSpPr>
          <p:nvPr/>
        </p:nvSpPr>
        <p:spPr bwMode="auto">
          <a:xfrm rot="32400000" flipH="1" flipV="1">
            <a:off x="4248151" y="2562227"/>
            <a:ext cx="2917825" cy="271463"/>
          </a:xfrm>
          <a:prstGeom prst="triangle">
            <a:avLst>
              <a:gd name="adj" fmla="val 50000"/>
            </a:avLst>
          </a:prstGeom>
          <a:gradFill rotWithShape="1">
            <a:gsLst>
              <a:gs pos="0">
                <a:schemeClr val="bg1">
                  <a:alpha val="0"/>
                </a:schemeClr>
              </a:gs>
              <a:gs pos="100000">
                <a:schemeClr val="bg2">
                  <a:alpha val="39999"/>
                </a:schemeClr>
              </a:gs>
            </a:gsLst>
            <a:lin ang="5400000" scaled="1"/>
          </a:gradFill>
          <a:ln w="9525" algn="ctr">
            <a:no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77" name="Rectangle 5"/>
          <p:cNvSpPr>
            <a:spLocks noChangeArrowheads="1"/>
          </p:cNvSpPr>
          <p:nvPr/>
        </p:nvSpPr>
        <p:spPr bwMode="auto">
          <a:xfrm rot="5400000">
            <a:off x="3132138" y="3922714"/>
            <a:ext cx="906463" cy="2890838"/>
          </a:xfrm>
          <a:prstGeom prst="rect">
            <a:avLst/>
          </a:prstGeom>
          <a:gradFill rotWithShape="1">
            <a:gsLst>
              <a:gs pos="0">
                <a:srgbClr val="333333"/>
              </a:gs>
              <a:gs pos="100000">
                <a:srgbClr val="5F5F5F"/>
              </a:gs>
            </a:gsLst>
            <a:lin ang="18900000" scaled="1"/>
          </a:gradFill>
          <a:ln w="28575" algn="ctr">
            <a:solidFill>
              <a:srgbClr val="C0C0C0"/>
            </a:solid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78" name="Rectangle 6"/>
          <p:cNvSpPr>
            <a:spLocks noChangeArrowheads="1"/>
          </p:cNvSpPr>
          <p:nvPr/>
        </p:nvSpPr>
        <p:spPr bwMode="auto">
          <a:xfrm rot="5400000">
            <a:off x="4185444" y="2899570"/>
            <a:ext cx="906462" cy="2889250"/>
          </a:xfrm>
          <a:prstGeom prst="rect">
            <a:avLst/>
          </a:prstGeom>
          <a:gradFill rotWithShape="1">
            <a:gsLst>
              <a:gs pos="0">
                <a:srgbClr val="333333"/>
              </a:gs>
              <a:gs pos="100000">
                <a:srgbClr val="5F5F5F"/>
              </a:gs>
            </a:gsLst>
            <a:lin ang="18900000" scaled="1"/>
          </a:gradFill>
          <a:ln w="28575" algn="ctr">
            <a:solidFill>
              <a:srgbClr val="C0C0C0"/>
            </a:solid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79" name="Rectangle 7"/>
          <p:cNvSpPr>
            <a:spLocks noChangeArrowheads="1"/>
          </p:cNvSpPr>
          <p:nvPr/>
        </p:nvSpPr>
        <p:spPr bwMode="auto">
          <a:xfrm rot="5400000">
            <a:off x="5262563" y="1871664"/>
            <a:ext cx="906463" cy="2890838"/>
          </a:xfrm>
          <a:prstGeom prst="rect">
            <a:avLst/>
          </a:prstGeom>
          <a:gradFill rotWithShape="1">
            <a:gsLst>
              <a:gs pos="0">
                <a:srgbClr val="333333"/>
              </a:gs>
              <a:gs pos="100000">
                <a:srgbClr val="5F5F5F"/>
              </a:gs>
            </a:gsLst>
            <a:lin ang="18900000" scaled="1"/>
          </a:gradFill>
          <a:ln w="28575" algn="ctr">
            <a:solidFill>
              <a:srgbClr val="C0C0C0"/>
            </a:solid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80" name="Rectangle 8"/>
          <p:cNvSpPr>
            <a:spLocks noChangeArrowheads="1"/>
          </p:cNvSpPr>
          <p:nvPr/>
        </p:nvSpPr>
        <p:spPr bwMode="auto">
          <a:xfrm rot="5400000">
            <a:off x="6200776" y="847725"/>
            <a:ext cx="906462" cy="2890837"/>
          </a:xfrm>
          <a:prstGeom prst="rect">
            <a:avLst/>
          </a:prstGeom>
          <a:gradFill rotWithShape="1">
            <a:gsLst>
              <a:gs pos="0">
                <a:srgbClr val="800000"/>
              </a:gs>
              <a:gs pos="100000">
                <a:srgbClr val="FF9900"/>
              </a:gs>
            </a:gsLst>
            <a:lin ang="18900000" scaled="1"/>
          </a:gradFill>
          <a:ln w="28575" algn="ctr">
            <a:solidFill>
              <a:srgbClr val="C0C0C0"/>
            </a:solid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81" name="WordArt 9"/>
          <p:cNvSpPr>
            <a:spLocks noChangeArrowheads="1" noChangeShapeType="1" noTextEdit="1"/>
          </p:cNvSpPr>
          <p:nvPr/>
        </p:nvSpPr>
        <p:spPr bwMode="auto">
          <a:xfrm rot="-21600000">
            <a:off x="5429256" y="2071678"/>
            <a:ext cx="2500330" cy="500066"/>
          </a:xfrm>
          <a:prstGeom prst="rect">
            <a:avLst/>
          </a:prstGeom>
        </p:spPr>
        <p:txBody>
          <a:bodyPr wrap="none" fromWordArt="1">
            <a:prstTxWarp prst="textPlain">
              <a:avLst>
                <a:gd name="adj" fmla="val 50000"/>
              </a:avLst>
            </a:prstTxWarp>
          </a:bodyPr>
          <a:lstStyle/>
          <a:p>
            <a:pPr algn="ctr" rtl="0"/>
            <a:r>
              <a:rPr lang="zh-CN" altLang="en-US" sz="2400" b="1" kern="10" dirty="0">
                <a:ln w="9525">
                  <a:solidFill>
                    <a:schemeClr val="bg1"/>
                  </a:solidFill>
                  <a:round/>
                  <a:headEnd/>
                  <a:tailEnd/>
                </a:ln>
                <a:solidFill>
                  <a:schemeClr val="bg1"/>
                </a:solidFill>
                <a:latin typeface="黑体"/>
                <a:ea typeface="黑体"/>
              </a:rPr>
              <a:t>素养</a:t>
            </a:r>
            <a:r>
              <a:rPr lang="zh-CN" altLang="en-US" sz="2400" b="1" kern="10" spc="0" dirty="0" smtClean="0">
                <a:ln w="9525">
                  <a:solidFill>
                    <a:schemeClr val="bg1"/>
                  </a:solidFill>
                  <a:round/>
                  <a:headEnd/>
                  <a:tailEnd/>
                </a:ln>
                <a:solidFill>
                  <a:schemeClr val="bg1"/>
                </a:solidFill>
                <a:effectLst/>
                <a:latin typeface="黑体"/>
                <a:ea typeface="黑体"/>
              </a:rPr>
              <a:t>发展的教学</a:t>
            </a:r>
            <a:endParaRPr lang="zh-CN" altLang="en-US" sz="2400" b="1" kern="10" spc="0" dirty="0">
              <a:ln w="9525">
                <a:solidFill>
                  <a:schemeClr val="bg1"/>
                </a:solidFill>
                <a:round/>
                <a:headEnd/>
                <a:tailEnd/>
              </a:ln>
              <a:solidFill>
                <a:schemeClr val="bg1"/>
              </a:solidFill>
              <a:effectLst/>
              <a:latin typeface="黑体"/>
              <a:ea typeface="黑体"/>
            </a:endParaRPr>
          </a:p>
        </p:txBody>
      </p:sp>
      <p:sp>
        <p:nvSpPr>
          <p:cNvPr id="3082" name="AutoShape 10"/>
          <p:cNvSpPr>
            <a:spLocks noChangeArrowheads="1"/>
          </p:cNvSpPr>
          <p:nvPr/>
        </p:nvSpPr>
        <p:spPr bwMode="auto">
          <a:xfrm rot="10800000" flipV="1">
            <a:off x="5213351" y="1546227"/>
            <a:ext cx="2860675" cy="263525"/>
          </a:xfrm>
          <a:prstGeom prst="triangle">
            <a:avLst>
              <a:gd name="adj" fmla="val 50000"/>
            </a:avLst>
          </a:prstGeom>
          <a:gradFill rotWithShape="1">
            <a:gsLst>
              <a:gs pos="0">
                <a:schemeClr val="bg1">
                  <a:alpha val="0"/>
                </a:schemeClr>
              </a:gs>
              <a:gs pos="100000">
                <a:srgbClr val="FF9900">
                  <a:alpha val="39999"/>
                </a:srgbClr>
              </a:gs>
            </a:gsLst>
            <a:lin ang="5400000" scaled="1"/>
          </a:gradFill>
          <a:ln w="9525" algn="ctr">
            <a:noFill/>
            <a:miter lim="800000"/>
            <a:headEnd/>
            <a:tailEnd/>
          </a:ln>
          <a:effectLst/>
        </p:spPr>
        <p:txBody>
          <a:bodyPr vert="horz" wrap="none" lIns="91440" tIns="45720" rIns="91440" bIns="45720" numCol="1" anchor="ctr" anchorCtr="0" compatLnSpc="1">
            <a:prstTxWarp prst="textNoShape">
              <a:avLst/>
            </a:prstTxWarp>
          </a:bodyPr>
          <a:lstStyle/>
          <a:p>
            <a:endParaRPr lang="zh-CN" altLang="en-US"/>
          </a:p>
        </p:txBody>
      </p:sp>
      <p:sp>
        <p:nvSpPr>
          <p:cNvPr id="3083" name="Line 11"/>
          <p:cNvSpPr>
            <a:spLocks noChangeShapeType="1"/>
          </p:cNvSpPr>
          <p:nvPr/>
        </p:nvSpPr>
        <p:spPr bwMode="auto">
          <a:xfrm>
            <a:off x="5057776" y="5378450"/>
            <a:ext cx="2778125" cy="0"/>
          </a:xfrm>
          <a:prstGeom prst="line">
            <a:avLst/>
          </a:prstGeom>
          <a:noFill/>
          <a:ln w="28575">
            <a:solidFill>
              <a:srgbClr val="808080"/>
            </a:solidFill>
            <a:round/>
            <a:headEnd/>
            <a:tailEnd/>
          </a:ln>
          <a:effectLst/>
        </p:spPr>
        <p:txBody>
          <a:bodyPr vert="horz" wrap="square" lIns="91440" tIns="45720" rIns="91440" bIns="45720" numCol="1" anchor="t" anchorCtr="0" compatLnSpc="1">
            <a:prstTxWarp prst="textNoShape">
              <a:avLst/>
            </a:prstTxWarp>
          </a:bodyPr>
          <a:lstStyle/>
          <a:p>
            <a:endParaRPr lang="zh-CN" altLang="en-US"/>
          </a:p>
        </p:txBody>
      </p:sp>
      <p:sp>
        <p:nvSpPr>
          <p:cNvPr id="3084" name="Line 12"/>
          <p:cNvSpPr>
            <a:spLocks noChangeShapeType="1"/>
          </p:cNvSpPr>
          <p:nvPr/>
        </p:nvSpPr>
        <p:spPr bwMode="auto">
          <a:xfrm rot="-5400000">
            <a:off x="6848475" y="3546475"/>
            <a:ext cx="1638300" cy="0"/>
          </a:xfrm>
          <a:prstGeom prst="line">
            <a:avLst/>
          </a:prstGeom>
          <a:noFill/>
          <a:ln w="28575">
            <a:solidFill>
              <a:srgbClr val="8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zh-CN" altLang="en-US"/>
          </a:p>
        </p:txBody>
      </p:sp>
      <p:sp>
        <p:nvSpPr>
          <p:cNvPr id="3085" name="Line 13"/>
          <p:cNvSpPr>
            <a:spLocks noChangeShapeType="1"/>
          </p:cNvSpPr>
          <p:nvPr/>
        </p:nvSpPr>
        <p:spPr bwMode="auto">
          <a:xfrm rot="-5400000">
            <a:off x="7212013" y="3027363"/>
            <a:ext cx="600075" cy="0"/>
          </a:xfrm>
          <a:prstGeom prst="line">
            <a:avLst/>
          </a:prstGeom>
          <a:noFill/>
          <a:ln w="28575">
            <a:solidFill>
              <a:srgbClr val="8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zh-CN" altLang="en-US"/>
          </a:p>
        </p:txBody>
      </p:sp>
      <p:sp>
        <p:nvSpPr>
          <p:cNvPr id="3086" name="Line 14"/>
          <p:cNvSpPr>
            <a:spLocks noChangeShapeType="1"/>
          </p:cNvSpPr>
          <p:nvPr/>
        </p:nvSpPr>
        <p:spPr bwMode="auto">
          <a:xfrm rot="-5400000">
            <a:off x="6498431" y="4052094"/>
            <a:ext cx="2649538" cy="0"/>
          </a:xfrm>
          <a:prstGeom prst="line">
            <a:avLst/>
          </a:prstGeom>
          <a:noFill/>
          <a:ln w="28575">
            <a:solidFill>
              <a:srgbClr val="808080"/>
            </a:solidFill>
            <a:round/>
            <a:headEnd/>
            <a:tailEnd type="triangle" w="med" len="med"/>
          </a:ln>
          <a:effectLst/>
        </p:spPr>
        <p:txBody>
          <a:bodyPr vert="horz" wrap="square" lIns="91440" tIns="45720" rIns="91440" bIns="45720" numCol="1" anchor="t" anchorCtr="0" compatLnSpc="1">
            <a:prstTxWarp prst="textNoShape">
              <a:avLst/>
            </a:prstTxWarp>
          </a:bodyPr>
          <a:lstStyle/>
          <a:p>
            <a:endParaRPr lang="zh-CN" altLang="en-US"/>
          </a:p>
        </p:txBody>
      </p:sp>
      <p:sp>
        <p:nvSpPr>
          <p:cNvPr id="3087" name="Line 15"/>
          <p:cNvSpPr>
            <a:spLocks noChangeShapeType="1"/>
          </p:cNvSpPr>
          <p:nvPr/>
        </p:nvSpPr>
        <p:spPr bwMode="auto">
          <a:xfrm>
            <a:off x="6070601" y="4365625"/>
            <a:ext cx="1612900" cy="0"/>
          </a:xfrm>
          <a:prstGeom prst="line">
            <a:avLst/>
          </a:prstGeom>
          <a:noFill/>
          <a:ln w="28575">
            <a:solidFill>
              <a:srgbClr val="808080"/>
            </a:solidFill>
            <a:round/>
            <a:headEnd/>
            <a:tailEnd/>
          </a:ln>
          <a:effectLst/>
        </p:spPr>
        <p:txBody>
          <a:bodyPr vert="horz" wrap="square" lIns="91440" tIns="45720" rIns="91440" bIns="45720" numCol="1" anchor="t" anchorCtr="0" compatLnSpc="1">
            <a:prstTxWarp prst="textNoShape">
              <a:avLst/>
            </a:prstTxWarp>
          </a:bodyPr>
          <a:lstStyle/>
          <a:p>
            <a:endParaRPr lang="zh-CN" altLang="en-US"/>
          </a:p>
        </p:txBody>
      </p:sp>
      <p:sp>
        <p:nvSpPr>
          <p:cNvPr id="3088" name="Line 16"/>
          <p:cNvSpPr>
            <a:spLocks noChangeShapeType="1"/>
          </p:cNvSpPr>
          <p:nvPr/>
        </p:nvSpPr>
        <p:spPr bwMode="auto">
          <a:xfrm>
            <a:off x="7148514" y="3321050"/>
            <a:ext cx="376237" cy="0"/>
          </a:xfrm>
          <a:prstGeom prst="line">
            <a:avLst/>
          </a:prstGeom>
          <a:noFill/>
          <a:ln w="28575">
            <a:solidFill>
              <a:srgbClr val="808080"/>
            </a:solidFill>
            <a:round/>
            <a:headEnd/>
            <a:tailEnd/>
          </a:ln>
          <a:effectLst/>
        </p:spPr>
        <p:txBody>
          <a:bodyPr vert="horz" wrap="square" lIns="91440" tIns="45720" rIns="91440" bIns="45720" numCol="1" anchor="t" anchorCtr="0" compatLnSpc="1">
            <a:prstTxWarp prst="textNoShape">
              <a:avLst/>
            </a:prstTxWarp>
          </a:bodyPr>
          <a:lstStyle/>
          <a:p>
            <a:endParaRPr lang="zh-CN" altLang="en-US"/>
          </a:p>
        </p:txBody>
      </p:sp>
      <p:sp>
        <p:nvSpPr>
          <p:cNvPr id="3090" name="Rectangle 18"/>
          <p:cNvSpPr>
            <a:spLocks noChangeArrowheads="1"/>
          </p:cNvSpPr>
          <p:nvPr/>
        </p:nvSpPr>
        <p:spPr bwMode="auto">
          <a:xfrm>
            <a:off x="4264026" y="3109913"/>
            <a:ext cx="2870200" cy="5232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
                <a:schemeClr val="bg1"/>
              </a:buClr>
              <a:buSzPts val="1600"/>
              <a:buFont typeface="Arial" pitchFamily="34" charset="0"/>
              <a:buChar char="•"/>
              <a:tabLst/>
            </a:pPr>
            <a:r>
              <a:rPr kumimoji="0" lang="zh-CN" altLang="en-US"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rPr>
              <a:t>观念建构的教学</a:t>
            </a:r>
            <a:endParaRPr kumimoji="0" lang="zh-CN"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endParaRPr>
          </a:p>
        </p:txBody>
      </p:sp>
      <p:sp>
        <p:nvSpPr>
          <p:cNvPr id="3091" name="Rectangle 19"/>
          <p:cNvSpPr>
            <a:spLocks noChangeArrowheads="1"/>
          </p:cNvSpPr>
          <p:nvPr/>
        </p:nvSpPr>
        <p:spPr bwMode="auto">
          <a:xfrm>
            <a:off x="3197226" y="4138613"/>
            <a:ext cx="2870200" cy="5232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
                <a:schemeClr val="bg1"/>
              </a:buClr>
              <a:buSzPts val="1600"/>
              <a:buFont typeface="Arial" pitchFamily="34" charset="0"/>
              <a:buChar char="•"/>
              <a:tabLst/>
            </a:pPr>
            <a:r>
              <a:rPr kumimoji="0" lang="zh-CN" altLang="en-US"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rPr>
              <a:t>概念转变的教学</a:t>
            </a:r>
            <a:endParaRPr kumimoji="0" lang="zh-CN"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endParaRPr>
          </a:p>
        </p:txBody>
      </p:sp>
      <p:sp>
        <p:nvSpPr>
          <p:cNvPr id="3092" name="Rectangle 20"/>
          <p:cNvSpPr>
            <a:spLocks noChangeArrowheads="1"/>
          </p:cNvSpPr>
          <p:nvPr/>
        </p:nvSpPr>
        <p:spPr bwMode="auto">
          <a:xfrm>
            <a:off x="2143125" y="5154613"/>
            <a:ext cx="2870200" cy="52322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
                <a:schemeClr val="bg1"/>
              </a:buClr>
              <a:buSzPts val="1600"/>
              <a:buFont typeface="Arial" pitchFamily="34" charset="0"/>
              <a:buChar char="•"/>
              <a:tabLst/>
            </a:pPr>
            <a:r>
              <a:rPr lang="zh-CN" altLang="en-US" sz="2800" b="1" dirty="0" smtClean="0">
                <a:solidFill>
                  <a:schemeClr val="bg1"/>
                </a:solidFill>
                <a:latin typeface="微软雅黑" pitchFamily="34" charset="-122"/>
                <a:ea typeface="微软雅黑" pitchFamily="34" charset="-122"/>
                <a:cs typeface="宋体" pitchFamily="2" charset="-122"/>
              </a:rPr>
              <a:t>知识解析</a:t>
            </a:r>
            <a:r>
              <a:rPr kumimoji="0" lang="zh-CN" altLang="en-US"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rPr>
              <a:t>的教学</a:t>
            </a:r>
            <a:endParaRPr kumimoji="0" lang="zh-CN" sz="2800" b="1" i="0" u="none" strike="noStrike" cap="none" normalizeH="0" baseline="0" dirty="0" smtClean="0">
              <a:ln>
                <a:noFill/>
              </a:ln>
              <a:solidFill>
                <a:schemeClr val="bg1"/>
              </a:solidFill>
              <a:effectLst/>
              <a:latin typeface="微软雅黑" pitchFamily="34" charset="-122"/>
              <a:ea typeface="微软雅黑" pitchFamily="34" charset="-122"/>
              <a:cs typeface="宋体" pitchFamily="2" charset="-122"/>
            </a:endParaRPr>
          </a:p>
        </p:txBody>
      </p:sp>
      <p:sp>
        <p:nvSpPr>
          <p:cNvPr id="22" name="TextBox 21"/>
          <p:cNvSpPr txBox="1"/>
          <p:nvPr/>
        </p:nvSpPr>
        <p:spPr>
          <a:xfrm>
            <a:off x="1" y="5143514"/>
            <a:ext cx="2071670" cy="461665"/>
          </a:xfrm>
          <a:prstGeom prst="rect">
            <a:avLst/>
          </a:prstGeom>
          <a:solidFill>
            <a:schemeClr val="accent2"/>
          </a:solidFill>
        </p:spPr>
        <p:style>
          <a:lnRef idx="3">
            <a:schemeClr val="lt1"/>
          </a:lnRef>
          <a:fillRef idx="1">
            <a:schemeClr val="accent4"/>
          </a:fillRef>
          <a:effectRef idx="1">
            <a:schemeClr val="accent4"/>
          </a:effectRef>
          <a:fontRef idx="minor">
            <a:schemeClr val="lt1"/>
          </a:fontRef>
        </p:style>
        <p:txBody>
          <a:bodyPr wrap="square" rtlCol="0">
            <a:spAutoFit/>
          </a:bodyPr>
          <a:lstStyle/>
          <a:p>
            <a:r>
              <a:rPr lang="zh-CN" altLang="en-US" sz="2400" b="1" dirty="0" smtClean="0">
                <a:solidFill>
                  <a:schemeClr val="bg1"/>
                </a:solidFill>
                <a:latin typeface="Arial" pitchFamily="34" charset="0"/>
                <a:ea typeface="黑体" pitchFamily="49" charset="-122"/>
                <a:cs typeface="宋体" pitchFamily="2" charset="-122"/>
              </a:rPr>
              <a:t>获得知识结论</a:t>
            </a:r>
            <a:endParaRPr lang="zh-CN" altLang="en-US" sz="2400" b="1" dirty="0">
              <a:solidFill>
                <a:schemeClr val="bg1"/>
              </a:solidFill>
            </a:endParaRPr>
          </a:p>
        </p:txBody>
      </p:sp>
      <p:sp>
        <p:nvSpPr>
          <p:cNvPr id="23" name="TextBox 22"/>
          <p:cNvSpPr txBox="1"/>
          <p:nvPr/>
        </p:nvSpPr>
        <p:spPr>
          <a:xfrm>
            <a:off x="1071538" y="4071942"/>
            <a:ext cx="2071670" cy="461665"/>
          </a:xfrm>
          <a:prstGeom prst="rect">
            <a:avLst/>
          </a:prstGeom>
          <a:solidFill>
            <a:schemeClr val="accent2"/>
          </a:solidFill>
        </p:spPr>
        <p:style>
          <a:lnRef idx="3">
            <a:schemeClr val="lt1"/>
          </a:lnRef>
          <a:fillRef idx="1">
            <a:schemeClr val="accent4"/>
          </a:fillRef>
          <a:effectRef idx="1">
            <a:schemeClr val="accent4"/>
          </a:effectRef>
          <a:fontRef idx="minor">
            <a:schemeClr val="lt1"/>
          </a:fontRef>
        </p:style>
        <p:txBody>
          <a:bodyPr wrap="square" rtlCol="0">
            <a:spAutoFit/>
          </a:bodyPr>
          <a:lstStyle/>
          <a:p>
            <a:r>
              <a:rPr lang="zh-CN" altLang="en-US" sz="2400" b="1" dirty="0" smtClean="0">
                <a:solidFill>
                  <a:schemeClr val="bg1"/>
                </a:solidFill>
                <a:latin typeface="黑体" pitchFamily="49" charset="-122"/>
                <a:ea typeface="黑体" pitchFamily="49" charset="-122"/>
              </a:rPr>
              <a:t>转变偏差认识</a:t>
            </a:r>
            <a:endParaRPr lang="zh-CN" altLang="en-US" sz="2400" b="1" dirty="0">
              <a:solidFill>
                <a:schemeClr val="bg1"/>
              </a:solidFill>
              <a:latin typeface="黑体" pitchFamily="49" charset="-122"/>
              <a:ea typeface="黑体" pitchFamily="49" charset="-122"/>
            </a:endParaRPr>
          </a:p>
        </p:txBody>
      </p:sp>
      <p:sp>
        <p:nvSpPr>
          <p:cNvPr id="24" name="TextBox 23"/>
          <p:cNvSpPr txBox="1"/>
          <p:nvPr/>
        </p:nvSpPr>
        <p:spPr>
          <a:xfrm>
            <a:off x="2071671" y="3071812"/>
            <a:ext cx="2071670" cy="461665"/>
          </a:xfrm>
          <a:prstGeom prst="rect">
            <a:avLst/>
          </a:prstGeom>
          <a:solidFill>
            <a:schemeClr val="accent2"/>
          </a:solidFill>
        </p:spPr>
        <p:style>
          <a:lnRef idx="3">
            <a:schemeClr val="lt1"/>
          </a:lnRef>
          <a:fillRef idx="1">
            <a:schemeClr val="accent4"/>
          </a:fillRef>
          <a:effectRef idx="1">
            <a:schemeClr val="accent4"/>
          </a:effectRef>
          <a:fontRef idx="minor">
            <a:schemeClr val="lt1"/>
          </a:fontRef>
        </p:style>
        <p:txBody>
          <a:bodyPr wrap="square" rtlCol="0">
            <a:spAutoFit/>
          </a:bodyPr>
          <a:lstStyle/>
          <a:p>
            <a:r>
              <a:rPr lang="zh-CN" altLang="en-US" sz="2400" b="1" dirty="0" smtClean="0">
                <a:solidFill>
                  <a:schemeClr val="bg1"/>
                </a:solidFill>
                <a:latin typeface="黑体" pitchFamily="49" charset="-122"/>
                <a:ea typeface="黑体" pitchFamily="49" charset="-122"/>
              </a:rPr>
              <a:t>超越具体概念</a:t>
            </a:r>
            <a:endParaRPr lang="zh-CN" altLang="en-US" sz="2400" b="1" dirty="0">
              <a:solidFill>
                <a:schemeClr val="bg1"/>
              </a:solidFill>
              <a:latin typeface="黑体" pitchFamily="49" charset="-122"/>
              <a:ea typeface="黑体" pitchFamily="49" charset="-122"/>
            </a:endParaRPr>
          </a:p>
        </p:txBody>
      </p:sp>
      <p:sp>
        <p:nvSpPr>
          <p:cNvPr id="25" name="TextBox 24"/>
          <p:cNvSpPr txBox="1"/>
          <p:nvPr/>
        </p:nvSpPr>
        <p:spPr>
          <a:xfrm>
            <a:off x="3000364" y="2071678"/>
            <a:ext cx="2071670" cy="461665"/>
          </a:xfrm>
          <a:prstGeom prst="rect">
            <a:avLst/>
          </a:prstGeom>
          <a:solidFill>
            <a:schemeClr val="accent2"/>
          </a:solidFill>
        </p:spPr>
        <p:style>
          <a:lnRef idx="3">
            <a:schemeClr val="lt1"/>
          </a:lnRef>
          <a:fillRef idx="1">
            <a:schemeClr val="accent4"/>
          </a:fillRef>
          <a:effectRef idx="1">
            <a:schemeClr val="accent4"/>
          </a:effectRef>
          <a:fontRef idx="minor">
            <a:schemeClr val="lt1"/>
          </a:fontRef>
        </p:style>
        <p:txBody>
          <a:bodyPr wrap="square" rtlCol="0">
            <a:spAutoFit/>
          </a:bodyPr>
          <a:lstStyle/>
          <a:p>
            <a:r>
              <a:rPr lang="zh-CN" altLang="en-US" sz="2400" b="1" dirty="0" smtClean="0">
                <a:solidFill>
                  <a:schemeClr val="bg1"/>
                </a:solidFill>
                <a:latin typeface="黑体" pitchFamily="49" charset="-122"/>
                <a:ea typeface="黑体" pitchFamily="49" charset="-122"/>
              </a:rPr>
              <a:t>形成认识能力</a:t>
            </a:r>
            <a:endParaRPr lang="zh-CN" altLang="en-US" sz="2400" b="1" dirty="0">
              <a:solidFill>
                <a:schemeClr val="bg1"/>
              </a:solidFill>
              <a:latin typeface="黑体" pitchFamily="49" charset="-122"/>
              <a:ea typeface="黑体" pitchFamily="49" charset="-122"/>
            </a:endParaRPr>
          </a:p>
        </p:txBody>
      </p:sp>
      <p:sp>
        <p:nvSpPr>
          <p:cNvPr id="28" name="TextBox 27"/>
          <p:cNvSpPr txBox="1"/>
          <p:nvPr/>
        </p:nvSpPr>
        <p:spPr>
          <a:xfrm>
            <a:off x="214283" y="6211671"/>
            <a:ext cx="2970685" cy="646331"/>
          </a:xfrm>
          <a:prstGeom prst="rect">
            <a:avLst/>
          </a:prstGeom>
          <a:noFill/>
        </p:spPr>
        <p:txBody>
          <a:bodyPr wrap="none" rtlCol="0">
            <a:spAutoFit/>
          </a:bodyPr>
          <a:lstStyle/>
          <a:p>
            <a:r>
              <a:rPr lang="zh-CN" altLang="en-US" b="1" dirty="0" smtClean="0"/>
              <a:t>碎片化</a:t>
            </a:r>
            <a:r>
              <a:rPr lang="en-US" altLang="zh-CN" b="1" dirty="0" smtClean="0"/>
              <a:t>——</a:t>
            </a:r>
            <a:r>
              <a:rPr lang="zh-CN" altLang="en-US" b="1" dirty="0" smtClean="0"/>
              <a:t>整体化、结构化</a:t>
            </a:r>
          </a:p>
          <a:p>
            <a:endParaRPr lang="zh-CN" altLang="en-US" dirty="0"/>
          </a:p>
        </p:txBody>
      </p:sp>
      <p:sp>
        <p:nvSpPr>
          <p:cNvPr id="29" name="TextBox 28"/>
          <p:cNvSpPr txBox="1"/>
          <p:nvPr/>
        </p:nvSpPr>
        <p:spPr>
          <a:xfrm>
            <a:off x="6215074" y="6211671"/>
            <a:ext cx="2738250" cy="646331"/>
          </a:xfrm>
          <a:prstGeom prst="rect">
            <a:avLst/>
          </a:prstGeom>
          <a:noFill/>
        </p:spPr>
        <p:txBody>
          <a:bodyPr wrap="none" rtlCol="0">
            <a:spAutoFit/>
          </a:bodyPr>
          <a:lstStyle/>
          <a:p>
            <a:r>
              <a:rPr lang="zh-CN" altLang="en-US" b="1" dirty="0" smtClean="0"/>
              <a:t>习题化</a:t>
            </a:r>
            <a:r>
              <a:rPr lang="en-US" altLang="zh-CN" b="1" dirty="0" smtClean="0"/>
              <a:t>——</a:t>
            </a:r>
            <a:r>
              <a:rPr lang="zh-CN" altLang="en-US" b="1" dirty="0" smtClean="0"/>
              <a:t>真实问题情景</a:t>
            </a:r>
          </a:p>
          <a:p>
            <a:endParaRPr lang="zh-CN" altLang="en-US" dirty="0"/>
          </a:p>
        </p:txBody>
      </p:sp>
      <p:sp>
        <p:nvSpPr>
          <p:cNvPr id="30" name="TextBox 29"/>
          <p:cNvSpPr txBox="1"/>
          <p:nvPr/>
        </p:nvSpPr>
        <p:spPr>
          <a:xfrm>
            <a:off x="3428992" y="6211671"/>
            <a:ext cx="2505814" cy="646331"/>
          </a:xfrm>
          <a:prstGeom prst="rect">
            <a:avLst/>
          </a:prstGeom>
          <a:noFill/>
        </p:spPr>
        <p:txBody>
          <a:bodyPr wrap="none" rtlCol="0">
            <a:spAutoFit/>
          </a:bodyPr>
          <a:lstStyle/>
          <a:p>
            <a:r>
              <a:rPr lang="zh-CN" altLang="en-US" b="1" dirty="0" smtClean="0"/>
              <a:t>结论为本</a:t>
            </a:r>
            <a:r>
              <a:rPr lang="en-US" altLang="zh-CN" b="1" dirty="0" smtClean="0"/>
              <a:t>——</a:t>
            </a:r>
            <a:r>
              <a:rPr lang="zh-CN" altLang="en-US" b="1" dirty="0" smtClean="0"/>
              <a:t>思维外显</a:t>
            </a:r>
          </a:p>
          <a:p>
            <a:endParaRPr lang="zh-CN" altLang="en-US" dirty="0"/>
          </a:p>
        </p:txBody>
      </p:sp>
      <p:sp>
        <p:nvSpPr>
          <p:cNvPr id="2" name="TextBox 1"/>
          <p:cNvSpPr txBox="1"/>
          <p:nvPr/>
        </p:nvSpPr>
        <p:spPr>
          <a:xfrm>
            <a:off x="147597" y="233407"/>
            <a:ext cx="8845370" cy="553998"/>
          </a:xfrm>
          <a:prstGeom prst="rect">
            <a:avLst/>
          </a:prstGeom>
          <a:noFill/>
        </p:spPr>
        <p:txBody>
          <a:bodyPr wrap="none" lIns="0" tIns="0" rIns="0" bIns="0" rtlCol="0">
            <a:spAutoFit/>
          </a:bodyPr>
          <a:lstStyle/>
          <a:p>
            <a:r>
              <a:rPr lang="zh-CN" altLang="en-US" sz="3600" b="1" dirty="0" smtClean="0">
                <a:solidFill>
                  <a:srgbClr val="C00000"/>
                </a:solidFill>
                <a:latin typeface="微软雅黑" panose="020B0503020204020204" pitchFamily="34" charset="-122"/>
                <a:ea typeface="微软雅黑" panose="020B0503020204020204" pitchFamily="34" charset="-122"/>
              </a:rPr>
              <a:t>教学取向的变迁</a:t>
            </a:r>
            <a:r>
              <a:rPr lang="en-US" altLang="zh-CN" sz="3600" b="1" dirty="0" smtClean="0">
                <a:solidFill>
                  <a:srgbClr val="C00000"/>
                </a:solidFill>
                <a:latin typeface="微软雅黑" panose="020B0503020204020204" pitchFamily="34" charset="-122"/>
                <a:ea typeface="微软雅黑" panose="020B0503020204020204" pitchFamily="34" charset="-122"/>
              </a:rPr>
              <a:t>——</a:t>
            </a:r>
            <a:r>
              <a:rPr lang="zh-CN" altLang="en-US" sz="3600" b="1" dirty="0" smtClean="0">
                <a:solidFill>
                  <a:srgbClr val="C00000"/>
                </a:solidFill>
                <a:latin typeface="微软雅黑" panose="020B0503020204020204" pitchFamily="34" charset="-122"/>
                <a:ea typeface="微软雅黑" panose="020B0503020204020204" pitchFamily="34" charset="-122"/>
              </a:rPr>
              <a:t>从知识解析到认识发展</a:t>
            </a:r>
          </a:p>
        </p:txBody>
      </p:sp>
    </p:spTree>
    <p:extLst>
      <p:ext uri="{BB962C8B-B14F-4D97-AF65-F5344CB8AC3E}">
        <p14:creationId xmlns:p14="http://schemas.microsoft.com/office/powerpoint/2010/main" val="123291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7054850"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2132856"/>
            <a:ext cx="4658556" cy="4472921"/>
          </a:xfrm>
          <a:prstGeom prst="rect">
            <a:avLst/>
          </a:prstGeom>
        </p:spPr>
      </p:pic>
      <p:sp>
        <p:nvSpPr>
          <p:cNvPr id="4" name="文本框 3"/>
          <p:cNvSpPr txBox="1"/>
          <p:nvPr/>
        </p:nvSpPr>
        <p:spPr>
          <a:xfrm>
            <a:off x="971600" y="3501008"/>
            <a:ext cx="2304256" cy="1323439"/>
          </a:xfrm>
          <a:prstGeom prst="rect">
            <a:avLst/>
          </a:prstGeom>
          <a:noFill/>
        </p:spPr>
        <p:txBody>
          <a:bodyPr wrap="square" rtlCol="0">
            <a:spAutoFit/>
          </a:bodyPr>
          <a:lstStyle/>
          <a:p>
            <a:r>
              <a:rPr lang="zh-CN" altLang="en-US" sz="4000" b="1" dirty="0" smtClean="0">
                <a:latin typeface="等线" panose="02010600030101010101" pitchFamily="2" charset="-122"/>
                <a:ea typeface="等线" panose="02010600030101010101" pitchFamily="2" charset="-122"/>
              </a:rPr>
              <a:t>更多精彩</a:t>
            </a:r>
            <a:endParaRPr lang="en-US" altLang="zh-CN" sz="4000" b="1" dirty="0" smtClean="0">
              <a:latin typeface="等线" panose="02010600030101010101" pitchFamily="2" charset="-122"/>
              <a:ea typeface="等线" panose="02010600030101010101" pitchFamily="2" charset="-122"/>
            </a:endParaRPr>
          </a:p>
          <a:p>
            <a:r>
              <a:rPr lang="zh-CN" altLang="en-US" sz="4000" b="1" dirty="0">
                <a:latin typeface="等线" panose="02010600030101010101" pitchFamily="2" charset="-122"/>
                <a:ea typeface="等线" panose="02010600030101010101" pitchFamily="2" charset="-122"/>
              </a:rPr>
              <a:t>扫</a:t>
            </a:r>
            <a:r>
              <a:rPr lang="zh-CN" altLang="en-US" sz="4000" b="1" dirty="0" smtClean="0">
                <a:latin typeface="等线" panose="02010600030101010101" pitchFamily="2" charset="-122"/>
                <a:ea typeface="等线" panose="02010600030101010101" pitchFamily="2" charset="-122"/>
              </a:rPr>
              <a:t>码关注</a:t>
            </a:r>
            <a:endParaRPr lang="zh-CN" altLang="en-US" sz="4000" b="1" dirty="0">
              <a:latin typeface="等线" panose="02010600030101010101" pitchFamily="2" charset="-122"/>
              <a:ea typeface="等线" panose="02010600030101010101" pitchFamily="2" charset="-122"/>
            </a:endParaRPr>
          </a:p>
        </p:txBody>
      </p:sp>
      <p:sp>
        <p:nvSpPr>
          <p:cNvPr id="2" name="TextBox 1"/>
          <p:cNvSpPr txBox="1"/>
          <p:nvPr/>
        </p:nvSpPr>
        <p:spPr>
          <a:xfrm>
            <a:off x="2798292" y="1606778"/>
            <a:ext cx="3877985" cy="369332"/>
          </a:xfrm>
          <a:prstGeom prst="rect">
            <a:avLst/>
          </a:prstGeom>
          <a:noFill/>
        </p:spPr>
        <p:txBody>
          <a:bodyPr wrap="none" rtlCol="0">
            <a:spAutoFit/>
          </a:bodyPr>
          <a:lstStyle/>
          <a:p>
            <a:r>
              <a:rPr lang="zh-CN" altLang="en-US" dirty="0" smtClean="0"/>
              <a:t>北京师范大学王磊化学教育研究团队</a:t>
            </a:r>
            <a:endParaRPr lang="zh-CN" altLang="en-US" dirty="0"/>
          </a:p>
        </p:txBody>
      </p:sp>
    </p:spTree>
    <p:extLst>
      <p:ext uri="{BB962C8B-B14F-4D97-AF65-F5344CB8AC3E}">
        <p14:creationId xmlns:p14="http://schemas.microsoft.com/office/powerpoint/2010/main" val="27711787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chemeClr val="bg1"/>
                </a:solidFill>
                <a:latin typeface="黑体" pitchFamily="49" charset="-122"/>
                <a:ea typeface="黑体" pitchFamily="49" charset="-122"/>
              </a:rPr>
              <a:t>会旗</a:t>
            </a:r>
            <a:endParaRPr lang="zh-CN" altLang="en-US" b="1" dirty="0">
              <a:solidFill>
                <a:schemeClr val="bg1"/>
              </a:solidFill>
              <a:latin typeface="黑体" pitchFamily="49" charset="-122"/>
              <a:ea typeface="黑体" pitchFamily="49" charset="-122"/>
            </a:endParaRPr>
          </a:p>
        </p:txBody>
      </p:sp>
      <p:pic>
        <p:nvPicPr>
          <p:cNvPr id="2050" name="Picture 2" descr="C:\Users\Administrator\Desktop\2016年安徽蚌埠会议\成果会（会旗）.jpg"/>
          <p:cNvPicPr>
            <a:picLocks noChangeAspect="1" noChangeArrowheads="1"/>
          </p:cNvPicPr>
          <p:nvPr/>
        </p:nvPicPr>
        <p:blipFill>
          <a:blip r:embed="rId2" cstate="print"/>
          <a:srcRect/>
          <a:stretch>
            <a:fillRect/>
          </a:stretch>
        </p:blipFill>
        <p:spPr bwMode="auto">
          <a:xfrm>
            <a:off x="526609" y="548680"/>
            <a:ext cx="8064896" cy="6094053"/>
          </a:xfrm>
          <a:prstGeom prst="rect">
            <a:avLst/>
          </a:prstGeom>
          <a:noFill/>
        </p:spPr>
      </p:pic>
      <p:pic>
        <p:nvPicPr>
          <p:cNvPr id="4" name="Picture 2" descr="C:\Users\Administrator\Desktop\2016年安徽蚌埠会议\化学成果会（微信公众号）\qrcode_for_gh_09a39ec9760c_1280.jpg"/>
          <p:cNvPicPr>
            <a:picLocks noChangeAspect="1" noChangeArrowheads="1"/>
          </p:cNvPicPr>
          <p:nvPr/>
        </p:nvPicPr>
        <p:blipFill>
          <a:blip r:embed="rId3" cstate="print"/>
          <a:srcRect/>
          <a:stretch>
            <a:fillRect/>
          </a:stretch>
        </p:blipFill>
        <p:spPr bwMode="auto">
          <a:xfrm>
            <a:off x="2483769" y="2276872"/>
            <a:ext cx="4104456" cy="3008316"/>
          </a:xfrm>
          <a:prstGeom prst="rect">
            <a:avLst/>
          </a:prstGeom>
          <a:noFill/>
        </p:spPr>
      </p:pic>
    </p:spTree>
    <p:extLst>
      <p:ext uri="{BB962C8B-B14F-4D97-AF65-F5344CB8AC3E}">
        <p14:creationId xmlns:p14="http://schemas.microsoft.com/office/powerpoint/2010/main" val="1475371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8036" y="0"/>
            <a:ext cx="8229600" cy="1143000"/>
          </a:xfrm>
        </p:spPr>
        <p:txBody>
          <a:bodyPr>
            <a:normAutofit/>
          </a:bodyPr>
          <a:lstStyle/>
          <a:p>
            <a:r>
              <a:rPr lang="zh-CN" altLang="en-US" b="1" dirty="0">
                <a:solidFill>
                  <a:srgbClr val="C00000"/>
                </a:solidFill>
              </a:rPr>
              <a:t>化学核心素养结构</a:t>
            </a:r>
          </a:p>
        </p:txBody>
      </p:sp>
      <p:sp>
        <p:nvSpPr>
          <p:cNvPr id="3" name="内容占位符 2"/>
          <p:cNvSpPr>
            <a:spLocks noGrp="1"/>
          </p:cNvSpPr>
          <p:nvPr>
            <p:ph idx="1"/>
          </p:nvPr>
        </p:nvSpPr>
        <p:spPr>
          <a:xfrm>
            <a:off x="708945" y="1575426"/>
            <a:ext cx="8401080" cy="4525963"/>
          </a:xfrm>
        </p:spPr>
        <p:txBody>
          <a:bodyPr/>
          <a:lstStyle/>
          <a:p>
            <a:endParaRPr lang="en-US" altLang="zh-CN" sz="2400" dirty="0" smtClean="0"/>
          </a:p>
          <a:p>
            <a:endParaRPr lang="en-US" altLang="zh-CN" sz="2400" dirty="0" smtClean="0"/>
          </a:p>
          <a:p>
            <a:endParaRPr lang="en-US" altLang="zh-CN" b="1" dirty="0" smtClean="0"/>
          </a:p>
          <a:p>
            <a:pPr>
              <a:buNone/>
            </a:pPr>
            <a:endParaRPr lang="zh-CN" altLang="en-US" dirty="0"/>
          </a:p>
        </p:txBody>
      </p:sp>
      <p:sp>
        <p:nvSpPr>
          <p:cNvPr id="4" name="椭圆 3"/>
          <p:cNvSpPr/>
          <p:nvPr/>
        </p:nvSpPr>
        <p:spPr>
          <a:xfrm>
            <a:off x="2285984" y="1142984"/>
            <a:ext cx="4214842" cy="3857652"/>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实验探究</a:t>
            </a:r>
            <a:endParaRPr lang="en-US" altLang="zh-CN" b="1" dirty="0" smtClean="0"/>
          </a:p>
          <a:p>
            <a:pPr algn="ctr"/>
            <a:r>
              <a:rPr lang="zh-CN" altLang="en-US" b="1" dirty="0" smtClean="0"/>
              <a:t>与</a:t>
            </a:r>
            <a:endParaRPr lang="en-US" altLang="zh-CN" b="1" dirty="0" smtClean="0"/>
          </a:p>
          <a:p>
            <a:pPr algn="ctr"/>
            <a:r>
              <a:rPr lang="zh-CN" altLang="en-US" b="1" dirty="0" smtClean="0"/>
              <a:t>创新意识</a:t>
            </a:r>
          </a:p>
        </p:txBody>
      </p:sp>
      <p:sp>
        <p:nvSpPr>
          <p:cNvPr id="11" name="圆角矩形 10"/>
          <p:cNvSpPr/>
          <p:nvPr/>
        </p:nvSpPr>
        <p:spPr>
          <a:xfrm>
            <a:off x="3500430" y="2357430"/>
            <a:ext cx="1714512" cy="142876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smtClean="0"/>
          </a:p>
        </p:txBody>
      </p:sp>
      <p:cxnSp>
        <p:nvCxnSpPr>
          <p:cNvPr id="18" name="直接连接符 17"/>
          <p:cNvCxnSpPr>
            <a:stCxn id="4" idx="1"/>
          </p:cNvCxnSpPr>
          <p:nvPr/>
        </p:nvCxnSpPr>
        <p:spPr>
          <a:xfrm rot="16200000" flipH="1">
            <a:off x="2805641" y="1805517"/>
            <a:ext cx="792384" cy="5971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4" idx="7"/>
          </p:cNvCxnSpPr>
          <p:nvPr/>
        </p:nvCxnSpPr>
        <p:spPr>
          <a:xfrm rot="16200000" flipH="1" flipV="1">
            <a:off x="5153068" y="1769798"/>
            <a:ext cx="792382" cy="6686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直接连接符 29"/>
          <p:cNvCxnSpPr>
            <a:endCxn id="4" idx="3"/>
          </p:cNvCxnSpPr>
          <p:nvPr/>
        </p:nvCxnSpPr>
        <p:spPr>
          <a:xfrm rot="5400000">
            <a:off x="2841361" y="3705189"/>
            <a:ext cx="792380" cy="6686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直接连接符 41"/>
          <p:cNvCxnSpPr>
            <a:endCxn id="4" idx="5"/>
          </p:cNvCxnSpPr>
          <p:nvPr/>
        </p:nvCxnSpPr>
        <p:spPr>
          <a:xfrm>
            <a:off x="5143504" y="3714752"/>
            <a:ext cx="740072" cy="72094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214678" y="1571612"/>
            <a:ext cx="2262158" cy="369332"/>
          </a:xfrm>
          <a:prstGeom prst="rect">
            <a:avLst/>
          </a:prstGeom>
          <a:noFill/>
        </p:spPr>
        <p:txBody>
          <a:bodyPr wrap="none" rtlCol="0">
            <a:spAutoFit/>
          </a:bodyPr>
          <a:lstStyle/>
          <a:p>
            <a:r>
              <a:rPr lang="zh-CN" altLang="en-US" b="1" dirty="0" smtClean="0"/>
              <a:t>科学</a:t>
            </a:r>
            <a:r>
              <a:rPr lang="zh-CN" altLang="en-US" b="1" dirty="0"/>
              <a:t>态度</a:t>
            </a:r>
            <a:r>
              <a:rPr lang="zh-CN" altLang="en-US" b="1" dirty="0" smtClean="0"/>
              <a:t>与社会责任</a:t>
            </a:r>
            <a:endParaRPr lang="zh-CN" altLang="en-US" b="1" dirty="0"/>
          </a:p>
        </p:txBody>
      </p:sp>
      <p:sp>
        <p:nvSpPr>
          <p:cNvPr id="48" name="TextBox 47"/>
          <p:cNvSpPr txBox="1"/>
          <p:nvPr/>
        </p:nvSpPr>
        <p:spPr>
          <a:xfrm>
            <a:off x="2357422" y="2643182"/>
            <a:ext cx="1114408" cy="1200329"/>
          </a:xfrm>
          <a:prstGeom prst="rect">
            <a:avLst/>
          </a:prstGeom>
          <a:noFill/>
        </p:spPr>
        <p:txBody>
          <a:bodyPr wrap="none" rtlCol="0">
            <a:spAutoFit/>
          </a:bodyPr>
          <a:lstStyle/>
          <a:p>
            <a:r>
              <a:rPr lang="zh-CN" altLang="en-US" b="1" dirty="0" smtClean="0"/>
              <a:t>宏观辨识</a:t>
            </a:r>
            <a:endParaRPr lang="en-US" altLang="zh-CN" b="1" dirty="0" smtClean="0"/>
          </a:p>
          <a:p>
            <a:r>
              <a:rPr lang="zh-CN" altLang="en-US" b="1" dirty="0" smtClean="0"/>
              <a:t>   与</a:t>
            </a:r>
            <a:endParaRPr lang="en-US" altLang="zh-CN" b="1" dirty="0" smtClean="0"/>
          </a:p>
          <a:p>
            <a:r>
              <a:rPr lang="zh-CN" altLang="en-US" b="1" dirty="0" smtClean="0"/>
              <a:t>微观探析</a:t>
            </a:r>
            <a:endParaRPr lang="en-US" altLang="zh-CN" b="1" dirty="0" smtClean="0"/>
          </a:p>
          <a:p>
            <a:endParaRPr lang="en-US" altLang="zh-CN" b="1" dirty="0" smtClean="0"/>
          </a:p>
        </p:txBody>
      </p:sp>
      <p:sp>
        <p:nvSpPr>
          <p:cNvPr id="49" name="TextBox 48"/>
          <p:cNvSpPr txBox="1"/>
          <p:nvPr/>
        </p:nvSpPr>
        <p:spPr>
          <a:xfrm>
            <a:off x="5214942" y="2643182"/>
            <a:ext cx="1257284" cy="923330"/>
          </a:xfrm>
          <a:prstGeom prst="rect">
            <a:avLst/>
          </a:prstGeom>
          <a:noFill/>
        </p:spPr>
        <p:txBody>
          <a:bodyPr wrap="square" rtlCol="0">
            <a:spAutoFit/>
          </a:bodyPr>
          <a:lstStyle/>
          <a:p>
            <a:r>
              <a:rPr lang="zh-CN" altLang="en-US" b="1" dirty="0" smtClean="0"/>
              <a:t>变化观念</a:t>
            </a:r>
            <a:endParaRPr lang="en-US" altLang="zh-CN" b="1" dirty="0" smtClean="0"/>
          </a:p>
          <a:p>
            <a:r>
              <a:rPr lang="zh-CN" altLang="en-US" b="1" dirty="0" smtClean="0"/>
              <a:t>    与</a:t>
            </a:r>
            <a:endParaRPr lang="en-US" altLang="zh-CN" b="1" dirty="0" smtClean="0"/>
          </a:p>
          <a:p>
            <a:r>
              <a:rPr lang="zh-CN" altLang="en-US" b="1" dirty="0" smtClean="0"/>
              <a:t>平衡思想</a:t>
            </a:r>
            <a:endParaRPr lang="zh-CN" altLang="en-US" b="1" dirty="0"/>
          </a:p>
        </p:txBody>
      </p:sp>
      <p:sp>
        <p:nvSpPr>
          <p:cNvPr id="5" name="TextBox 4"/>
          <p:cNvSpPr txBox="1"/>
          <p:nvPr/>
        </p:nvSpPr>
        <p:spPr>
          <a:xfrm>
            <a:off x="1193657" y="5000636"/>
            <a:ext cx="6681637" cy="1938992"/>
          </a:xfrm>
          <a:prstGeom prst="rect">
            <a:avLst/>
          </a:prstGeom>
          <a:noFill/>
        </p:spPr>
        <p:txBody>
          <a:bodyPr wrap="none" rtlCol="0">
            <a:spAutoFit/>
          </a:bodyPr>
          <a:lstStyle/>
          <a:p>
            <a:r>
              <a:rPr lang="zh-CN" altLang="en-US" sz="2400" b="1" dirty="0"/>
              <a:t>科学</a:t>
            </a:r>
            <a:r>
              <a:rPr lang="zh-CN" altLang="en-US" sz="2400" b="1" dirty="0" smtClean="0"/>
              <a:t>探究</a:t>
            </a:r>
            <a:r>
              <a:rPr lang="zh-CN" altLang="en-US" sz="2400" b="1" dirty="0"/>
              <a:t>与创新意识是化学核心素养的实践基础</a:t>
            </a:r>
            <a:endParaRPr lang="en-US" altLang="zh-CN" sz="2400" b="1" dirty="0"/>
          </a:p>
          <a:p>
            <a:r>
              <a:rPr lang="zh-CN" altLang="en-US" sz="2400" b="1" dirty="0"/>
              <a:t>证据推理与模型认知是化学核心素养的思维核心</a:t>
            </a:r>
            <a:endParaRPr lang="en-US" altLang="zh-CN" sz="2400" b="1" dirty="0"/>
          </a:p>
          <a:p>
            <a:r>
              <a:rPr lang="zh-CN" altLang="en-US" sz="2400" b="1" dirty="0"/>
              <a:t>宏微结合与变化平衡是化学核心素养的学科特征</a:t>
            </a:r>
            <a:endParaRPr lang="en-US" altLang="zh-CN" sz="2400" b="1" dirty="0"/>
          </a:p>
          <a:p>
            <a:r>
              <a:rPr lang="zh-CN" altLang="en-US" sz="2400" b="1" dirty="0" smtClean="0"/>
              <a:t>科学</a:t>
            </a:r>
            <a:r>
              <a:rPr lang="zh-CN" altLang="en-US" sz="2400" b="1" dirty="0"/>
              <a:t>态度</a:t>
            </a:r>
            <a:r>
              <a:rPr lang="zh-CN" altLang="en-US" sz="2400" b="1" dirty="0" smtClean="0"/>
              <a:t>与</a:t>
            </a:r>
            <a:r>
              <a:rPr lang="zh-CN" altLang="en-US" sz="2400" b="1" dirty="0"/>
              <a:t>社会责任是化学核心素养的价值立场</a:t>
            </a:r>
            <a:endParaRPr lang="en-US" altLang="zh-CN" sz="2400" b="1" dirty="0"/>
          </a:p>
          <a:p>
            <a:endParaRPr lang="zh-CN" altLang="en-US" sz="2400" b="1" dirty="0"/>
          </a:p>
        </p:txBody>
      </p:sp>
      <p:sp>
        <p:nvSpPr>
          <p:cNvPr id="7" name="TextBox 6"/>
          <p:cNvSpPr txBox="1"/>
          <p:nvPr/>
        </p:nvSpPr>
        <p:spPr>
          <a:xfrm>
            <a:off x="1" y="2786058"/>
            <a:ext cx="1214414" cy="923330"/>
          </a:xfrm>
          <a:prstGeom prst="rect">
            <a:avLst/>
          </a:prstGeom>
          <a:noFill/>
        </p:spPr>
        <p:txBody>
          <a:bodyPr wrap="square" rtlCol="0">
            <a:spAutoFit/>
          </a:bodyPr>
          <a:lstStyle/>
          <a:p>
            <a:r>
              <a:rPr lang="zh-CN" altLang="en-US" b="1" dirty="0" smtClean="0"/>
              <a:t>思维变量</a:t>
            </a:r>
            <a:endParaRPr lang="en-US" altLang="zh-CN" b="1" dirty="0" smtClean="0"/>
          </a:p>
          <a:p>
            <a:r>
              <a:rPr lang="zh-CN" altLang="en-US" b="1" dirty="0" smtClean="0"/>
              <a:t>认识变量</a:t>
            </a:r>
            <a:endParaRPr lang="en-US" altLang="zh-CN" b="1" dirty="0" smtClean="0"/>
          </a:p>
          <a:p>
            <a:r>
              <a:rPr lang="zh-CN" altLang="en-US" b="1" dirty="0" smtClean="0"/>
              <a:t>情境变量</a:t>
            </a:r>
            <a:endParaRPr lang="zh-CN" altLang="en-US" b="1" dirty="0"/>
          </a:p>
        </p:txBody>
      </p:sp>
      <p:sp>
        <p:nvSpPr>
          <p:cNvPr id="41" name="矩形 40"/>
          <p:cNvSpPr/>
          <p:nvPr/>
        </p:nvSpPr>
        <p:spPr>
          <a:xfrm>
            <a:off x="6572264" y="1571612"/>
            <a:ext cx="2000264" cy="64294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smtClean="0"/>
          </a:p>
          <a:p>
            <a:pPr algn="ctr"/>
            <a:r>
              <a:rPr lang="zh-CN" altLang="en-US" b="1" dirty="0" smtClean="0"/>
              <a:t>精神价值层面</a:t>
            </a:r>
            <a:endParaRPr lang="en-US" altLang="zh-CN" b="1" dirty="0" smtClean="0"/>
          </a:p>
          <a:p>
            <a:pPr algn="ctr"/>
            <a:endParaRPr lang="zh-CN" altLang="en-US" dirty="0"/>
          </a:p>
        </p:txBody>
      </p:sp>
      <p:sp>
        <p:nvSpPr>
          <p:cNvPr id="43" name="矩形 42"/>
          <p:cNvSpPr/>
          <p:nvPr/>
        </p:nvSpPr>
        <p:spPr>
          <a:xfrm>
            <a:off x="6572264" y="4071942"/>
            <a:ext cx="2000264" cy="64294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b="1" dirty="0" smtClean="0"/>
          </a:p>
          <a:p>
            <a:pPr algn="ctr"/>
            <a:r>
              <a:rPr lang="zh-CN" altLang="en-US" b="1" dirty="0" smtClean="0"/>
              <a:t>实践</a:t>
            </a:r>
            <a:r>
              <a:rPr lang="zh-CN" altLang="en-US" b="1" dirty="0"/>
              <a:t>认识</a:t>
            </a:r>
            <a:r>
              <a:rPr lang="zh-CN" altLang="en-US" b="1" dirty="0" smtClean="0"/>
              <a:t>层面</a:t>
            </a:r>
            <a:endParaRPr lang="en-US" altLang="zh-CN" b="1" dirty="0" smtClean="0"/>
          </a:p>
          <a:p>
            <a:pPr algn="ctr"/>
            <a:endParaRPr lang="en-US" altLang="zh-CN" b="1" dirty="0" smtClean="0"/>
          </a:p>
        </p:txBody>
      </p:sp>
      <p:sp>
        <p:nvSpPr>
          <p:cNvPr id="44" name="矩形 43"/>
          <p:cNvSpPr/>
          <p:nvPr/>
        </p:nvSpPr>
        <p:spPr>
          <a:xfrm>
            <a:off x="6643702" y="2857496"/>
            <a:ext cx="1928826" cy="71438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理性认识层面</a:t>
            </a:r>
            <a:endParaRPr lang="zh-CN" altLang="en-US" dirty="0"/>
          </a:p>
        </p:txBody>
      </p:sp>
      <p:cxnSp>
        <p:nvCxnSpPr>
          <p:cNvPr id="50" name="直接箭头连接符 49"/>
          <p:cNvCxnSpPr/>
          <p:nvPr/>
        </p:nvCxnSpPr>
        <p:spPr bwMode="auto">
          <a:xfrm rot="5400000">
            <a:off x="6858810" y="2499512"/>
            <a:ext cx="571504"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2" name="直接箭头连接符 51"/>
          <p:cNvCxnSpPr/>
          <p:nvPr/>
        </p:nvCxnSpPr>
        <p:spPr bwMode="auto">
          <a:xfrm rot="5400000">
            <a:off x="6894529" y="3821115"/>
            <a:ext cx="500066"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4" name="直接箭头连接符 53"/>
          <p:cNvCxnSpPr/>
          <p:nvPr/>
        </p:nvCxnSpPr>
        <p:spPr bwMode="auto">
          <a:xfrm rot="5400000" flipH="1" flipV="1">
            <a:off x="7608909" y="3821115"/>
            <a:ext cx="500066"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6" name="直接箭头连接符 55"/>
          <p:cNvCxnSpPr/>
          <p:nvPr/>
        </p:nvCxnSpPr>
        <p:spPr bwMode="auto">
          <a:xfrm rot="5400000" flipH="1" flipV="1">
            <a:off x="7573190" y="2499512"/>
            <a:ext cx="571504"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2" name="直接连接符 61"/>
          <p:cNvCxnSpPr/>
          <p:nvPr/>
        </p:nvCxnSpPr>
        <p:spPr bwMode="auto">
          <a:xfrm rot="5400000">
            <a:off x="7643834" y="3071810"/>
            <a:ext cx="2286810" cy="79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直接箭头连接符 63"/>
          <p:cNvCxnSpPr>
            <a:endCxn id="43" idx="3"/>
          </p:cNvCxnSpPr>
          <p:nvPr/>
        </p:nvCxnSpPr>
        <p:spPr bwMode="auto">
          <a:xfrm rot="10800000" flipV="1">
            <a:off x="8572528" y="4250537"/>
            <a:ext cx="214314" cy="1428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1" name="直接箭头连接符 80"/>
          <p:cNvCxnSpPr>
            <a:endCxn id="41" idx="3"/>
          </p:cNvCxnSpPr>
          <p:nvPr/>
        </p:nvCxnSpPr>
        <p:spPr bwMode="auto">
          <a:xfrm rot="10800000">
            <a:off x="8572528" y="1893084"/>
            <a:ext cx="214314" cy="3571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2" name="TextBox 81"/>
          <p:cNvSpPr txBox="1"/>
          <p:nvPr/>
        </p:nvSpPr>
        <p:spPr>
          <a:xfrm>
            <a:off x="3786182" y="2571744"/>
            <a:ext cx="2286016" cy="923330"/>
          </a:xfrm>
          <a:prstGeom prst="rect">
            <a:avLst/>
          </a:prstGeom>
          <a:noFill/>
        </p:spPr>
        <p:txBody>
          <a:bodyPr wrap="square" rtlCol="0">
            <a:spAutoFit/>
          </a:bodyPr>
          <a:lstStyle/>
          <a:p>
            <a:r>
              <a:rPr lang="zh-CN" altLang="en-US" b="1" dirty="0" smtClean="0"/>
              <a:t>证据推理</a:t>
            </a:r>
            <a:endParaRPr lang="en-US" altLang="zh-CN" b="1" dirty="0" smtClean="0"/>
          </a:p>
          <a:p>
            <a:r>
              <a:rPr lang="zh-CN" altLang="en-US" b="1" dirty="0" smtClean="0"/>
              <a:t>   与</a:t>
            </a:r>
            <a:endParaRPr lang="en-US" altLang="zh-CN" b="1" dirty="0" smtClean="0"/>
          </a:p>
          <a:p>
            <a:r>
              <a:rPr lang="zh-CN" altLang="en-US" b="1" dirty="0" smtClean="0"/>
              <a:t>模型认知</a:t>
            </a:r>
          </a:p>
        </p:txBody>
      </p:sp>
      <p:sp>
        <p:nvSpPr>
          <p:cNvPr id="83" name="矩形 82"/>
          <p:cNvSpPr/>
          <p:nvPr/>
        </p:nvSpPr>
        <p:spPr bwMode="auto">
          <a:xfrm>
            <a:off x="1071538" y="4214818"/>
            <a:ext cx="1214446" cy="35719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sz="2000" b="1" dirty="0" smtClean="0"/>
              <a:t>  水平</a:t>
            </a:r>
            <a:r>
              <a:rPr lang="en-US" altLang="zh-CN" sz="2000" b="1" dirty="0" smtClean="0"/>
              <a:t>1</a:t>
            </a:r>
            <a:endParaRPr lang="zh-CN" altLang="en-US" sz="2000" b="1"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84" name="矩形 83"/>
          <p:cNvSpPr/>
          <p:nvPr/>
        </p:nvSpPr>
        <p:spPr bwMode="auto">
          <a:xfrm>
            <a:off x="1071538" y="3357562"/>
            <a:ext cx="1214446" cy="35719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sz="2000" b="1" dirty="0" smtClean="0"/>
              <a:t>  水平</a:t>
            </a:r>
            <a:r>
              <a:rPr lang="en-US" altLang="zh-CN" sz="2000" b="1" dirty="0" smtClean="0"/>
              <a:t>2</a:t>
            </a:r>
            <a:endParaRPr lang="zh-CN" altLang="en-US" sz="2000" b="1"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85" name="矩形 84"/>
          <p:cNvSpPr/>
          <p:nvPr/>
        </p:nvSpPr>
        <p:spPr bwMode="auto">
          <a:xfrm>
            <a:off x="1071538" y="2500306"/>
            <a:ext cx="1214446" cy="35719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sz="2000" b="1" dirty="0" smtClean="0"/>
              <a:t>  水平</a:t>
            </a:r>
            <a:r>
              <a:rPr lang="en-US" altLang="zh-CN" sz="2000" b="1" dirty="0" smtClean="0"/>
              <a:t>3</a:t>
            </a:r>
            <a:endParaRPr lang="zh-CN" altLang="en-US" sz="2000" b="1"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86" name="矩形 85"/>
          <p:cNvSpPr/>
          <p:nvPr/>
        </p:nvSpPr>
        <p:spPr bwMode="auto">
          <a:xfrm>
            <a:off x="1071538" y="1643050"/>
            <a:ext cx="1214446" cy="35719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sz="2000" b="1" dirty="0" smtClean="0"/>
              <a:t>  水平</a:t>
            </a:r>
            <a:r>
              <a:rPr lang="en-US" altLang="zh-CN" sz="2000" b="1" dirty="0" smtClean="0"/>
              <a:t>4</a:t>
            </a:r>
            <a:endParaRPr lang="zh-CN" altLang="en-US" sz="2000" b="1"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92" name="TextBox 91"/>
          <p:cNvSpPr txBox="1"/>
          <p:nvPr/>
        </p:nvSpPr>
        <p:spPr>
          <a:xfrm>
            <a:off x="3214678" y="4143380"/>
            <a:ext cx="2286016" cy="646331"/>
          </a:xfrm>
          <a:prstGeom prst="rect">
            <a:avLst/>
          </a:prstGeom>
          <a:noFill/>
        </p:spPr>
        <p:txBody>
          <a:bodyPr wrap="square" rtlCol="0">
            <a:spAutoFit/>
          </a:bodyPr>
          <a:lstStyle/>
          <a:p>
            <a:pPr algn="ctr"/>
            <a:r>
              <a:rPr lang="zh-CN" altLang="en-US" b="1" dirty="0"/>
              <a:t>科学</a:t>
            </a:r>
            <a:r>
              <a:rPr lang="zh-CN" altLang="en-US" b="1" dirty="0" smtClean="0"/>
              <a:t>探究与创新意识</a:t>
            </a:r>
          </a:p>
          <a:p>
            <a:endParaRPr lang="zh-CN" altLang="en-US" dirty="0"/>
          </a:p>
        </p:txBody>
      </p:sp>
      <p:cxnSp>
        <p:nvCxnSpPr>
          <p:cNvPr id="104" name="直接箭头连接符 103"/>
          <p:cNvCxnSpPr>
            <a:stCxn id="84" idx="0"/>
            <a:endCxn id="85" idx="2"/>
          </p:cNvCxnSpPr>
          <p:nvPr/>
        </p:nvCxnSpPr>
        <p:spPr bwMode="auto">
          <a:xfrm flipV="1">
            <a:off x="1678761" y="2857496"/>
            <a:ext cx="0" cy="5000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6" name="直接箭头连接符 105"/>
          <p:cNvCxnSpPr>
            <a:stCxn id="85" idx="0"/>
            <a:endCxn id="86" idx="2"/>
          </p:cNvCxnSpPr>
          <p:nvPr/>
        </p:nvCxnSpPr>
        <p:spPr bwMode="auto">
          <a:xfrm flipV="1">
            <a:off x="1678761" y="2000240"/>
            <a:ext cx="0" cy="5000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4" name="直接箭头连接符 113"/>
          <p:cNvCxnSpPr/>
          <p:nvPr/>
        </p:nvCxnSpPr>
        <p:spPr bwMode="auto">
          <a:xfrm flipV="1">
            <a:off x="1643837" y="3786984"/>
            <a:ext cx="0" cy="3563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687621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715862" y="1641988"/>
            <a:ext cx="1728192" cy="11087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marL="0" indent="0" algn="ctr">
              <a:buNone/>
            </a:pPr>
            <a:r>
              <a:rPr lang="zh-CN" altLang="en-US" sz="2400" b="1" dirty="0" smtClean="0"/>
              <a:t>知识</a:t>
            </a:r>
            <a:endParaRPr lang="en-US" altLang="zh-CN" sz="2400" b="1" dirty="0" smtClean="0"/>
          </a:p>
          <a:p>
            <a:pPr marL="0" indent="0" algn="ctr">
              <a:buNone/>
            </a:pPr>
            <a:r>
              <a:rPr lang="zh-CN" altLang="en-US" sz="2400" b="1" dirty="0" smtClean="0"/>
              <a:t>技能</a:t>
            </a:r>
            <a:endParaRPr lang="zh-CN" altLang="en-US" sz="2400" b="1" dirty="0"/>
          </a:p>
        </p:txBody>
      </p:sp>
      <p:sp>
        <p:nvSpPr>
          <p:cNvPr id="7" name="内容占位符 3"/>
          <p:cNvSpPr txBox="1">
            <a:spLocks/>
          </p:cNvSpPr>
          <p:nvPr/>
        </p:nvSpPr>
        <p:spPr>
          <a:xfrm>
            <a:off x="3545695" y="1614091"/>
            <a:ext cx="1728192" cy="11087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pPr>
            <a:r>
              <a:rPr lang="zh-CN" altLang="en-US" sz="2400" b="1" dirty="0" smtClean="0"/>
              <a:t>过程</a:t>
            </a:r>
            <a:endParaRPr lang="en-US" altLang="zh-CN" sz="2400" b="1" dirty="0" smtClean="0"/>
          </a:p>
          <a:p>
            <a:pPr marL="0" indent="0" algn="ctr">
              <a:buFont typeface="Arial" pitchFamily="34" charset="0"/>
              <a:buNone/>
            </a:pPr>
            <a:r>
              <a:rPr lang="zh-CN" altLang="en-US" sz="2400" b="1" dirty="0" smtClean="0"/>
              <a:t>方法</a:t>
            </a:r>
            <a:endParaRPr lang="zh-CN" altLang="en-US" sz="2400" b="1" dirty="0"/>
          </a:p>
        </p:txBody>
      </p:sp>
      <p:sp>
        <p:nvSpPr>
          <p:cNvPr id="8" name="内容占位符 3"/>
          <p:cNvSpPr txBox="1">
            <a:spLocks noGrp="1"/>
          </p:cNvSpPr>
          <p:nvPr>
            <p:ph type="title"/>
          </p:nvPr>
        </p:nvSpPr>
        <p:spPr>
          <a:xfrm>
            <a:off x="6259016" y="1558946"/>
            <a:ext cx="1810544" cy="11430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zh-CN" altLang="en-US" sz="2400" b="1" dirty="0"/>
              <a:t>情感</a:t>
            </a:r>
            <a:r>
              <a:rPr lang="en-US" altLang="zh-CN" sz="2400" b="1" dirty="0"/>
              <a:t/>
            </a:r>
            <a:br>
              <a:rPr lang="en-US" altLang="zh-CN" sz="2400" b="1" dirty="0"/>
            </a:br>
            <a:r>
              <a:rPr lang="zh-CN" altLang="en-US" sz="2400" b="1" dirty="0"/>
              <a:t>态度</a:t>
            </a:r>
            <a:r>
              <a:rPr lang="en-US" altLang="zh-CN" sz="2400" b="1" dirty="0"/>
              <a:t/>
            </a:r>
            <a:br>
              <a:rPr lang="en-US" altLang="zh-CN" sz="2400" b="1" dirty="0"/>
            </a:br>
            <a:r>
              <a:rPr lang="zh-CN" altLang="en-US" sz="2400" b="1" dirty="0"/>
              <a:t>价值观</a:t>
            </a:r>
          </a:p>
        </p:txBody>
      </p:sp>
      <p:sp>
        <p:nvSpPr>
          <p:cNvPr id="9" name="椭圆 8"/>
          <p:cNvSpPr/>
          <p:nvPr/>
        </p:nvSpPr>
        <p:spPr>
          <a:xfrm>
            <a:off x="390567" y="3127667"/>
            <a:ext cx="2016224" cy="108012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科学认识</a:t>
            </a:r>
            <a:endParaRPr lang="en-US" altLang="zh-CN" b="1" dirty="0" smtClean="0"/>
          </a:p>
          <a:p>
            <a:pPr algn="ctr"/>
            <a:r>
              <a:rPr lang="zh-CN" altLang="en-US" b="1" dirty="0"/>
              <a:t>和</a:t>
            </a:r>
            <a:r>
              <a:rPr lang="zh-CN" altLang="en-US" b="1" dirty="0" smtClean="0"/>
              <a:t>观念</a:t>
            </a:r>
            <a:endParaRPr lang="zh-CN" altLang="en-US" b="1" dirty="0"/>
          </a:p>
        </p:txBody>
      </p:sp>
      <p:sp>
        <p:nvSpPr>
          <p:cNvPr id="10" name="椭圆 9"/>
          <p:cNvSpPr/>
          <p:nvPr/>
        </p:nvSpPr>
        <p:spPr>
          <a:xfrm>
            <a:off x="2351764" y="3140968"/>
            <a:ext cx="2134004" cy="108012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科学思维</a:t>
            </a:r>
            <a:endParaRPr lang="en-US" altLang="zh-CN" b="1" dirty="0" smtClean="0"/>
          </a:p>
          <a:p>
            <a:pPr algn="ctr"/>
            <a:r>
              <a:rPr lang="zh-CN" altLang="en-US" b="1" dirty="0" smtClean="0"/>
              <a:t>与方法</a:t>
            </a:r>
            <a:endParaRPr lang="zh-CN" altLang="en-US" b="1" dirty="0"/>
          </a:p>
        </p:txBody>
      </p:sp>
      <p:sp>
        <p:nvSpPr>
          <p:cNvPr id="11" name="椭圆 10"/>
          <p:cNvSpPr/>
          <p:nvPr/>
        </p:nvSpPr>
        <p:spPr>
          <a:xfrm>
            <a:off x="4485768" y="3092207"/>
            <a:ext cx="2068902" cy="108012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科学探究</a:t>
            </a:r>
            <a:endParaRPr lang="en-US" altLang="zh-CN" b="1" dirty="0" smtClean="0"/>
          </a:p>
          <a:p>
            <a:pPr algn="ctr"/>
            <a:r>
              <a:rPr lang="zh-CN" altLang="en-US" b="1" dirty="0" smtClean="0"/>
              <a:t>与实践</a:t>
            </a:r>
            <a:endParaRPr lang="zh-CN" altLang="en-US" b="1" dirty="0"/>
          </a:p>
        </p:txBody>
      </p:sp>
      <p:sp>
        <p:nvSpPr>
          <p:cNvPr id="12" name="椭圆 11"/>
          <p:cNvSpPr/>
          <p:nvPr/>
        </p:nvSpPr>
        <p:spPr>
          <a:xfrm>
            <a:off x="6554670" y="3092207"/>
            <a:ext cx="2016224" cy="108012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科学态度</a:t>
            </a:r>
            <a:endParaRPr lang="en-US" altLang="zh-CN" b="1" dirty="0" smtClean="0"/>
          </a:p>
          <a:p>
            <a:pPr algn="ctr"/>
            <a:r>
              <a:rPr lang="zh-CN" altLang="en-US" b="1" dirty="0" smtClean="0"/>
              <a:t>与社会责任</a:t>
            </a:r>
            <a:endParaRPr lang="en-US" altLang="zh-CN" b="1" dirty="0" smtClean="0"/>
          </a:p>
        </p:txBody>
      </p:sp>
      <p:sp>
        <p:nvSpPr>
          <p:cNvPr id="13" name="椭圆 12"/>
          <p:cNvSpPr/>
          <p:nvPr/>
        </p:nvSpPr>
        <p:spPr>
          <a:xfrm>
            <a:off x="-27747" y="4842466"/>
            <a:ext cx="1979712" cy="86409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b="1" dirty="0"/>
              <a:t>宏观</a:t>
            </a:r>
            <a:r>
              <a:rPr lang="zh-CN" altLang="zh-CN" b="1" dirty="0" smtClean="0"/>
              <a:t>辨识</a:t>
            </a:r>
            <a:endParaRPr lang="en-US" altLang="zh-CN" b="1" dirty="0" smtClean="0"/>
          </a:p>
          <a:p>
            <a:pPr algn="ctr"/>
            <a:r>
              <a:rPr lang="zh-CN" altLang="zh-CN" b="1" dirty="0" smtClean="0"/>
              <a:t>微观</a:t>
            </a:r>
            <a:r>
              <a:rPr lang="zh-CN" altLang="zh-CN" b="1" dirty="0"/>
              <a:t>探析</a:t>
            </a:r>
            <a:endParaRPr lang="zh-CN" altLang="en-US" b="1" dirty="0"/>
          </a:p>
        </p:txBody>
      </p:sp>
      <p:sp>
        <p:nvSpPr>
          <p:cNvPr id="14" name="椭圆 13"/>
          <p:cNvSpPr/>
          <p:nvPr/>
        </p:nvSpPr>
        <p:spPr>
          <a:xfrm>
            <a:off x="1732158" y="4891817"/>
            <a:ext cx="1981190" cy="7920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b="1" dirty="0"/>
              <a:t>变化</a:t>
            </a:r>
            <a:r>
              <a:rPr lang="zh-CN" altLang="zh-CN" b="1" dirty="0" smtClean="0"/>
              <a:t>观念</a:t>
            </a:r>
            <a:endParaRPr lang="en-US" altLang="zh-CN" b="1" dirty="0" smtClean="0"/>
          </a:p>
          <a:p>
            <a:pPr algn="ctr"/>
            <a:r>
              <a:rPr lang="zh-CN" altLang="zh-CN" b="1" dirty="0" smtClean="0"/>
              <a:t>平衡</a:t>
            </a:r>
            <a:r>
              <a:rPr lang="zh-CN" altLang="zh-CN" b="1" dirty="0"/>
              <a:t>思想</a:t>
            </a:r>
            <a:endParaRPr lang="zh-CN" altLang="en-US" b="1" dirty="0"/>
          </a:p>
        </p:txBody>
      </p:sp>
      <p:sp>
        <p:nvSpPr>
          <p:cNvPr id="15" name="椭圆 14"/>
          <p:cNvSpPr/>
          <p:nvPr/>
        </p:nvSpPr>
        <p:spPr>
          <a:xfrm>
            <a:off x="3672717" y="4855813"/>
            <a:ext cx="2051257" cy="7920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证据推理</a:t>
            </a:r>
            <a:endParaRPr lang="en-US" altLang="zh-CN" b="1" dirty="0" smtClean="0"/>
          </a:p>
          <a:p>
            <a:pPr algn="ctr"/>
            <a:r>
              <a:rPr lang="zh-CN" altLang="en-US" b="1" dirty="0" smtClean="0"/>
              <a:t>模型认知</a:t>
            </a:r>
            <a:endParaRPr lang="zh-CN" altLang="en-US" b="1" dirty="0"/>
          </a:p>
        </p:txBody>
      </p:sp>
      <p:sp>
        <p:nvSpPr>
          <p:cNvPr id="16" name="椭圆 15"/>
          <p:cNvSpPr/>
          <p:nvPr/>
        </p:nvSpPr>
        <p:spPr>
          <a:xfrm>
            <a:off x="5546558" y="4806462"/>
            <a:ext cx="1728192" cy="7920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科学</a:t>
            </a:r>
            <a:r>
              <a:rPr lang="zh-CN" altLang="en-US" b="1" dirty="0" smtClean="0"/>
              <a:t>探究创新意识</a:t>
            </a:r>
            <a:endParaRPr lang="zh-CN" altLang="en-US" b="1" dirty="0"/>
          </a:p>
        </p:txBody>
      </p:sp>
      <p:sp>
        <p:nvSpPr>
          <p:cNvPr id="17" name="椭圆 16"/>
          <p:cNvSpPr/>
          <p:nvPr/>
        </p:nvSpPr>
        <p:spPr>
          <a:xfrm>
            <a:off x="7270885" y="4800292"/>
            <a:ext cx="1873115" cy="79208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科学</a:t>
            </a:r>
            <a:r>
              <a:rPr lang="zh-CN" altLang="en-US" b="1" dirty="0"/>
              <a:t>态度</a:t>
            </a:r>
            <a:endParaRPr lang="en-US" altLang="zh-CN" b="1" dirty="0" smtClean="0"/>
          </a:p>
          <a:p>
            <a:pPr algn="ctr"/>
            <a:r>
              <a:rPr lang="zh-CN" altLang="en-US" b="1" dirty="0" smtClean="0"/>
              <a:t>社会责任</a:t>
            </a:r>
            <a:endParaRPr lang="zh-CN" altLang="en-US" b="1" dirty="0"/>
          </a:p>
        </p:txBody>
      </p:sp>
      <p:cxnSp>
        <p:nvCxnSpPr>
          <p:cNvPr id="19" name="直接连接符 18"/>
          <p:cNvCxnSpPr/>
          <p:nvPr/>
        </p:nvCxnSpPr>
        <p:spPr>
          <a:xfrm>
            <a:off x="1398680" y="2722810"/>
            <a:ext cx="1" cy="36939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接连接符 20"/>
          <p:cNvCxnSpPr>
            <a:endCxn id="10" idx="0"/>
          </p:cNvCxnSpPr>
          <p:nvPr/>
        </p:nvCxnSpPr>
        <p:spPr>
          <a:xfrm flipH="1">
            <a:off x="3418766" y="2636912"/>
            <a:ext cx="438854" cy="5040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7" idx="5"/>
          </p:cNvCxnSpPr>
          <p:nvPr/>
        </p:nvCxnSpPr>
        <p:spPr>
          <a:xfrm>
            <a:off x="5020799" y="2560442"/>
            <a:ext cx="360583" cy="5526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直接连接符 24"/>
          <p:cNvCxnSpPr>
            <a:endCxn id="12" idx="0"/>
          </p:cNvCxnSpPr>
          <p:nvPr/>
        </p:nvCxnSpPr>
        <p:spPr>
          <a:xfrm>
            <a:off x="7291915" y="2636912"/>
            <a:ext cx="270867" cy="4552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7564" y="4172327"/>
            <a:ext cx="314545" cy="65021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1951965" y="4077072"/>
            <a:ext cx="595772" cy="75515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10" idx="4"/>
          </p:cNvCxnSpPr>
          <p:nvPr/>
        </p:nvCxnSpPr>
        <p:spPr>
          <a:xfrm flipH="1">
            <a:off x="2928928" y="4221088"/>
            <a:ext cx="489838" cy="70779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直接连接符 32"/>
          <p:cNvCxnSpPr>
            <a:endCxn id="15" idx="0"/>
          </p:cNvCxnSpPr>
          <p:nvPr/>
        </p:nvCxnSpPr>
        <p:spPr>
          <a:xfrm>
            <a:off x="4021190" y="4172329"/>
            <a:ext cx="677156" cy="6834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直接连接符 34"/>
          <p:cNvCxnSpPr>
            <a:endCxn id="15" idx="0"/>
          </p:cNvCxnSpPr>
          <p:nvPr/>
        </p:nvCxnSpPr>
        <p:spPr>
          <a:xfrm flipH="1">
            <a:off x="4698346" y="4172327"/>
            <a:ext cx="445158" cy="6834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直接连接符 36"/>
          <p:cNvCxnSpPr>
            <a:endCxn id="16" idx="0"/>
          </p:cNvCxnSpPr>
          <p:nvPr/>
        </p:nvCxnSpPr>
        <p:spPr>
          <a:xfrm>
            <a:off x="6000760" y="4172327"/>
            <a:ext cx="409894" cy="6341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6554670" y="4077072"/>
            <a:ext cx="568780" cy="6948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036004" y="4077072"/>
            <a:ext cx="391654" cy="72939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2444054" y="2154822"/>
            <a:ext cx="1155979" cy="2847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接连接符 45"/>
          <p:cNvCxnSpPr>
            <a:stCxn id="7" idx="6"/>
            <a:endCxn id="8" idx="2"/>
          </p:cNvCxnSpPr>
          <p:nvPr/>
        </p:nvCxnSpPr>
        <p:spPr>
          <a:xfrm flipV="1">
            <a:off x="5273887" y="2130446"/>
            <a:ext cx="985129" cy="3800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2" name="椭圆 51"/>
          <p:cNvSpPr/>
          <p:nvPr/>
        </p:nvSpPr>
        <p:spPr>
          <a:xfrm>
            <a:off x="2786050" y="857232"/>
            <a:ext cx="3515106" cy="43204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三维目标（科学素养）</a:t>
            </a:r>
            <a:endParaRPr lang="zh-CN" altLang="en-US" b="1" dirty="0"/>
          </a:p>
        </p:txBody>
      </p:sp>
      <p:sp>
        <p:nvSpPr>
          <p:cNvPr id="53" name="椭圆 52"/>
          <p:cNvSpPr/>
          <p:nvPr/>
        </p:nvSpPr>
        <p:spPr>
          <a:xfrm>
            <a:off x="2915815" y="6093296"/>
            <a:ext cx="3406702" cy="5760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化学学科核心素养</a:t>
            </a:r>
            <a:endParaRPr lang="zh-CN" altLang="en-US" b="1" dirty="0"/>
          </a:p>
        </p:txBody>
      </p:sp>
      <p:cxnSp>
        <p:nvCxnSpPr>
          <p:cNvPr id="55" name="直接连接符 54"/>
          <p:cNvCxnSpPr/>
          <p:nvPr/>
        </p:nvCxnSpPr>
        <p:spPr>
          <a:xfrm flipH="1">
            <a:off x="1623005" y="1182268"/>
            <a:ext cx="1457518" cy="42260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a:off x="4409791" y="1324406"/>
            <a:ext cx="1" cy="2880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5841436" y="1267783"/>
            <a:ext cx="1282014" cy="2773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直接连接符 60"/>
          <p:cNvCxnSpPr>
            <a:endCxn id="13" idx="5"/>
          </p:cNvCxnSpPr>
          <p:nvPr/>
        </p:nvCxnSpPr>
        <p:spPr>
          <a:xfrm rot="10800000">
            <a:off x="1662044" y="5580018"/>
            <a:ext cx="2549133" cy="5132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直接连接符 62"/>
          <p:cNvCxnSpPr>
            <a:stCxn id="53" idx="0"/>
            <a:endCxn id="14" idx="5"/>
          </p:cNvCxnSpPr>
          <p:nvPr/>
        </p:nvCxnSpPr>
        <p:spPr>
          <a:xfrm rot="16200000" flipV="1">
            <a:off x="3758493" y="5232622"/>
            <a:ext cx="525390" cy="119595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5" name="直接连接符 64"/>
          <p:cNvCxnSpPr>
            <a:endCxn id="15" idx="4"/>
          </p:cNvCxnSpPr>
          <p:nvPr/>
        </p:nvCxnSpPr>
        <p:spPr>
          <a:xfrm rot="16200000" flipV="1">
            <a:off x="4494459" y="5851789"/>
            <a:ext cx="424305" cy="165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V="1">
            <a:off x="4860032" y="5572140"/>
            <a:ext cx="1140728" cy="5211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直接连接符 68"/>
          <p:cNvCxnSpPr>
            <a:endCxn id="17" idx="3"/>
          </p:cNvCxnSpPr>
          <p:nvPr/>
        </p:nvCxnSpPr>
        <p:spPr>
          <a:xfrm flipV="1">
            <a:off x="5143504" y="5476381"/>
            <a:ext cx="2401692" cy="62936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0" name="椭圆 79"/>
          <p:cNvSpPr/>
          <p:nvPr/>
        </p:nvSpPr>
        <p:spPr>
          <a:xfrm>
            <a:off x="2760507" y="116632"/>
            <a:ext cx="3562010" cy="49661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学生发展核心素养</a:t>
            </a:r>
            <a:endParaRPr lang="zh-CN" altLang="en-US" b="1" dirty="0"/>
          </a:p>
        </p:txBody>
      </p:sp>
      <p:cxnSp>
        <p:nvCxnSpPr>
          <p:cNvPr id="82" name="直接连接符 81"/>
          <p:cNvCxnSpPr>
            <a:stCxn id="80" idx="4"/>
            <a:endCxn id="52" idx="0"/>
          </p:cNvCxnSpPr>
          <p:nvPr/>
        </p:nvCxnSpPr>
        <p:spPr>
          <a:xfrm rot="16200000" flipH="1">
            <a:off x="4420562" y="734191"/>
            <a:ext cx="243990" cy="2091"/>
          </a:xfrm>
          <a:prstGeom prst="line">
            <a:avLst/>
          </a:prstGeom>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42844" y="0"/>
            <a:ext cx="2065092" cy="57148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tx1"/>
                </a:solidFill>
              </a:rPr>
              <a:t>各类素养的关系</a:t>
            </a:r>
            <a:endParaRPr lang="zh-CN" altLang="en-US" b="1" dirty="0">
              <a:solidFill>
                <a:schemeClr val="tx1"/>
              </a:solidFill>
            </a:endParaRPr>
          </a:p>
        </p:txBody>
      </p:sp>
      <p:sp>
        <p:nvSpPr>
          <p:cNvPr id="47" name="矩形 46"/>
          <p:cNvSpPr/>
          <p:nvPr/>
        </p:nvSpPr>
        <p:spPr>
          <a:xfrm>
            <a:off x="714348" y="5929330"/>
            <a:ext cx="2071702" cy="78581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002060"/>
                </a:solidFill>
              </a:rPr>
              <a:t>更加整合</a:t>
            </a:r>
            <a:endParaRPr lang="en-US" altLang="zh-CN" b="1" dirty="0" smtClean="0">
              <a:solidFill>
                <a:srgbClr val="002060"/>
              </a:solidFill>
            </a:endParaRPr>
          </a:p>
          <a:p>
            <a:pPr algn="ctr"/>
            <a:r>
              <a:rPr lang="zh-CN" altLang="en-US" b="1" dirty="0" smtClean="0">
                <a:solidFill>
                  <a:srgbClr val="002060"/>
                </a:solidFill>
              </a:rPr>
              <a:t>更有功能</a:t>
            </a:r>
            <a:endParaRPr lang="en-US" altLang="zh-CN" b="1" dirty="0" smtClean="0">
              <a:solidFill>
                <a:srgbClr val="002060"/>
              </a:solidFill>
            </a:endParaRPr>
          </a:p>
        </p:txBody>
      </p:sp>
      <p:cxnSp>
        <p:nvCxnSpPr>
          <p:cNvPr id="49" name="直接连接符 48"/>
          <p:cNvCxnSpPr/>
          <p:nvPr/>
        </p:nvCxnSpPr>
        <p:spPr>
          <a:xfrm rot="10800000" flipV="1">
            <a:off x="1071538" y="4000504"/>
            <a:ext cx="1571636" cy="8572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8" name="矩形 67"/>
          <p:cNvSpPr/>
          <p:nvPr/>
        </p:nvSpPr>
        <p:spPr>
          <a:xfrm>
            <a:off x="6429388" y="5929330"/>
            <a:ext cx="2286016" cy="78581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smtClean="0"/>
          </a:p>
          <a:p>
            <a:pPr algn="ctr"/>
            <a:endParaRPr lang="en-US" altLang="zh-CN" dirty="0" smtClean="0"/>
          </a:p>
          <a:p>
            <a:pPr algn="ctr"/>
            <a:r>
              <a:rPr lang="zh-CN" altLang="en-US" b="1" dirty="0" smtClean="0">
                <a:solidFill>
                  <a:srgbClr val="002060"/>
                </a:solidFill>
              </a:rPr>
              <a:t>更加具体明确</a:t>
            </a:r>
            <a:endParaRPr lang="en-US" altLang="zh-CN" b="1" dirty="0" smtClean="0">
              <a:solidFill>
                <a:srgbClr val="002060"/>
              </a:solidFill>
            </a:endParaRPr>
          </a:p>
          <a:p>
            <a:pPr algn="ctr"/>
            <a:r>
              <a:rPr lang="zh-CN" altLang="en-US" b="1" dirty="0" smtClean="0">
                <a:solidFill>
                  <a:srgbClr val="002060"/>
                </a:solidFill>
              </a:rPr>
              <a:t>更有学科内涵</a:t>
            </a:r>
          </a:p>
          <a:p>
            <a:pPr algn="ctr"/>
            <a:endParaRPr lang="en-US" altLang="zh-CN" dirty="0" smtClean="0"/>
          </a:p>
          <a:p>
            <a:pPr algn="ctr"/>
            <a:endParaRPr lang="zh-CN" altLang="en-US" dirty="0"/>
          </a:p>
        </p:txBody>
      </p:sp>
      <p:sp>
        <p:nvSpPr>
          <p:cNvPr id="2" name="矩形 1"/>
          <p:cNvSpPr/>
          <p:nvPr/>
        </p:nvSpPr>
        <p:spPr bwMode="auto">
          <a:xfrm>
            <a:off x="6344350" y="0"/>
            <a:ext cx="2371054" cy="914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zh-CN" altLang="en-US" dirty="0"/>
              <a:t>人文底蕴、科学</a:t>
            </a:r>
            <a:r>
              <a:rPr lang="zh-CN" altLang="en-US" dirty="0" smtClean="0"/>
              <a:t>精神</a:t>
            </a:r>
            <a:endParaRPr lang="en-US" altLang="zh-CN" dirty="0" smtClean="0"/>
          </a:p>
          <a:p>
            <a:pPr eaLnBrk="0" fontAlgn="base" hangingPunct="0">
              <a:spcBef>
                <a:spcPct val="0"/>
              </a:spcBef>
              <a:spcAft>
                <a:spcPct val="0"/>
              </a:spcAft>
            </a:pPr>
            <a:r>
              <a:rPr lang="zh-CN" altLang="en-US" dirty="0" smtClean="0"/>
              <a:t>学会</a:t>
            </a:r>
            <a:r>
              <a:rPr lang="zh-CN" altLang="en-US" dirty="0"/>
              <a:t>学习、健康</a:t>
            </a:r>
            <a:r>
              <a:rPr lang="zh-CN" altLang="en-US" dirty="0" smtClean="0"/>
              <a:t>生活</a:t>
            </a:r>
            <a:endParaRPr lang="en-US" altLang="zh-CN" dirty="0" smtClean="0"/>
          </a:p>
          <a:p>
            <a:pPr eaLnBrk="0" fontAlgn="base" hangingPunct="0">
              <a:spcBef>
                <a:spcPct val="0"/>
              </a:spcBef>
              <a:spcAft>
                <a:spcPct val="0"/>
              </a:spcAft>
            </a:pPr>
            <a:r>
              <a:rPr lang="zh-CN" altLang="en-US" dirty="0" smtClean="0"/>
              <a:t>责任</a:t>
            </a:r>
            <a:r>
              <a:rPr lang="zh-CN" altLang="en-US" dirty="0"/>
              <a:t>担当、实践创新</a:t>
            </a:r>
            <a:endParaRPr kumimoji="0" lang="zh-CN" altLang="en-US"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 name="TextBox 2"/>
          <p:cNvSpPr txBox="1"/>
          <p:nvPr/>
        </p:nvSpPr>
        <p:spPr>
          <a:xfrm>
            <a:off x="142844" y="735236"/>
            <a:ext cx="2065092" cy="646331"/>
          </a:xfrm>
          <a:prstGeom prst="rect">
            <a:avLst/>
          </a:prstGeom>
          <a:noFill/>
        </p:spPr>
        <p:txBody>
          <a:bodyPr wrap="square" rtlCol="0">
            <a:spAutoFit/>
          </a:bodyPr>
          <a:lstStyle/>
          <a:p>
            <a:r>
              <a:rPr lang="zh-CN" altLang="en-US" b="1" dirty="0" smtClean="0"/>
              <a:t>素养与知识和课程内容的关系</a:t>
            </a:r>
            <a:endParaRPr lang="zh-CN" altLang="en-US" b="1" dirty="0"/>
          </a:p>
        </p:txBody>
      </p:sp>
    </p:spTree>
    <p:extLst>
      <p:ext uri="{BB962C8B-B14F-4D97-AF65-F5344CB8AC3E}">
        <p14:creationId xmlns:p14="http://schemas.microsoft.com/office/powerpoint/2010/main" val="1560040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764704"/>
            <a:ext cx="8229600" cy="1143000"/>
          </a:xfrm>
        </p:spPr>
        <p:txBody>
          <a:bodyPr/>
          <a:lstStyle/>
          <a:p>
            <a:r>
              <a:rPr lang="zh-CN" altLang="en-US" b="1" dirty="0">
                <a:solidFill>
                  <a:srgbClr val="C00000"/>
                </a:solidFill>
              </a:rPr>
              <a:t>课程结构的调整</a:t>
            </a:r>
          </a:p>
        </p:txBody>
      </p:sp>
      <p:sp>
        <p:nvSpPr>
          <p:cNvPr id="3" name="内容占位符 2"/>
          <p:cNvSpPr>
            <a:spLocks noGrp="1"/>
          </p:cNvSpPr>
          <p:nvPr>
            <p:ph idx="1"/>
          </p:nvPr>
        </p:nvSpPr>
        <p:spPr>
          <a:xfrm>
            <a:off x="-108520" y="1700808"/>
            <a:ext cx="8229600" cy="4525963"/>
          </a:xfrm>
        </p:spPr>
        <p:txBody>
          <a:bodyPr/>
          <a:lstStyle/>
          <a:p>
            <a:endParaRPr lang="en-US" altLang="zh-CN" dirty="0" smtClean="0"/>
          </a:p>
          <a:p>
            <a:pPr>
              <a:buNone/>
            </a:pPr>
            <a:r>
              <a:rPr lang="zh-CN" altLang="en-US" sz="3600" dirty="0" smtClean="0"/>
              <a:t>       </a:t>
            </a:r>
            <a:endParaRPr lang="en-US" altLang="zh-CN" sz="3600" dirty="0" smtClean="0"/>
          </a:p>
          <a:p>
            <a:pPr>
              <a:buNone/>
            </a:pPr>
            <a:r>
              <a:rPr lang="en-US" altLang="zh-CN" sz="3600" dirty="0" smtClean="0"/>
              <a:t>       </a:t>
            </a:r>
            <a:r>
              <a:rPr lang="zh-CN" altLang="en-US" sz="3600" b="1" dirty="0" smtClean="0"/>
              <a:t>体现基础性、多样性、选择性</a:t>
            </a:r>
            <a:endParaRPr lang="en-US" altLang="zh-CN" sz="3600" b="1" dirty="0" smtClean="0"/>
          </a:p>
          <a:p>
            <a:pPr>
              <a:buNone/>
            </a:pPr>
            <a:r>
              <a:rPr lang="en-US" altLang="zh-CN" sz="3600" b="1" dirty="0" smtClean="0"/>
              <a:t>       </a:t>
            </a:r>
            <a:r>
              <a:rPr lang="zh-CN" altLang="en-US" sz="3600" b="1" dirty="0" smtClean="0"/>
              <a:t>保持原有课程结构的整体</a:t>
            </a:r>
            <a:endParaRPr lang="en-US" altLang="zh-CN" sz="3600" b="1" dirty="0" smtClean="0"/>
          </a:p>
          <a:p>
            <a:pPr>
              <a:buNone/>
            </a:pPr>
            <a:r>
              <a:rPr lang="zh-CN" altLang="en-US" sz="3600" b="1" dirty="0" smtClean="0"/>
              <a:t>       适应新的高考改革方案</a:t>
            </a:r>
            <a:endParaRPr lang="en-US" altLang="zh-CN" sz="3600" b="1" dirty="0" smtClean="0"/>
          </a:p>
          <a:p>
            <a:pPr>
              <a:buNone/>
            </a:pPr>
            <a:r>
              <a:rPr lang="zh-CN" altLang="en-US" sz="3600" b="1" dirty="0" smtClean="0"/>
              <a:t>       更便于学校实施和兼容</a:t>
            </a:r>
            <a:endParaRPr lang="zh-CN" altLang="en-US" sz="3600" b="1" dirty="0"/>
          </a:p>
        </p:txBody>
      </p:sp>
    </p:spTree>
    <p:extLst>
      <p:ext uri="{BB962C8B-B14F-4D97-AF65-F5344CB8AC3E}">
        <p14:creationId xmlns:p14="http://schemas.microsoft.com/office/powerpoint/2010/main" val="2307616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102374"/>
            <a:ext cx="8578850" cy="706437"/>
          </a:xfrm>
        </p:spPr>
        <p:txBody>
          <a:bodyPr rtlCol="0">
            <a:noAutofit/>
          </a:bodyPr>
          <a:lstStyle/>
          <a:p>
            <a:pPr fontAlgn="auto">
              <a:spcAft>
                <a:spcPts val="0"/>
              </a:spcAft>
              <a:defRPr/>
            </a:pPr>
            <a:r>
              <a:rPr lang="zh-CN" altLang="en-US" sz="4000" b="1" dirty="0">
                <a:solidFill>
                  <a:srgbClr val="C00000"/>
                </a:solidFill>
              </a:rPr>
              <a:t>高中化学的学段、模块和学分的规划</a:t>
            </a:r>
          </a:p>
        </p:txBody>
      </p:sp>
      <p:sp>
        <p:nvSpPr>
          <p:cNvPr id="18438" name="Text Box 6"/>
          <p:cNvSpPr txBox="1">
            <a:spLocks noChangeArrowheads="1"/>
          </p:cNvSpPr>
          <p:nvPr/>
        </p:nvSpPr>
        <p:spPr bwMode="auto">
          <a:xfrm>
            <a:off x="827088" y="5432424"/>
            <a:ext cx="7685087" cy="1211285"/>
          </a:xfrm>
          <a:prstGeom prst="rect">
            <a:avLst/>
          </a:prstGeom>
          <a:solidFill>
            <a:srgbClr val="CCFF99"/>
          </a:solidFill>
          <a:ln w="38100">
            <a:solidFill>
              <a:srgbClr val="008000"/>
            </a:solidFill>
            <a:miter lim="800000"/>
            <a:headEnd/>
            <a:tailEnd/>
          </a:ln>
          <a:effectLst>
            <a:outerShdw dist="28398" dir="3806097" algn="ctr" rotWithShape="0">
              <a:srgbClr val="4E6128">
                <a:alpha val="50000"/>
              </a:srgbClr>
            </a:outerShdw>
          </a:effectLst>
        </p:spPr>
        <p:txBody>
          <a:bodyPr/>
          <a:lstStyle/>
          <a:p>
            <a:pPr algn="ctr" fontAlgn="auto">
              <a:spcBef>
                <a:spcPts val="0"/>
              </a:spcBef>
              <a:spcAft>
                <a:spcPts val="0"/>
              </a:spcAft>
              <a:defRPr/>
            </a:pPr>
            <a:r>
              <a:rPr lang="zh-CN" altLang="en-US" sz="2400" b="1" dirty="0">
                <a:latin typeface="Times New Roman" pitchFamily="18" charset="0"/>
                <a:ea typeface="+mn-ea"/>
              </a:rPr>
              <a:t>必 修 化 学</a:t>
            </a:r>
            <a:r>
              <a:rPr lang="zh-CN" altLang="en-US" sz="2000" b="1" dirty="0">
                <a:latin typeface="Times New Roman" pitchFamily="18" charset="0"/>
                <a:ea typeface="+mn-ea"/>
              </a:rPr>
              <a:t>（</a:t>
            </a:r>
            <a:r>
              <a:rPr lang="en-US" altLang="zh-CN" sz="2000" b="1" dirty="0">
                <a:latin typeface="Times New Roman" pitchFamily="18" charset="0"/>
                <a:ea typeface="+mn-ea"/>
              </a:rPr>
              <a:t>4</a:t>
            </a:r>
            <a:r>
              <a:rPr lang="zh-CN" altLang="en-US" sz="2000" b="1" dirty="0">
                <a:latin typeface="Times New Roman" pitchFamily="18" charset="0"/>
                <a:ea typeface="+mn-ea"/>
              </a:rPr>
              <a:t>学分）</a:t>
            </a:r>
          </a:p>
          <a:p>
            <a:pPr algn="ctr" fontAlgn="auto">
              <a:spcBef>
                <a:spcPts val="0"/>
              </a:spcBef>
              <a:spcAft>
                <a:spcPts val="0"/>
              </a:spcAft>
              <a:defRPr/>
            </a:pPr>
            <a:r>
              <a:rPr lang="zh-CN" altLang="en-US" sz="1600" b="1" dirty="0" smtClean="0">
                <a:latin typeface="Times New Roman" pitchFamily="18" charset="0"/>
                <a:ea typeface="+mn-ea"/>
              </a:rPr>
              <a:t>化学科学与实验探究</a:t>
            </a:r>
            <a:endParaRPr lang="zh-CN" altLang="en-US" sz="1600" b="1" dirty="0">
              <a:latin typeface="Times New Roman" pitchFamily="18" charset="0"/>
              <a:ea typeface="+mn-ea"/>
            </a:endParaRPr>
          </a:p>
          <a:p>
            <a:pPr algn="ctr" fontAlgn="auto">
              <a:spcBef>
                <a:spcPts val="0"/>
              </a:spcBef>
              <a:spcAft>
                <a:spcPts val="0"/>
              </a:spcAft>
              <a:defRPr/>
            </a:pPr>
            <a:r>
              <a:rPr lang="zh-CN" altLang="en-US" sz="1600" b="1" dirty="0">
                <a:latin typeface="Times New Roman" pitchFamily="18" charset="0"/>
                <a:ea typeface="+mn-ea"/>
              </a:rPr>
              <a:t>常见无机物的性质与</a:t>
            </a:r>
            <a:r>
              <a:rPr lang="zh-CN" altLang="en-US" sz="1600" b="1" dirty="0" smtClean="0">
                <a:latin typeface="Times New Roman" pitchFamily="18" charset="0"/>
                <a:ea typeface="+mn-ea"/>
              </a:rPr>
              <a:t>应用    简单</a:t>
            </a:r>
            <a:r>
              <a:rPr lang="zh-CN" altLang="en-US" sz="1600" b="1" dirty="0">
                <a:latin typeface="Times New Roman" pitchFamily="18" charset="0"/>
                <a:ea typeface="+mn-ea"/>
              </a:rPr>
              <a:t>有机物的</a:t>
            </a:r>
            <a:r>
              <a:rPr lang="zh-CN" altLang="en-US" sz="1600" b="1" dirty="0" smtClean="0">
                <a:latin typeface="Times New Roman" pitchFamily="18" charset="0"/>
                <a:ea typeface="+mn-ea"/>
              </a:rPr>
              <a:t>性质与应用</a:t>
            </a:r>
            <a:endParaRPr lang="zh-CN" altLang="en-US" sz="1600" b="1" dirty="0">
              <a:latin typeface="Times New Roman" pitchFamily="18" charset="0"/>
              <a:ea typeface="+mn-ea"/>
            </a:endParaRPr>
          </a:p>
          <a:p>
            <a:pPr algn="ctr" fontAlgn="auto">
              <a:spcBef>
                <a:spcPts val="0"/>
              </a:spcBef>
              <a:spcAft>
                <a:spcPts val="0"/>
              </a:spcAft>
              <a:defRPr/>
            </a:pPr>
            <a:r>
              <a:rPr lang="zh-CN" altLang="en-US" sz="1600" b="1" dirty="0" smtClean="0">
                <a:latin typeface="Times New Roman" pitchFamily="18" charset="0"/>
                <a:ea typeface="+mn-ea"/>
              </a:rPr>
              <a:t>物质结构基础和化学反应规律、</a:t>
            </a:r>
            <a:r>
              <a:rPr lang="zh-CN" altLang="en-US" sz="1600" b="1" dirty="0" smtClean="0">
                <a:latin typeface="Times New Roman" pitchFamily="18" charset="0"/>
              </a:rPr>
              <a:t>化学与社会发展 </a:t>
            </a:r>
            <a:endParaRPr lang="zh-CN" altLang="en-US" sz="1600" dirty="0">
              <a:latin typeface="+mn-lt"/>
              <a:ea typeface="+mn-ea"/>
            </a:endParaRPr>
          </a:p>
        </p:txBody>
      </p:sp>
      <p:sp>
        <p:nvSpPr>
          <p:cNvPr id="18439" name="Text Box 7"/>
          <p:cNvSpPr txBox="1">
            <a:spLocks noChangeArrowheads="1"/>
          </p:cNvSpPr>
          <p:nvPr/>
        </p:nvSpPr>
        <p:spPr bwMode="auto">
          <a:xfrm>
            <a:off x="2108200" y="1939925"/>
            <a:ext cx="2378075" cy="582613"/>
          </a:xfrm>
          <a:prstGeom prst="rect">
            <a:avLst/>
          </a:prstGeom>
          <a:solidFill>
            <a:srgbClr val="FFFF99"/>
          </a:solidFill>
          <a:ln w="12700">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dirty="0">
                <a:latin typeface="Times New Roman" pitchFamily="18" charset="0"/>
                <a:ea typeface="+mn-ea"/>
              </a:rPr>
              <a:t>系列</a:t>
            </a:r>
            <a:r>
              <a:rPr lang="en-US" altLang="zh-CN" sz="1600" b="1" dirty="0">
                <a:latin typeface="Times New Roman" pitchFamily="18" charset="0"/>
                <a:ea typeface="+mn-ea"/>
              </a:rPr>
              <a:t>2</a:t>
            </a:r>
            <a:r>
              <a:rPr lang="zh-CN" altLang="en-US" sz="1600" b="1" dirty="0" smtClean="0">
                <a:latin typeface="Times New Roman" pitchFamily="18" charset="0"/>
                <a:ea typeface="+mn-ea"/>
              </a:rPr>
              <a:t>：化学与社会</a:t>
            </a:r>
            <a:endParaRPr lang="zh-CN" altLang="en-US" sz="1600" dirty="0">
              <a:latin typeface="+mn-lt"/>
              <a:ea typeface="+mn-ea"/>
            </a:endParaRPr>
          </a:p>
        </p:txBody>
      </p:sp>
      <p:sp>
        <p:nvSpPr>
          <p:cNvPr id="18436" name="Text Box 8"/>
          <p:cNvSpPr txBox="1">
            <a:spLocks noChangeArrowheads="1"/>
          </p:cNvSpPr>
          <p:nvPr/>
        </p:nvSpPr>
        <p:spPr bwMode="auto">
          <a:xfrm>
            <a:off x="785786" y="1928802"/>
            <a:ext cx="1414489" cy="642938"/>
          </a:xfrm>
          <a:prstGeom prst="rect">
            <a:avLst/>
          </a:prstGeom>
          <a:noFill/>
          <a:ln w="12700">
            <a:noFill/>
            <a:miter lim="800000"/>
            <a:headEnd/>
            <a:tailEnd/>
          </a:ln>
        </p:spPr>
        <p:txBody>
          <a:bodyPr/>
          <a:lstStyle/>
          <a:p>
            <a:pPr algn="ctr"/>
            <a:r>
              <a:rPr lang="zh-CN" altLang="en-US" sz="2000" b="1" dirty="0" smtClean="0">
                <a:latin typeface="Times New Roman" pitchFamily="18" charset="0"/>
              </a:rPr>
              <a:t>选修</a:t>
            </a:r>
            <a:endParaRPr lang="en-US" altLang="zh-CN" sz="2000" b="1" dirty="0" smtClean="0">
              <a:latin typeface="Times New Roman" pitchFamily="18" charset="0"/>
            </a:endParaRPr>
          </a:p>
          <a:p>
            <a:pPr algn="ctr"/>
            <a:r>
              <a:rPr lang="zh-CN" altLang="en-US" sz="1400" b="1" dirty="0" smtClean="0">
                <a:latin typeface="Times New Roman" pitchFamily="18" charset="0"/>
              </a:rPr>
              <a:t>（</a:t>
            </a:r>
            <a:r>
              <a:rPr lang="en-US" altLang="zh-CN" sz="1400" b="1" dirty="0">
                <a:latin typeface="Times New Roman" pitchFamily="18" charset="0"/>
              </a:rPr>
              <a:t>0--4</a:t>
            </a:r>
            <a:r>
              <a:rPr lang="zh-CN" altLang="en-US" sz="1400" b="1" dirty="0" smtClean="0">
                <a:latin typeface="Times New Roman" pitchFamily="18" charset="0"/>
              </a:rPr>
              <a:t>学分）</a:t>
            </a:r>
            <a:endParaRPr lang="en-US" altLang="zh-CN" sz="1400" b="1" dirty="0" smtClean="0">
              <a:latin typeface="Times New Roman" pitchFamily="18" charset="0"/>
            </a:endParaRPr>
          </a:p>
          <a:p>
            <a:pPr algn="ctr"/>
            <a:r>
              <a:rPr lang="en-US" altLang="zh-CN" sz="1400" b="1" dirty="0" smtClean="0">
                <a:solidFill>
                  <a:srgbClr val="C00000"/>
                </a:solidFill>
                <a:latin typeface="Times New Roman" pitchFamily="18" charset="0"/>
              </a:rPr>
              <a:t>0.5</a:t>
            </a:r>
            <a:r>
              <a:rPr lang="zh-CN" altLang="en-US" sz="1400" b="1" dirty="0" smtClean="0">
                <a:solidFill>
                  <a:srgbClr val="C00000"/>
                </a:solidFill>
                <a:latin typeface="Times New Roman" pitchFamily="18" charset="0"/>
              </a:rPr>
              <a:t>学分</a:t>
            </a:r>
            <a:endParaRPr lang="en-US" altLang="zh-CN" sz="1400" b="1" dirty="0" smtClean="0">
              <a:solidFill>
                <a:srgbClr val="C00000"/>
              </a:solidFill>
              <a:latin typeface="Times New Roman" pitchFamily="18" charset="0"/>
            </a:endParaRPr>
          </a:p>
          <a:p>
            <a:pPr algn="ctr"/>
            <a:r>
              <a:rPr lang="zh-CN" altLang="en-US" sz="1400" b="1" dirty="0" smtClean="0">
                <a:solidFill>
                  <a:srgbClr val="C00000"/>
                </a:solidFill>
                <a:latin typeface="Times New Roman" pitchFamily="18" charset="0"/>
              </a:rPr>
              <a:t>为单位</a:t>
            </a:r>
            <a:endParaRPr lang="zh-CN" altLang="en-US" sz="1400" dirty="0">
              <a:solidFill>
                <a:srgbClr val="C00000"/>
              </a:solidFill>
              <a:latin typeface="Calibri" pitchFamily="34" charset="0"/>
            </a:endParaRPr>
          </a:p>
        </p:txBody>
      </p:sp>
      <p:sp>
        <p:nvSpPr>
          <p:cNvPr id="18441" name="Text Box 9"/>
          <p:cNvSpPr txBox="1">
            <a:spLocks noChangeArrowheads="1"/>
          </p:cNvSpPr>
          <p:nvPr/>
        </p:nvSpPr>
        <p:spPr bwMode="auto">
          <a:xfrm>
            <a:off x="2108200" y="1241425"/>
            <a:ext cx="2378075" cy="582613"/>
          </a:xfrm>
          <a:prstGeom prst="rect">
            <a:avLst/>
          </a:prstGeom>
          <a:solidFill>
            <a:srgbClr val="FFFF99"/>
          </a:solidFill>
          <a:ln w="12700">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dirty="0">
                <a:latin typeface="Times New Roman" pitchFamily="18" charset="0"/>
                <a:ea typeface="+mn-ea"/>
              </a:rPr>
              <a:t>系列</a:t>
            </a:r>
            <a:r>
              <a:rPr lang="en-US" altLang="zh-CN" sz="1600" b="1" dirty="0">
                <a:latin typeface="Times New Roman" pitchFamily="18" charset="0"/>
                <a:ea typeface="+mn-ea"/>
              </a:rPr>
              <a:t>1</a:t>
            </a:r>
            <a:r>
              <a:rPr lang="zh-CN" altLang="en-US" sz="1600" b="1" dirty="0" smtClean="0">
                <a:latin typeface="Times New Roman" pitchFamily="18" charset="0"/>
                <a:ea typeface="+mn-ea"/>
              </a:rPr>
              <a:t>：实验化学</a:t>
            </a:r>
            <a:endParaRPr lang="zh-CN" altLang="en-US" sz="1600" dirty="0">
              <a:latin typeface="+mn-lt"/>
              <a:ea typeface="+mn-ea"/>
            </a:endParaRPr>
          </a:p>
        </p:txBody>
      </p:sp>
      <p:sp>
        <p:nvSpPr>
          <p:cNvPr id="18442" name="Text Box 10"/>
          <p:cNvSpPr txBox="1">
            <a:spLocks noChangeArrowheads="1"/>
          </p:cNvSpPr>
          <p:nvPr/>
        </p:nvSpPr>
        <p:spPr bwMode="auto">
          <a:xfrm>
            <a:off x="2108200" y="2638425"/>
            <a:ext cx="2378075" cy="582613"/>
          </a:xfrm>
          <a:prstGeom prst="rect">
            <a:avLst/>
          </a:prstGeom>
          <a:solidFill>
            <a:srgbClr val="FFFF99"/>
          </a:solidFill>
          <a:ln w="12700">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dirty="0">
                <a:latin typeface="Times New Roman" pitchFamily="18" charset="0"/>
                <a:ea typeface="+mn-ea"/>
              </a:rPr>
              <a:t>系列</a:t>
            </a:r>
            <a:r>
              <a:rPr lang="en-US" altLang="zh-CN" sz="1600" b="1" dirty="0">
                <a:latin typeface="Times New Roman" pitchFamily="18" charset="0"/>
                <a:ea typeface="+mn-ea"/>
              </a:rPr>
              <a:t>3</a:t>
            </a:r>
            <a:r>
              <a:rPr lang="zh-CN" altLang="en-US" sz="1600" b="1" dirty="0" smtClean="0">
                <a:latin typeface="Times New Roman" pitchFamily="18" charset="0"/>
                <a:ea typeface="+mn-ea"/>
              </a:rPr>
              <a:t>：发展中的</a:t>
            </a:r>
            <a:endParaRPr lang="en-US" altLang="zh-CN" sz="1600" b="1" dirty="0" smtClean="0">
              <a:latin typeface="Times New Roman" pitchFamily="18" charset="0"/>
              <a:ea typeface="+mn-ea"/>
            </a:endParaRPr>
          </a:p>
          <a:p>
            <a:pPr algn="ctr" fontAlgn="auto">
              <a:spcBef>
                <a:spcPts val="0"/>
              </a:spcBef>
              <a:spcAft>
                <a:spcPts val="0"/>
              </a:spcAft>
              <a:defRPr/>
            </a:pPr>
            <a:r>
              <a:rPr lang="en-US" altLang="zh-CN" sz="1600" b="1" dirty="0" smtClean="0">
                <a:latin typeface="Times New Roman" pitchFamily="18" charset="0"/>
                <a:ea typeface="+mn-ea"/>
              </a:rPr>
              <a:t>               </a:t>
            </a:r>
            <a:r>
              <a:rPr lang="zh-CN" altLang="en-US" sz="1600" b="1" dirty="0" smtClean="0">
                <a:latin typeface="Times New Roman" pitchFamily="18" charset="0"/>
                <a:ea typeface="+mn-ea"/>
              </a:rPr>
              <a:t>化学科学</a:t>
            </a:r>
            <a:endParaRPr lang="zh-CN" altLang="en-US" sz="1600" dirty="0">
              <a:latin typeface="+mn-lt"/>
              <a:ea typeface="+mn-ea"/>
            </a:endParaRPr>
          </a:p>
        </p:txBody>
      </p:sp>
      <p:sp>
        <p:nvSpPr>
          <p:cNvPr id="3" name="Rectangle 11"/>
          <p:cNvSpPr>
            <a:spLocks noChangeArrowheads="1"/>
          </p:cNvSpPr>
          <p:nvPr/>
        </p:nvSpPr>
        <p:spPr bwMode="auto">
          <a:xfrm>
            <a:off x="857224" y="1125538"/>
            <a:ext cx="3813201" cy="2211387"/>
          </a:xfrm>
          <a:prstGeom prst="rect">
            <a:avLst/>
          </a:prstGeom>
          <a:noFill/>
          <a:ln w="38100">
            <a:solidFill>
              <a:srgbClr val="FF6600"/>
            </a:solidFill>
            <a:miter lim="800000"/>
            <a:headEnd/>
            <a:tailEnd/>
          </a:ln>
        </p:spPr>
        <p:txBody>
          <a:bodyPr/>
          <a:lstStyle/>
          <a:p>
            <a:endParaRPr lang="zh-CN" altLang="en-US">
              <a:latin typeface="Calibri" pitchFamily="34" charset="0"/>
            </a:endParaRPr>
          </a:p>
        </p:txBody>
      </p:sp>
      <p:sp>
        <p:nvSpPr>
          <p:cNvPr id="18440" name="Rectangle 12"/>
          <p:cNvSpPr>
            <a:spLocks noChangeArrowheads="1"/>
          </p:cNvSpPr>
          <p:nvPr/>
        </p:nvSpPr>
        <p:spPr bwMode="auto">
          <a:xfrm>
            <a:off x="4395788" y="3452813"/>
            <a:ext cx="4352925" cy="1514475"/>
          </a:xfrm>
          <a:prstGeom prst="rect">
            <a:avLst/>
          </a:prstGeom>
          <a:noFill/>
          <a:ln w="38100">
            <a:solidFill>
              <a:srgbClr val="0000FF"/>
            </a:solidFill>
            <a:miter lim="800000"/>
            <a:headEnd/>
            <a:tailEnd/>
          </a:ln>
        </p:spPr>
        <p:txBody>
          <a:bodyPr/>
          <a:lstStyle/>
          <a:p>
            <a:endParaRPr lang="zh-CN" altLang="en-US">
              <a:latin typeface="Calibri" pitchFamily="34" charset="0"/>
            </a:endParaRPr>
          </a:p>
        </p:txBody>
      </p:sp>
      <p:sp>
        <p:nvSpPr>
          <p:cNvPr id="4" name="Text Box 13"/>
          <p:cNvSpPr txBox="1">
            <a:spLocks noChangeArrowheads="1"/>
          </p:cNvSpPr>
          <p:nvPr/>
        </p:nvSpPr>
        <p:spPr bwMode="auto">
          <a:xfrm>
            <a:off x="4357687" y="3919538"/>
            <a:ext cx="1409702" cy="641350"/>
          </a:xfrm>
          <a:prstGeom prst="rect">
            <a:avLst/>
          </a:prstGeom>
          <a:noFill/>
          <a:ln w="12700" algn="ctr">
            <a:noFill/>
            <a:miter lim="800000"/>
            <a:headEnd/>
            <a:tailEnd/>
          </a:ln>
        </p:spPr>
        <p:txBody>
          <a:bodyPr/>
          <a:lstStyle/>
          <a:p>
            <a:pPr algn="ctr"/>
            <a:r>
              <a:rPr lang="zh-CN" altLang="en-US" sz="2000" b="1" dirty="0" smtClean="0">
                <a:latin typeface="Times New Roman" pitchFamily="18" charset="0"/>
              </a:rPr>
              <a:t>选择性</a:t>
            </a:r>
            <a:endParaRPr lang="en-US" altLang="zh-CN" sz="2000" b="1" dirty="0" smtClean="0">
              <a:latin typeface="Times New Roman" pitchFamily="18" charset="0"/>
            </a:endParaRPr>
          </a:p>
          <a:p>
            <a:pPr algn="ctr"/>
            <a:r>
              <a:rPr lang="zh-CN" altLang="en-US" sz="2000" b="1" dirty="0" smtClean="0">
                <a:latin typeface="Times New Roman" pitchFamily="18" charset="0"/>
              </a:rPr>
              <a:t>必修</a:t>
            </a:r>
            <a:endParaRPr lang="en-US" altLang="zh-CN" sz="2000" b="1" dirty="0">
              <a:latin typeface="Times New Roman" pitchFamily="18" charset="0"/>
            </a:endParaRPr>
          </a:p>
          <a:p>
            <a:pPr algn="ctr"/>
            <a:r>
              <a:rPr lang="zh-CN" altLang="en-US" sz="1600" b="1" dirty="0">
                <a:solidFill>
                  <a:srgbClr val="C00000"/>
                </a:solidFill>
                <a:latin typeface="Times New Roman" pitchFamily="18" charset="0"/>
              </a:rPr>
              <a:t>（</a:t>
            </a:r>
            <a:r>
              <a:rPr lang="en-US" altLang="zh-CN" sz="1600" b="1" dirty="0" smtClean="0">
                <a:solidFill>
                  <a:srgbClr val="C00000"/>
                </a:solidFill>
                <a:latin typeface="Times New Roman" pitchFamily="18" charset="0"/>
              </a:rPr>
              <a:t>0</a:t>
            </a:r>
            <a:r>
              <a:rPr lang="zh-CN" altLang="en-US" sz="1600" b="1" dirty="0" smtClean="0">
                <a:solidFill>
                  <a:srgbClr val="C00000"/>
                </a:solidFill>
                <a:latin typeface="Times New Roman" pitchFamily="18" charset="0"/>
              </a:rPr>
              <a:t>、</a:t>
            </a:r>
            <a:r>
              <a:rPr lang="en-US" altLang="zh-CN" sz="1600" b="1" dirty="0" smtClean="0">
                <a:solidFill>
                  <a:srgbClr val="C00000"/>
                </a:solidFill>
                <a:latin typeface="Times New Roman" pitchFamily="18" charset="0"/>
              </a:rPr>
              <a:t>6</a:t>
            </a:r>
            <a:r>
              <a:rPr lang="zh-CN" altLang="en-US" sz="1600" b="1" dirty="0">
                <a:solidFill>
                  <a:srgbClr val="C00000"/>
                </a:solidFill>
                <a:latin typeface="Times New Roman" pitchFamily="18" charset="0"/>
              </a:rPr>
              <a:t>学分）</a:t>
            </a:r>
          </a:p>
        </p:txBody>
      </p:sp>
      <p:sp>
        <p:nvSpPr>
          <p:cNvPr id="18446" name="Text Box 14"/>
          <p:cNvSpPr txBox="1">
            <a:spLocks noChangeArrowheads="1"/>
          </p:cNvSpPr>
          <p:nvPr/>
        </p:nvSpPr>
        <p:spPr bwMode="auto">
          <a:xfrm>
            <a:off x="5676900" y="4013200"/>
            <a:ext cx="2927350" cy="371475"/>
          </a:xfrm>
          <a:prstGeom prst="rect">
            <a:avLst/>
          </a:prstGeom>
          <a:solidFill>
            <a:srgbClr val="CCFFFF"/>
          </a:solidFill>
          <a:ln w="12700" algn="ctr">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a:latin typeface="Times New Roman" pitchFamily="18" charset="0"/>
                <a:ea typeface="+mn-ea"/>
              </a:rPr>
              <a:t>化学反应原理模块（</a:t>
            </a:r>
            <a:r>
              <a:rPr lang="en-US" altLang="zh-CN" sz="1600" b="1">
                <a:latin typeface="Times New Roman" pitchFamily="18" charset="0"/>
                <a:ea typeface="+mn-ea"/>
              </a:rPr>
              <a:t>2</a:t>
            </a:r>
            <a:r>
              <a:rPr lang="zh-CN" altLang="en-US" sz="1600" b="1">
                <a:latin typeface="Times New Roman" pitchFamily="18" charset="0"/>
                <a:ea typeface="+mn-ea"/>
              </a:rPr>
              <a:t>学分）</a:t>
            </a:r>
            <a:endParaRPr lang="zh-CN" altLang="en-US" sz="1600">
              <a:latin typeface="+mn-lt"/>
              <a:ea typeface="+mn-ea"/>
            </a:endParaRPr>
          </a:p>
        </p:txBody>
      </p:sp>
      <p:sp>
        <p:nvSpPr>
          <p:cNvPr id="18447" name="Text Box 15"/>
          <p:cNvSpPr txBox="1">
            <a:spLocks noChangeArrowheads="1"/>
          </p:cNvSpPr>
          <p:nvPr/>
        </p:nvSpPr>
        <p:spPr bwMode="auto">
          <a:xfrm>
            <a:off x="5676899" y="3570288"/>
            <a:ext cx="3071813" cy="349250"/>
          </a:xfrm>
          <a:prstGeom prst="rect">
            <a:avLst/>
          </a:prstGeom>
          <a:solidFill>
            <a:srgbClr val="CCFFFF"/>
          </a:solidFill>
          <a:ln w="12700">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a:latin typeface="Times New Roman" pitchFamily="18" charset="0"/>
                <a:ea typeface="+mn-ea"/>
              </a:rPr>
              <a:t>物质结构与性质模块（</a:t>
            </a:r>
            <a:r>
              <a:rPr lang="en-US" altLang="zh-CN" sz="1600" b="1">
                <a:latin typeface="Times New Roman" pitchFamily="18" charset="0"/>
                <a:ea typeface="+mn-ea"/>
              </a:rPr>
              <a:t>2</a:t>
            </a:r>
            <a:r>
              <a:rPr lang="zh-CN" altLang="en-US" sz="1600" b="1">
                <a:latin typeface="Times New Roman" pitchFamily="18" charset="0"/>
                <a:ea typeface="+mn-ea"/>
              </a:rPr>
              <a:t>学分）</a:t>
            </a:r>
            <a:endParaRPr lang="zh-CN" altLang="en-US" sz="1600">
              <a:latin typeface="+mn-lt"/>
              <a:ea typeface="+mn-ea"/>
            </a:endParaRPr>
          </a:p>
        </p:txBody>
      </p:sp>
      <p:sp>
        <p:nvSpPr>
          <p:cNvPr id="18448" name="Text Box 16"/>
          <p:cNvSpPr txBox="1">
            <a:spLocks noChangeArrowheads="1"/>
          </p:cNvSpPr>
          <p:nvPr/>
        </p:nvSpPr>
        <p:spPr bwMode="auto">
          <a:xfrm>
            <a:off x="5676900" y="4500563"/>
            <a:ext cx="2927350" cy="349250"/>
          </a:xfrm>
          <a:prstGeom prst="rect">
            <a:avLst/>
          </a:prstGeom>
          <a:solidFill>
            <a:srgbClr val="CCFFFF"/>
          </a:solidFill>
          <a:ln w="12700" algn="ctr">
            <a:solidFill>
              <a:srgbClr val="95B3D7"/>
            </a:solidFill>
            <a:miter lim="800000"/>
            <a:headEnd/>
            <a:tailEnd/>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b="1">
                <a:latin typeface="Times New Roman" pitchFamily="18" charset="0"/>
                <a:ea typeface="+mn-ea"/>
              </a:rPr>
              <a:t>有机化学基础模块（</a:t>
            </a:r>
            <a:r>
              <a:rPr lang="en-US" altLang="zh-CN" sz="1600" b="1">
                <a:latin typeface="Times New Roman" pitchFamily="18" charset="0"/>
                <a:ea typeface="+mn-ea"/>
              </a:rPr>
              <a:t>2</a:t>
            </a:r>
            <a:r>
              <a:rPr lang="zh-CN" altLang="en-US" sz="1600" b="1">
                <a:latin typeface="Times New Roman" pitchFamily="18" charset="0"/>
                <a:ea typeface="+mn-ea"/>
              </a:rPr>
              <a:t>学分）</a:t>
            </a:r>
            <a:endParaRPr lang="zh-CN" altLang="en-US" sz="1600">
              <a:latin typeface="+mn-lt"/>
              <a:ea typeface="+mn-ea"/>
            </a:endParaRPr>
          </a:p>
        </p:txBody>
      </p:sp>
      <p:sp>
        <p:nvSpPr>
          <p:cNvPr id="18445" name="AutoShape 17"/>
          <p:cNvSpPr>
            <a:spLocks noChangeArrowheads="1"/>
          </p:cNvSpPr>
          <p:nvPr/>
        </p:nvSpPr>
        <p:spPr bwMode="auto">
          <a:xfrm>
            <a:off x="1647825" y="3336925"/>
            <a:ext cx="182563" cy="2095500"/>
          </a:xfrm>
          <a:prstGeom prst="upArrow">
            <a:avLst>
              <a:gd name="adj1" fmla="val 50000"/>
              <a:gd name="adj2" fmla="val 286956"/>
            </a:avLst>
          </a:prstGeom>
          <a:solidFill>
            <a:srgbClr val="FFCC00"/>
          </a:solidFill>
          <a:ln w="9525">
            <a:solidFill>
              <a:srgbClr val="000000"/>
            </a:solidFill>
            <a:miter lim="800000"/>
            <a:headEnd/>
            <a:tailEnd/>
          </a:ln>
        </p:spPr>
        <p:txBody>
          <a:bodyPr vert="eaVert"/>
          <a:lstStyle/>
          <a:p>
            <a:endParaRPr lang="zh-CN" altLang="en-US">
              <a:latin typeface="Calibri" pitchFamily="34" charset="0"/>
            </a:endParaRPr>
          </a:p>
        </p:txBody>
      </p:sp>
      <p:sp>
        <p:nvSpPr>
          <p:cNvPr id="5" name="AutoShape 18"/>
          <p:cNvSpPr>
            <a:spLocks noChangeArrowheads="1"/>
          </p:cNvSpPr>
          <p:nvPr/>
        </p:nvSpPr>
        <p:spPr bwMode="auto">
          <a:xfrm>
            <a:off x="6408738" y="4967288"/>
            <a:ext cx="182562" cy="465137"/>
          </a:xfrm>
          <a:prstGeom prst="upArrow">
            <a:avLst>
              <a:gd name="adj1" fmla="val 50000"/>
              <a:gd name="adj2" fmla="val 63696"/>
            </a:avLst>
          </a:prstGeom>
          <a:solidFill>
            <a:srgbClr val="00CCFF"/>
          </a:solidFill>
          <a:ln w="9525">
            <a:solidFill>
              <a:srgbClr val="000000"/>
            </a:solidFill>
            <a:miter lim="800000"/>
            <a:headEnd/>
            <a:tailEnd/>
          </a:ln>
        </p:spPr>
        <p:txBody>
          <a:bodyPr vert="eaVert"/>
          <a:lstStyle/>
          <a:p>
            <a:endParaRPr lang="zh-CN" altLang="en-US">
              <a:latin typeface="Calibri" pitchFamily="34" charset="0"/>
            </a:endParaRPr>
          </a:p>
        </p:txBody>
      </p:sp>
      <p:sp>
        <p:nvSpPr>
          <p:cNvPr id="6" name="AutoShape 19"/>
          <p:cNvSpPr>
            <a:spLocks noChangeArrowheads="1"/>
          </p:cNvSpPr>
          <p:nvPr/>
        </p:nvSpPr>
        <p:spPr bwMode="auto">
          <a:xfrm flipH="1">
            <a:off x="3571875" y="3386138"/>
            <a:ext cx="731838" cy="698500"/>
          </a:xfrm>
          <a:custGeom>
            <a:avLst/>
            <a:gdLst>
              <a:gd name="T0" fmla="*/ 766837 w 21600"/>
              <a:gd name="T1" fmla="*/ 0 h 21600"/>
              <a:gd name="T2" fmla="*/ 568225 w 21600"/>
              <a:gd name="T3" fmla="*/ 279206 h 21600"/>
              <a:gd name="T4" fmla="*/ 0 w 21600"/>
              <a:gd name="T5" fmla="*/ 907694 h 21600"/>
              <a:gd name="T6" fmla="*/ 413251 w 21600"/>
              <a:gd name="T7" fmla="*/ 978805 h 21600"/>
              <a:gd name="T8" fmla="*/ 826536 w 21600"/>
              <a:gd name="T9" fmla="*/ 652548 h 21600"/>
              <a:gd name="T10" fmla="*/ 964264 w 21600"/>
              <a:gd name="T11" fmla="*/ 279206 h 21600"/>
              <a:gd name="T12" fmla="*/ 17694720 60000 65536"/>
              <a:gd name="T13" fmla="*/ 11796480 60000 65536"/>
              <a:gd name="T14" fmla="*/ 11796480 60000 65536"/>
              <a:gd name="T15" fmla="*/ 5898240 60000 65536"/>
              <a:gd name="T16" fmla="*/ 0 60000 65536"/>
              <a:gd name="T17" fmla="*/ 0 60000 65536"/>
              <a:gd name="T18" fmla="*/ 0 w 21600"/>
              <a:gd name="T19" fmla="*/ 18462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65" y="0"/>
                </a:moveTo>
                <a:lnTo>
                  <a:pt x="12729" y="6162"/>
                </a:lnTo>
                <a:lnTo>
                  <a:pt x="15815" y="6162"/>
                </a:lnTo>
                <a:lnTo>
                  <a:pt x="15815" y="18451"/>
                </a:lnTo>
                <a:lnTo>
                  <a:pt x="0" y="18451"/>
                </a:lnTo>
                <a:lnTo>
                  <a:pt x="0" y="21600"/>
                </a:lnTo>
                <a:lnTo>
                  <a:pt x="18514" y="21600"/>
                </a:lnTo>
                <a:lnTo>
                  <a:pt x="18514" y="6162"/>
                </a:lnTo>
                <a:lnTo>
                  <a:pt x="21600" y="6162"/>
                </a:lnTo>
                <a:close/>
              </a:path>
            </a:pathLst>
          </a:custGeom>
          <a:solidFill>
            <a:srgbClr val="FFCC99"/>
          </a:solidFill>
          <a:ln w="9525">
            <a:solidFill>
              <a:srgbClr val="000000"/>
            </a:solidFill>
            <a:miter lim="800000"/>
            <a:headEnd/>
            <a:tailEnd/>
          </a:ln>
        </p:spPr>
        <p:txBody>
          <a:bodyPr/>
          <a:lstStyle/>
          <a:p>
            <a:endParaRPr lang="zh-CN" altLang="en-US"/>
          </a:p>
        </p:txBody>
      </p:sp>
      <p:sp>
        <p:nvSpPr>
          <p:cNvPr id="17" name="椭圆 16"/>
          <p:cNvSpPr/>
          <p:nvPr/>
        </p:nvSpPr>
        <p:spPr>
          <a:xfrm>
            <a:off x="4429124" y="2643182"/>
            <a:ext cx="1214446" cy="500066"/>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新增</a:t>
            </a:r>
            <a:endParaRPr lang="zh-CN" altLang="en-US" dirty="0"/>
          </a:p>
        </p:txBody>
      </p:sp>
      <p:sp>
        <p:nvSpPr>
          <p:cNvPr id="18" name="椭圆 17"/>
          <p:cNvSpPr/>
          <p:nvPr/>
        </p:nvSpPr>
        <p:spPr>
          <a:xfrm>
            <a:off x="4357686" y="2000240"/>
            <a:ext cx="1285884" cy="428628"/>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合并</a:t>
            </a:r>
            <a:endParaRPr lang="zh-CN" altLang="en-US" dirty="0"/>
          </a:p>
        </p:txBody>
      </p:sp>
      <p:sp>
        <p:nvSpPr>
          <p:cNvPr id="19" name="椭圆 18"/>
          <p:cNvSpPr/>
          <p:nvPr/>
        </p:nvSpPr>
        <p:spPr>
          <a:xfrm>
            <a:off x="4357686" y="1357298"/>
            <a:ext cx="1285884" cy="35719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保留</a:t>
            </a:r>
            <a:endParaRPr lang="zh-CN" altLang="en-US" dirty="0"/>
          </a:p>
        </p:txBody>
      </p:sp>
      <p:sp>
        <p:nvSpPr>
          <p:cNvPr id="20" name="椭圆 19"/>
          <p:cNvSpPr/>
          <p:nvPr/>
        </p:nvSpPr>
        <p:spPr>
          <a:xfrm>
            <a:off x="7858148" y="2214554"/>
            <a:ext cx="1000132" cy="128588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高考要求</a:t>
            </a:r>
            <a:endParaRPr lang="zh-CN" altLang="en-US" dirty="0"/>
          </a:p>
        </p:txBody>
      </p:sp>
      <p:sp>
        <p:nvSpPr>
          <p:cNvPr id="21" name="椭圆 20"/>
          <p:cNvSpPr/>
          <p:nvPr/>
        </p:nvSpPr>
        <p:spPr>
          <a:xfrm>
            <a:off x="2571736" y="4357694"/>
            <a:ext cx="857256" cy="128588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毕业要求</a:t>
            </a:r>
            <a:endParaRPr lang="zh-CN" altLang="en-US" dirty="0"/>
          </a:p>
        </p:txBody>
      </p:sp>
      <p:sp>
        <p:nvSpPr>
          <p:cNvPr id="22" name="椭圆 21"/>
          <p:cNvSpPr/>
          <p:nvPr/>
        </p:nvSpPr>
        <p:spPr>
          <a:xfrm>
            <a:off x="285720" y="1714488"/>
            <a:ext cx="500066" cy="1214446"/>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任选要求</a:t>
            </a:r>
            <a:endParaRPr lang="zh-CN" altLang="en-US" dirty="0"/>
          </a:p>
        </p:txBody>
      </p:sp>
      <p:sp>
        <p:nvSpPr>
          <p:cNvPr id="23" name="矩形 22"/>
          <p:cNvSpPr/>
          <p:nvPr/>
        </p:nvSpPr>
        <p:spPr bwMode="auto">
          <a:xfrm>
            <a:off x="7286644" y="5357826"/>
            <a:ext cx="1428760" cy="42862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Arial" charset="0"/>
                <a:ea typeface="ヒラギノ角ゴ Pro W3" charset="-128"/>
                <a:cs typeface="ヒラギノ角ゴ Pro W3" charset="-128"/>
              </a:rPr>
              <a:t>不分</a:t>
            </a:r>
            <a:r>
              <a:rPr kumimoji="0" lang="zh-CN" altLang="en-US" sz="2400" b="1" i="0" u="none" strike="noStrike" cap="none" normalizeH="0" baseline="0" dirty="0" smtClean="0">
                <a:ln>
                  <a:noFill/>
                </a:ln>
                <a:solidFill>
                  <a:schemeClr val="tx1"/>
                </a:solidFill>
                <a:effectLst/>
                <a:latin typeface="Arial" charset="0"/>
                <a:ea typeface="ヒラギノ角ゴ Pro W3" charset="-128"/>
                <a:cs typeface="ヒラギノ角ゴ Pro W3" charset="-128"/>
              </a:rPr>
              <a:t>模块</a:t>
            </a:r>
            <a:endParaRPr kumimoji="0" lang="zh-CN" altLang="en-US" sz="2400" b="1"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24" name="矩形 23"/>
          <p:cNvSpPr/>
          <p:nvPr/>
        </p:nvSpPr>
        <p:spPr bwMode="auto">
          <a:xfrm>
            <a:off x="6072198" y="3000372"/>
            <a:ext cx="1500198" cy="42862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Arial" charset="0"/>
                <a:ea typeface="ヒラギノ角ゴ Pro W3" charset="-128"/>
                <a:cs typeface="ヒラギノ角ゴ Pro W3" charset="-128"/>
              </a:rPr>
              <a:t>要选全选</a:t>
            </a:r>
            <a:endParaRPr kumimoji="0" lang="zh-CN" altLang="en-US" sz="2400" b="1"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25" name="矩形 24"/>
          <p:cNvSpPr/>
          <p:nvPr/>
        </p:nvSpPr>
        <p:spPr bwMode="auto">
          <a:xfrm>
            <a:off x="214282" y="3143248"/>
            <a:ext cx="1214414" cy="642942"/>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zh-CN" altLang="en-US" dirty="0" smtClean="0">
                <a:latin typeface="Arial" charset="0"/>
                <a:ea typeface="ヒラギノ角ゴ Pro W3" charset="-128"/>
                <a:cs typeface="ヒラギノ角ゴ Pro W3" charset="-128"/>
              </a:rPr>
              <a:t>完全校本</a:t>
            </a:r>
            <a:endParaRPr lang="en-US" altLang="zh-CN" dirty="0" smtClean="0">
              <a:latin typeface="Arial" charset="0"/>
              <a:ea typeface="ヒラギノ角ゴ Pro W3" charset="-128"/>
              <a:cs typeface="ヒラギノ角ゴ Pro W3" charset="-128"/>
            </a:endParaRPr>
          </a:p>
          <a:p>
            <a:pPr marL="0" marR="0" indent="0" algn="l" defTabSz="914400" rtl="0" eaLnBrk="0" fontAlgn="base" latinLnBrk="0" hangingPunct="0">
              <a:lnSpc>
                <a:spcPct val="100000"/>
              </a:lnSpc>
              <a:spcBef>
                <a:spcPct val="0"/>
              </a:spcBef>
              <a:spcAft>
                <a:spcPct val="0"/>
              </a:spcAft>
              <a:buClrTx/>
              <a:buSzTx/>
              <a:buFontTx/>
              <a:buNone/>
              <a:tabLst/>
            </a:pPr>
            <a:r>
              <a:rPr lang="zh-CN" altLang="en-US" dirty="0" smtClean="0">
                <a:latin typeface="Arial" charset="0"/>
                <a:ea typeface="ヒラギノ角ゴ Pro W3" charset="-128"/>
                <a:cs typeface="ヒラギノ角ゴ Pro W3" charset="-128"/>
              </a:rPr>
              <a:t>任意组合</a:t>
            </a:r>
            <a:endParaRPr kumimoji="0" lang="zh-CN" altLang="en-US"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Tree>
    <p:extLst>
      <p:ext uri="{BB962C8B-B14F-4D97-AF65-F5344CB8AC3E}">
        <p14:creationId xmlns:p14="http://schemas.microsoft.com/office/powerpoint/2010/main" val="139879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548680"/>
            <a:ext cx="8229600" cy="1143000"/>
          </a:xfrm>
        </p:spPr>
        <p:txBody>
          <a:bodyPr>
            <a:normAutofit fontScale="90000"/>
          </a:bodyPr>
          <a:lstStyle/>
          <a:p>
            <a:r>
              <a:rPr lang="zh-CN" altLang="zh-CN" b="1" dirty="0">
                <a:solidFill>
                  <a:srgbClr val="C00000"/>
                </a:solidFill>
              </a:rPr>
              <a:t>新课程结构方案的</a:t>
            </a:r>
            <a:r>
              <a:rPr lang="zh-CN" altLang="zh-CN" b="1" dirty="0" smtClean="0">
                <a:solidFill>
                  <a:srgbClr val="C00000"/>
                </a:solidFill>
              </a:rPr>
              <a:t>实施</a:t>
            </a:r>
            <a:r>
              <a:rPr lang="zh-CN" altLang="en-US" b="1" dirty="0" smtClean="0">
                <a:solidFill>
                  <a:srgbClr val="C00000"/>
                </a:solidFill>
              </a:rPr>
              <a:t>建议</a:t>
            </a:r>
            <a:r>
              <a:rPr lang="zh-CN" altLang="zh-CN" dirty="0"/>
              <a:t/>
            </a:r>
            <a:br>
              <a:rPr lang="zh-CN" altLang="zh-CN" dirty="0"/>
            </a:br>
            <a:endParaRPr lang="zh-CN" altLang="en-US" dirty="0"/>
          </a:p>
        </p:txBody>
      </p:sp>
      <p:sp>
        <p:nvSpPr>
          <p:cNvPr id="3" name="内容占位符 2"/>
          <p:cNvSpPr>
            <a:spLocks noGrp="1"/>
          </p:cNvSpPr>
          <p:nvPr>
            <p:ph idx="1"/>
          </p:nvPr>
        </p:nvSpPr>
        <p:spPr>
          <a:xfrm>
            <a:off x="359024" y="2132856"/>
            <a:ext cx="8784976" cy="4525963"/>
          </a:xfrm>
        </p:spPr>
        <p:txBody>
          <a:bodyPr>
            <a:normAutofit/>
          </a:bodyPr>
          <a:lstStyle/>
          <a:p>
            <a:pPr marL="0" indent="0">
              <a:buNone/>
            </a:pPr>
            <a:r>
              <a:rPr lang="en-US" altLang="zh-CN" dirty="0" smtClean="0"/>
              <a:t>(</a:t>
            </a:r>
            <a:r>
              <a:rPr lang="en-US" altLang="zh-CN" dirty="0"/>
              <a:t>1)</a:t>
            </a:r>
            <a:r>
              <a:rPr lang="zh-CN" altLang="zh-CN" dirty="0"/>
              <a:t>必修化学可以以学年为单位进行整体安排</a:t>
            </a:r>
          </a:p>
          <a:p>
            <a:pPr marL="0" indent="0">
              <a:buNone/>
            </a:pPr>
            <a:r>
              <a:rPr lang="en-US" altLang="zh-CN" dirty="0"/>
              <a:t>(2)</a:t>
            </a:r>
            <a:r>
              <a:rPr lang="zh-CN" altLang="zh-CN" dirty="0"/>
              <a:t>必修化学可以进行分类分班教学</a:t>
            </a:r>
          </a:p>
          <a:p>
            <a:pPr marL="0" indent="0">
              <a:buNone/>
            </a:pPr>
            <a:r>
              <a:rPr lang="en-US" altLang="zh-CN" dirty="0"/>
              <a:t>(3)</a:t>
            </a:r>
            <a:r>
              <a:rPr lang="zh-CN" altLang="zh-CN" dirty="0"/>
              <a:t>合理安排</a:t>
            </a:r>
            <a:r>
              <a:rPr lang="zh-CN" altLang="zh-CN" dirty="0" smtClean="0"/>
              <a:t>选</a:t>
            </a:r>
            <a:r>
              <a:rPr lang="zh-CN" altLang="en-US" dirty="0" smtClean="0"/>
              <a:t>必</a:t>
            </a:r>
            <a:r>
              <a:rPr lang="zh-CN" altLang="zh-CN" dirty="0" smtClean="0"/>
              <a:t>化学</a:t>
            </a:r>
            <a:r>
              <a:rPr lang="zh-CN" altLang="zh-CN" dirty="0"/>
              <a:t>三个模块的学习顺序</a:t>
            </a:r>
          </a:p>
          <a:p>
            <a:pPr marL="0" indent="0">
              <a:buNone/>
            </a:pPr>
            <a:r>
              <a:rPr lang="en-US" altLang="zh-CN" dirty="0"/>
              <a:t>(4)</a:t>
            </a:r>
            <a:r>
              <a:rPr lang="zh-CN" altLang="zh-CN" dirty="0"/>
              <a:t>统筹安排时间完成</a:t>
            </a:r>
            <a:r>
              <a:rPr lang="zh-CN" altLang="zh-CN" dirty="0" smtClean="0"/>
              <a:t>选必课程</a:t>
            </a:r>
            <a:r>
              <a:rPr lang="zh-CN" altLang="zh-CN" dirty="0"/>
              <a:t>的修习</a:t>
            </a:r>
          </a:p>
          <a:p>
            <a:pPr marL="0" indent="0">
              <a:buNone/>
            </a:pPr>
            <a:r>
              <a:rPr lang="en-US" altLang="zh-CN" dirty="0" smtClean="0"/>
              <a:t>(</a:t>
            </a:r>
            <a:r>
              <a:rPr lang="en-US" altLang="zh-CN" dirty="0"/>
              <a:t>5)</a:t>
            </a:r>
            <a:r>
              <a:rPr lang="zh-CN" altLang="zh-CN" dirty="0"/>
              <a:t>每周固定时间平行开设丰富多样的选修课程</a:t>
            </a:r>
          </a:p>
          <a:p>
            <a:endParaRPr lang="zh-CN" altLang="en-US" dirty="0"/>
          </a:p>
        </p:txBody>
      </p:sp>
    </p:spTree>
    <p:extLst>
      <p:ext uri="{BB962C8B-B14F-4D97-AF65-F5344CB8AC3E}">
        <p14:creationId xmlns:p14="http://schemas.microsoft.com/office/powerpoint/2010/main" val="3624721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4">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7722</TotalTime>
  <Words>4596</Words>
  <Application>Microsoft Office PowerPoint</Application>
  <PresentationFormat>全屏显示(4:3)</PresentationFormat>
  <Paragraphs>589</Paragraphs>
  <Slides>42</Slides>
  <Notes>9</Notes>
  <HiddenSlides>0</HiddenSlides>
  <MMClips>0</MMClips>
  <ScaleCrop>false</ScaleCrop>
  <HeadingPairs>
    <vt:vector size="4" baseType="variant">
      <vt:variant>
        <vt:lpstr>主题</vt:lpstr>
      </vt:variant>
      <vt:variant>
        <vt:i4>1</vt:i4>
      </vt:variant>
      <vt:variant>
        <vt:lpstr>幻灯片标题</vt:lpstr>
      </vt:variant>
      <vt:variant>
        <vt:i4>42</vt:i4>
      </vt:variant>
    </vt:vector>
  </HeadingPairs>
  <TitlesOfParts>
    <vt:vector size="43" baseType="lpstr">
      <vt:lpstr>Office 主题</vt:lpstr>
      <vt:lpstr>     高中化学课程标准修订解读 ——学科核心素养、课程结构及必修课程内容 </vt:lpstr>
      <vt:lpstr>课程标准修订版框架</vt:lpstr>
      <vt:lpstr>课程目标的修订   整合三维目标 提出学科核心素养 </vt:lpstr>
      <vt:lpstr>化学核心素养</vt:lpstr>
      <vt:lpstr>化学核心素养结构</vt:lpstr>
      <vt:lpstr>情感 态度 价值观</vt:lpstr>
      <vt:lpstr>课程结构的调整</vt:lpstr>
      <vt:lpstr>高中化学的学段、模块和学分的规划</vt:lpstr>
      <vt:lpstr>新课程结构方案的实施建议 </vt:lpstr>
      <vt:lpstr>课程内容的修订  学科核心素养导向 学科大概念统领 明确主题的学习内容和学业要求 删减、调整、整合部分内容 规定学生必做实验 提供主题教学策略、学习活动和情景素材建议  关键：认识知识与能力和素养的关系；         建立从知识到能力和素养的通道。</vt:lpstr>
      <vt:lpstr>PowerPoint 演示文稿</vt:lpstr>
      <vt:lpstr>PowerPoint 演示文稿</vt:lpstr>
      <vt:lpstr>PowerPoint 演示文稿</vt:lpstr>
      <vt:lpstr>知识具有重要的认识功能和素养发展价值</vt:lpstr>
      <vt:lpstr>学科认识方式是学科能力素养的内涵实质</vt:lpstr>
      <vt:lpstr>PowerPoint 演示文稿</vt:lpstr>
      <vt:lpstr>从知识到能力和素养的转化和进阶 </vt:lpstr>
      <vt:lpstr> 基于主题打通知识到素养的通道 </vt:lpstr>
      <vt:lpstr>主题的特征及选取的标准</vt:lpstr>
      <vt:lpstr>必修课程内容</vt:lpstr>
      <vt:lpstr>规定必修课程学生必做实验</vt:lpstr>
      <vt:lpstr>必修课程具体知识内容的调整</vt:lpstr>
      <vt:lpstr>必修课程的内容主题 </vt:lpstr>
      <vt:lpstr>各主题修订重点</vt:lpstr>
      <vt:lpstr>重点主题解读 ——以主题二“常见无机物的性质和应用”为例</vt:lpstr>
      <vt:lpstr>例：“无机物”主题核心素养关键能力系统模型</vt:lpstr>
      <vt:lpstr>学生发展层级：无机物核心知识、认识发展和能力表现的学习进阶</vt:lpstr>
      <vt:lpstr>PowerPoint 演示文稿</vt:lpstr>
      <vt:lpstr>无机物主题各能力要素得分率</vt:lpstr>
      <vt:lpstr>无机物主题各关键能力要素得分率</vt:lpstr>
      <vt:lpstr>无机物主题各核心认识角度得分率</vt:lpstr>
      <vt:lpstr>核心活动（物质性质探究）各活动经验得分率</vt:lpstr>
      <vt:lpstr>PowerPoint 演示文稿</vt:lpstr>
      <vt:lpstr>PowerPoint 演示文稿</vt:lpstr>
      <vt:lpstr>学业要求</vt:lpstr>
      <vt:lpstr>常见无机物的性质和应用主题的 教学关键问题及核心策略 </vt:lpstr>
      <vt:lpstr>教学提示---学习活动建议</vt:lpstr>
      <vt:lpstr>教学提示---学习情境素材建议</vt:lpstr>
      <vt:lpstr>从知识到能力和素养的转化和进阶 </vt:lpstr>
      <vt:lpstr>PowerPoint 演示文稿</vt:lpstr>
      <vt:lpstr>PowerPoint 演示文稿</vt:lpstr>
      <vt:lpstr>会旗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zdd</dc:creator>
  <cp:lastModifiedBy>ThinkPad</cp:lastModifiedBy>
  <cp:revision>609</cp:revision>
  <cp:lastPrinted>2018-02-07T03:13:55Z</cp:lastPrinted>
  <dcterms:created xsi:type="dcterms:W3CDTF">2015-05-24T03:05:47Z</dcterms:created>
  <dcterms:modified xsi:type="dcterms:W3CDTF">2018-07-29T04:36:40Z</dcterms:modified>
</cp:coreProperties>
</file>