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4"/>
  </p:notesMasterIdLst>
  <p:sldIdLst>
    <p:sldId id="2756" r:id="rId3"/>
    <p:sldId id="2734" r:id="rId5"/>
    <p:sldId id="2711" r:id="rId6"/>
    <p:sldId id="2720" r:id="rId7"/>
    <p:sldId id="2760" r:id="rId8"/>
    <p:sldId id="2761" r:id="rId9"/>
    <p:sldId id="2762" r:id="rId10"/>
    <p:sldId id="2757" r:id="rId11"/>
    <p:sldId id="2763" r:id="rId12"/>
    <p:sldId id="2764" r:id="rId13"/>
    <p:sldId id="2765" r:id="rId14"/>
    <p:sldId id="2766" r:id="rId15"/>
    <p:sldId id="2767" r:id="rId16"/>
    <p:sldId id="2768" r:id="rId17"/>
    <p:sldId id="2758" r:id="rId18"/>
    <p:sldId id="2800" r:id="rId19"/>
    <p:sldId id="2801" r:id="rId20"/>
    <p:sldId id="2802" r:id="rId21"/>
    <p:sldId id="2759" r:id="rId22"/>
    <p:sldId id="2788" r:id="rId23"/>
    <p:sldId id="2789" r:id="rId24"/>
    <p:sldId id="2804" r:id="rId25"/>
    <p:sldId id="2803" r:id="rId26"/>
    <p:sldId id="2790" r:id="rId27"/>
    <p:sldId id="2791" r:id="rId28"/>
    <p:sldId id="2792" r:id="rId29"/>
  </p:sldIdLst>
  <p:sldSz cx="12858750" cy="7232650"/>
  <p:notesSz cx="6858000" cy="9144000"/>
  <p:defaultTex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002B"/>
    <a:srgbClr val="FBFBFB"/>
    <a:srgbClr val="EEE5E7"/>
    <a:srgbClr val="009882"/>
    <a:srgbClr val="26A244"/>
    <a:srgbClr val="298EC0"/>
    <a:srgbClr val="B61922"/>
    <a:srgbClr val="1C1C1C"/>
    <a:srgbClr val="6E6E6E"/>
    <a:srgbClr val="DD62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1608" autoAdjust="0"/>
    <p:restoredTop sz="92986" autoAdjust="0"/>
  </p:normalViewPr>
  <p:slideViewPr>
    <p:cSldViewPr>
      <p:cViewPr varScale="1">
        <p:scale>
          <a:sx n="67" d="100"/>
          <a:sy n="67" d="100"/>
        </p:scale>
        <p:origin x="-420" y="-96"/>
      </p:cViewPr>
      <p:guideLst>
        <p:guide orient="horz" pos="333"/>
        <p:guide orient="horz" pos="4213"/>
        <p:guide pos="4050"/>
        <p:guide pos="584"/>
        <p:guide pos="7588"/>
        <p:guide pos="388"/>
      </p:guideLst>
    </p:cSldViewPr>
  </p:slideViewPr>
  <p:outlineViewPr>
    <p:cViewPr>
      <p:scale>
        <a:sx n="100" d="100"/>
        <a:sy n="100" d="100"/>
      </p:scale>
      <p:origin x="0" y="-14412"/>
    </p:cViewPr>
  </p:outlineViewPr>
  <p:notesTextViewPr>
    <p:cViewPr>
      <p:scale>
        <a:sx n="1" d="1"/>
        <a:sy n="1" d="1"/>
      </p:scale>
      <p:origin x="0" y="0"/>
    </p:cViewPr>
  </p:notesTextViewPr>
  <p:sorterViewPr>
    <p:cViewPr>
      <p:scale>
        <a:sx n="90" d="100"/>
        <a:sy n="90" d="100"/>
      </p:scale>
      <p:origin x="0" y="558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6024D97-E667-405D-B634-E583E2108D71}" type="datetimeFigureOut">
              <a:rPr lang="zh-CN" altLang="en-US"/>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smtClean="0"/>
              <a:t>单击此处编辑母版文本样式</a:t>
            </a:r>
            <a:endParaRPr lang="zh-CN" altLang="en-US" noProof="0" smtClean="0"/>
          </a:p>
          <a:p>
            <a:pPr lvl="1"/>
            <a:r>
              <a:rPr lang="zh-CN" altLang="en-US" noProof="0" smtClean="0"/>
              <a:t>第二级</a:t>
            </a:r>
            <a:endParaRPr lang="zh-CN" altLang="en-US" noProof="0" smtClean="0"/>
          </a:p>
          <a:p>
            <a:pPr lvl="2"/>
            <a:r>
              <a:rPr lang="zh-CN" altLang="en-US" noProof="0" smtClean="0"/>
              <a:t>第三级</a:t>
            </a:r>
            <a:endParaRPr lang="zh-CN" altLang="en-US" noProof="0" smtClean="0"/>
          </a:p>
          <a:p>
            <a:pPr lvl="3"/>
            <a:r>
              <a:rPr lang="zh-CN" altLang="en-US" noProof="0" smtClean="0"/>
              <a:t>第四级</a:t>
            </a:r>
            <a:endParaRPr lang="zh-CN" altLang="en-US" noProof="0" smtClean="0"/>
          </a:p>
          <a:p>
            <a:pPr lvl="4"/>
            <a:r>
              <a:rPr lang="zh-CN" altLang="en-US" noProof="0" smtClean="0"/>
              <a:t>第五级</a:t>
            </a:r>
            <a:endParaRPr lang="zh-CN" altLang="en-US" noProof="0" smtClean="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lvl1pPr algn="r">
              <a:defRPr sz="1200"/>
            </a:lvl1pPr>
          </a:lstStyle>
          <a:p>
            <a:fld id="{418F03C3-53C1-4F10-8DAF-D1F318E96C6E}"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00" kern="1200">
        <a:solidFill>
          <a:schemeClr val="tx1"/>
        </a:solidFill>
        <a:latin typeface="+mn-lt"/>
        <a:ea typeface="+mn-ea"/>
        <a:cs typeface="+mn-cs"/>
      </a:defRPr>
    </a:lvl1pPr>
    <a:lvl2pPr marL="455930" algn="l" rtl="0" eaLnBrk="0" fontAlgn="base" hangingPunct="0">
      <a:spcBef>
        <a:spcPct val="30000"/>
      </a:spcBef>
      <a:spcAft>
        <a:spcPct val="0"/>
      </a:spcAft>
      <a:defRPr sz="1300" kern="1200">
        <a:solidFill>
          <a:schemeClr val="tx1"/>
        </a:solidFill>
        <a:latin typeface="+mn-lt"/>
        <a:ea typeface="+mn-ea"/>
        <a:cs typeface="+mn-cs"/>
      </a:defRPr>
    </a:lvl2pPr>
    <a:lvl3pPr marL="913130" algn="l" rtl="0" eaLnBrk="0" fontAlgn="base" hangingPunct="0">
      <a:spcBef>
        <a:spcPct val="30000"/>
      </a:spcBef>
      <a:spcAft>
        <a:spcPct val="0"/>
      </a:spcAft>
      <a:defRPr sz="1300" kern="1200">
        <a:solidFill>
          <a:schemeClr val="tx1"/>
        </a:solidFill>
        <a:latin typeface="+mn-lt"/>
        <a:ea typeface="+mn-ea"/>
        <a:cs typeface="+mn-cs"/>
      </a:defRPr>
    </a:lvl3pPr>
    <a:lvl4pPr marL="1370330" algn="l" rtl="0" eaLnBrk="0" fontAlgn="base" hangingPunct="0">
      <a:spcBef>
        <a:spcPct val="30000"/>
      </a:spcBef>
      <a:spcAft>
        <a:spcPct val="0"/>
      </a:spcAft>
      <a:defRPr sz="1300" kern="1200">
        <a:solidFill>
          <a:schemeClr val="tx1"/>
        </a:solidFill>
        <a:latin typeface="+mn-lt"/>
        <a:ea typeface="+mn-ea"/>
        <a:cs typeface="+mn-cs"/>
      </a:defRPr>
    </a:lvl4pPr>
    <a:lvl5pPr marL="1827530" algn="l" rtl="0" eaLnBrk="0" fontAlgn="base" hangingPunct="0">
      <a:spcBef>
        <a:spcPct val="30000"/>
      </a:spcBef>
      <a:spcAft>
        <a:spcPct val="0"/>
      </a:spcAft>
      <a:defRPr sz="1300" kern="1200">
        <a:solidFill>
          <a:schemeClr val="tx1"/>
        </a:solidFill>
        <a:latin typeface="+mn-lt"/>
        <a:ea typeface="+mn-ea"/>
        <a:cs typeface="+mn-cs"/>
      </a:defRPr>
    </a:lvl5pPr>
    <a:lvl6pPr marL="2285365" algn="l" defTabSz="913765" rtl="0" eaLnBrk="1" latinLnBrk="0" hangingPunct="1">
      <a:defRPr sz="1300" kern="1200">
        <a:solidFill>
          <a:schemeClr val="tx1"/>
        </a:solidFill>
        <a:latin typeface="+mn-lt"/>
        <a:ea typeface="+mn-ea"/>
        <a:cs typeface="+mn-cs"/>
      </a:defRPr>
    </a:lvl6pPr>
    <a:lvl7pPr marL="2742565" algn="l" defTabSz="913765" rtl="0" eaLnBrk="1" latinLnBrk="0" hangingPunct="1">
      <a:defRPr sz="1300" kern="1200">
        <a:solidFill>
          <a:schemeClr val="tx1"/>
        </a:solidFill>
        <a:latin typeface="+mn-lt"/>
        <a:ea typeface="+mn-ea"/>
        <a:cs typeface="+mn-cs"/>
      </a:defRPr>
    </a:lvl7pPr>
    <a:lvl8pPr marL="3199765" algn="l" defTabSz="913765" rtl="0" eaLnBrk="1" latinLnBrk="0" hangingPunct="1">
      <a:defRPr sz="1300" kern="1200">
        <a:solidFill>
          <a:schemeClr val="tx1"/>
        </a:solidFill>
        <a:latin typeface="+mn-lt"/>
        <a:ea typeface="+mn-ea"/>
        <a:cs typeface="+mn-cs"/>
      </a:defRPr>
    </a:lvl8pPr>
    <a:lvl9pPr marL="3656965" algn="l" defTabSz="913765"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smtClean="0"/>
              <a:t>My First Template</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07390C9-E209-452A-AF2C-23D0DB5DF8D6}"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84348" y="385763"/>
            <a:ext cx="11090055" cy="1397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84353" y="1925638"/>
            <a:ext cx="5468025" cy="4589462"/>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504792" y="1925638"/>
            <a:ext cx="5469612" cy="4589462"/>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a:xfrm>
            <a:off x="884354" y="6704023"/>
            <a:ext cx="2892783" cy="384175"/>
          </a:xfrm>
          <a:prstGeom prst="rect">
            <a:avLst/>
          </a:prstGeom>
        </p:spPr>
        <p:txBody>
          <a:bodyPr/>
          <a:lstStyle/>
          <a:p>
            <a:fld id="{3BED4874-415F-4462-8CBD-90FA9588F106}" type="datetimeFigureOut">
              <a:rPr lang="zh-CN" altLang="en-US" smtClean="0"/>
            </a:fld>
            <a:endParaRPr lang="zh-CN" altLang="en-US"/>
          </a:p>
        </p:txBody>
      </p:sp>
      <p:sp>
        <p:nvSpPr>
          <p:cNvPr id="6" name="页脚占位符 5"/>
          <p:cNvSpPr>
            <a:spLocks noGrp="1"/>
          </p:cNvSpPr>
          <p:nvPr>
            <p:ph type="ftr" sz="quarter" idx="11"/>
          </p:nvPr>
        </p:nvSpPr>
        <p:spPr>
          <a:xfrm>
            <a:off x="4259789" y="6704023"/>
            <a:ext cx="4339173" cy="38417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9081627" y="6704023"/>
            <a:ext cx="2892783" cy="384175"/>
          </a:xfrm>
          <a:prstGeom prst="rect">
            <a:avLst/>
          </a:prstGeom>
        </p:spPr>
        <p:txBody>
          <a:bodyPr/>
          <a:lstStyle/>
          <a:p>
            <a:fld id="{8C92ADDF-ABC6-4EEC-846D-A1AE2D410679}" type="slidenum">
              <a:rPr lang="zh-CN" altLang="en-US" smtClean="0"/>
            </a:fld>
            <a:endParaRPr lang="zh-CN" altLang="en-US"/>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84348" y="385763"/>
            <a:ext cx="11090055" cy="1397000"/>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884354" y="6704023"/>
            <a:ext cx="2892783" cy="384175"/>
          </a:xfrm>
          <a:prstGeom prst="rect">
            <a:avLst/>
          </a:prstGeom>
        </p:spPr>
        <p:txBody>
          <a:bodyPr/>
          <a:lstStyle/>
          <a:p>
            <a:fld id="{3BED4874-415F-4462-8CBD-90FA9588F106}" type="datetimeFigureOut">
              <a:rPr lang="zh-CN" altLang="en-US" smtClean="0"/>
            </a:fld>
            <a:endParaRPr lang="zh-CN" altLang="en-US"/>
          </a:p>
        </p:txBody>
      </p:sp>
      <p:sp>
        <p:nvSpPr>
          <p:cNvPr id="4" name="页脚占位符 3"/>
          <p:cNvSpPr>
            <a:spLocks noGrp="1"/>
          </p:cNvSpPr>
          <p:nvPr>
            <p:ph type="ftr" sz="quarter" idx="11"/>
          </p:nvPr>
        </p:nvSpPr>
        <p:spPr>
          <a:xfrm>
            <a:off x="4259789" y="6704023"/>
            <a:ext cx="4339173" cy="38417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9081627" y="6704023"/>
            <a:ext cx="2892783" cy="384175"/>
          </a:xfrm>
          <a:prstGeom prst="rect">
            <a:avLst/>
          </a:prstGeom>
        </p:spPr>
        <p:txBody>
          <a:bodyPr/>
          <a:lstStyle/>
          <a:p>
            <a:fld id="{8C92ADDF-ABC6-4EEC-846D-A1AE2D410679}" type="slidenum">
              <a:rPr lang="zh-CN" altLang="en-US" smtClean="0"/>
            </a:fld>
            <a:endParaRPr lang="zh-CN" altLang="en-US"/>
          </a:p>
        </p:txBody>
      </p:sp>
    </p:spTree>
  </p:cSld>
  <p:clrMapOvr>
    <a:masterClrMapping/>
  </p:clrMapOvr>
  <p:transition spd="slow"/>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84354" y="6704023"/>
            <a:ext cx="2892783" cy="384175"/>
          </a:xfrm>
          <a:prstGeom prst="rect">
            <a:avLst/>
          </a:prstGeom>
        </p:spPr>
        <p:txBody>
          <a:bodyPr/>
          <a:lstStyle/>
          <a:p>
            <a:fld id="{3BED4874-415F-4462-8CBD-90FA9588F106}" type="datetimeFigureOut">
              <a:rPr lang="zh-CN" altLang="en-US" smtClean="0"/>
            </a:fld>
            <a:endParaRPr lang="zh-CN" altLang="en-US"/>
          </a:p>
        </p:txBody>
      </p:sp>
      <p:sp>
        <p:nvSpPr>
          <p:cNvPr id="3" name="页脚占位符 2"/>
          <p:cNvSpPr>
            <a:spLocks noGrp="1"/>
          </p:cNvSpPr>
          <p:nvPr>
            <p:ph type="ftr" sz="quarter" idx="11"/>
          </p:nvPr>
        </p:nvSpPr>
        <p:spPr>
          <a:xfrm>
            <a:off x="4259789" y="6704023"/>
            <a:ext cx="4339173" cy="38417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9081627" y="6704023"/>
            <a:ext cx="2892783" cy="384175"/>
          </a:xfrm>
          <a:prstGeom prst="rect">
            <a:avLst/>
          </a:prstGeom>
        </p:spPr>
        <p:txBody>
          <a:bodyPr/>
          <a:lstStyle/>
          <a:p>
            <a:fld id="{8C92ADDF-ABC6-4EEC-846D-A1AE2D410679}" type="slidenum">
              <a:rPr lang="zh-CN" altLang="en-US" smtClean="0"/>
            </a:fld>
            <a:endParaRPr lang="zh-CN" altLang="en-US"/>
          </a:p>
        </p:txBody>
      </p:sp>
    </p:spTree>
  </p:cSld>
  <p:clrMapOvr>
    <a:masterClrMapping/>
  </p:clrMapOvr>
  <p:transition spd="slow"/>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3_标题和内容">
    <p:bg>
      <p:bgPr>
        <a:gradFill flip="none" rotWithShape="1">
          <a:gsLst>
            <a:gs pos="26000">
              <a:srgbClr val="EBECF0"/>
            </a:gs>
            <a:gs pos="0">
              <a:srgbClr val="D7D9E1"/>
            </a:gs>
            <a:gs pos="100000">
              <a:schemeClr val="bg1"/>
            </a:gs>
          </a:gsLst>
          <a:lin ang="5400000" scaled="1"/>
          <a:tileRect/>
        </a:gradFill>
        <a:effectLst/>
      </p:bgPr>
    </p:bg>
    <p:spTree>
      <p:nvGrpSpPr>
        <p:cNvPr id="1" name=""/>
        <p:cNvGrpSpPr/>
        <p:nvPr/>
      </p:nvGrpSpPr>
      <p:grpSpPr>
        <a:xfrm>
          <a:off x="0" y="0"/>
          <a:ext cx="0" cy="0"/>
          <a:chOff x="0" y="0"/>
          <a:chExt cx="0" cy="0"/>
        </a:xfrm>
      </p:grpSpPr>
    </p:spTree>
  </p:cSld>
  <p:clrMapOvr>
    <a:masterClrMapping/>
  </p:clrMapOvr>
  <p:transition spd="slow">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节标题">
    <p:bg>
      <p:bgPr>
        <a:gradFill flip="none" rotWithShape="1">
          <a:gsLst>
            <a:gs pos="0">
              <a:srgbClr val="F4F4F4"/>
            </a:gs>
            <a:gs pos="35000">
              <a:srgbClr val="D4D4D4"/>
            </a:gs>
            <a:gs pos="100000">
              <a:srgbClr val="BABBBB"/>
            </a:gs>
          </a:gsLst>
          <a:lin ang="2700000" scaled="1"/>
          <a:tileRect/>
        </a:gradFill>
        <a:effectLst/>
      </p:bgPr>
    </p:bg>
    <p:spTree>
      <p:nvGrpSpPr>
        <p:cNvPr id="1" name=""/>
        <p:cNvGrpSpPr/>
        <p:nvPr/>
      </p:nvGrpSpPr>
      <p:grpSpPr>
        <a:xfrm>
          <a:off x="0" y="0"/>
          <a:ext cx="0" cy="0"/>
          <a:chOff x="0" y="0"/>
          <a:chExt cx="0" cy="0"/>
        </a:xfrm>
      </p:grpSpPr>
    </p:spTree>
  </p:cSld>
  <p:clrMapOvr>
    <a:masterClrMapping/>
  </p:clrMapOvr>
  <p:transition spd="slow"/>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image" Target="../media/image1.png"/><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图片 3"/>
          <p:cNvPicPr>
            <a:picLocks noChangeAspect="1"/>
          </p:cNvPicPr>
          <p:nvPr userDrawn="1"/>
        </p:nvPicPr>
        <p:blipFill>
          <a:blip r:embed="rId6"/>
          <a:stretch>
            <a:fillRect/>
          </a:stretch>
        </p:blipFill>
        <p:spPr>
          <a:xfrm>
            <a:off x="1575" y="688"/>
            <a:ext cx="12855600" cy="7231274"/>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slow"/>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组合 17"/>
          <p:cNvGrpSpPr/>
          <p:nvPr/>
        </p:nvGrpSpPr>
        <p:grpSpPr>
          <a:xfrm>
            <a:off x="598384" y="1605825"/>
            <a:ext cx="11141710" cy="4280763"/>
            <a:chOff x="598384" y="1605825"/>
            <a:chExt cx="11141710" cy="4280763"/>
          </a:xfrm>
        </p:grpSpPr>
        <p:sp>
          <p:nvSpPr>
            <p:cNvPr id="17" name="文本框 16"/>
            <p:cNvSpPr txBox="1"/>
            <p:nvPr/>
          </p:nvSpPr>
          <p:spPr>
            <a:xfrm>
              <a:off x="2860889" y="1687105"/>
              <a:ext cx="8879205" cy="1753235"/>
            </a:xfrm>
            <a:prstGeom prst="rect">
              <a:avLst/>
            </a:prstGeom>
            <a:noFill/>
          </p:spPr>
          <p:txBody>
            <a:bodyPr wrap="square" rtlCol="0">
              <a:spAutoFit/>
            </a:bodyPr>
            <a:lstStyle/>
            <a:p>
              <a:pPr algn="ctr">
                <a:buNone/>
              </a:pPr>
              <a:r>
                <a:rPr lang="zh-CN" sz="3600" b="1" cap="all" spc="300" dirty="0" smtClean="0">
                  <a:solidFill>
                    <a:srgbClr val="AE002B"/>
                  </a:solidFill>
                  <a:latin typeface="+mj-ea"/>
                  <a:ea typeface="+mj-ea"/>
                  <a:cs typeface="Arial" panose="020B0604020202020204" pitchFamily="34" charset="0"/>
                </a:rPr>
                <a:t>新课标背景下通用技术课堂教学</a:t>
              </a:r>
              <a:endParaRPr lang="en-US" altLang="zh-CN" sz="3600" b="1" cap="all" spc="300" dirty="0" smtClean="0">
                <a:solidFill>
                  <a:srgbClr val="AE002B"/>
                </a:solidFill>
                <a:latin typeface="+mj-ea"/>
                <a:ea typeface="+mj-ea"/>
                <a:cs typeface="Arial" panose="020B0604020202020204" pitchFamily="34" charset="0"/>
              </a:endParaRPr>
            </a:p>
            <a:p>
              <a:pPr algn="ctr">
                <a:buNone/>
              </a:pPr>
              <a:endParaRPr lang="en-US" altLang="zh-CN" sz="3600" b="1" cap="all" spc="300" dirty="0" smtClean="0">
                <a:solidFill>
                  <a:srgbClr val="AE002B"/>
                </a:solidFill>
                <a:latin typeface="+mj-ea"/>
                <a:ea typeface="+mj-ea"/>
                <a:cs typeface="Arial" panose="020B0604020202020204" pitchFamily="34" charset="0"/>
              </a:endParaRPr>
            </a:p>
            <a:p>
              <a:pPr algn="ctr">
                <a:buNone/>
              </a:pPr>
              <a:r>
                <a:rPr lang="zh-CN" altLang="en-US" sz="3600" b="1" cap="all" spc="300" dirty="0" smtClean="0">
                  <a:solidFill>
                    <a:srgbClr val="AE002B"/>
                  </a:solidFill>
                  <a:latin typeface="+mj-ea"/>
                  <a:ea typeface="+mj-ea"/>
                  <a:cs typeface="Arial" panose="020B0604020202020204" pitchFamily="34" charset="0"/>
                </a:rPr>
                <a:t>的设计与思考</a:t>
              </a:r>
              <a:endParaRPr lang="zh-CN" altLang="en-US" sz="3600" b="1" cap="all" spc="300" dirty="0">
                <a:solidFill>
                  <a:srgbClr val="AE002B"/>
                </a:solidFill>
                <a:latin typeface="+mj-ea"/>
                <a:ea typeface="+mj-ea"/>
                <a:cs typeface="Arial" panose="020B0604020202020204" pitchFamily="34" charset="0"/>
              </a:endParaRPr>
            </a:p>
          </p:txBody>
        </p:sp>
        <p:grpSp>
          <p:nvGrpSpPr>
            <p:cNvPr id="14" name="组合 13"/>
            <p:cNvGrpSpPr/>
            <p:nvPr/>
          </p:nvGrpSpPr>
          <p:grpSpPr>
            <a:xfrm>
              <a:off x="598384" y="1605825"/>
              <a:ext cx="5038088" cy="4280763"/>
              <a:chOff x="598384" y="1605825"/>
              <a:chExt cx="5038088" cy="4280763"/>
            </a:xfrm>
          </p:grpSpPr>
          <p:sp>
            <p:nvSpPr>
              <p:cNvPr id="24" name="Freeform 9"/>
              <p:cNvSpPr/>
              <p:nvPr/>
            </p:nvSpPr>
            <p:spPr bwMode="auto">
              <a:xfrm>
                <a:off x="1520325" y="2580552"/>
                <a:ext cx="2078271" cy="2078271"/>
              </a:xfrm>
              <a:custGeom>
                <a:avLst/>
                <a:gdLst>
                  <a:gd name="T0" fmla="*/ 66 w 931"/>
                  <a:gd name="T1" fmla="*/ 0 h 931"/>
                  <a:gd name="T2" fmla="*/ 867 w 931"/>
                  <a:gd name="T3" fmla="*/ 0 h 931"/>
                  <a:gd name="T4" fmla="*/ 891 w 931"/>
                  <a:gd name="T5" fmla="*/ 5 h 931"/>
                  <a:gd name="T6" fmla="*/ 912 w 931"/>
                  <a:gd name="T7" fmla="*/ 19 h 931"/>
                  <a:gd name="T8" fmla="*/ 926 w 931"/>
                  <a:gd name="T9" fmla="*/ 40 h 931"/>
                  <a:gd name="T10" fmla="*/ 931 w 931"/>
                  <a:gd name="T11" fmla="*/ 64 h 931"/>
                  <a:gd name="T12" fmla="*/ 931 w 931"/>
                  <a:gd name="T13" fmla="*/ 864 h 931"/>
                  <a:gd name="T14" fmla="*/ 926 w 931"/>
                  <a:gd name="T15" fmla="*/ 891 h 931"/>
                  <a:gd name="T16" fmla="*/ 912 w 931"/>
                  <a:gd name="T17" fmla="*/ 912 h 931"/>
                  <a:gd name="T18" fmla="*/ 891 w 931"/>
                  <a:gd name="T19" fmla="*/ 926 h 931"/>
                  <a:gd name="T20" fmla="*/ 867 w 931"/>
                  <a:gd name="T21" fmla="*/ 931 h 931"/>
                  <a:gd name="T22" fmla="*/ 66 w 931"/>
                  <a:gd name="T23" fmla="*/ 931 h 931"/>
                  <a:gd name="T24" fmla="*/ 40 w 931"/>
                  <a:gd name="T25" fmla="*/ 926 h 931"/>
                  <a:gd name="T26" fmla="*/ 19 w 931"/>
                  <a:gd name="T27" fmla="*/ 912 h 931"/>
                  <a:gd name="T28" fmla="*/ 5 w 931"/>
                  <a:gd name="T29" fmla="*/ 891 h 931"/>
                  <a:gd name="T30" fmla="*/ 0 w 931"/>
                  <a:gd name="T31" fmla="*/ 864 h 931"/>
                  <a:gd name="T32" fmla="*/ 0 w 931"/>
                  <a:gd name="T33" fmla="*/ 64 h 931"/>
                  <a:gd name="T34" fmla="*/ 5 w 931"/>
                  <a:gd name="T35" fmla="*/ 40 h 931"/>
                  <a:gd name="T36" fmla="*/ 19 w 931"/>
                  <a:gd name="T37" fmla="*/ 19 h 931"/>
                  <a:gd name="T38" fmla="*/ 40 w 931"/>
                  <a:gd name="T39" fmla="*/ 5 h 931"/>
                  <a:gd name="T40" fmla="*/ 66 w 931"/>
                  <a:gd name="T41" fmla="*/ 0 h 9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31" h="931">
                    <a:moveTo>
                      <a:pt x="66" y="0"/>
                    </a:moveTo>
                    <a:lnTo>
                      <a:pt x="867" y="0"/>
                    </a:lnTo>
                    <a:lnTo>
                      <a:pt x="891" y="5"/>
                    </a:lnTo>
                    <a:lnTo>
                      <a:pt x="912" y="19"/>
                    </a:lnTo>
                    <a:lnTo>
                      <a:pt x="926" y="40"/>
                    </a:lnTo>
                    <a:lnTo>
                      <a:pt x="931" y="64"/>
                    </a:lnTo>
                    <a:lnTo>
                      <a:pt x="931" y="864"/>
                    </a:lnTo>
                    <a:lnTo>
                      <a:pt x="926" y="891"/>
                    </a:lnTo>
                    <a:lnTo>
                      <a:pt x="912" y="912"/>
                    </a:lnTo>
                    <a:lnTo>
                      <a:pt x="891" y="926"/>
                    </a:lnTo>
                    <a:lnTo>
                      <a:pt x="867" y="931"/>
                    </a:lnTo>
                    <a:lnTo>
                      <a:pt x="66" y="931"/>
                    </a:lnTo>
                    <a:lnTo>
                      <a:pt x="40" y="926"/>
                    </a:lnTo>
                    <a:lnTo>
                      <a:pt x="19" y="912"/>
                    </a:lnTo>
                    <a:lnTo>
                      <a:pt x="5" y="891"/>
                    </a:lnTo>
                    <a:lnTo>
                      <a:pt x="0" y="864"/>
                    </a:lnTo>
                    <a:lnTo>
                      <a:pt x="0" y="64"/>
                    </a:lnTo>
                    <a:lnTo>
                      <a:pt x="5" y="40"/>
                    </a:lnTo>
                    <a:lnTo>
                      <a:pt x="19" y="19"/>
                    </a:lnTo>
                    <a:lnTo>
                      <a:pt x="40" y="5"/>
                    </a:lnTo>
                    <a:lnTo>
                      <a:pt x="66" y="0"/>
                    </a:lnTo>
                    <a:close/>
                  </a:path>
                </a:pathLst>
              </a:custGeom>
              <a:solidFill>
                <a:srgbClr val="AE002B"/>
              </a:solidFill>
              <a:ln w="0">
                <a:noFill/>
                <a:prstDash val="solid"/>
                <a:round/>
              </a:ln>
              <a:effectLst>
                <a:outerShdw blurRad="177800" dist="203200" dir="2700000" algn="tl" rotWithShape="0">
                  <a:prstClr val="black">
                    <a:alpha val="40000"/>
                  </a:prstClr>
                </a:outerShdw>
              </a:effectLst>
            </p:spPr>
            <p:txBody>
              <a:bodyPr vert="horz" wrap="square" lIns="128580" tIns="64290" rIns="128580" bIns="64290" numCol="1" anchor="t" anchorCtr="0" compatLnSpc="1"/>
              <a:lstStyle/>
              <a:p>
                <a:endParaRPr lang="zh-CN" altLang="en-US"/>
              </a:p>
            </p:txBody>
          </p:sp>
          <p:sp>
            <p:nvSpPr>
              <p:cNvPr id="26" name="Freeform 11"/>
              <p:cNvSpPr/>
              <p:nvPr/>
            </p:nvSpPr>
            <p:spPr bwMode="auto">
              <a:xfrm>
                <a:off x="598384" y="4763741"/>
                <a:ext cx="1116150" cy="1122847"/>
              </a:xfrm>
              <a:custGeom>
                <a:avLst/>
                <a:gdLst>
                  <a:gd name="T0" fmla="*/ 65 w 500"/>
                  <a:gd name="T1" fmla="*/ 0 h 503"/>
                  <a:gd name="T2" fmla="*/ 436 w 500"/>
                  <a:gd name="T3" fmla="*/ 0 h 503"/>
                  <a:gd name="T4" fmla="*/ 460 w 500"/>
                  <a:gd name="T5" fmla="*/ 5 h 503"/>
                  <a:gd name="T6" fmla="*/ 481 w 500"/>
                  <a:gd name="T7" fmla="*/ 19 h 503"/>
                  <a:gd name="T8" fmla="*/ 495 w 500"/>
                  <a:gd name="T9" fmla="*/ 40 h 503"/>
                  <a:gd name="T10" fmla="*/ 500 w 500"/>
                  <a:gd name="T11" fmla="*/ 67 h 503"/>
                  <a:gd name="T12" fmla="*/ 500 w 500"/>
                  <a:gd name="T13" fmla="*/ 436 h 503"/>
                  <a:gd name="T14" fmla="*/ 495 w 500"/>
                  <a:gd name="T15" fmla="*/ 462 h 503"/>
                  <a:gd name="T16" fmla="*/ 481 w 500"/>
                  <a:gd name="T17" fmla="*/ 483 h 503"/>
                  <a:gd name="T18" fmla="*/ 460 w 500"/>
                  <a:gd name="T19" fmla="*/ 497 h 503"/>
                  <a:gd name="T20" fmla="*/ 436 w 500"/>
                  <a:gd name="T21" fmla="*/ 503 h 503"/>
                  <a:gd name="T22" fmla="*/ 65 w 500"/>
                  <a:gd name="T23" fmla="*/ 503 h 503"/>
                  <a:gd name="T24" fmla="*/ 40 w 500"/>
                  <a:gd name="T25" fmla="*/ 497 h 503"/>
                  <a:gd name="T26" fmla="*/ 19 w 500"/>
                  <a:gd name="T27" fmla="*/ 483 h 503"/>
                  <a:gd name="T28" fmla="*/ 5 w 500"/>
                  <a:gd name="T29" fmla="*/ 462 h 503"/>
                  <a:gd name="T30" fmla="*/ 0 w 500"/>
                  <a:gd name="T31" fmla="*/ 436 h 503"/>
                  <a:gd name="T32" fmla="*/ 0 w 500"/>
                  <a:gd name="T33" fmla="*/ 67 h 503"/>
                  <a:gd name="T34" fmla="*/ 5 w 500"/>
                  <a:gd name="T35" fmla="*/ 40 h 503"/>
                  <a:gd name="T36" fmla="*/ 19 w 500"/>
                  <a:gd name="T37" fmla="*/ 19 h 503"/>
                  <a:gd name="T38" fmla="*/ 40 w 500"/>
                  <a:gd name="T39" fmla="*/ 5 h 503"/>
                  <a:gd name="T40" fmla="*/ 65 w 500"/>
                  <a:gd name="T41" fmla="*/ 0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00" h="503">
                    <a:moveTo>
                      <a:pt x="65" y="0"/>
                    </a:moveTo>
                    <a:lnTo>
                      <a:pt x="436" y="0"/>
                    </a:lnTo>
                    <a:lnTo>
                      <a:pt x="460" y="5"/>
                    </a:lnTo>
                    <a:lnTo>
                      <a:pt x="481" y="19"/>
                    </a:lnTo>
                    <a:lnTo>
                      <a:pt x="495" y="40"/>
                    </a:lnTo>
                    <a:lnTo>
                      <a:pt x="500" y="67"/>
                    </a:lnTo>
                    <a:lnTo>
                      <a:pt x="500" y="436"/>
                    </a:lnTo>
                    <a:lnTo>
                      <a:pt x="495" y="462"/>
                    </a:lnTo>
                    <a:lnTo>
                      <a:pt x="481" y="483"/>
                    </a:lnTo>
                    <a:lnTo>
                      <a:pt x="460" y="497"/>
                    </a:lnTo>
                    <a:lnTo>
                      <a:pt x="436" y="503"/>
                    </a:lnTo>
                    <a:lnTo>
                      <a:pt x="65" y="503"/>
                    </a:lnTo>
                    <a:lnTo>
                      <a:pt x="40" y="497"/>
                    </a:lnTo>
                    <a:lnTo>
                      <a:pt x="19" y="483"/>
                    </a:lnTo>
                    <a:lnTo>
                      <a:pt x="5" y="462"/>
                    </a:lnTo>
                    <a:lnTo>
                      <a:pt x="0" y="436"/>
                    </a:lnTo>
                    <a:lnTo>
                      <a:pt x="0" y="67"/>
                    </a:lnTo>
                    <a:lnTo>
                      <a:pt x="5" y="40"/>
                    </a:lnTo>
                    <a:lnTo>
                      <a:pt x="19" y="19"/>
                    </a:lnTo>
                    <a:lnTo>
                      <a:pt x="40" y="5"/>
                    </a:lnTo>
                    <a:lnTo>
                      <a:pt x="65" y="0"/>
                    </a:lnTo>
                    <a:close/>
                  </a:path>
                </a:pathLst>
              </a:custGeom>
              <a:solidFill>
                <a:srgbClr val="AE002B"/>
              </a:solidFill>
              <a:ln w="0">
                <a:noFill/>
                <a:prstDash val="solid"/>
                <a:round/>
              </a:ln>
              <a:effectLst>
                <a:outerShdw blurRad="177800" dist="203200" dir="2700000" algn="tl" rotWithShape="0">
                  <a:prstClr val="black">
                    <a:alpha val="40000"/>
                  </a:prstClr>
                </a:outerShdw>
              </a:effectLst>
            </p:spPr>
            <p:txBody>
              <a:bodyPr vert="horz" wrap="square" lIns="128580" tIns="64290" rIns="128580" bIns="64290" numCol="1" anchor="t" anchorCtr="0" compatLnSpc="1"/>
              <a:lstStyle/>
              <a:p>
                <a:endParaRPr lang="zh-CN" altLang="en-US"/>
              </a:p>
            </p:txBody>
          </p:sp>
          <p:sp>
            <p:nvSpPr>
              <p:cNvPr id="27" name="Freeform 13"/>
              <p:cNvSpPr/>
              <p:nvPr/>
            </p:nvSpPr>
            <p:spPr bwMode="auto">
              <a:xfrm>
                <a:off x="1841776" y="2875215"/>
                <a:ext cx="861668" cy="868365"/>
              </a:xfrm>
              <a:custGeom>
                <a:avLst/>
                <a:gdLst>
                  <a:gd name="T0" fmla="*/ 75 w 386"/>
                  <a:gd name="T1" fmla="*/ 0 h 389"/>
                  <a:gd name="T2" fmla="*/ 311 w 386"/>
                  <a:gd name="T3" fmla="*/ 0 h 389"/>
                  <a:gd name="T4" fmla="*/ 336 w 386"/>
                  <a:gd name="T5" fmla="*/ 4 h 389"/>
                  <a:gd name="T6" fmla="*/ 357 w 386"/>
                  <a:gd name="T7" fmla="*/ 14 h 389"/>
                  <a:gd name="T8" fmla="*/ 372 w 386"/>
                  <a:gd name="T9" fmla="*/ 32 h 389"/>
                  <a:gd name="T10" fmla="*/ 383 w 386"/>
                  <a:gd name="T11" fmla="*/ 53 h 389"/>
                  <a:gd name="T12" fmla="*/ 386 w 386"/>
                  <a:gd name="T13" fmla="*/ 76 h 389"/>
                  <a:gd name="T14" fmla="*/ 386 w 386"/>
                  <a:gd name="T15" fmla="*/ 312 h 389"/>
                  <a:gd name="T16" fmla="*/ 383 w 386"/>
                  <a:gd name="T17" fmla="*/ 337 h 389"/>
                  <a:gd name="T18" fmla="*/ 372 w 386"/>
                  <a:gd name="T19" fmla="*/ 358 h 389"/>
                  <a:gd name="T20" fmla="*/ 357 w 386"/>
                  <a:gd name="T21" fmla="*/ 373 h 389"/>
                  <a:gd name="T22" fmla="*/ 336 w 386"/>
                  <a:gd name="T23" fmla="*/ 384 h 389"/>
                  <a:gd name="T24" fmla="*/ 311 w 386"/>
                  <a:gd name="T25" fmla="*/ 389 h 389"/>
                  <a:gd name="T26" fmla="*/ 75 w 386"/>
                  <a:gd name="T27" fmla="*/ 389 h 389"/>
                  <a:gd name="T28" fmla="*/ 50 w 386"/>
                  <a:gd name="T29" fmla="*/ 384 h 389"/>
                  <a:gd name="T30" fmla="*/ 29 w 386"/>
                  <a:gd name="T31" fmla="*/ 373 h 389"/>
                  <a:gd name="T32" fmla="*/ 14 w 386"/>
                  <a:gd name="T33" fmla="*/ 358 h 389"/>
                  <a:gd name="T34" fmla="*/ 3 w 386"/>
                  <a:gd name="T35" fmla="*/ 337 h 389"/>
                  <a:gd name="T36" fmla="*/ 0 w 386"/>
                  <a:gd name="T37" fmla="*/ 312 h 389"/>
                  <a:gd name="T38" fmla="*/ 0 w 386"/>
                  <a:gd name="T39" fmla="*/ 76 h 389"/>
                  <a:gd name="T40" fmla="*/ 3 w 386"/>
                  <a:gd name="T41" fmla="*/ 53 h 389"/>
                  <a:gd name="T42" fmla="*/ 14 w 386"/>
                  <a:gd name="T43" fmla="*/ 32 h 389"/>
                  <a:gd name="T44" fmla="*/ 29 w 386"/>
                  <a:gd name="T45" fmla="*/ 14 h 389"/>
                  <a:gd name="T46" fmla="*/ 50 w 386"/>
                  <a:gd name="T47" fmla="*/ 4 h 389"/>
                  <a:gd name="T48" fmla="*/ 75 w 386"/>
                  <a:gd name="T49" fmla="*/ 0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86" h="389">
                    <a:moveTo>
                      <a:pt x="75" y="0"/>
                    </a:moveTo>
                    <a:lnTo>
                      <a:pt x="311" y="0"/>
                    </a:lnTo>
                    <a:lnTo>
                      <a:pt x="336" y="4"/>
                    </a:lnTo>
                    <a:lnTo>
                      <a:pt x="357" y="14"/>
                    </a:lnTo>
                    <a:lnTo>
                      <a:pt x="372" y="32"/>
                    </a:lnTo>
                    <a:lnTo>
                      <a:pt x="383" y="53"/>
                    </a:lnTo>
                    <a:lnTo>
                      <a:pt x="386" y="76"/>
                    </a:lnTo>
                    <a:lnTo>
                      <a:pt x="386" y="312"/>
                    </a:lnTo>
                    <a:lnTo>
                      <a:pt x="383" y="337"/>
                    </a:lnTo>
                    <a:lnTo>
                      <a:pt x="372" y="358"/>
                    </a:lnTo>
                    <a:lnTo>
                      <a:pt x="357" y="373"/>
                    </a:lnTo>
                    <a:lnTo>
                      <a:pt x="336" y="384"/>
                    </a:lnTo>
                    <a:lnTo>
                      <a:pt x="311" y="389"/>
                    </a:lnTo>
                    <a:lnTo>
                      <a:pt x="75" y="389"/>
                    </a:lnTo>
                    <a:lnTo>
                      <a:pt x="50" y="384"/>
                    </a:lnTo>
                    <a:lnTo>
                      <a:pt x="29" y="373"/>
                    </a:lnTo>
                    <a:lnTo>
                      <a:pt x="14" y="358"/>
                    </a:lnTo>
                    <a:lnTo>
                      <a:pt x="3" y="337"/>
                    </a:lnTo>
                    <a:lnTo>
                      <a:pt x="0" y="312"/>
                    </a:lnTo>
                    <a:lnTo>
                      <a:pt x="0" y="76"/>
                    </a:lnTo>
                    <a:lnTo>
                      <a:pt x="3" y="53"/>
                    </a:lnTo>
                    <a:lnTo>
                      <a:pt x="14" y="32"/>
                    </a:lnTo>
                    <a:lnTo>
                      <a:pt x="29" y="14"/>
                    </a:lnTo>
                    <a:lnTo>
                      <a:pt x="50" y="4"/>
                    </a:lnTo>
                    <a:lnTo>
                      <a:pt x="75" y="0"/>
                    </a:lnTo>
                    <a:close/>
                  </a:path>
                </a:pathLst>
              </a:custGeom>
              <a:gradFill flip="none" rotWithShape="1">
                <a:gsLst>
                  <a:gs pos="3000">
                    <a:schemeClr val="bg1">
                      <a:lumMod val="75000"/>
                    </a:schemeClr>
                  </a:gs>
                  <a:gs pos="59000">
                    <a:srgbClr val="FBFBFB"/>
                  </a:gs>
                </a:gsLst>
                <a:lin ang="2700000" scaled="1"/>
                <a:tileRect/>
              </a:gradFill>
              <a:ln w="57150">
                <a:noFill/>
                <a:prstDash val="solid"/>
                <a:round/>
              </a:ln>
              <a:effectLst>
                <a:outerShdw blurRad="177800" dist="203200" dir="2700000" algn="tl" rotWithShape="0">
                  <a:prstClr val="black">
                    <a:alpha val="40000"/>
                  </a:prstClr>
                </a:outerShdw>
              </a:effectLst>
            </p:spPr>
            <p:txBody>
              <a:bodyPr vert="horz" wrap="square" lIns="128580" tIns="64290" rIns="128580" bIns="64290" numCol="1" anchor="t" anchorCtr="0" compatLnSpc="1"/>
              <a:lstStyle/>
              <a:p>
                <a:endParaRPr lang="zh-CN" altLang="en-US"/>
              </a:p>
            </p:txBody>
          </p:sp>
          <p:sp>
            <p:nvSpPr>
              <p:cNvPr id="28" name="Freeform 14"/>
              <p:cNvSpPr/>
              <p:nvPr/>
            </p:nvSpPr>
            <p:spPr bwMode="auto">
              <a:xfrm>
                <a:off x="866261" y="3830639"/>
                <a:ext cx="1837183" cy="1837183"/>
              </a:xfrm>
              <a:custGeom>
                <a:avLst/>
                <a:gdLst>
                  <a:gd name="T0" fmla="*/ 77 w 823"/>
                  <a:gd name="T1" fmla="*/ 0 h 823"/>
                  <a:gd name="T2" fmla="*/ 746 w 823"/>
                  <a:gd name="T3" fmla="*/ 0 h 823"/>
                  <a:gd name="T4" fmla="*/ 770 w 823"/>
                  <a:gd name="T5" fmla="*/ 3 h 823"/>
                  <a:gd name="T6" fmla="*/ 791 w 823"/>
                  <a:gd name="T7" fmla="*/ 16 h 823"/>
                  <a:gd name="T8" fmla="*/ 807 w 823"/>
                  <a:gd name="T9" fmla="*/ 31 h 823"/>
                  <a:gd name="T10" fmla="*/ 819 w 823"/>
                  <a:gd name="T11" fmla="*/ 52 h 823"/>
                  <a:gd name="T12" fmla="*/ 823 w 823"/>
                  <a:gd name="T13" fmla="*/ 77 h 823"/>
                  <a:gd name="T14" fmla="*/ 823 w 823"/>
                  <a:gd name="T15" fmla="*/ 746 h 823"/>
                  <a:gd name="T16" fmla="*/ 819 w 823"/>
                  <a:gd name="T17" fmla="*/ 770 h 823"/>
                  <a:gd name="T18" fmla="*/ 807 w 823"/>
                  <a:gd name="T19" fmla="*/ 791 h 823"/>
                  <a:gd name="T20" fmla="*/ 791 w 823"/>
                  <a:gd name="T21" fmla="*/ 807 h 823"/>
                  <a:gd name="T22" fmla="*/ 770 w 823"/>
                  <a:gd name="T23" fmla="*/ 817 h 823"/>
                  <a:gd name="T24" fmla="*/ 746 w 823"/>
                  <a:gd name="T25" fmla="*/ 823 h 823"/>
                  <a:gd name="T26" fmla="*/ 77 w 823"/>
                  <a:gd name="T27" fmla="*/ 823 h 823"/>
                  <a:gd name="T28" fmla="*/ 53 w 823"/>
                  <a:gd name="T29" fmla="*/ 817 h 823"/>
                  <a:gd name="T30" fmla="*/ 32 w 823"/>
                  <a:gd name="T31" fmla="*/ 807 h 823"/>
                  <a:gd name="T32" fmla="*/ 16 w 823"/>
                  <a:gd name="T33" fmla="*/ 791 h 823"/>
                  <a:gd name="T34" fmla="*/ 4 w 823"/>
                  <a:gd name="T35" fmla="*/ 770 h 823"/>
                  <a:gd name="T36" fmla="*/ 0 w 823"/>
                  <a:gd name="T37" fmla="*/ 746 h 823"/>
                  <a:gd name="T38" fmla="*/ 0 w 823"/>
                  <a:gd name="T39" fmla="*/ 77 h 823"/>
                  <a:gd name="T40" fmla="*/ 4 w 823"/>
                  <a:gd name="T41" fmla="*/ 52 h 823"/>
                  <a:gd name="T42" fmla="*/ 16 w 823"/>
                  <a:gd name="T43" fmla="*/ 31 h 823"/>
                  <a:gd name="T44" fmla="*/ 32 w 823"/>
                  <a:gd name="T45" fmla="*/ 16 h 823"/>
                  <a:gd name="T46" fmla="*/ 53 w 823"/>
                  <a:gd name="T47" fmla="*/ 3 h 823"/>
                  <a:gd name="T48" fmla="*/ 77 w 823"/>
                  <a:gd name="T49" fmla="*/ 0 h 8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23" h="823">
                    <a:moveTo>
                      <a:pt x="77" y="0"/>
                    </a:moveTo>
                    <a:lnTo>
                      <a:pt x="746" y="0"/>
                    </a:lnTo>
                    <a:lnTo>
                      <a:pt x="770" y="3"/>
                    </a:lnTo>
                    <a:lnTo>
                      <a:pt x="791" y="16"/>
                    </a:lnTo>
                    <a:lnTo>
                      <a:pt x="807" y="31"/>
                    </a:lnTo>
                    <a:lnTo>
                      <a:pt x="819" y="52"/>
                    </a:lnTo>
                    <a:lnTo>
                      <a:pt x="823" y="77"/>
                    </a:lnTo>
                    <a:lnTo>
                      <a:pt x="823" y="746"/>
                    </a:lnTo>
                    <a:lnTo>
                      <a:pt x="819" y="770"/>
                    </a:lnTo>
                    <a:lnTo>
                      <a:pt x="807" y="791"/>
                    </a:lnTo>
                    <a:lnTo>
                      <a:pt x="791" y="807"/>
                    </a:lnTo>
                    <a:lnTo>
                      <a:pt x="770" y="817"/>
                    </a:lnTo>
                    <a:lnTo>
                      <a:pt x="746" y="823"/>
                    </a:lnTo>
                    <a:lnTo>
                      <a:pt x="77" y="823"/>
                    </a:lnTo>
                    <a:lnTo>
                      <a:pt x="53" y="817"/>
                    </a:lnTo>
                    <a:lnTo>
                      <a:pt x="32" y="807"/>
                    </a:lnTo>
                    <a:lnTo>
                      <a:pt x="16" y="791"/>
                    </a:lnTo>
                    <a:lnTo>
                      <a:pt x="4" y="770"/>
                    </a:lnTo>
                    <a:lnTo>
                      <a:pt x="0" y="746"/>
                    </a:lnTo>
                    <a:lnTo>
                      <a:pt x="0" y="77"/>
                    </a:lnTo>
                    <a:lnTo>
                      <a:pt x="4" y="52"/>
                    </a:lnTo>
                    <a:lnTo>
                      <a:pt x="16" y="31"/>
                    </a:lnTo>
                    <a:lnTo>
                      <a:pt x="32" y="16"/>
                    </a:lnTo>
                    <a:lnTo>
                      <a:pt x="53" y="3"/>
                    </a:lnTo>
                    <a:lnTo>
                      <a:pt x="77" y="0"/>
                    </a:lnTo>
                    <a:close/>
                  </a:path>
                </a:pathLst>
              </a:custGeom>
              <a:blipFill dpi="0" rotWithShape="1">
                <a:blip r:embed="rId1" cstate="screen"/>
                <a:srcRect/>
                <a:stretch>
                  <a:fillRect/>
                </a:stretch>
              </a:blipFill>
              <a:ln w="57150">
                <a:noFill/>
                <a:prstDash val="solid"/>
                <a:round/>
              </a:ln>
              <a:effectLst>
                <a:outerShdw blurRad="177800" dist="203200" dir="2700000" algn="tl" rotWithShape="0">
                  <a:prstClr val="black">
                    <a:alpha val="40000"/>
                  </a:prstClr>
                </a:outerShdw>
              </a:effectLst>
            </p:spPr>
            <p:txBody>
              <a:bodyPr vert="horz" wrap="square" lIns="128580" tIns="64290" rIns="128580" bIns="64290" numCol="1" anchor="ctr" anchorCtr="1" compatLnSpc="1"/>
              <a:lstStyle/>
              <a:p>
                <a:endParaRPr lang="zh-CN" altLang="en-US" sz="6000" dirty="0">
                  <a:solidFill>
                    <a:srgbClr val="AE002B"/>
                  </a:solidFill>
                  <a:latin typeface="Impact" panose="020B0806030902050204" pitchFamily="34" charset="0"/>
                </a:endParaRPr>
              </a:p>
            </p:txBody>
          </p:sp>
          <p:sp>
            <p:nvSpPr>
              <p:cNvPr id="2" name="文本框 1"/>
              <p:cNvSpPr txBox="1"/>
              <p:nvPr/>
            </p:nvSpPr>
            <p:spPr>
              <a:xfrm>
                <a:off x="2935886" y="1605825"/>
                <a:ext cx="2700586" cy="830997"/>
              </a:xfrm>
              <a:prstGeom prst="rect">
                <a:avLst/>
              </a:prstGeom>
              <a:noFill/>
              <a:effectLst/>
            </p:spPr>
            <p:txBody>
              <a:bodyPr wrap="square" rtlCol="0">
                <a:spAutoFit/>
              </a:bodyPr>
              <a:lstStyle/>
              <a:p>
                <a:pPr algn="ctr"/>
                <a:endParaRPr lang="zh-CN" altLang="en-US" sz="4800" dirty="0">
                  <a:solidFill>
                    <a:srgbClr val="AE002B"/>
                  </a:solidFill>
                  <a:latin typeface="+mj-ea"/>
                  <a:ea typeface="+mj-ea"/>
                </a:endParaRPr>
              </a:p>
            </p:txBody>
          </p:sp>
        </p:grpSp>
        <p:sp>
          <p:nvSpPr>
            <p:cNvPr id="16" name="文本框 16"/>
            <p:cNvSpPr txBox="1"/>
            <p:nvPr/>
          </p:nvSpPr>
          <p:spPr>
            <a:xfrm>
              <a:off x="5859773" y="4545019"/>
              <a:ext cx="3286148" cy="460375"/>
            </a:xfrm>
            <a:prstGeom prst="rect">
              <a:avLst/>
            </a:prstGeom>
            <a:noFill/>
          </p:spPr>
          <p:txBody>
            <a:bodyPr wrap="square" rtlCol="0">
              <a:spAutoFit/>
            </a:bodyPr>
            <a:lstStyle/>
            <a:p>
              <a:pPr>
                <a:buNone/>
              </a:pPr>
              <a:r>
                <a:rPr lang="zh-CN" altLang="en-US" sz="2400" b="1" cap="all" spc="100" dirty="0" smtClean="0">
                  <a:solidFill>
                    <a:schemeClr val="tx1"/>
                  </a:solidFill>
                  <a:uFillTx/>
                  <a:latin typeface="+中文标题" charset="0"/>
                  <a:ea typeface="+mj-ea"/>
                  <a:cs typeface="Arial" panose="020B0604020202020204" pitchFamily="34" charset="0"/>
                </a:rPr>
                <a:t>西安中学  赵锦鹏</a:t>
              </a:r>
              <a:endParaRPr lang="zh-CN" altLang="en-US" sz="2400" b="1" cap="all" spc="100" dirty="0" smtClean="0">
                <a:solidFill>
                  <a:schemeClr val="tx1"/>
                </a:solidFill>
                <a:uFillTx/>
                <a:latin typeface="+中文标题" charset="0"/>
                <a:ea typeface="+mj-ea"/>
                <a:cs typeface="Arial" panose="020B0604020202020204" pitchFamily="34" charset="0"/>
              </a:endParaRPr>
            </a:p>
          </p:txBody>
        </p:sp>
      </p:grpSp>
      <p:sp>
        <p:nvSpPr>
          <p:cNvPr id="19" name="TextBox 18"/>
          <p:cNvSpPr txBox="1"/>
          <p:nvPr/>
        </p:nvSpPr>
        <p:spPr>
          <a:xfrm>
            <a:off x="9572647" y="5402275"/>
            <a:ext cx="1643074" cy="460375"/>
          </a:xfrm>
          <a:prstGeom prst="rect">
            <a:avLst/>
          </a:prstGeom>
          <a:noFill/>
        </p:spPr>
        <p:txBody>
          <a:bodyPr wrap="square" rtlCol="0">
            <a:spAutoFit/>
          </a:bodyPr>
          <a:lstStyle/>
          <a:p>
            <a:r>
              <a:rPr lang="en-US" altLang="zh-CN" sz="2400" b="1" dirty="0" smtClean="0"/>
              <a:t>2018</a:t>
            </a:r>
            <a:r>
              <a:rPr lang="zh-CN" altLang="en-US" sz="2400" b="1" dirty="0" smtClean="0"/>
              <a:t>年</a:t>
            </a:r>
            <a:r>
              <a:rPr lang="en-US" altLang="zh-CN" sz="2400" b="1" dirty="0" smtClean="0"/>
              <a:t>7</a:t>
            </a:r>
            <a:r>
              <a:rPr lang="zh-CN" altLang="en-US" sz="2400" b="1" dirty="0" smtClean="0"/>
              <a:t>月</a:t>
            </a:r>
            <a:endParaRPr lang="zh-CN" altLang="en-US" sz="2400" b="1" dirty="0"/>
          </a:p>
        </p:txBody>
      </p:sp>
    </p:spTree>
  </p:cSld>
  <p:clrMapOvr>
    <a:masterClrMapping/>
  </p:clrMapOvr>
  <p:transition spd="slow">
    <p:blinds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09225" y="332870"/>
            <a:ext cx="3662696" cy="428026"/>
            <a:chOff x="409225" y="332869"/>
            <a:chExt cx="3091192" cy="443120"/>
          </a:xfrm>
        </p:grpSpPr>
        <p:sp>
          <p:nvSpPr>
            <p:cNvPr id="3" name="Rectangle 19"/>
            <p:cNvSpPr/>
            <p:nvPr/>
          </p:nvSpPr>
          <p:spPr>
            <a:xfrm>
              <a:off x="1072824" y="361769"/>
              <a:ext cx="2427593" cy="414220"/>
            </a:xfrm>
            <a:prstGeom prst="rect">
              <a:avLst/>
            </a:prstGeom>
          </p:spPr>
          <p:txBody>
            <a:bodyPr wrap="square">
              <a:spAutoFit/>
            </a:bodyPr>
            <a:lstStyle/>
            <a:p>
              <a:pPr algn="dist"/>
              <a:r>
                <a:rPr lang="zh-CN" altLang="en-US" sz="2000" b="1" dirty="0" smtClean="0">
                  <a:solidFill>
                    <a:schemeClr val="tx1">
                      <a:lumMod val="65000"/>
                      <a:lumOff val="35000"/>
                    </a:schemeClr>
                  </a:solidFill>
                  <a:ea typeface="微软雅黑" panose="020B0503020204020204" pitchFamily="34" charset="-122"/>
                </a:rPr>
                <a:t>通用技术学科核心素养</a:t>
              </a:r>
              <a:endParaRPr lang="zh-CN" altLang="en-US" sz="2000" b="1" dirty="0">
                <a:solidFill>
                  <a:schemeClr val="tx1">
                    <a:lumMod val="65000"/>
                    <a:lumOff val="35000"/>
                  </a:schemeClr>
                </a:solidFill>
                <a:ea typeface="微软雅黑" panose="020B0503020204020204" pitchFamily="34" charset="-122"/>
              </a:endParaRPr>
            </a:p>
          </p:txBody>
        </p:sp>
        <p:sp>
          <p:nvSpPr>
            <p:cNvPr id="4" name="Oval 11"/>
            <p:cNvSpPr/>
            <p:nvPr/>
          </p:nvSpPr>
          <p:spPr>
            <a:xfrm>
              <a:off x="409225"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sp>
          <p:nvSpPr>
            <p:cNvPr id="5" name="Oval 11"/>
            <p:cNvSpPr/>
            <p:nvPr/>
          </p:nvSpPr>
          <p:spPr>
            <a:xfrm>
              <a:off x="555092"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grpSp>
      <p:sp>
        <p:nvSpPr>
          <p:cNvPr id="6" name="TextBox 5"/>
          <p:cNvSpPr txBox="1"/>
          <p:nvPr/>
        </p:nvSpPr>
        <p:spPr>
          <a:xfrm>
            <a:off x="1000087" y="1258871"/>
            <a:ext cx="11287204" cy="523220"/>
          </a:xfrm>
          <a:prstGeom prst="rect">
            <a:avLst/>
          </a:prstGeom>
          <a:noFill/>
        </p:spPr>
        <p:txBody>
          <a:bodyPr wrap="square" rtlCol="0">
            <a:spAutoFit/>
          </a:bodyPr>
          <a:lstStyle/>
          <a:p>
            <a:r>
              <a:rPr lang="en-US" altLang="zh-CN" sz="2800" b="1" dirty="0" smtClean="0">
                <a:latin typeface="华文楷体" panose="02010600040101010101" pitchFamily="2" charset="-122"/>
                <a:ea typeface="华文楷体" panose="02010600040101010101" pitchFamily="2" charset="-122"/>
              </a:rPr>
              <a:t>1</a:t>
            </a:r>
            <a:r>
              <a:rPr lang="zh-CN" altLang="en-US" sz="2800" b="1" dirty="0" smtClean="0">
                <a:latin typeface="华文楷体" panose="02010600040101010101" pitchFamily="2" charset="-122"/>
                <a:ea typeface="华文楷体" panose="02010600040101010101" pitchFamily="2" charset="-122"/>
              </a:rPr>
              <a:t>、技术意识</a:t>
            </a:r>
            <a:endParaRPr lang="zh-CN" altLang="en-US" sz="2800" b="1" dirty="0">
              <a:latin typeface="华文楷体" panose="02010600040101010101" pitchFamily="2" charset="-122"/>
              <a:ea typeface="华文楷体" panose="02010600040101010101" pitchFamily="2" charset="-122"/>
            </a:endParaRPr>
          </a:p>
        </p:txBody>
      </p:sp>
      <p:sp>
        <p:nvSpPr>
          <p:cNvPr id="7" name="TextBox 6"/>
          <p:cNvSpPr txBox="1"/>
          <p:nvPr/>
        </p:nvSpPr>
        <p:spPr>
          <a:xfrm>
            <a:off x="1214401" y="2044689"/>
            <a:ext cx="11001452" cy="4425379"/>
          </a:xfrm>
          <a:prstGeom prst="rect">
            <a:avLst/>
          </a:prstGeom>
          <a:noFill/>
        </p:spPr>
        <p:txBody>
          <a:bodyPr wrap="square" rtlCol="0">
            <a:spAutoFit/>
          </a:bodyPr>
          <a:lstStyle/>
          <a:p>
            <a:pPr>
              <a:lnSpc>
                <a:spcPct val="200000"/>
              </a:lnSpc>
            </a:pPr>
            <a:r>
              <a:rPr lang="zh-CN" altLang="en-US" sz="2400" dirty="0" smtClean="0">
                <a:latin typeface="华文楷体" panose="02010600040101010101" pitchFamily="2" charset="-122"/>
                <a:ea typeface="华文楷体" panose="02010600040101010101" pitchFamily="2" charset="-122"/>
              </a:rPr>
              <a:t>（</a:t>
            </a:r>
            <a:r>
              <a:rPr lang="en-US" altLang="zh-CN" sz="2400" dirty="0" smtClean="0">
                <a:latin typeface="华文楷体" panose="02010600040101010101" pitchFamily="2" charset="-122"/>
                <a:ea typeface="华文楷体" panose="02010600040101010101" pitchFamily="2" charset="-122"/>
              </a:rPr>
              <a:t>1</a:t>
            </a:r>
            <a:r>
              <a:rPr lang="zh-CN" altLang="en-US" sz="2400" dirty="0" smtClean="0">
                <a:latin typeface="华文楷体" panose="02010600040101010101" pitchFamily="2" charset="-122"/>
                <a:ea typeface="华文楷体" panose="02010600040101010101" pitchFamily="2" charset="-122"/>
              </a:rPr>
              <a:t>）、学生能形成对人工世界和人技关系的基本观念，技术规范、标准与专利意识；</a:t>
            </a:r>
            <a:endParaRPr lang="en-US" altLang="zh-CN" sz="2400" dirty="0" smtClean="0">
              <a:latin typeface="华文楷体" panose="02010600040101010101" pitchFamily="2" charset="-122"/>
              <a:ea typeface="华文楷体" panose="02010600040101010101" pitchFamily="2" charset="-122"/>
            </a:endParaRPr>
          </a:p>
          <a:p>
            <a:pPr>
              <a:lnSpc>
                <a:spcPct val="200000"/>
              </a:lnSpc>
            </a:pPr>
            <a:r>
              <a:rPr lang="zh-CN" altLang="en-US" sz="2400" dirty="0" smtClean="0">
                <a:latin typeface="华文楷体" panose="02010600040101010101" pitchFamily="2" charset="-122"/>
                <a:ea typeface="华文楷体" panose="02010600040101010101" pitchFamily="2" charset="-122"/>
              </a:rPr>
              <a:t>（</a:t>
            </a:r>
            <a:r>
              <a:rPr lang="en-US" altLang="zh-CN" sz="2400" dirty="0" smtClean="0">
                <a:latin typeface="华文楷体" panose="02010600040101010101" pitchFamily="2" charset="-122"/>
                <a:ea typeface="华文楷体" panose="02010600040101010101" pitchFamily="2" charset="-122"/>
              </a:rPr>
              <a:t>2</a:t>
            </a:r>
            <a:r>
              <a:rPr lang="zh-CN" altLang="en-US" sz="2400" dirty="0" smtClean="0">
                <a:latin typeface="华文楷体" panose="02010600040101010101" pitchFamily="2" charset="-122"/>
                <a:ea typeface="华文楷体" panose="02010600040101010101" pitchFamily="2" charset="-122"/>
              </a:rPr>
              <a:t>）、能就某一技术领域对人、社会、环境的影响作出一定的理性分析，形成技术的安全和责任意识、生态文明与环保意识、技术的伦理与道德意识；</a:t>
            </a:r>
            <a:endParaRPr lang="en-US" altLang="zh-CN" sz="2400" dirty="0" smtClean="0">
              <a:latin typeface="华文楷体" panose="02010600040101010101" pitchFamily="2" charset="-122"/>
              <a:ea typeface="华文楷体" panose="02010600040101010101" pitchFamily="2" charset="-122"/>
            </a:endParaRPr>
          </a:p>
          <a:p>
            <a:pPr>
              <a:lnSpc>
                <a:spcPct val="200000"/>
              </a:lnSpc>
            </a:pPr>
            <a:r>
              <a:rPr lang="zh-CN" altLang="en-US" sz="2400" dirty="0" smtClean="0">
                <a:latin typeface="华文楷体" panose="02010600040101010101" pitchFamily="2" charset="-122"/>
                <a:ea typeface="华文楷体" panose="02010600040101010101" pitchFamily="2" charset="-122"/>
              </a:rPr>
              <a:t>（</a:t>
            </a:r>
            <a:r>
              <a:rPr lang="en-US" altLang="zh-CN" sz="2400" dirty="0" smtClean="0">
                <a:latin typeface="华文楷体" panose="02010600040101010101" pitchFamily="2" charset="-122"/>
                <a:ea typeface="华文楷体" panose="02010600040101010101" pitchFamily="2" charset="-122"/>
              </a:rPr>
              <a:t>3</a:t>
            </a:r>
            <a:r>
              <a:rPr lang="zh-CN" altLang="en-US" sz="2400" dirty="0" smtClean="0">
                <a:latin typeface="华文楷体" panose="02010600040101010101" pitchFamily="2" charset="-122"/>
                <a:ea typeface="华文楷体" panose="02010600040101010101" pitchFamily="2" charset="-122"/>
              </a:rPr>
              <a:t>）、能把握技术的基本性质，理解技术与人类文明的有机联系，形成对技术文化的理解与主动适应。</a:t>
            </a:r>
            <a:endParaRPr lang="zh-CN" altLang="en-US" sz="2400" dirty="0">
              <a:latin typeface="华文楷体" panose="02010600040101010101" pitchFamily="2" charset="-122"/>
              <a:ea typeface="华文楷体" panose="02010600040101010101" pitchFamily="2" charset="-122"/>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00087" y="1258871"/>
            <a:ext cx="11287204" cy="523220"/>
          </a:xfrm>
          <a:prstGeom prst="rect">
            <a:avLst/>
          </a:prstGeom>
          <a:noFill/>
        </p:spPr>
        <p:txBody>
          <a:bodyPr wrap="square" rtlCol="0">
            <a:spAutoFit/>
          </a:bodyPr>
          <a:lstStyle/>
          <a:p>
            <a:r>
              <a:rPr lang="en-US" altLang="zh-CN" sz="2800" b="1" dirty="0" smtClean="0">
                <a:latin typeface="华文楷体" panose="02010600040101010101" pitchFamily="2" charset="-122"/>
                <a:ea typeface="华文楷体" panose="02010600040101010101" pitchFamily="2" charset="-122"/>
              </a:rPr>
              <a:t>2</a:t>
            </a:r>
            <a:r>
              <a:rPr lang="zh-CN" altLang="en-US" sz="2800" b="1" dirty="0" smtClean="0">
                <a:latin typeface="华文楷体" panose="02010600040101010101" pitchFamily="2" charset="-122"/>
                <a:ea typeface="华文楷体" panose="02010600040101010101" pitchFamily="2" charset="-122"/>
              </a:rPr>
              <a:t>、工程思维</a:t>
            </a:r>
            <a:endParaRPr lang="zh-CN" altLang="en-US" sz="2800" b="1" dirty="0">
              <a:latin typeface="华文楷体" panose="02010600040101010101" pitchFamily="2" charset="-122"/>
              <a:ea typeface="华文楷体" panose="02010600040101010101" pitchFamily="2" charset="-122"/>
            </a:endParaRPr>
          </a:p>
        </p:txBody>
      </p:sp>
      <p:sp>
        <p:nvSpPr>
          <p:cNvPr id="7" name="TextBox 6"/>
          <p:cNvSpPr txBox="1"/>
          <p:nvPr/>
        </p:nvSpPr>
        <p:spPr>
          <a:xfrm>
            <a:off x="1214401" y="2182763"/>
            <a:ext cx="11001452" cy="3686715"/>
          </a:xfrm>
          <a:prstGeom prst="rect">
            <a:avLst/>
          </a:prstGeom>
          <a:noFill/>
        </p:spPr>
        <p:txBody>
          <a:bodyPr wrap="square" rtlCol="0">
            <a:spAutoFit/>
          </a:bodyPr>
          <a:lstStyle/>
          <a:p>
            <a:pPr>
              <a:lnSpc>
                <a:spcPct val="200000"/>
              </a:lnSpc>
            </a:pPr>
            <a:r>
              <a:rPr lang="zh-CN" altLang="en-US" sz="2400" dirty="0" smtClean="0">
                <a:latin typeface="华文楷体" panose="02010600040101010101" pitchFamily="2" charset="-122"/>
                <a:ea typeface="华文楷体" panose="02010600040101010101" pitchFamily="2" charset="-122"/>
              </a:rPr>
              <a:t>（</a:t>
            </a:r>
            <a:r>
              <a:rPr lang="en-US" altLang="zh-CN" sz="2400" dirty="0" smtClean="0">
                <a:latin typeface="华文楷体" panose="02010600040101010101" pitchFamily="2" charset="-122"/>
                <a:ea typeface="华文楷体" panose="02010600040101010101" pitchFamily="2" charset="-122"/>
              </a:rPr>
              <a:t>1</a:t>
            </a:r>
            <a:r>
              <a:rPr lang="zh-CN" altLang="en-US" sz="2400" dirty="0" smtClean="0">
                <a:latin typeface="华文楷体" panose="02010600040101010101" pitchFamily="2" charset="-122"/>
                <a:ea typeface="华文楷体" panose="02010600040101010101" pitchFamily="2" charset="-122"/>
              </a:rPr>
              <a:t>）、学生能认识系统与工程的多样性和复杂性；</a:t>
            </a:r>
            <a:endParaRPr lang="en-US" altLang="zh-CN" sz="2400" dirty="0" smtClean="0">
              <a:latin typeface="华文楷体" panose="02010600040101010101" pitchFamily="2" charset="-122"/>
              <a:ea typeface="华文楷体" panose="02010600040101010101" pitchFamily="2" charset="-122"/>
            </a:endParaRPr>
          </a:p>
          <a:p>
            <a:pPr>
              <a:lnSpc>
                <a:spcPct val="200000"/>
              </a:lnSpc>
            </a:pPr>
            <a:r>
              <a:rPr lang="zh-CN" altLang="en-US" sz="2400" dirty="0" smtClean="0">
                <a:latin typeface="华文楷体" panose="02010600040101010101" pitchFamily="2" charset="-122"/>
                <a:ea typeface="华文楷体" panose="02010600040101010101" pitchFamily="2" charset="-122"/>
              </a:rPr>
              <a:t>（</a:t>
            </a:r>
            <a:r>
              <a:rPr lang="en-US" altLang="zh-CN" sz="2400" dirty="0" smtClean="0">
                <a:latin typeface="华文楷体" panose="02010600040101010101" pitchFamily="2" charset="-122"/>
                <a:ea typeface="华文楷体" panose="02010600040101010101" pitchFamily="2" charset="-122"/>
              </a:rPr>
              <a:t>2</a:t>
            </a:r>
            <a:r>
              <a:rPr lang="zh-CN" altLang="en-US" sz="2400" dirty="0" smtClean="0">
                <a:latin typeface="华文楷体" panose="02010600040101010101" pitchFamily="2" charset="-122"/>
                <a:ea typeface="华文楷体" panose="02010600040101010101" pitchFamily="2" charset="-122"/>
              </a:rPr>
              <a:t>）、能运用系统分析的方法，针对某一具体技术领域的问题进行要素分析、整体规划，并运用模拟和简易建模等方法进行设计；</a:t>
            </a:r>
            <a:endParaRPr lang="en-US" altLang="zh-CN" sz="2400" dirty="0" smtClean="0">
              <a:latin typeface="华文楷体" panose="02010600040101010101" pitchFamily="2" charset="-122"/>
              <a:ea typeface="华文楷体" panose="02010600040101010101" pitchFamily="2" charset="-122"/>
            </a:endParaRPr>
          </a:p>
          <a:p>
            <a:pPr>
              <a:lnSpc>
                <a:spcPct val="200000"/>
              </a:lnSpc>
            </a:pPr>
            <a:r>
              <a:rPr lang="zh-CN" altLang="en-US" sz="2400" dirty="0" smtClean="0">
                <a:latin typeface="华文楷体" panose="02010600040101010101" pitchFamily="2" charset="-122"/>
                <a:ea typeface="华文楷体" panose="02010600040101010101" pitchFamily="2" charset="-122"/>
              </a:rPr>
              <a:t>（</a:t>
            </a:r>
            <a:r>
              <a:rPr lang="en-US" altLang="zh-CN" sz="2400" dirty="0" smtClean="0">
                <a:latin typeface="华文楷体" panose="02010600040101010101" pitchFamily="2" charset="-122"/>
                <a:ea typeface="华文楷体" panose="02010600040101010101" pitchFamily="2" charset="-122"/>
              </a:rPr>
              <a:t>3</a:t>
            </a:r>
            <a:r>
              <a:rPr lang="zh-CN" altLang="en-US" sz="2400" dirty="0" smtClean="0">
                <a:latin typeface="华文楷体" panose="02010600040101010101" pitchFamily="2" charset="-122"/>
                <a:ea typeface="华文楷体" panose="02010600040101010101" pitchFamily="2" charset="-122"/>
              </a:rPr>
              <a:t>）、能领悟结构、流程、系统、控制等基本思想和方法并加以运用；</a:t>
            </a:r>
            <a:endParaRPr lang="en-US" altLang="zh-CN" sz="2400" dirty="0" smtClean="0">
              <a:latin typeface="华文楷体" panose="02010600040101010101" pitchFamily="2" charset="-122"/>
              <a:ea typeface="华文楷体" panose="02010600040101010101" pitchFamily="2" charset="-122"/>
            </a:endParaRPr>
          </a:p>
          <a:p>
            <a:pPr>
              <a:lnSpc>
                <a:spcPct val="200000"/>
              </a:lnSpc>
            </a:pPr>
            <a:r>
              <a:rPr lang="zh-CN" altLang="en-US" sz="2400" dirty="0" smtClean="0">
                <a:latin typeface="华文楷体" panose="02010600040101010101" pitchFamily="2" charset="-122"/>
                <a:ea typeface="华文楷体" panose="02010600040101010101" pitchFamily="2" charset="-122"/>
              </a:rPr>
              <a:t>（</a:t>
            </a:r>
            <a:r>
              <a:rPr lang="en-US" altLang="zh-CN" sz="2400" dirty="0" smtClean="0">
                <a:latin typeface="华文楷体" panose="02010600040101010101" pitchFamily="2" charset="-122"/>
                <a:ea typeface="华文楷体" panose="02010600040101010101" pitchFamily="2" charset="-122"/>
              </a:rPr>
              <a:t>4</a:t>
            </a:r>
            <a:r>
              <a:rPr lang="zh-CN" altLang="en-US" sz="2400" dirty="0" smtClean="0">
                <a:latin typeface="华文楷体" panose="02010600040101010101" pitchFamily="2" charset="-122"/>
                <a:ea typeface="华文楷体" panose="02010600040101010101" pitchFamily="2" charset="-122"/>
              </a:rPr>
              <a:t>）、能进行简单的风险评估和综合决策。</a:t>
            </a:r>
            <a:endParaRPr lang="zh-CN" altLang="en-US" sz="2400" dirty="0">
              <a:latin typeface="华文楷体" panose="02010600040101010101" pitchFamily="2" charset="-122"/>
              <a:ea typeface="华文楷体" panose="02010600040101010101" pitchFamily="2" charset="-122"/>
            </a:endParaRPr>
          </a:p>
        </p:txBody>
      </p:sp>
      <p:grpSp>
        <p:nvGrpSpPr>
          <p:cNvPr id="8" name="组合 7"/>
          <p:cNvGrpSpPr/>
          <p:nvPr/>
        </p:nvGrpSpPr>
        <p:grpSpPr>
          <a:xfrm>
            <a:off x="409225" y="332870"/>
            <a:ext cx="3662696" cy="428026"/>
            <a:chOff x="409225" y="332869"/>
            <a:chExt cx="3091192" cy="443120"/>
          </a:xfrm>
        </p:grpSpPr>
        <p:sp>
          <p:nvSpPr>
            <p:cNvPr id="9" name="Rectangle 19"/>
            <p:cNvSpPr/>
            <p:nvPr/>
          </p:nvSpPr>
          <p:spPr>
            <a:xfrm>
              <a:off x="1072824" y="361769"/>
              <a:ext cx="2427593" cy="414220"/>
            </a:xfrm>
            <a:prstGeom prst="rect">
              <a:avLst/>
            </a:prstGeom>
          </p:spPr>
          <p:txBody>
            <a:bodyPr wrap="square">
              <a:spAutoFit/>
            </a:bodyPr>
            <a:lstStyle/>
            <a:p>
              <a:pPr algn="dist"/>
              <a:r>
                <a:rPr lang="zh-CN" altLang="en-US" sz="2000" b="1" dirty="0" smtClean="0">
                  <a:solidFill>
                    <a:schemeClr val="tx1">
                      <a:lumMod val="65000"/>
                      <a:lumOff val="35000"/>
                    </a:schemeClr>
                  </a:solidFill>
                  <a:ea typeface="微软雅黑" panose="020B0503020204020204" pitchFamily="34" charset="-122"/>
                </a:rPr>
                <a:t>通用技术学科核心素养</a:t>
              </a:r>
              <a:endParaRPr lang="zh-CN" altLang="en-US" sz="2000" b="1" dirty="0">
                <a:solidFill>
                  <a:schemeClr val="tx1">
                    <a:lumMod val="65000"/>
                    <a:lumOff val="35000"/>
                  </a:schemeClr>
                </a:solidFill>
                <a:ea typeface="微软雅黑" panose="020B0503020204020204" pitchFamily="34" charset="-122"/>
              </a:endParaRPr>
            </a:p>
          </p:txBody>
        </p:sp>
        <p:sp>
          <p:nvSpPr>
            <p:cNvPr id="10" name="Oval 11"/>
            <p:cNvSpPr/>
            <p:nvPr/>
          </p:nvSpPr>
          <p:spPr>
            <a:xfrm>
              <a:off x="409225"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sp>
          <p:nvSpPr>
            <p:cNvPr id="11" name="Oval 11"/>
            <p:cNvSpPr/>
            <p:nvPr/>
          </p:nvSpPr>
          <p:spPr>
            <a:xfrm>
              <a:off x="555092"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gr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00087" y="1258871"/>
            <a:ext cx="11287204" cy="523220"/>
          </a:xfrm>
          <a:prstGeom prst="rect">
            <a:avLst/>
          </a:prstGeom>
          <a:noFill/>
        </p:spPr>
        <p:txBody>
          <a:bodyPr wrap="square" rtlCol="0">
            <a:spAutoFit/>
          </a:bodyPr>
          <a:lstStyle/>
          <a:p>
            <a:r>
              <a:rPr lang="en-US" altLang="zh-CN" sz="2800" b="1" dirty="0" smtClean="0">
                <a:latin typeface="华文楷体" panose="02010600040101010101" pitchFamily="2" charset="-122"/>
                <a:ea typeface="华文楷体" panose="02010600040101010101" pitchFamily="2" charset="-122"/>
              </a:rPr>
              <a:t>3</a:t>
            </a:r>
            <a:r>
              <a:rPr lang="zh-CN" altLang="en-US" sz="2800" b="1" dirty="0" smtClean="0">
                <a:latin typeface="华文楷体" panose="02010600040101010101" pitchFamily="2" charset="-122"/>
                <a:ea typeface="华文楷体" panose="02010600040101010101" pitchFamily="2" charset="-122"/>
              </a:rPr>
              <a:t>、创新设计</a:t>
            </a:r>
            <a:endParaRPr lang="zh-CN" altLang="en-US" sz="2800" b="1" dirty="0">
              <a:latin typeface="华文楷体" panose="02010600040101010101" pitchFamily="2" charset="-122"/>
              <a:ea typeface="华文楷体" panose="02010600040101010101" pitchFamily="2" charset="-122"/>
            </a:endParaRPr>
          </a:p>
        </p:txBody>
      </p:sp>
      <p:sp>
        <p:nvSpPr>
          <p:cNvPr id="7" name="TextBox 6"/>
          <p:cNvSpPr txBox="1"/>
          <p:nvPr/>
        </p:nvSpPr>
        <p:spPr>
          <a:xfrm>
            <a:off x="1214401" y="2044689"/>
            <a:ext cx="11001452" cy="3785652"/>
          </a:xfrm>
          <a:prstGeom prst="rect">
            <a:avLst/>
          </a:prstGeom>
          <a:noFill/>
        </p:spPr>
        <p:txBody>
          <a:bodyPr wrap="square" rtlCol="0">
            <a:spAutoFit/>
          </a:bodyPr>
          <a:lstStyle/>
          <a:p>
            <a:pPr>
              <a:lnSpc>
                <a:spcPct val="200000"/>
              </a:lnSpc>
            </a:pPr>
            <a:r>
              <a:rPr lang="zh-CN" altLang="en-US" sz="2400" dirty="0" smtClean="0">
                <a:latin typeface="华文楷体" panose="02010600040101010101" pitchFamily="2" charset="-122"/>
                <a:ea typeface="华文楷体" panose="02010600040101010101" pitchFamily="2" charset="-122"/>
              </a:rPr>
              <a:t>（</a:t>
            </a:r>
            <a:r>
              <a:rPr lang="en-US" altLang="zh-CN" sz="2400" dirty="0" smtClean="0">
                <a:latin typeface="华文楷体" panose="02010600040101010101" pitchFamily="2" charset="-122"/>
                <a:ea typeface="华文楷体" panose="02010600040101010101" pitchFamily="2" charset="-122"/>
              </a:rPr>
              <a:t>1</a:t>
            </a:r>
            <a:r>
              <a:rPr lang="zh-CN" altLang="en-US" sz="2400" dirty="0" smtClean="0">
                <a:latin typeface="华文楷体" panose="02010600040101010101" pitchFamily="2" charset="-122"/>
                <a:ea typeface="华文楷体" panose="02010600040101010101" pitchFamily="2" charset="-122"/>
              </a:rPr>
              <a:t>）、学生在发现与明确问题的基础上，收集相关信息，并运用人机关系及相关理论进行综合分析，提出符合设计原则且具有一定创造性的设计方案；</a:t>
            </a:r>
            <a:endParaRPr lang="en-US" altLang="zh-CN" sz="2400" dirty="0" smtClean="0">
              <a:latin typeface="华文楷体" panose="02010600040101010101" pitchFamily="2" charset="-122"/>
              <a:ea typeface="华文楷体" panose="02010600040101010101" pitchFamily="2" charset="-122"/>
            </a:endParaRPr>
          </a:p>
          <a:p>
            <a:pPr>
              <a:lnSpc>
                <a:spcPct val="200000"/>
              </a:lnSpc>
            </a:pPr>
            <a:r>
              <a:rPr lang="zh-CN" altLang="en-US" sz="2400" dirty="0" smtClean="0">
                <a:latin typeface="华文楷体" panose="02010600040101010101" pitchFamily="2" charset="-122"/>
                <a:ea typeface="华文楷体" panose="02010600040101010101" pitchFamily="2" charset="-122"/>
              </a:rPr>
              <a:t>（</a:t>
            </a:r>
            <a:r>
              <a:rPr lang="en-US" altLang="zh-CN" sz="2400" dirty="0" smtClean="0">
                <a:latin typeface="华文楷体" panose="02010600040101010101" pitchFamily="2" charset="-122"/>
                <a:ea typeface="华文楷体" panose="02010600040101010101" pitchFamily="2" charset="-122"/>
              </a:rPr>
              <a:t>2</a:t>
            </a:r>
            <a:r>
              <a:rPr lang="zh-CN" altLang="en-US" sz="2400" dirty="0" smtClean="0">
                <a:latin typeface="华文楷体" panose="02010600040101010101" pitchFamily="2" charset="-122"/>
                <a:ea typeface="华文楷体" panose="02010600040101010101" pitchFamily="2" charset="-122"/>
              </a:rPr>
              <a:t>）、能进行技术性能和指标的技术试验、技术探究等实践操作，准确的观测、记录与分析；</a:t>
            </a:r>
            <a:endParaRPr lang="en-US" altLang="zh-CN" sz="2400" dirty="0" smtClean="0">
              <a:latin typeface="华文楷体" panose="02010600040101010101" pitchFamily="2" charset="-122"/>
              <a:ea typeface="华文楷体" panose="02010600040101010101" pitchFamily="2" charset="-122"/>
            </a:endParaRPr>
          </a:p>
          <a:p>
            <a:pPr>
              <a:lnSpc>
                <a:spcPct val="200000"/>
              </a:lnSpc>
            </a:pPr>
            <a:r>
              <a:rPr lang="zh-CN" altLang="en-US" sz="2400" dirty="0" smtClean="0">
                <a:latin typeface="华文楷体" panose="02010600040101010101" pitchFamily="2" charset="-122"/>
                <a:ea typeface="华文楷体" panose="02010600040101010101" pitchFamily="2" charset="-122"/>
              </a:rPr>
              <a:t>（</a:t>
            </a:r>
            <a:r>
              <a:rPr lang="en-US" altLang="zh-CN" sz="2400" dirty="0" smtClean="0">
                <a:latin typeface="华文楷体" panose="02010600040101010101" pitchFamily="2" charset="-122"/>
                <a:ea typeface="华文楷体" panose="02010600040101010101" pitchFamily="2" charset="-122"/>
              </a:rPr>
              <a:t>3</a:t>
            </a:r>
            <a:r>
              <a:rPr lang="zh-CN" altLang="en-US" sz="2400" dirty="0" smtClean="0">
                <a:latin typeface="华文楷体" panose="02010600040101010101" pitchFamily="2" charset="-122"/>
                <a:ea typeface="华文楷体" panose="02010600040101010101" pitchFamily="2" charset="-122"/>
              </a:rPr>
              <a:t>）、能综合各种社会文化因素评价设计方案并加以优化。</a:t>
            </a:r>
            <a:endParaRPr lang="zh-CN" altLang="en-US" sz="2400" dirty="0">
              <a:latin typeface="华文楷体" panose="02010600040101010101" pitchFamily="2" charset="-122"/>
              <a:ea typeface="华文楷体" panose="02010600040101010101" pitchFamily="2" charset="-122"/>
            </a:endParaRPr>
          </a:p>
        </p:txBody>
      </p:sp>
      <p:grpSp>
        <p:nvGrpSpPr>
          <p:cNvPr id="8" name="组合 7"/>
          <p:cNvGrpSpPr/>
          <p:nvPr/>
        </p:nvGrpSpPr>
        <p:grpSpPr>
          <a:xfrm>
            <a:off x="409225" y="332870"/>
            <a:ext cx="3662696" cy="428026"/>
            <a:chOff x="409225" y="332869"/>
            <a:chExt cx="3091192" cy="443120"/>
          </a:xfrm>
        </p:grpSpPr>
        <p:sp>
          <p:nvSpPr>
            <p:cNvPr id="9" name="Rectangle 19"/>
            <p:cNvSpPr/>
            <p:nvPr/>
          </p:nvSpPr>
          <p:spPr>
            <a:xfrm>
              <a:off x="1072824" y="361769"/>
              <a:ext cx="2427593" cy="414220"/>
            </a:xfrm>
            <a:prstGeom prst="rect">
              <a:avLst/>
            </a:prstGeom>
          </p:spPr>
          <p:txBody>
            <a:bodyPr wrap="square">
              <a:spAutoFit/>
            </a:bodyPr>
            <a:lstStyle/>
            <a:p>
              <a:pPr algn="dist"/>
              <a:r>
                <a:rPr lang="zh-CN" altLang="en-US" sz="2000" b="1" dirty="0" smtClean="0">
                  <a:solidFill>
                    <a:schemeClr val="tx1">
                      <a:lumMod val="65000"/>
                      <a:lumOff val="35000"/>
                    </a:schemeClr>
                  </a:solidFill>
                  <a:ea typeface="微软雅黑" panose="020B0503020204020204" pitchFamily="34" charset="-122"/>
                </a:rPr>
                <a:t>通用技术学科核心素养</a:t>
              </a:r>
              <a:endParaRPr lang="zh-CN" altLang="en-US" sz="2000" b="1" dirty="0">
                <a:solidFill>
                  <a:schemeClr val="tx1">
                    <a:lumMod val="65000"/>
                    <a:lumOff val="35000"/>
                  </a:schemeClr>
                </a:solidFill>
                <a:ea typeface="微软雅黑" panose="020B0503020204020204" pitchFamily="34" charset="-122"/>
              </a:endParaRPr>
            </a:p>
          </p:txBody>
        </p:sp>
        <p:sp>
          <p:nvSpPr>
            <p:cNvPr id="10" name="Oval 11"/>
            <p:cNvSpPr/>
            <p:nvPr/>
          </p:nvSpPr>
          <p:spPr>
            <a:xfrm>
              <a:off x="409225"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sp>
          <p:nvSpPr>
            <p:cNvPr id="11" name="Oval 11"/>
            <p:cNvSpPr/>
            <p:nvPr/>
          </p:nvSpPr>
          <p:spPr>
            <a:xfrm>
              <a:off x="555092"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gr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00087" y="1258871"/>
            <a:ext cx="11287204" cy="523220"/>
          </a:xfrm>
          <a:prstGeom prst="rect">
            <a:avLst/>
          </a:prstGeom>
          <a:noFill/>
        </p:spPr>
        <p:txBody>
          <a:bodyPr wrap="square" rtlCol="0">
            <a:spAutoFit/>
          </a:bodyPr>
          <a:lstStyle/>
          <a:p>
            <a:r>
              <a:rPr lang="en-US" altLang="zh-CN" sz="2800" b="1" dirty="0" smtClean="0">
                <a:latin typeface="华文楷体" panose="02010600040101010101" pitchFamily="2" charset="-122"/>
                <a:ea typeface="华文楷体" panose="02010600040101010101" pitchFamily="2" charset="-122"/>
              </a:rPr>
              <a:t>4</a:t>
            </a:r>
            <a:r>
              <a:rPr lang="zh-CN" altLang="en-US" sz="2800" b="1" dirty="0" smtClean="0">
                <a:latin typeface="华文楷体" panose="02010600040101010101" pitchFamily="2" charset="-122"/>
                <a:ea typeface="华文楷体" panose="02010600040101010101" pitchFamily="2" charset="-122"/>
              </a:rPr>
              <a:t>、图样表达</a:t>
            </a:r>
            <a:endParaRPr lang="zh-CN" altLang="en-US" sz="2800" b="1" dirty="0">
              <a:latin typeface="华文楷体" panose="02010600040101010101" pitchFamily="2" charset="-122"/>
              <a:ea typeface="华文楷体" panose="02010600040101010101" pitchFamily="2" charset="-122"/>
            </a:endParaRPr>
          </a:p>
        </p:txBody>
      </p:sp>
      <p:sp>
        <p:nvSpPr>
          <p:cNvPr id="7" name="TextBox 6"/>
          <p:cNvSpPr txBox="1"/>
          <p:nvPr/>
        </p:nvSpPr>
        <p:spPr>
          <a:xfrm>
            <a:off x="1214401" y="2044689"/>
            <a:ext cx="11001452" cy="3785652"/>
          </a:xfrm>
          <a:prstGeom prst="rect">
            <a:avLst/>
          </a:prstGeom>
          <a:noFill/>
        </p:spPr>
        <p:txBody>
          <a:bodyPr wrap="square" rtlCol="0">
            <a:spAutoFit/>
          </a:bodyPr>
          <a:lstStyle/>
          <a:p>
            <a:pPr>
              <a:lnSpc>
                <a:spcPct val="200000"/>
              </a:lnSpc>
            </a:pPr>
            <a:r>
              <a:rPr lang="zh-CN" altLang="en-US" sz="2400" dirty="0" smtClean="0">
                <a:latin typeface="华文楷体" panose="02010600040101010101" pitchFamily="2" charset="-122"/>
                <a:ea typeface="华文楷体" panose="02010600040101010101" pitchFamily="2" charset="-122"/>
              </a:rPr>
              <a:t>（</a:t>
            </a:r>
            <a:r>
              <a:rPr lang="en-US" altLang="zh-CN" sz="2400" dirty="0" smtClean="0">
                <a:latin typeface="华文楷体" panose="02010600040101010101" pitchFamily="2" charset="-122"/>
                <a:ea typeface="华文楷体" panose="02010600040101010101" pitchFamily="2" charset="-122"/>
              </a:rPr>
              <a:t>1</a:t>
            </a:r>
            <a:r>
              <a:rPr lang="zh-CN" altLang="en-US" sz="2400" dirty="0" smtClean="0">
                <a:latin typeface="华文楷体" panose="02010600040101010101" pitchFamily="2" charset="-122"/>
                <a:ea typeface="华文楷体" panose="02010600040101010101" pitchFamily="2" charset="-122"/>
              </a:rPr>
              <a:t>）、学生能识读简单的机械加工图及控制框图等常见技术图样；</a:t>
            </a:r>
            <a:endParaRPr lang="en-US" altLang="zh-CN" sz="2400" dirty="0" smtClean="0">
              <a:latin typeface="华文楷体" panose="02010600040101010101" pitchFamily="2" charset="-122"/>
              <a:ea typeface="华文楷体" panose="02010600040101010101" pitchFamily="2" charset="-122"/>
            </a:endParaRPr>
          </a:p>
          <a:p>
            <a:pPr>
              <a:lnSpc>
                <a:spcPct val="200000"/>
              </a:lnSpc>
            </a:pPr>
            <a:r>
              <a:rPr lang="zh-CN" altLang="en-US" sz="2400" dirty="0" smtClean="0">
                <a:latin typeface="华文楷体" panose="02010600040101010101" pitchFamily="2" charset="-122"/>
                <a:ea typeface="华文楷体" panose="02010600040101010101" pitchFamily="2" charset="-122"/>
              </a:rPr>
              <a:t>（</a:t>
            </a:r>
            <a:r>
              <a:rPr lang="en-US" altLang="zh-CN" sz="2400" dirty="0" smtClean="0">
                <a:latin typeface="华文楷体" panose="02010600040101010101" pitchFamily="2" charset="-122"/>
                <a:ea typeface="华文楷体" panose="02010600040101010101" pitchFamily="2" charset="-122"/>
              </a:rPr>
              <a:t>2</a:t>
            </a:r>
            <a:r>
              <a:rPr lang="zh-CN" altLang="en-US" sz="2400" dirty="0" smtClean="0">
                <a:latin typeface="华文楷体" panose="02010600040101010101" pitchFamily="2" charset="-122"/>
                <a:ea typeface="华文楷体" panose="02010600040101010101" pitchFamily="2" charset="-122"/>
              </a:rPr>
              <a:t>）、能分析技术对象的图样特征，会用手工和二维、三维设计软件绘制简单的技术图样等；</a:t>
            </a:r>
            <a:endParaRPr lang="en-US" altLang="zh-CN" sz="2400" dirty="0" smtClean="0">
              <a:latin typeface="华文楷体" panose="02010600040101010101" pitchFamily="2" charset="-122"/>
              <a:ea typeface="华文楷体" panose="02010600040101010101" pitchFamily="2" charset="-122"/>
            </a:endParaRPr>
          </a:p>
          <a:p>
            <a:pPr>
              <a:lnSpc>
                <a:spcPct val="200000"/>
              </a:lnSpc>
            </a:pPr>
            <a:r>
              <a:rPr lang="zh-CN" altLang="en-US" sz="2400" dirty="0" smtClean="0">
                <a:latin typeface="华文楷体" panose="02010600040101010101" pitchFamily="2" charset="-122"/>
                <a:ea typeface="华文楷体" panose="02010600040101010101" pitchFamily="2" charset="-122"/>
              </a:rPr>
              <a:t>（</a:t>
            </a:r>
            <a:r>
              <a:rPr lang="en-US" altLang="zh-CN" sz="2400" dirty="0" smtClean="0">
                <a:latin typeface="华文楷体" panose="02010600040101010101" pitchFamily="2" charset="-122"/>
                <a:ea typeface="华文楷体" panose="02010600040101010101" pitchFamily="2" charset="-122"/>
              </a:rPr>
              <a:t>3</a:t>
            </a:r>
            <a:r>
              <a:rPr lang="zh-CN" altLang="en-US" sz="2400" dirty="0" smtClean="0">
                <a:latin typeface="华文楷体" panose="02010600040101010101" pitchFamily="2" charset="-122"/>
                <a:ea typeface="华文楷体" panose="02010600040101010101" pitchFamily="2" charset="-122"/>
              </a:rPr>
              <a:t>）、能通过图样表达设计构想，用技术语言实现有形与无形、抽象与具体的思维转换。</a:t>
            </a:r>
            <a:endParaRPr lang="zh-CN" altLang="en-US" sz="2400" dirty="0">
              <a:latin typeface="华文楷体" panose="02010600040101010101" pitchFamily="2" charset="-122"/>
              <a:ea typeface="华文楷体" panose="02010600040101010101" pitchFamily="2" charset="-122"/>
            </a:endParaRPr>
          </a:p>
        </p:txBody>
      </p:sp>
      <p:grpSp>
        <p:nvGrpSpPr>
          <p:cNvPr id="8" name="组合 7"/>
          <p:cNvGrpSpPr/>
          <p:nvPr/>
        </p:nvGrpSpPr>
        <p:grpSpPr>
          <a:xfrm>
            <a:off x="409225" y="332870"/>
            <a:ext cx="3662696" cy="428026"/>
            <a:chOff x="409225" y="332869"/>
            <a:chExt cx="3091192" cy="443120"/>
          </a:xfrm>
        </p:grpSpPr>
        <p:sp>
          <p:nvSpPr>
            <p:cNvPr id="9" name="Rectangle 19"/>
            <p:cNvSpPr/>
            <p:nvPr/>
          </p:nvSpPr>
          <p:spPr>
            <a:xfrm>
              <a:off x="1072824" y="361769"/>
              <a:ext cx="2427593" cy="414220"/>
            </a:xfrm>
            <a:prstGeom prst="rect">
              <a:avLst/>
            </a:prstGeom>
          </p:spPr>
          <p:txBody>
            <a:bodyPr wrap="square">
              <a:spAutoFit/>
            </a:bodyPr>
            <a:lstStyle/>
            <a:p>
              <a:pPr algn="dist"/>
              <a:r>
                <a:rPr lang="zh-CN" altLang="en-US" sz="2000" b="1" dirty="0" smtClean="0">
                  <a:solidFill>
                    <a:schemeClr val="tx1">
                      <a:lumMod val="65000"/>
                      <a:lumOff val="35000"/>
                    </a:schemeClr>
                  </a:solidFill>
                  <a:ea typeface="微软雅黑" panose="020B0503020204020204" pitchFamily="34" charset="-122"/>
                </a:rPr>
                <a:t>通用技术学科核心素养</a:t>
              </a:r>
              <a:endParaRPr lang="zh-CN" altLang="en-US" sz="2000" b="1" dirty="0">
                <a:solidFill>
                  <a:schemeClr val="tx1">
                    <a:lumMod val="65000"/>
                    <a:lumOff val="35000"/>
                  </a:schemeClr>
                </a:solidFill>
                <a:ea typeface="微软雅黑" panose="020B0503020204020204" pitchFamily="34" charset="-122"/>
              </a:endParaRPr>
            </a:p>
          </p:txBody>
        </p:sp>
        <p:sp>
          <p:nvSpPr>
            <p:cNvPr id="10" name="Oval 11"/>
            <p:cNvSpPr/>
            <p:nvPr/>
          </p:nvSpPr>
          <p:spPr>
            <a:xfrm>
              <a:off x="409225"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sp>
          <p:nvSpPr>
            <p:cNvPr id="11" name="Oval 11"/>
            <p:cNvSpPr/>
            <p:nvPr/>
          </p:nvSpPr>
          <p:spPr>
            <a:xfrm>
              <a:off x="555092"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gr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00087" y="1258871"/>
            <a:ext cx="11287204" cy="523220"/>
          </a:xfrm>
          <a:prstGeom prst="rect">
            <a:avLst/>
          </a:prstGeom>
          <a:noFill/>
        </p:spPr>
        <p:txBody>
          <a:bodyPr wrap="square" rtlCol="0">
            <a:spAutoFit/>
          </a:bodyPr>
          <a:lstStyle/>
          <a:p>
            <a:r>
              <a:rPr lang="en-US" altLang="zh-CN" sz="2800" b="1" dirty="0" smtClean="0">
                <a:latin typeface="华文楷体" panose="02010600040101010101" pitchFamily="2" charset="-122"/>
                <a:ea typeface="华文楷体" panose="02010600040101010101" pitchFamily="2" charset="-122"/>
              </a:rPr>
              <a:t>5</a:t>
            </a:r>
            <a:r>
              <a:rPr lang="zh-CN" altLang="en-US" sz="2800" b="1" dirty="0" smtClean="0">
                <a:latin typeface="华文楷体" panose="02010600040101010101" pitchFamily="2" charset="-122"/>
                <a:ea typeface="华文楷体" panose="02010600040101010101" pitchFamily="2" charset="-122"/>
              </a:rPr>
              <a:t>、物化能力</a:t>
            </a:r>
            <a:endParaRPr lang="zh-CN" altLang="en-US" sz="2800" b="1" dirty="0">
              <a:latin typeface="华文楷体" panose="02010600040101010101" pitchFamily="2" charset="-122"/>
              <a:ea typeface="华文楷体" panose="02010600040101010101" pitchFamily="2" charset="-122"/>
            </a:endParaRPr>
          </a:p>
        </p:txBody>
      </p:sp>
      <p:sp>
        <p:nvSpPr>
          <p:cNvPr id="7" name="TextBox 6"/>
          <p:cNvSpPr txBox="1"/>
          <p:nvPr/>
        </p:nvSpPr>
        <p:spPr>
          <a:xfrm>
            <a:off x="1214401" y="2044689"/>
            <a:ext cx="11001452" cy="4471545"/>
          </a:xfrm>
          <a:prstGeom prst="rect">
            <a:avLst/>
          </a:prstGeom>
          <a:noFill/>
        </p:spPr>
        <p:txBody>
          <a:bodyPr wrap="square" rtlCol="0">
            <a:spAutoFit/>
          </a:bodyPr>
          <a:lstStyle/>
          <a:p>
            <a:pPr>
              <a:lnSpc>
                <a:spcPct val="150000"/>
              </a:lnSpc>
            </a:pPr>
            <a:r>
              <a:rPr lang="zh-CN" altLang="en-US" sz="2400" dirty="0" smtClean="0">
                <a:latin typeface="华文楷体" panose="02010600040101010101" pitchFamily="2" charset="-122"/>
                <a:ea typeface="华文楷体" panose="02010600040101010101" pitchFamily="2" charset="-122"/>
              </a:rPr>
              <a:t>（</a:t>
            </a:r>
            <a:r>
              <a:rPr lang="en-US" altLang="zh-CN" sz="2400" dirty="0" smtClean="0">
                <a:latin typeface="华文楷体" panose="02010600040101010101" pitchFamily="2" charset="-122"/>
                <a:ea typeface="华文楷体" panose="02010600040101010101" pitchFamily="2" charset="-122"/>
              </a:rPr>
              <a:t>1</a:t>
            </a:r>
            <a:r>
              <a:rPr lang="zh-CN" altLang="en-US" sz="2400" dirty="0" smtClean="0">
                <a:latin typeface="华文楷体" panose="02010600040101010101" pitchFamily="2" charset="-122"/>
                <a:ea typeface="华文楷体" panose="02010600040101010101" pitchFamily="2" charset="-122"/>
              </a:rPr>
              <a:t>）、学生能知道常见材料的属性和常用工具、基本设备的使用方法，了解一些常见工艺方法，并形成一定的操作经验积累和感悟；</a:t>
            </a:r>
            <a:endParaRPr lang="en-US" altLang="zh-CN" sz="2400" dirty="0" smtClean="0">
              <a:latin typeface="华文楷体" panose="02010600040101010101" pitchFamily="2" charset="-122"/>
              <a:ea typeface="华文楷体" panose="02010600040101010101" pitchFamily="2" charset="-122"/>
            </a:endParaRPr>
          </a:p>
          <a:p>
            <a:pPr>
              <a:lnSpc>
                <a:spcPct val="150000"/>
              </a:lnSpc>
            </a:pPr>
            <a:r>
              <a:rPr lang="zh-CN" altLang="en-US" sz="2400" dirty="0" smtClean="0">
                <a:latin typeface="华文楷体" panose="02010600040101010101" pitchFamily="2" charset="-122"/>
                <a:ea typeface="华文楷体" panose="02010600040101010101" pitchFamily="2" charset="-122"/>
              </a:rPr>
              <a:t>（</a:t>
            </a:r>
            <a:r>
              <a:rPr lang="en-US" altLang="zh-CN" sz="2400" dirty="0" smtClean="0">
                <a:latin typeface="华文楷体" panose="02010600040101010101" pitchFamily="2" charset="-122"/>
                <a:ea typeface="华文楷体" panose="02010600040101010101" pitchFamily="2" charset="-122"/>
              </a:rPr>
              <a:t>2</a:t>
            </a:r>
            <a:r>
              <a:rPr lang="zh-CN" altLang="en-US" sz="2400" dirty="0" smtClean="0">
                <a:latin typeface="华文楷体" panose="02010600040101010101" pitchFamily="2" charset="-122"/>
                <a:ea typeface="华文楷体" panose="02010600040101010101" pitchFamily="2" charset="-122"/>
              </a:rPr>
              <a:t>）、能根据方案设计要求，进行材料选择、测试与规划，工具选择与使用，工艺设计与产品制作等；</a:t>
            </a:r>
            <a:endParaRPr lang="en-US" altLang="zh-CN" sz="2400" dirty="0" smtClean="0">
              <a:latin typeface="华文楷体" panose="02010600040101010101" pitchFamily="2" charset="-122"/>
              <a:ea typeface="华文楷体" panose="02010600040101010101" pitchFamily="2" charset="-122"/>
            </a:endParaRPr>
          </a:p>
          <a:p>
            <a:pPr>
              <a:lnSpc>
                <a:spcPct val="150000"/>
              </a:lnSpc>
            </a:pPr>
            <a:r>
              <a:rPr lang="zh-CN" altLang="en-US" sz="2400" dirty="0" smtClean="0">
                <a:latin typeface="华文楷体" panose="02010600040101010101" pitchFamily="2" charset="-122"/>
                <a:ea typeface="华文楷体" panose="02010600040101010101" pitchFamily="2" charset="-122"/>
              </a:rPr>
              <a:t>（</a:t>
            </a:r>
            <a:r>
              <a:rPr lang="en-US" altLang="zh-CN" sz="2400" dirty="0" smtClean="0">
                <a:latin typeface="华文楷体" panose="02010600040101010101" pitchFamily="2" charset="-122"/>
                <a:ea typeface="华文楷体" panose="02010600040101010101" pitchFamily="2" charset="-122"/>
              </a:rPr>
              <a:t>3</a:t>
            </a:r>
            <a:r>
              <a:rPr lang="zh-CN" altLang="en-US" sz="2400" dirty="0" smtClean="0">
                <a:latin typeface="华文楷体" panose="02010600040101010101" pitchFamily="2" charset="-122"/>
                <a:ea typeface="华文楷体" panose="02010600040101010101" pitchFamily="2" charset="-122"/>
              </a:rPr>
              <a:t>）、能独立完成模型或产品的成型制作、装配计测试，具有较强的动手实践与创造能力；</a:t>
            </a:r>
            <a:endParaRPr lang="en-US" altLang="zh-CN" sz="2400" dirty="0" smtClean="0">
              <a:latin typeface="华文楷体" panose="02010600040101010101" pitchFamily="2" charset="-122"/>
              <a:ea typeface="华文楷体" panose="02010600040101010101" pitchFamily="2" charset="-122"/>
            </a:endParaRPr>
          </a:p>
          <a:p>
            <a:pPr>
              <a:lnSpc>
                <a:spcPct val="150000"/>
              </a:lnSpc>
            </a:pPr>
            <a:r>
              <a:rPr lang="zh-CN" altLang="en-US" sz="2400" dirty="0" smtClean="0">
                <a:latin typeface="华文楷体" panose="02010600040101010101" pitchFamily="2" charset="-122"/>
                <a:ea typeface="华文楷体" panose="02010600040101010101" pitchFamily="2" charset="-122"/>
              </a:rPr>
              <a:t>（</a:t>
            </a:r>
            <a:r>
              <a:rPr lang="en-US" altLang="zh-CN" sz="2400" dirty="0" smtClean="0">
                <a:latin typeface="华文楷体" panose="02010600040101010101" pitchFamily="2" charset="-122"/>
                <a:ea typeface="华文楷体" panose="02010600040101010101" pitchFamily="2" charset="-122"/>
              </a:rPr>
              <a:t>4</a:t>
            </a:r>
            <a:r>
              <a:rPr lang="zh-CN" altLang="en-US" sz="2400" dirty="0" smtClean="0">
                <a:latin typeface="华文楷体" panose="02010600040101010101" pitchFamily="2" charset="-122"/>
                <a:ea typeface="华文楷体" panose="02010600040101010101" pitchFamily="2" charset="-122"/>
              </a:rPr>
              <a:t>）、能体验工匠精神对技术制造质量的独特作用，形成物化过程中严谨细致、精益求精、追求卓越的工作态度。</a:t>
            </a:r>
            <a:endParaRPr lang="zh-CN" altLang="en-US" sz="2400" dirty="0">
              <a:latin typeface="华文楷体" panose="02010600040101010101" pitchFamily="2" charset="-122"/>
              <a:ea typeface="华文楷体" panose="02010600040101010101" pitchFamily="2" charset="-122"/>
            </a:endParaRPr>
          </a:p>
        </p:txBody>
      </p:sp>
      <p:grpSp>
        <p:nvGrpSpPr>
          <p:cNvPr id="8" name="组合 7"/>
          <p:cNvGrpSpPr/>
          <p:nvPr/>
        </p:nvGrpSpPr>
        <p:grpSpPr>
          <a:xfrm>
            <a:off x="409225" y="332870"/>
            <a:ext cx="3662696" cy="428026"/>
            <a:chOff x="409225" y="332869"/>
            <a:chExt cx="3091192" cy="443120"/>
          </a:xfrm>
        </p:grpSpPr>
        <p:sp>
          <p:nvSpPr>
            <p:cNvPr id="9" name="Rectangle 19"/>
            <p:cNvSpPr/>
            <p:nvPr/>
          </p:nvSpPr>
          <p:spPr>
            <a:xfrm>
              <a:off x="1072824" y="361769"/>
              <a:ext cx="2427593" cy="414220"/>
            </a:xfrm>
            <a:prstGeom prst="rect">
              <a:avLst/>
            </a:prstGeom>
          </p:spPr>
          <p:txBody>
            <a:bodyPr wrap="square">
              <a:spAutoFit/>
            </a:bodyPr>
            <a:lstStyle/>
            <a:p>
              <a:pPr algn="dist"/>
              <a:r>
                <a:rPr lang="zh-CN" altLang="en-US" sz="2000" b="1" dirty="0" smtClean="0">
                  <a:solidFill>
                    <a:schemeClr val="tx1">
                      <a:lumMod val="65000"/>
                      <a:lumOff val="35000"/>
                    </a:schemeClr>
                  </a:solidFill>
                  <a:ea typeface="微软雅黑" panose="020B0503020204020204" pitchFamily="34" charset="-122"/>
                </a:rPr>
                <a:t>通用技术学科核心素养</a:t>
              </a:r>
              <a:endParaRPr lang="zh-CN" altLang="en-US" sz="2000" b="1" dirty="0">
                <a:solidFill>
                  <a:schemeClr val="tx1">
                    <a:lumMod val="65000"/>
                    <a:lumOff val="35000"/>
                  </a:schemeClr>
                </a:solidFill>
                <a:ea typeface="微软雅黑" panose="020B0503020204020204" pitchFamily="34" charset="-122"/>
              </a:endParaRPr>
            </a:p>
          </p:txBody>
        </p:sp>
        <p:sp>
          <p:nvSpPr>
            <p:cNvPr id="10" name="Oval 11"/>
            <p:cNvSpPr/>
            <p:nvPr/>
          </p:nvSpPr>
          <p:spPr>
            <a:xfrm>
              <a:off x="409225"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sp>
          <p:nvSpPr>
            <p:cNvPr id="11" name="Oval 11"/>
            <p:cNvSpPr/>
            <p:nvPr/>
          </p:nvSpPr>
          <p:spPr>
            <a:xfrm>
              <a:off x="555092"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gr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2962300" y="2645386"/>
            <a:ext cx="6396033" cy="2109348"/>
            <a:chOff x="2962300" y="2645386"/>
            <a:chExt cx="5918863" cy="2109348"/>
          </a:xfrm>
        </p:grpSpPr>
        <p:sp>
          <p:nvSpPr>
            <p:cNvPr id="26" name="矩形 25"/>
            <p:cNvSpPr/>
            <p:nvPr/>
          </p:nvSpPr>
          <p:spPr>
            <a:xfrm>
              <a:off x="5429243" y="3044821"/>
              <a:ext cx="3451920" cy="1260475"/>
            </a:xfrm>
            <a:prstGeom prst="rect">
              <a:avLst/>
            </a:prstGeom>
          </p:spPr>
          <p:txBody>
            <a:bodyPr wrap="square">
              <a:spAutoFit/>
              <a:scene3d>
                <a:camera prst="orthographicFront"/>
                <a:lightRig rig="threePt" dir="t"/>
              </a:scene3d>
            </a:bodyPr>
            <a:lstStyle/>
            <a:p>
              <a:pPr algn="dist"/>
              <a:r>
                <a:rPr lang="zh-CN" altLang="en-US" sz="3795"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通用技术课堂</a:t>
              </a:r>
              <a:endParaRPr lang="zh-CN" altLang="en-US" sz="3795"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endParaRPr>
            </a:p>
            <a:p>
              <a:pPr algn="dist"/>
              <a:r>
                <a:rPr lang="zh-CN" altLang="en-US" sz="3795"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教学的专家引领</a:t>
              </a:r>
              <a:endParaRPr lang="zh-CN" altLang="en-US" sz="3795"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endParaRPr>
            </a:p>
          </p:txBody>
        </p:sp>
        <p:sp>
          <p:nvSpPr>
            <p:cNvPr id="10" name="Freeform 15"/>
            <p:cNvSpPr/>
            <p:nvPr/>
          </p:nvSpPr>
          <p:spPr bwMode="auto">
            <a:xfrm>
              <a:off x="2962300" y="2645386"/>
              <a:ext cx="2109350" cy="2109348"/>
            </a:xfrm>
            <a:custGeom>
              <a:avLst/>
              <a:gdLst>
                <a:gd name="T0" fmla="*/ 77 w 1306"/>
                <a:gd name="T1" fmla="*/ 0 h 1306"/>
                <a:gd name="T2" fmla="*/ 1231 w 1306"/>
                <a:gd name="T3" fmla="*/ 0 h 1306"/>
                <a:gd name="T4" fmla="*/ 1254 w 1306"/>
                <a:gd name="T5" fmla="*/ 4 h 1306"/>
                <a:gd name="T6" fmla="*/ 1275 w 1306"/>
                <a:gd name="T7" fmla="*/ 16 h 1306"/>
                <a:gd name="T8" fmla="*/ 1292 w 1306"/>
                <a:gd name="T9" fmla="*/ 32 h 1306"/>
                <a:gd name="T10" fmla="*/ 1303 w 1306"/>
                <a:gd name="T11" fmla="*/ 53 h 1306"/>
                <a:gd name="T12" fmla="*/ 1306 w 1306"/>
                <a:gd name="T13" fmla="*/ 77 h 1306"/>
                <a:gd name="T14" fmla="*/ 1306 w 1306"/>
                <a:gd name="T15" fmla="*/ 1231 h 1306"/>
                <a:gd name="T16" fmla="*/ 1303 w 1306"/>
                <a:gd name="T17" fmla="*/ 1254 h 1306"/>
                <a:gd name="T18" fmla="*/ 1292 w 1306"/>
                <a:gd name="T19" fmla="*/ 1275 h 1306"/>
                <a:gd name="T20" fmla="*/ 1275 w 1306"/>
                <a:gd name="T21" fmla="*/ 1292 h 1306"/>
                <a:gd name="T22" fmla="*/ 1254 w 1306"/>
                <a:gd name="T23" fmla="*/ 1303 h 1306"/>
                <a:gd name="T24" fmla="*/ 1231 w 1306"/>
                <a:gd name="T25" fmla="*/ 1306 h 1306"/>
                <a:gd name="T26" fmla="*/ 77 w 1306"/>
                <a:gd name="T27" fmla="*/ 1306 h 1306"/>
                <a:gd name="T28" fmla="*/ 53 w 1306"/>
                <a:gd name="T29" fmla="*/ 1303 h 1306"/>
                <a:gd name="T30" fmla="*/ 32 w 1306"/>
                <a:gd name="T31" fmla="*/ 1292 h 1306"/>
                <a:gd name="T32" fmla="*/ 16 w 1306"/>
                <a:gd name="T33" fmla="*/ 1275 h 1306"/>
                <a:gd name="T34" fmla="*/ 4 w 1306"/>
                <a:gd name="T35" fmla="*/ 1254 h 1306"/>
                <a:gd name="T36" fmla="*/ 0 w 1306"/>
                <a:gd name="T37" fmla="*/ 1231 h 1306"/>
                <a:gd name="T38" fmla="*/ 0 w 1306"/>
                <a:gd name="T39" fmla="*/ 77 h 1306"/>
                <a:gd name="T40" fmla="*/ 4 w 1306"/>
                <a:gd name="T41" fmla="*/ 53 h 1306"/>
                <a:gd name="T42" fmla="*/ 16 w 1306"/>
                <a:gd name="T43" fmla="*/ 32 h 1306"/>
                <a:gd name="T44" fmla="*/ 32 w 1306"/>
                <a:gd name="T45" fmla="*/ 16 h 1306"/>
                <a:gd name="T46" fmla="*/ 53 w 1306"/>
                <a:gd name="T47" fmla="*/ 4 h 1306"/>
                <a:gd name="T48" fmla="*/ 77 w 1306"/>
                <a:gd name="T49" fmla="*/ 0 h 1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06" h="1306">
                  <a:moveTo>
                    <a:pt x="77" y="0"/>
                  </a:moveTo>
                  <a:lnTo>
                    <a:pt x="1231" y="0"/>
                  </a:lnTo>
                  <a:lnTo>
                    <a:pt x="1254" y="4"/>
                  </a:lnTo>
                  <a:lnTo>
                    <a:pt x="1275" y="16"/>
                  </a:lnTo>
                  <a:lnTo>
                    <a:pt x="1292" y="32"/>
                  </a:lnTo>
                  <a:lnTo>
                    <a:pt x="1303" y="53"/>
                  </a:lnTo>
                  <a:lnTo>
                    <a:pt x="1306" y="77"/>
                  </a:lnTo>
                  <a:lnTo>
                    <a:pt x="1306" y="1231"/>
                  </a:lnTo>
                  <a:lnTo>
                    <a:pt x="1303" y="1254"/>
                  </a:lnTo>
                  <a:lnTo>
                    <a:pt x="1292" y="1275"/>
                  </a:lnTo>
                  <a:lnTo>
                    <a:pt x="1275" y="1292"/>
                  </a:lnTo>
                  <a:lnTo>
                    <a:pt x="1254" y="1303"/>
                  </a:lnTo>
                  <a:lnTo>
                    <a:pt x="1231" y="1306"/>
                  </a:lnTo>
                  <a:lnTo>
                    <a:pt x="77" y="1306"/>
                  </a:lnTo>
                  <a:lnTo>
                    <a:pt x="53" y="1303"/>
                  </a:lnTo>
                  <a:lnTo>
                    <a:pt x="32" y="1292"/>
                  </a:lnTo>
                  <a:lnTo>
                    <a:pt x="16" y="1275"/>
                  </a:lnTo>
                  <a:lnTo>
                    <a:pt x="4" y="1254"/>
                  </a:lnTo>
                  <a:lnTo>
                    <a:pt x="0" y="1231"/>
                  </a:lnTo>
                  <a:lnTo>
                    <a:pt x="0" y="77"/>
                  </a:lnTo>
                  <a:lnTo>
                    <a:pt x="4" y="53"/>
                  </a:lnTo>
                  <a:lnTo>
                    <a:pt x="16" y="32"/>
                  </a:lnTo>
                  <a:lnTo>
                    <a:pt x="32" y="16"/>
                  </a:lnTo>
                  <a:lnTo>
                    <a:pt x="53" y="4"/>
                  </a:lnTo>
                  <a:lnTo>
                    <a:pt x="77" y="0"/>
                  </a:lnTo>
                  <a:close/>
                </a:path>
              </a:pathLst>
            </a:custGeom>
            <a:gradFill flip="none" rotWithShape="1">
              <a:gsLst>
                <a:gs pos="3000">
                  <a:schemeClr val="bg1">
                    <a:lumMod val="75000"/>
                  </a:schemeClr>
                </a:gs>
                <a:gs pos="59000">
                  <a:srgbClr val="FBFBFB"/>
                </a:gs>
              </a:gsLst>
              <a:lin ang="2700000" scaled="1"/>
              <a:tileRect/>
            </a:gradFill>
            <a:ln w="57150">
              <a:solidFill>
                <a:schemeClr val="bg1"/>
              </a:solidFill>
              <a:prstDash val="solid"/>
              <a:round/>
            </a:ln>
            <a:effectLst>
              <a:outerShdw blurRad="177800" dist="203200" dir="2700000" algn="tl" rotWithShape="0">
                <a:prstClr val="black">
                  <a:alpha val="40000"/>
                </a:prstClr>
              </a:outerShdw>
            </a:effectLst>
          </p:spPr>
          <p:txBody>
            <a:bodyPr vert="horz" wrap="square" lIns="128580" tIns="64290" rIns="128580" bIns="64290" numCol="1" anchor="ctr" anchorCtr="1" compatLnSpc="1"/>
            <a:lstStyle/>
            <a:p>
              <a:endParaRPr lang="zh-CN" altLang="en-US" sz="8800" dirty="0">
                <a:solidFill>
                  <a:srgbClr val="AE002B"/>
                </a:solidFill>
                <a:latin typeface="Impact" panose="020B0806030902050204" pitchFamily="34" charset="0"/>
              </a:endParaRPr>
            </a:p>
          </p:txBody>
        </p:sp>
        <p:sp>
          <p:nvSpPr>
            <p:cNvPr id="11" name="文本框 10"/>
            <p:cNvSpPr txBox="1"/>
            <p:nvPr/>
          </p:nvSpPr>
          <p:spPr>
            <a:xfrm>
              <a:off x="3119050" y="2915230"/>
              <a:ext cx="1795850" cy="1569660"/>
            </a:xfrm>
            <a:prstGeom prst="rect">
              <a:avLst/>
            </a:prstGeom>
            <a:noFill/>
          </p:spPr>
          <p:txBody>
            <a:bodyPr wrap="square" rtlCol="0">
              <a:spAutoFit/>
            </a:bodyPr>
            <a:lstStyle/>
            <a:p>
              <a:pPr algn="ctr"/>
              <a:r>
                <a:rPr lang="en-US" altLang="zh-CN" sz="9600" dirty="0" smtClean="0">
                  <a:solidFill>
                    <a:srgbClr val="AE002B"/>
                  </a:solidFill>
                  <a:latin typeface="Impact" panose="020B0806030902050204" pitchFamily="34" charset="0"/>
                </a:rPr>
                <a:t>03</a:t>
              </a:r>
              <a:endParaRPr lang="zh-CN" altLang="en-US" sz="9600" dirty="0">
                <a:solidFill>
                  <a:srgbClr val="AE002B"/>
                </a:solidFill>
                <a:latin typeface="Impact" panose="020B0806030902050204" pitchFamily="34" charset="0"/>
              </a:endParaRPr>
            </a:p>
          </p:txBody>
        </p:sp>
      </p:grpSp>
      <p:grpSp>
        <p:nvGrpSpPr>
          <p:cNvPr id="12" name="组合 11"/>
          <p:cNvGrpSpPr/>
          <p:nvPr/>
        </p:nvGrpSpPr>
        <p:grpSpPr>
          <a:xfrm>
            <a:off x="617220" y="304800"/>
            <a:ext cx="4036695" cy="426698"/>
            <a:chOff x="409225" y="332869"/>
            <a:chExt cx="3091192" cy="441716"/>
          </a:xfrm>
        </p:grpSpPr>
        <p:sp>
          <p:nvSpPr>
            <p:cNvPr id="13" name="Rectangle 19"/>
            <p:cNvSpPr/>
            <p:nvPr/>
          </p:nvSpPr>
          <p:spPr>
            <a:xfrm>
              <a:off x="1072824" y="361769"/>
              <a:ext cx="2427593" cy="412816"/>
            </a:xfrm>
            <a:prstGeom prst="rect">
              <a:avLst/>
            </a:prstGeom>
          </p:spPr>
          <p:txBody>
            <a:bodyPr wrap="square">
              <a:spAutoFit/>
            </a:bodyPr>
            <a:lstStyle/>
            <a:p>
              <a:pPr algn="dist"/>
              <a:r>
                <a:rPr lang="zh-CN" altLang="en-US" sz="2000" b="1" dirty="0" smtClean="0">
                  <a:solidFill>
                    <a:schemeClr val="tx1">
                      <a:lumMod val="65000"/>
                      <a:lumOff val="35000"/>
                    </a:schemeClr>
                  </a:solidFill>
                  <a:ea typeface="微软雅黑" panose="020B0503020204020204" pitchFamily="34" charset="-122"/>
                </a:rPr>
                <a:t>通用技术课堂教学的设计</a:t>
              </a:r>
              <a:endParaRPr lang="zh-CN" altLang="en-US" sz="2000" b="1" dirty="0">
                <a:solidFill>
                  <a:schemeClr val="tx1">
                    <a:lumMod val="65000"/>
                    <a:lumOff val="35000"/>
                  </a:schemeClr>
                </a:solidFill>
                <a:ea typeface="微软雅黑" panose="020B0503020204020204" pitchFamily="34" charset="-122"/>
              </a:endParaRPr>
            </a:p>
          </p:txBody>
        </p:sp>
        <p:sp>
          <p:nvSpPr>
            <p:cNvPr id="14" name="Oval 11"/>
            <p:cNvSpPr/>
            <p:nvPr/>
          </p:nvSpPr>
          <p:spPr>
            <a:xfrm>
              <a:off x="409225"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sp>
          <p:nvSpPr>
            <p:cNvPr id="15" name="Oval 11"/>
            <p:cNvSpPr/>
            <p:nvPr/>
          </p:nvSpPr>
          <p:spPr>
            <a:xfrm>
              <a:off x="555092"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grpSp>
    </p:spTree>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组合 14"/>
          <p:cNvGrpSpPr/>
          <p:nvPr/>
        </p:nvGrpSpPr>
        <p:grpSpPr>
          <a:xfrm>
            <a:off x="409225" y="330177"/>
            <a:ext cx="2662564" cy="398780"/>
            <a:chOff x="409225" y="330177"/>
            <a:chExt cx="2662564" cy="591089"/>
          </a:xfrm>
        </p:grpSpPr>
        <p:sp>
          <p:nvSpPr>
            <p:cNvPr id="10" name="Rectangle 19"/>
            <p:cNvSpPr/>
            <p:nvPr/>
          </p:nvSpPr>
          <p:spPr>
            <a:xfrm>
              <a:off x="1142963" y="330177"/>
              <a:ext cx="1928826" cy="591089"/>
            </a:xfrm>
            <a:prstGeom prst="rect">
              <a:avLst/>
            </a:prstGeom>
          </p:spPr>
          <p:txBody>
            <a:bodyPr wrap="square">
              <a:spAutoFit/>
            </a:bodyPr>
            <a:lstStyle/>
            <a:p>
              <a:pPr algn="dist"/>
              <a:r>
                <a:rPr lang="zh-CN" altLang="en-US" sz="2000" dirty="0" smtClean="0">
                  <a:solidFill>
                    <a:schemeClr val="tx1">
                      <a:lumMod val="65000"/>
                      <a:lumOff val="35000"/>
                    </a:schemeClr>
                  </a:solidFill>
                  <a:ea typeface="微软雅黑" panose="020B0503020204020204" pitchFamily="34" charset="-122"/>
                </a:rPr>
                <a:t>专家引领</a:t>
              </a:r>
              <a:endParaRPr lang="zh-CN" altLang="en-US" sz="2000" dirty="0" smtClean="0">
                <a:solidFill>
                  <a:schemeClr val="tx1">
                    <a:lumMod val="65000"/>
                    <a:lumOff val="35000"/>
                  </a:schemeClr>
                </a:solidFill>
                <a:ea typeface="微软雅黑" panose="020B0503020204020204" pitchFamily="34" charset="-122"/>
              </a:endParaRPr>
            </a:p>
          </p:txBody>
        </p:sp>
        <p:sp>
          <p:nvSpPr>
            <p:cNvPr id="11" name="Oval 11"/>
            <p:cNvSpPr/>
            <p:nvPr/>
          </p:nvSpPr>
          <p:spPr>
            <a:xfrm>
              <a:off x="409225"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sp>
          <p:nvSpPr>
            <p:cNvPr id="14" name="Oval 11"/>
            <p:cNvSpPr/>
            <p:nvPr/>
          </p:nvSpPr>
          <p:spPr>
            <a:xfrm>
              <a:off x="555092"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grpSp>
      <p:sp>
        <p:nvSpPr>
          <p:cNvPr id="7" name="TextBox 6"/>
          <p:cNvSpPr txBox="1"/>
          <p:nvPr/>
        </p:nvSpPr>
        <p:spPr>
          <a:xfrm>
            <a:off x="1071525" y="1330309"/>
            <a:ext cx="11001452" cy="4471545"/>
          </a:xfrm>
          <a:prstGeom prst="rect">
            <a:avLst/>
          </a:prstGeom>
          <a:noFill/>
        </p:spPr>
        <p:txBody>
          <a:bodyPr wrap="square" rtlCol="0">
            <a:spAutoFit/>
          </a:bodyPr>
          <a:lstStyle/>
          <a:p>
            <a:pPr>
              <a:lnSpc>
                <a:spcPct val="150000"/>
              </a:lnSpc>
            </a:pPr>
            <a:r>
              <a:rPr lang="en-US" altLang="zh-CN" sz="2400" b="1" dirty="0" smtClean="0">
                <a:latin typeface="华文楷体" panose="02010600040101010101" pitchFamily="2" charset="-122"/>
                <a:ea typeface="华文楷体" panose="02010600040101010101" pitchFamily="2" charset="-122"/>
              </a:rPr>
              <a:t>1</a:t>
            </a:r>
            <a:r>
              <a:rPr lang="zh-CN" altLang="en-US" sz="2400" b="1" dirty="0" smtClean="0">
                <a:latin typeface="华文楷体" panose="02010600040101010101" pitchFamily="2" charset="-122"/>
                <a:ea typeface="华文楷体" panose="02010600040101010101" pitchFamily="2" charset="-122"/>
              </a:rPr>
              <a:t>、顾建军教授报告的体会：</a:t>
            </a:r>
            <a:endParaRPr lang="en-US" altLang="zh-CN" sz="2400" b="1" dirty="0" smtClean="0">
              <a:latin typeface="华文楷体" panose="02010600040101010101" pitchFamily="2" charset="-122"/>
              <a:ea typeface="华文楷体" panose="02010600040101010101" pitchFamily="2" charset="-122"/>
            </a:endParaRPr>
          </a:p>
          <a:p>
            <a:pPr>
              <a:lnSpc>
                <a:spcPct val="150000"/>
              </a:lnSpc>
            </a:pPr>
            <a:r>
              <a:rPr lang="en-US" altLang="zh-CN" sz="2400" b="1" dirty="0" smtClean="0">
                <a:latin typeface="华文楷体" panose="02010600040101010101" pitchFamily="2" charset="-122"/>
                <a:ea typeface="华文楷体" panose="02010600040101010101" pitchFamily="2" charset="-122"/>
              </a:rPr>
              <a:t>      </a:t>
            </a:r>
            <a:r>
              <a:rPr lang="zh-CN" altLang="en-US" sz="2400" b="1" dirty="0" smtClean="0">
                <a:latin typeface="华文楷体" panose="02010600040101010101" pitchFamily="2" charset="-122"/>
                <a:ea typeface="华文楷体" panose="02010600040101010101" pitchFamily="2" charset="-122"/>
              </a:rPr>
              <a:t>（</a:t>
            </a:r>
            <a:r>
              <a:rPr lang="en-US" altLang="zh-CN" sz="2400" b="1" dirty="0" smtClean="0">
                <a:latin typeface="华文楷体" panose="02010600040101010101" pitchFamily="2" charset="-122"/>
                <a:ea typeface="华文楷体" panose="02010600040101010101" pitchFamily="2" charset="-122"/>
              </a:rPr>
              <a:t>1</a:t>
            </a:r>
            <a:r>
              <a:rPr lang="zh-CN" altLang="en-US" sz="2400" b="1" dirty="0" smtClean="0">
                <a:latin typeface="华文楷体" panose="02010600040101010101" pitchFamily="2" charset="-122"/>
                <a:ea typeface="华文楷体" panose="02010600040101010101" pitchFamily="2" charset="-122"/>
              </a:rPr>
              <a:t>）技术与设计</a:t>
            </a:r>
            <a:r>
              <a:rPr lang="en-US" altLang="zh-CN" sz="2400" b="1" dirty="0" smtClean="0">
                <a:latin typeface="华文楷体" panose="02010600040101010101" pitchFamily="2" charset="-122"/>
                <a:ea typeface="华文楷体" panose="02010600040101010101" pitchFamily="2" charset="-122"/>
              </a:rPr>
              <a:t>1——</a:t>
            </a:r>
            <a:r>
              <a:rPr lang="zh-CN" altLang="en-US" sz="2400" b="1" dirty="0" smtClean="0">
                <a:latin typeface="华文楷体" panose="02010600040101010101" pitchFamily="2" charset="-122"/>
                <a:ea typeface="华文楷体" panose="02010600040101010101" pitchFamily="2" charset="-122"/>
              </a:rPr>
              <a:t>大过程、做中学；</a:t>
            </a:r>
            <a:endParaRPr lang="en-US" altLang="zh-CN" sz="2400" b="1" dirty="0" smtClean="0">
              <a:latin typeface="华文楷体" panose="02010600040101010101" pitchFamily="2" charset="-122"/>
              <a:ea typeface="华文楷体" panose="02010600040101010101" pitchFamily="2" charset="-122"/>
            </a:endParaRPr>
          </a:p>
          <a:p>
            <a:pPr>
              <a:lnSpc>
                <a:spcPct val="150000"/>
              </a:lnSpc>
            </a:pPr>
            <a:r>
              <a:rPr lang="en-US" altLang="zh-CN" sz="2400" b="1" dirty="0" smtClean="0">
                <a:latin typeface="华文楷体" panose="02010600040101010101" pitchFamily="2" charset="-122"/>
                <a:ea typeface="华文楷体" panose="02010600040101010101" pitchFamily="2" charset="-122"/>
              </a:rPr>
              <a:t>      </a:t>
            </a:r>
            <a:r>
              <a:rPr lang="zh-CN" altLang="en-US" sz="2400" b="1" dirty="0" smtClean="0">
                <a:latin typeface="华文楷体" panose="02010600040101010101" pitchFamily="2" charset="-122"/>
                <a:ea typeface="华文楷体" panose="02010600040101010101" pitchFamily="2" charset="-122"/>
              </a:rPr>
              <a:t>（</a:t>
            </a:r>
            <a:r>
              <a:rPr lang="en-US" altLang="zh-CN" sz="2400" b="1" dirty="0" smtClean="0">
                <a:latin typeface="华文楷体" panose="02010600040101010101" pitchFamily="2" charset="-122"/>
                <a:ea typeface="华文楷体" panose="02010600040101010101" pitchFamily="2" charset="-122"/>
              </a:rPr>
              <a:t>2</a:t>
            </a:r>
            <a:r>
              <a:rPr lang="zh-CN" altLang="en-US" sz="2400" b="1" dirty="0" smtClean="0">
                <a:latin typeface="华文楷体" panose="02010600040101010101" pitchFamily="2" charset="-122"/>
                <a:ea typeface="华文楷体" panose="02010600040101010101" pitchFamily="2" charset="-122"/>
              </a:rPr>
              <a:t>）技术与设计</a:t>
            </a:r>
            <a:r>
              <a:rPr lang="en-US" altLang="zh-CN" sz="2400" b="1" dirty="0" smtClean="0">
                <a:latin typeface="华文楷体" panose="02010600040101010101" pitchFamily="2" charset="-122"/>
                <a:ea typeface="华文楷体" panose="02010600040101010101" pitchFamily="2" charset="-122"/>
              </a:rPr>
              <a:t>2——</a:t>
            </a:r>
            <a:r>
              <a:rPr lang="zh-CN" altLang="en-US" sz="2400" b="1" dirty="0" smtClean="0">
                <a:latin typeface="华文楷体" panose="02010600040101010101" pitchFamily="2" charset="-122"/>
                <a:ea typeface="华文楷体" panose="02010600040101010101" pitchFamily="2" charset="-122"/>
              </a:rPr>
              <a:t>大概念、学中做</a:t>
            </a:r>
            <a:endParaRPr lang="en-US" altLang="zh-CN" sz="2400" b="1" dirty="0" smtClean="0">
              <a:latin typeface="华文楷体" panose="02010600040101010101" pitchFamily="2" charset="-122"/>
              <a:ea typeface="华文楷体" panose="02010600040101010101" pitchFamily="2" charset="-122"/>
            </a:endParaRPr>
          </a:p>
          <a:p>
            <a:pPr>
              <a:lnSpc>
                <a:spcPct val="150000"/>
              </a:lnSpc>
            </a:pPr>
            <a:r>
              <a:rPr lang="en-US" altLang="zh-CN" sz="2400" b="1" dirty="0" smtClean="0">
                <a:latin typeface="华文楷体" panose="02010600040101010101" pitchFamily="2" charset="-122"/>
                <a:ea typeface="华文楷体" panose="02010600040101010101" pitchFamily="2" charset="-122"/>
              </a:rPr>
              <a:t>      </a:t>
            </a:r>
            <a:r>
              <a:rPr lang="zh-CN" altLang="en-US" sz="2400" b="1" dirty="0" smtClean="0">
                <a:latin typeface="华文楷体" panose="02010600040101010101" pitchFamily="2" charset="-122"/>
                <a:ea typeface="华文楷体" panose="02010600040101010101" pitchFamily="2" charset="-122"/>
              </a:rPr>
              <a:t>（</a:t>
            </a:r>
            <a:r>
              <a:rPr lang="en-US" altLang="zh-CN" sz="2400" b="1" dirty="0" smtClean="0">
                <a:latin typeface="华文楷体" panose="02010600040101010101" pitchFamily="2" charset="-122"/>
                <a:ea typeface="华文楷体" panose="02010600040101010101" pitchFamily="2" charset="-122"/>
              </a:rPr>
              <a:t>3</a:t>
            </a:r>
            <a:r>
              <a:rPr lang="zh-CN" altLang="en-US" sz="2400" b="1" dirty="0" smtClean="0">
                <a:latin typeface="华文楷体" panose="02010600040101010101" pitchFamily="2" charset="-122"/>
                <a:ea typeface="华文楷体" panose="02010600040101010101" pitchFamily="2" charset="-122"/>
              </a:rPr>
              <a:t>）构建实际发生的真实问题情境，条件约束后，形成细化螺旋式上升的策略设计与实施过程，并在具体的课时目标中分解落实通用技术学科核心素养；</a:t>
            </a:r>
            <a:endParaRPr lang="en-US" altLang="zh-CN" sz="2400" b="1" dirty="0" smtClean="0">
              <a:latin typeface="华文楷体" panose="02010600040101010101" pitchFamily="2" charset="-122"/>
              <a:ea typeface="华文楷体" panose="02010600040101010101" pitchFamily="2" charset="-122"/>
            </a:endParaRPr>
          </a:p>
          <a:p>
            <a:pPr>
              <a:lnSpc>
                <a:spcPct val="150000"/>
              </a:lnSpc>
            </a:pPr>
            <a:r>
              <a:rPr lang="en-US" altLang="zh-CN" sz="2400" b="1" dirty="0" smtClean="0">
                <a:latin typeface="华文楷体" panose="02010600040101010101" pitchFamily="2" charset="-122"/>
                <a:ea typeface="华文楷体" panose="02010600040101010101" pitchFamily="2" charset="-122"/>
              </a:rPr>
              <a:t>      </a:t>
            </a:r>
            <a:r>
              <a:rPr lang="zh-CN" altLang="en-US" sz="2400" b="1" dirty="0" smtClean="0">
                <a:latin typeface="华文楷体" panose="02010600040101010101" pitchFamily="2" charset="-122"/>
                <a:ea typeface="华文楷体" panose="02010600040101010101" pitchFamily="2" charset="-122"/>
              </a:rPr>
              <a:t>（</a:t>
            </a:r>
            <a:r>
              <a:rPr lang="en-US" altLang="zh-CN" sz="2400" b="1" dirty="0" smtClean="0">
                <a:latin typeface="华文楷体" panose="02010600040101010101" pitchFamily="2" charset="-122"/>
                <a:ea typeface="华文楷体" panose="02010600040101010101" pitchFamily="2" charset="-122"/>
              </a:rPr>
              <a:t>4</a:t>
            </a:r>
            <a:r>
              <a:rPr lang="zh-CN" altLang="en-US" sz="2400" b="1" dirty="0" smtClean="0">
                <a:latin typeface="华文楷体" panose="02010600040101010101" pitchFamily="2" charset="-122"/>
                <a:ea typeface="华文楷体" panose="02010600040101010101" pitchFamily="2" charset="-122"/>
              </a:rPr>
              <a:t>）关注学习中学生与情境的互动以及的独特个体体验和感悟，强调“做”中“学”，“学”中“思”，“思”中“做”，实现“做”、“学” 、“思”的有机统一。</a:t>
            </a:r>
            <a:endParaRPr lang="zh-CN" altLang="en-US" sz="2400" b="1" dirty="0">
              <a:latin typeface="华文楷体" panose="02010600040101010101" pitchFamily="2" charset="-122"/>
              <a:ea typeface="华文楷体" panose="02010600040101010101" pitchFamily="2" charset="-122"/>
            </a:endParaRPr>
          </a:p>
        </p:txBody>
      </p:sp>
    </p:spTree>
  </p:cSld>
  <p:clrMapOvr>
    <a:masterClrMapping/>
  </p:clrMapOvr>
  <p:transition spd="slow">
    <p:blinds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409225" y="330177"/>
            <a:ext cx="2662564" cy="398780"/>
            <a:chOff x="409225" y="330177"/>
            <a:chExt cx="2662564" cy="591089"/>
          </a:xfrm>
        </p:grpSpPr>
        <p:sp>
          <p:nvSpPr>
            <p:cNvPr id="4" name="Rectangle 19"/>
            <p:cNvSpPr/>
            <p:nvPr/>
          </p:nvSpPr>
          <p:spPr>
            <a:xfrm>
              <a:off x="1142963" y="330177"/>
              <a:ext cx="1928826" cy="591089"/>
            </a:xfrm>
            <a:prstGeom prst="rect">
              <a:avLst/>
            </a:prstGeom>
          </p:spPr>
          <p:txBody>
            <a:bodyPr wrap="square">
              <a:spAutoFit/>
            </a:bodyPr>
            <a:lstStyle/>
            <a:p>
              <a:pPr algn="dist"/>
              <a:r>
                <a:rPr lang="zh-CN" altLang="en-US" sz="2000" dirty="0" smtClean="0">
                  <a:solidFill>
                    <a:schemeClr val="tx1">
                      <a:lumMod val="65000"/>
                      <a:lumOff val="35000"/>
                    </a:schemeClr>
                  </a:solidFill>
                  <a:ea typeface="微软雅黑" panose="020B0503020204020204" pitchFamily="34" charset="-122"/>
                </a:rPr>
                <a:t>专家引领</a:t>
              </a:r>
              <a:endParaRPr lang="zh-CN" altLang="en-US" sz="2000" dirty="0">
                <a:solidFill>
                  <a:schemeClr val="tx1">
                    <a:lumMod val="65000"/>
                    <a:lumOff val="35000"/>
                  </a:schemeClr>
                </a:solidFill>
                <a:ea typeface="微软雅黑" panose="020B0503020204020204" pitchFamily="34" charset="-122"/>
              </a:endParaRPr>
            </a:p>
          </p:txBody>
        </p:sp>
        <p:sp>
          <p:nvSpPr>
            <p:cNvPr id="5" name="Oval 11"/>
            <p:cNvSpPr/>
            <p:nvPr/>
          </p:nvSpPr>
          <p:spPr>
            <a:xfrm>
              <a:off x="409225"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sp>
          <p:nvSpPr>
            <p:cNvPr id="6" name="Oval 11"/>
            <p:cNvSpPr/>
            <p:nvPr/>
          </p:nvSpPr>
          <p:spPr>
            <a:xfrm>
              <a:off x="555092"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grpSp>
      <p:sp>
        <p:nvSpPr>
          <p:cNvPr id="7" name="TextBox 6"/>
          <p:cNvSpPr txBox="1"/>
          <p:nvPr/>
        </p:nvSpPr>
        <p:spPr>
          <a:xfrm>
            <a:off x="928649" y="1115995"/>
            <a:ext cx="11001452" cy="4524315"/>
          </a:xfrm>
          <a:prstGeom prst="rect">
            <a:avLst/>
          </a:prstGeom>
          <a:noFill/>
        </p:spPr>
        <p:txBody>
          <a:bodyPr wrap="square" rtlCol="0">
            <a:spAutoFit/>
          </a:bodyPr>
          <a:lstStyle/>
          <a:p>
            <a:pPr>
              <a:lnSpc>
                <a:spcPct val="200000"/>
              </a:lnSpc>
            </a:pPr>
            <a:r>
              <a:rPr lang="en-US" altLang="zh-CN" sz="2400" b="1" dirty="0" smtClean="0">
                <a:latin typeface="华文楷体" panose="02010600040101010101" pitchFamily="2" charset="-122"/>
                <a:ea typeface="华文楷体" panose="02010600040101010101" pitchFamily="2" charset="-122"/>
              </a:rPr>
              <a:t>2</a:t>
            </a:r>
            <a:r>
              <a:rPr lang="zh-CN" altLang="en-US" sz="2400" b="1" dirty="0" smtClean="0">
                <a:latin typeface="华文楷体" panose="02010600040101010101" pitchFamily="2" charset="-122"/>
                <a:ea typeface="华文楷体" panose="02010600040101010101" pitchFamily="2" charset="-122"/>
              </a:rPr>
              <a:t>、北京人大附中李作林老师实践案例的体悟</a:t>
            </a:r>
            <a:endParaRPr lang="en-US" altLang="zh-CN" sz="2400" b="1" dirty="0" smtClean="0">
              <a:latin typeface="华文楷体" panose="02010600040101010101" pitchFamily="2" charset="-122"/>
              <a:ea typeface="华文楷体" panose="02010600040101010101" pitchFamily="2" charset="-122"/>
            </a:endParaRPr>
          </a:p>
          <a:p>
            <a:pPr>
              <a:lnSpc>
                <a:spcPct val="200000"/>
              </a:lnSpc>
            </a:pPr>
            <a:r>
              <a:rPr lang="zh-CN" altLang="en-US" sz="2400" b="1" dirty="0" smtClean="0">
                <a:latin typeface="华文楷体" panose="02010600040101010101" pitchFamily="2" charset="-122"/>
                <a:ea typeface="华文楷体" panose="02010600040101010101" pitchFamily="2" charset="-122"/>
              </a:rPr>
              <a:t>        李作林老师提供了</a:t>
            </a:r>
            <a:r>
              <a:rPr lang="en-US" altLang="zh-CN" sz="2400" b="1" dirty="0" smtClean="0">
                <a:latin typeface="华文楷体" panose="02010600040101010101" pitchFamily="2" charset="-122"/>
                <a:ea typeface="华文楷体" panose="02010600040101010101" pitchFamily="2" charset="-122"/>
              </a:rPr>
              <a:t>《</a:t>
            </a:r>
            <a:r>
              <a:rPr lang="zh-CN" altLang="en-US" sz="2400" b="1" dirty="0" smtClean="0">
                <a:latin typeface="华文楷体" panose="02010600040101010101" pitchFamily="2" charset="-122"/>
                <a:ea typeface="华文楷体" panose="02010600040101010101" pitchFamily="2" charset="-122"/>
              </a:rPr>
              <a:t>中医校园行之科技创新实践</a:t>
            </a:r>
            <a:r>
              <a:rPr lang="en-US" altLang="zh-CN" sz="2400" b="1" dirty="0" smtClean="0">
                <a:latin typeface="华文楷体" panose="02010600040101010101" pitchFamily="2" charset="-122"/>
                <a:ea typeface="华文楷体" panose="02010600040101010101" pitchFamily="2" charset="-122"/>
              </a:rPr>
              <a:t>》</a:t>
            </a:r>
            <a:r>
              <a:rPr lang="zh-CN" altLang="en-US" sz="2400" b="1" dirty="0" smtClean="0">
                <a:latin typeface="华文楷体" panose="02010600040101010101" pitchFamily="2" charset="-122"/>
                <a:ea typeface="华文楷体" panose="02010600040101010101" pitchFamily="2" charset="-122"/>
              </a:rPr>
              <a:t>、</a:t>
            </a:r>
            <a:r>
              <a:rPr lang="en-US" altLang="zh-CN" sz="2400" b="1" dirty="0" smtClean="0">
                <a:latin typeface="华文楷体" panose="02010600040101010101" pitchFamily="2" charset="-122"/>
                <a:ea typeface="华文楷体" panose="02010600040101010101" pitchFamily="2" charset="-122"/>
              </a:rPr>
              <a:t>《</a:t>
            </a:r>
            <a:r>
              <a:rPr lang="zh-CN" altLang="en-US" sz="2400" b="1" dirty="0" smtClean="0">
                <a:latin typeface="华文楷体" panose="02010600040101010101" pitchFamily="2" charset="-122"/>
                <a:ea typeface="华文楷体" panose="02010600040101010101" pitchFamily="2" charset="-122"/>
              </a:rPr>
              <a:t>无人机科学与工程</a:t>
            </a:r>
            <a:r>
              <a:rPr lang="en-US" altLang="zh-CN" sz="2400" b="1" dirty="0" smtClean="0">
                <a:latin typeface="华文楷体" panose="02010600040101010101" pitchFamily="2" charset="-122"/>
                <a:ea typeface="华文楷体" panose="02010600040101010101" pitchFamily="2" charset="-122"/>
              </a:rPr>
              <a:t>》</a:t>
            </a:r>
            <a:r>
              <a:rPr lang="zh-CN" altLang="en-US" sz="2400" b="1" dirty="0" smtClean="0">
                <a:latin typeface="华文楷体" panose="02010600040101010101" pitchFamily="2" charset="-122"/>
                <a:ea typeface="华文楷体" panose="02010600040101010101" pitchFamily="2" charset="-122"/>
              </a:rPr>
              <a:t>、</a:t>
            </a:r>
            <a:r>
              <a:rPr lang="en-US" altLang="zh-CN" sz="2400" b="1" dirty="0" smtClean="0">
                <a:latin typeface="华文楷体" panose="02010600040101010101" pitchFamily="2" charset="-122"/>
                <a:ea typeface="华文楷体" panose="02010600040101010101" pitchFamily="2" charset="-122"/>
              </a:rPr>
              <a:t>《</a:t>
            </a:r>
            <a:r>
              <a:rPr lang="zh-CN" altLang="en-US" sz="2400" b="1" dirty="0" smtClean="0">
                <a:latin typeface="华文楷体" panose="02010600040101010101" pitchFamily="2" charset="-122"/>
                <a:ea typeface="华文楷体" panose="02010600040101010101" pitchFamily="2" charset="-122"/>
              </a:rPr>
              <a:t>北斗导航与创新项目</a:t>
            </a:r>
            <a:r>
              <a:rPr lang="en-US" altLang="zh-CN" sz="2400" b="1" dirty="0" smtClean="0">
                <a:latin typeface="华文楷体" panose="02010600040101010101" pitchFamily="2" charset="-122"/>
                <a:ea typeface="华文楷体" panose="02010600040101010101" pitchFamily="2" charset="-122"/>
              </a:rPr>
              <a:t>》</a:t>
            </a:r>
            <a:r>
              <a:rPr lang="zh-CN" altLang="en-US" sz="2400" b="1" dirty="0" smtClean="0">
                <a:latin typeface="华文楷体" panose="02010600040101010101" pitchFamily="2" charset="-122"/>
                <a:ea typeface="华文楷体" panose="02010600040101010101" pitchFamily="2" charset="-122"/>
              </a:rPr>
              <a:t>，共性的做法在于基于项目式整合学习方式，在结构化、大过程、大概念指引下，构建实际发生的真实情景，细化分解通用技术学科核心素养到一个个具体的课堂教学目标中，基于学生的体验和感悟，完成通用技术学科核心素养落地。</a:t>
            </a:r>
            <a:endParaRPr lang="zh-CN" altLang="en-US" sz="2400" b="1" dirty="0">
              <a:latin typeface="华文楷体" panose="02010600040101010101" pitchFamily="2" charset="-122"/>
              <a:ea typeface="华文楷体" panose="02010600040101010101" pitchFamily="2" charset="-122"/>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409225" y="330177"/>
            <a:ext cx="2662564" cy="398780"/>
            <a:chOff x="409225" y="330177"/>
            <a:chExt cx="2662564" cy="591089"/>
          </a:xfrm>
        </p:grpSpPr>
        <p:sp>
          <p:nvSpPr>
            <p:cNvPr id="4" name="Rectangle 19"/>
            <p:cNvSpPr/>
            <p:nvPr/>
          </p:nvSpPr>
          <p:spPr>
            <a:xfrm>
              <a:off x="1142963" y="330177"/>
              <a:ext cx="1928826" cy="591089"/>
            </a:xfrm>
            <a:prstGeom prst="rect">
              <a:avLst/>
            </a:prstGeom>
          </p:spPr>
          <p:txBody>
            <a:bodyPr wrap="square">
              <a:spAutoFit/>
            </a:bodyPr>
            <a:lstStyle/>
            <a:p>
              <a:pPr algn="dist"/>
              <a:r>
                <a:rPr lang="zh-CN" altLang="en-US" sz="2000" dirty="0" smtClean="0">
                  <a:solidFill>
                    <a:schemeClr val="tx1">
                      <a:lumMod val="65000"/>
                      <a:lumOff val="35000"/>
                    </a:schemeClr>
                  </a:solidFill>
                  <a:ea typeface="微软雅黑" panose="020B0503020204020204" pitchFamily="34" charset="-122"/>
                </a:rPr>
                <a:t>专家引领</a:t>
              </a:r>
              <a:endParaRPr lang="zh-CN" altLang="en-US" sz="2000" dirty="0">
                <a:solidFill>
                  <a:schemeClr val="tx1">
                    <a:lumMod val="65000"/>
                    <a:lumOff val="35000"/>
                  </a:schemeClr>
                </a:solidFill>
                <a:ea typeface="微软雅黑" panose="020B0503020204020204" pitchFamily="34" charset="-122"/>
              </a:endParaRPr>
            </a:p>
          </p:txBody>
        </p:sp>
        <p:sp>
          <p:nvSpPr>
            <p:cNvPr id="5" name="Oval 11"/>
            <p:cNvSpPr/>
            <p:nvPr/>
          </p:nvSpPr>
          <p:spPr>
            <a:xfrm>
              <a:off x="409225"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sp>
          <p:nvSpPr>
            <p:cNvPr id="6" name="Oval 11"/>
            <p:cNvSpPr/>
            <p:nvPr/>
          </p:nvSpPr>
          <p:spPr>
            <a:xfrm>
              <a:off x="555092"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grpSp>
      <p:sp>
        <p:nvSpPr>
          <p:cNvPr id="7" name="TextBox 6"/>
          <p:cNvSpPr txBox="1"/>
          <p:nvPr/>
        </p:nvSpPr>
        <p:spPr>
          <a:xfrm>
            <a:off x="928649" y="1115995"/>
            <a:ext cx="11001452" cy="5262245"/>
          </a:xfrm>
          <a:prstGeom prst="rect">
            <a:avLst/>
          </a:prstGeom>
          <a:noFill/>
        </p:spPr>
        <p:txBody>
          <a:bodyPr wrap="square" rtlCol="0">
            <a:spAutoFit/>
          </a:bodyPr>
          <a:lstStyle/>
          <a:p>
            <a:pPr>
              <a:lnSpc>
                <a:spcPct val="200000"/>
              </a:lnSpc>
            </a:pPr>
            <a:r>
              <a:rPr lang="en-US" altLang="zh-CN" sz="2400" b="1" dirty="0" smtClean="0">
                <a:latin typeface="华文楷体" panose="02010600040101010101" pitchFamily="2" charset="-122"/>
                <a:ea typeface="华文楷体" panose="02010600040101010101" pitchFamily="2" charset="-122"/>
              </a:rPr>
              <a:t>3</a:t>
            </a:r>
            <a:r>
              <a:rPr lang="zh-CN" altLang="en-US" sz="2400" b="1" dirty="0" smtClean="0">
                <a:latin typeface="华文楷体" panose="02010600040101010101" pitchFamily="2" charset="-122"/>
                <a:ea typeface="华文楷体" panose="02010600040101010101" pitchFamily="2" charset="-122"/>
              </a:rPr>
              <a:t>、陕西省教育科学研究院白珍老师的观点和设想</a:t>
            </a:r>
            <a:endParaRPr lang="en-US" altLang="zh-CN" sz="2400" b="1" dirty="0" smtClean="0">
              <a:latin typeface="华文楷体" panose="02010600040101010101" pitchFamily="2" charset="-122"/>
              <a:ea typeface="华文楷体" panose="02010600040101010101" pitchFamily="2" charset="-122"/>
            </a:endParaRPr>
          </a:p>
          <a:p>
            <a:pPr>
              <a:lnSpc>
                <a:spcPct val="200000"/>
              </a:lnSpc>
            </a:pPr>
            <a:r>
              <a:rPr lang="zh-CN" altLang="en-US" sz="2400" b="1" dirty="0" smtClean="0">
                <a:latin typeface="华文楷体" panose="02010600040101010101" pitchFamily="2" charset="-122"/>
                <a:ea typeface="华文楷体" panose="02010600040101010101" pitchFamily="2" charset="-122"/>
              </a:rPr>
              <a:t>      </a:t>
            </a:r>
            <a:r>
              <a:rPr lang="zh-CN" altLang="en-US" sz="2400" b="1" dirty="0" smtClean="0">
                <a:latin typeface="Arial" panose="020B0604020202020204" pitchFamily="34" charset="0"/>
                <a:ea typeface="华文楷体" panose="02010600040101010101" pitchFamily="2" charset="-122"/>
              </a:rPr>
              <a:t>■</a:t>
            </a:r>
            <a:r>
              <a:rPr lang="zh-CN" altLang="en-US" sz="2400" b="1" dirty="0" smtClean="0">
                <a:latin typeface="华文楷体" panose="02010600040101010101" pitchFamily="2" charset="-122"/>
                <a:ea typeface="华文楷体" panose="02010600040101010101" pitchFamily="2" charset="-122"/>
              </a:rPr>
              <a:t>基于项目式整合学习方式，在结构化、大过程、大概念指引下，构建实际发生的真实情景，细化分解通用技术学科核心素养到一个个具体的课堂教学目标中，基于学生的体验和感悟，完成通用技术学科核心素养落地。</a:t>
            </a:r>
            <a:endParaRPr lang="zh-CN" altLang="en-US" sz="2400" b="1" dirty="0" smtClean="0">
              <a:latin typeface="华文楷体" panose="02010600040101010101" pitchFamily="2" charset="-122"/>
              <a:ea typeface="华文楷体" panose="02010600040101010101" pitchFamily="2" charset="-122"/>
            </a:endParaRPr>
          </a:p>
          <a:p>
            <a:pPr>
              <a:lnSpc>
                <a:spcPct val="200000"/>
              </a:lnSpc>
            </a:pPr>
            <a:r>
              <a:rPr lang="zh-CN" altLang="en-US" sz="2400" b="1" dirty="0">
                <a:latin typeface="华文楷体" panose="02010600040101010101" pitchFamily="2" charset="-122"/>
                <a:ea typeface="华文楷体" panose="02010600040101010101" pitchFamily="2" charset="-122"/>
              </a:rPr>
              <a:t>       </a:t>
            </a:r>
            <a:r>
              <a:rPr lang="zh-CN" altLang="en-US" sz="2400" b="1" dirty="0" smtClean="0">
                <a:latin typeface="Arial" panose="020B0604020202020204" pitchFamily="34" charset="0"/>
                <a:ea typeface="华文楷体" panose="02010600040101010101" pitchFamily="2" charset="-122"/>
                <a:sym typeface="+mn-ea"/>
              </a:rPr>
              <a:t>■因地制宜，在调查不同地域、不同层次学生需求的基础上，开展具体项目整合式课堂教学，突出融合与时代的项目、突出学生的做和体验，如：</a:t>
            </a:r>
            <a:r>
              <a:rPr lang="en-US" altLang="zh-CN" sz="2400" b="1" dirty="0" smtClean="0">
                <a:latin typeface="Arial" panose="020B0604020202020204" pitchFamily="34" charset="0"/>
                <a:ea typeface="华文楷体" panose="02010600040101010101" pitchFamily="2" charset="-122"/>
                <a:sym typeface="+mn-ea"/>
              </a:rPr>
              <a:t>VR</a:t>
            </a:r>
            <a:r>
              <a:rPr lang="zh-CN" altLang="en-US" sz="2400" b="1" dirty="0" smtClean="0">
                <a:latin typeface="Arial" panose="020B0604020202020204" pitchFamily="34" charset="0"/>
                <a:ea typeface="华文楷体" panose="02010600040101010101" pitchFamily="2" charset="-122"/>
                <a:sym typeface="+mn-ea"/>
              </a:rPr>
              <a:t>设计与实现、台灯的设计与实现等</a:t>
            </a:r>
            <a:endParaRPr lang="zh-CN" altLang="en-US" sz="2400" b="1" dirty="0" smtClean="0">
              <a:latin typeface="Arial" panose="020B0604020202020204" pitchFamily="34" charset="0"/>
              <a:ea typeface="华文楷体" panose="02010600040101010101" pitchFamily="2" charset="-122"/>
              <a:sym typeface="+mn-ea"/>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3214665" y="2645386"/>
            <a:ext cx="6286544" cy="2109348"/>
            <a:chOff x="3214665" y="2645386"/>
            <a:chExt cx="6286544" cy="2109348"/>
          </a:xfrm>
        </p:grpSpPr>
        <p:sp>
          <p:nvSpPr>
            <p:cNvPr id="26" name="矩形 25"/>
            <p:cNvSpPr/>
            <p:nvPr/>
          </p:nvSpPr>
          <p:spPr>
            <a:xfrm>
              <a:off x="6357937" y="3402011"/>
              <a:ext cx="3143272" cy="675640"/>
            </a:xfrm>
            <a:prstGeom prst="rect">
              <a:avLst/>
            </a:prstGeom>
          </p:spPr>
          <p:txBody>
            <a:bodyPr wrap="square">
              <a:spAutoFit/>
            </a:bodyPr>
            <a:lstStyle/>
            <a:p>
              <a:pPr algn="dist"/>
              <a:r>
                <a:rPr lang="zh-CN" altLang="en-US" sz="3795" b="1" dirty="0" smtClean="0">
                  <a:solidFill>
                    <a:srgbClr val="AE002B"/>
                  </a:solidFill>
                  <a:latin typeface="微软雅黑" panose="020B0503020204020204" pitchFamily="34" charset="-122"/>
                  <a:ea typeface="微软雅黑" panose="020B0503020204020204" pitchFamily="34" charset="-122"/>
                </a:rPr>
                <a:t>设计与思考</a:t>
              </a:r>
              <a:endParaRPr lang="zh-CN" altLang="en-US" sz="3795" b="1" dirty="0">
                <a:solidFill>
                  <a:srgbClr val="AE002B"/>
                </a:solidFill>
                <a:latin typeface="微软雅黑" panose="020B0503020204020204" pitchFamily="34" charset="-122"/>
                <a:ea typeface="微软雅黑" panose="020B0503020204020204" pitchFamily="34" charset="-122"/>
              </a:endParaRPr>
            </a:p>
          </p:txBody>
        </p:sp>
        <p:sp>
          <p:nvSpPr>
            <p:cNvPr id="10" name="Freeform 15"/>
            <p:cNvSpPr/>
            <p:nvPr/>
          </p:nvSpPr>
          <p:spPr bwMode="auto">
            <a:xfrm>
              <a:off x="3214665" y="2645386"/>
              <a:ext cx="2048209" cy="2109348"/>
            </a:xfrm>
            <a:custGeom>
              <a:avLst/>
              <a:gdLst>
                <a:gd name="T0" fmla="*/ 77 w 1306"/>
                <a:gd name="T1" fmla="*/ 0 h 1306"/>
                <a:gd name="T2" fmla="*/ 1231 w 1306"/>
                <a:gd name="T3" fmla="*/ 0 h 1306"/>
                <a:gd name="T4" fmla="*/ 1254 w 1306"/>
                <a:gd name="T5" fmla="*/ 4 h 1306"/>
                <a:gd name="T6" fmla="*/ 1275 w 1306"/>
                <a:gd name="T7" fmla="*/ 16 h 1306"/>
                <a:gd name="T8" fmla="*/ 1292 w 1306"/>
                <a:gd name="T9" fmla="*/ 32 h 1306"/>
                <a:gd name="T10" fmla="*/ 1303 w 1306"/>
                <a:gd name="T11" fmla="*/ 53 h 1306"/>
                <a:gd name="T12" fmla="*/ 1306 w 1306"/>
                <a:gd name="T13" fmla="*/ 77 h 1306"/>
                <a:gd name="T14" fmla="*/ 1306 w 1306"/>
                <a:gd name="T15" fmla="*/ 1231 h 1306"/>
                <a:gd name="T16" fmla="*/ 1303 w 1306"/>
                <a:gd name="T17" fmla="*/ 1254 h 1306"/>
                <a:gd name="T18" fmla="*/ 1292 w 1306"/>
                <a:gd name="T19" fmla="*/ 1275 h 1306"/>
                <a:gd name="T20" fmla="*/ 1275 w 1306"/>
                <a:gd name="T21" fmla="*/ 1292 h 1306"/>
                <a:gd name="T22" fmla="*/ 1254 w 1306"/>
                <a:gd name="T23" fmla="*/ 1303 h 1306"/>
                <a:gd name="T24" fmla="*/ 1231 w 1306"/>
                <a:gd name="T25" fmla="*/ 1306 h 1306"/>
                <a:gd name="T26" fmla="*/ 77 w 1306"/>
                <a:gd name="T27" fmla="*/ 1306 h 1306"/>
                <a:gd name="T28" fmla="*/ 53 w 1306"/>
                <a:gd name="T29" fmla="*/ 1303 h 1306"/>
                <a:gd name="T30" fmla="*/ 32 w 1306"/>
                <a:gd name="T31" fmla="*/ 1292 h 1306"/>
                <a:gd name="T32" fmla="*/ 16 w 1306"/>
                <a:gd name="T33" fmla="*/ 1275 h 1306"/>
                <a:gd name="T34" fmla="*/ 4 w 1306"/>
                <a:gd name="T35" fmla="*/ 1254 h 1306"/>
                <a:gd name="T36" fmla="*/ 0 w 1306"/>
                <a:gd name="T37" fmla="*/ 1231 h 1306"/>
                <a:gd name="T38" fmla="*/ 0 w 1306"/>
                <a:gd name="T39" fmla="*/ 77 h 1306"/>
                <a:gd name="T40" fmla="*/ 4 w 1306"/>
                <a:gd name="T41" fmla="*/ 53 h 1306"/>
                <a:gd name="T42" fmla="*/ 16 w 1306"/>
                <a:gd name="T43" fmla="*/ 32 h 1306"/>
                <a:gd name="T44" fmla="*/ 32 w 1306"/>
                <a:gd name="T45" fmla="*/ 16 h 1306"/>
                <a:gd name="T46" fmla="*/ 53 w 1306"/>
                <a:gd name="T47" fmla="*/ 4 h 1306"/>
                <a:gd name="T48" fmla="*/ 77 w 1306"/>
                <a:gd name="T49" fmla="*/ 0 h 1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06" h="1306">
                  <a:moveTo>
                    <a:pt x="77" y="0"/>
                  </a:moveTo>
                  <a:lnTo>
                    <a:pt x="1231" y="0"/>
                  </a:lnTo>
                  <a:lnTo>
                    <a:pt x="1254" y="4"/>
                  </a:lnTo>
                  <a:lnTo>
                    <a:pt x="1275" y="16"/>
                  </a:lnTo>
                  <a:lnTo>
                    <a:pt x="1292" y="32"/>
                  </a:lnTo>
                  <a:lnTo>
                    <a:pt x="1303" y="53"/>
                  </a:lnTo>
                  <a:lnTo>
                    <a:pt x="1306" y="77"/>
                  </a:lnTo>
                  <a:lnTo>
                    <a:pt x="1306" y="1231"/>
                  </a:lnTo>
                  <a:lnTo>
                    <a:pt x="1303" y="1254"/>
                  </a:lnTo>
                  <a:lnTo>
                    <a:pt x="1292" y="1275"/>
                  </a:lnTo>
                  <a:lnTo>
                    <a:pt x="1275" y="1292"/>
                  </a:lnTo>
                  <a:lnTo>
                    <a:pt x="1254" y="1303"/>
                  </a:lnTo>
                  <a:lnTo>
                    <a:pt x="1231" y="1306"/>
                  </a:lnTo>
                  <a:lnTo>
                    <a:pt x="77" y="1306"/>
                  </a:lnTo>
                  <a:lnTo>
                    <a:pt x="53" y="1303"/>
                  </a:lnTo>
                  <a:lnTo>
                    <a:pt x="32" y="1292"/>
                  </a:lnTo>
                  <a:lnTo>
                    <a:pt x="16" y="1275"/>
                  </a:lnTo>
                  <a:lnTo>
                    <a:pt x="4" y="1254"/>
                  </a:lnTo>
                  <a:lnTo>
                    <a:pt x="0" y="1231"/>
                  </a:lnTo>
                  <a:lnTo>
                    <a:pt x="0" y="77"/>
                  </a:lnTo>
                  <a:lnTo>
                    <a:pt x="4" y="53"/>
                  </a:lnTo>
                  <a:lnTo>
                    <a:pt x="16" y="32"/>
                  </a:lnTo>
                  <a:lnTo>
                    <a:pt x="32" y="16"/>
                  </a:lnTo>
                  <a:lnTo>
                    <a:pt x="53" y="4"/>
                  </a:lnTo>
                  <a:lnTo>
                    <a:pt x="77" y="0"/>
                  </a:lnTo>
                  <a:close/>
                </a:path>
              </a:pathLst>
            </a:custGeom>
            <a:gradFill flip="none" rotWithShape="1">
              <a:gsLst>
                <a:gs pos="3000">
                  <a:schemeClr val="bg1">
                    <a:lumMod val="75000"/>
                  </a:schemeClr>
                </a:gs>
                <a:gs pos="59000">
                  <a:srgbClr val="FBFBFB"/>
                </a:gs>
              </a:gsLst>
              <a:lin ang="2700000" scaled="1"/>
              <a:tileRect/>
            </a:gradFill>
            <a:ln w="57150">
              <a:solidFill>
                <a:schemeClr val="bg1"/>
              </a:solidFill>
              <a:prstDash val="solid"/>
              <a:round/>
            </a:ln>
            <a:effectLst>
              <a:outerShdw blurRad="177800" dist="203200" dir="2700000" algn="tl" rotWithShape="0">
                <a:prstClr val="black">
                  <a:alpha val="40000"/>
                </a:prstClr>
              </a:outerShdw>
            </a:effectLst>
          </p:spPr>
          <p:txBody>
            <a:bodyPr vert="horz" wrap="square" lIns="128580" tIns="64290" rIns="128580" bIns="64290" numCol="1" anchor="ctr" anchorCtr="1" compatLnSpc="1"/>
            <a:lstStyle/>
            <a:p>
              <a:endParaRPr lang="zh-CN" altLang="en-US" sz="8800" dirty="0">
                <a:solidFill>
                  <a:srgbClr val="AE002B"/>
                </a:solidFill>
                <a:latin typeface="Impact" panose="020B0806030902050204" pitchFamily="34" charset="0"/>
              </a:endParaRPr>
            </a:p>
          </p:txBody>
        </p:sp>
        <p:sp>
          <p:nvSpPr>
            <p:cNvPr id="11" name="文本框 10"/>
            <p:cNvSpPr txBox="1"/>
            <p:nvPr/>
          </p:nvSpPr>
          <p:spPr>
            <a:xfrm>
              <a:off x="3366872" y="2915230"/>
              <a:ext cx="1743796" cy="1569660"/>
            </a:xfrm>
            <a:prstGeom prst="rect">
              <a:avLst/>
            </a:prstGeom>
            <a:noFill/>
          </p:spPr>
          <p:txBody>
            <a:bodyPr wrap="square" rtlCol="0">
              <a:spAutoFit/>
            </a:bodyPr>
            <a:lstStyle/>
            <a:p>
              <a:pPr algn="ctr"/>
              <a:r>
                <a:rPr lang="en-US" altLang="zh-CN" sz="9600" dirty="0" smtClean="0">
                  <a:solidFill>
                    <a:srgbClr val="AE002B"/>
                  </a:solidFill>
                  <a:latin typeface="Impact" panose="020B0806030902050204" pitchFamily="34" charset="0"/>
                </a:rPr>
                <a:t>04</a:t>
              </a:r>
              <a:endParaRPr lang="zh-CN" altLang="en-US" sz="9600" dirty="0">
                <a:solidFill>
                  <a:srgbClr val="AE002B"/>
                </a:solidFill>
                <a:latin typeface="Impact" panose="020B0806030902050204" pitchFamily="34" charset="0"/>
              </a:endParaRPr>
            </a:p>
          </p:txBody>
        </p:sp>
      </p:gr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组合 19"/>
          <p:cNvGrpSpPr/>
          <p:nvPr/>
        </p:nvGrpSpPr>
        <p:grpSpPr>
          <a:xfrm>
            <a:off x="0" y="0"/>
            <a:ext cx="12858750" cy="6402407"/>
            <a:chOff x="0" y="0"/>
            <a:chExt cx="12858750" cy="6402407"/>
          </a:xfrm>
        </p:grpSpPr>
        <p:sp>
          <p:nvSpPr>
            <p:cNvPr id="16" name="文本框 15"/>
            <p:cNvSpPr txBox="1"/>
            <p:nvPr/>
          </p:nvSpPr>
          <p:spPr>
            <a:xfrm>
              <a:off x="1263551" y="3874147"/>
              <a:ext cx="1423472" cy="1163395"/>
            </a:xfrm>
            <a:prstGeom prst="rect">
              <a:avLst/>
            </a:prstGeom>
            <a:noFill/>
          </p:spPr>
          <p:txBody>
            <a:bodyPr wrap="square" rtlCol="0">
              <a:spAutoFit/>
            </a:bodyPr>
            <a:lstStyle/>
            <a:p>
              <a:pPr algn="ctr"/>
              <a:r>
                <a:rPr lang="en-US" altLang="zh-CN" sz="6960" dirty="0">
                  <a:solidFill>
                    <a:srgbClr val="AE002B"/>
                  </a:solidFill>
                  <a:latin typeface="Kozuka Gothic Pro B" panose="020B0800000000000000" pitchFamily="34" charset="-128"/>
                  <a:ea typeface="Kozuka Gothic Pro B" panose="020B0800000000000000" pitchFamily="34" charset="-128"/>
                </a:rPr>
                <a:t>01</a:t>
              </a:r>
              <a:endParaRPr lang="zh-CN" altLang="en-US" sz="6960" dirty="0">
                <a:solidFill>
                  <a:srgbClr val="AE002B"/>
                </a:solidFill>
                <a:latin typeface="Kozuka Gothic Pro B" panose="020B0800000000000000" pitchFamily="34" charset="-128"/>
                <a:ea typeface="Kozuka Gothic Pro B" panose="020B0800000000000000" pitchFamily="34" charset="-128"/>
              </a:endParaRPr>
            </a:p>
          </p:txBody>
        </p:sp>
        <p:sp>
          <p:nvSpPr>
            <p:cNvPr id="17" name="文本框 16"/>
            <p:cNvSpPr txBox="1"/>
            <p:nvPr/>
          </p:nvSpPr>
          <p:spPr>
            <a:xfrm>
              <a:off x="4072230" y="3874147"/>
              <a:ext cx="1423472" cy="1163395"/>
            </a:xfrm>
            <a:prstGeom prst="rect">
              <a:avLst/>
            </a:prstGeom>
            <a:noFill/>
          </p:spPr>
          <p:txBody>
            <a:bodyPr wrap="square" rtlCol="0">
              <a:spAutoFit/>
            </a:bodyPr>
            <a:lstStyle/>
            <a:p>
              <a:pPr algn="ctr"/>
              <a:r>
                <a:rPr lang="en-US" altLang="zh-CN" sz="6960" dirty="0">
                  <a:solidFill>
                    <a:schemeClr val="bg1">
                      <a:lumMod val="50000"/>
                    </a:schemeClr>
                  </a:solidFill>
                  <a:latin typeface="Kozuka Gothic Pro B" panose="020B0800000000000000" pitchFamily="34" charset="-128"/>
                  <a:ea typeface="Kozuka Gothic Pro B" panose="020B0800000000000000" pitchFamily="34" charset="-128"/>
                </a:rPr>
                <a:t>02</a:t>
              </a:r>
              <a:endParaRPr lang="zh-CN" altLang="en-US" sz="6960" dirty="0">
                <a:solidFill>
                  <a:schemeClr val="bg1">
                    <a:lumMod val="50000"/>
                  </a:schemeClr>
                </a:solidFill>
                <a:latin typeface="Kozuka Gothic Pro B" panose="020B0800000000000000" pitchFamily="34" charset="-128"/>
                <a:ea typeface="Kozuka Gothic Pro B" panose="020B0800000000000000" pitchFamily="34" charset="-128"/>
              </a:endParaRPr>
            </a:p>
          </p:txBody>
        </p:sp>
        <p:sp>
          <p:nvSpPr>
            <p:cNvPr id="18" name="文本框 17"/>
            <p:cNvSpPr txBox="1"/>
            <p:nvPr/>
          </p:nvSpPr>
          <p:spPr>
            <a:xfrm>
              <a:off x="6880910" y="3874147"/>
              <a:ext cx="1423472" cy="1163395"/>
            </a:xfrm>
            <a:prstGeom prst="rect">
              <a:avLst/>
            </a:prstGeom>
            <a:noFill/>
          </p:spPr>
          <p:txBody>
            <a:bodyPr wrap="square" rtlCol="0">
              <a:spAutoFit/>
            </a:bodyPr>
            <a:lstStyle/>
            <a:p>
              <a:pPr algn="ctr"/>
              <a:r>
                <a:rPr lang="en-US" altLang="zh-CN" sz="6960" dirty="0">
                  <a:solidFill>
                    <a:srgbClr val="AE002B"/>
                  </a:solidFill>
                  <a:latin typeface="Kozuka Gothic Pro B" panose="020B0800000000000000" pitchFamily="34" charset="-128"/>
                  <a:ea typeface="Kozuka Gothic Pro B" panose="020B0800000000000000" pitchFamily="34" charset="-128"/>
                </a:rPr>
                <a:t>03</a:t>
              </a:r>
              <a:endParaRPr lang="zh-CN" altLang="en-US" sz="6960" dirty="0">
                <a:solidFill>
                  <a:srgbClr val="AE002B"/>
                </a:solidFill>
                <a:latin typeface="Kozuka Gothic Pro B" panose="020B0800000000000000" pitchFamily="34" charset="-128"/>
                <a:ea typeface="Kozuka Gothic Pro B" panose="020B0800000000000000" pitchFamily="34" charset="-128"/>
              </a:endParaRPr>
            </a:p>
          </p:txBody>
        </p:sp>
        <p:sp>
          <p:nvSpPr>
            <p:cNvPr id="19" name="文本框 18"/>
            <p:cNvSpPr txBox="1"/>
            <p:nvPr/>
          </p:nvSpPr>
          <p:spPr>
            <a:xfrm>
              <a:off x="9689588" y="3874147"/>
              <a:ext cx="1423472" cy="1163395"/>
            </a:xfrm>
            <a:prstGeom prst="rect">
              <a:avLst/>
            </a:prstGeom>
            <a:noFill/>
          </p:spPr>
          <p:txBody>
            <a:bodyPr wrap="square" rtlCol="0">
              <a:spAutoFit/>
            </a:bodyPr>
            <a:lstStyle/>
            <a:p>
              <a:pPr algn="ctr"/>
              <a:r>
                <a:rPr lang="en-US" altLang="zh-CN" sz="6960" dirty="0">
                  <a:solidFill>
                    <a:schemeClr val="bg1">
                      <a:lumMod val="50000"/>
                    </a:schemeClr>
                  </a:solidFill>
                  <a:latin typeface="Kozuka Gothic Pro B" panose="020B0800000000000000" pitchFamily="34" charset="-128"/>
                  <a:ea typeface="Kozuka Gothic Pro B" panose="020B0800000000000000" pitchFamily="34" charset="-128"/>
                </a:rPr>
                <a:t>04</a:t>
              </a:r>
              <a:endParaRPr lang="zh-CN" altLang="en-US" sz="6960" dirty="0">
                <a:solidFill>
                  <a:schemeClr val="bg1">
                    <a:lumMod val="50000"/>
                  </a:schemeClr>
                </a:solidFill>
                <a:latin typeface="Kozuka Gothic Pro B" panose="020B0800000000000000" pitchFamily="34" charset="-128"/>
                <a:ea typeface="Kozuka Gothic Pro B" panose="020B0800000000000000" pitchFamily="34" charset="-128"/>
              </a:endParaRPr>
            </a:p>
          </p:txBody>
        </p:sp>
        <p:cxnSp>
          <p:nvCxnSpPr>
            <p:cNvPr id="21" name="直接连接符 20"/>
            <p:cNvCxnSpPr/>
            <p:nvPr/>
          </p:nvCxnSpPr>
          <p:spPr>
            <a:xfrm flipH="1">
              <a:off x="3214141" y="3965985"/>
              <a:ext cx="12424" cy="906891"/>
            </a:xfrm>
            <a:prstGeom prst="line">
              <a:avLst/>
            </a:prstGeom>
            <a:ln w="9525">
              <a:solidFill>
                <a:srgbClr val="6E6E6E"/>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flipH="1">
              <a:off x="724008" y="3965985"/>
              <a:ext cx="12424" cy="906891"/>
            </a:xfrm>
            <a:prstGeom prst="line">
              <a:avLst/>
            </a:prstGeom>
            <a:ln w="9525">
              <a:solidFill>
                <a:srgbClr val="6E6E6E"/>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6182093" y="3965985"/>
              <a:ext cx="12424" cy="906891"/>
            </a:xfrm>
            <a:prstGeom prst="line">
              <a:avLst/>
            </a:prstGeom>
            <a:ln w="9525">
              <a:solidFill>
                <a:srgbClr val="6E6E6E"/>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flipH="1">
              <a:off x="9150773" y="3965985"/>
              <a:ext cx="12424" cy="906891"/>
            </a:xfrm>
            <a:prstGeom prst="line">
              <a:avLst/>
            </a:prstGeom>
            <a:ln w="9525">
              <a:solidFill>
                <a:srgbClr val="6E6E6E"/>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a:off x="11768124" y="3965985"/>
              <a:ext cx="12424" cy="90689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0" y="0"/>
              <a:ext cx="12858750" cy="3400556"/>
            </a:xfrm>
            <a:prstGeom prst="rect">
              <a:avLst/>
            </a:prstGeom>
            <a:blipFill dpi="0" rotWithShape="1">
              <a:blip r:embed="rId1" cstate="print"/>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857212" y="5571410"/>
              <a:ext cx="2143140" cy="461665"/>
            </a:xfrm>
            <a:prstGeom prst="rect">
              <a:avLst/>
            </a:prstGeom>
          </p:spPr>
          <p:txBody>
            <a:bodyPr wrap="square">
              <a:spAutoFit/>
            </a:bodyPr>
            <a:lstStyle/>
            <a:p>
              <a:pPr algn="ctr"/>
              <a:r>
                <a:rPr lang="zh-CN" altLang="en-US" sz="2400" b="1" dirty="0" smtClean="0">
                  <a:latin typeface="微软雅黑" panose="020B0503020204020204" pitchFamily="34" charset="-122"/>
                  <a:ea typeface="微软雅黑" panose="020B0503020204020204" pitchFamily="34" charset="-122"/>
                </a:rPr>
                <a:t>背景介绍</a:t>
              </a:r>
              <a:endParaRPr lang="zh-CN" altLang="en-US" sz="2400" b="1" dirty="0">
                <a:latin typeface="微软雅黑" panose="020B0503020204020204" pitchFamily="34" charset="-122"/>
                <a:ea typeface="微软雅黑" panose="020B0503020204020204" pitchFamily="34" charset="-122"/>
              </a:endParaRPr>
            </a:p>
          </p:txBody>
        </p:sp>
        <p:sp>
          <p:nvSpPr>
            <p:cNvPr id="36" name="矩形 35"/>
            <p:cNvSpPr/>
            <p:nvPr/>
          </p:nvSpPr>
          <p:spPr>
            <a:xfrm>
              <a:off x="3643294" y="5571410"/>
              <a:ext cx="2286016" cy="830997"/>
            </a:xfrm>
            <a:prstGeom prst="rect">
              <a:avLst/>
            </a:prstGeom>
          </p:spPr>
          <p:txBody>
            <a:bodyPr wrap="square">
              <a:spAutoFit/>
            </a:bodyPr>
            <a:lstStyle/>
            <a:p>
              <a:pPr algn="ctr"/>
              <a:r>
                <a:rPr lang="zh-CN" altLang="en-US" sz="2400" b="1" dirty="0" smtClean="0">
                  <a:latin typeface="微软雅黑" panose="020B0503020204020204" pitchFamily="34" charset="-122"/>
                  <a:ea typeface="微软雅黑" panose="020B0503020204020204" pitchFamily="34" charset="-122"/>
                </a:rPr>
                <a:t>通用技术学科核心素养</a:t>
              </a:r>
              <a:endParaRPr lang="zh-CN" altLang="en-US" sz="2400" b="1" dirty="0">
                <a:latin typeface="微软雅黑" panose="020B0503020204020204" pitchFamily="34" charset="-122"/>
                <a:ea typeface="微软雅黑" panose="020B0503020204020204" pitchFamily="34" charset="-122"/>
              </a:endParaRPr>
            </a:p>
          </p:txBody>
        </p:sp>
        <p:sp>
          <p:nvSpPr>
            <p:cNvPr id="38" name="矩形 37"/>
            <p:cNvSpPr/>
            <p:nvPr/>
          </p:nvSpPr>
          <p:spPr>
            <a:xfrm>
              <a:off x="6501130" y="5571490"/>
              <a:ext cx="2425065" cy="829945"/>
            </a:xfrm>
            <a:prstGeom prst="rect">
              <a:avLst/>
            </a:prstGeom>
          </p:spPr>
          <p:txBody>
            <a:bodyPr wrap="square">
              <a:spAutoFit/>
            </a:bodyPr>
            <a:lstStyle/>
            <a:p>
              <a:pPr algn="ctr"/>
              <a:r>
                <a:rPr lang="zh-CN" altLang="en-US" sz="2400" b="1" dirty="0" smtClean="0">
                  <a:latin typeface="微软雅黑" panose="020B0503020204020204" pitchFamily="34" charset="-122"/>
                  <a:ea typeface="微软雅黑" panose="020B0503020204020204" pitchFamily="34" charset="-122"/>
                </a:rPr>
                <a:t>通用技术课堂教学的专家引领</a:t>
              </a:r>
              <a:endParaRPr lang="zh-CN" altLang="en-US" sz="2400" b="1" dirty="0">
                <a:latin typeface="微软雅黑" panose="020B0503020204020204" pitchFamily="34" charset="-122"/>
                <a:ea typeface="微软雅黑" panose="020B0503020204020204" pitchFamily="34" charset="-122"/>
              </a:endParaRPr>
            </a:p>
          </p:txBody>
        </p:sp>
        <p:sp>
          <p:nvSpPr>
            <p:cNvPr id="40" name="矩形 39"/>
            <p:cNvSpPr/>
            <p:nvPr/>
          </p:nvSpPr>
          <p:spPr>
            <a:xfrm>
              <a:off x="9722911" y="5571410"/>
              <a:ext cx="2064314" cy="460375"/>
            </a:xfrm>
            <a:prstGeom prst="rect">
              <a:avLst/>
            </a:prstGeom>
          </p:spPr>
          <p:txBody>
            <a:bodyPr wrap="square">
              <a:spAutoFit/>
            </a:bodyPr>
            <a:lstStyle/>
            <a:p>
              <a:pPr algn="ctr"/>
              <a:r>
                <a:rPr lang="zh-CN" altLang="en-US" sz="2400" b="1" dirty="0" smtClean="0">
                  <a:latin typeface="微软雅黑" panose="020B0503020204020204" pitchFamily="34" charset="-122"/>
                  <a:ea typeface="微软雅黑" panose="020B0503020204020204" pitchFamily="34" charset="-122"/>
                </a:rPr>
                <a:t>设计与思考</a:t>
              </a:r>
              <a:endParaRPr lang="zh-CN" altLang="en-US" sz="2400" b="1" dirty="0">
                <a:latin typeface="微软雅黑" panose="020B0503020204020204" pitchFamily="34" charset="-122"/>
                <a:ea typeface="微软雅黑" panose="020B0503020204020204" pitchFamily="34" charset="-122"/>
              </a:endParaRPr>
            </a:p>
          </p:txBody>
        </p:sp>
        <p:sp>
          <p:nvSpPr>
            <p:cNvPr id="42" name="文本框 41"/>
            <p:cNvSpPr txBox="1"/>
            <p:nvPr/>
          </p:nvSpPr>
          <p:spPr>
            <a:xfrm>
              <a:off x="884238" y="156473"/>
              <a:ext cx="1483098" cy="871329"/>
            </a:xfrm>
            <a:prstGeom prst="rect">
              <a:avLst/>
            </a:prstGeom>
            <a:noFill/>
          </p:spPr>
          <p:txBody>
            <a:bodyPr wrap="none" rtlCol="0">
              <a:spAutoFit/>
            </a:bodyPr>
            <a:lstStyle/>
            <a:p>
              <a:r>
                <a:rPr lang="zh-CN" altLang="en-US" sz="5060" b="1" dirty="0" smtClean="0">
                  <a:solidFill>
                    <a:schemeClr val="bg1"/>
                  </a:solidFill>
                  <a:latin typeface="微软雅黑" panose="020B0503020204020204" pitchFamily="34" charset="-122"/>
                  <a:ea typeface="微软雅黑" panose="020B0503020204020204" pitchFamily="34" charset="-122"/>
                </a:rPr>
                <a:t>目录</a:t>
              </a:r>
              <a:endParaRPr lang="zh-CN" altLang="en-US" sz="5060" b="1" dirty="0">
                <a:solidFill>
                  <a:schemeClr val="bg1"/>
                </a:solidFill>
                <a:latin typeface="微软雅黑" panose="020B0503020204020204" pitchFamily="34" charset="-122"/>
                <a:ea typeface="微软雅黑" panose="020B0503020204020204" pitchFamily="34" charset="-122"/>
              </a:endParaRPr>
            </a:p>
          </p:txBody>
        </p:sp>
        <p:sp>
          <p:nvSpPr>
            <p:cNvPr id="43" name="文本框 42"/>
            <p:cNvSpPr txBox="1"/>
            <p:nvPr/>
          </p:nvSpPr>
          <p:spPr>
            <a:xfrm>
              <a:off x="365922" y="955612"/>
              <a:ext cx="2519730" cy="584775"/>
            </a:xfrm>
            <a:prstGeom prst="rect">
              <a:avLst/>
            </a:prstGeom>
            <a:noFill/>
          </p:spPr>
          <p:txBody>
            <a:bodyPr wrap="square" rtlCol="0">
              <a:spAutoFit/>
            </a:bodyPr>
            <a:lstStyle/>
            <a:p>
              <a:r>
                <a:rPr lang="en-US" altLang="zh-CN" sz="3200" dirty="0">
                  <a:solidFill>
                    <a:schemeClr val="bg1"/>
                  </a:solidFill>
                  <a:latin typeface="+mj-lt"/>
                  <a:ea typeface="微软雅黑" panose="020B0503020204020204" pitchFamily="34" charset="-122"/>
                </a:rPr>
                <a:t>CONTENTS</a:t>
              </a:r>
              <a:endParaRPr lang="en-US" altLang="zh-CN" sz="3200" dirty="0">
                <a:solidFill>
                  <a:schemeClr val="bg1"/>
                </a:solidFill>
                <a:latin typeface="+mj-lt"/>
                <a:ea typeface="微软雅黑" panose="020B0503020204020204" pitchFamily="34" charset="-122"/>
              </a:endParaRPr>
            </a:p>
          </p:txBody>
        </p:sp>
      </p:grpSp>
    </p:spTree>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409225" y="330177"/>
            <a:ext cx="2662564" cy="398780"/>
            <a:chOff x="409225" y="330177"/>
            <a:chExt cx="2662564" cy="591089"/>
          </a:xfrm>
        </p:grpSpPr>
        <p:sp>
          <p:nvSpPr>
            <p:cNvPr id="4" name="Rectangle 19"/>
            <p:cNvSpPr/>
            <p:nvPr/>
          </p:nvSpPr>
          <p:spPr>
            <a:xfrm>
              <a:off x="1142963" y="330177"/>
              <a:ext cx="1928826" cy="591089"/>
            </a:xfrm>
            <a:prstGeom prst="rect">
              <a:avLst/>
            </a:prstGeom>
          </p:spPr>
          <p:txBody>
            <a:bodyPr wrap="square">
              <a:spAutoFit/>
            </a:bodyPr>
            <a:lstStyle/>
            <a:p>
              <a:pPr algn="dist"/>
              <a:r>
                <a:rPr lang="zh-CN" altLang="en-US" sz="2000" dirty="0" smtClean="0">
                  <a:solidFill>
                    <a:schemeClr val="tx1">
                      <a:lumMod val="65000"/>
                      <a:lumOff val="35000"/>
                    </a:schemeClr>
                  </a:solidFill>
                  <a:ea typeface="微软雅黑" panose="020B0503020204020204" pitchFamily="34" charset="-122"/>
                </a:rPr>
                <a:t>设计与思考</a:t>
              </a:r>
              <a:endParaRPr lang="zh-CN" altLang="en-US" sz="2000" dirty="0">
                <a:solidFill>
                  <a:schemeClr val="tx1">
                    <a:lumMod val="65000"/>
                    <a:lumOff val="35000"/>
                  </a:schemeClr>
                </a:solidFill>
                <a:ea typeface="微软雅黑" panose="020B0503020204020204" pitchFamily="34" charset="-122"/>
              </a:endParaRPr>
            </a:p>
          </p:txBody>
        </p:sp>
        <p:sp>
          <p:nvSpPr>
            <p:cNvPr id="5" name="Oval 11"/>
            <p:cNvSpPr/>
            <p:nvPr/>
          </p:nvSpPr>
          <p:spPr>
            <a:xfrm>
              <a:off x="409225"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sp>
          <p:nvSpPr>
            <p:cNvPr id="6" name="Oval 11"/>
            <p:cNvSpPr/>
            <p:nvPr/>
          </p:nvSpPr>
          <p:spPr>
            <a:xfrm>
              <a:off x="555092"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grpSp>
      <p:sp>
        <p:nvSpPr>
          <p:cNvPr id="7" name="TextBox 6"/>
          <p:cNvSpPr txBox="1"/>
          <p:nvPr/>
        </p:nvSpPr>
        <p:spPr>
          <a:xfrm>
            <a:off x="928649" y="1403015"/>
            <a:ext cx="11001452" cy="3046095"/>
          </a:xfrm>
          <a:prstGeom prst="rect">
            <a:avLst/>
          </a:prstGeom>
          <a:noFill/>
        </p:spPr>
        <p:txBody>
          <a:bodyPr wrap="square" rtlCol="0">
            <a:spAutoFit/>
          </a:bodyPr>
          <a:lstStyle/>
          <a:p>
            <a:pPr>
              <a:lnSpc>
                <a:spcPct val="200000"/>
              </a:lnSpc>
            </a:pPr>
            <a:r>
              <a:rPr lang="en-US" altLang="zh-CN" sz="2400" b="1" dirty="0" smtClean="0">
                <a:latin typeface="华文楷体" panose="02010600040101010101" pitchFamily="2" charset="-122"/>
                <a:ea typeface="华文楷体" panose="02010600040101010101" pitchFamily="2" charset="-122"/>
              </a:rPr>
              <a:t>1</a:t>
            </a:r>
            <a:r>
              <a:rPr lang="zh-CN" altLang="en-US" sz="2400" b="1" dirty="0" smtClean="0">
                <a:latin typeface="华文楷体" panose="02010600040101010101" pitchFamily="2" charset="-122"/>
                <a:ea typeface="华文楷体" panose="02010600040101010101" pitchFamily="2" charset="-122"/>
              </a:rPr>
              <a:t>、我曾经的尝试</a:t>
            </a:r>
            <a:r>
              <a:rPr lang="en-US" altLang="zh-CN" sz="2400" b="1" dirty="0" smtClean="0">
                <a:latin typeface="华文楷体" panose="02010600040101010101" pitchFamily="2" charset="-122"/>
                <a:ea typeface="华文楷体" panose="02010600040101010101" pitchFamily="2" charset="-122"/>
              </a:rPr>
              <a:t>——《</a:t>
            </a:r>
            <a:r>
              <a:rPr lang="zh-CN" altLang="en-US" sz="2400" b="1" dirty="0" smtClean="0">
                <a:latin typeface="华文楷体" panose="02010600040101010101" pitchFamily="2" charset="-122"/>
                <a:ea typeface="华文楷体" panose="02010600040101010101" pitchFamily="2" charset="-122"/>
              </a:rPr>
              <a:t>通用技术课堂教学有效性探究试验</a:t>
            </a:r>
            <a:r>
              <a:rPr lang="en-US" altLang="zh-CN" sz="2400" b="1" dirty="0" smtClean="0">
                <a:latin typeface="华文楷体" panose="02010600040101010101" pitchFamily="2" charset="-122"/>
                <a:ea typeface="华文楷体" panose="02010600040101010101" pitchFamily="2" charset="-122"/>
              </a:rPr>
              <a:t>》</a:t>
            </a:r>
            <a:endParaRPr lang="en-US" altLang="zh-CN" sz="2400" b="1" dirty="0" smtClean="0">
              <a:latin typeface="华文楷体" panose="02010600040101010101" pitchFamily="2" charset="-122"/>
              <a:ea typeface="华文楷体" panose="02010600040101010101" pitchFamily="2" charset="-122"/>
            </a:endParaRPr>
          </a:p>
          <a:p>
            <a:pPr>
              <a:lnSpc>
                <a:spcPct val="200000"/>
              </a:lnSpc>
            </a:pPr>
            <a:r>
              <a:rPr lang="en-US" altLang="zh-CN" sz="2400" b="1" dirty="0" smtClean="0">
                <a:latin typeface="华文楷体" panose="02010600040101010101" pitchFamily="2" charset="-122"/>
                <a:ea typeface="华文楷体" panose="02010600040101010101" pitchFamily="2" charset="-122"/>
              </a:rPr>
              <a:t>       </a:t>
            </a:r>
            <a:r>
              <a:rPr lang="zh-CN" altLang="en-US" sz="2400" b="1" dirty="0" smtClean="0">
                <a:latin typeface="华文楷体" panose="02010600040101010101" pitchFamily="2" charset="-122"/>
                <a:ea typeface="华文楷体" panose="02010600040101010101" pitchFamily="2" charset="-122"/>
              </a:rPr>
              <a:t>（</a:t>
            </a:r>
            <a:r>
              <a:rPr lang="en-US" altLang="zh-CN" sz="2400" b="1" dirty="0" smtClean="0">
                <a:latin typeface="华文楷体" panose="02010600040101010101" pitchFamily="2" charset="-122"/>
                <a:ea typeface="华文楷体" panose="02010600040101010101" pitchFamily="2" charset="-122"/>
              </a:rPr>
              <a:t>1</a:t>
            </a:r>
            <a:r>
              <a:rPr lang="zh-CN" altLang="en-US" sz="2400" b="1" dirty="0" smtClean="0">
                <a:latin typeface="华文楷体" panose="02010600040101010101" pitchFamily="2" charset="-122"/>
                <a:ea typeface="华文楷体" panose="02010600040101010101" pitchFamily="2" charset="-122"/>
              </a:rPr>
              <a:t>）技术与设计</a:t>
            </a:r>
            <a:r>
              <a:rPr lang="en-US" altLang="zh-CN" sz="2400" b="1" dirty="0" smtClean="0">
                <a:latin typeface="华文楷体" panose="02010600040101010101" pitchFamily="2" charset="-122"/>
                <a:ea typeface="华文楷体" panose="02010600040101010101" pitchFamily="2" charset="-122"/>
              </a:rPr>
              <a:t>1</a:t>
            </a:r>
            <a:r>
              <a:rPr lang="zh-CN" altLang="en-US" sz="2400" b="1" dirty="0" smtClean="0">
                <a:latin typeface="华文楷体" panose="02010600040101010101" pitchFamily="2" charset="-122"/>
                <a:ea typeface="华文楷体" panose="02010600040101010101" pitchFamily="2" charset="-122"/>
              </a:rPr>
              <a:t>中尝试</a:t>
            </a:r>
            <a:r>
              <a:rPr lang="en-US" altLang="zh-CN" sz="2400" b="1" dirty="0" smtClean="0">
                <a:latin typeface="华文楷体" panose="02010600040101010101" pitchFamily="2" charset="-122"/>
                <a:ea typeface="华文楷体" panose="02010600040101010101" pitchFamily="2" charset="-122"/>
              </a:rPr>
              <a:t>——</a:t>
            </a:r>
            <a:r>
              <a:rPr lang="zh-CN" altLang="en-US" sz="2400" b="1" dirty="0" smtClean="0">
                <a:latin typeface="华文楷体" panose="02010600040101010101" pitchFamily="2" charset="-122"/>
                <a:ea typeface="华文楷体" panose="02010600040101010101" pitchFamily="2" charset="-122"/>
              </a:rPr>
              <a:t>提出三基于原则</a:t>
            </a:r>
            <a:endParaRPr lang="en-US" altLang="zh-CN" sz="2400" b="1" dirty="0" smtClean="0">
              <a:latin typeface="华文楷体" panose="02010600040101010101" pitchFamily="2" charset="-122"/>
              <a:ea typeface="华文楷体" panose="02010600040101010101" pitchFamily="2" charset="-122"/>
            </a:endParaRPr>
          </a:p>
          <a:p>
            <a:pPr>
              <a:lnSpc>
                <a:spcPct val="200000"/>
              </a:lnSpc>
            </a:pPr>
            <a:r>
              <a:rPr lang="en-US" altLang="zh-CN" sz="2400" b="1" dirty="0" smtClean="0">
                <a:latin typeface="华文楷体" panose="02010600040101010101" pitchFamily="2" charset="-122"/>
                <a:ea typeface="华文楷体" panose="02010600040101010101" pitchFamily="2" charset="-122"/>
              </a:rPr>
              <a:t>       </a:t>
            </a:r>
            <a:r>
              <a:rPr lang="zh-CN" altLang="en-US" sz="2400" b="1" dirty="0" smtClean="0">
                <a:latin typeface="华文楷体" panose="02010600040101010101" pitchFamily="2" charset="-122"/>
                <a:ea typeface="华文楷体" panose="02010600040101010101" pitchFamily="2" charset="-122"/>
              </a:rPr>
              <a:t>（</a:t>
            </a:r>
            <a:r>
              <a:rPr lang="en-US" altLang="zh-CN" sz="2400" b="1" dirty="0" smtClean="0">
                <a:latin typeface="华文楷体" panose="02010600040101010101" pitchFamily="2" charset="-122"/>
                <a:ea typeface="华文楷体" panose="02010600040101010101" pitchFamily="2" charset="-122"/>
              </a:rPr>
              <a:t>2</a:t>
            </a:r>
            <a:r>
              <a:rPr lang="zh-CN" altLang="en-US" sz="2400" b="1" dirty="0" smtClean="0">
                <a:latin typeface="华文楷体" panose="02010600040101010101" pitchFamily="2" charset="-122"/>
                <a:ea typeface="华文楷体" panose="02010600040101010101" pitchFamily="2" charset="-122"/>
              </a:rPr>
              <a:t>）推广到信息技术课堂教学中的收获</a:t>
            </a:r>
            <a:endParaRPr lang="en-US" altLang="zh-CN" sz="2400" b="1" dirty="0" smtClean="0">
              <a:latin typeface="华文楷体" panose="02010600040101010101" pitchFamily="2" charset="-122"/>
              <a:ea typeface="华文楷体" panose="02010600040101010101" pitchFamily="2" charset="-122"/>
            </a:endParaRPr>
          </a:p>
          <a:p>
            <a:pPr>
              <a:lnSpc>
                <a:spcPct val="200000"/>
              </a:lnSpc>
            </a:pPr>
            <a:r>
              <a:rPr lang="en-US" altLang="zh-CN" sz="2400" b="1" dirty="0" smtClean="0">
                <a:latin typeface="华文楷体" panose="02010600040101010101" pitchFamily="2" charset="-122"/>
                <a:ea typeface="华文楷体" panose="02010600040101010101" pitchFamily="2" charset="-122"/>
              </a:rPr>
              <a:t>       </a:t>
            </a:r>
            <a:r>
              <a:rPr lang="zh-CN" altLang="en-US" sz="2400" b="1" dirty="0" smtClean="0">
                <a:latin typeface="华文楷体" panose="02010600040101010101" pitchFamily="2" charset="-122"/>
                <a:ea typeface="华文楷体" panose="02010600040101010101" pitchFamily="2" charset="-122"/>
              </a:rPr>
              <a:t>（</a:t>
            </a:r>
            <a:r>
              <a:rPr lang="en-US" altLang="zh-CN" sz="2400" b="1" dirty="0" smtClean="0">
                <a:latin typeface="华文楷体" panose="02010600040101010101" pitchFamily="2" charset="-122"/>
                <a:ea typeface="华文楷体" panose="02010600040101010101" pitchFamily="2" charset="-122"/>
              </a:rPr>
              <a:t>3</a:t>
            </a:r>
            <a:r>
              <a:rPr lang="zh-CN" altLang="en-US" sz="2400" b="1" dirty="0" smtClean="0">
                <a:latin typeface="华文楷体" panose="02010600040101010101" pitchFamily="2" charset="-122"/>
                <a:ea typeface="华文楷体" panose="02010600040101010101" pitchFamily="2" charset="-122"/>
              </a:rPr>
              <a:t>）近期的部分调研结果</a:t>
            </a:r>
            <a:r>
              <a:rPr lang="en-US" altLang="zh-CN" sz="2400" b="1" dirty="0" smtClean="0">
                <a:latin typeface="华文楷体" panose="02010600040101010101" pitchFamily="2" charset="-122"/>
                <a:ea typeface="华文楷体" panose="02010600040101010101" pitchFamily="2" charset="-122"/>
              </a:rPr>
              <a:t>——</a:t>
            </a:r>
            <a:r>
              <a:rPr lang="zh-CN" altLang="en-US" sz="2400" b="1" dirty="0" smtClean="0">
                <a:latin typeface="华文楷体" panose="02010600040101010101" pitchFamily="2" charset="-122"/>
                <a:ea typeface="华文楷体" panose="02010600040101010101" pitchFamily="2" charset="-122"/>
              </a:rPr>
              <a:t>众口难调</a:t>
            </a:r>
            <a:endParaRPr lang="zh-CN" altLang="en-US" sz="2400" b="1" dirty="0">
              <a:latin typeface="华文楷体" panose="02010600040101010101" pitchFamily="2" charset="-122"/>
              <a:ea typeface="华文楷体" panose="02010600040101010101" pitchFamily="2" charset="-122"/>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28649" y="1115995"/>
            <a:ext cx="11001452" cy="5262245"/>
          </a:xfrm>
          <a:prstGeom prst="rect">
            <a:avLst/>
          </a:prstGeom>
          <a:noFill/>
        </p:spPr>
        <p:txBody>
          <a:bodyPr wrap="square" rtlCol="0">
            <a:spAutoFit/>
          </a:bodyPr>
          <a:lstStyle/>
          <a:p>
            <a:pPr>
              <a:lnSpc>
                <a:spcPct val="200000"/>
              </a:lnSpc>
            </a:pPr>
            <a:r>
              <a:rPr lang="en-US" altLang="zh-CN" sz="2400" b="1" dirty="0" smtClean="0">
                <a:latin typeface="华文楷体" panose="02010600040101010101" pitchFamily="2" charset="-122"/>
                <a:ea typeface="华文楷体" panose="02010600040101010101" pitchFamily="2" charset="-122"/>
              </a:rPr>
              <a:t>2</a:t>
            </a:r>
            <a:r>
              <a:rPr lang="zh-CN" altLang="en-US" sz="2400" b="1" dirty="0" smtClean="0">
                <a:latin typeface="华文楷体" panose="02010600040101010101" pitchFamily="2" charset="-122"/>
                <a:ea typeface="华文楷体" panose="02010600040101010101" pitchFamily="2" charset="-122"/>
              </a:rPr>
              <a:t>、未来实施的初步设想</a:t>
            </a:r>
            <a:endParaRPr lang="en-US" altLang="zh-CN" sz="2400" b="1" dirty="0" smtClean="0">
              <a:latin typeface="华文楷体" panose="02010600040101010101" pitchFamily="2" charset="-122"/>
              <a:ea typeface="华文楷体" panose="02010600040101010101" pitchFamily="2" charset="-122"/>
            </a:endParaRPr>
          </a:p>
          <a:p>
            <a:pPr>
              <a:lnSpc>
                <a:spcPct val="200000"/>
              </a:lnSpc>
            </a:pPr>
            <a:r>
              <a:rPr lang="zh-CN" altLang="en-US" sz="2400" b="1" dirty="0" smtClean="0">
                <a:latin typeface="华文楷体" panose="02010600040101010101" pitchFamily="2" charset="-122"/>
                <a:ea typeface="华文楷体" panose="02010600040101010101" pitchFamily="2" charset="-122"/>
              </a:rPr>
              <a:t>（</a:t>
            </a:r>
            <a:r>
              <a:rPr lang="en-US" altLang="zh-CN" sz="2400" b="1" dirty="0" smtClean="0">
                <a:latin typeface="华文楷体" panose="02010600040101010101" pitchFamily="2" charset="-122"/>
                <a:ea typeface="华文楷体" panose="02010600040101010101" pitchFamily="2" charset="-122"/>
              </a:rPr>
              <a:t>1</a:t>
            </a:r>
            <a:r>
              <a:rPr lang="zh-CN" altLang="en-US" sz="2400" b="1" dirty="0" smtClean="0">
                <a:latin typeface="华文楷体" panose="02010600040101010101" pitchFamily="2" charset="-122"/>
                <a:ea typeface="华文楷体" panose="02010600040101010101" pitchFamily="2" charset="-122"/>
              </a:rPr>
              <a:t>）改进技术与设计</a:t>
            </a:r>
            <a:r>
              <a:rPr lang="en-US" altLang="zh-CN" sz="2400" b="1" dirty="0" smtClean="0">
                <a:latin typeface="华文楷体" panose="02010600040101010101" pitchFamily="2" charset="-122"/>
                <a:ea typeface="华文楷体" panose="02010600040101010101" pitchFamily="2" charset="-122"/>
              </a:rPr>
              <a:t>1</a:t>
            </a:r>
            <a:r>
              <a:rPr lang="zh-CN" altLang="en-US" sz="2400" b="1" dirty="0" smtClean="0">
                <a:latin typeface="华文楷体" panose="02010600040101010101" pitchFamily="2" charset="-122"/>
                <a:ea typeface="华文楷体" panose="02010600040101010101" pitchFamily="2" charset="-122"/>
              </a:rPr>
              <a:t>的实施过程，细化分解通用技术学科核心素养到具体的课堂教学目标中。</a:t>
            </a:r>
            <a:endParaRPr lang="zh-CN" altLang="en-US" sz="2400" b="1" dirty="0" smtClean="0">
              <a:latin typeface="华文楷体" panose="02010600040101010101" pitchFamily="2" charset="-122"/>
              <a:ea typeface="华文楷体" panose="02010600040101010101" pitchFamily="2" charset="-122"/>
            </a:endParaRPr>
          </a:p>
          <a:p>
            <a:pPr>
              <a:lnSpc>
                <a:spcPct val="200000"/>
              </a:lnSpc>
            </a:pPr>
            <a:r>
              <a:rPr lang="zh-CN" altLang="en-US" sz="2400" b="1" dirty="0" smtClean="0">
                <a:latin typeface="Arial" panose="020B0604020202020204" pitchFamily="34" charset="0"/>
                <a:ea typeface="华文楷体" panose="02010600040101010101" pitchFamily="2" charset="-122"/>
                <a:sym typeface="+mn-ea"/>
              </a:rPr>
              <a:t>     ■基于学生的需求</a:t>
            </a:r>
            <a:r>
              <a:rPr lang="en-US" altLang="zh-CN" sz="2400" b="1" dirty="0" smtClean="0">
                <a:latin typeface="Arial" panose="020B0604020202020204" pitchFamily="34" charset="0"/>
                <a:ea typeface="华文楷体" panose="02010600040101010101" pitchFamily="2" charset="-122"/>
                <a:sym typeface="+mn-ea"/>
              </a:rPr>
              <a:t>——</a:t>
            </a:r>
            <a:r>
              <a:rPr lang="zh-CN" altLang="en-US" sz="2400" b="1" dirty="0" smtClean="0">
                <a:latin typeface="Arial" panose="020B0604020202020204" pitchFamily="34" charset="0"/>
                <a:ea typeface="华文楷体" panose="02010600040101010101" pitchFamily="2" charset="-122"/>
                <a:sym typeface="+mn-ea"/>
              </a:rPr>
              <a:t>对教材进行二次开发（换案例、逻辑流程）</a:t>
            </a:r>
            <a:endParaRPr lang="zh-CN" altLang="en-US" sz="2400" b="1" dirty="0" smtClean="0">
              <a:latin typeface="Arial" panose="020B0604020202020204" pitchFamily="34" charset="0"/>
              <a:ea typeface="华文楷体" panose="02010600040101010101" pitchFamily="2" charset="-122"/>
              <a:sym typeface="+mn-ea"/>
            </a:endParaRPr>
          </a:p>
          <a:p>
            <a:pPr>
              <a:lnSpc>
                <a:spcPct val="200000"/>
              </a:lnSpc>
            </a:pPr>
            <a:r>
              <a:rPr lang="zh-CN" altLang="en-US" sz="2400" b="1" dirty="0" smtClean="0">
                <a:latin typeface="Arial" panose="020B0604020202020204" pitchFamily="34" charset="0"/>
                <a:ea typeface="华文楷体" panose="02010600040101010101" pitchFamily="2" charset="-122"/>
                <a:sym typeface="+mn-ea"/>
              </a:rPr>
              <a:t>     ■基于课标的要求</a:t>
            </a:r>
            <a:r>
              <a:rPr lang="en-US" altLang="zh-CN" sz="2400" b="1" dirty="0" smtClean="0">
                <a:latin typeface="Arial" panose="020B0604020202020204" pitchFamily="34" charset="0"/>
                <a:ea typeface="华文楷体" panose="02010600040101010101" pitchFamily="2" charset="-122"/>
                <a:sym typeface="+mn-ea"/>
              </a:rPr>
              <a:t>——</a:t>
            </a:r>
            <a:r>
              <a:rPr lang="zh-CN" altLang="en-US" sz="2400" b="1" dirty="0" smtClean="0">
                <a:latin typeface="Arial" panose="020B0604020202020204" pitchFamily="34" charset="0"/>
                <a:ea typeface="华文楷体" panose="02010600040101010101" pitchFamily="2" charset="-122"/>
                <a:sym typeface="+mn-ea"/>
              </a:rPr>
              <a:t>评价引导</a:t>
            </a:r>
            <a:r>
              <a:rPr lang="zh-CN" altLang="en-US" sz="2400" b="1" dirty="0" smtClean="0">
                <a:latin typeface="Arial" panose="020B0604020202020204" pitchFamily="34" charset="0"/>
                <a:ea typeface="华文楷体" panose="02010600040101010101" pitchFamily="2" charset="-122"/>
                <a:sym typeface="+mn-ea"/>
              </a:rPr>
              <a:t>（多元评价、阶段性交流）</a:t>
            </a:r>
            <a:endParaRPr lang="zh-CN" altLang="en-US" sz="2400" b="1" dirty="0" smtClean="0">
              <a:latin typeface="Arial" panose="020B0604020202020204" pitchFamily="34" charset="0"/>
              <a:ea typeface="华文楷体" panose="02010600040101010101" pitchFamily="2" charset="-122"/>
              <a:sym typeface="+mn-ea"/>
            </a:endParaRPr>
          </a:p>
          <a:p>
            <a:pPr>
              <a:lnSpc>
                <a:spcPct val="200000"/>
              </a:lnSpc>
            </a:pPr>
            <a:r>
              <a:rPr lang="zh-CN" altLang="en-US" sz="2400" b="1" dirty="0" smtClean="0">
                <a:latin typeface="Arial" panose="020B0604020202020204" pitchFamily="34" charset="0"/>
                <a:ea typeface="华文楷体" panose="02010600040101010101" pitchFamily="2" charset="-122"/>
                <a:sym typeface="+mn-ea"/>
              </a:rPr>
              <a:t>     ■基于教师自身特点</a:t>
            </a:r>
            <a:r>
              <a:rPr lang="en-US" altLang="zh-CN" sz="2400" b="1" dirty="0" smtClean="0">
                <a:latin typeface="Arial" panose="020B0604020202020204" pitchFamily="34" charset="0"/>
                <a:ea typeface="华文楷体" panose="02010600040101010101" pitchFamily="2" charset="-122"/>
                <a:sym typeface="+mn-ea"/>
              </a:rPr>
              <a:t>——</a:t>
            </a:r>
            <a:r>
              <a:rPr lang="zh-CN" altLang="en-US" sz="2400" b="1" dirty="0" smtClean="0">
                <a:latin typeface="Arial" panose="020B0604020202020204" pitchFamily="34" charset="0"/>
                <a:ea typeface="华文楷体" panose="02010600040101010101" pitchFamily="2" charset="-122"/>
                <a:sym typeface="+mn-ea"/>
              </a:rPr>
              <a:t>发挥教师的主导作用</a:t>
            </a:r>
            <a:r>
              <a:rPr lang="zh-CN" altLang="en-US" sz="2400" b="1" dirty="0" smtClean="0">
                <a:latin typeface="Arial" panose="020B0604020202020204" pitchFamily="34" charset="0"/>
                <a:ea typeface="华文楷体" panose="02010600040101010101" pitchFamily="2" charset="-122"/>
                <a:sym typeface="+mn-ea"/>
              </a:rPr>
              <a:t>（学科自信、个人魅力）</a:t>
            </a:r>
            <a:endParaRPr lang="zh-CN" altLang="en-US" sz="2400" b="1" dirty="0" smtClean="0">
              <a:latin typeface="Arial" panose="020B0604020202020204" pitchFamily="34" charset="0"/>
              <a:ea typeface="华文楷体" panose="02010600040101010101" pitchFamily="2" charset="-122"/>
              <a:sym typeface="+mn-ea"/>
            </a:endParaRPr>
          </a:p>
          <a:p>
            <a:pPr>
              <a:lnSpc>
                <a:spcPct val="200000"/>
              </a:lnSpc>
            </a:pPr>
            <a:r>
              <a:rPr lang="zh-CN" altLang="en-US" sz="2400" b="1" dirty="0" smtClean="0">
                <a:latin typeface="Arial" panose="020B0604020202020204" pitchFamily="34" charset="0"/>
                <a:ea typeface="华文楷体" panose="02010600040101010101" pitchFamily="2" charset="-122"/>
                <a:sym typeface="+mn-ea"/>
              </a:rPr>
              <a:t>     ■</a:t>
            </a:r>
            <a:r>
              <a:rPr lang="zh-CN" sz="2400" b="1" dirty="0" smtClean="0">
                <a:latin typeface="Arial" panose="020B0604020202020204" pitchFamily="34" charset="0"/>
                <a:ea typeface="华文楷体" panose="02010600040101010101" pitchFamily="2" charset="-122"/>
                <a:sym typeface="+mn-ea"/>
              </a:rPr>
              <a:t>常规课堂教学和交流评价课堂</a:t>
            </a:r>
            <a:endParaRPr lang="zh-CN" sz="2400" b="1" dirty="0">
              <a:latin typeface="华文楷体" panose="02010600040101010101" pitchFamily="2" charset="-122"/>
              <a:ea typeface="华文楷体" panose="02010600040101010101" pitchFamily="2" charset="-122"/>
            </a:endParaRPr>
          </a:p>
        </p:txBody>
      </p:sp>
      <p:grpSp>
        <p:nvGrpSpPr>
          <p:cNvPr id="4" name="组合 3"/>
          <p:cNvGrpSpPr/>
          <p:nvPr/>
        </p:nvGrpSpPr>
        <p:grpSpPr>
          <a:xfrm>
            <a:off x="409225" y="330177"/>
            <a:ext cx="2662564" cy="398780"/>
            <a:chOff x="409225" y="330177"/>
            <a:chExt cx="2662564" cy="591089"/>
          </a:xfrm>
        </p:grpSpPr>
        <p:sp>
          <p:nvSpPr>
            <p:cNvPr id="5" name="Rectangle 19"/>
            <p:cNvSpPr/>
            <p:nvPr/>
          </p:nvSpPr>
          <p:spPr>
            <a:xfrm>
              <a:off x="1142963" y="330177"/>
              <a:ext cx="1928826" cy="591089"/>
            </a:xfrm>
            <a:prstGeom prst="rect">
              <a:avLst/>
            </a:prstGeom>
          </p:spPr>
          <p:txBody>
            <a:bodyPr wrap="square">
              <a:spAutoFit/>
            </a:bodyPr>
            <a:lstStyle/>
            <a:p>
              <a:pPr algn="dist"/>
              <a:r>
                <a:rPr lang="zh-CN" altLang="en-US" sz="2000" dirty="0" smtClean="0">
                  <a:solidFill>
                    <a:schemeClr val="tx1">
                      <a:lumMod val="65000"/>
                      <a:lumOff val="35000"/>
                    </a:schemeClr>
                  </a:solidFill>
                  <a:ea typeface="微软雅黑" panose="020B0503020204020204" pitchFamily="34" charset="-122"/>
                </a:rPr>
                <a:t>设计与思考</a:t>
              </a:r>
              <a:endParaRPr lang="zh-CN" altLang="en-US" sz="2000" dirty="0">
                <a:solidFill>
                  <a:schemeClr val="tx1">
                    <a:lumMod val="65000"/>
                    <a:lumOff val="35000"/>
                  </a:schemeClr>
                </a:solidFill>
                <a:ea typeface="微软雅黑" panose="020B0503020204020204" pitchFamily="34" charset="-122"/>
              </a:endParaRPr>
            </a:p>
          </p:txBody>
        </p:sp>
        <p:sp>
          <p:nvSpPr>
            <p:cNvPr id="6" name="Oval 11"/>
            <p:cNvSpPr/>
            <p:nvPr/>
          </p:nvSpPr>
          <p:spPr>
            <a:xfrm>
              <a:off x="409225"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sp>
          <p:nvSpPr>
            <p:cNvPr id="7" name="Oval 11"/>
            <p:cNvSpPr/>
            <p:nvPr/>
          </p:nvSpPr>
          <p:spPr>
            <a:xfrm>
              <a:off x="555092"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gr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28649" y="1115995"/>
            <a:ext cx="11001452" cy="5262245"/>
          </a:xfrm>
          <a:prstGeom prst="rect">
            <a:avLst/>
          </a:prstGeom>
          <a:noFill/>
        </p:spPr>
        <p:txBody>
          <a:bodyPr wrap="square" rtlCol="0">
            <a:spAutoFit/>
          </a:bodyPr>
          <a:lstStyle/>
          <a:p>
            <a:pPr>
              <a:lnSpc>
                <a:spcPct val="200000"/>
              </a:lnSpc>
            </a:pPr>
            <a:r>
              <a:rPr lang="en-US" altLang="zh-CN" sz="2400" b="1" dirty="0" smtClean="0">
                <a:latin typeface="华文楷体" panose="02010600040101010101" pitchFamily="2" charset="-122"/>
                <a:ea typeface="华文楷体" panose="02010600040101010101" pitchFamily="2" charset="-122"/>
              </a:rPr>
              <a:t>2</a:t>
            </a:r>
            <a:r>
              <a:rPr lang="zh-CN" altLang="en-US" sz="2400" b="1" dirty="0" smtClean="0">
                <a:latin typeface="华文楷体" panose="02010600040101010101" pitchFamily="2" charset="-122"/>
                <a:ea typeface="华文楷体" panose="02010600040101010101" pitchFamily="2" charset="-122"/>
              </a:rPr>
              <a:t>、未来实施的初步设想</a:t>
            </a:r>
            <a:endParaRPr lang="en-US" altLang="zh-CN" sz="2400" b="1" dirty="0" smtClean="0">
              <a:latin typeface="华文楷体" panose="02010600040101010101" pitchFamily="2" charset="-122"/>
              <a:ea typeface="华文楷体" panose="02010600040101010101" pitchFamily="2" charset="-122"/>
            </a:endParaRPr>
          </a:p>
          <a:p>
            <a:pPr>
              <a:lnSpc>
                <a:spcPct val="200000"/>
              </a:lnSpc>
            </a:pPr>
            <a:r>
              <a:rPr lang="zh-CN" altLang="en-US" sz="2400" b="1" dirty="0" smtClean="0">
                <a:latin typeface="华文楷体" panose="02010600040101010101" pitchFamily="2" charset="-122"/>
                <a:ea typeface="华文楷体" panose="02010600040101010101" pitchFamily="2" charset="-122"/>
              </a:rPr>
              <a:t>（</a:t>
            </a:r>
            <a:r>
              <a:rPr lang="en-US" altLang="zh-CN" sz="2400" b="1" dirty="0" smtClean="0">
                <a:latin typeface="华文楷体" panose="02010600040101010101" pitchFamily="2" charset="-122"/>
                <a:ea typeface="华文楷体" panose="02010600040101010101" pitchFamily="2" charset="-122"/>
              </a:rPr>
              <a:t>1</a:t>
            </a:r>
            <a:r>
              <a:rPr lang="zh-CN" altLang="en-US" sz="2400" b="1" dirty="0" smtClean="0">
                <a:latin typeface="华文楷体" panose="02010600040101010101" pitchFamily="2" charset="-122"/>
                <a:ea typeface="华文楷体" panose="02010600040101010101" pitchFamily="2" charset="-122"/>
              </a:rPr>
              <a:t>）改进技术与设计</a:t>
            </a:r>
            <a:r>
              <a:rPr lang="en-US" altLang="zh-CN" sz="2400" b="1" dirty="0" smtClean="0">
                <a:latin typeface="华文楷体" panose="02010600040101010101" pitchFamily="2" charset="-122"/>
                <a:ea typeface="华文楷体" panose="02010600040101010101" pitchFamily="2" charset="-122"/>
              </a:rPr>
              <a:t>1</a:t>
            </a:r>
            <a:r>
              <a:rPr lang="zh-CN" altLang="en-US" sz="2400" b="1" dirty="0" smtClean="0">
                <a:latin typeface="华文楷体" panose="02010600040101010101" pitchFamily="2" charset="-122"/>
                <a:ea typeface="华文楷体" panose="02010600040101010101" pitchFamily="2" charset="-122"/>
              </a:rPr>
              <a:t>的实施过程，细化分解通用技术学科核心素养到具体的课堂教学目标中。</a:t>
            </a:r>
            <a:endParaRPr lang="zh-CN" altLang="en-US" sz="2400" b="1" dirty="0" smtClean="0">
              <a:latin typeface="华文楷体" panose="02010600040101010101" pitchFamily="2" charset="-122"/>
              <a:ea typeface="华文楷体" panose="02010600040101010101" pitchFamily="2" charset="-122"/>
            </a:endParaRPr>
          </a:p>
          <a:p>
            <a:pPr>
              <a:lnSpc>
                <a:spcPct val="200000"/>
              </a:lnSpc>
            </a:pPr>
            <a:r>
              <a:rPr lang="zh-CN" altLang="en-US" sz="2400" b="1" dirty="0" smtClean="0">
                <a:latin typeface="Arial" panose="020B0604020202020204" pitchFamily="34" charset="0"/>
                <a:ea typeface="华文楷体" panose="02010600040101010101" pitchFamily="2" charset="-122"/>
                <a:sym typeface="+mn-ea"/>
              </a:rPr>
              <a:t>     ■基于学生的需求</a:t>
            </a:r>
            <a:r>
              <a:rPr lang="en-US" altLang="zh-CN" sz="2400" b="1" dirty="0" smtClean="0">
                <a:latin typeface="Arial" panose="020B0604020202020204" pitchFamily="34" charset="0"/>
                <a:ea typeface="华文楷体" panose="02010600040101010101" pitchFamily="2" charset="-122"/>
                <a:sym typeface="+mn-ea"/>
              </a:rPr>
              <a:t>——</a:t>
            </a:r>
            <a:r>
              <a:rPr lang="zh-CN" altLang="en-US" sz="2400" b="1" dirty="0" smtClean="0">
                <a:latin typeface="Arial" panose="020B0604020202020204" pitchFamily="34" charset="0"/>
                <a:ea typeface="华文楷体" panose="02010600040101010101" pitchFamily="2" charset="-122"/>
                <a:sym typeface="+mn-ea"/>
              </a:rPr>
              <a:t>对教材进行二次开发（换案例、逻辑流程）</a:t>
            </a:r>
            <a:endParaRPr lang="zh-CN" altLang="en-US" sz="2400" b="1" dirty="0" smtClean="0">
              <a:latin typeface="Arial" panose="020B0604020202020204" pitchFamily="34" charset="0"/>
              <a:ea typeface="华文楷体" panose="02010600040101010101" pitchFamily="2" charset="-122"/>
              <a:sym typeface="+mn-ea"/>
            </a:endParaRPr>
          </a:p>
          <a:p>
            <a:pPr>
              <a:lnSpc>
                <a:spcPct val="200000"/>
              </a:lnSpc>
            </a:pPr>
            <a:r>
              <a:rPr lang="zh-CN" altLang="en-US" sz="2400" b="1" dirty="0" smtClean="0">
                <a:latin typeface="Arial" panose="020B0604020202020204" pitchFamily="34" charset="0"/>
                <a:ea typeface="华文楷体" panose="02010600040101010101" pitchFamily="2" charset="-122"/>
                <a:sym typeface="+mn-ea"/>
              </a:rPr>
              <a:t>     ■基于课标的要求</a:t>
            </a:r>
            <a:r>
              <a:rPr lang="en-US" altLang="zh-CN" sz="2400" b="1" dirty="0" smtClean="0">
                <a:latin typeface="Arial" panose="020B0604020202020204" pitchFamily="34" charset="0"/>
                <a:ea typeface="华文楷体" panose="02010600040101010101" pitchFamily="2" charset="-122"/>
                <a:sym typeface="+mn-ea"/>
              </a:rPr>
              <a:t>——</a:t>
            </a:r>
            <a:r>
              <a:rPr lang="zh-CN" altLang="en-US" sz="2400" b="1" dirty="0" smtClean="0">
                <a:latin typeface="Arial" panose="020B0604020202020204" pitchFamily="34" charset="0"/>
                <a:ea typeface="华文楷体" panose="02010600040101010101" pitchFamily="2" charset="-122"/>
                <a:sym typeface="+mn-ea"/>
              </a:rPr>
              <a:t>评价引导（多元评价、阶段性交流）</a:t>
            </a:r>
            <a:endParaRPr lang="zh-CN" altLang="en-US" sz="2400" b="1" dirty="0" smtClean="0">
              <a:latin typeface="Arial" panose="020B0604020202020204" pitchFamily="34" charset="0"/>
              <a:ea typeface="华文楷体" panose="02010600040101010101" pitchFamily="2" charset="-122"/>
              <a:sym typeface="+mn-ea"/>
            </a:endParaRPr>
          </a:p>
          <a:p>
            <a:pPr>
              <a:lnSpc>
                <a:spcPct val="200000"/>
              </a:lnSpc>
            </a:pPr>
            <a:r>
              <a:rPr lang="zh-CN" altLang="en-US" sz="2400" b="1" dirty="0" smtClean="0">
                <a:latin typeface="Arial" panose="020B0604020202020204" pitchFamily="34" charset="0"/>
                <a:ea typeface="华文楷体" panose="02010600040101010101" pitchFamily="2" charset="-122"/>
                <a:sym typeface="+mn-ea"/>
              </a:rPr>
              <a:t>     ■基于教师自身特点</a:t>
            </a:r>
            <a:r>
              <a:rPr lang="en-US" altLang="zh-CN" sz="2400" b="1" dirty="0" smtClean="0">
                <a:latin typeface="Arial" panose="020B0604020202020204" pitchFamily="34" charset="0"/>
                <a:ea typeface="华文楷体" panose="02010600040101010101" pitchFamily="2" charset="-122"/>
                <a:sym typeface="+mn-ea"/>
              </a:rPr>
              <a:t>——</a:t>
            </a:r>
            <a:r>
              <a:rPr lang="zh-CN" altLang="en-US" sz="2400" b="1" dirty="0" smtClean="0">
                <a:latin typeface="Arial" panose="020B0604020202020204" pitchFamily="34" charset="0"/>
                <a:ea typeface="华文楷体" panose="02010600040101010101" pitchFamily="2" charset="-122"/>
                <a:sym typeface="+mn-ea"/>
              </a:rPr>
              <a:t>发挥教师的主导作用（学科自信、个人魅力）</a:t>
            </a:r>
            <a:endParaRPr lang="zh-CN" altLang="en-US" sz="2400" b="1" dirty="0" smtClean="0">
              <a:latin typeface="Arial" panose="020B0604020202020204" pitchFamily="34" charset="0"/>
              <a:ea typeface="华文楷体" panose="02010600040101010101" pitchFamily="2" charset="-122"/>
              <a:sym typeface="+mn-ea"/>
            </a:endParaRPr>
          </a:p>
          <a:p>
            <a:pPr>
              <a:lnSpc>
                <a:spcPct val="200000"/>
              </a:lnSpc>
            </a:pPr>
            <a:r>
              <a:rPr lang="zh-CN" altLang="en-US" sz="2400" b="1" dirty="0" smtClean="0">
                <a:latin typeface="Arial" panose="020B0604020202020204" pitchFamily="34" charset="0"/>
                <a:ea typeface="华文楷体" panose="02010600040101010101" pitchFamily="2" charset="-122"/>
                <a:sym typeface="+mn-ea"/>
              </a:rPr>
              <a:t>     ■</a:t>
            </a:r>
            <a:r>
              <a:rPr lang="zh-CN" sz="2400" b="1" dirty="0" smtClean="0">
                <a:latin typeface="Arial" panose="020B0604020202020204" pitchFamily="34" charset="0"/>
                <a:ea typeface="华文楷体" panose="02010600040101010101" pitchFamily="2" charset="-122"/>
                <a:sym typeface="+mn-ea"/>
              </a:rPr>
              <a:t>常规课堂教学和交流评价课堂</a:t>
            </a:r>
            <a:endParaRPr lang="zh-CN" sz="2400" b="1" dirty="0">
              <a:latin typeface="华文楷体" panose="02010600040101010101" pitchFamily="2" charset="-122"/>
              <a:ea typeface="华文楷体" panose="02010600040101010101" pitchFamily="2" charset="-122"/>
            </a:endParaRPr>
          </a:p>
        </p:txBody>
      </p:sp>
      <p:grpSp>
        <p:nvGrpSpPr>
          <p:cNvPr id="4" name="组合 3"/>
          <p:cNvGrpSpPr/>
          <p:nvPr/>
        </p:nvGrpSpPr>
        <p:grpSpPr>
          <a:xfrm>
            <a:off x="409225" y="330177"/>
            <a:ext cx="2662564" cy="398780"/>
            <a:chOff x="409225" y="330177"/>
            <a:chExt cx="2662564" cy="591089"/>
          </a:xfrm>
        </p:grpSpPr>
        <p:sp>
          <p:nvSpPr>
            <p:cNvPr id="5" name="Rectangle 19"/>
            <p:cNvSpPr/>
            <p:nvPr/>
          </p:nvSpPr>
          <p:spPr>
            <a:xfrm>
              <a:off x="1142963" y="330177"/>
              <a:ext cx="1928826" cy="591089"/>
            </a:xfrm>
            <a:prstGeom prst="rect">
              <a:avLst/>
            </a:prstGeom>
          </p:spPr>
          <p:txBody>
            <a:bodyPr wrap="square">
              <a:spAutoFit/>
            </a:bodyPr>
            <a:lstStyle/>
            <a:p>
              <a:pPr algn="dist"/>
              <a:r>
                <a:rPr lang="zh-CN" altLang="en-US" sz="2000" dirty="0" smtClean="0">
                  <a:solidFill>
                    <a:schemeClr val="tx1">
                      <a:lumMod val="65000"/>
                      <a:lumOff val="35000"/>
                    </a:schemeClr>
                  </a:solidFill>
                  <a:ea typeface="微软雅黑" panose="020B0503020204020204" pitchFamily="34" charset="-122"/>
                </a:rPr>
                <a:t>设计与思考</a:t>
              </a:r>
              <a:endParaRPr lang="zh-CN" altLang="en-US" sz="2000" dirty="0">
                <a:solidFill>
                  <a:schemeClr val="tx1">
                    <a:lumMod val="65000"/>
                    <a:lumOff val="35000"/>
                  </a:schemeClr>
                </a:solidFill>
                <a:ea typeface="微软雅黑" panose="020B0503020204020204" pitchFamily="34" charset="-122"/>
              </a:endParaRPr>
            </a:p>
          </p:txBody>
        </p:sp>
        <p:sp>
          <p:nvSpPr>
            <p:cNvPr id="6" name="Oval 11"/>
            <p:cNvSpPr/>
            <p:nvPr/>
          </p:nvSpPr>
          <p:spPr>
            <a:xfrm>
              <a:off x="409225"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sp>
          <p:nvSpPr>
            <p:cNvPr id="7" name="Oval 11"/>
            <p:cNvSpPr/>
            <p:nvPr/>
          </p:nvSpPr>
          <p:spPr>
            <a:xfrm>
              <a:off x="555092"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gr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28649" y="1115995"/>
            <a:ext cx="11001452" cy="5262245"/>
          </a:xfrm>
          <a:prstGeom prst="rect">
            <a:avLst/>
          </a:prstGeom>
          <a:noFill/>
        </p:spPr>
        <p:txBody>
          <a:bodyPr wrap="square" rtlCol="0">
            <a:spAutoFit/>
          </a:bodyPr>
          <a:lstStyle/>
          <a:p>
            <a:pPr>
              <a:lnSpc>
                <a:spcPct val="200000"/>
              </a:lnSpc>
            </a:pPr>
            <a:r>
              <a:rPr lang="en-US" altLang="zh-CN" sz="2400" b="1" dirty="0" smtClean="0">
                <a:latin typeface="华文楷体" panose="02010600040101010101" pitchFamily="2" charset="-122"/>
                <a:ea typeface="华文楷体" panose="02010600040101010101" pitchFamily="2" charset="-122"/>
              </a:rPr>
              <a:t>2</a:t>
            </a:r>
            <a:r>
              <a:rPr lang="zh-CN" altLang="en-US" sz="2400" b="1" dirty="0" smtClean="0">
                <a:latin typeface="华文楷体" panose="02010600040101010101" pitchFamily="2" charset="-122"/>
                <a:ea typeface="华文楷体" panose="02010600040101010101" pitchFamily="2" charset="-122"/>
              </a:rPr>
              <a:t>、未来实施的初步设想</a:t>
            </a:r>
            <a:endParaRPr lang="en-US" altLang="zh-CN" sz="2400" b="1" dirty="0" smtClean="0">
              <a:latin typeface="华文楷体" panose="02010600040101010101" pitchFamily="2" charset="-122"/>
              <a:ea typeface="华文楷体" panose="02010600040101010101" pitchFamily="2" charset="-122"/>
            </a:endParaRPr>
          </a:p>
          <a:p>
            <a:pPr>
              <a:lnSpc>
                <a:spcPct val="200000"/>
              </a:lnSpc>
            </a:pPr>
            <a:r>
              <a:rPr lang="zh-CN" altLang="en-US" sz="2400" b="1" dirty="0" smtClean="0">
                <a:latin typeface="华文楷体" panose="02010600040101010101" pitchFamily="2" charset="-122"/>
                <a:ea typeface="华文楷体" panose="02010600040101010101" pitchFamily="2" charset="-122"/>
              </a:rPr>
              <a:t>（</a:t>
            </a:r>
            <a:r>
              <a:rPr lang="en-US" altLang="zh-CN" sz="2400" b="1" dirty="0" smtClean="0">
                <a:latin typeface="华文楷体" panose="02010600040101010101" pitchFamily="2" charset="-122"/>
                <a:ea typeface="华文楷体" panose="02010600040101010101" pitchFamily="2" charset="-122"/>
              </a:rPr>
              <a:t>2</a:t>
            </a:r>
            <a:r>
              <a:rPr lang="zh-CN" altLang="en-US" sz="2400" b="1" dirty="0" smtClean="0">
                <a:latin typeface="华文楷体" panose="02010600040101010101" pitchFamily="2" charset="-122"/>
                <a:ea typeface="华文楷体" panose="02010600040101010101" pitchFamily="2" charset="-122"/>
              </a:rPr>
              <a:t>）寻找实际发生的真实情景，重构技术与设计</a:t>
            </a:r>
            <a:r>
              <a:rPr lang="en-US" altLang="zh-CN" sz="2400" b="1" dirty="0" smtClean="0">
                <a:latin typeface="华文楷体" panose="02010600040101010101" pitchFamily="2" charset="-122"/>
                <a:ea typeface="华文楷体" panose="02010600040101010101" pitchFamily="2" charset="-122"/>
              </a:rPr>
              <a:t>2</a:t>
            </a:r>
            <a:r>
              <a:rPr lang="zh-CN" altLang="en-US" sz="2400" b="1" dirty="0" smtClean="0">
                <a:latin typeface="华文楷体" panose="02010600040101010101" pitchFamily="2" charset="-122"/>
                <a:ea typeface="华文楷体" panose="02010600040101010101" pitchFamily="2" charset="-122"/>
              </a:rPr>
              <a:t>的教学设计，初步设想基于学生技术与设计</a:t>
            </a:r>
            <a:r>
              <a:rPr lang="en-US" altLang="zh-CN" sz="2400" b="1" dirty="0" smtClean="0">
                <a:latin typeface="华文楷体" panose="02010600040101010101" pitchFamily="2" charset="-122"/>
                <a:ea typeface="华文楷体" panose="02010600040101010101" pitchFamily="2" charset="-122"/>
              </a:rPr>
              <a:t>1</a:t>
            </a:r>
            <a:r>
              <a:rPr lang="zh-CN" altLang="en-US" sz="2400" b="1" dirty="0" smtClean="0">
                <a:latin typeface="华文楷体" panose="02010600040101010101" pitchFamily="2" charset="-122"/>
                <a:ea typeface="华文楷体" panose="02010600040101010101" pitchFamily="2" charset="-122"/>
              </a:rPr>
              <a:t>中经历的案例记录再优化，分别突出结构、流程、系统和控制，实现工程思维的落地。</a:t>
            </a:r>
            <a:endParaRPr lang="en-US" altLang="zh-CN" sz="2400" b="1" dirty="0" smtClean="0">
              <a:latin typeface="华文楷体" panose="02010600040101010101" pitchFamily="2" charset="-122"/>
              <a:ea typeface="华文楷体" panose="02010600040101010101" pitchFamily="2" charset="-122"/>
            </a:endParaRPr>
          </a:p>
          <a:p>
            <a:pPr>
              <a:lnSpc>
                <a:spcPct val="200000"/>
              </a:lnSpc>
            </a:pPr>
            <a:r>
              <a:rPr lang="zh-CN" altLang="en-US" sz="2400" b="1" dirty="0" smtClean="0">
                <a:latin typeface="华文楷体" panose="02010600040101010101" pitchFamily="2" charset="-122"/>
                <a:ea typeface="华文楷体" panose="02010600040101010101" pitchFamily="2" charset="-122"/>
              </a:rPr>
              <a:t>（</a:t>
            </a:r>
            <a:r>
              <a:rPr lang="en-US" altLang="zh-CN" sz="2400" b="1" dirty="0" smtClean="0">
                <a:latin typeface="华文楷体" panose="02010600040101010101" pitchFamily="2" charset="-122"/>
                <a:ea typeface="华文楷体" panose="02010600040101010101" pitchFamily="2" charset="-122"/>
              </a:rPr>
              <a:t>3</a:t>
            </a:r>
            <a:r>
              <a:rPr lang="zh-CN" altLang="en-US" sz="2400" b="1" dirty="0" smtClean="0">
                <a:latin typeface="华文楷体" panose="02010600040101010101" pitchFamily="2" charset="-122"/>
                <a:ea typeface="华文楷体" panose="02010600040101010101" pitchFamily="2" charset="-122"/>
              </a:rPr>
              <a:t>）坚持“三基于原则”的课堂有效教学策略。（基于学生的需求、基于课标的要求、基于教师自身的特点）</a:t>
            </a:r>
            <a:endParaRPr lang="en-US" altLang="zh-CN" sz="2400" b="1" dirty="0" smtClean="0">
              <a:latin typeface="华文楷体" panose="02010600040101010101" pitchFamily="2" charset="-122"/>
              <a:ea typeface="华文楷体" panose="02010600040101010101" pitchFamily="2" charset="-122"/>
            </a:endParaRPr>
          </a:p>
          <a:p>
            <a:pPr>
              <a:lnSpc>
                <a:spcPct val="200000"/>
              </a:lnSpc>
            </a:pPr>
            <a:endParaRPr lang="zh-CN" altLang="en-US" sz="2400" b="1" dirty="0">
              <a:latin typeface="华文楷体" panose="02010600040101010101" pitchFamily="2" charset="-122"/>
              <a:ea typeface="华文楷体" panose="02010600040101010101" pitchFamily="2" charset="-122"/>
            </a:endParaRPr>
          </a:p>
        </p:txBody>
      </p:sp>
      <p:grpSp>
        <p:nvGrpSpPr>
          <p:cNvPr id="4" name="组合 3"/>
          <p:cNvGrpSpPr/>
          <p:nvPr/>
        </p:nvGrpSpPr>
        <p:grpSpPr>
          <a:xfrm>
            <a:off x="409225" y="330177"/>
            <a:ext cx="2662564" cy="398780"/>
            <a:chOff x="409225" y="330177"/>
            <a:chExt cx="2662564" cy="591089"/>
          </a:xfrm>
        </p:grpSpPr>
        <p:sp>
          <p:nvSpPr>
            <p:cNvPr id="5" name="Rectangle 19"/>
            <p:cNvSpPr/>
            <p:nvPr/>
          </p:nvSpPr>
          <p:spPr>
            <a:xfrm>
              <a:off x="1142963" y="330177"/>
              <a:ext cx="1928826" cy="591089"/>
            </a:xfrm>
            <a:prstGeom prst="rect">
              <a:avLst/>
            </a:prstGeom>
          </p:spPr>
          <p:txBody>
            <a:bodyPr wrap="square">
              <a:spAutoFit/>
            </a:bodyPr>
            <a:lstStyle/>
            <a:p>
              <a:pPr algn="dist"/>
              <a:r>
                <a:rPr lang="zh-CN" altLang="en-US" sz="2000" dirty="0" smtClean="0">
                  <a:solidFill>
                    <a:schemeClr val="tx1">
                      <a:lumMod val="65000"/>
                      <a:lumOff val="35000"/>
                    </a:schemeClr>
                  </a:solidFill>
                  <a:ea typeface="微软雅黑" panose="020B0503020204020204" pitchFamily="34" charset="-122"/>
                </a:rPr>
                <a:t>设计与思考</a:t>
              </a:r>
              <a:endParaRPr lang="zh-CN" altLang="en-US" sz="2000" dirty="0">
                <a:solidFill>
                  <a:schemeClr val="tx1">
                    <a:lumMod val="65000"/>
                    <a:lumOff val="35000"/>
                  </a:schemeClr>
                </a:solidFill>
                <a:ea typeface="微软雅黑" panose="020B0503020204020204" pitchFamily="34" charset="-122"/>
              </a:endParaRPr>
            </a:p>
          </p:txBody>
        </p:sp>
        <p:sp>
          <p:nvSpPr>
            <p:cNvPr id="6" name="Oval 11"/>
            <p:cNvSpPr/>
            <p:nvPr/>
          </p:nvSpPr>
          <p:spPr>
            <a:xfrm>
              <a:off x="409225"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sp>
          <p:nvSpPr>
            <p:cNvPr id="7" name="Oval 11"/>
            <p:cNvSpPr/>
            <p:nvPr/>
          </p:nvSpPr>
          <p:spPr>
            <a:xfrm>
              <a:off x="555092"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gr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409225" y="330177"/>
            <a:ext cx="2662564" cy="398780"/>
            <a:chOff x="409225" y="330177"/>
            <a:chExt cx="2662564" cy="591089"/>
          </a:xfrm>
        </p:grpSpPr>
        <p:sp>
          <p:nvSpPr>
            <p:cNvPr id="4" name="Rectangle 19"/>
            <p:cNvSpPr/>
            <p:nvPr/>
          </p:nvSpPr>
          <p:spPr>
            <a:xfrm>
              <a:off x="1142963" y="330177"/>
              <a:ext cx="1928826" cy="591089"/>
            </a:xfrm>
            <a:prstGeom prst="rect">
              <a:avLst/>
            </a:prstGeom>
          </p:spPr>
          <p:txBody>
            <a:bodyPr wrap="square">
              <a:spAutoFit/>
            </a:bodyPr>
            <a:lstStyle/>
            <a:p>
              <a:pPr algn="dist"/>
              <a:r>
                <a:rPr lang="zh-CN" altLang="en-US" sz="2000" dirty="0" smtClean="0">
                  <a:solidFill>
                    <a:schemeClr val="tx1">
                      <a:lumMod val="65000"/>
                      <a:lumOff val="35000"/>
                    </a:schemeClr>
                  </a:solidFill>
                  <a:ea typeface="微软雅黑" panose="020B0503020204020204" pitchFamily="34" charset="-122"/>
                </a:rPr>
                <a:t>设计与思考</a:t>
              </a:r>
              <a:endParaRPr lang="zh-CN" altLang="en-US" sz="2000" dirty="0">
                <a:solidFill>
                  <a:schemeClr val="tx1">
                    <a:lumMod val="65000"/>
                    <a:lumOff val="35000"/>
                  </a:schemeClr>
                </a:solidFill>
                <a:ea typeface="微软雅黑" panose="020B0503020204020204" pitchFamily="34" charset="-122"/>
              </a:endParaRPr>
            </a:p>
          </p:txBody>
        </p:sp>
        <p:sp>
          <p:nvSpPr>
            <p:cNvPr id="5" name="Oval 11"/>
            <p:cNvSpPr/>
            <p:nvPr/>
          </p:nvSpPr>
          <p:spPr>
            <a:xfrm>
              <a:off x="409225"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sp>
          <p:nvSpPr>
            <p:cNvPr id="6" name="Oval 11"/>
            <p:cNvSpPr/>
            <p:nvPr/>
          </p:nvSpPr>
          <p:spPr>
            <a:xfrm>
              <a:off x="555092"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grpSp>
      <p:sp>
        <p:nvSpPr>
          <p:cNvPr id="7" name="TextBox 6"/>
          <p:cNvSpPr txBox="1"/>
          <p:nvPr/>
        </p:nvSpPr>
        <p:spPr>
          <a:xfrm>
            <a:off x="928649" y="1115995"/>
            <a:ext cx="11001452" cy="3415030"/>
          </a:xfrm>
          <a:prstGeom prst="rect">
            <a:avLst/>
          </a:prstGeom>
          <a:noFill/>
        </p:spPr>
        <p:txBody>
          <a:bodyPr wrap="square" rtlCol="0">
            <a:spAutoFit/>
          </a:bodyPr>
          <a:lstStyle/>
          <a:p>
            <a:pPr>
              <a:lnSpc>
                <a:spcPct val="200000"/>
              </a:lnSpc>
            </a:pPr>
            <a:r>
              <a:rPr lang="zh-CN" altLang="en-US" sz="3600" b="1" dirty="0" smtClean="0">
                <a:latin typeface="华文楷体" panose="02010600040101010101" pitchFamily="2" charset="-122"/>
                <a:ea typeface="华文楷体" panose="02010600040101010101" pitchFamily="2" charset="-122"/>
              </a:rPr>
              <a:t>结束语：</a:t>
            </a:r>
            <a:endParaRPr lang="en-US" altLang="zh-CN" sz="3600" b="1" dirty="0" smtClean="0">
              <a:latin typeface="华文楷体" panose="02010600040101010101" pitchFamily="2" charset="-122"/>
              <a:ea typeface="华文楷体" panose="02010600040101010101" pitchFamily="2" charset="-122"/>
            </a:endParaRPr>
          </a:p>
          <a:p>
            <a:pPr>
              <a:lnSpc>
                <a:spcPct val="200000"/>
              </a:lnSpc>
            </a:pPr>
            <a:r>
              <a:rPr lang="zh-CN" altLang="en-US" sz="3600" b="1" dirty="0" smtClean="0">
                <a:latin typeface="华文楷体" panose="02010600040101010101" pitchFamily="2" charset="-122"/>
                <a:ea typeface="华文楷体" panose="02010600040101010101" pitchFamily="2" charset="-122"/>
              </a:rPr>
              <a:t>        新一轮的大变革中，既是挑战，又蕴含着机遇，我们都在路上。。。。。</a:t>
            </a:r>
            <a:endParaRPr lang="zh-CN" altLang="en-US" sz="3600" b="1" dirty="0">
              <a:latin typeface="华文楷体" panose="02010600040101010101" pitchFamily="2" charset="-122"/>
              <a:ea typeface="华文楷体" panose="02010600040101010101" pitchFamily="2" charset="-122"/>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71525" y="1544623"/>
            <a:ext cx="11090055" cy="3929090"/>
          </a:xfrm>
        </p:spPr>
        <p:txBody>
          <a:bodyPr/>
          <a:lstStyle/>
          <a:p>
            <a:pPr>
              <a:lnSpc>
                <a:spcPct val="200000"/>
              </a:lnSpc>
            </a:pPr>
            <a:r>
              <a:rPr lang="zh-CN" altLang="en-US" dirty="0" smtClean="0"/>
              <a:t>      </a:t>
            </a:r>
            <a:r>
              <a:rPr lang="zh-CN" altLang="en-US" sz="3600" b="1" dirty="0" smtClean="0">
                <a:latin typeface="华文楷体" panose="02010600040101010101" pitchFamily="2" charset="-122"/>
                <a:ea typeface="华文楷体" panose="02010600040101010101" pitchFamily="2" charset="-122"/>
              </a:rPr>
              <a:t>本次交流，部分内容属于贩卖，感谢张绪培、崔允漷、杨向东、顾建军教授及段清、白珍、赵薇、李作林、管光海等老师。</a:t>
            </a:r>
            <a:br>
              <a:rPr lang="en-US" altLang="zh-CN" sz="3600" b="1" dirty="0" smtClean="0">
                <a:latin typeface="华文楷体" panose="02010600040101010101" pitchFamily="2" charset="-122"/>
                <a:ea typeface="华文楷体" panose="02010600040101010101" pitchFamily="2" charset="-122"/>
              </a:rPr>
            </a:br>
            <a:br>
              <a:rPr lang="en-US" altLang="zh-CN" sz="3600" b="1" dirty="0" smtClean="0">
                <a:latin typeface="华文楷体" panose="02010600040101010101" pitchFamily="2" charset="-122"/>
                <a:ea typeface="华文楷体" panose="02010600040101010101" pitchFamily="2" charset="-122"/>
              </a:rPr>
            </a:br>
            <a:r>
              <a:rPr lang="en-US" altLang="zh-CN" sz="3600" b="1" dirty="0" smtClean="0">
                <a:latin typeface="华文楷体" panose="02010600040101010101" pitchFamily="2" charset="-122"/>
                <a:ea typeface="华文楷体" panose="02010600040101010101" pitchFamily="2" charset="-122"/>
              </a:rPr>
              <a:t>         </a:t>
            </a:r>
            <a:br>
              <a:rPr lang="en-US" altLang="zh-CN" dirty="0" smtClean="0"/>
            </a:br>
            <a:r>
              <a:rPr lang="en-US" altLang="zh-CN" dirty="0" smtClean="0"/>
              <a:t>         </a:t>
            </a:r>
            <a:endParaRPr lang="zh-CN" altLang="en-US" dirty="0"/>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428979" y="1258871"/>
            <a:ext cx="5929354" cy="4524315"/>
          </a:xfrm>
          <a:prstGeom prst="rect">
            <a:avLst/>
          </a:prstGeom>
          <a:noFill/>
        </p:spPr>
        <p:txBody>
          <a:bodyPr wrap="square" lIns="91440" tIns="45720" rIns="91440" bIns="45720">
            <a:spAutoFit/>
          </a:bodyPr>
          <a:lstStyle/>
          <a:p>
            <a:pPr algn="ctr"/>
            <a:r>
              <a:rPr lang="zh-CN" altLang="en-US" sz="96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谢谢聆听     不当之处敬请指正！</a:t>
            </a:r>
            <a:endParaRPr lang="zh-CN" altLang="en-US" sz="9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2962300" y="2645386"/>
            <a:ext cx="6253157" cy="2109348"/>
            <a:chOff x="2962300" y="2645386"/>
            <a:chExt cx="6253157" cy="2109348"/>
          </a:xfrm>
        </p:grpSpPr>
        <p:sp>
          <p:nvSpPr>
            <p:cNvPr id="26" name="矩形 25"/>
            <p:cNvSpPr/>
            <p:nvPr/>
          </p:nvSpPr>
          <p:spPr>
            <a:xfrm>
              <a:off x="5572119" y="3330573"/>
              <a:ext cx="3643338" cy="676660"/>
            </a:xfrm>
            <a:prstGeom prst="rect">
              <a:avLst/>
            </a:prstGeom>
          </p:spPr>
          <p:txBody>
            <a:bodyPr wrap="square">
              <a:spAutoFit/>
            </a:bodyPr>
            <a:lstStyle/>
            <a:p>
              <a:pPr algn="dist"/>
              <a:r>
                <a:rPr lang="zh-CN" altLang="en-US" sz="3795" b="1" dirty="0" smtClean="0">
                  <a:solidFill>
                    <a:srgbClr val="AE002B"/>
                  </a:solidFill>
                  <a:latin typeface="微软雅黑" panose="020B0503020204020204" pitchFamily="34" charset="-122"/>
                  <a:ea typeface="微软雅黑" panose="020B0503020204020204" pitchFamily="34" charset="-122"/>
                </a:rPr>
                <a:t>背景介绍</a:t>
              </a:r>
              <a:endParaRPr lang="zh-CN" altLang="en-US" sz="3795" b="1" dirty="0">
                <a:solidFill>
                  <a:srgbClr val="AE002B"/>
                </a:solidFill>
                <a:latin typeface="微软雅黑" panose="020B0503020204020204" pitchFamily="34" charset="-122"/>
                <a:ea typeface="微软雅黑" panose="020B0503020204020204" pitchFamily="34" charset="-122"/>
              </a:endParaRPr>
            </a:p>
          </p:txBody>
        </p:sp>
        <p:sp>
          <p:nvSpPr>
            <p:cNvPr id="10" name="Freeform 15"/>
            <p:cNvSpPr/>
            <p:nvPr/>
          </p:nvSpPr>
          <p:spPr bwMode="auto">
            <a:xfrm>
              <a:off x="2962300" y="2645386"/>
              <a:ext cx="2109350" cy="2109348"/>
            </a:xfrm>
            <a:custGeom>
              <a:avLst/>
              <a:gdLst>
                <a:gd name="T0" fmla="*/ 77 w 1306"/>
                <a:gd name="T1" fmla="*/ 0 h 1306"/>
                <a:gd name="T2" fmla="*/ 1231 w 1306"/>
                <a:gd name="T3" fmla="*/ 0 h 1306"/>
                <a:gd name="T4" fmla="*/ 1254 w 1306"/>
                <a:gd name="T5" fmla="*/ 4 h 1306"/>
                <a:gd name="T6" fmla="*/ 1275 w 1306"/>
                <a:gd name="T7" fmla="*/ 16 h 1306"/>
                <a:gd name="T8" fmla="*/ 1292 w 1306"/>
                <a:gd name="T9" fmla="*/ 32 h 1306"/>
                <a:gd name="T10" fmla="*/ 1303 w 1306"/>
                <a:gd name="T11" fmla="*/ 53 h 1306"/>
                <a:gd name="T12" fmla="*/ 1306 w 1306"/>
                <a:gd name="T13" fmla="*/ 77 h 1306"/>
                <a:gd name="T14" fmla="*/ 1306 w 1306"/>
                <a:gd name="T15" fmla="*/ 1231 h 1306"/>
                <a:gd name="T16" fmla="*/ 1303 w 1306"/>
                <a:gd name="T17" fmla="*/ 1254 h 1306"/>
                <a:gd name="T18" fmla="*/ 1292 w 1306"/>
                <a:gd name="T19" fmla="*/ 1275 h 1306"/>
                <a:gd name="T20" fmla="*/ 1275 w 1306"/>
                <a:gd name="T21" fmla="*/ 1292 h 1306"/>
                <a:gd name="T22" fmla="*/ 1254 w 1306"/>
                <a:gd name="T23" fmla="*/ 1303 h 1306"/>
                <a:gd name="T24" fmla="*/ 1231 w 1306"/>
                <a:gd name="T25" fmla="*/ 1306 h 1306"/>
                <a:gd name="T26" fmla="*/ 77 w 1306"/>
                <a:gd name="T27" fmla="*/ 1306 h 1306"/>
                <a:gd name="T28" fmla="*/ 53 w 1306"/>
                <a:gd name="T29" fmla="*/ 1303 h 1306"/>
                <a:gd name="T30" fmla="*/ 32 w 1306"/>
                <a:gd name="T31" fmla="*/ 1292 h 1306"/>
                <a:gd name="T32" fmla="*/ 16 w 1306"/>
                <a:gd name="T33" fmla="*/ 1275 h 1306"/>
                <a:gd name="T34" fmla="*/ 4 w 1306"/>
                <a:gd name="T35" fmla="*/ 1254 h 1306"/>
                <a:gd name="T36" fmla="*/ 0 w 1306"/>
                <a:gd name="T37" fmla="*/ 1231 h 1306"/>
                <a:gd name="T38" fmla="*/ 0 w 1306"/>
                <a:gd name="T39" fmla="*/ 77 h 1306"/>
                <a:gd name="T40" fmla="*/ 4 w 1306"/>
                <a:gd name="T41" fmla="*/ 53 h 1306"/>
                <a:gd name="T42" fmla="*/ 16 w 1306"/>
                <a:gd name="T43" fmla="*/ 32 h 1306"/>
                <a:gd name="T44" fmla="*/ 32 w 1306"/>
                <a:gd name="T45" fmla="*/ 16 h 1306"/>
                <a:gd name="T46" fmla="*/ 53 w 1306"/>
                <a:gd name="T47" fmla="*/ 4 h 1306"/>
                <a:gd name="T48" fmla="*/ 77 w 1306"/>
                <a:gd name="T49" fmla="*/ 0 h 1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06" h="1306">
                  <a:moveTo>
                    <a:pt x="77" y="0"/>
                  </a:moveTo>
                  <a:lnTo>
                    <a:pt x="1231" y="0"/>
                  </a:lnTo>
                  <a:lnTo>
                    <a:pt x="1254" y="4"/>
                  </a:lnTo>
                  <a:lnTo>
                    <a:pt x="1275" y="16"/>
                  </a:lnTo>
                  <a:lnTo>
                    <a:pt x="1292" y="32"/>
                  </a:lnTo>
                  <a:lnTo>
                    <a:pt x="1303" y="53"/>
                  </a:lnTo>
                  <a:lnTo>
                    <a:pt x="1306" y="77"/>
                  </a:lnTo>
                  <a:lnTo>
                    <a:pt x="1306" y="1231"/>
                  </a:lnTo>
                  <a:lnTo>
                    <a:pt x="1303" y="1254"/>
                  </a:lnTo>
                  <a:lnTo>
                    <a:pt x="1292" y="1275"/>
                  </a:lnTo>
                  <a:lnTo>
                    <a:pt x="1275" y="1292"/>
                  </a:lnTo>
                  <a:lnTo>
                    <a:pt x="1254" y="1303"/>
                  </a:lnTo>
                  <a:lnTo>
                    <a:pt x="1231" y="1306"/>
                  </a:lnTo>
                  <a:lnTo>
                    <a:pt x="77" y="1306"/>
                  </a:lnTo>
                  <a:lnTo>
                    <a:pt x="53" y="1303"/>
                  </a:lnTo>
                  <a:lnTo>
                    <a:pt x="32" y="1292"/>
                  </a:lnTo>
                  <a:lnTo>
                    <a:pt x="16" y="1275"/>
                  </a:lnTo>
                  <a:lnTo>
                    <a:pt x="4" y="1254"/>
                  </a:lnTo>
                  <a:lnTo>
                    <a:pt x="0" y="1231"/>
                  </a:lnTo>
                  <a:lnTo>
                    <a:pt x="0" y="77"/>
                  </a:lnTo>
                  <a:lnTo>
                    <a:pt x="4" y="53"/>
                  </a:lnTo>
                  <a:lnTo>
                    <a:pt x="16" y="32"/>
                  </a:lnTo>
                  <a:lnTo>
                    <a:pt x="32" y="16"/>
                  </a:lnTo>
                  <a:lnTo>
                    <a:pt x="53" y="4"/>
                  </a:lnTo>
                  <a:lnTo>
                    <a:pt x="77" y="0"/>
                  </a:lnTo>
                  <a:close/>
                </a:path>
              </a:pathLst>
            </a:custGeom>
            <a:gradFill flip="none" rotWithShape="1">
              <a:gsLst>
                <a:gs pos="3000">
                  <a:schemeClr val="bg1">
                    <a:lumMod val="75000"/>
                  </a:schemeClr>
                </a:gs>
                <a:gs pos="59000">
                  <a:srgbClr val="FBFBFB"/>
                </a:gs>
              </a:gsLst>
              <a:lin ang="2700000" scaled="1"/>
              <a:tileRect/>
            </a:gradFill>
            <a:ln w="57150">
              <a:solidFill>
                <a:schemeClr val="bg1"/>
              </a:solidFill>
              <a:prstDash val="solid"/>
              <a:round/>
            </a:ln>
            <a:effectLst>
              <a:outerShdw blurRad="177800" dist="203200" dir="2700000" algn="tl" rotWithShape="0">
                <a:prstClr val="black">
                  <a:alpha val="40000"/>
                </a:prstClr>
              </a:outerShdw>
            </a:effectLst>
          </p:spPr>
          <p:txBody>
            <a:bodyPr vert="horz" wrap="square" lIns="128580" tIns="64290" rIns="128580" bIns="64290" numCol="1" anchor="ctr" anchorCtr="1" compatLnSpc="1"/>
            <a:lstStyle/>
            <a:p>
              <a:endParaRPr lang="zh-CN" altLang="en-US" sz="8800" dirty="0">
                <a:solidFill>
                  <a:srgbClr val="AE002B"/>
                </a:solidFill>
                <a:latin typeface="Impact" panose="020B0806030902050204" pitchFamily="34" charset="0"/>
              </a:endParaRPr>
            </a:p>
          </p:txBody>
        </p:sp>
        <p:sp>
          <p:nvSpPr>
            <p:cNvPr id="11" name="文本框 10"/>
            <p:cNvSpPr txBox="1"/>
            <p:nvPr/>
          </p:nvSpPr>
          <p:spPr>
            <a:xfrm>
              <a:off x="3309550" y="2915230"/>
              <a:ext cx="1414850" cy="1569660"/>
            </a:xfrm>
            <a:prstGeom prst="rect">
              <a:avLst/>
            </a:prstGeom>
            <a:noFill/>
          </p:spPr>
          <p:txBody>
            <a:bodyPr wrap="square" rtlCol="0">
              <a:spAutoFit/>
            </a:bodyPr>
            <a:lstStyle/>
            <a:p>
              <a:pPr algn="ctr"/>
              <a:r>
                <a:rPr lang="en-US" altLang="zh-CN" sz="9600" dirty="0" smtClean="0">
                  <a:solidFill>
                    <a:srgbClr val="AE002B"/>
                  </a:solidFill>
                  <a:latin typeface="Impact" panose="020B0806030902050204" pitchFamily="34" charset="0"/>
                </a:rPr>
                <a:t>01</a:t>
              </a:r>
              <a:endParaRPr lang="zh-CN" altLang="en-US" sz="9600" dirty="0">
                <a:solidFill>
                  <a:srgbClr val="AE002B"/>
                </a:solidFill>
                <a:latin typeface="Impact" panose="020B0806030902050204" pitchFamily="34" charset="0"/>
              </a:endParaRPr>
            </a:p>
          </p:txBody>
        </p:sp>
      </p:gr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组合 31"/>
          <p:cNvGrpSpPr/>
          <p:nvPr/>
        </p:nvGrpSpPr>
        <p:grpSpPr>
          <a:xfrm>
            <a:off x="409225" y="332869"/>
            <a:ext cx="2734002" cy="429009"/>
            <a:chOff x="409225" y="332869"/>
            <a:chExt cx="2734002" cy="429009"/>
          </a:xfrm>
        </p:grpSpPr>
        <p:sp>
          <p:nvSpPr>
            <p:cNvPr id="17" name="Rectangle 19"/>
            <p:cNvSpPr/>
            <p:nvPr/>
          </p:nvSpPr>
          <p:spPr>
            <a:xfrm>
              <a:off x="1072824" y="361768"/>
              <a:ext cx="2070403" cy="400110"/>
            </a:xfrm>
            <a:prstGeom prst="rect">
              <a:avLst/>
            </a:prstGeom>
          </p:spPr>
          <p:txBody>
            <a:bodyPr wrap="square">
              <a:spAutoFit/>
            </a:bodyPr>
            <a:lstStyle/>
            <a:p>
              <a:pPr algn="dist"/>
              <a:r>
                <a:rPr lang="zh-CN" altLang="en-US" sz="2000" b="1" dirty="0" smtClean="0">
                  <a:solidFill>
                    <a:schemeClr val="tx1">
                      <a:lumMod val="65000"/>
                      <a:lumOff val="35000"/>
                    </a:schemeClr>
                  </a:solidFill>
                  <a:ea typeface="微软雅黑" panose="020B0503020204020204" pitchFamily="34" charset="-122"/>
                </a:rPr>
                <a:t>背景介绍</a:t>
              </a:r>
              <a:endParaRPr lang="zh-CN" altLang="en-US" sz="2000" b="1" dirty="0">
                <a:solidFill>
                  <a:schemeClr val="tx1">
                    <a:lumMod val="65000"/>
                    <a:lumOff val="35000"/>
                  </a:schemeClr>
                </a:solidFill>
                <a:ea typeface="微软雅黑" panose="020B0503020204020204" pitchFamily="34" charset="-122"/>
              </a:endParaRPr>
            </a:p>
          </p:txBody>
        </p:sp>
        <p:sp>
          <p:nvSpPr>
            <p:cNvPr id="18" name="Oval 11"/>
            <p:cNvSpPr/>
            <p:nvPr/>
          </p:nvSpPr>
          <p:spPr>
            <a:xfrm>
              <a:off x="409225"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sp>
          <p:nvSpPr>
            <p:cNvPr id="19" name="Oval 11"/>
            <p:cNvSpPr/>
            <p:nvPr/>
          </p:nvSpPr>
          <p:spPr>
            <a:xfrm>
              <a:off x="555092"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grpSp>
      <p:sp>
        <p:nvSpPr>
          <p:cNvPr id="20" name="TextBox 19"/>
          <p:cNvSpPr txBox="1"/>
          <p:nvPr/>
        </p:nvSpPr>
        <p:spPr>
          <a:xfrm>
            <a:off x="1071525" y="1330309"/>
            <a:ext cx="10858576" cy="584775"/>
          </a:xfrm>
          <a:prstGeom prst="rect">
            <a:avLst/>
          </a:prstGeom>
          <a:noFill/>
        </p:spPr>
        <p:txBody>
          <a:bodyPr wrap="square" rtlCol="0">
            <a:spAutoFit/>
          </a:bodyPr>
          <a:lstStyle/>
          <a:p>
            <a:r>
              <a:rPr lang="en-US" altLang="zh-CN" sz="3200" b="1" dirty="0" smtClean="0">
                <a:latin typeface="华文楷体" panose="02010600040101010101" pitchFamily="2" charset="-122"/>
                <a:ea typeface="华文楷体" panose="02010600040101010101" pitchFamily="2" charset="-122"/>
              </a:rPr>
              <a:t>1</a:t>
            </a:r>
            <a:r>
              <a:rPr lang="zh-CN" altLang="en-US" sz="3200" b="1" dirty="0" smtClean="0">
                <a:latin typeface="华文楷体" panose="02010600040101010101" pitchFamily="2" charset="-122"/>
                <a:ea typeface="华文楷体" panose="02010600040101010101" pitchFamily="2" charset="-122"/>
              </a:rPr>
              <a:t>、梳理关系</a:t>
            </a:r>
            <a:endParaRPr lang="zh-CN" altLang="en-US" sz="3200" b="1" dirty="0">
              <a:latin typeface="华文楷体" panose="02010600040101010101" pitchFamily="2" charset="-122"/>
              <a:ea typeface="华文楷体" panose="02010600040101010101" pitchFamily="2" charset="-122"/>
            </a:endParaRPr>
          </a:p>
        </p:txBody>
      </p:sp>
      <p:sp>
        <p:nvSpPr>
          <p:cNvPr id="22" name="圆角矩形 21"/>
          <p:cNvSpPr/>
          <p:nvPr/>
        </p:nvSpPr>
        <p:spPr>
          <a:xfrm>
            <a:off x="285707" y="2473317"/>
            <a:ext cx="2714644" cy="17859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zh-CN" altLang="en-US" sz="2400" dirty="0" smtClean="0"/>
              <a:t>教育的根本任务：立德树人</a:t>
            </a:r>
            <a:endParaRPr lang="zh-CN" altLang="en-US" sz="2400" dirty="0"/>
          </a:p>
        </p:txBody>
      </p:sp>
      <p:cxnSp>
        <p:nvCxnSpPr>
          <p:cNvPr id="25" name="直接箭头连接符 24"/>
          <p:cNvCxnSpPr>
            <a:stCxn id="22" idx="3"/>
          </p:cNvCxnSpPr>
          <p:nvPr/>
        </p:nvCxnSpPr>
        <p:spPr>
          <a:xfrm>
            <a:off x="3000351" y="3366292"/>
            <a:ext cx="2286016" cy="35719"/>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3000351" y="2830507"/>
            <a:ext cx="2428892" cy="461665"/>
          </a:xfrm>
          <a:prstGeom prst="rect">
            <a:avLst/>
          </a:prstGeom>
          <a:noFill/>
        </p:spPr>
        <p:txBody>
          <a:bodyPr wrap="square" rtlCol="0">
            <a:spAutoFit/>
          </a:bodyPr>
          <a:lstStyle/>
          <a:p>
            <a:r>
              <a:rPr lang="zh-CN" altLang="en-US" sz="2400" dirty="0" smtClean="0"/>
              <a:t>落实的目标路径</a:t>
            </a:r>
            <a:endParaRPr lang="zh-CN" altLang="en-US" sz="2400" dirty="0"/>
          </a:p>
        </p:txBody>
      </p:sp>
      <p:sp>
        <p:nvSpPr>
          <p:cNvPr id="34" name="圆角矩形 33"/>
          <p:cNvSpPr/>
          <p:nvPr/>
        </p:nvSpPr>
        <p:spPr>
          <a:xfrm>
            <a:off x="5286367" y="2544755"/>
            <a:ext cx="2714644" cy="17859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zh-CN" altLang="en-US" sz="2400" dirty="0" smtClean="0"/>
              <a:t>学生全面发展的核心素养（</a:t>
            </a:r>
            <a:r>
              <a:rPr lang="en-US" altLang="zh-CN" sz="2400" dirty="0" smtClean="0"/>
              <a:t>3</a:t>
            </a:r>
            <a:r>
              <a:rPr lang="zh-CN" altLang="en-US" sz="2400" dirty="0" smtClean="0"/>
              <a:t>个方面，</a:t>
            </a:r>
            <a:r>
              <a:rPr lang="en-US" altLang="zh-CN" sz="2400" dirty="0" smtClean="0"/>
              <a:t>6</a:t>
            </a:r>
            <a:r>
              <a:rPr lang="zh-CN" altLang="en-US" sz="2400" dirty="0" smtClean="0"/>
              <a:t>大核心素养，</a:t>
            </a:r>
            <a:r>
              <a:rPr lang="en-US" altLang="zh-CN" sz="2400" dirty="0" smtClean="0"/>
              <a:t>18</a:t>
            </a:r>
            <a:r>
              <a:rPr lang="zh-CN" altLang="en-US" sz="2400" dirty="0" smtClean="0"/>
              <a:t>个要点）</a:t>
            </a:r>
            <a:endParaRPr lang="zh-CN" altLang="en-US" sz="2400" dirty="0"/>
          </a:p>
        </p:txBody>
      </p:sp>
      <p:cxnSp>
        <p:nvCxnSpPr>
          <p:cNvPr id="36" name="直接箭头连接符 35"/>
          <p:cNvCxnSpPr/>
          <p:nvPr/>
        </p:nvCxnSpPr>
        <p:spPr>
          <a:xfrm>
            <a:off x="8001011" y="3473449"/>
            <a:ext cx="2286016" cy="35719"/>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7" name="圆角矩形 36"/>
          <p:cNvSpPr/>
          <p:nvPr/>
        </p:nvSpPr>
        <p:spPr>
          <a:xfrm>
            <a:off x="10287027" y="2544755"/>
            <a:ext cx="2357454" cy="17859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zh-CN" altLang="en-US" sz="2400" dirty="0" smtClean="0"/>
              <a:t>学科核心素养</a:t>
            </a:r>
            <a:endParaRPr lang="zh-CN" altLang="en-US" sz="2400" dirty="0"/>
          </a:p>
        </p:txBody>
      </p:sp>
      <p:sp>
        <p:nvSpPr>
          <p:cNvPr id="38" name="TextBox 37"/>
          <p:cNvSpPr txBox="1"/>
          <p:nvPr/>
        </p:nvSpPr>
        <p:spPr>
          <a:xfrm>
            <a:off x="8215325" y="2901945"/>
            <a:ext cx="2000264" cy="461665"/>
          </a:xfrm>
          <a:prstGeom prst="rect">
            <a:avLst/>
          </a:prstGeom>
          <a:noFill/>
        </p:spPr>
        <p:txBody>
          <a:bodyPr wrap="square" rtlCol="0">
            <a:spAutoFit/>
          </a:bodyPr>
          <a:lstStyle/>
          <a:p>
            <a:r>
              <a:rPr lang="zh-CN" altLang="en-US" sz="2400" dirty="0" smtClean="0"/>
              <a:t>载体：学科</a:t>
            </a:r>
            <a:endParaRPr lang="zh-CN" altLang="en-US" sz="2400" dirty="0"/>
          </a:p>
        </p:txBody>
      </p:sp>
      <p:sp>
        <p:nvSpPr>
          <p:cNvPr id="39" name="TextBox 38"/>
          <p:cNvSpPr txBox="1"/>
          <p:nvPr/>
        </p:nvSpPr>
        <p:spPr>
          <a:xfrm>
            <a:off x="2714599" y="5545151"/>
            <a:ext cx="6929486" cy="646331"/>
          </a:xfrm>
          <a:prstGeom prst="rect">
            <a:avLst/>
          </a:prstGeom>
          <a:noFill/>
        </p:spPr>
        <p:txBody>
          <a:bodyPr wrap="square" rtlCol="0">
            <a:spAutoFit/>
          </a:bodyPr>
          <a:lstStyle/>
          <a:p>
            <a:r>
              <a:rPr lang="zh-CN" altLang="en-US" sz="3600" b="1" dirty="0" smtClean="0">
                <a:latin typeface="楷体" panose="02010609060101010101" pitchFamily="49" charset="-122"/>
                <a:ea typeface="楷体" panose="02010609060101010101" pitchFamily="49" charset="-122"/>
              </a:rPr>
              <a:t>结论：以学科核心素养为纲</a:t>
            </a:r>
            <a:endParaRPr lang="zh-CN" altLang="en-US" sz="3600" b="1" dirty="0">
              <a:latin typeface="楷体" panose="02010609060101010101" pitchFamily="49" charset="-122"/>
              <a:ea typeface="楷体" panose="02010609060101010101" pitchFamily="49" charset="-122"/>
            </a:endParaRPr>
          </a:p>
        </p:txBody>
      </p:sp>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409225" y="332869"/>
            <a:ext cx="2734002" cy="429009"/>
            <a:chOff x="409225" y="332869"/>
            <a:chExt cx="2734002" cy="429009"/>
          </a:xfrm>
        </p:grpSpPr>
        <p:sp>
          <p:nvSpPr>
            <p:cNvPr id="4" name="Rectangle 19"/>
            <p:cNvSpPr/>
            <p:nvPr/>
          </p:nvSpPr>
          <p:spPr>
            <a:xfrm>
              <a:off x="1072824" y="361768"/>
              <a:ext cx="2070403" cy="400110"/>
            </a:xfrm>
            <a:prstGeom prst="rect">
              <a:avLst/>
            </a:prstGeom>
          </p:spPr>
          <p:txBody>
            <a:bodyPr wrap="square">
              <a:spAutoFit/>
            </a:bodyPr>
            <a:lstStyle/>
            <a:p>
              <a:pPr algn="dist"/>
              <a:r>
                <a:rPr lang="zh-CN" altLang="en-US" sz="2000" b="1" dirty="0" smtClean="0">
                  <a:solidFill>
                    <a:schemeClr val="tx1">
                      <a:lumMod val="65000"/>
                      <a:lumOff val="35000"/>
                    </a:schemeClr>
                  </a:solidFill>
                  <a:ea typeface="微软雅黑" panose="020B0503020204020204" pitchFamily="34" charset="-122"/>
                </a:rPr>
                <a:t>背景介绍</a:t>
              </a:r>
              <a:endParaRPr lang="zh-CN" altLang="en-US" sz="2000" b="1" dirty="0">
                <a:solidFill>
                  <a:schemeClr val="tx1">
                    <a:lumMod val="65000"/>
                    <a:lumOff val="35000"/>
                  </a:schemeClr>
                </a:solidFill>
                <a:ea typeface="微软雅黑" panose="020B0503020204020204" pitchFamily="34" charset="-122"/>
              </a:endParaRPr>
            </a:p>
          </p:txBody>
        </p:sp>
        <p:sp>
          <p:nvSpPr>
            <p:cNvPr id="5" name="Oval 11"/>
            <p:cNvSpPr/>
            <p:nvPr/>
          </p:nvSpPr>
          <p:spPr>
            <a:xfrm>
              <a:off x="409225"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sp>
          <p:nvSpPr>
            <p:cNvPr id="6" name="Oval 11"/>
            <p:cNvSpPr/>
            <p:nvPr/>
          </p:nvSpPr>
          <p:spPr>
            <a:xfrm>
              <a:off x="555092"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grpSp>
      <p:sp>
        <p:nvSpPr>
          <p:cNvPr id="7" name="TextBox 6"/>
          <p:cNvSpPr txBox="1"/>
          <p:nvPr/>
        </p:nvSpPr>
        <p:spPr>
          <a:xfrm>
            <a:off x="928649" y="1258871"/>
            <a:ext cx="9787006" cy="523220"/>
          </a:xfrm>
          <a:prstGeom prst="rect">
            <a:avLst/>
          </a:prstGeom>
          <a:noFill/>
        </p:spPr>
        <p:txBody>
          <a:bodyPr wrap="square" rtlCol="0">
            <a:spAutoFit/>
          </a:bodyPr>
          <a:lstStyle/>
          <a:p>
            <a:r>
              <a:rPr lang="en-US" altLang="zh-CN" sz="2800" b="1" dirty="0" smtClean="0"/>
              <a:t>2</a:t>
            </a:r>
            <a:r>
              <a:rPr lang="zh-CN" altLang="en-US" sz="2800" b="1" dirty="0" smtClean="0"/>
              <a:t>、对学科核心素养的认识</a:t>
            </a:r>
            <a:endParaRPr lang="zh-CN" altLang="en-US" sz="2800" b="1" dirty="0"/>
          </a:p>
        </p:txBody>
      </p:sp>
      <p:grpSp>
        <p:nvGrpSpPr>
          <p:cNvPr id="10" name="组合 9"/>
          <p:cNvGrpSpPr/>
          <p:nvPr/>
        </p:nvGrpSpPr>
        <p:grpSpPr>
          <a:xfrm>
            <a:off x="1928781" y="3687762"/>
            <a:ext cx="9144064" cy="1285883"/>
            <a:chOff x="410837" y="0"/>
            <a:chExt cx="8822455" cy="1357321"/>
          </a:xfrm>
        </p:grpSpPr>
        <p:sp>
          <p:nvSpPr>
            <p:cNvPr id="11" name="五边形 10"/>
            <p:cNvSpPr/>
            <p:nvPr/>
          </p:nvSpPr>
          <p:spPr>
            <a:xfrm rot="10800000">
              <a:off x="410837" y="0"/>
              <a:ext cx="8822455" cy="1357321"/>
            </a:xfrm>
            <a:prstGeom prst="homePlat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五边形 4"/>
            <p:cNvSpPr/>
            <p:nvPr/>
          </p:nvSpPr>
          <p:spPr>
            <a:xfrm rot="21600000">
              <a:off x="750171" y="0"/>
              <a:ext cx="8483121" cy="135732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98541" tIns="102870" rIns="192024" bIns="102870" numCol="1" spcCol="1270" anchor="ctr" anchorCtr="0">
              <a:noAutofit/>
            </a:bodyPr>
            <a:lstStyle/>
            <a:p>
              <a:pPr lvl="0" defTabSz="1200150" rtl="0">
                <a:lnSpc>
                  <a:spcPct val="90000"/>
                </a:lnSpc>
                <a:spcBef>
                  <a:spcPct val="0"/>
                </a:spcBef>
                <a:spcAft>
                  <a:spcPct val="35000"/>
                </a:spcAft>
              </a:pPr>
              <a:r>
                <a:rPr lang="zh-CN" sz="2700" kern="1200" dirty="0" smtClean="0"/>
                <a:t>（</a:t>
              </a:r>
              <a:r>
                <a:rPr lang="en-US" sz="2700" kern="1200" dirty="0" smtClean="0"/>
                <a:t>2</a:t>
              </a:r>
              <a:r>
                <a:rPr lang="zh-CN" sz="2700" kern="1200" dirty="0" smtClean="0"/>
                <a:t>）、</a:t>
              </a:r>
              <a:r>
                <a:rPr lang="zh-CN" altLang="en-US" sz="2700" kern="1200" dirty="0" smtClean="0"/>
                <a:t>是学科育人价值的集中体现</a:t>
              </a:r>
              <a:endParaRPr lang="zh-CN" sz="2700" kern="1200" dirty="0"/>
            </a:p>
          </p:txBody>
        </p:sp>
      </p:grpSp>
      <p:grpSp>
        <p:nvGrpSpPr>
          <p:cNvPr id="14" name="组合 13"/>
          <p:cNvGrpSpPr/>
          <p:nvPr/>
        </p:nvGrpSpPr>
        <p:grpSpPr>
          <a:xfrm>
            <a:off x="1857343" y="2044689"/>
            <a:ext cx="9286940" cy="1285883"/>
            <a:chOff x="410837" y="0"/>
            <a:chExt cx="8822455" cy="1357321"/>
          </a:xfrm>
        </p:grpSpPr>
        <p:sp>
          <p:nvSpPr>
            <p:cNvPr id="15" name="五边形 14"/>
            <p:cNvSpPr/>
            <p:nvPr/>
          </p:nvSpPr>
          <p:spPr>
            <a:xfrm rot="10800000">
              <a:off x="410837" y="0"/>
              <a:ext cx="8822455" cy="1357321"/>
            </a:xfrm>
            <a:prstGeom prst="homePlat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五边形 4"/>
            <p:cNvSpPr/>
            <p:nvPr/>
          </p:nvSpPr>
          <p:spPr>
            <a:xfrm rot="21600000">
              <a:off x="750171" y="0"/>
              <a:ext cx="8483121" cy="135732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98541" tIns="102870" rIns="192024" bIns="102870" numCol="1" spcCol="1270" anchor="ctr" anchorCtr="0">
              <a:noAutofit/>
            </a:bodyPr>
            <a:lstStyle/>
            <a:p>
              <a:pPr lvl="0" defTabSz="1200150" rtl="0">
                <a:lnSpc>
                  <a:spcPct val="90000"/>
                </a:lnSpc>
                <a:spcBef>
                  <a:spcPct val="0"/>
                </a:spcBef>
                <a:spcAft>
                  <a:spcPct val="35000"/>
                </a:spcAft>
              </a:pPr>
              <a:r>
                <a:rPr lang="zh-CN" sz="2700" kern="1200" dirty="0" smtClean="0"/>
                <a:t>（</a:t>
              </a:r>
              <a:r>
                <a:rPr lang="en-US" sz="2700" kern="1200" dirty="0" smtClean="0"/>
                <a:t>1</a:t>
              </a:r>
              <a:r>
                <a:rPr lang="zh-CN" sz="2700" kern="1200" dirty="0" smtClean="0"/>
                <a:t>）、</a:t>
              </a:r>
              <a:r>
                <a:rPr lang="zh-CN" altLang="en-US" sz="2700" kern="1200" dirty="0" smtClean="0"/>
                <a:t>是学科教育在全面贯彻党的教育方针、落实立德树人根本任务、发展素质教育中的独特贡献</a:t>
              </a:r>
              <a:endParaRPr lang="zh-CN" sz="2700" kern="1200" dirty="0"/>
            </a:p>
          </p:txBody>
        </p:sp>
      </p:grpSp>
      <p:grpSp>
        <p:nvGrpSpPr>
          <p:cNvPr id="17" name="组合 16"/>
          <p:cNvGrpSpPr/>
          <p:nvPr/>
        </p:nvGrpSpPr>
        <p:grpSpPr>
          <a:xfrm>
            <a:off x="1928781" y="5402275"/>
            <a:ext cx="9144064" cy="1285883"/>
            <a:chOff x="410837" y="0"/>
            <a:chExt cx="8822455" cy="1357321"/>
          </a:xfrm>
        </p:grpSpPr>
        <p:sp>
          <p:nvSpPr>
            <p:cNvPr id="18" name="五边形 17"/>
            <p:cNvSpPr/>
            <p:nvPr/>
          </p:nvSpPr>
          <p:spPr>
            <a:xfrm rot="10800000">
              <a:off x="410837" y="0"/>
              <a:ext cx="8822455" cy="1357321"/>
            </a:xfrm>
            <a:prstGeom prst="homePlat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9" name="五边形 4"/>
            <p:cNvSpPr/>
            <p:nvPr/>
          </p:nvSpPr>
          <p:spPr>
            <a:xfrm rot="21600000">
              <a:off x="750171" y="0"/>
              <a:ext cx="8483121" cy="135732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98541" tIns="102870" rIns="192024" bIns="102870" numCol="1" spcCol="1270" anchor="ctr" anchorCtr="0">
              <a:noAutofit/>
            </a:bodyPr>
            <a:lstStyle/>
            <a:p>
              <a:pPr lvl="0" defTabSz="1200150" rtl="0">
                <a:lnSpc>
                  <a:spcPct val="90000"/>
                </a:lnSpc>
                <a:spcBef>
                  <a:spcPct val="0"/>
                </a:spcBef>
                <a:spcAft>
                  <a:spcPct val="35000"/>
                </a:spcAft>
              </a:pPr>
              <a:r>
                <a:rPr lang="zh-CN" sz="2700" kern="1200" dirty="0" smtClean="0"/>
                <a:t>（</a:t>
              </a:r>
              <a:r>
                <a:rPr lang="en-US" sz="2700" kern="1200" dirty="0" smtClean="0"/>
                <a:t>3</a:t>
              </a:r>
              <a:r>
                <a:rPr lang="zh-CN" sz="2700" kern="1200" dirty="0" smtClean="0"/>
                <a:t>）、</a:t>
              </a:r>
              <a:r>
                <a:rPr lang="zh-CN" altLang="en-US" sz="2700" kern="1200" dirty="0" smtClean="0"/>
                <a:t>是学生通过本学科学习而逐步形成的关键能力、必备品格与正确价值观念</a:t>
              </a:r>
              <a:endParaRPr lang="zh-CN" sz="2700" kern="1200" dirty="0"/>
            </a:p>
          </p:txBody>
        </p:sp>
      </p:gr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09225" y="332869"/>
            <a:ext cx="2734002" cy="429009"/>
            <a:chOff x="409225" y="332869"/>
            <a:chExt cx="2734002" cy="429009"/>
          </a:xfrm>
        </p:grpSpPr>
        <p:sp>
          <p:nvSpPr>
            <p:cNvPr id="3" name="Rectangle 19"/>
            <p:cNvSpPr/>
            <p:nvPr/>
          </p:nvSpPr>
          <p:spPr>
            <a:xfrm>
              <a:off x="1072824" y="361768"/>
              <a:ext cx="2070403" cy="400110"/>
            </a:xfrm>
            <a:prstGeom prst="rect">
              <a:avLst/>
            </a:prstGeom>
          </p:spPr>
          <p:txBody>
            <a:bodyPr wrap="square">
              <a:spAutoFit/>
            </a:bodyPr>
            <a:lstStyle/>
            <a:p>
              <a:pPr algn="dist"/>
              <a:r>
                <a:rPr lang="zh-CN" altLang="en-US" sz="2000" b="1" dirty="0" smtClean="0">
                  <a:solidFill>
                    <a:schemeClr val="tx1">
                      <a:lumMod val="65000"/>
                      <a:lumOff val="35000"/>
                    </a:schemeClr>
                  </a:solidFill>
                  <a:ea typeface="微软雅黑" panose="020B0503020204020204" pitchFamily="34" charset="-122"/>
                </a:rPr>
                <a:t>背景介绍</a:t>
              </a:r>
              <a:endParaRPr lang="zh-CN" altLang="en-US" sz="2000" b="1" dirty="0">
                <a:solidFill>
                  <a:schemeClr val="tx1">
                    <a:lumMod val="65000"/>
                    <a:lumOff val="35000"/>
                  </a:schemeClr>
                </a:solidFill>
                <a:ea typeface="微软雅黑" panose="020B0503020204020204" pitchFamily="34" charset="-122"/>
              </a:endParaRPr>
            </a:p>
          </p:txBody>
        </p:sp>
        <p:sp>
          <p:nvSpPr>
            <p:cNvPr id="4" name="Oval 11"/>
            <p:cNvSpPr/>
            <p:nvPr/>
          </p:nvSpPr>
          <p:spPr>
            <a:xfrm>
              <a:off x="409225"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sp>
          <p:nvSpPr>
            <p:cNvPr id="5" name="Oval 11"/>
            <p:cNvSpPr/>
            <p:nvPr/>
          </p:nvSpPr>
          <p:spPr>
            <a:xfrm>
              <a:off x="555092"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grpSp>
      <p:sp>
        <p:nvSpPr>
          <p:cNvPr id="6" name="TextBox 5"/>
          <p:cNvSpPr txBox="1"/>
          <p:nvPr/>
        </p:nvSpPr>
        <p:spPr>
          <a:xfrm>
            <a:off x="928649" y="1258871"/>
            <a:ext cx="9787006" cy="523220"/>
          </a:xfrm>
          <a:prstGeom prst="rect">
            <a:avLst/>
          </a:prstGeom>
          <a:noFill/>
        </p:spPr>
        <p:txBody>
          <a:bodyPr wrap="square" rtlCol="0">
            <a:spAutoFit/>
          </a:bodyPr>
          <a:lstStyle/>
          <a:p>
            <a:r>
              <a:rPr lang="en-US" altLang="zh-CN" sz="2800" b="1" dirty="0" smtClean="0"/>
              <a:t>3</a:t>
            </a:r>
            <a:r>
              <a:rPr lang="zh-CN" altLang="en-US" sz="2800" b="1" dirty="0" smtClean="0"/>
              <a:t>、指向学科核心素养的教学</a:t>
            </a:r>
            <a:endParaRPr lang="zh-CN" altLang="en-US" sz="2800" b="1" dirty="0"/>
          </a:p>
        </p:txBody>
      </p:sp>
      <p:graphicFrame>
        <p:nvGraphicFramePr>
          <p:cNvPr id="8" name="表格 7"/>
          <p:cNvGraphicFramePr>
            <a:graphicFrameLocks noGrp="1"/>
          </p:cNvGraphicFramePr>
          <p:nvPr/>
        </p:nvGraphicFramePr>
        <p:xfrm>
          <a:off x="428583" y="2901945"/>
          <a:ext cx="11930148" cy="3262637"/>
        </p:xfrm>
        <a:graphic>
          <a:graphicData uri="http://schemas.openxmlformats.org/drawingml/2006/table">
            <a:tbl>
              <a:tblPr firstRow="1" bandRow="1">
                <a:tableStyleId>{5C22544A-7EE6-4342-B048-85BDC9FD1C3A}</a:tableStyleId>
              </a:tblPr>
              <a:tblGrid>
                <a:gridCol w="957357"/>
                <a:gridCol w="3114608"/>
                <a:gridCol w="3571900"/>
                <a:gridCol w="4286283"/>
              </a:tblGrid>
              <a:tr h="466091">
                <a:tc>
                  <a:txBody>
                    <a:bodyPr/>
                    <a:lstStyle/>
                    <a:p>
                      <a:pPr algn="ctr"/>
                      <a:endParaRPr lang="zh-CN" altLang="en-US" dirty="0"/>
                    </a:p>
                  </a:txBody>
                  <a:tcPr/>
                </a:tc>
                <a:tc>
                  <a:txBody>
                    <a:bodyPr/>
                    <a:lstStyle/>
                    <a:p>
                      <a:pPr algn="ctr"/>
                      <a:r>
                        <a:rPr lang="zh-CN" altLang="en-US" dirty="0" smtClean="0"/>
                        <a:t>虚假学习</a:t>
                      </a:r>
                      <a:endParaRPr lang="zh-CN" altLang="en-US" dirty="0"/>
                    </a:p>
                  </a:txBody>
                  <a:tcPr/>
                </a:tc>
                <a:tc>
                  <a:txBody>
                    <a:bodyPr/>
                    <a:lstStyle/>
                    <a:p>
                      <a:pPr algn="ctr"/>
                      <a:r>
                        <a:rPr lang="zh-CN" altLang="en-US" dirty="0" smtClean="0"/>
                        <a:t>浅层学习</a:t>
                      </a:r>
                      <a:endParaRPr lang="zh-CN" altLang="en-US" dirty="0"/>
                    </a:p>
                  </a:txBody>
                  <a:tcPr/>
                </a:tc>
                <a:tc>
                  <a:txBody>
                    <a:bodyPr/>
                    <a:lstStyle/>
                    <a:p>
                      <a:pPr algn="ctr"/>
                      <a:r>
                        <a:rPr lang="zh-CN" altLang="en-US" dirty="0" smtClean="0"/>
                        <a:t>深度学习</a:t>
                      </a:r>
                      <a:endParaRPr lang="zh-CN" altLang="en-US" dirty="0"/>
                    </a:p>
                  </a:txBody>
                  <a:tcPr/>
                </a:tc>
              </a:tr>
              <a:tr h="466091">
                <a:tc>
                  <a:txBody>
                    <a:bodyPr/>
                    <a:lstStyle/>
                    <a:p>
                      <a:r>
                        <a:rPr lang="zh-CN" altLang="en-US" dirty="0" smtClean="0"/>
                        <a:t>学生</a:t>
                      </a:r>
                      <a:endParaRPr lang="zh-CN" altLang="en-US" dirty="0"/>
                    </a:p>
                  </a:txBody>
                  <a:tcPr/>
                </a:tc>
                <a:tc>
                  <a:txBody>
                    <a:bodyPr/>
                    <a:lstStyle/>
                    <a:p>
                      <a:pPr algn="ctr"/>
                      <a:r>
                        <a:rPr lang="zh-CN" altLang="en-US" dirty="0" smtClean="0"/>
                        <a:t>似容器</a:t>
                      </a:r>
                      <a:endParaRPr lang="zh-CN" altLang="en-US" dirty="0"/>
                    </a:p>
                  </a:txBody>
                  <a:tcPr/>
                </a:tc>
                <a:tc>
                  <a:txBody>
                    <a:bodyPr/>
                    <a:lstStyle/>
                    <a:p>
                      <a:pPr algn="ctr"/>
                      <a:r>
                        <a:rPr lang="zh-CN" altLang="en-US" dirty="0" smtClean="0"/>
                        <a:t>低级能动的学习者</a:t>
                      </a:r>
                      <a:endParaRPr lang="zh-CN" altLang="en-US" dirty="0"/>
                    </a:p>
                  </a:txBody>
                  <a:tcPr/>
                </a:tc>
                <a:tc>
                  <a:txBody>
                    <a:bodyPr/>
                    <a:lstStyle/>
                    <a:p>
                      <a:pPr algn="ctr"/>
                      <a:r>
                        <a:rPr lang="zh-CN" altLang="en-US" dirty="0" smtClean="0"/>
                        <a:t>积极主动的学习者</a:t>
                      </a:r>
                      <a:endParaRPr lang="zh-CN" altLang="en-US" dirty="0"/>
                    </a:p>
                  </a:txBody>
                  <a:tcPr/>
                </a:tc>
              </a:tr>
              <a:tr h="466091">
                <a:tc>
                  <a:txBody>
                    <a:bodyPr/>
                    <a:lstStyle/>
                    <a:p>
                      <a:r>
                        <a:rPr lang="zh-CN" altLang="en-US" dirty="0" smtClean="0"/>
                        <a:t>教师</a:t>
                      </a:r>
                      <a:endParaRPr lang="zh-CN"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dirty="0" smtClean="0"/>
                        <a:t>拥有“一桶水”</a:t>
                      </a:r>
                      <a:endParaRPr lang="zh-CN" altLang="en-US" dirty="0"/>
                    </a:p>
                  </a:txBody>
                  <a:tcPr/>
                </a:tc>
                <a:tc>
                  <a:txBody>
                    <a:bodyPr/>
                    <a:lstStyle/>
                    <a:p>
                      <a:pPr algn="ctr"/>
                      <a:r>
                        <a:rPr lang="zh-CN" altLang="en-US" dirty="0" smtClean="0"/>
                        <a:t>只顾死记硬背、机械操作</a:t>
                      </a:r>
                      <a:endParaRPr lang="zh-CN" altLang="en-US" dirty="0"/>
                    </a:p>
                  </a:txBody>
                  <a:tcPr/>
                </a:tc>
                <a:tc>
                  <a:txBody>
                    <a:bodyPr/>
                    <a:lstStyle/>
                    <a:p>
                      <a:pPr algn="ctr"/>
                      <a:r>
                        <a:rPr lang="zh-CN" altLang="en-US" dirty="0" smtClean="0"/>
                        <a:t>引起、维持、促进学习者</a:t>
                      </a:r>
                      <a:endParaRPr lang="zh-CN" altLang="en-US" dirty="0"/>
                    </a:p>
                  </a:txBody>
                  <a:tcPr/>
                </a:tc>
              </a:tr>
              <a:tr h="466091">
                <a:tc>
                  <a:txBody>
                    <a:bodyPr/>
                    <a:lstStyle/>
                    <a:p>
                      <a:r>
                        <a:rPr lang="zh-CN" altLang="en-US" dirty="0" smtClean="0"/>
                        <a:t>目标</a:t>
                      </a:r>
                      <a:endParaRPr lang="zh-CN" altLang="en-US" dirty="0"/>
                    </a:p>
                  </a:txBody>
                  <a:tcPr/>
                </a:tc>
                <a:tc>
                  <a:txBody>
                    <a:bodyPr/>
                    <a:lstStyle/>
                    <a:p>
                      <a:pPr algn="ctr"/>
                      <a:r>
                        <a:rPr lang="zh-CN" altLang="en-US" dirty="0" smtClean="0"/>
                        <a:t>“教材”中的直接答案</a:t>
                      </a:r>
                      <a:endParaRPr lang="zh-CN" altLang="en-US" dirty="0"/>
                    </a:p>
                  </a:txBody>
                  <a:tcPr/>
                </a:tc>
                <a:tc>
                  <a:txBody>
                    <a:bodyPr/>
                    <a:lstStyle/>
                    <a:p>
                      <a:pPr algn="ctr"/>
                      <a:r>
                        <a:rPr lang="zh-CN" altLang="en-US" dirty="0" smtClean="0"/>
                        <a:t>“不知所以然”的标准答案</a:t>
                      </a:r>
                      <a:endParaRPr lang="zh-CN" altLang="en-US" dirty="0"/>
                    </a:p>
                  </a:txBody>
                  <a:tcPr/>
                </a:tc>
                <a:tc>
                  <a:txBody>
                    <a:bodyPr/>
                    <a:lstStyle/>
                    <a:p>
                      <a:pPr algn="ctr"/>
                      <a:r>
                        <a:rPr lang="zh-CN" altLang="en-US" dirty="0" smtClean="0"/>
                        <a:t>学以致用：共生共享的评分规则</a:t>
                      </a:r>
                      <a:endParaRPr lang="zh-CN" altLang="en-US" dirty="0"/>
                    </a:p>
                  </a:txBody>
                  <a:tcPr/>
                </a:tc>
              </a:tr>
              <a:tr h="466091">
                <a:tc>
                  <a:txBody>
                    <a:bodyPr/>
                    <a:lstStyle/>
                    <a:p>
                      <a:r>
                        <a:rPr lang="zh-CN" altLang="en-US" dirty="0" smtClean="0"/>
                        <a:t>内容</a:t>
                      </a:r>
                      <a:endParaRPr lang="zh-CN" altLang="en-US" dirty="0"/>
                    </a:p>
                  </a:txBody>
                  <a:tcPr/>
                </a:tc>
                <a:tc>
                  <a:txBody>
                    <a:bodyPr/>
                    <a:lstStyle/>
                    <a:p>
                      <a:pPr algn="ctr"/>
                      <a:r>
                        <a:rPr lang="zh-CN" altLang="en-US" dirty="0" smtClean="0"/>
                        <a:t>无需理解的信息</a:t>
                      </a:r>
                      <a:endParaRPr lang="zh-CN" altLang="en-US" dirty="0"/>
                    </a:p>
                  </a:txBody>
                  <a:tcPr/>
                </a:tc>
                <a:tc>
                  <a:txBody>
                    <a:bodyPr/>
                    <a:lstStyle/>
                    <a:p>
                      <a:pPr algn="ctr"/>
                      <a:r>
                        <a:rPr lang="zh-CN" altLang="en-US" dirty="0" smtClean="0"/>
                        <a:t>字面理解的信息</a:t>
                      </a:r>
                      <a:endParaRPr lang="zh-CN" altLang="en-US" dirty="0"/>
                    </a:p>
                  </a:txBody>
                  <a:tcPr/>
                </a:tc>
                <a:tc>
                  <a:txBody>
                    <a:bodyPr/>
                    <a:lstStyle/>
                    <a:p>
                      <a:pPr algn="ctr"/>
                      <a:r>
                        <a:rPr lang="zh-CN" altLang="en-US" dirty="0" smtClean="0"/>
                        <a:t>蕴含意义（真实情景问题解决）的任务</a:t>
                      </a:r>
                      <a:endParaRPr lang="zh-CN" altLang="en-US" dirty="0"/>
                    </a:p>
                  </a:txBody>
                  <a:tcPr/>
                </a:tc>
              </a:tr>
              <a:tr h="466091">
                <a:tc>
                  <a:txBody>
                    <a:bodyPr/>
                    <a:lstStyle/>
                    <a:p>
                      <a:r>
                        <a:rPr lang="zh-CN" altLang="en-US" dirty="0" smtClean="0"/>
                        <a:t>教材</a:t>
                      </a:r>
                      <a:endParaRPr lang="zh-CN" altLang="en-US" dirty="0"/>
                    </a:p>
                  </a:txBody>
                  <a:tcPr/>
                </a:tc>
                <a:tc>
                  <a:txBody>
                    <a:bodyPr/>
                    <a:lstStyle/>
                    <a:p>
                      <a:pPr algn="ctr"/>
                      <a:r>
                        <a:rPr lang="zh-CN" altLang="en-US" dirty="0" smtClean="0"/>
                        <a:t>没有或不正确的学习过程</a:t>
                      </a:r>
                      <a:endParaRPr lang="zh-CN" altLang="en-US" dirty="0"/>
                    </a:p>
                  </a:txBody>
                  <a:tcPr/>
                </a:tc>
                <a:tc>
                  <a:txBody>
                    <a:bodyPr/>
                    <a:lstStyle/>
                    <a:p>
                      <a:pPr algn="ctr"/>
                      <a:r>
                        <a:rPr lang="zh-CN" altLang="en-US" dirty="0" smtClean="0"/>
                        <a:t>侧重于记、背、练的学习方式</a:t>
                      </a:r>
                      <a:endParaRPr lang="zh-CN" altLang="en-US" dirty="0"/>
                    </a:p>
                  </a:txBody>
                  <a:tcPr/>
                </a:tc>
                <a:tc>
                  <a:txBody>
                    <a:bodyPr/>
                    <a:lstStyle/>
                    <a:p>
                      <a:pPr algn="ctr"/>
                      <a:r>
                        <a:rPr lang="zh-CN" altLang="en-US" dirty="0" smtClean="0"/>
                        <a:t>高投入、高认知、高表现：个人化学习</a:t>
                      </a:r>
                      <a:endParaRPr lang="zh-CN" altLang="en-US" dirty="0"/>
                    </a:p>
                  </a:txBody>
                  <a:tcPr/>
                </a:tc>
              </a:tr>
              <a:tr h="466091">
                <a:tc>
                  <a:txBody>
                    <a:bodyPr/>
                    <a:lstStyle/>
                    <a:p>
                      <a:r>
                        <a:rPr lang="zh-CN" altLang="en-US" dirty="0" smtClean="0"/>
                        <a:t>评价</a:t>
                      </a:r>
                      <a:endParaRPr lang="zh-CN" altLang="en-US" dirty="0"/>
                    </a:p>
                  </a:txBody>
                  <a:tcPr/>
                </a:tc>
                <a:tc>
                  <a:txBody>
                    <a:bodyPr/>
                    <a:lstStyle/>
                    <a:p>
                      <a:pPr algn="ctr"/>
                      <a:r>
                        <a:rPr lang="zh-CN" altLang="en-US" dirty="0" smtClean="0"/>
                        <a:t>只管结果对错</a:t>
                      </a:r>
                      <a:endParaRPr lang="zh-CN" altLang="en-US" dirty="0"/>
                    </a:p>
                  </a:txBody>
                  <a:tcPr/>
                </a:tc>
                <a:tc>
                  <a:txBody>
                    <a:bodyPr/>
                    <a:lstStyle/>
                    <a:p>
                      <a:pPr algn="ctr"/>
                      <a:r>
                        <a:rPr lang="zh-CN" altLang="en-US" dirty="0" smtClean="0"/>
                        <a:t>纸笔、记背、操练</a:t>
                      </a:r>
                      <a:endParaRPr lang="zh-CN" altLang="en-US" dirty="0"/>
                    </a:p>
                  </a:txBody>
                  <a:tcPr/>
                </a:tc>
                <a:tc>
                  <a:txBody>
                    <a:bodyPr/>
                    <a:lstStyle/>
                    <a:p>
                      <a:pPr algn="ctr"/>
                      <a:r>
                        <a:rPr lang="zh-CN" altLang="en-US" dirty="0" smtClean="0"/>
                        <a:t>真实情景问题</a:t>
                      </a:r>
                      <a:r>
                        <a:rPr lang="en-US" altLang="zh-CN" dirty="0" smtClean="0"/>
                        <a:t>-</a:t>
                      </a:r>
                      <a:r>
                        <a:rPr lang="zh-CN" altLang="en-US" dirty="0" smtClean="0"/>
                        <a:t>任务</a:t>
                      </a:r>
                      <a:r>
                        <a:rPr lang="en-US" altLang="zh-CN" dirty="0" smtClean="0"/>
                        <a:t>-</a:t>
                      </a:r>
                      <a:r>
                        <a:rPr lang="zh-CN" altLang="en-US" dirty="0" smtClean="0"/>
                        <a:t>表现</a:t>
                      </a:r>
                      <a:r>
                        <a:rPr lang="en-US" altLang="zh-CN" dirty="0" smtClean="0"/>
                        <a:t>-</a:t>
                      </a:r>
                      <a:r>
                        <a:rPr lang="zh-CN" altLang="en-US" dirty="0" smtClean="0"/>
                        <a:t>反思</a:t>
                      </a:r>
                      <a:endParaRPr lang="zh-CN" altLang="en-US" dirty="0"/>
                    </a:p>
                  </a:txBody>
                  <a:tcPr/>
                </a:tc>
              </a:tr>
            </a:tbl>
          </a:graphicData>
        </a:graphic>
      </p:graphicFrame>
      <p:sp>
        <p:nvSpPr>
          <p:cNvPr id="9" name="TextBox 8"/>
          <p:cNvSpPr txBox="1"/>
          <p:nvPr/>
        </p:nvSpPr>
        <p:spPr>
          <a:xfrm>
            <a:off x="1142963" y="2116127"/>
            <a:ext cx="5429288" cy="584775"/>
          </a:xfrm>
          <a:prstGeom prst="rect">
            <a:avLst/>
          </a:prstGeom>
          <a:noFill/>
        </p:spPr>
        <p:txBody>
          <a:bodyPr wrap="square" rtlCol="0">
            <a:spAutoFit/>
          </a:bodyPr>
          <a:lstStyle/>
          <a:p>
            <a:r>
              <a:rPr lang="zh-CN" altLang="en-US" sz="3200" b="1" dirty="0" smtClean="0">
                <a:latin typeface="华文楷体" panose="02010600040101010101" pitchFamily="2" charset="-122"/>
                <a:ea typeface="华文楷体" panose="02010600040101010101" pitchFamily="2" charset="-122"/>
              </a:rPr>
              <a:t>促进深度学习的发生</a:t>
            </a:r>
            <a:endParaRPr lang="zh-CN" altLang="en-US" sz="3200" b="1" dirty="0">
              <a:latin typeface="华文楷体" panose="02010600040101010101" pitchFamily="2" charset="-122"/>
              <a:ea typeface="华文楷体" panose="02010600040101010101" pitchFamily="2" charset="-122"/>
            </a:endParaRPr>
          </a:p>
        </p:txBody>
      </p:sp>
      <p:sp>
        <p:nvSpPr>
          <p:cNvPr id="10" name="TextBox 9"/>
          <p:cNvSpPr txBox="1"/>
          <p:nvPr/>
        </p:nvSpPr>
        <p:spPr>
          <a:xfrm>
            <a:off x="8643953" y="6473845"/>
            <a:ext cx="4000528" cy="369332"/>
          </a:xfrm>
          <a:prstGeom prst="rect">
            <a:avLst/>
          </a:prstGeom>
          <a:noFill/>
        </p:spPr>
        <p:txBody>
          <a:bodyPr wrap="square" rtlCol="0">
            <a:spAutoFit/>
          </a:bodyPr>
          <a:lstStyle/>
          <a:p>
            <a:r>
              <a:rPr lang="zh-CN" altLang="en-US" dirty="0" smtClean="0"/>
              <a:t>节选自崔允漷教授</a:t>
            </a:r>
            <a:r>
              <a:rPr lang="en-US" altLang="zh-CN" dirty="0" smtClean="0"/>
              <a:t>PPT</a:t>
            </a:r>
            <a:endParaRPr lang="zh-CN" altLang="en-US" dirty="0"/>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09225" y="332869"/>
            <a:ext cx="2734002" cy="429009"/>
            <a:chOff x="409225" y="332869"/>
            <a:chExt cx="2734002" cy="429009"/>
          </a:xfrm>
        </p:grpSpPr>
        <p:sp>
          <p:nvSpPr>
            <p:cNvPr id="3" name="Rectangle 19"/>
            <p:cNvSpPr/>
            <p:nvPr/>
          </p:nvSpPr>
          <p:spPr>
            <a:xfrm>
              <a:off x="1072824" y="361768"/>
              <a:ext cx="2070403" cy="400110"/>
            </a:xfrm>
            <a:prstGeom prst="rect">
              <a:avLst/>
            </a:prstGeom>
          </p:spPr>
          <p:txBody>
            <a:bodyPr wrap="square">
              <a:spAutoFit/>
            </a:bodyPr>
            <a:lstStyle/>
            <a:p>
              <a:pPr algn="dist"/>
              <a:r>
                <a:rPr lang="zh-CN" altLang="en-US" sz="2000" b="1" dirty="0" smtClean="0">
                  <a:solidFill>
                    <a:schemeClr val="tx1">
                      <a:lumMod val="65000"/>
                      <a:lumOff val="35000"/>
                    </a:schemeClr>
                  </a:solidFill>
                  <a:ea typeface="微软雅黑" panose="020B0503020204020204" pitchFamily="34" charset="-122"/>
                </a:rPr>
                <a:t>背景介绍</a:t>
              </a:r>
              <a:endParaRPr lang="zh-CN" altLang="en-US" sz="2000" b="1" dirty="0">
                <a:solidFill>
                  <a:schemeClr val="tx1">
                    <a:lumMod val="65000"/>
                    <a:lumOff val="35000"/>
                  </a:schemeClr>
                </a:solidFill>
                <a:ea typeface="微软雅黑" panose="020B0503020204020204" pitchFamily="34" charset="-122"/>
              </a:endParaRPr>
            </a:p>
          </p:txBody>
        </p:sp>
        <p:sp>
          <p:nvSpPr>
            <p:cNvPr id="4" name="Oval 11"/>
            <p:cNvSpPr/>
            <p:nvPr/>
          </p:nvSpPr>
          <p:spPr>
            <a:xfrm>
              <a:off x="409225"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sp>
          <p:nvSpPr>
            <p:cNvPr id="5" name="Oval 11"/>
            <p:cNvSpPr/>
            <p:nvPr/>
          </p:nvSpPr>
          <p:spPr>
            <a:xfrm>
              <a:off x="555092"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grpSp>
      <p:sp>
        <p:nvSpPr>
          <p:cNvPr id="6" name="TextBox 5"/>
          <p:cNvSpPr txBox="1"/>
          <p:nvPr/>
        </p:nvSpPr>
        <p:spPr>
          <a:xfrm>
            <a:off x="928649" y="1258871"/>
            <a:ext cx="9787006" cy="523220"/>
          </a:xfrm>
          <a:prstGeom prst="rect">
            <a:avLst/>
          </a:prstGeom>
          <a:noFill/>
        </p:spPr>
        <p:txBody>
          <a:bodyPr wrap="square" rtlCol="0">
            <a:spAutoFit/>
          </a:bodyPr>
          <a:lstStyle/>
          <a:p>
            <a:r>
              <a:rPr lang="en-US" altLang="zh-CN" sz="2800" b="1" dirty="0" smtClean="0"/>
              <a:t>3</a:t>
            </a:r>
            <a:r>
              <a:rPr lang="zh-CN" altLang="en-US" sz="2800" b="1" dirty="0" smtClean="0"/>
              <a:t>、指向学科核心素养的教学</a:t>
            </a:r>
            <a:endParaRPr lang="zh-CN" altLang="en-US" sz="2800" b="1" dirty="0"/>
          </a:p>
        </p:txBody>
      </p:sp>
      <p:sp>
        <p:nvSpPr>
          <p:cNvPr id="7" name="TextBox 6"/>
          <p:cNvSpPr txBox="1"/>
          <p:nvPr/>
        </p:nvSpPr>
        <p:spPr>
          <a:xfrm>
            <a:off x="1428715" y="1973251"/>
            <a:ext cx="9429816" cy="523220"/>
          </a:xfrm>
          <a:prstGeom prst="rect">
            <a:avLst/>
          </a:prstGeom>
          <a:noFill/>
        </p:spPr>
        <p:txBody>
          <a:bodyPr wrap="square" rtlCol="0">
            <a:spAutoFit/>
          </a:bodyPr>
          <a:lstStyle/>
          <a:p>
            <a:pPr>
              <a:buFont typeface="Wingdings" panose="05000000000000000000" pitchFamily="2" charset="2"/>
              <a:buChar char="l"/>
            </a:pPr>
            <a:r>
              <a:rPr lang="zh-CN" altLang="en-US" sz="2800" dirty="0" smtClean="0">
                <a:latin typeface="华文楷体" panose="02010600040101010101" pitchFamily="2" charset="-122"/>
                <a:ea typeface="华文楷体" panose="02010600040101010101" pitchFamily="2" charset="-122"/>
              </a:rPr>
              <a:t>由原来的知识点过渡到大概念、大主题、大项目、大任务</a:t>
            </a:r>
            <a:endParaRPr lang="zh-CN" altLang="en-US" sz="2800" dirty="0">
              <a:latin typeface="华文楷体" panose="02010600040101010101" pitchFamily="2" charset="-122"/>
              <a:ea typeface="华文楷体" panose="02010600040101010101" pitchFamily="2" charset="-122"/>
            </a:endParaRPr>
          </a:p>
        </p:txBody>
      </p:sp>
      <p:sp>
        <p:nvSpPr>
          <p:cNvPr id="8" name="TextBox 7"/>
          <p:cNvSpPr txBox="1"/>
          <p:nvPr/>
        </p:nvSpPr>
        <p:spPr>
          <a:xfrm>
            <a:off x="1428715" y="2544755"/>
            <a:ext cx="10429948" cy="1384995"/>
          </a:xfrm>
          <a:prstGeom prst="rect">
            <a:avLst/>
          </a:prstGeom>
          <a:noFill/>
        </p:spPr>
        <p:txBody>
          <a:bodyPr wrap="square" rtlCol="0">
            <a:spAutoFit/>
          </a:bodyPr>
          <a:lstStyle/>
          <a:p>
            <a:pPr>
              <a:buFont typeface="Wingdings" panose="05000000000000000000" pitchFamily="2" charset="2"/>
              <a:buChar char="l"/>
            </a:pPr>
            <a:r>
              <a:rPr lang="zh-CN" altLang="en-US" sz="2800" dirty="0" smtClean="0">
                <a:latin typeface="华文楷体" panose="02010600040101010101" pitchFamily="2" charset="-122"/>
                <a:ea typeface="华文楷体" panose="02010600040101010101" pitchFamily="2" charset="-122"/>
              </a:rPr>
              <a:t>知识结构化：体现学科本质，便于记忆与迁移</a:t>
            </a:r>
            <a:endParaRPr lang="en-US" altLang="zh-CN" sz="2800" dirty="0" smtClean="0">
              <a:latin typeface="华文楷体" panose="02010600040101010101" pitchFamily="2" charset="-122"/>
              <a:ea typeface="华文楷体" panose="02010600040101010101" pitchFamily="2" charset="-122"/>
            </a:endParaRPr>
          </a:p>
          <a:p>
            <a:pPr>
              <a:buFont typeface="Wingdings" panose="05000000000000000000" pitchFamily="2" charset="2"/>
              <a:buChar char="l"/>
            </a:pPr>
            <a:r>
              <a:rPr lang="zh-CN" altLang="en-US" sz="2800" dirty="0" smtClean="0">
                <a:latin typeface="华文楷体" panose="02010600040101010101" pitchFamily="2" charset="-122"/>
                <a:ea typeface="华文楷体" panose="02010600040101010101" pitchFamily="2" charset="-122"/>
              </a:rPr>
              <a:t>知识条件化：从何而来？补充背景知识</a:t>
            </a:r>
            <a:endParaRPr lang="en-US" altLang="zh-CN" sz="2800" dirty="0" smtClean="0">
              <a:latin typeface="华文楷体" panose="02010600040101010101" pitchFamily="2" charset="-122"/>
              <a:ea typeface="华文楷体" panose="02010600040101010101" pitchFamily="2" charset="-122"/>
            </a:endParaRPr>
          </a:p>
          <a:p>
            <a:pPr>
              <a:buFont typeface="Wingdings" panose="05000000000000000000" pitchFamily="2" charset="2"/>
              <a:buChar char="l"/>
            </a:pPr>
            <a:r>
              <a:rPr lang="zh-CN" altLang="en-US" sz="2800" dirty="0" smtClean="0">
                <a:latin typeface="华文楷体" panose="02010600040101010101" pitchFamily="2" charset="-122"/>
                <a:ea typeface="华文楷体" panose="02010600040101010101" pitchFamily="2" charset="-122"/>
              </a:rPr>
              <a:t>知识情景化：打哪里去？创设真实情景          （</a:t>
            </a:r>
            <a:r>
              <a:rPr lang="zh-CN" altLang="en-US" sz="2400" dirty="0" smtClean="0">
                <a:latin typeface="华文楷体" panose="02010600040101010101" pitchFamily="2" charset="-122"/>
                <a:ea typeface="华文楷体" panose="02010600040101010101" pitchFamily="2" charset="-122"/>
              </a:rPr>
              <a:t>崔允漷教授</a:t>
            </a:r>
            <a:r>
              <a:rPr lang="en-US" altLang="zh-CN" sz="2400" dirty="0" smtClean="0">
                <a:latin typeface="华文楷体" panose="02010600040101010101" pitchFamily="2" charset="-122"/>
                <a:ea typeface="华文楷体" panose="02010600040101010101" pitchFamily="2" charset="-122"/>
              </a:rPr>
              <a:t>PPT</a:t>
            </a:r>
            <a:r>
              <a:rPr lang="zh-CN" altLang="en-US" sz="2800" dirty="0" smtClean="0">
                <a:latin typeface="华文楷体" panose="02010600040101010101" pitchFamily="2" charset="-122"/>
                <a:ea typeface="华文楷体" panose="02010600040101010101" pitchFamily="2" charset="-122"/>
              </a:rPr>
              <a:t>）</a:t>
            </a:r>
            <a:endParaRPr lang="zh-CN" altLang="en-US" sz="2400" dirty="0">
              <a:latin typeface="华文楷体" panose="02010600040101010101" pitchFamily="2" charset="-122"/>
              <a:ea typeface="华文楷体" panose="02010600040101010101" pitchFamily="2" charset="-122"/>
            </a:endParaRPr>
          </a:p>
        </p:txBody>
      </p:sp>
      <p:sp>
        <p:nvSpPr>
          <p:cNvPr id="9" name="TextBox 8"/>
          <p:cNvSpPr txBox="1"/>
          <p:nvPr/>
        </p:nvSpPr>
        <p:spPr>
          <a:xfrm>
            <a:off x="1500153" y="4616457"/>
            <a:ext cx="9715568" cy="1569660"/>
          </a:xfrm>
          <a:prstGeom prst="rect">
            <a:avLst/>
          </a:prstGeom>
          <a:noFill/>
        </p:spPr>
        <p:txBody>
          <a:bodyPr wrap="square" rtlCol="0">
            <a:spAutoFit/>
          </a:bodyPr>
          <a:lstStyle/>
          <a:p>
            <a:r>
              <a:rPr lang="zh-CN" altLang="en-US" sz="2400" b="1" dirty="0" smtClean="0">
                <a:latin typeface="华文楷体" panose="02010600040101010101" pitchFamily="2" charset="-122"/>
                <a:ea typeface="华文楷体" panose="02010600040101010101" pitchFamily="2" charset="-122"/>
              </a:rPr>
              <a:t>结论：构建真实发生的情景，条件约束到能操作的层面，以学科大概念为基础，以学科核心素养为纲，结构化为课堂教学教学目标，促进深度学习的发生，关注学科学业质量标准，实现教</a:t>
            </a:r>
            <a:r>
              <a:rPr lang="en-US" altLang="zh-CN" sz="2400" b="1" dirty="0" smtClean="0">
                <a:latin typeface="华文楷体" panose="02010600040101010101" pitchFamily="2" charset="-122"/>
                <a:ea typeface="华文楷体" panose="02010600040101010101" pitchFamily="2" charset="-122"/>
              </a:rPr>
              <a:t>——</a:t>
            </a:r>
            <a:r>
              <a:rPr lang="zh-CN" altLang="en-US" sz="2400" b="1" dirty="0" smtClean="0">
                <a:latin typeface="华文楷体" panose="02010600040101010101" pitchFamily="2" charset="-122"/>
                <a:ea typeface="华文楷体" panose="02010600040101010101" pitchFamily="2" charset="-122"/>
              </a:rPr>
              <a:t>学</a:t>
            </a:r>
            <a:r>
              <a:rPr lang="en-US" altLang="zh-CN" sz="2400" b="1" dirty="0" smtClean="0">
                <a:latin typeface="华文楷体" panose="02010600040101010101" pitchFamily="2" charset="-122"/>
                <a:ea typeface="华文楷体" panose="02010600040101010101" pitchFamily="2" charset="-122"/>
              </a:rPr>
              <a:t>——</a:t>
            </a:r>
            <a:r>
              <a:rPr lang="zh-CN" altLang="en-US" sz="2400" b="1" dirty="0" smtClean="0">
                <a:latin typeface="华文楷体" panose="02010600040101010101" pitchFamily="2" charset="-122"/>
                <a:ea typeface="华文楷体" panose="02010600040101010101" pitchFamily="2" charset="-122"/>
              </a:rPr>
              <a:t>评一致，完成学科育人价值。</a:t>
            </a:r>
            <a:endParaRPr lang="zh-CN" altLang="en-US" sz="2400" b="1" dirty="0">
              <a:latin typeface="华文楷体" panose="02010600040101010101" pitchFamily="2" charset="-122"/>
              <a:ea typeface="华文楷体" panose="02010600040101010101" pitchFamily="2" charset="-122"/>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2962300" y="2645386"/>
            <a:ext cx="5967406" cy="2109348"/>
            <a:chOff x="2962300" y="2645386"/>
            <a:chExt cx="6167358" cy="2109348"/>
          </a:xfrm>
        </p:grpSpPr>
        <p:sp>
          <p:nvSpPr>
            <p:cNvPr id="26" name="矩形 25"/>
            <p:cNvSpPr/>
            <p:nvPr/>
          </p:nvSpPr>
          <p:spPr>
            <a:xfrm>
              <a:off x="5438073" y="3044821"/>
              <a:ext cx="3691585" cy="1323439"/>
            </a:xfrm>
            <a:prstGeom prst="rect">
              <a:avLst/>
            </a:prstGeom>
          </p:spPr>
          <p:txBody>
            <a:bodyPr wrap="square">
              <a:spAutoFit/>
            </a:bodyPr>
            <a:lstStyle/>
            <a:p>
              <a:pPr algn="ctr"/>
              <a:r>
                <a:rPr lang="zh-CN" altLang="en-US" sz="4000" b="1" dirty="0" smtClean="0">
                  <a:latin typeface="微软雅黑" panose="020B0503020204020204" pitchFamily="34" charset="-122"/>
                  <a:ea typeface="微软雅黑" panose="020B0503020204020204" pitchFamily="34" charset="-122"/>
                </a:rPr>
                <a:t>通用技术学科核心素养</a:t>
              </a:r>
              <a:endParaRPr lang="zh-CN" altLang="en-US" sz="4000" b="1" dirty="0">
                <a:latin typeface="微软雅黑" panose="020B0503020204020204" pitchFamily="34" charset="-122"/>
                <a:ea typeface="微软雅黑" panose="020B0503020204020204" pitchFamily="34" charset="-122"/>
              </a:endParaRPr>
            </a:p>
          </p:txBody>
        </p:sp>
        <p:sp>
          <p:nvSpPr>
            <p:cNvPr id="10" name="Freeform 15"/>
            <p:cNvSpPr/>
            <p:nvPr/>
          </p:nvSpPr>
          <p:spPr bwMode="auto">
            <a:xfrm>
              <a:off x="2962300" y="2645386"/>
              <a:ext cx="2109350" cy="2109348"/>
            </a:xfrm>
            <a:custGeom>
              <a:avLst/>
              <a:gdLst>
                <a:gd name="T0" fmla="*/ 77 w 1306"/>
                <a:gd name="T1" fmla="*/ 0 h 1306"/>
                <a:gd name="T2" fmla="*/ 1231 w 1306"/>
                <a:gd name="T3" fmla="*/ 0 h 1306"/>
                <a:gd name="T4" fmla="*/ 1254 w 1306"/>
                <a:gd name="T5" fmla="*/ 4 h 1306"/>
                <a:gd name="T6" fmla="*/ 1275 w 1306"/>
                <a:gd name="T7" fmla="*/ 16 h 1306"/>
                <a:gd name="T8" fmla="*/ 1292 w 1306"/>
                <a:gd name="T9" fmla="*/ 32 h 1306"/>
                <a:gd name="T10" fmla="*/ 1303 w 1306"/>
                <a:gd name="T11" fmla="*/ 53 h 1306"/>
                <a:gd name="T12" fmla="*/ 1306 w 1306"/>
                <a:gd name="T13" fmla="*/ 77 h 1306"/>
                <a:gd name="T14" fmla="*/ 1306 w 1306"/>
                <a:gd name="T15" fmla="*/ 1231 h 1306"/>
                <a:gd name="T16" fmla="*/ 1303 w 1306"/>
                <a:gd name="T17" fmla="*/ 1254 h 1306"/>
                <a:gd name="T18" fmla="*/ 1292 w 1306"/>
                <a:gd name="T19" fmla="*/ 1275 h 1306"/>
                <a:gd name="T20" fmla="*/ 1275 w 1306"/>
                <a:gd name="T21" fmla="*/ 1292 h 1306"/>
                <a:gd name="T22" fmla="*/ 1254 w 1306"/>
                <a:gd name="T23" fmla="*/ 1303 h 1306"/>
                <a:gd name="T24" fmla="*/ 1231 w 1306"/>
                <a:gd name="T25" fmla="*/ 1306 h 1306"/>
                <a:gd name="T26" fmla="*/ 77 w 1306"/>
                <a:gd name="T27" fmla="*/ 1306 h 1306"/>
                <a:gd name="T28" fmla="*/ 53 w 1306"/>
                <a:gd name="T29" fmla="*/ 1303 h 1306"/>
                <a:gd name="T30" fmla="*/ 32 w 1306"/>
                <a:gd name="T31" fmla="*/ 1292 h 1306"/>
                <a:gd name="T32" fmla="*/ 16 w 1306"/>
                <a:gd name="T33" fmla="*/ 1275 h 1306"/>
                <a:gd name="T34" fmla="*/ 4 w 1306"/>
                <a:gd name="T35" fmla="*/ 1254 h 1306"/>
                <a:gd name="T36" fmla="*/ 0 w 1306"/>
                <a:gd name="T37" fmla="*/ 1231 h 1306"/>
                <a:gd name="T38" fmla="*/ 0 w 1306"/>
                <a:gd name="T39" fmla="*/ 77 h 1306"/>
                <a:gd name="T40" fmla="*/ 4 w 1306"/>
                <a:gd name="T41" fmla="*/ 53 h 1306"/>
                <a:gd name="T42" fmla="*/ 16 w 1306"/>
                <a:gd name="T43" fmla="*/ 32 h 1306"/>
                <a:gd name="T44" fmla="*/ 32 w 1306"/>
                <a:gd name="T45" fmla="*/ 16 h 1306"/>
                <a:gd name="T46" fmla="*/ 53 w 1306"/>
                <a:gd name="T47" fmla="*/ 4 h 1306"/>
                <a:gd name="T48" fmla="*/ 77 w 1306"/>
                <a:gd name="T49" fmla="*/ 0 h 1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06" h="1306">
                  <a:moveTo>
                    <a:pt x="77" y="0"/>
                  </a:moveTo>
                  <a:lnTo>
                    <a:pt x="1231" y="0"/>
                  </a:lnTo>
                  <a:lnTo>
                    <a:pt x="1254" y="4"/>
                  </a:lnTo>
                  <a:lnTo>
                    <a:pt x="1275" y="16"/>
                  </a:lnTo>
                  <a:lnTo>
                    <a:pt x="1292" y="32"/>
                  </a:lnTo>
                  <a:lnTo>
                    <a:pt x="1303" y="53"/>
                  </a:lnTo>
                  <a:lnTo>
                    <a:pt x="1306" y="77"/>
                  </a:lnTo>
                  <a:lnTo>
                    <a:pt x="1306" y="1231"/>
                  </a:lnTo>
                  <a:lnTo>
                    <a:pt x="1303" y="1254"/>
                  </a:lnTo>
                  <a:lnTo>
                    <a:pt x="1292" y="1275"/>
                  </a:lnTo>
                  <a:lnTo>
                    <a:pt x="1275" y="1292"/>
                  </a:lnTo>
                  <a:lnTo>
                    <a:pt x="1254" y="1303"/>
                  </a:lnTo>
                  <a:lnTo>
                    <a:pt x="1231" y="1306"/>
                  </a:lnTo>
                  <a:lnTo>
                    <a:pt x="77" y="1306"/>
                  </a:lnTo>
                  <a:lnTo>
                    <a:pt x="53" y="1303"/>
                  </a:lnTo>
                  <a:lnTo>
                    <a:pt x="32" y="1292"/>
                  </a:lnTo>
                  <a:lnTo>
                    <a:pt x="16" y="1275"/>
                  </a:lnTo>
                  <a:lnTo>
                    <a:pt x="4" y="1254"/>
                  </a:lnTo>
                  <a:lnTo>
                    <a:pt x="0" y="1231"/>
                  </a:lnTo>
                  <a:lnTo>
                    <a:pt x="0" y="77"/>
                  </a:lnTo>
                  <a:lnTo>
                    <a:pt x="4" y="53"/>
                  </a:lnTo>
                  <a:lnTo>
                    <a:pt x="16" y="32"/>
                  </a:lnTo>
                  <a:lnTo>
                    <a:pt x="32" y="16"/>
                  </a:lnTo>
                  <a:lnTo>
                    <a:pt x="53" y="4"/>
                  </a:lnTo>
                  <a:lnTo>
                    <a:pt x="77" y="0"/>
                  </a:lnTo>
                  <a:close/>
                </a:path>
              </a:pathLst>
            </a:custGeom>
            <a:gradFill flip="none" rotWithShape="1">
              <a:gsLst>
                <a:gs pos="3000">
                  <a:schemeClr val="bg1">
                    <a:lumMod val="75000"/>
                  </a:schemeClr>
                </a:gs>
                <a:gs pos="59000">
                  <a:srgbClr val="FBFBFB"/>
                </a:gs>
              </a:gsLst>
              <a:lin ang="2700000" scaled="1"/>
              <a:tileRect/>
            </a:gradFill>
            <a:ln w="57150">
              <a:solidFill>
                <a:schemeClr val="bg1"/>
              </a:solidFill>
              <a:prstDash val="solid"/>
              <a:round/>
            </a:ln>
            <a:effectLst>
              <a:outerShdw blurRad="177800" dist="203200" dir="2700000" algn="tl" rotWithShape="0">
                <a:prstClr val="black">
                  <a:alpha val="40000"/>
                </a:prstClr>
              </a:outerShdw>
            </a:effectLst>
          </p:spPr>
          <p:txBody>
            <a:bodyPr vert="horz" wrap="square" lIns="128580" tIns="64290" rIns="128580" bIns="64290" numCol="1" anchor="ctr" anchorCtr="1" compatLnSpc="1"/>
            <a:lstStyle/>
            <a:p>
              <a:endParaRPr lang="zh-CN" altLang="en-US" sz="8800" dirty="0">
                <a:solidFill>
                  <a:srgbClr val="AE002B"/>
                </a:solidFill>
                <a:latin typeface="Impact" panose="020B0806030902050204" pitchFamily="34" charset="0"/>
              </a:endParaRPr>
            </a:p>
          </p:txBody>
        </p:sp>
        <p:sp>
          <p:nvSpPr>
            <p:cNvPr id="11" name="文本框 10"/>
            <p:cNvSpPr txBox="1"/>
            <p:nvPr/>
          </p:nvSpPr>
          <p:spPr>
            <a:xfrm>
              <a:off x="3119050" y="2915230"/>
              <a:ext cx="1795850" cy="1569660"/>
            </a:xfrm>
            <a:prstGeom prst="rect">
              <a:avLst/>
            </a:prstGeom>
            <a:noFill/>
          </p:spPr>
          <p:txBody>
            <a:bodyPr wrap="square" rtlCol="0">
              <a:spAutoFit/>
            </a:bodyPr>
            <a:lstStyle/>
            <a:p>
              <a:pPr algn="ctr"/>
              <a:r>
                <a:rPr lang="en-US" altLang="zh-CN" sz="9600" dirty="0" smtClean="0">
                  <a:solidFill>
                    <a:srgbClr val="AE002B"/>
                  </a:solidFill>
                  <a:latin typeface="Impact" panose="020B0806030902050204" pitchFamily="34" charset="0"/>
                </a:rPr>
                <a:t>02</a:t>
              </a:r>
              <a:endParaRPr lang="zh-CN" altLang="en-US" sz="9600" dirty="0">
                <a:solidFill>
                  <a:srgbClr val="AE002B"/>
                </a:solidFill>
                <a:latin typeface="Impact" panose="020B0806030902050204" pitchFamily="34" charset="0"/>
              </a:endParaRPr>
            </a:p>
          </p:txBody>
        </p:sp>
      </p:grpSp>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09225" y="332869"/>
            <a:ext cx="3662696" cy="429009"/>
            <a:chOff x="409225" y="332869"/>
            <a:chExt cx="3662696" cy="429009"/>
          </a:xfrm>
        </p:grpSpPr>
        <p:sp>
          <p:nvSpPr>
            <p:cNvPr id="3" name="Rectangle 19"/>
            <p:cNvSpPr/>
            <p:nvPr/>
          </p:nvSpPr>
          <p:spPr>
            <a:xfrm>
              <a:off x="1072824" y="361768"/>
              <a:ext cx="2999097" cy="400110"/>
            </a:xfrm>
            <a:prstGeom prst="rect">
              <a:avLst/>
            </a:prstGeom>
          </p:spPr>
          <p:txBody>
            <a:bodyPr wrap="square">
              <a:spAutoFit/>
            </a:bodyPr>
            <a:lstStyle/>
            <a:p>
              <a:pPr algn="dist"/>
              <a:r>
                <a:rPr lang="zh-CN" altLang="en-US" sz="2000" b="1" dirty="0" smtClean="0">
                  <a:solidFill>
                    <a:schemeClr val="tx1">
                      <a:lumMod val="65000"/>
                      <a:lumOff val="35000"/>
                    </a:schemeClr>
                  </a:solidFill>
                  <a:ea typeface="微软雅黑" panose="020B0503020204020204" pitchFamily="34" charset="-122"/>
                </a:rPr>
                <a:t>通用技术学科核心素养</a:t>
              </a:r>
              <a:endParaRPr lang="zh-CN" altLang="en-US" sz="2000" b="1" dirty="0">
                <a:solidFill>
                  <a:schemeClr val="tx1">
                    <a:lumMod val="65000"/>
                    <a:lumOff val="35000"/>
                  </a:schemeClr>
                </a:solidFill>
                <a:ea typeface="微软雅黑" panose="020B0503020204020204" pitchFamily="34" charset="-122"/>
              </a:endParaRPr>
            </a:p>
          </p:txBody>
        </p:sp>
        <p:sp>
          <p:nvSpPr>
            <p:cNvPr id="4" name="Oval 11"/>
            <p:cNvSpPr/>
            <p:nvPr/>
          </p:nvSpPr>
          <p:spPr>
            <a:xfrm>
              <a:off x="409225"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sp>
          <p:nvSpPr>
            <p:cNvPr id="5" name="Oval 11"/>
            <p:cNvSpPr/>
            <p:nvPr/>
          </p:nvSpPr>
          <p:spPr>
            <a:xfrm>
              <a:off x="555092" y="332869"/>
              <a:ext cx="399850" cy="399850"/>
            </a:xfrm>
            <a:prstGeom prst="ellipse">
              <a:avLst/>
            </a:prstGeom>
            <a:gradFill flip="none" rotWithShape="1">
              <a:gsLst>
                <a:gs pos="20000">
                  <a:srgbClr val="BFBFBF"/>
                </a:gs>
                <a:gs pos="80000">
                  <a:srgbClr val="FFFFFF"/>
                </a:gs>
                <a:gs pos="100000">
                  <a:schemeClr val="accent1">
                    <a:tint val="0"/>
                  </a:schemeClr>
                </a:gs>
              </a:gsLst>
              <a:lin ang="2700000" scaled="1"/>
              <a:tileRect/>
            </a:gra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grpSp>
      <p:grpSp>
        <p:nvGrpSpPr>
          <p:cNvPr id="31" name="组合 30"/>
          <p:cNvGrpSpPr/>
          <p:nvPr/>
        </p:nvGrpSpPr>
        <p:grpSpPr>
          <a:xfrm>
            <a:off x="500021" y="1473185"/>
            <a:ext cx="11715832" cy="5129419"/>
            <a:chOff x="500021" y="1473185"/>
            <a:chExt cx="11715832" cy="5129419"/>
          </a:xfrm>
        </p:grpSpPr>
        <p:grpSp>
          <p:nvGrpSpPr>
            <p:cNvPr id="8" name="组合 7"/>
            <p:cNvGrpSpPr/>
            <p:nvPr/>
          </p:nvGrpSpPr>
          <p:grpSpPr>
            <a:xfrm>
              <a:off x="5429243" y="2687631"/>
              <a:ext cx="2250275" cy="2286016"/>
              <a:chOff x="4857739" y="2044689"/>
              <a:chExt cx="2286016" cy="2286016"/>
            </a:xfrm>
          </p:grpSpPr>
          <p:sp>
            <p:nvSpPr>
              <p:cNvPr id="6" name="椭圆 5"/>
              <p:cNvSpPr/>
              <p:nvPr/>
            </p:nvSpPr>
            <p:spPr>
              <a:xfrm>
                <a:off x="4857739" y="2044689"/>
                <a:ext cx="2286016" cy="2286016"/>
              </a:xfrm>
              <a:prstGeom prst="ellipse">
                <a:avLst/>
              </a:pr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TextBox 6"/>
              <p:cNvSpPr txBox="1"/>
              <p:nvPr/>
            </p:nvSpPr>
            <p:spPr>
              <a:xfrm>
                <a:off x="4929177" y="2687631"/>
                <a:ext cx="2143140" cy="954107"/>
              </a:xfrm>
              <a:prstGeom prst="rect">
                <a:avLst/>
              </a:prstGeom>
              <a:noFill/>
            </p:spPr>
            <p:txBody>
              <a:bodyPr wrap="square" rtlCol="0">
                <a:spAutoFit/>
              </a:bodyPr>
              <a:lstStyle/>
              <a:p>
                <a:pPr algn="ctr"/>
                <a:r>
                  <a:rPr lang="zh-CN" altLang="en-US" sz="2800" b="1" dirty="0" smtClean="0"/>
                  <a:t>通用技术学科核心素养</a:t>
                </a:r>
                <a:endParaRPr lang="zh-CN" altLang="en-US" sz="2800" b="1" dirty="0"/>
              </a:p>
            </p:txBody>
          </p:sp>
        </p:grpSp>
        <p:grpSp>
          <p:nvGrpSpPr>
            <p:cNvPr id="12" name="组合 11"/>
            <p:cNvGrpSpPr/>
            <p:nvPr/>
          </p:nvGrpSpPr>
          <p:grpSpPr>
            <a:xfrm>
              <a:off x="6000747" y="1473185"/>
              <a:ext cx="1125137" cy="1143008"/>
              <a:chOff x="5143491" y="1115995"/>
              <a:chExt cx="1143008" cy="1143008"/>
            </a:xfrm>
          </p:grpSpPr>
          <p:sp>
            <p:nvSpPr>
              <p:cNvPr id="10" name="椭圆 9"/>
              <p:cNvSpPr/>
              <p:nvPr/>
            </p:nvSpPr>
            <p:spPr>
              <a:xfrm>
                <a:off x="5143491" y="1115995"/>
                <a:ext cx="1143008" cy="1143008"/>
              </a:xfrm>
              <a:prstGeom prst="ellipse">
                <a:avLst/>
              </a:prstGeom>
              <a:solidFill>
                <a:schemeClr val="accent4">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TextBox 10"/>
              <p:cNvSpPr txBox="1"/>
              <p:nvPr/>
            </p:nvSpPr>
            <p:spPr>
              <a:xfrm>
                <a:off x="5286367" y="1258871"/>
                <a:ext cx="1000132" cy="830997"/>
              </a:xfrm>
              <a:prstGeom prst="rect">
                <a:avLst/>
              </a:prstGeom>
              <a:noFill/>
            </p:spPr>
            <p:txBody>
              <a:bodyPr wrap="square" rtlCol="0">
                <a:spAutoFit/>
              </a:bodyPr>
              <a:lstStyle/>
              <a:p>
                <a:r>
                  <a:rPr lang="zh-CN" altLang="en-US" sz="2400" b="1" spc="300" dirty="0" smtClean="0"/>
                  <a:t>技术意识</a:t>
                </a:r>
                <a:endParaRPr lang="zh-CN" altLang="en-US" sz="2400" b="1" spc="300" dirty="0"/>
              </a:p>
            </p:txBody>
          </p:sp>
        </p:grpSp>
        <p:grpSp>
          <p:nvGrpSpPr>
            <p:cNvPr id="13" name="组合 12"/>
            <p:cNvGrpSpPr/>
            <p:nvPr/>
          </p:nvGrpSpPr>
          <p:grpSpPr>
            <a:xfrm>
              <a:off x="7661692" y="2830507"/>
              <a:ext cx="1125137" cy="1143008"/>
              <a:chOff x="5143491" y="1115995"/>
              <a:chExt cx="1143008" cy="1143008"/>
            </a:xfrm>
          </p:grpSpPr>
          <p:sp>
            <p:nvSpPr>
              <p:cNvPr id="14" name="椭圆 13"/>
              <p:cNvSpPr/>
              <p:nvPr/>
            </p:nvSpPr>
            <p:spPr>
              <a:xfrm>
                <a:off x="5143491" y="1115995"/>
                <a:ext cx="1143008" cy="1143008"/>
              </a:xfrm>
              <a:prstGeom prst="ellipse">
                <a:avLst/>
              </a:prstGeom>
              <a:solidFill>
                <a:schemeClr val="accent4">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TextBox 14"/>
              <p:cNvSpPr txBox="1"/>
              <p:nvPr/>
            </p:nvSpPr>
            <p:spPr>
              <a:xfrm>
                <a:off x="5286367" y="1258871"/>
                <a:ext cx="1000132" cy="830997"/>
              </a:xfrm>
              <a:prstGeom prst="rect">
                <a:avLst/>
              </a:prstGeom>
              <a:noFill/>
            </p:spPr>
            <p:txBody>
              <a:bodyPr wrap="square" rtlCol="0">
                <a:spAutoFit/>
              </a:bodyPr>
              <a:lstStyle/>
              <a:p>
                <a:r>
                  <a:rPr lang="zh-CN" altLang="en-US" sz="2400" b="1" spc="300" dirty="0" smtClean="0"/>
                  <a:t>工程思维</a:t>
                </a:r>
                <a:endParaRPr lang="zh-CN" altLang="en-US" sz="2400" b="1" spc="300" dirty="0"/>
              </a:p>
            </p:txBody>
          </p:sp>
        </p:grpSp>
        <p:grpSp>
          <p:nvGrpSpPr>
            <p:cNvPr id="16" name="组合 15"/>
            <p:cNvGrpSpPr/>
            <p:nvPr/>
          </p:nvGrpSpPr>
          <p:grpSpPr>
            <a:xfrm>
              <a:off x="7018750" y="4687895"/>
              <a:ext cx="1125137" cy="1143008"/>
              <a:chOff x="5143491" y="1115995"/>
              <a:chExt cx="1143008" cy="1143008"/>
            </a:xfrm>
          </p:grpSpPr>
          <p:sp>
            <p:nvSpPr>
              <p:cNvPr id="17" name="椭圆 16"/>
              <p:cNvSpPr/>
              <p:nvPr/>
            </p:nvSpPr>
            <p:spPr>
              <a:xfrm>
                <a:off x="5143491" y="1115995"/>
                <a:ext cx="1143008" cy="1143008"/>
              </a:xfrm>
              <a:prstGeom prst="ellipse">
                <a:avLst/>
              </a:prstGeom>
              <a:solidFill>
                <a:schemeClr val="accent4">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TextBox 17"/>
              <p:cNvSpPr txBox="1"/>
              <p:nvPr/>
            </p:nvSpPr>
            <p:spPr>
              <a:xfrm>
                <a:off x="5286367" y="1258871"/>
                <a:ext cx="1000132" cy="830997"/>
              </a:xfrm>
              <a:prstGeom prst="rect">
                <a:avLst/>
              </a:prstGeom>
              <a:noFill/>
            </p:spPr>
            <p:txBody>
              <a:bodyPr wrap="square" rtlCol="0">
                <a:spAutoFit/>
              </a:bodyPr>
              <a:lstStyle/>
              <a:p>
                <a:r>
                  <a:rPr lang="zh-CN" altLang="en-US" sz="2400" b="1" spc="300" dirty="0" smtClean="0"/>
                  <a:t>创新设计</a:t>
                </a:r>
                <a:endParaRPr lang="zh-CN" altLang="en-US" sz="2400" b="1" spc="300" dirty="0"/>
              </a:p>
            </p:txBody>
          </p:sp>
        </p:grpSp>
        <p:grpSp>
          <p:nvGrpSpPr>
            <p:cNvPr id="19" name="组合 18"/>
            <p:cNvGrpSpPr/>
            <p:nvPr/>
          </p:nvGrpSpPr>
          <p:grpSpPr>
            <a:xfrm>
              <a:off x="4357673" y="2830507"/>
              <a:ext cx="1125137" cy="1143008"/>
              <a:chOff x="5143491" y="1115995"/>
              <a:chExt cx="1143008" cy="1143008"/>
            </a:xfrm>
          </p:grpSpPr>
          <p:sp>
            <p:nvSpPr>
              <p:cNvPr id="20" name="椭圆 19"/>
              <p:cNvSpPr/>
              <p:nvPr/>
            </p:nvSpPr>
            <p:spPr>
              <a:xfrm>
                <a:off x="5143491" y="1115995"/>
                <a:ext cx="1143008" cy="1143008"/>
              </a:xfrm>
              <a:prstGeom prst="ellipse">
                <a:avLst/>
              </a:prstGeom>
              <a:solidFill>
                <a:schemeClr val="accent4">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TextBox 20"/>
              <p:cNvSpPr txBox="1"/>
              <p:nvPr/>
            </p:nvSpPr>
            <p:spPr>
              <a:xfrm>
                <a:off x="5286367" y="1258871"/>
                <a:ext cx="1000132" cy="830997"/>
              </a:xfrm>
              <a:prstGeom prst="rect">
                <a:avLst/>
              </a:prstGeom>
              <a:noFill/>
            </p:spPr>
            <p:txBody>
              <a:bodyPr wrap="square" rtlCol="0">
                <a:spAutoFit/>
              </a:bodyPr>
              <a:lstStyle/>
              <a:p>
                <a:r>
                  <a:rPr lang="zh-CN" altLang="en-US" sz="2400" b="1" spc="300" dirty="0" smtClean="0"/>
                  <a:t>物化能力</a:t>
                </a:r>
                <a:endParaRPr lang="zh-CN" altLang="en-US" sz="2400" b="1" spc="300" dirty="0"/>
              </a:p>
            </p:txBody>
          </p:sp>
        </p:grpSp>
        <p:grpSp>
          <p:nvGrpSpPr>
            <p:cNvPr id="22" name="组合 21"/>
            <p:cNvGrpSpPr/>
            <p:nvPr/>
          </p:nvGrpSpPr>
          <p:grpSpPr>
            <a:xfrm>
              <a:off x="4947048" y="4687895"/>
              <a:ext cx="1125137" cy="1143008"/>
              <a:chOff x="5143491" y="1115995"/>
              <a:chExt cx="1143008" cy="1143008"/>
            </a:xfrm>
          </p:grpSpPr>
          <p:sp>
            <p:nvSpPr>
              <p:cNvPr id="23" name="椭圆 22"/>
              <p:cNvSpPr/>
              <p:nvPr/>
            </p:nvSpPr>
            <p:spPr>
              <a:xfrm>
                <a:off x="5143491" y="1115995"/>
                <a:ext cx="1143008" cy="1143008"/>
              </a:xfrm>
              <a:prstGeom prst="ellipse">
                <a:avLst/>
              </a:prstGeom>
              <a:solidFill>
                <a:schemeClr val="accent4">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TextBox 23"/>
              <p:cNvSpPr txBox="1"/>
              <p:nvPr/>
            </p:nvSpPr>
            <p:spPr>
              <a:xfrm>
                <a:off x="5286367" y="1258871"/>
                <a:ext cx="1000132" cy="830997"/>
              </a:xfrm>
              <a:prstGeom prst="rect">
                <a:avLst/>
              </a:prstGeom>
              <a:noFill/>
            </p:spPr>
            <p:txBody>
              <a:bodyPr wrap="square" rtlCol="0">
                <a:spAutoFit/>
              </a:bodyPr>
              <a:lstStyle/>
              <a:p>
                <a:r>
                  <a:rPr lang="zh-CN" altLang="en-US" sz="2400" b="1" spc="300" dirty="0" smtClean="0"/>
                  <a:t>图样表达</a:t>
                </a:r>
                <a:endParaRPr lang="zh-CN" altLang="en-US" sz="2400" b="1" spc="300" dirty="0"/>
              </a:p>
            </p:txBody>
          </p:sp>
        </p:grpSp>
        <p:sp>
          <p:nvSpPr>
            <p:cNvPr id="25" name="TextBox 24"/>
            <p:cNvSpPr txBox="1"/>
            <p:nvPr/>
          </p:nvSpPr>
          <p:spPr>
            <a:xfrm>
              <a:off x="1643074" y="1544623"/>
              <a:ext cx="4500549" cy="830997"/>
            </a:xfrm>
            <a:prstGeom prst="rect">
              <a:avLst/>
            </a:prstGeom>
            <a:noFill/>
          </p:spPr>
          <p:txBody>
            <a:bodyPr wrap="square" rtlCol="0">
              <a:spAutoFit/>
            </a:bodyPr>
            <a:lstStyle/>
            <a:p>
              <a:r>
                <a:rPr lang="zh-CN" altLang="en-US" sz="2400" b="1" dirty="0" smtClean="0">
                  <a:latin typeface="华文楷体" panose="02010600040101010101" pitchFamily="2" charset="-122"/>
                  <a:ea typeface="华文楷体" panose="02010600040101010101" pitchFamily="2" charset="-122"/>
                </a:rPr>
                <a:t>是对技术现象及技术问题的感知和体悟</a:t>
              </a:r>
              <a:endParaRPr lang="zh-CN" altLang="en-US" sz="2400" b="1" dirty="0">
                <a:latin typeface="华文楷体" panose="02010600040101010101" pitchFamily="2" charset="-122"/>
                <a:ea typeface="华文楷体" panose="02010600040101010101" pitchFamily="2" charset="-122"/>
              </a:endParaRPr>
            </a:p>
          </p:txBody>
        </p:sp>
        <p:sp>
          <p:nvSpPr>
            <p:cNvPr id="26" name="TextBox 25"/>
            <p:cNvSpPr txBox="1"/>
            <p:nvPr/>
          </p:nvSpPr>
          <p:spPr>
            <a:xfrm>
              <a:off x="8715392" y="2187565"/>
              <a:ext cx="3500461" cy="1200329"/>
            </a:xfrm>
            <a:prstGeom prst="rect">
              <a:avLst/>
            </a:prstGeom>
            <a:noFill/>
          </p:spPr>
          <p:txBody>
            <a:bodyPr wrap="square" rtlCol="0">
              <a:spAutoFit/>
            </a:bodyPr>
            <a:lstStyle/>
            <a:p>
              <a:r>
                <a:rPr lang="zh-CN" altLang="en-US" sz="2400" b="1" dirty="0" smtClean="0">
                  <a:latin typeface="华文楷体" panose="02010600040101010101" pitchFamily="2" charset="-122"/>
                  <a:ea typeface="华文楷体" panose="02010600040101010101" pitchFamily="2" charset="-122"/>
                </a:rPr>
                <a:t>是以系统分析和比较权衡为核心的一种筹划性思维</a:t>
              </a:r>
              <a:endParaRPr lang="zh-CN" altLang="en-US" sz="2400" b="1" dirty="0">
                <a:latin typeface="华文楷体" panose="02010600040101010101" pitchFamily="2" charset="-122"/>
                <a:ea typeface="华文楷体" panose="02010600040101010101" pitchFamily="2" charset="-122"/>
              </a:endParaRPr>
            </a:p>
          </p:txBody>
        </p:sp>
        <p:sp>
          <p:nvSpPr>
            <p:cNvPr id="27" name="TextBox 26"/>
            <p:cNvSpPr txBox="1"/>
            <p:nvPr/>
          </p:nvSpPr>
          <p:spPr>
            <a:xfrm>
              <a:off x="8143887" y="5116523"/>
              <a:ext cx="4071965" cy="1200329"/>
            </a:xfrm>
            <a:prstGeom prst="rect">
              <a:avLst/>
            </a:prstGeom>
            <a:noFill/>
          </p:spPr>
          <p:txBody>
            <a:bodyPr wrap="square" rtlCol="0">
              <a:spAutoFit/>
            </a:bodyPr>
            <a:lstStyle/>
            <a:p>
              <a:r>
                <a:rPr lang="zh-CN" altLang="en-US" sz="2400" b="1" dirty="0" smtClean="0">
                  <a:latin typeface="华文楷体" panose="02010600040101010101" pitchFamily="2" charset="-122"/>
                  <a:ea typeface="华文楷体" panose="02010600040101010101" pitchFamily="2" charset="-122"/>
                </a:rPr>
                <a:t>是指基于技术问题进行创新性方案构思的一系列问题解决过程</a:t>
              </a:r>
              <a:endParaRPr lang="zh-CN" altLang="en-US" sz="2400" b="1" dirty="0">
                <a:latin typeface="华文楷体" panose="02010600040101010101" pitchFamily="2" charset="-122"/>
                <a:ea typeface="华文楷体" panose="02010600040101010101" pitchFamily="2" charset="-122"/>
              </a:endParaRPr>
            </a:p>
          </p:txBody>
        </p:sp>
        <p:sp>
          <p:nvSpPr>
            <p:cNvPr id="28" name="TextBox 27"/>
            <p:cNvSpPr txBox="1"/>
            <p:nvPr/>
          </p:nvSpPr>
          <p:spPr>
            <a:xfrm>
              <a:off x="928604" y="5402275"/>
              <a:ext cx="4214887" cy="1200329"/>
            </a:xfrm>
            <a:prstGeom prst="rect">
              <a:avLst/>
            </a:prstGeom>
            <a:noFill/>
          </p:spPr>
          <p:txBody>
            <a:bodyPr wrap="square" rtlCol="0">
              <a:spAutoFit/>
            </a:bodyPr>
            <a:lstStyle/>
            <a:p>
              <a:r>
                <a:rPr lang="zh-CN" altLang="en-US" sz="2400" b="1" dirty="0" smtClean="0">
                  <a:latin typeface="华文楷体" panose="02010600040101010101" pitchFamily="2" charset="-122"/>
                  <a:ea typeface="华文楷体" panose="02010600040101010101" pitchFamily="2" charset="-122"/>
                </a:rPr>
                <a:t>是指运用图形样式对意念中或客观存在的技术对象进行可视化的描述和交流</a:t>
              </a:r>
              <a:endParaRPr lang="zh-CN" altLang="en-US" sz="2400" b="1" dirty="0">
                <a:latin typeface="华文楷体" panose="02010600040101010101" pitchFamily="2" charset="-122"/>
                <a:ea typeface="华文楷体" panose="02010600040101010101" pitchFamily="2" charset="-122"/>
              </a:endParaRPr>
            </a:p>
          </p:txBody>
        </p:sp>
        <p:sp>
          <p:nvSpPr>
            <p:cNvPr id="29" name="TextBox 28"/>
            <p:cNvSpPr txBox="1"/>
            <p:nvPr/>
          </p:nvSpPr>
          <p:spPr>
            <a:xfrm>
              <a:off x="500021" y="3330573"/>
              <a:ext cx="4143359" cy="1569660"/>
            </a:xfrm>
            <a:prstGeom prst="rect">
              <a:avLst/>
            </a:prstGeom>
            <a:noFill/>
          </p:spPr>
          <p:txBody>
            <a:bodyPr wrap="square" rtlCol="0">
              <a:spAutoFit/>
            </a:bodyPr>
            <a:lstStyle/>
            <a:p>
              <a:r>
                <a:rPr lang="zh-CN" altLang="en-US" sz="2400" b="1" dirty="0" smtClean="0">
                  <a:latin typeface="华文楷体" panose="02010600040101010101" pitchFamily="2" charset="-122"/>
                  <a:ea typeface="华文楷体" panose="02010600040101010101" pitchFamily="2" charset="-122"/>
                </a:rPr>
                <a:t>是指采用一定的工艺方法等将意念、方案转化为有用物品，或对已有物品进行改进与优化的能力</a:t>
              </a:r>
              <a:endParaRPr lang="zh-CN" altLang="en-US" sz="2400" b="1" dirty="0">
                <a:latin typeface="华文楷体" panose="02010600040101010101" pitchFamily="2" charset="-122"/>
                <a:ea typeface="华文楷体" panose="02010600040101010101" pitchFamily="2" charset="-122"/>
              </a:endParaRPr>
            </a:p>
          </p:txBody>
        </p:sp>
      </p:grpSp>
    </p:spTree>
  </p:cSld>
  <p:clrMapOvr>
    <a:masterClrMapping/>
  </p:clrMapOvr>
  <p:transition spd="slow"/>
</p:sld>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p">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9D9D9">
            <a:alpha val="50196"/>
          </a:srgb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3162</Words>
  <Application>WPS 演示</Application>
  <PresentationFormat>自定义</PresentationFormat>
  <Paragraphs>273</Paragraphs>
  <Slides>26</Slides>
  <Notes>8</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26</vt:i4>
      </vt:variant>
    </vt:vector>
  </HeadingPairs>
  <TitlesOfParts>
    <vt:vector size="40" baseType="lpstr">
      <vt:lpstr>Arial</vt:lpstr>
      <vt:lpstr>宋体</vt:lpstr>
      <vt:lpstr>Wingdings</vt:lpstr>
      <vt:lpstr>Calibri</vt:lpstr>
      <vt:lpstr>Impact</vt:lpstr>
      <vt:lpstr>Kozuka Gothic Pro B</vt:lpstr>
      <vt:lpstr>微软雅黑</vt:lpstr>
      <vt:lpstr>华文楷体</vt:lpstr>
      <vt:lpstr>楷体</vt:lpstr>
      <vt:lpstr>Arial Unicode MS</vt:lpstr>
      <vt:lpstr>Yu Gothic UI Semibold</vt:lpstr>
      <vt:lpstr>+中文标题</vt:lpstr>
      <vt:lpstr>Segoe Print</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本次交流，大部分内容属于贩卖，感谢张绪培、崔允漷、杨向东、顾建军教授及段清、白珍、赵薇、李作林、管光海等老师。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微立体工作总结</dc:title>
  <dc:creator/>
  <cp:keywords>第一PPT www.1ppt.com</cp:keywords>
  <cp:lastModifiedBy>Administrator</cp:lastModifiedBy>
  <cp:revision>8</cp:revision>
  <dcterms:created xsi:type="dcterms:W3CDTF">2016-09-05T07:59:00Z</dcterms:created>
  <dcterms:modified xsi:type="dcterms:W3CDTF">2018-07-17T08:30:03Z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2052-10.1.0.7400</vt:lpwstr>
  </property>
</Properties>
</file>