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88" r:id="rId2"/>
    <p:sldId id="385" r:id="rId3"/>
    <p:sldId id="387" r:id="rId4"/>
    <p:sldId id="390" r:id="rId5"/>
    <p:sldId id="391" r:id="rId6"/>
    <p:sldId id="392" r:id="rId7"/>
    <p:sldId id="401" r:id="rId8"/>
    <p:sldId id="403" r:id="rId9"/>
    <p:sldId id="386" r:id="rId10"/>
    <p:sldId id="393" r:id="rId11"/>
    <p:sldId id="394" r:id="rId12"/>
    <p:sldId id="397" r:id="rId13"/>
    <p:sldId id="396" r:id="rId14"/>
    <p:sldId id="398" r:id="rId15"/>
    <p:sldId id="399" r:id="rId16"/>
    <p:sldId id="400" r:id="rId17"/>
    <p:sldId id="402" r:id="rId18"/>
    <p:sldId id="375" r:id="rId19"/>
    <p:sldId id="353" r:id="rId20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BC2"/>
    <a:srgbClr val="E9E9E9"/>
    <a:srgbClr val="4AE0D4"/>
    <a:srgbClr val="34AAC8"/>
    <a:srgbClr val="EE3636"/>
    <a:srgbClr val="53C3B0"/>
    <a:srgbClr val="F49022"/>
    <a:srgbClr val="317FB7"/>
    <a:srgbClr val="19A7D7"/>
    <a:srgbClr val="EA7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847" autoAdjust="0"/>
  </p:normalViewPr>
  <p:slideViewPr>
    <p:cSldViewPr>
      <p:cViewPr varScale="1">
        <p:scale>
          <a:sx n="93" d="100"/>
          <a:sy n="93" d="100"/>
        </p:scale>
        <p:origin x="-24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A480B-24F9-4CDC-955A-E4C7F6E7F866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E2D31-2B6A-425C-8DAF-63D853CEDF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23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792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519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13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8EDA8-AA38-4EC8-A4A2-C9E52DD3CCD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14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766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03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03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038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402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038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更多模板下载地址：</a:t>
            </a:r>
            <a:r>
              <a:rPr lang="en-US" altLang="zh-CN"/>
              <a:t>http://www.pptvzaixian.com/shop/view28111.html</a:t>
            </a:r>
            <a:r>
              <a:rPr lang="zh-CN" altLang="en-US"/>
              <a:t>（复制链接到浏览器打开）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E2D31-2B6A-425C-8DAF-63D853CEDF0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51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/>
          <p:cNvSpPr>
            <a:spLocks noChangeArrowheads="1"/>
          </p:cNvSpPr>
          <p:nvPr userDrawn="1"/>
        </p:nvSpPr>
        <p:spPr bwMode="auto">
          <a:xfrm>
            <a:off x="-7561" y="195486"/>
            <a:ext cx="440283" cy="53607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endParaRPr lang="zh-CN" altLang="zh-CN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8" name="任意多边形 7"/>
          <p:cNvSpPr>
            <a:spLocks noChangeArrowheads="1"/>
          </p:cNvSpPr>
          <p:nvPr userDrawn="1"/>
        </p:nvSpPr>
        <p:spPr bwMode="auto">
          <a:xfrm>
            <a:off x="0" y="5092030"/>
            <a:ext cx="9144000" cy="86723"/>
          </a:xfrm>
          <a:custGeom>
            <a:avLst/>
            <a:gdLst>
              <a:gd name="connsiteX0" fmla="*/ 0 w 9144000"/>
              <a:gd name="connsiteY0" fmla="*/ 0 h 130016"/>
              <a:gd name="connsiteX1" fmla="*/ 2266950 w 9144000"/>
              <a:gd name="connsiteY1" fmla="*/ 0 h 130016"/>
              <a:gd name="connsiteX2" fmla="*/ 2266951 w 9144000"/>
              <a:gd name="connsiteY2" fmla="*/ 0 h 130016"/>
              <a:gd name="connsiteX3" fmla="*/ 4572000 w 9144000"/>
              <a:gd name="connsiteY3" fmla="*/ 0 h 130016"/>
              <a:gd name="connsiteX4" fmla="*/ 6838950 w 9144000"/>
              <a:gd name="connsiteY4" fmla="*/ 0 h 130016"/>
              <a:gd name="connsiteX5" fmla="*/ 9144000 w 9144000"/>
              <a:gd name="connsiteY5" fmla="*/ 0 h 130016"/>
              <a:gd name="connsiteX6" fmla="*/ 9144000 w 9144000"/>
              <a:gd name="connsiteY6" fmla="*/ 130016 h 130016"/>
              <a:gd name="connsiteX7" fmla="*/ 6838950 w 9144000"/>
              <a:gd name="connsiteY7" fmla="*/ 130016 h 130016"/>
              <a:gd name="connsiteX8" fmla="*/ 4572000 w 9144000"/>
              <a:gd name="connsiteY8" fmla="*/ 130016 h 130016"/>
              <a:gd name="connsiteX9" fmla="*/ 2266951 w 9144000"/>
              <a:gd name="connsiteY9" fmla="*/ 130016 h 130016"/>
              <a:gd name="connsiteX10" fmla="*/ 2266950 w 9144000"/>
              <a:gd name="connsiteY10" fmla="*/ 130016 h 130016"/>
              <a:gd name="connsiteX11" fmla="*/ 0 w 9144000"/>
              <a:gd name="connsiteY11" fmla="*/ 130016 h 13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130016">
                <a:moveTo>
                  <a:pt x="0" y="0"/>
                </a:moveTo>
                <a:lnTo>
                  <a:pt x="2266950" y="0"/>
                </a:lnTo>
                <a:lnTo>
                  <a:pt x="2266951" y="0"/>
                </a:lnTo>
                <a:lnTo>
                  <a:pt x="4572000" y="0"/>
                </a:lnTo>
                <a:lnTo>
                  <a:pt x="6838950" y="0"/>
                </a:lnTo>
                <a:lnTo>
                  <a:pt x="9144000" y="0"/>
                </a:lnTo>
                <a:lnTo>
                  <a:pt x="9144000" y="130016"/>
                </a:lnTo>
                <a:lnTo>
                  <a:pt x="6838950" y="130016"/>
                </a:lnTo>
                <a:lnTo>
                  <a:pt x="4572000" y="130016"/>
                </a:lnTo>
                <a:lnTo>
                  <a:pt x="2266951" y="130016"/>
                </a:lnTo>
                <a:lnTo>
                  <a:pt x="2266950" y="130016"/>
                </a:lnTo>
                <a:lnTo>
                  <a:pt x="0" y="13001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1" hangingPunct="1">
              <a:buFont typeface="Arial" pitchFamily="34" charset="0"/>
              <a:buNone/>
            </a:pPr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010400" y="4933237"/>
            <a:ext cx="21336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6943D-4D1A-4227-8E4A-4C0DFA2C8D4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7260" y="4941570"/>
            <a:ext cx="2133600" cy="27384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0F1D807-92CB-40E1-8909-FC53D865401B}" type="datetimeFigureOut">
              <a:rPr lang="zh-CN" altLang="en-US" smtClean="0"/>
              <a:pPr/>
              <a:t>2018/7/26</a:t>
            </a:fld>
            <a:endParaRPr lang="zh-CN" altLang="en-US"/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425102" y="722928"/>
            <a:ext cx="875541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8579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98730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37849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411706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AC49B-49DD-4668-8FC6-2EEB8142D508}" type="datetime1">
              <a:rPr lang="zh-CN" altLang="en-US"/>
              <a:pPr>
                <a:defRPr/>
              </a:pPr>
              <a:t>2018/7/26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EAD02-0CEF-4C0F-8421-B0DABE306801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8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61315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/>
          <p:cNvSpPr>
            <a:spLocks noChangeArrowheads="1"/>
          </p:cNvSpPr>
          <p:nvPr userDrawn="1"/>
        </p:nvSpPr>
        <p:spPr bwMode="auto">
          <a:xfrm>
            <a:off x="-7561" y="195486"/>
            <a:ext cx="440283" cy="53607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endParaRPr lang="zh-CN" altLang="zh-CN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8" name="任意多边形 7"/>
          <p:cNvSpPr>
            <a:spLocks noChangeArrowheads="1"/>
          </p:cNvSpPr>
          <p:nvPr userDrawn="1"/>
        </p:nvSpPr>
        <p:spPr bwMode="auto">
          <a:xfrm>
            <a:off x="0" y="5092030"/>
            <a:ext cx="9144000" cy="86723"/>
          </a:xfrm>
          <a:custGeom>
            <a:avLst/>
            <a:gdLst>
              <a:gd name="connsiteX0" fmla="*/ 0 w 9144000"/>
              <a:gd name="connsiteY0" fmla="*/ 0 h 130016"/>
              <a:gd name="connsiteX1" fmla="*/ 2266950 w 9144000"/>
              <a:gd name="connsiteY1" fmla="*/ 0 h 130016"/>
              <a:gd name="connsiteX2" fmla="*/ 2266951 w 9144000"/>
              <a:gd name="connsiteY2" fmla="*/ 0 h 130016"/>
              <a:gd name="connsiteX3" fmla="*/ 4572000 w 9144000"/>
              <a:gd name="connsiteY3" fmla="*/ 0 h 130016"/>
              <a:gd name="connsiteX4" fmla="*/ 6838950 w 9144000"/>
              <a:gd name="connsiteY4" fmla="*/ 0 h 130016"/>
              <a:gd name="connsiteX5" fmla="*/ 9144000 w 9144000"/>
              <a:gd name="connsiteY5" fmla="*/ 0 h 130016"/>
              <a:gd name="connsiteX6" fmla="*/ 9144000 w 9144000"/>
              <a:gd name="connsiteY6" fmla="*/ 130016 h 130016"/>
              <a:gd name="connsiteX7" fmla="*/ 6838950 w 9144000"/>
              <a:gd name="connsiteY7" fmla="*/ 130016 h 130016"/>
              <a:gd name="connsiteX8" fmla="*/ 4572000 w 9144000"/>
              <a:gd name="connsiteY8" fmla="*/ 130016 h 130016"/>
              <a:gd name="connsiteX9" fmla="*/ 2266951 w 9144000"/>
              <a:gd name="connsiteY9" fmla="*/ 130016 h 130016"/>
              <a:gd name="connsiteX10" fmla="*/ 2266950 w 9144000"/>
              <a:gd name="connsiteY10" fmla="*/ 130016 h 130016"/>
              <a:gd name="connsiteX11" fmla="*/ 0 w 9144000"/>
              <a:gd name="connsiteY11" fmla="*/ 130016 h 13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130016">
                <a:moveTo>
                  <a:pt x="0" y="0"/>
                </a:moveTo>
                <a:lnTo>
                  <a:pt x="2266950" y="0"/>
                </a:lnTo>
                <a:lnTo>
                  <a:pt x="2266951" y="0"/>
                </a:lnTo>
                <a:lnTo>
                  <a:pt x="4572000" y="0"/>
                </a:lnTo>
                <a:lnTo>
                  <a:pt x="6838950" y="0"/>
                </a:lnTo>
                <a:lnTo>
                  <a:pt x="9144000" y="0"/>
                </a:lnTo>
                <a:lnTo>
                  <a:pt x="9144000" y="130016"/>
                </a:lnTo>
                <a:lnTo>
                  <a:pt x="6838950" y="130016"/>
                </a:lnTo>
                <a:lnTo>
                  <a:pt x="4572000" y="130016"/>
                </a:lnTo>
                <a:lnTo>
                  <a:pt x="2266951" y="130016"/>
                </a:lnTo>
                <a:lnTo>
                  <a:pt x="2266950" y="130016"/>
                </a:lnTo>
                <a:lnTo>
                  <a:pt x="0" y="13001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1" hangingPunct="1">
              <a:buFont typeface="Arial" pitchFamily="34" charset="0"/>
              <a:buNone/>
            </a:pPr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010400" y="4933237"/>
            <a:ext cx="21336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6943D-4D1A-4227-8E4A-4C0DFA2C8D4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7260" y="4941570"/>
            <a:ext cx="2133600" cy="27384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0F1D807-92CB-40E1-8909-FC53D865401B}" type="datetimeFigureOut">
              <a:rPr lang="zh-CN" altLang="en-US" smtClean="0"/>
              <a:pPr/>
              <a:t>2018/7/26</a:t>
            </a:fld>
            <a:endParaRPr lang="zh-CN" altLang="en-US"/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425102" y="722928"/>
            <a:ext cx="875541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0870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22585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83864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422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070917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07503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94924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90079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D807-92CB-40E1-8909-FC53D865401B}" type="datetimeFigureOut">
              <a:rPr lang="zh-CN" altLang="en-US" smtClean="0"/>
              <a:t>2018/7/26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6943D-4D1A-4227-8E4A-4C0DFA2C8D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72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5" r:id="rId13"/>
    <p:sldLayoutId id="2147483666" r:id="rId14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原创设计师QQ598969553      _2"/>
          <p:cNvSpPr/>
          <p:nvPr/>
        </p:nvSpPr>
        <p:spPr>
          <a:xfrm>
            <a:off x="-651634" y="3102646"/>
            <a:ext cx="5646203" cy="5646203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68" name="原创设计师QQ598969553      _3"/>
          <p:cNvSpPr/>
          <p:nvPr/>
        </p:nvSpPr>
        <p:spPr>
          <a:xfrm>
            <a:off x="-2601084" y="2848420"/>
            <a:ext cx="5646203" cy="5646203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69" name="原创设计师QQ598969553      _4"/>
          <p:cNvSpPr/>
          <p:nvPr/>
        </p:nvSpPr>
        <p:spPr>
          <a:xfrm>
            <a:off x="-5800691" y="-990506"/>
            <a:ext cx="7382360" cy="7382360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70" name="原创设计师QQ598969553      _5"/>
          <p:cNvSpPr/>
          <p:nvPr/>
        </p:nvSpPr>
        <p:spPr>
          <a:xfrm flipH="1">
            <a:off x="1650440" y="2774894"/>
            <a:ext cx="657859" cy="657859"/>
          </a:xfrm>
          <a:prstGeom prst="ellipse">
            <a:avLst/>
          </a:prstGeom>
          <a:solidFill>
            <a:schemeClr val="accent2"/>
          </a:soli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71" name="原创设计师QQ598969553      _6"/>
          <p:cNvSpPr/>
          <p:nvPr/>
        </p:nvSpPr>
        <p:spPr>
          <a:xfrm>
            <a:off x="452833" y="2474958"/>
            <a:ext cx="599872" cy="599872"/>
          </a:xfrm>
          <a:prstGeom prst="ellipse">
            <a:avLst/>
          </a:prstGeom>
          <a:solidFill>
            <a:schemeClr val="accent1"/>
          </a:soli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72" name="原创设计师QQ598969553      _7"/>
          <p:cNvSpPr/>
          <p:nvPr/>
        </p:nvSpPr>
        <p:spPr>
          <a:xfrm>
            <a:off x="681432" y="1604171"/>
            <a:ext cx="1587499" cy="1587499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accent1"/>
                </a:solidFill>
                <a:ea typeface="微软雅黑" panose="020B0503020204020204" pitchFamily="34" charset="-122"/>
              </a:rPr>
              <a:t>2018</a:t>
            </a:r>
            <a:endParaRPr lang="zh-CN" altLang="en-US" sz="2400" dirty="0">
              <a:solidFill>
                <a:schemeClr val="accent1"/>
              </a:solidFill>
              <a:ea typeface="微软雅黑" panose="020B0503020204020204" pitchFamily="34" charset="-122"/>
            </a:endParaRPr>
          </a:p>
        </p:txBody>
      </p:sp>
      <p:sp>
        <p:nvSpPr>
          <p:cNvPr id="73" name="原创设计师QQ598969553      _8"/>
          <p:cNvSpPr txBox="1">
            <a:spLocks/>
          </p:cNvSpPr>
          <p:nvPr/>
        </p:nvSpPr>
        <p:spPr>
          <a:xfrm>
            <a:off x="2268930" y="1987556"/>
            <a:ext cx="6623549" cy="4570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数据与计算中的计算思维培养</a:t>
            </a:r>
            <a:endParaRPr lang="zh-CN" altLang="zh-CN" sz="36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75" name="原创设计师QQ598969553      _10"/>
          <p:cNvCxnSpPr/>
          <p:nvPr/>
        </p:nvCxnSpPr>
        <p:spPr>
          <a:xfrm>
            <a:off x="2339752" y="2571750"/>
            <a:ext cx="6048672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60384" y="3939902"/>
            <a:ext cx="286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西安市第七十一中       李辛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847675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43" name="原创设计师QQ598969553      _2"/>
          <p:cNvSpPr>
            <a:spLocks noChangeArrowheads="1"/>
          </p:cNvSpPr>
          <p:nvPr/>
        </p:nvSpPr>
        <p:spPr bwMode="auto">
          <a:xfrm>
            <a:off x="490912" y="195486"/>
            <a:ext cx="22365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过程与实施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971600" y="1419622"/>
            <a:ext cx="7218149" cy="2520280"/>
            <a:chOff x="0" y="0"/>
            <a:chExt cx="5266944" cy="1470355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5961" y="0"/>
              <a:ext cx="2830983" cy="147035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326233" cy="147035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977390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67494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抽象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3648" y="1131590"/>
            <a:ext cx="64087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抽象：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从具体事物中抽取出属于本学科本质的内容，去掉个别、背景及其他与学科研究无关的东西。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03648" y="2787774"/>
            <a:ext cx="6408712" cy="1556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在本案例中，抽象的结果是“利用一定的技术手段，通过对网络数据的搜集和分析，向特定的人群发送特定的信息。”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479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67494"/>
            <a:ext cx="1670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界定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问题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15616" y="1131590"/>
            <a:ext cx="65527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界定问题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：从复杂的事物中，找出需要解决的问题。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5337" y="1923678"/>
            <a:ext cx="65527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本案例中界定的问题 ：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）如何用数值来表示“行为”“态度”</a:t>
            </a:r>
          </a:p>
          <a:p>
            <a:pPr>
              <a:lnSpc>
                <a:spcPct val="1500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）如何计算人与人之间的“兴趣相似度”</a:t>
            </a:r>
          </a:p>
          <a:p>
            <a:pPr>
              <a:lnSpc>
                <a:spcPct val="1500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）怎样让计算机自动计算，得到结果。</a:t>
            </a:r>
          </a:p>
        </p:txBody>
      </p:sp>
    </p:spTree>
    <p:extLst>
      <p:ext uri="{BB962C8B-B14F-4D97-AF65-F5344CB8AC3E}">
        <p14:creationId xmlns:p14="http://schemas.microsoft.com/office/powerpoint/2010/main" val="14707778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592" y="2571750"/>
            <a:ext cx="74168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在本案例中，可用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1-5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的数量等级，来代表人们对某条信息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的“喜好”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程度</a:t>
            </a: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               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阅读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点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赞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收藏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评论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分享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                  1  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        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en-US" altLang="zh-CN" sz="2200" dirty="0">
                <a:latin typeface="微软雅黑" pitchFamily="34" charset="-122"/>
                <a:ea typeface="微软雅黑" pitchFamily="34" charset="-122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95486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量化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99592" y="1131590"/>
            <a:ext cx="7488832" cy="1048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量化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：用数值来表示人的态度、情绪、看法、观点等行为，将“非计算”类问题转换成“可计算”类问题。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83684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7604" y="3075806"/>
            <a:ext cx="540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相似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程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度可用“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点与点之间的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距离”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来表示，利用欧几里得距离公式求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出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找到与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此人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距离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最小的人，将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这人所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“喜好”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的信息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类别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，推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送给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此人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95486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4.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建模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843558"/>
            <a:ext cx="7128792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建模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：在量化的基础上，构建各变量之间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的数学关系，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建立“可计算”的数学公式或用语言进行描述。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19822"/>
            <a:ext cx="234156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1043608" y="1959682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在本案例中，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假设要向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某人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推送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信息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，可通过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此人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与其他人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喜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好”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的相似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程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度，来推断他本人对某类新闻的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喜</a:t>
            </a:r>
            <a:r>
              <a:rPr lang="zh-CN" altLang="en-US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好”</a:t>
            </a:r>
            <a:r>
              <a:rPr lang="zh-CN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23381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31640" y="2859782"/>
            <a:ext cx="64087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>
              <a:lnSpc>
                <a:spcPct val="150000"/>
              </a:lnSpc>
              <a:spcAft>
                <a:spcPts val="0"/>
              </a:spcAft>
            </a:pP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在本案例中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，可利用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Excel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标准函数进行计算。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95486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5.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算法设计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1347614"/>
            <a:ext cx="6192686" cy="1048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算法设计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：根据数学模型，将数学计算问题转换成可在计算机上运行的方法与步骤。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68788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64844" y="2715766"/>
            <a:ext cx="6048672" cy="1556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在本案例中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，可利用“封装”的方法，隐藏执行过程和执行细节，将计算过程交由计算机自动完成。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95486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6.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自动执行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63688" y="1419622"/>
            <a:ext cx="6192686" cy="1048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自动执行</a:t>
            </a: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：计算机根据特定的方法与步骤，自动进行计算，减少人为错误，提高执行效率。</a:t>
            </a:r>
            <a:endParaRPr lang="zh-CN" altLang="en-US" sz="2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70618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原创设计师QQ598969553      _2"/>
          <p:cNvSpPr/>
          <p:nvPr/>
        </p:nvSpPr>
        <p:spPr>
          <a:xfrm>
            <a:off x="474555" y="3527561"/>
            <a:ext cx="1188146" cy="89133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aseline="12000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2600000" scaled="0"/>
                </a:gradFill>
                <a:effectLst>
                  <a:innerShdw blurRad="63500" dist="50800" dir="18900000">
                    <a:prstClr val="black">
                      <a:alpha val="30000"/>
                    </a:prstClr>
                  </a:innerShdw>
                </a:effectLst>
                <a:latin typeface="Impact" pitchFamily="34" charset="0"/>
                <a:ea typeface="微软雅黑" pitchFamily="34" charset="-122"/>
              </a:rPr>
              <a:t>2018</a:t>
            </a:r>
            <a:endParaRPr lang="zh-CN" altLang="en-US" sz="6000" baseline="12000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</a:gradFill>
              <a:effectLst>
                <a:innerShdw blurRad="63500" dist="50800" dir="18900000">
                  <a:prstClr val="black">
                    <a:alpha val="30000"/>
                  </a:prstClr>
                </a:innerShdw>
              </a:effectLst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原创设计师QQ598969553      _4"/>
          <p:cNvSpPr/>
          <p:nvPr/>
        </p:nvSpPr>
        <p:spPr>
          <a:xfrm>
            <a:off x="2403797" y="1187850"/>
            <a:ext cx="4824536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2200" dirty="0" smtClean="0">
                <a:latin typeface="微软雅黑" pitchFamily="34" charset="-122"/>
                <a:ea typeface="微软雅黑" pitchFamily="34" charset="-122"/>
              </a:rPr>
              <a:t>现状：</a:t>
            </a:r>
            <a:r>
              <a:rPr lang="en-US" altLang="zh-CN" sz="22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教师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会用一些界定清楚、条件充分、解法明确的“可计算”类案例，要求学生利用软件进行计算、排序、筛选、生成图表等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000"/>
              </a:lnSpc>
            </a:pP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学生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学会的仅是软件的使用，缺少对问题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的分析、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推理</a:t>
            </a: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综合等思维过程。</a:t>
            </a:r>
          </a:p>
        </p:txBody>
      </p:sp>
      <p:cxnSp>
        <p:nvCxnSpPr>
          <p:cNvPr id="13" name="原创设计师QQ598969553      _5"/>
          <p:cNvCxnSpPr/>
          <p:nvPr/>
        </p:nvCxnSpPr>
        <p:spPr>
          <a:xfrm>
            <a:off x="2267744" y="4155926"/>
            <a:ext cx="4960589" cy="0"/>
          </a:xfrm>
          <a:prstGeom prst="lin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" name="原创设计师QQ598969553      _6"/>
          <p:cNvGrpSpPr/>
          <p:nvPr/>
        </p:nvGrpSpPr>
        <p:grpSpPr>
          <a:xfrm>
            <a:off x="251520" y="1497799"/>
            <a:ext cx="1844302" cy="1844757"/>
            <a:chOff x="1497229" y="1317591"/>
            <a:chExt cx="1844302" cy="1844757"/>
          </a:xfrm>
        </p:grpSpPr>
        <p:sp>
          <p:nvSpPr>
            <p:cNvPr id="15" name="Oval 53"/>
            <p:cNvSpPr>
              <a:spLocks noChangeArrowheads="1"/>
            </p:cNvSpPr>
            <p:nvPr/>
          </p:nvSpPr>
          <p:spPr bwMode="auto">
            <a:xfrm>
              <a:off x="1497229" y="1317591"/>
              <a:ext cx="1844302" cy="1844757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D9D9DA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  <a:tileRect/>
              </a:gra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552088" y="1387133"/>
              <a:ext cx="1734585" cy="1717411"/>
            </a:xfrm>
            <a:prstGeom prst="ellipse">
              <a:avLst/>
            </a:prstGeom>
            <a:blipFill dpi="0" rotWithShape="1">
              <a:blip r:embed="rId3"/>
              <a:srcRect/>
              <a:tile tx="-762000" ty="-33020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原创设计师QQ598969553      _7"/>
          <p:cNvGrpSpPr/>
          <p:nvPr/>
        </p:nvGrpSpPr>
        <p:grpSpPr>
          <a:xfrm>
            <a:off x="7380312" y="3249344"/>
            <a:ext cx="1512168" cy="1482646"/>
            <a:chOff x="1489609" y="1310418"/>
            <a:chExt cx="1844302" cy="1844757"/>
          </a:xfrm>
        </p:grpSpPr>
        <p:sp>
          <p:nvSpPr>
            <p:cNvPr id="18" name="Oval 53"/>
            <p:cNvSpPr>
              <a:spLocks noChangeArrowheads="1"/>
            </p:cNvSpPr>
            <p:nvPr/>
          </p:nvSpPr>
          <p:spPr bwMode="auto">
            <a:xfrm>
              <a:off x="1489609" y="1310418"/>
              <a:ext cx="1844302" cy="1844757"/>
            </a:xfrm>
            <a:prstGeom prst="ellipse">
              <a:avLst/>
            </a:prstGeom>
            <a:noFill/>
            <a:ln w="1905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  <a:tileRect/>
              </a:gra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534655" y="1355245"/>
              <a:ext cx="1769450" cy="1769450"/>
            </a:xfrm>
            <a:prstGeom prst="ellipse">
              <a:avLst/>
            </a:prstGeom>
            <a:blipFill dpi="0" rotWithShape="1">
              <a:blip r:embed="rId3"/>
              <a:srcRect/>
              <a:tile tx="-762000" ty="-33020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pic>
        <p:nvPicPr>
          <p:cNvPr id="21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20" name="原创设计师QQ598969553      _2"/>
          <p:cNvSpPr>
            <a:spLocks noChangeArrowheads="1"/>
          </p:cNvSpPr>
          <p:nvPr/>
        </p:nvSpPr>
        <p:spPr bwMode="auto">
          <a:xfrm>
            <a:off x="490912" y="195486"/>
            <a:ext cx="26468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一些个人</a:t>
            </a: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想法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76959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原创设计师QQ598969553      _2"/>
          <p:cNvSpPr/>
          <p:nvPr/>
        </p:nvSpPr>
        <p:spPr>
          <a:xfrm>
            <a:off x="1051673" y="3249344"/>
            <a:ext cx="1188146" cy="89133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aseline="12000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2600000" scaled="0"/>
                </a:gradFill>
                <a:effectLst>
                  <a:innerShdw blurRad="63500" dist="50800" dir="18900000">
                    <a:prstClr val="black">
                      <a:alpha val="30000"/>
                    </a:prstClr>
                  </a:innerShdw>
                </a:effectLst>
                <a:latin typeface="Impact" pitchFamily="34" charset="0"/>
                <a:ea typeface="微软雅黑" pitchFamily="34" charset="-122"/>
              </a:rPr>
              <a:t>2018</a:t>
            </a:r>
            <a:endParaRPr lang="zh-CN" altLang="en-US" sz="6000" baseline="12000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</a:gradFill>
              <a:effectLst>
                <a:innerShdw blurRad="63500" dist="50800" dir="18900000">
                  <a:prstClr val="black">
                    <a:alpha val="30000"/>
                  </a:prstClr>
                </a:innerShdw>
              </a:effectLst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原创设计师QQ598969553      _4"/>
          <p:cNvSpPr/>
          <p:nvPr/>
        </p:nvSpPr>
        <p:spPr>
          <a:xfrm>
            <a:off x="2654910" y="1310352"/>
            <a:ext cx="40782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计算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思维不只体现于程序设计中的标准算法，用计算思维解决“非计算“类问题，能够更好地体现计算思维的作用和意义。</a:t>
            </a:r>
          </a:p>
        </p:txBody>
      </p:sp>
      <p:cxnSp>
        <p:nvCxnSpPr>
          <p:cNvPr id="13" name="原创设计师QQ598969553      _5"/>
          <p:cNvCxnSpPr/>
          <p:nvPr/>
        </p:nvCxnSpPr>
        <p:spPr>
          <a:xfrm>
            <a:off x="2333428" y="3249344"/>
            <a:ext cx="4039840" cy="0"/>
          </a:xfrm>
          <a:prstGeom prst="lin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" name="原创设计师QQ598969553      _6"/>
          <p:cNvGrpSpPr/>
          <p:nvPr/>
        </p:nvGrpSpPr>
        <p:grpSpPr>
          <a:xfrm>
            <a:off x="723595" y="1183687"/>
            <a:ext cx="1844302" cy="1844757"/>
            <a:chOff x="1497229" y="1317591"/>
            <a:chExt cx="1844302" cy="1844757"/>
          </a:xfrm>
        </p:grpSpPr>
        <p:sp>
          <p:nvSpPr>
            <p:cNvPr id="15" name="Oval 53"/>
            <p:cNvSpPr>
              <a:spLocks noChangeArrowheads="1"/>
            </p:cNvSpPr>
            <p:nvPr/>
          </p:nvSpPr>
          <p:spPr bwMode="auto">
            <a:xfrm>
              <a:off x="1497229" y="1317591"/>
              <a:ext cx="1844302" cy="1844757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D9D9DA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  <a:tileRect/>
              </a:gra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552088" y="1387133"/>
              <a:ext cx="1734585" cy="1717411"/>
            </a:xfrm>
            <a:prstGeom prst="ellipse">
              <a:avLst/>
            </a:prstGeom>
            <a:blipFill dpi="0" rotWithShape="1">
              <a:blip r:embed="rId3"/>
              <a:srcRect/>
              <a:tile tx="-762000" ty="-33020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原创设计师QQ598969553      _7"/>
          <p:cNvGrpSpPr/>
          <p:nvPr/>
        </p:nvGrpSpPr>
        <p:grpSpPr>
          <a:xfrm>
            <a:off x="6688138" y="2643758"/>
            <a:ext cx="1844302" cy="1844757"/>
            <a:chOff x="1489609" y="1310418"/>
            <a:chExt cx="1844302" cy="1844757"/>
          </a:xfrm>
        </p:grpSpPr>
        <p:sp>
          <p:nvSpPr>
            <p:cNvPr id="18" name="Oval 53"/>
            <p:cNvSpPr>
              <a:spLocks noChangeArrowheads="1"/>
            </p:cNvSpPr>
            <p:nvPr/>
          </p:nvSpPr>
          <p:spPr bwMode="auto">
            <a:xfrm>
              <a:off x="1489609" y="1310418"/>
              <a:ext cx="1844302" cy="1844757"/>
            </a:xfrm>
            <a:prstGeom prst="ellipse">
              <a:avLst/>
            </a:prstGeom>
            <a:noFill/>
            <a:ln w="1905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2600000" scaled="0"/>
                <a:tileRect/>
              </a:gra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534655" y="1355245"/>
              <a:ext cx="1769450" cy="1769450"/>
            </a:xfrm>
            <a:prstGeom prst="ellipse">
              <a:avLst/>
            </a:prstGeom>
            <a:blipFill dpi="0" rotWithShape="1">
              <a:blip r:embed="rId3"/>
              <a:srcRect/>
              <a:tile tx="-762000" ty="-33020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pic>
        <p:nvPicPr>
          <p:cNvPr id="21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362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原创设计师QQ598969553      _1"/>
          <p:cNvSpPr/>
          <p:nvPr/>
        </p:nvSpPr>
        <p:spPr>
          <a:xfrm>
            <a:off x="-651634" y="3102646"/>
            <a:ext cx="5646203" cy="5646203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68" name="原创设计师QQ598969553      _2"/>
          <p:cNvSpPr/>
          <p:nvPr/>
        </p:nvSpPr>
        <p:spPr>
          <a:xfrm>
            <a:off x="-2601084" y="2848420"/>
            <a:ext cx="5646203" cy="5646203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69" name="原创设计师QQ598969553      _3"/>
          <p:cNvSpPr/>
          <p:nvPr/>
        </p:nvSpPr>
        <p:spPr>
          <a:xfrm>
            <a:off x="-5800691" y="-990506"/>
            <a:ext cx="7382360" cy="7382360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70" name="原创设计师QQ598969553      _4"/>
          <p:cNvSpPr/>
          <p:nvPr/>
        </p:nvSpPr>
        <p:spPr>
          <a:xfrm flipH="1">
            <a:off x="1650440" y="2774894"/>
            <a:ext cx="657859" cy="657859"/>
          </a:xfrm>
          <a:prstGeom prst="ellipse">
            <a:avLst/>
          </a:prstGeom>
          <a:solidFill>
            <a:schemeClr val="accent2"/>
          </a:soli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71" name="原创设计师QQ598969553      _5"/>
          <p:cNvSpPr/>
          <p:nvPr/>
        </p:nvSpPr>
        <p:spPr>
          <a:xfrm>
            <a:off x="452833" y="2474958"/>
            <a:ext cx="599872" cy="599872"/>
          </a:xfrm>
          <a:prstGeom prst="ellipse">
            <a:avLst/>
          </a:prstGeom>
          <a:solidFill>
            <a:schemeClr val="accent1"/>
          </a:soli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72" name="原创设计师QQ598969553      _6"/>
          <p:cNvSpPr/>
          <p:nvPr/>
        </p:nvSpPr>
        <p:spPr>
          <a:xfrm>
            <a:off x="681432" y="1604171"/>
            <a:ext cx="1587499" cy="1587499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accent1"/>
                </a:solidFill>
                <a:ea typeface="微软雅黑" panose="020B0503020204020204" pitchFamily="34" charset="-122"/>
              </a:rPr>
              <a:t>2018</a:t>
            </a:r>
            <a:endParaRPr lang="zh-CN" altLang="en-US" sz="2400" dirty="0">
              <a:solidFill>
                <a:schemeClr val="accent1"/>
              </a:solidFill>
              <a:ea typeface="微软雅黑" panose="020B0503020204020204" pitchFamily="34" charset="-122"/>
            </a:endParaRPr>
          </a:p>
        </p:txBody>
      </p:sp>
      <p:sp>
        <p:nvSpPr>
          <p:cNvPr id="73" name="原创设计师QQ598969553      _7"/>
          <p:cNvSpPr txBox="1">
            <a:spLocks/>
          </p:cNvSpPr>
          <p:nvPr/>
        </p:nvSpPr>
        <p:spPr>
          <a:xfrm>
            <a:off x="2843808" y="1794237"/>
            <a:ext cx="5639771" cy="4570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50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r>
              <a:rPr lang="zh-CN" altLang="en-US" sz="5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大家</a:t>
            </a:r>
            <a:endParaRPr lang="en-US" altLang="ko-KR" sz="50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5" name="原创设计师QQ598969553      _9"/>
          <p:cNvCxnSpPr/>
          <p:nvPr/>
        </p:nvCxnSpPr>
        <p:spPr>
          <a:xfrm>
            <a:off x="3242787" y="2544989"/>
            <a:ext cx="5334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844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原创设计师QQ598969553      _5"/>
          <p:cNvSpPr>
            <a:spLocks noChangeArrowheads="1"/>
          </p:cNvSpPr>
          <p:nvPr/>
        </p:nvSpPr>
        <p:spPr bwMode="auto">
          <a:xfrm>
            <a:off x="1004987" y="4094609"/>
            <a:ext cx="7134026" cy="70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68545" tIns="34272" rIns="68545" bIns="34272">
            <a:spAutoFit/>
          </a:bodyPr>
          <a:lstStyle/>
          <a:p>
            <a:pPr algn="ctr" defTabSz="604484">
              <a:lnSpc>
                <a:spcPct val="130000"/>
              </a:lnSpc>
              <a:defRPr/>
            </a:pP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定向推送</a:t>
            </a:r>
            <a:endParaRPr lang="zh-CN" altLang="en-US" sz="3200" kern="0" dirty="0">
              <a:latin typeface="黑体" pitchFamily="49" charset="-122"/>
              <a:ea typeface="黑体" pitchFamily="49" charset="-122"/>
              <a:sym typeface="方正兰亭黑_GBK" pitchFamily="2" charset="-122"/>
            </a:endParaRPr>
          </a:p>
        </p:txBody>
      </p:sp>
      <p:pic>
        <p:nvPicPr>
          <p:cNvPr id="1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pic>
        <p:nvPicPr>
          <p:cNvPr id="13" name="图片 12" descr="G:\调研课题\11-14\新闻推送课例\猜你喜欢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492" y="928962"/>
            <a:ext cx="4677764" cy="30829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467544" y="186775"/>
            <a:ext cx="1832553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zh-CN" altLang="zh-CN" sz="3200" b="1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</a:rPr>
              <a:t>案例内容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0914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原创设计师QQ598969553      _1"/>
          <p:cNvSpPr>
            <a:spLocks noChangeArrowheads="1"/>
          </p:cNvSpPr>
          <p:nvPr/>
        </p:nvSpPr>
        <p:spPr bwMode="auto">
          <a:xfrm>
            <a:off x="-1" y="238602"/>
            <a:ext cx="440283" cy="648653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endParaRPr lang="zh-CN" altLang="zh-CN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宋体" pitchFamily="2" charset="-122"/>
              <a:ea typeface="微软雅黑" panose="020B0503020204020204" pitchFamily="34" charset="-122"/>
              <a:sym typeface="宋体" pitchFamily="2" charset="-122"/>
            </a:endParaRPr>
          </a:p>
        </p:txBody>
      </p:sp>
      <p:sp>
        <p:nvSpPr>
          <p:cNvPr id="4099" name="原创设计师QQ598969553      _2"/>
          <p:cNvSpPr>
            <a:spLocks noChangeArrowheads="1"/>
          </p:cNvSpPr>
          <p:nvPr/>
        </p:nvSpPr>
        <p:spPr bwMode="auto">
          <a:xfrm>
            <a:off x="490912" y="267494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案例解析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  <p:grpSp>
        <p:nvGrpSpPr>
          <p:cNvPr id="57" name="原创设计师QQ598969553      _4"/>
          <p:cNvGrpSpPr/>
          <p:nvPr/>
        </p:nvGrpSpPr>
        <p:grpSpPr>
          <a:xfrm>
            <a:off x="6300192" y="339502"/>
            <a:ext cx="414516" cy="414516"/>
            <a:chOff x="3543574" y="4265651"/>
            <a:chExt cx="414516" cy="414516"/>
          </a:xfrm>
        </p:grpSpPr>
        <p:sp>
          <p:nvSpPr>
            <p:cNvPr id="58" name="椭圆 57"/>
            <p:cNvSpPr/>
            <p:nvPr/>
          </p:nvSpPr>
          <p:spPr>
            <a:xfrm>
              <a:off x="3543574" y="4265651"/>
              <a:ext cx="414516" cy="414516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2600000" scaled="0"/>
            </a:gradFill>
            <a:ln w="254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Calibri"/>
                <a:ea typeface="微软雅黑" panose="020B0503020204020204" pitchFamily="34" charset="-122"/>
              </a:endParaRPr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3629640" y="4325788"/>
              <a:ext cx="259976" cy="261734"/>
              <a:chOff x="5042691" y="2273922"/>
              <a:chExt cx="702937" cy="707690"/>
            </a:xfrm>
            <a:solidFill>
              <a:schemeClr val="bg1"/>
            </a:solidFill>
          </p:grpSpPr>
          <p:sp>
            <p:nvSpPr>
              <p:cNvPr id="60" name="Freeform 12"/>
              <p:cNvSpPr>
                <a:spLocks/>
              </p:cNvSpPr>
              <p:nvPr/>
            </p:nvSpPr>
            <p:spPr bwMode="auto">
              <a:xfrm>
                <a:off x="5284806" y="2789968"/>
                <a:ext cx="460822" cy="191644"/>
              </a:xfrm>
              <a:custGeom>
                <a:avLst/>
                <a:gdLst>
                  <a:gd name="T0" fmla="*/ 25 w 533"/>
                  <a:gd name="T1" fmla="*/ 165 h 222"/>
                  <a:gd name="T2" fmla="*/ 158 w 533"/>
                  <a:gd name="T3" fmla="*/ 165 h 222"/>
                  <a:gd name="T4" fmla="*/ 158 w 533"/>
                  <a:gd name="T5" fmla="*/ 108 h 222"/>
                  <a:gd name="T6" fmla="*/ 184 w 533"/>
                  <a:gd name="T7" fmla="*/ 83 h 222"/>
                  <a:gd name="T8" fmla="*/ 317 w 533"/>
                  <a:gd name="T9" fmla="*/ 83 h 222"/>
                  <a:gd name="T10" fmla="*/ 317 w 533"/>
                  <a:gd name="T11" fmla="*/ 25 h 222"/>
                  <a:gd name="T12" fmla="*/ 343 w 533"/>
                  <a:gd name="T13" fmla="*/ 0 h 222"/>
                  <a:gd name="T14" fmla="*/ 533 w 533"/>
                  <a:gd name="T15" fmla="*/ 0 h 222"/>
                  <a:gd name="T16" fmla="*/ 533 w 533"/>
                  <a:gd name="T17" fmla="*/ 32 h 222"/>
                  <a:gd name="T18" fmla="*/ 508 w 533"/>
                  <a:gd name="T19" fmla="*/ 57 h 222"/>
                  <a:gd name="T20" fmla="*/ 375 w 533"/>
                  <a:gd name="T21" fmla="*/ 57 h 222"/>
                  <a:gd name="T22" fmla="*/ 375 w 533"/>
                  <a:gd name="T23" fmla="*/ 114 h 222"/>
                  <a:gd name="T24" fmla="*/ 349 w 533"/>
                  <a:gd name="T25" fmla="*/ 140 h 222"/>
                  <a:gd name="T26" fmla="*/ 216 w 533"/>
                  <a:gd name="T27" fmla="*/ 140 h 222"/>
                  <a:gd name="T28" fmla="*/ 216 w 533"/>
                  <a:gd name="T29" fmla="*/ 197 h 222"/>
                  <a:gd name="T30" fmla="*/ 190 w 533"/>
                  <a:gd name="T31" fmla="*/ 222 h 222"/>
                  <a:gd name="T32" fmla="*/ 0 w 533"/>
                  <a:gd name="T33" fmla="*/ 222 h 222"/>
                  <a:gd name="T34" fmla="*/ 0 w 533"/>
                  <a:gd name="T35" fmla="*/ 191 h 222"/>
                  <a:gd name="T36" fmla="*/ 25 w 533"/>
                  <a:gd name="T37" fmla="*/ 165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33" h="222">
                    <a:moveTo>
                      <a:pt x="25" y="165"/>
                    </a:moveTo>
                    <a:cubicBezTo>
                      <a:pt x="158" y="165"/>
                      <a:pt x="158" y="165"/>
                      <a:pt x="158" y="165"/>
                    </a:cubicBezTo>
                    <a:cubicBezTo>
                      <a:pt x="158" y="108"/>
                      <a:pt x="158" y="108"/>
                      <a:pt x="158" y="108"/>
                    </a:cubicBezTo>
                    <a:cubicBezTo>
                      <a:pt x="158" y="94"/>
                      <a:pt x="170" y="83"/>
                      <a:pt x="184" y="83"/>
                    </a:cubicBezTo>
                    <a:cubicBezTo>
                      <a:pt x="317" y="83"/>
                      <a:pt x="317" y="83"/>
                      <a:pt x="317" y="83"/>
                    </a:cubicBezTo>
                    <a:cubicBezTo>
                      <a:pt x="317" y="25"/>
                      <a:pt x="317" y="25"/>
                      <a:pt x="317" y="25"/>
                    </a:cubicBezTo>
                    <a:cubicBezTo>
                      <a:pt x="317" y="11"/>
                      <a:pt x="329" y="0"/>
                      <a:pt x="343" y="0"/>
                    </a:cubicBezTo>
                    <a:cubicBezTo>
                      <a:pt x="533" y="0"/>
                      <a:pt x="533" y="0"/>
                      <a:pt x="533" y="0"/>
                    </a:cubicBezTo>
                    <a:cubicBezTo>
                      <a:pt x="533" y="32"/>
                      <a:pt x="533" y="32"/>
                      <a:pt x="533" y="32"/>
                    </a:cubicBezTo>
                    <a:cubicBezTo>
                      <a:pt x="533" y="46"/>
                      <a:pt x="522" y="57"/>
                      <a:pt x="508" y="57"/>
                    </a:cubicBezTo>
                    <a:cubicBezTo>
                      <a:pt x="375" y="57"/>
                      <a:pt x="375" y="57"/>
                      <a:pt x="375" y="57"/>
                    </a:cubicBezTo>
                    <a:cubicBezTo>
                      <a:pt x="375" y="114"/>
                      <a:pt x="375" y="114"/>
                      <a:pt x="375" y="114"/>
                    </a:cubicBezTo>
                    <a:cubicBezTo>
                      <a:pt x="375" y="128"/>
                      <a:pt x="363" y="140"/>
                      <a:pt x="349" y="140"/>
                    </a:cubicBezTo>
                    <a:cubicBezTo>
                      <a:pt x="216" y="140"/>
                      <a:pt x="216" y="140"/>
                      <a:pt x="216" y="140"/>
                    </a:cubicBezTo>
                    <a:cubicBezTo>
                      <a:pt x="216" y="197"/>
                      <a:pt x="216" y="197"/>
                      <a:pt x="216" y="197"/>
                    </a:cubicBezTo>
                    <a:cubicBezTo>
                      <a:pt x="216" y="211"/>
                      <a:pt x="204" y="222"/>
                      <a:pt x="190" y="222"/>
                    </a:cubicBezTo>
                    <a:cubicBezTo>
                      <a:pt x="0" y="222"/>
                      <a:pt x="0" y="222"/>
                      <a:pt x="0" y="222"/>
                    </a:cubicBezTo>
                    <a:cubicBezTo>
                      <a:pt x="0" y="191"/>
                      <a:pt x="0" y="191"/>
                      <a:pt x="0" y="191"/>
                    </a:cubicBezTo>
                    <a:cubicBezTo>
                      <a:pt x="0" y="177"/>
                      <a:pt x="11" y="165"/>
                      <a:pt x="25" y="1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61" name="Freeform 13"/>
              <p:cNvSpPr>
                <a:spLocks noEditPoints="1"/>
              </p:cNvSpPr>
              <p:nvPr/>
            </p:nvSpPr>
            <p:spPr bwMode="auto">
              <a:xfrm>
                <a:off x="5042691" y="2273922"/>
                <a:ext cx="529215" cy="655759"/>
              </a:xfrm>
              <a:custGeom>
                <a:avLst/>
                <a:gdLst>
                  <a:gd name="T0" fmla="*/ 28 w 612"/>
                  <a:gd name="T1" fmla="*/ 504 h 759"/>
                  <a:gd name="T2" fmla="*/ 148 w 612"/>
                  <a:gd name="T3" fmla="*/ 514 h 759"/>
                  <a:gd name="T4" fmla="*/ 179 w 612"/>
                  <a:gd name="T5" fmla="*/ 488 h 759"/>
                  <a:gd name="T6" fmla="*/ 184 w 612"/>
                  <a:gd name="T7" fmla="*/ 423 h 759"/>
                  <a:gd name="T8" fmla="*/ 158 w 612"/>
                  <a:gd name="T9" fmla="*/ 392 h 759"/>
                  <a:gd name="T10" fmla="*/ 38 w 612"/>
                  <a:gd name="T11" fmla="*/ 381 h 759"/>
                  <a:gd name="T12" fmla="*/ 7 w 612"/>
                  <a:gd name="T13" fmla="*/ 407 h 759"/>
                  <a:gd name="T14" fmla="*/ 2 w 612"/>
                  <a:gd name="T15" fmla="*/ 473 h 759"/>
                  <a:gd name="T16" fmla="*/ 28 w 612"/>
                  <a:gd name="T17" fmla="*/ 504 h 759"/>
                  <a:gd name="T18" fmla="*/ 157 w 612"/>
                  <a:gd name="T19" fmla="*/ 669 h 759"/>
                  <a:gd name="T20" fmla="*/ 254 w 612"/>
                  <a:gd name="T21" fmla="*/ 487 h 759"/>
                  <a:gd name="T22" fmla="*/ 334 w 612"/>
                  <a:gd name="T23" fmla="*/ 512 h 759"/>
                  <a:gd name="T24" fmla="*/ 342 w 612"/>
                  <a:gd name="T25" fmla="*/ 515 h 759"/>
                  <a:gd name="T26" fmla="*/ 216 w 612"/>
                  <a:gd name="T27" fmla="*/ 722 h 759"/>
                  <a:gd name="T28" fmla="*/ 157 w 612"/>
                  <a:gd name="T29" fmla="*/ 669 h 759"/>
                  <a:gd name="T30" fmla="*/ 379 w 612"/>
                  <a:gd name="T31" fmla="*/ 7 h 759"/>
                  <a:gd name="T32" fmla="*/ 426 w 612"/>
                  <a:gd name="T33" fmla="*/ 84 h 759"/>
                  <a:gd name="T34" fmla="*/ 349 w 612"/>
                  <a:gd name="T35" fmla="*/ 150 h 759"/>
                  <a:gd name="T36" fmla="*/ 304 w 612"/>
                  <a:gd name="T37" fmla="*/ 59 h 759"/>
                  <a:gd name="T38" fmla="*/ 379 w 612"/>
                  <a:gd name="T39" fmla="*/ 7 h 759"/>
                  <a:gd name="T40" fmla="*/ 371 w 612"/>
                  <a:gd name="T41" fmla="*/ 183 h 759"/>
                  <a:gd name="T42" fmla="*/ 403 w 612"/>
                  <a:gd name="T43" fmla="*/ 199 h 759"/>
                  <a:gd name="T44" fmla="*/ 574 w 612"/>
                  <a:gd name="T45" fmla="*/ 278 h 759"/>
                  <a:gd name="T46" fmla="*/ 579 w 612"/>
                  <a:gd name="T47" fmla="*/ 341 h 759"/>
                  <a:gd name="T48" fmla="*/ 398 w 612"/>
                  <a:gd name="T49" fmla="*/ 296 h 759"/>
                  <a:gd name="T50" fmla="*/ 381 w 612"/>
                  <a:gd name="T51" fmla="*/ 385 h 759"/>
                  <a:gd name="T52" fmla="*/ 390 w 612"/>
                  <a:gd name="T53" fmla="*/ 402 h 759"/>
                  <a:gd name="T54" fmla="*/ 561 w 612"/>
                  <a:gd name="T55" fmla="*/ 593 h 759"/>
                  <a:gd name="T56" fmla="*/ 489 w 612"/>
                  <a:gd name="T57" fmla="*/ 626 h 759"/>
                  <a:gd name="T58" fmla="*/ 233 w 612"/>
                  <a:gd name="T59" fmla="*/ 447 h 759"/>
                  <a:gd name="T60" fmla="*/ 203 w 612"/>
                  <a:gd name="T61" fmla="*/ 392 h 759"/>
                  <a:gd name="T62" fmla="*/ 231 w 612"/>
                  <a:gd name="T63" fmla="*/ 239 h 759"/>
                  <a:gd name="T64" fmla="*/ 157 w 612"/>
                  <a:gd name="T65" fmla="*/ 344 h 759"/>
                  <a:gd name="T66" fmla="*/ 95 w 612"/>
                  <a:gd name="T67" fmla="*/ 332 h 759"/>
                  <a:gd name="T68" fmla="*/ 247 w 612"/>
                  <a:gd name="T69" fmla="*/ 155 h 759"/>
                  <a:gd name="T70" fmla="*/ 313 w 612"/>
                  <a:gd name="T71" fmla="*/ 163 h 759"/>
                  <a:gd name="T72" fmla="*/ 349 w 612"/>
                  <a:gd name="T73" fmla="*/ 227 h 759"/>
                  <a:gd name="T74" fmla="*/ 371 w 612"/>
                  <a:gd name="T75" fmla="*/ 183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12" h="759">
                    <a:moveTo>
                      <a:pt x="28" y="504"/>
                    </a:moveTo>
                    <a:cubicBezTo>
                      <a:pt x="148" y="514"/>
                      <a:pt x="148" y="514"/>
                      <a:pt x="148" y="514"/>
                    </a:cubicBezTo>
                    <a:cubicBezTo>
                      <a:pt x="164" y="516"/>
                      <a:pt x="177" y="504"/>
                      <a:pt x="179" y="488"/>
                    </a:cubicBezTo>
                    <a:cubicBezTo>
                      <a:pt x="184" y="423"/>
                      <a:pt x="184" y="423"/>
                      <a:pt x="184" y="423"/>
                    </a:cubicBezTo>
                    <a:cubicBezTo>
                      <a:pt x="186" y="407"/>
                      <a:pt x="174" y="393"/>
                      <a:pt x="158" y="392"/>
                    </a:cubicBezTo>
                    <a:cubicBezTo>
                      <a:pt x="38" y="381"/>
                      <a:pt x="38" y="381"/>
                      <a:pt x="38" y="381"/>
                    </a:cubicBezTo>
                    <a:cubicBezTo>
                      <a:pt x="23" y="380"/>
                      <a:pt x="9" y="392"/>
                      <a:pt x="7" y="407"/>
                    </a:cubicBezTo>
                    <a:cubicBezTo>
                      <a:pt x="2" y="473"/>
                      <a:pt x="2" y="473"/>
                      <a:pt x="2" y="473"/>
                    </a:cubicBezTo>
                    <a:cubicBezTo>
                      <a:pt x="0" y="489"/>
                      <a:pt x="12" y="503"/>
                      <a:pt x="28" y="504"/>
                    </a:cubicBezTo>
                    <a:close/>
                    <a:moveTo>
                      <a:pt x="157" y="669"/>
                    </a:moveTo>
                    <a:cubicBezTo>
                      <a:pt x="220" y="595"/>
                      <a:pt x="230" y="592"/>
                      <a:pt x="254" y="487"/>
                    </a:cubicBezTo>
                    <a:cubicBezTo>
                      <a:pt x="280" y="496"/>
                      <a:pt x="307" y="504"/>
                      <a:pt x="334" y="512"/>
                    </a:cubicBezTo>
                    <a:cubicBezTo>
                      <a:pt x="337" y="513"/>
                      <a:pt x="339" y="514"/>
                      <a:pt x="342" y="515"/>
                    </a:cubicBezTo>
                    <a:cubicBezTo>
                      <a:pt x="303" y="633"/>
                      <a:pt x="296" y="637"/>
                      <a:pt x="216" y="722"/>
                    </a:cubicBezTo>
                    <a:cubicBezTo>
                      <a:pt x="180" y="759"/>
                      <a:pt x="122" y="709"/>
                      <a:pt x="157" y="669"/>
                    </a:cubicBezTo>
                    <a:close/>
                    <a:moveTo>
                      <a:pt x="379" y="7"/>
                    </a:moveTo>
                    <a:cubicBezTo>
                      <a:pt x="413" y="15"/>
                      <a:pt x="434" y="49"/>
                      <a:pt x="426" y="84"/>
                    </a:cubicBezTo>
                    <a:cubicBezTo>
                      <a:pt x="419" y="120"/>
                      <a:pt x="383" y="157"/>
                      <a:pt x="349" y="150"/>
                    </a:cubicBezTo>
                    <a:cubicBezTo>
                      <a:pt x="315" y="143"/>
                      <a:pt x="297" y="94"/>
                      <a:pt x="304" y="59"/>
                    </a:cubicBezTo>
                    <a:cubicBezTo>
                      <a:pt x="312" y="23"/>
                      <a:pt x="345" y="0"/>
                      <a:pt x="379" y="7"/>
                    </a:cubicBezTo>
                    <a:close/>
                    <a:moveTo>
                      <a:pt x="371" y="183"/>
                    </a:moveTo>
                    <a:cubicBezTo>
                      <a:pt x="378" y="185"/>
                      <a:pt x="393" y="190"/>
                      <a:pt x="403" y="199"/>
                    </a:cubicBezTo>
                    <a:cubicBezTo>
                      <a:pt x="494" y="286"/>
                      <a:pt x="474" y="282"/>
                      <a:pt x="574" y="278"/>
                    </a:cubicBezTo>
                    <a:cubicBezTo>
                      <a:pt x="612" y="277"/>
                      <a:pt x="611" y="338"/>
                      <a:pt x="579" y="341"/>
                    </a:cubicBezTo>
                    <a:cubicBezTo>
                      <a:pt x="477" y="350"/>
                      <a:pt x="470" y="358"/>
                      <a:pt x="398" y="296"/>
                    </a:cubicBezTo>
                    <a:cubicBezTo>
                      <a:pt x="381" y="385"/>
                      <a:pt x="381" y="385"/>
                      <a:pt x="381" y="385"/>
                    </a:cubicBezTo>
                    <a:cubicBezTo>
                      <a:pt x="380" y="392"/>
                      <a:pt x="383" y="399"/>
                      <a:pt x="390" y="402"/>
                    </a:cubicBezTo>
                    <a:cubicBezTo>
                      <a:pt x="494" y="448"/>
                      <a:pt x="515" y="448"/>
                      <a:pt x="561" y="593"/>
                    </a:cubicBezTo>
                    <a:cubicBezTo>
                      <a:pt x="578" y="638"/>
                      <a:pt x="510" y="668"/>
                      <a:pt x="489" y="626"/>
                    </a:cubicBezTo>
                    <a:cubicBezTo>
                      <a:pt x="417" y="484"/>
                      <a:pt x="405" y="506"/>
                      <a:pt x="233" y="447"/>
                    </a:cubicBezTo>
                    <a:cubicBezTo>
                      <a:pt x="211" y="435"/>
                      <a:pt x="203" y="416"/>
                      <a:pt x="203" y="392"/>
                    </a:cubicBezTo>
                    <a:cubicBezTo>
                      <a:pt x="231" y="239"/>
                      <a:pt x="231" y="239"/>
                      <a:pt x="231" y="239"/>
                    </a:cubicBezTo>
                    <a:cubicBezTo>
                      <a:pt x="164" y="260"/>
                      <a:pt x="171" y="259"/>
                      <a:pt x="157" y="344"/>
                    </a:cubicBezTo>
                    <a:cubicBezTo>
                      <a:pt x="151" y="376"/>
                      <a:pt x="91" y="372"/>
                      <a:pt x="95" y="332"/>
                    </a:cubicBezTo>
                    <a:cubicBezTo>
                      <a:pt x="107" y="207"/>
                      <a:pt x="126" y="199"/>
                      <a:pt x="247" y="155"/>
                    </a:cubicBezTo>
                    <a:cubicBezTo>
                      <a:pt x="264" y="149"/>
                      <a:pt x="304" y="160"/>
                      <a:pt x="313" y="163"/>
                    </a:cubicBezTo>
                    <a:cubicBezTo>
                      <a:pt x="349" y="227"/>
                      <a:pt x="349" y="227"/>
                      <a:pt x="349" y="227"/>
                    </a:cubicBezTo>
                    <a:cubicBezTo>
                      <a:pt x="371" y="183"/>
                      <a:pt x="371" y="183"/>
                      <a:pt x="371" y="1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62" name="原创设计师QQ598969553      _5"/>
          <p:cNvGrpSpPr/>
          <p:nvPr/>
        </p:nvGrpSpPr>
        <p:grpSpPr>
          <a:xfrm>
            <a:off x="6858743" y="339502"/>
            <a:ext cx="414516" cy="414516"/>
            <a:chOff x="4102125" y="4265651"/>
            <a:chExt cx="414516" cy="414516"/>
          </a:xfrm>
        </p:grpSpPr>
        <p:sp>
          <p:nvSpPr>
            <p:cNvPr id="63" name="椭圆 62"/>
            <p:cNvSpPr/>
            <p:nvPr/>
          </p:nvSpPr>
          <p:spPr>
            <a:xfrm>
              <a:off x="4102125" y="4265651"/>
              <a:ext cx="414516" cy="414516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2600000" scaled="0"/>
            </a:gradFill>
            <a:ln w="254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Calibri"/>
                <a:ea typeface="微软雅黑" panose="020B0503020204020204" pitchFamily="34" charset="-122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4199233" y="4358783"/>
              <a:ext cx="238761" cy="198211"/>
              <a:chOff x="3132963" y="3140191"/>
              <a:chExt cx="645573" cy="535933"/>
            </a:xfrm>
            <a:solidFill>
              <a:schemeClr val="bg1"/>
            </a:solidFill>
          </p:grpSpPr>
          <p:sp>
            <p:nvSpPr>
              <p:cNvPr id="65" name="Freeform 226"/>
              <p:cNvSpPr>
                <a:spLocks/>
              </p:cNvSpPr>
              <p:nvPr/>
            </p:nvSpPr>
            <p:spPr bwMode="auto">
              <a:xfrm>
                <a:off x="3421629" y="3217854"/>
                <a:ext cx="356907" cy="392027"/>
              </a:xfrm>
              <a:custGeom>
                <a:avLst/>
                <a:gdLst>
                  <a:gd name="T0" fmla="*/ 0 w 529"/>
                  <a:gd name="T1" fmla="*/ 0 h 581"/>
                  <a:gd name="T2" fmla="*/ 2 w 529"/>
                  <a:gd name="T3" fmla="*/ 11 h 581"/>
                  <a:gd name="T4" fmla="*/ 25 w 529"/>
                  <a:gd name="T5" fmla="*/ 56 h 581"/>
                  <a:gd name="T6" fmla="*/ 473 w 529"/>
                  <a:gd name="T7" fmla="*/ 56 h 581"/>
                  <a:gd name="T8" fmla="*/ 473 w 529"/>
                  <a:gd name="T9" fmla="*/ 525 h 581"/>
                  <a:gd name="T10" fmla="*/ 127 w 529"/>
                  <a:gd name="T11" fmla="*/ 525 h 581"/>
                  <a:gd name="T12" fmla="*/ 127 w 529"/>
                  <a:gd name="T13" fmla="*/ 581 h 581"/>
                  <a:gd name="T14" fmla="*/ 529 w 529"/>
                  <a:gd name="T15" fmla="*/ 581 h 581"/>
                  <a:gd name="T16" fmla="*/ 529 w 529"/>
                  <a:gd name="T17" fmla="*/ 0 h 581"/>
                  <a:gd name="T18" fmla="*/ 0 w 529"/>
                  <a:gd name="T19" fmla="*/ 0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9" h="581">
                    <a:moveTo>
                      <a:pt x="0" y="0"/>
                    </a:moveTo>
                    <a:cubicBezTo>
                      <a:pt x="1" y="4"/>
                      <a:pt x="2" y="7"/>
                      <a:pt x="2" y="11"/>
                    </a:cubicBezTo>
                    <a:cubicBezTo>
                      <a:pt x="14" y="22"/>
                      <a:pt x="22" y="38"/>
                      <a:pt x="25" y="56"/>
                    </a:cubicBezTo>
                    <a:cubicBezTo>
                      <a:pt x="473" y="56"/>
                      <a:pt x="473" y="56"/>
                      <a:pt x="473" y="56"/>
                    </a:cubicBezTo>
                    <a:cubicBezTo>
                      <a:pt x="473" y="525"/>
                      <a:pt x="473" y="525"/>
                      <a:pt x="473" y="525"/>
                    </a:cubicBezTo>
                    <a:cubicBezTo>
                      <a:pt x="127" y="525"/>
                      <a:pt x="127" y="525"/>
                      <a:pt x="127" y="525"/>
                    </a:cubicBezTo>
                    <a:cubicBezTo>
                      <a:pt x="127" y="581"/>
                      <a:pt x="127" y="581"/>
                      <a:pt x="127" y="581"/>
                    </a:cubicBezTo>
                    <a:cubicBezTo>
                      <a:pt x="529" y="581"/>
                      <a:pt x="529" y="581"/>
                      <a:pt x="529" y="581"/>
                    </a:cubicBezTo>
                    <a:cubicBezTo>
                      <a:pt x="529" y="0"/>
                      <a:pt x="529" y="0"/>
                      <a:pt x="52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66" name="Freeform 227"/>
              <p:cNvSpPr>
                <a:spLocks/>
              </p:cNvSpPr>
              <p:nvPr/>
            </p:nvSpPr>
            <p:spPr bwMode="auto">
              <a:xfrm>
                <a:off x="3198348" y="3140191"/>
                <a:ext cx="224709" cy="247551"/>
              </a:xfrm>
              <a:custGeom>
                <a:avLst/>
                <a:gdLst>
                  <a:gd name="T0" fmla="*/ 45 w 333"/>
                  <a:gd name="T1" fmla="*/ 243 h 367"/>
                  <a:gd name="T2" fmla="*/ 170 w 333"/>
                  <a:gd name="T3" fmla="*/ 367 h 367"/>
                  <a:gd name="T4" fmla="*/ 289 w 333"/>
                  <a:gd name="T5" fmla="*/ 243 h 367"/>
                  <a:gd name="T6" fmla="*/ 326 w 333"/>
                  <a:gd name="T7" fmla="*/ 203 h 367"/>
                  <a:gd name="T8" fmla="*/ 306 w 333"/>
                  <a:gd name="T9" fmla="*/ 142 h 367"/>
                  <a:gd name="T10" fmla="*/ 166 w 333"/>
                  <a:gd name="T11" fmla="*/ 0 h 367"/>
                  <a:gd name="T12" fmla="*/ 26 w 333"/>
                  <a:gd name="T13" fmla="*/ 142 h 367"/>
                  <a:gd name="T14" fmla="*/ 7 w 333"/>
                  <a:gd name="T15" fmla="*/ 203 h 367"/>
                  <a:gd name="T16" fmla="*/ 45 w 333"/>
                  <a:gd name="T17" fmla="*/ 243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3" h="367">
                    <a:moveTo>
                      <a:pt x="45" y="243"/>
                    </a:moveTo>
                    <a:cubicBezTo>
                      <a:pt x="71" y="308"/>
                      <a:pt x="118" y="367"/>
                      <a:pt x="170" y="367"/>
                    </a:cubicBezTo>
                    <a:cubicBezTo>
                      <a:pt x="222" y="367"/>
                      <a:pt x="266" y="308"/>
                      <a:pt x="289" y="243"/>
                    </a:cubicBezTo>
                    <a:cubicBezTo>
                      <a:pt x="305" y="242"/>
                      <a:pt x="320" y="226"/>
                      <a:pt x="326" y="203"/>
                    </a:cubicBezTo>
                    <a:cubicBezTo>
                      <a:pt x="333" y="176"/>
                      <a:pt x="324" y="149"/>
                      <a:pt x="306" y="142"/>
                    </a:cubicBezTo>
                    <a:cubicBezTo>
                      <a:pt x="302" y="63"/>
                      <a:pt x="241" y="0"/>
                      <a:pt x="166" y="0"/>
                    </a:cubicBezTo>
                    <a:cubicBezTo>
                      <a:pt x="92" y="0"/>
                      <a:pt x="31" y="63"/>
                      <a:pt x="26" y="142"/>
                    </a:cubicBezTo>
                    <a:cubicBezTo>
                      <a:pt x="9" y="149"/>
                      <a:pt x="0" y="176"/>
                      <a:pt x="7" y="203"/>
                    </a:cubicBezTo>
                    <a:cubicBezTo>
                      <a:pt x="13" y="227"/>
                      <a:pt x="29" y="243"/>
                      <a:pt x="45" y="2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67" name="Freeform 228"/>
              <p:cNvSpPr>
                <a:spLocks/>
              </p:cNvSpPr>
              <p:nvPr/>
            </p:nvSpPr>
            <p:spPr bwMode="auto">
              <a:xfrm>
                <a:off x="3481875" y="3306367"/>
                <a:ext cx="233275" cy="180738"/>
              </a:xfrm>
              <a:custGeom>
                <a:avLst/>
                <a:gdLst>
                  <a:gd name="T0" fmla="*/ 41 w 346"/>
                  <a:gd name="T1" fmla="*/ 111 h 268"/>
                  <a:gd name="T2" fmla="*/ 0 w 346"/>
                  <a:gd name="T3" fmla="*/ 151 h 268"/>
                  <a:gd name="T4" fmla="*/ 90 w 346"/>
                  <a:gd name="T5" fmla="*/ 268 h 268"/>
                  <a:gd name="T6" fmla="*/ 254 w 346"/>
                  <a:gd name="T7" fmla="*/ 125 h 268"/>
                  <a:gd name="T8" fmla="*/ 284 w 346"/>
                  <a:gd name="T9" fmla="*/ 158 h 268"/>
                  <a:gd name="T10" fmla="*/ 346 w 346"/>
                  <a:gd name="T11" fmla="*/ 0 h 268"/>
                  <a:gd name="T12" fmla="*/ 184 w 346"/>
                  <a:gd name="T13" fmla="*/ 50 h 268"/>
                  <a:gd name="T14" fmla="*/ 218 w 346"/>
                  <a:gd name="T15" fmla="*/ 87 h 268"/>
                  <a:gd name="T16" fmla="*/ 99 w 346"/>
                  <a:gd name="T17" fmla="*/ 190 h 268"/>
                  <a:gd name="T18" fmla="*/ 41 w 346"/>
                  <a:gd name="T19" fmla="*/ 111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6" h="268">
                    <a:moveTo>
                      <a:pt x="41" y="111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12" y="165"/>
                      <a:pt x="90" y="268"/>
                      <a:pt x="90" y="268"/>
                    </a:cubicBezTo>
                    <a:cubicBezTo>
                      <a:pt x="254" y="125"/>
                      <a:pt x="254" y="125"/>
                      <a:pt x="254" y="125"/>
                    </a:cubicBezTo>
                    <a:cubicBezTo>
                      <a:pt x="284" y="158"/>
                      <a:pt x="284" y="158"/>
                      <a:pt x="284" y="158"/>
                    </a:cubicBezTo>
                    <a:cubicBezTo>
                      <a:pt x="346" y="0"/>
                      <a:pt x="346" y="0"/>
                      <a:pt x="346" y="0"/>
                    </a:cubicBezTo>
                    <a:cubicBezTo>
                      <a:pt x="184" y="50"/>
                      <a:pt x="184" y="50"/>
                      <a:pt x="184" y="50"/>
                    </a:cubicBezTo>
                    <a:cubicBezTo>
                      <a:pt x="218" y="87"/>
                      <a:pt x="218" y="87"/>
                      <a:pt x="218" y="87"/>
                    </a:cubicBezTo>
                    <a:cubicBezTo>
                      <a:pt x="99" y="190"/>
                      <a:pt x="99" y="190"/>
                      <a:pt x="99" y="190"/>
                    </a:cubicBezTo>
                    <a:lnTo>
                      <a:pt x="41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68" name="Freeform 229"/>
              <p:cNvSpPr>
                <a:spLocks/>
              </p:cNvSpPr>
              <p:nvPr/>
            </p:nvSpPr>
            <p:spPr bwMode="auto">
              <a:xfrm>
                <a:off x="3132963" y="3377178"/>
                <a:ext cx="355480" cy="298946"/>
              </a:xfrm>
              <a:custGeom>
                <a:avLst/>
                <a:gdLst>
                  <a:gd name="T0" fmla="*/ 407 w 527"/>
                  <a:gd name="T1" fmla="*/ 0 h 443"/>
                  <a:gd name="T2" fmla="*/ 294 w 527"/>
                  <a:gd name="T3" fmla="*/ 190 h 443"/>
                  <a:gd name="T4" fmla="*/ 280 w 527"/>
                  <a:gd name="T5" fmla="*/ 105 h 443"/>
                  <a:gd name="T6" fmla="*/ 295 w 527"/>
                  <a:gd name="T7" fmla="*/ 77 h 443"/>
                  <a:gd name="T8" fmla="*/ 263 w 527"/>
                  <a:gd name="T9" fmla="*/ 44 h 443"/>
                  <a:gd name="T10" fmla="*/ 230 w 527"/>
                  <a:gd name="T11" fmla="*/ 77 h 443"/>
                  <a:gd name="T12" fmla="*/ 246 w 527"/>
                  <a:gd name="T13" fmla="*/ 105 h 443"/>
                  <a:gd name="T14" fmla="*/ 232 w 527"/>
                  <a:gd name="T15" fmla="*/ 189 h 443"/>
                  <a:gd name="T16" fmla="*/ 120 w 527"/>
                  <a:gd name="T17" fmla="*/ 0 h 443"/>
                  <a:gd name="T18" fmla="*/ 2 w 527"/>
                  <a:gd name="T19" fmla="*/ 125 h 443"/>
                  <a:gd name="T20" fmla="*/ 0 w 527"/>
                  <a:gd name="T21" fmla="*/ 125 h 443"/>
                  <a:gd name="T22" fmla="*/ 0 w 527"/>
                  <a:gd name="T23" fmla="*/ 402 h 443"/>
                  <a:gd name="T24" fmla="*/ 1 w 527"/>
                  <a:gd name="T25" fmla="*/ 402 h 443"/>
                  <a:gd name="T26" fmla="*/ 263 w 527"/>
                  <a:gd name="T27" fmla="*/ 443 h 443"/>
                  <a:gd name="T28" fmla="*/ 526 w 527"/>
                  <a:gd name="T29" fmla="*/ 402 h 443"/>
                  <a:gd name="T30" fmla="*/ 527 w 527"/>
                  <a:gd name="T31" fmla="*/ 402 h 443"/>
                  <a:gd name="T32" fmla="*/ 527 w 527"/>
                  <a:gd name="T33" fmla="*/ 125 h 443"/>
                  <a:gd name="T34" fmla="*/ 525 w 527"/>
                  <a:gd name="T35" fmla="*/ 125 h 443"/>
                  <a:gd name="T36" fmla="*/ 407 w 527"/>
                  <a:gd name="T37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7" h="443">
                    <a:moveTo>
                      <a:pt x="407" y="0"/>
                    </a:moveTo>
                    <a:cubicBezTo>
                      <a:pt x="294" y="190"/>
                      <a:pt x="294" y="190"/>
                      <a:pt x="294" y="190"/>
                    </a:cubicBezTo>
                    <a:cubicBezTo>
                      <a:pt x="280" y="105"/>
                      <a:pt x="280" y="105"/>
                      <a:pt x="280" y="105"/>
                    </a:cubicBezTo>
                    <a:cubicBezTo>
                      <a:pt x="289" y="99"/>
                      <a:pt x="295" y="89"/>
                      <a:pt x="295" y="77"/>
                    </a:cubicBezTo>
                    <a:cubicBezTo>
                      <a:pt x="295" y="59"/>
                      <a:pt x="281" y="44"/>
                      <a:pt x="263" y="44"/>
                    </a:cubicBezTo>
                    <a:cubicBezTo>
                      <a:pt x="245" y="44"/>
                      <a:pt x="230" y="59"/>
                      <a:pt x="230" y="77"/>
                    </a:cubicBezTo>
                    <a:cubicBezTo>
                      <a:pt x="230" y="89"/>
                      <a:pt x="237" y="99"/>
                      <a:pt x="246" y="105"/>
                    </a:cubicBezTo>
                    <a:cubicBezTo>
                      <a:pt x="232" y="189"/>
                      <a:pt x="232" y="189"/>
                      <a:pt x="232" y="189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56" y="27"/>
                      <a:pt x="12" y="72"/>
                      <a:pt x="2" y="12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402"/>
                      <a:pt x="0" y="402"/>
                      <a:pt x="0" y="402"/>
                    </a:cubicBezTo>
                    <a:cubicBezTo>
                      <a:pt x="1" y="402"/>
                      <a:pt x="1" y="402"/>
                      <a:pt x="1" y="402"/>
                    </a:cubicBezTo>
                    <a:cubicBezTo>
                      <a:pt x="14" y="425"/>
                      <a:pt x="126" y="443"/>
                      <a:pt x="263" y="443"/>
                    </a:cubicBezTo>
                    <a:cubicBezTo>
                      <a:pt x="401" y="443"/>
                      <a:pt x="513" y="425"/>
                      <a:pt x="526" y="402"/>
                    </a:cubicBezTo>
                    <a:cubicBezTo>
                      <a:pt x="527" y="402"/>
                      <a:pt x="527" y="402"/>
                      <a:pt x="527" y="402"/>
                    </a:cubicBezTo>
                    <a:cubicBezTo>
                      <a:pt x="527" y="125"/>
                      <a:pt x="527" y="125"/>
                      <a:pt x="527" y="125"/>
                    </a:cubicBezTo>
                    <a:cubicBezTo>
                      <a:pt x="525" y="125"/>
                      <a:pt x="525" y="125"/>
                      <a:pt x="525" y="125"/>
                    </a:cubicBezTo>
                    <a:cubicBezTo>
                      <a:pt x="515" y="72"/>
                      <a:pt x="471" y="27"/>
                      <a:pt x="40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69" name="Freeform 230"/>
              <p:cNvSpPr>
                <a:spLocks/>
              </p:cNvSpPr>
              <p:nvPr/>
            </p:nvSpPr>
            <p:spPr bwMode="auto">
              <a:xfrm>
                <a:off x="3598655" y="3487105"/>
                <a:ext cx="54536" cy="68241"/>
              </a:xfrm>
              <a:custGeom>
                <a:avLst/>
                <a:gdLst>
                  <a:gd name="T0" fmla="*/ 0 w 81"/>
                  <a:gd name="T1" fmla="*/ 0 h 101"/>
                  <a:gd name="T2" fmla="*/ 0 w 81"/>
                  <a:gd name="T3" fmla="*/ 55 h 101"/>
                  <a:gd name="T4" fmla="*/ 40 w 81"/>
                  <a:gd name="T5" fmla="*/ 101 h 101"/>
                  <a:gd name="T6" fmla="*/ 81 w 81"/>
                  <a:gd name="T7" fmla="*/ 56 h 101"/>
                  <a:gd name="T8" fmla="*/ 81 w 81"/>
                  <a:gd name="T9" fmla="*/ 0 h 101"/>
                  <a:gd name="T10" fmla="*/ 59 w 81"/>
                  <a:gd name="T11" fmla="*/ 0 h 101"/>
                  <a:gd name="T12" fmla="*/ 59 w 81"/>
                  <a:gd name="T13" fmla="*/ 57 h 101"/>
                  <a:gd name="T14" fmla="*/ 40 w 81"/>
                  <a:gd name="T15" fmla="*/ 83 h 101"/>
                  <a:gd name="T16" fmla="*/ 22 w 81"/>
                  <a:gd name="T17" fmla="*/ 57 h 101"/>
                  <a:gd name="T18" fmla="*/ 22 w 81"/>
                  <a:gd name="T19" fmla="*/ 0 h 101"/>
                  <a:gd name="T20" fmla="*/ 0 w 81"/>
                  <a:gd name="T2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101">
                    <a:moveTo>
                      <a:pt x="0" y="0"/>
                    </a:moveTo>
                    <a:cubicBezTo>
                      <a:pt x="0" y="55"/>
                      <a:pt x="0" y="55"/>
                      <a:pt x="0" y="55"/>
                    </a:cubicBezTo>
                    <a:cubicBezTo>
                      <a:pt x="0" y="87"/>
                      <a:pt x="15" y="101"/>
                      <a:pt x="40" y="101"/>
                    </a:cubicBezTo>
                    <a:cubicBezTo>
                      <a:pt x="65" y="101"/>
                      <a:pt x="81" y="86"/>
                      <a:pt x="81" y="56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57"/>
                      <a:pt x="59" y="57"/>
                      <a:pt x="59" y="57"/>
                    </a:cubicBezTo>
                    <a:cubicBezTo>
                      <a:pt x="59" y="75"/>
                      <a:pt x="52" y="83"/>
                      <a:pt x="40" y="83"/>
                    </a:cubicBezTo>
                    <a:cubicBezTo>
                      <a:pt x="29" y="83"/>
                      <a:pt x="22" y="74"/>
                      <a:pt x="22" y="57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0" name="Freeform 231"/>
              <p:cNvSpPr>
                <a:spLocks noEditPoints="1"/>
              </p:cNvSpPr>
              <p:nvPr/>
            </p:nvSpPr>
            <p:spPr bwMode="auto">
              <a:xfrm>
                <a:off x="3666040" y="3486534"/>
                <a:ext cx="47968" cy="67384"/>
              </a:xfrm>
              <a:custGeom>
                <a:avLst/>
                <a:gdLst>
                  <a:gd name="T0" fmla="*/ 31 w 71"/>
                  <a:gd name="T1" fmla="*/ 0 h 100"/>
                  <a:gd name="T2" fmla="*/ 0 w 71"/>
                  <a:gd name="T3" fmla="*/ 2 h 100"/>
                  <a:gd name="T4" fmla="*/ 0 w 71"/>
                  <a:gd name="T5" fmla="*/ 100 h 100"/>
                  <a:gd name="T6" fmla="*/ 23 w 71"/>
                  <a:gd name="T7" fmla="*/ 100 h 100"/>
                  <a:gd name="T8" fmla="*/ 23 w 71"/>
                  <a:gd name="T9" fmla="*/ 65 h 100"/>
                  <a:gd name="T10" fmla="*/ 30 w 71"/>
                  <a:gd name="T11" fmla="*/ 65 h 100"/>
                  <a:gd name="T12" fmla="*/ 62 w 71"/>
                  <a:gd name="T13" fmla="*/ 55 h 100"/>
                  <a:gd name="T14" fmla="*/ 71 w 71"/>
                  <a:gd name="T15" fmla="*/ 31 h 100"/>
                  <a:gd name="T16" fmla="*/ 61 w 71"/>
                  <a:gd name="T17" fmla="*/ 8 h 100"/>
                  <a:gd name="T18" fmla="*/ 31 w 71"/>
                  <a:gd name="T19" fmla="*/ 0 h 100"/>
                  <a:gd name="T20" fmla="*/ 30 w 71"/>
                  <a:gd name="T21" fmla="*/ 48 h 100"/>
                  <a:gd name="T22" fmla="*/ 23 w 71"/>
                  <a:gd name="T23" fmla="*/ 47 h 100"/>
                  <a:gd name="T24" fmla="*/ 23 w 71"/>
                  <a:gd name="T25" fmla="*/ 18 h 100"/>
                  <a:gd name="T26" fmla="*/ 32 w 71"/>
                  <a:gd name="T27" fmla="*/ 17 h 100"/>
                  <a:gd name="T28" fmla="*/ 49 w 71"/>
                  <a:gd name="T29" fmla="*/ 32 h 100"/>
                  <a:gd name="T30" fmla="*/ 30 w 71"/>
                  <a:gd name="T31" fmla="*/ 48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1" h="100">
                    <a:moveTo>
                      <a:pt x="31" y="0"/>
                    </a:moveTo>
                    <a:cubicBezTo>
                      <a:pt x="17" y="0"/>
                      <a:pt x="7" y="1"/>
                      <a:pt x="0" y="2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23" y="100"/>
                      <a:pt x="23" y="100"/>
                      <a:pt x="23" y="100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5" y="65"/>
                      <a:pt x="27" y="65"/>
                      <a:pt x="30" y="65"/>
                    </a:cubicBezTo>
                    <a:cubicBezTo>
                      <a:pt x="43" y="65"/>
                      <a:pt x="55" y="62"/>
                      <a:pt x="62" y="55"/>
                    </a:cubicBezTo>
                    <a:cubicBezTo>
                      <a:pt x="68" y="49"/>
                      <a:pt x="71" y="41"/>
                      <a:pt x="71" y="31"/>
                    </a:cubicBezTo>
                    <a:cubicBezTo>
                      <a:pt x="71" y="22"/>
                      <a:pt x="67" y="13"/>
                      <a:pt x="61" y="8"/>
                    </a:cubicBezTo>
                    <a:cubicBezTo>
                      <a:pt x="54" y="3"/>
                      <a:pt x="44" y="0"/>
                      <a:pt x="31" y="0"/>
                    </a:cubicBezTo>
                    <a:close/>
                    <a:moveTo>
                      <a:pt x="30" y="48"/>
                    </a:moveTo>
                    <a:cubicBezTo>
                      <a:pt x="27" y="48"/>
                      <a:pt x="24" y="48"/>
                      <a:pt x="23" y="47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4" y="18"/>
                      <a:pt x="27" y="17"/>
                      <a:pt x="32" y="17"/>
                    </a:cubicBezTo>
                    <a:cubicBezTo>
                      <a:pt x="43" y="17"/>
                      <a:pt x="49" y="23"/>
                      <a:pt x="49" y="32"/>
                    </a:cubicBezTo>
                    <a:cubicBezTo>
                      <a:pt x="49" y="42"/>
                      <a:pt x="42" y="48"/>
                      <a:pt x="3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1" name="原创设计师QQ598969553      _6"/>
          <p:cNvGrpSpPr/>
          <p:nvPr/>
        </p:nvGrpSpPr>
        <p:grpSpPr>
          <a:xfrm>
            <a:off x="7938104" y="339502"/>
            <a:ext cx="414516" cy="414516"/>
            <a:chOff x="5181486" y="4265651"/>
            <a:chExt cx="414516" cy="414516"/>
          </a:xfrm>
        </p:grpSpPr>
        <p:sp>
          <p:nvSpPr>
            <p:cNvPr id="72" name="椭圆 71"/>
            <p:cNvSpPr/>
            <p:nvPr/>
          </p:nvSpPr>
          <p:spPr>
            <a:xfrm>
              <a:off x="5181486" y="4265651"/>
              <a:ext cx="414516" cy="414516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2600000" scaled="0"/>
            </a:gradFill>
            <a:ln w="254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Calibri"/>
                <a:ea typeface="微软雅黑" panose="020B0503020204020204" pitchFamily="34" charset="-122"/>
              </a:endParaRPr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5287222" y="4375239"/>
              <a:ext cx="253419" cy="172633"/>
              <a:chOff x="4895160" y="4287159"/>
              <a:chExt cx="571418" cy="389258"/>
            </a:xfrm>
            <a:solidFill>
              <a:schemeClr val="bg1"/>
            </a:solidFill>
          </p:grpSpPr>
          <p:sp>
            <p:nvSpPr>
              <p:cNvPr id="74" name="Freeform 327"/>
              <p:cNvSpPr>
                <a:spLocks noEditPoints="1"/>
              </p:cNvSpPr>
              <p:nvPr/>
            </p:nvSpPr>
            <p:spPr bwMode="auto">
              <a:xfrm>
                <a:off x="4895160" y="4287159"/>
                <a:ext cx="438051" cy="389258"/>
              </a:xfrm>
              <a:custGeom>
                <a:avLst/>
                <a:gdLst>
                  <a:gd name="T0" fmla="*/ 166 w 171"/>
                  <a:gd name="T1" fmla="*/ 0 h 152"/>
                  <a:gd name="T2" fmla="*/ 5 w 171"/>
                  <a:gd name="T3" fmla="*/ 0 h 152"/>
                  <a:gd name="T4" fmla="*/ 0 w 171"/>
                  <a:gd name="T5" fmla="*/ 5 h 152"/>
                  <a:gd name="T6" fmla="*/ 0 w 171"/>
                  <a:gd name="T7" fmla="*/ 146 h 152"/>
                  <a:gd name="T8" fmla="*/ 5 w 171"/>
                  <a:gd name="T9" fmla="*/ 152 h 152"/>
                  <a:gd name="T10" fmla="*/ 166 w 171"/>
                  <a:gd name="T11" fmla="*/ 152 h 152"/>
                  <a:gd name="T12" fmla="*/ 171 w 171"/>
                  <a:gd name="T13" fmla="*/ 146 h 152"/>
                  <a:gd name="T14" fmla="*/ 171 w 171"/>
                  <a:gd name="T15" fmla="*/ 5 h 152"/>
                  <a:gd name="T16" fmla="*/ 166 w 171"/>
                  <a:gd name="T17" fmla="*/ 0 h 152"/>
                  <a:gd name="T18" fmla="*/ 132 w 171"/>
                  <a:gd name="T19" fmla="*/ 12 h 152"/>
                  <a:gd name="T20" fmla="*/ 139 w 171"/>
                  <a:gd name="T21" fmla="*/ 19 h 152"/>
                  <a:gd name="T22" fmla="*/ 132 w 171"/>
                  <a:gd name="T23" fmla="*/ 26 h 152"/>
                  <a:gd name="T24" fmla="*/ 124 w 171"/>
                  <a:gd name="T25" fmla="*/ 19 h 152"/>
                  <a:gd name="T26" fmla="*/ 132 w 171"/>
                  <a:gd name="T27" fmla="*/ 12 h 152"/>
                  <a:gd name="T28" fmla="*/ 110 w 171"/>
                  <a:gd name="T29" fmla="*/ 12 h 152"/>
                  <a:gd name="T30" fmla="*/ 118 w 171"/>
                  <a:gd name="T31" fmla="*/ 19 h 152"/>
                  <a:gd name="T32" fmla="*/ 110 w 171"/>
                  <a:gd name="T33" fmla="*/ 26 h 152"/>
                  <a:gd name="T34" fmla="*/ 103 w 171"/>
                  <a:gd name="T35" fmla="*/ 19 h 152"/>
                  <a:gd name="T36" fmla="*/ 110 w 171"/>
                  <a:gd name="T37" fmla="*/ 12 h 152"/>
                  <a:gd name="T38" fmla="*/ 160 w 171"/>
                  <a:gd name="T39" fmla="*/ 141 h 152"/>
                  <a:gd name="T40" fmla="*/ 11 w 171"/>
                  <a:gd name="T41" fmla="*/ 141 h 152"/>
                  <a:gd name="T42" fmla="*/ 11 w 171"/>
                  <a:gd name="T43" fmla="*/ 38 h 152"/>
                  <a:gd name="T44" fmla="*/ 160 w 171"/>
                  <a:gd name="T45" fmla="*/ 38 h 152"/>
                  <a:gd name="T46" fmla="*/ 160 w 171"/>
                  <a:gd name="T47" fmla="*/ 141 h 152"/>
                  <a:gd name="T48" fmla="*/ 153 w 171"/>
                  <a:gd name="T49" fmla="*/ 26 h 152"/>
                  <a:gd name="T50" fmla="*/ 146 w 171"/>
                  <a:gd name="T51" fmla="*/ 19 h 152"/>
                  <a:gd name="T52" fmla="*/ 153 w 171"/>
                  <a:gd name="T53" fmla="*/ 12 h 152"/>
                  <a:gd name="T54" fmla="*/ 160 w 171"/>
                  <a:gd name="T55" fmla="*/ 19 h 152"/>
                  <a:gd name="T56" fmla="*/ 153 w 171"/>
                  <a:gd name="T57" fmla="*/ 26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71" h="152">
                    <a:moveTo>
                      <a:pt x="166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9"/>
                      <a:pt x="2" y="152"/>
                      <a:pt x="5" y="152"/>
                    </a:cubicBezTo>
                    <a:cubicBezTo>
                      <a:pt x="166" y="152"/>
                      <a:pt x="166" y="152"/>
                      <a:pt x="166" y="152"/>
                    </a:cubicBezTo>
                    <a:cubicBezTo>
                      <a:pt x="169" y="152"/>
                      <a:pt x="171" y="149"/>
                      <a:pt x="171" y="146"/>
                    </a:cubicBezTo>
                    <a:cubicBezTo>
                      <a:pt x="171" y="5"/>
                      <a:pt x="171" y="5"/>
                      <a:pt x="171" y="5"/>
                    </a:cubicBezTo>
                    <a:cubicBezTo>
                      <a:pt x="171" y="2"/>
                      <a:pt x="169" y="0"/>
                      <a:pt x="166" y="0"/>
                    </a:cubicBezTo>
                    <a:close/>
                    <a:moveTo>
                      <a:pt x="132" y="12"/>
                    </a:moveTo>
                    <a:cubicBezTo>
                      <a:pt x="136" y="12"/>
                      <a:pt x="139" y="15"/>
                      <a:pt x="139" y="19"/>
                    </a:cubicBezTo>
                    <a:cubicBezTo>
                      <a:pt x="139" y="23"/>
                      <a:pt x="136" y="26"/>
                      <a:pt x="132" y="26"/>
                    </a:cubicBezTo>
                    <a:cubicBezTo>
                      <a:pt x="128" y="26"/>
                      <a:pt x="124" y="23"/>
                      <a:pt x="124" y="19"/>
                    </a:cubicBezTo>
                    <a:cubicBezTo>
                      <a:pt x="124" y="15"/>
                      <a:pt x="128" y="12"/>
                      <a:pt x="132" y="12"/>
                    </a:cubicBezTo>
                    <a:close/>
                    <a:moveTo>
                      <a:pt x="110" y="12"/>
                    </a:moveTo>
                    <a:cubicBezTo>
                      <a:pt x="114" y="12"/>
                      <a:pt x="118" y="15"/>
                      <a:pt x="118" y="19"/>
                    </a:cubicBezTo>
                    <a:cubicBezTo>
                      <a:pt x="118" y="23"/>
                      <a:pt x="114" y="26"/>
                      <a:pt x="110" y="26"/>
                    </a:cubicBezTo>
                    <a:cubicBezTo>
                      <a:pt x="106" y="26"/>
                      <a:pt x="103" y="23"/>
                      <a:pt x="103" y="19"/>
                    </a:cubicBezTo>
                    <a:cubicBezTo>
                      <a:pt x="103" y="15"/>
                      <a:pt x="106" y="12"/>
                      <a:pt x="110" y="12"/>
                    </a:cubicBezTo>
                    <a:close/>
                    <a:moveTo>
                      <a:pt x="160" y="141"/>
                    </a:moveTo>
                    <a:cubicBezTo>
                      <a:pt x="11" y="141"/>
                      <a:pt x="11" y="141"/>
                      <a:pt x="11" y="141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60" y="38"/>
                      <a:pt x="160" y="38"/>
                      <a:pt x="160" y="38"/>
                    </a:cubicBezTo>
                    <a:lnTo>
                      <a:pt x="160" y="141"/>
                    </a:lnTo>
                    <a:close/>
                    <a:moveTo>
                      <a:pt x="153" y="26"/>
                    </a:moveTo>
                    <a:cubicBezTo>
                      <a:pt x="149" y="26"/>
                      <a:pt x="146" y="23"/>
                      <a:pt x="146" y="19"/>
                    </a:cubicBezTo>
                    <a:cubicBezTo>
                      <a:pt x="146" y="15"/>
                      <a:pt x="149" y="12"/>
                      <a:pt x="153" y="12"/>
                    </a:cubicBezTo>
                    <a:cubicBezTo>
                      <a:pt x="157" y="12"/>
                      <a:pt x="160" y="15"/>
                      <a:pt x="160" y="19"/>
                    </a:cubicBezTo>
                    <a:cubicBezTo>
                      <a:pt x="160" y="23"/>
                      <a:pt x="157" y="26"/>
                      <a:pt x="15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5" name="Rectangle 328"/>
              <p:cNvSpPr>
                <a:spLocks noChangeArrowheads="1"/>
              </p:cNvSpPr>
              <p:nvPr/>
            </p:nvSpPr>
            <p:spPr bwMode="auto">
              <a:xfrm>
                <a:off x="4953712" y="4417273"/>
                <a:ext cx="315527" cy="5963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6" name="Rectangle 329"/>
              <p:cNvSpPr>
                <a:spLocks noChangeArrowheads="1"/>
              </p:cNvSpPr>
              <p:nvPr/>
            </p:nvSpPr>
            <p:spPr bwMode="auto">
              <a:xfrm>
                <a:off x="4953712" y="4501847"/>
                <a:ext cx="99754" cy="10517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7" name="Rectangle 330"/>
              <p:cNvSpPr>
                <a:spLocks noChangeArrowheads="1"/>
              </p:cNvSpPr>
              <p:nvPr/>
            </p:nvSpPr>
            <p:spPr bwMode="auto">
              <a:xfrm>
                <a:off x="5071899" y="4505100"/>
                <a:ext cx="107344" cy="1301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8" name="Rectangle 331"/>
              <p:cNvSpPr>
                <a:spLocks noChangeArrowheads="1"/>
              </p:cNvSpPr>
              <p:nvPr/>
            </p:nvSpPr>
            <p:spPr bwMode="auto">
              <a:xfrm>
                <a:off x="5071899" y="4548471"/>
                <a:ext cx="107344" cy="1301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79" name="Rectangle 332"/>
              <p:cNvSpPr>
                <a:spLocks noChangeArrowheads="1"/>
              </p:cNvSpPr>
              <p:nvPr/>
            </p:nvSpPr>
            <p:spPr bwMode="auto">
              <a:xfrm>
                <a:off x="5071899" y="4589674"/>
                <a:ext cx="107344" cy="1518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0" name="Freeform 333"/>
              <p:cNvSpPr>
                <a:spLocks/>
              </p:cNvSpPr>
              <p:nvPr/>
            </p:nvSpPr>
            <p:spPr bwMode="auto">
              <a:xfrm>
                <a:off x="5225867" y="4569073"/>
                <a:ext cx="40119" cy="41203"/>
              </a:xfrm>
              <a:custGeom>
                <a:avLst/>
                <a:gdLst>
                  <a:gd name="T0" fmla="*/ 11 w 37"/>
                  <a:gd name="T1" fmla="*/ 0 h 38"/>
                  <a:gd name="T2" fmla="*/ 11 w 37"/>
                  <a:gd name="T3" fmla="*/ 2 h 38"/>
                  <a:gd name="T4" fmla="*/ 0 w 37"/>
                  <a:gd name="T5" fmla="*/ 38 h 38"/>
                  <a:gd name="T6" fmla="*/ 35 w 37"/>
                  <a:gd name="T7" fmla="*/ 26 h 38"/>
                  <a:gd name="T8" fmla="*/ 37 w 37"/>
                  <a:gd name="T9" fmla="*/ 26 h 38"/>
                  <a:gd name="T10" fmla="*/ 11 w 37"/>
                  <a:gd name="T1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38">
                    <a:moveTo>
                      <a:pt x="11" y="0"/>
                    </a:moveTo>
                    <a:lnTo>
                      <a:pt x="11" y="2"/>
                    </a:lnTo>
                    <a:lnTo>
                      <a:pt x="0" y="38"/>
                    </a:lnTo>
                    <a:lnTo>
                      <a:pt x="35" y="26"/>
                    </a:lnTo>
                    <a:lnTo>
                      <a:pt x="37" y="26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1" name="Freeform 334"/>
              <p:cNvSpPr>
                <a:spLocks/>
              </p:cNvSpPr>
              <p:nvPr/>
            </p:nvSpPr>
            <p:spPr bwMode="auto">
              <a:xfrm>
                <a:off x="5389594" y="4366311"/>
                <a:ext cx="76984" cy="79153"/>
              </a:xfrm>
              <a:custGeom>
                <a:avLst/>
                <a:gdLst>
                  <a:gd name="T0" fmla="*/ 23 w 30"/>
                  <a:gd name="T1" fmla="*/ 31 h 31"/>
                  <a:gd name="T2" fmla="*/ 28 w 30"/>
                  <a:gd name="T3" fmla="*/ 25 h 31"/>
                  <a:gd name="T4" fmla="*/ 28 w 30"/>
                  <a:gd name="T5" fmla="*/ 18 h 31"/>
                  <a:gd name="T6" fmla="*/ 13 w 30"/>
                  <a:gd name="T7" fmla="*/ 2 h 31"/>
                  <a:gd name="T8" fmla="*/ 6 w 30"/>
                  <a:gd name="T9" fmla="*/ 2 h 31"/>
                  <a:gd name="T10" fmla="*/ 0 w 30"/>
                  <a:gd name="T11" fmla="*/ 8 h 31"/>
                  <a:gd name="T12" fmla="*/ 23 w 30"/>
                  <a:gd name="T13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31">
                    <a:moveTo>
                      <a:pt x="23" y="31"/>
                    </a:moveTo>
                    <a:cubicBezTo>
                      <a:pt x="28" y="25"/>
                      <a:pt x="28" y="25"/>
                      <a:pt x="28" y="25"/>
                    </a:cubicBezTo>
                    <a:cubicBezTo>
                      <a:pt x="30" y="23"/>
                      <a:pt x="30" y="20"/>
                      <a:pt x="28" y="18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1" y="0"/>
                      <a:pt x="8" y="0"/>
                      <a:pt x="6" y="2"/>
                    </a:cubicBezTo>
                    <a:cubicBezTo>
                      <a:pt x="0" y="8"/>
                      <a:pt x="0" y="8"/>
                      <a:pt x="0" y="8"/>
                    </a:cubicBezTo>
                    <a:lnTo>
                      <a:pt x="23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2" name="Freeform 335"/>
              <p:cNvSpPr>
                <a:spLocks/>
              </p:cNvSpPr>
              <p:nvPr/>
            </p:nvSpPr>
            <p:spPr bwMode="auto">
              <a:xfrm>
                <a:off x="5258396" y="4394503"/>
                <a:ext cx="182160" cy="182160"/>
              </a:xfrm>
              <a:custGeom>
                <a:avLst/>
                <a:gdLst>
                  <a:gd name="T0" fmla="*/ 49 w 71"/>
                  <a:gd name="T1" fmla="*/ 0 h 71"/>
                  <a:gd name="T2" fmla="*/ 48 w 71"/>
                  <a:gd name="T3" fmla="*/ 0 h 71"/>
                  <a:gd name="T4" fmla="*/ 2 w 71"/>
                  <a:gd name="T5" fmla="*/ 47 h 71"/>
                  <a:gd name="T6" fmla="*/ 2 w 71"/>
                  <a:gd name="T7" fmla="*/ 54 h 71"/>
                  <a:gd name="T8" fmla="*/ 2 w 71"/>
                  <a:gd name="T9" fmla="*/ 55 h 71"/>
                  <a:gd name="T10" fmla="*/ 8 w 71"/>
                  <a:gd name="T11" fmla="*/ 56 h 71"/>
                  <a:gd name="T12" fmla="*/ 9 w 71"/>
                  <a:gd name="T13" fmla="*/ 62 h 71"/>
                  <a:gd name="T14" fmla="*/ 9 w 71"/>
                  <a:gd name="T15" fmla="*/ 62 h 71"/>
                  <a:gd name="T16" fmla="*/ 15 w 71"/>
                  <a:gd name="T17" fmla="*/ 63 h 71"/>
                  <a:gd name="T18" fmla="*/ 16 w 71"/>
                  <a:gd name="T19" fmla="*/ 69 h 71"/>
                  <a:gd name="T20" fmla="*/ 17 w 71"/>
                  <a:gd name="T21" fmla="*/ 69 h 71"/>
                  <a:gd name="T22" fmla="*/ 24 w 71"/>
                  <a:gd name="T23" fmla="*/ 69 h 71"/>
                  <a:gd name="T24" fmla="*/ 71 w 71"/>
                  <a:gd name="T25" fmla="*/ 23 h 71"/>
                  <a:gd name="T26" fmla="*/ 71 w 71"/>
                  <a:gd name="T27" fmla="*/ 22 h 71"/>
                  <a:gd name="T28" fmla="*/ 49 w 71"/>
                  <a:gd name="T2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71">
                    <a:moveTo>
                      <a:pt x="49" y="0"/>
                    </a:moveTo>
                    <a:cubicBezTo>
                      <a:pt x="49" y="0"/>
                      <a:pt x="48" y="0"/>
                      <a:pt x="48" y="0"/>
                    </a:cubicBezTo>
                    <a:cubicBezTo>
                      <a:pt x="2" y="47"/>
                      <a:pt x="2" y="47"/>
                      <a:pt x="2" y="47"/>
                    </a:cubicBezTo>
                    <a:cubicBezTo>
                      <a:pt x="0" y="49"/>
                      <a:pt x="0" y="52"/>
                      <a:pt x="2" y="54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4" y="56"/>
                      <a:pt x="6" y="57"/>
                      <a:pt x="8" y="56"/>
                    </a:cubicBezTo>
                    <a:cubicBezTo>
                      <a:pt x="7" y="58"/>
                      <a:pt x="7" y="60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11" y="64"/>
                      <a:pt x="13" y="64"/>
                      <a:pt x="15" y="63"/>
                    </a:cubicBezTo>
                    <a:cubicBezTo>
                      <a:pt x="14" y="65"/>
                      <a:pt x="15" y="67"/>
                      <a:pt x="16" y="69"/>
                    </a:cubicBezTo>
                    <a:cubicBezTo>
                      <a:pt x="17" y="69"/>
                      <a:pt x="17" y="69"/>
                      <a:pt x="17" y="69"/>
                    </a:cubicBezTo>
                    <a:cubicBezTo>
                      <a:pt x="19" y="71"/>
                      <a:pt x="22" y="71"/>
                      <a:pt x="24" y="69"/>
                    </a:cubicBezTo>
                    <a:cubicBezTo>
                      <a:pt x="71" y="23"/>
                      <a:pt x="71" y="23"/>
                      <a:pt x="71" y="23"/>
                    </a:cubicBezTo>
                    <a:cubicBezTo>
                      <a:pt x="71" y="23"/>
                      <a:pt x="71" y="22"/>
                      <a:pt x="71" y="22"/>
                    </a:cubicBezTo>
                    <a:lnTo>
                      <a:pt x="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3" name="原创设计师QQ598969553      _7"/>
          <p:cNvGrpSpPr/>
          <p:nvPr/>
        </p:nvGrpSpPr>
        <p:grpSpPr>
          <a:xfrm>
            <a:off x="7383055" y="339502"/>
            <a:ext cx="414516" cy="414516"/>
            <a:chOff x="4626437" y="4265651"/>
            <a:chExt cx="414516" cy="414516"/>
          </a:xfrm>
        </p:grpSpPr>
        <p:sp>
          <p:nvSpPr>
            <p:cNvPr id="84" name="椭圆 83"/>
            <p:cNvSpPr/>
            <p:nvPr/>
          </p:nvSpPr>
          <p:spPr>
            <a:xfrm>
              <a:off x="4626437" y="4265651"/>
              <a:ext cx="414516" cy="414516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2600000" scaled="0"/>
            </a:gradFill>
            <a:ln w="254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chemeClr val="bg1"/>
                </a:solidFill>
                <a:latin typeface="Calibri"/>
                <a:ea typeface="微软雅黑" panose="020B0503020204020204" pitchFamily="34" charset="-122"/>
              </a:endParaRPr>
            </a:p>
          </p:txBody>
        </p:sp>
        <p:grpSp>
          <p:nvGrpSpPr>
            <p:cNvPr id="85" name="组合 84"/>
            <p:cNvGrpSpPr/>
            <p:nvPr/>
          </p:nvGrpSpPr>
          <p:grpSpPr>
            <a:xfrm>
              <a:off x="4710891" y="4356960"/>
              <a:ext cx="232896" cy="199705"/>
              <a:chOff x="3546346" y="2339026"/>
              <a:chExt cx="897787" cy="769842"/>
            </a:xfrm>
            <a:solidFill>
              <a:schemeClr val="bg1"/>
            </a:solidFill>
          </p:grpSpPr>
          <p:sp>
            <p:nvSpPr>
              <p:cNvPr id="86" name="Rectangle 227"/>
              <p:cNvSpPr>
                <a:spLocks noChangeArrowheads="1"/>
              </p:cNvSpPr>
              <p:nvPr/>
            </p:nvSpPr>
            <p:spPr bwMode="auto">
              <a:xfrm>
                <a:off x="3561526" y="3077423"/>
                <a:ext cx="882607" cy="314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7" name="Freeform 228"/>
              <p:cNvSpPr>
                <a:spLocks/>
              </p:cNvSpPr>
              <p:nvPr/>
            </p:nvSpPr>
            <p:spPr bwMode="auto">
              <a:xfrm>
                <a:off x="3617909" y="2844302"/>
                <a:ext cx="125777" cy="210351"/>
              </a:xfrm>
              <a:custGeom>
                <a:avLst/>
                <a:gdLst>
                  <a:gd name="T0" fmla="*/ 6 w 49"/>
                  <a:gd name="T1" fmla="*/ 82 h 82"/>
                  <a:gd name="T2" fmla="*/ 43 w 49"/>
                  <a:gd name="T3" fmla="*/ 82 h 82"/>
                  <a:gd name="T4" fmla="*/ 49 w 49"/>
                  <a:gd name="T5" fmla="*/ 76 h 82"/>
                  <a:gd name="T6" fmla="*/ 49 w 49"/>
                  <a:gd name="T7" fmla="*/ 0 h 82"/>
                  <a:gd name="T8" fmla="*/ 0 w 49"/>
                  <a:gd name="T9" fmla="*/ 49 h 82"/>
                  <a:gd name="T10" fmla="*/ 0 w 49"/>
                  <a:gd name="T11" fmla="*/ 76 h 82"/>
                  <a:gd name="T12" fmla="*/ 6 w 49"/>
                  <a:gd name="T1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2">
                    <a:moveTo>
                      <a:pt x="6" y="82"/>
                    </a:moveTo>
                    <a:cubicBezTo>
                      <a:pt x="43" y="82"/>
                      <a:pt x="43" y="82"/>
                      <a:pt x="43" y="82"/>
                    </a:cubicBezTo>
                    <a:cubicBezTo>
                      <a:pt x="46" y="82"/>
                      <a:pt x="49" y="79"/>
                      <a:pt x="49" y="76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9"/>
                      <a:pt x="3" y="82"/>
                      <a:pt x="6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8" name="Freeform 229"/>
              <p:cNvSpPr>
                <a:spLocks/>
              </p:cNvSpPr>
              <p:nvPr/>
            </p:nvSpPr>
            <p:spPr bwMode="auto">
              <a:xfrm>
                <a:off x="3779467" y="2682744"/>
                <a:ext cx="122524" cy="371910"/>
              </a:xfrm>
              <a:custGeom>
                <a:avLst/>
                <a:gdLst>
                  <a:gd name="T0" fmla="*/ 5 w 48"/>
                  <a:gd name="T1" fmla="*/ 145 h 145"/>
                  <a:gd name="T2" fmla="*/ 43 w 48"/>
                  <a:gd name="T3" fmla="*/ 145 h 145"/>
                  <a:gd name="T4" fmla="*/ 48 w 48"/>
                  <a:gd name="T5" fmla="*/ 139 h 145"/>
                  <a:gd name="T6" fmla="*/ 48 w 48"/>
                  <a:gd name="T7" fmla="*/ 0 h 145"/>
                  <a:gd name="T8" fmla="*/ 0 w 48"/>
                  <a:gd name="T9" fmla="*/ 49 h 145"/>
                  <a:gd name="T10" fmla="*/ 0 w 48"/>
                  <a:gd name="T11" fmla="*/ 139 h 145"/>
                  <a:gd name="T12" fmla="*/ 5 w 48"/>
                  <a:gd name="T13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45">
                    <a:moveTo>
                      <a:pt x="5" y="145"/>
                    </a:moveTo>
                    <a:cubicBezTo>
                      <a:pt x="43" y="145"/>
                      <a:pt x="43" y="145"/>
                      <a:pt x="43" y="145"/>
                    </a:cubicBezTo>
                    <a:cubicBezTo>
                      <a:pt x="46" y="145"/>
                      <a:pt x="48" y="142"/>
                      <a:pt x="48" y="13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39"/>
                      <a:pt x="0" y="139"/>
                      <a:pt x="0" y="139"/>
                    </a:cubicBezTo>
                    <a:cubicBezTo>
                      <a:pt x="0" y="142"/>
                      <a:pt x="2" y="145"/>
                      <a:pt x="5" y="1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89" name="Freeform 230"/>
              <p:cNvSpPr>
                <a:spLocks/>
              </p:cNvSpPr>
              <p:nvPr/>
            </p:nvSpPr>
            <p:spPr bwMode="auto">
              <a:xfrm>
                <a:off x="3938857" y="2713104"/>
                <a:ext cx="124693" cy="341550"/>
              </a:xfrm>
              <a:custGeom>
                <a:avLst/>
                <a:gdLst>
                  <a:gd name="T0" fmla="*/ 22 w 49"/>
                  <a:gd name="T1" fmla="*/ 22 h 133"/>
                  <a:gd name="T2" fmla="*/ 0 w 49"/>
                  <a:gd name="T3" fmla="*/ 0 h 133"/>
                  <a:gd name="T4" fmla="*/ 0 w 49"/>
                  <a:gd name="T5" fmla="*/ 127 h 133"/>
                  <a:gd name="T6" fmla="*/ 6 w 49"/>
                  <a:gd name="T7" fmla="*/ 133 h 133"/>
                  <a:gd name="T8" fmla="*/ 43 w 49"/>
                  <a:gd name="T9" fmla="*/ 133 h 133"/>
                  <a:gd name="T10" fmla="*/ 49 w 49"/>
                  <a:gd name="T11" fmla="*/ 127 h 133"/>
                  <a:gd name="T12" fmla="*/ 49 w 49"/>
                  <a:gd name="T13" fmla="*/ 26 h 133"/>
                  <a:gd name="T14" fmla="*/ 38 w 49"/>
                  <a:gd name="T15" fmla="*/ 29 h 133"/>
                  <a:gd name="T16" fmla="*/ 22 w 49"/>
                  <a:gd name="T17" fmla="*/ 2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133">
                    <a:moveTo>
                      <a:pt x="22" y="2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0" y="130"/>
                      <a:pt x="3" y="133"/>
                      <a:pt x="6" y="133"/>
                    </a:cubicBezTo>
                    <a:cubicBezTo>
                      <a:pt x="43" y="133"/>
                      <a:pt x="43" y="133"/>
                      <a:pt x="43" y="133"/>
                    </a:cubicBezTo>
                    <a:cubicBezTo>
                      <a:pt x="46" y="133"/>
                      <a:pt x="49" y="130"/>
                      <a:pt x="49" y="127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6" y="28"/>
                      <a:pt x="42" y="29"/>
                      <a:pt x="38" y="29"/>
                    </a:cubicBezTo>
                    <a:cubicBezTo>
                      <a:pt x="32" y="29"/>
                      <a:pt x="27" y="26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0" name="Freeform 231"/>
              <p:cNvSpPr>
                <a:spLocks/>
              </p:cNvSpPr>
              <p:nvPr/>
            </p:nvSpPr>
            <p:spPr bwMode="auto">
              <a:xfrm>
                <a:off x="4100415" y="2624193"/>
                <a:ext cx="122524" cy="430461"/>
              </a:xfrm>
              <a:custGeom>
                <a:avLst/>
                <a:gdLst>
                  <a:gd name="T0" fmla="*/ 5 w 48"/>
                  <a:gd name="T1" fmla="*/ 168 h 168"/>
                  <a:gd name="T2" fmla="*/ 43 w 48"/>
                  <a:gd name="T3" fmla="*/ 168 h 168"/>
                  <a:gd name="T4" fmla="*/ 48 w 48"/>
                  <a:gd name="T5" fmla="*/ 162 h 168"/>
                  <a:gd name="T6" fmla="*/ 48 w 48"/>
                  <a:gd name="T7" fmla="*/ 0 h 168"/>
                  <a:gd name="T8" fmla="*/ 0 w 48"/>
                  <a:gd name="T9" fmla="*/ 48 h 168"/>
                  <a:gd name="T10" fmla="*/ 0 w 48"/>
                  <a:gd name="T11" fmla="*/ 162 h 168"/>
                  <a:gd name="T12" fmla="*/ 5 w 48"/>
                  <a:gd name="T1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68">
                    <a:moveTo>
                      <a:pt x="5" y="168"/>
                    </a:moveTo>
                    <a:cubicBezTo>
                      <a:pt x="43" y="168"/>
                      <a:pt x="43" y="168"/>
                      <a:pt x="43" y="168"/>
                    </a:cubicBezTo>
                    <a:cubicBezTo>
                      <a:pt x="46" y="168"/>
                      <a:pt x="48" y="165"/>
                      <a:pt x="48" y="16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162"/>
                      <a:pt x="0" y="162"/>
                      <a:pt x="0" y="162"/>
                    </a:cubicBezTo>
                    <a:cubicBezTo>
                      <a:pt x="0" y="165"/>
                      <a:pt x="2" y="168"/>
                      <a:pt x="5" y="1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1" name="Freeform 232"/>
              <p:cNvSpPr>
                <a:spLocks/>
              </p:cNvSpPr>
              <p:nvPr/>
            </p:nvSpPr>
            <p:spPr bwMode="auto">
              <a:xfrm>
                <a:off x="4258721" y="2513596"/>
                <a:ext cx="125777" cy="541058"/>
              </a:xfrm>
              <a:custGeom>
                <a:avLst/>
                <a:gdLst>
                  <a:gd name="T0" fmla="*/ 29 w 49"/>
                  <a:gd name="T1" fmla="*/ 0 h 211"/>
                  <a:gd name="T2" fmla="*/ 0 w 49"/>
                  <a:gd name="T3" fmla="*/ 29 h 211"/>
                  <a:gd name="T4" fmla="*/ 0 w 49"/>
                  <a:gd name="T5" fmla="*/ 205 h 211"/>
                  <a:gd name="T6" fmla="*/ 6 w 49"/>
                  <a:gd name="T7" fmla="*/ 211 h 211"/>
                  <a:gd name="T8" fmla="*/ 43 w 49"/>
                  <a:gd name="T9" fmla="*/ 211 h 211"/>
                  <a:gd name="T10" fmla="*/ 49 w 49"/>
                  <a:gd name="T11" fmla="*/ 205 h 211"/>
                  <a:gd name="T12" fmla="*/ 49 w 49"/>
                  <a:gd name="T13" fmla="*/ 22 h 211"/>
                  <a:gd name="T14" fmla="*/ 29 w 49"/>
                  <a:gd name="T1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211">
                    <a:moveTo>
                      <a:pt x="29" y="0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08"/>
                      <a:pt x="3" y="211"/>
                      <a:pt x="6" y="211"/>
                    </a:cubicBezTo>
                    <a:cubicBezTo>
                      <a:pt x="43" y="211"/>
                      <a:pt x="43" y="211"/>
                      <a:pt x="43" y="211"/>
                    </a:cubicBezTo>
                    <a:cubicBezTo>
                      <a:pt x="46" y="211"/>
                      <a:pt x="49" y="208"/>
                      <a:pt x="49" y="205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38" y="21"/>
                      <a:pt x="29" y="12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2" name="Freeform 233"/>
              <p:cNvSpPr>
                <a:spLocks/>
              </p:cNvSpPr>
              <p:nvPr/>
            </p:nvSpPr>
            <p:spPr bwMode="auto">
              <a:xfrm>
                <a:off x="3546346" y="2339026"/>
                <a:ext cx="871764" cy="610452"/>
              </a:xfrm>
              <a:custGeom>
                <a:avLst/>
                <a:gdLst>
                  <a:gd name="T0" fmla="*/ 20 w 340"/>
                  <a:gd name="T1" fmla="*/ 234 h 238"/>
                  <a:gd name="T2" fmla="*/ 140 w 340"/>
                  <a:gd name="T3" fmla="*/ 113 h 238"/>
                  <a:gd name="T4" fmla="*/ 183 w 340"/>
                  <a:gd name="T5" fmla="*/ 156 h 238"/>
                  <a:gd name="T6" fmla="*/ 199 w 340"/>
                  <a:gd name="T7" fmla="*/ 156 h 238"/>
                  <a:gd name="T8" fmla="*/ 318 w 340"/>
                  <a:gd name="T9" fmla="*/ 37 h 238"/>
                  <a:gd name="T10" fmla="*/ 318 w 340"/>
                  <a:gd name="T11" fmla="*/ 64 h 238"/>
                  <a:gd name="T12" fmla="*/ 329 w 340"/>
                  <a:gd name="T13" fmla="*/ 75 h 238"/>
                  <a:gd name="T14" fmla="*/ 340 w 340"/>
                  <a:gd name="T15" fmla="*/ 64 h 238"/>
                  <a:gd name="T16" fmla="*/ 340 w 340"/>
                  <a:gd name="T17" fmla="*/ 11 h 238"/>
                  <a:gd name="T18" fmla="*/ 337 w 340"/>
                  <a:gd name="T19" fmla="*/ 3 h 238"/>
                  <a:gd name="T20" fmla="*/ 329 w 340"/>
                  <a:gd name="T21" fmla="*/ 0 h 238"/>
                  <a:gd name="T22" fmla="*/ 276 w 340"/>
                  <a:gd name="T23" fmla="*/ 0 h 238"/>
                  <a:gd name="T24" fmla="*/ 265 w 340"/>
                  <a:gd name="T25" fmla="*/ 11 h 238"/>
                  <a:gd name="T26" fmla="*/ 276 w 340"/>
                  <a:gd name="T27" fmla="*/ 22 h 238"/>
                  <a:gd name="T28" fmla="*/ 302 w 340"/>
                  <a:gd name="T29" fmla="*/ 22 h 238"/>
                  <a:gd name="T30" fmla="*/ 191 w 340"/>
                  <a:gd name="T31" fmla="*/ 133 h 238"/>
                  <a:gd name="T32" fmla="*/ 148 w 340"/>
                  <a:gd name="T33" fmla="*/ 90 h 238"/>
                  <a:gd name="T34" fmla="*/ 133 w 340"/>
                  <a:gd name="T35" fmla="*/ 90 h 238"/>
                  <a:gd name="T36" fmla="*/ 4 w 340"/>
                  <a:gd name="T37" fmla="*/ 219 h 238"/>
                  <a:gd name="T38" fmla="*/ 4 w 340"/>
                  <a:gd name="T39" fmla="*/ 234 h 238"/>
                  <a:gd name="T40" fmla="*/ 20 w 340"/>
                  <a:gd name="T41" fmla="*/ 23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0" h="238">
                    <a:moveTo>
                      <a:pt x="20" y="234"/>
                    </a:moveTo>
                    <a:cubicBezTo>
                      <a:pt x="140" y="113"/>
                      <a:pt x="140" y="113"/>
                      <a:pt x="140" y="113"/>
                    </a:cubicBezTo>
                    <a:cubicBezTo>
                      <a:pt x="183" y="156"/>
                      <a:pt x="183" y="156"/>
                      <a:pt x="183" y="156"/>
                    </a:cubicBezTo>
                    <a:cubicBezTo>
                      <a:pt x="188" y="160"/>
                      <a:pt x="195" y="160"/>
                      <a:pt x="199" y="156"/>
                    </a:cubicBezTo>
                    <a:cubicBezTo>
                      <a:pt x="318" y="37"/>
                      <a:pt x="318" y="37"/>
                      <a:pt x="318" y="37"/>
                    </a:cubicBezTo>
                    <a:cubicBezTo>
                      <a:pt x="318" y="64"/>
                      <a:pt x="318" y="64"/>
                      <a:pt x="318" y="64"/>
                    </a:cubicBezTo>
                    <a:cubicBezTo>
                      <a:pt x="318" y="70"/>
                      <a:pt x="323" y="75"/>
                      <a:pt x="329" y="75"/>
                    </a:cubicBezTo>
                    <a:cubicBezTo>
                      <a:pt x="335" y="75"/>
                      <a:pt x="340" y="70"/>
                      <a:pt x="340" y="64"/>
                    </a:cubicBezTo>
                    <a:cubicBezTo>
                      <a:pt x="340" y="11"/>
                      <a:pt x="340" y="11"/>
                      <a:pt x="340" y="11"/>
                    </a:cubicBezTo>
                    <a:cubicBezTo>
                      <a:pt x="340" y="8"/>
                      <a:pt x="339" y="5"/>
                      <a:pt x="337" y="3"/>
                    </a:cubicBezTo>
                    <a:cubicBezTo>
                      <a:pt x="335" y="1"/>
                      <a:pt x="332" y="0"/>
                      <a:pt x="329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0" y="0"/>
                      <a:pt x="265" y="4"/>
                      <a:pt x="265" y="11"/>
                    </a:cubicBezTo>
                    <a:cubicBezTo>
                      <a:pt x="265" y="17"/>
                      <a:pt x="270" y="22"/>
                      <a:pt x="276" y="22"/>
                    </a:cubicBezTo>
                    <a:cubicBezTo>
                      <a:pt x="302" y="22"/>
                      <a:pt x="302" y="22"/>
                      <a:pt x="302" y="22"/>
                    </a:cubicBezTo>
                    <a:cubicBezTo>
                      <a:pt x="191" y="133"/>
                      <a:pt x="191" y="133"/>
                      <a:pt x="191" y="133"/>
                    </a:cubicBezTo>
                    <a:cubicBezTo>
                      <a:pt x="148" y="90"/>
                      <a:pt x="148" y="90"/>
                      <a:pt x="148" y="90"/>
                    </a:cubicBezTo>
                    <a:cubicBezTo>
                      <a:pt x="144" y="86"/>
                      <a:pt x="137" y="86"/>
                      <a:pt x="133" y="90"/>
                    </a:cubicBezTo>
                    <a:cubicBezTo>
                      <a:pt x="4" y="219"/>
                      <a:pt x="4" y="219"/>
                      <a:pt x="4" y="219"/>
                    </a:cubicBezTo>
                    <a:cubicBezTo>
                      <a:pt x="0" y="223"/>
                      <a:pt x="0" y="230"/>
                      <a:pt x="4" y="234"/>
                    </a:cubicBezTo>
                    <a:cubicBezTo>
                      <a:pt x="8" y="238"/>
                      <a:pt x="15" y="238"/>
                      <a:pt x="20" y="2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rgbClr val="000000"/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cxnSp>
        <p:nvCxnSpPr>
          <p:cNvPr id="94" name="原创设计师QQ598969553      _8"/>
          <p:cNvCxnSpPr/>
          <p:nvPr/>
        </p:nvCxnSpPr>
        <p:spPr>
          <a:xfrm flipV="1">
            <a:off x="1345833" y="2678381"/>
            <a:ext cx="5728934" cy="18004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原创设计师QQ598969553      _9"/>
          <p:cNvSpPr/>
          <p:nvPr/>
        </p:nvSpPr>
        <p:spPr>
          <a:xfrm>
            <a:off x="1215445" y="2283719"/>
            <a:ext cx="663781" cy="681312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96" name="原创设计师QQ598969553      _10"/>
          <p:cNvSpPr/>
          <p:nvPr/>
        </p:nvSpPr>
        <p:spPr>
          <a:xfrm>
            <a:off x="3059832" y="2283719"/>
            <a:ext cx="663781" cy="681312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97" name="原创设计师QQ598969553      _11"/>
          <p:cNvSpPr/>
          <p:nvPr/>
        </p:nvSpPr>
        <p:spPr>
          <a:xfrm>
            <a:off x="4844323" y="2283719"/>
            <a:ext cx="663781" cy="681312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99" name="原创设计师QQ598969553      _13"/>
          <p:cNvSpPr/>
          <p:nvPr/>
        </p:nvSpPr>
        <p:spPr>
          <a:xfrm>
            <a:off x="6572515" y="2283718"/>
            <a:ext cx="663781" cy="681312"/>
          </a:xfrm>
          <a:prstGeom prst="ellipse">
            <a:avLst/>
          </a:prstGeom>
          <a:gradFill flip="none" rotWithShape="1">
            <a:gsLst>
              <a:gs pos="18000">
                <a:srgbClr val="C6C6C6"/>
              </a:gs>
              <a:gs pos="0">
                <a:schemeClr val="bg1">
                  <a:lumMod val="75000"/>
                </a:schemeClr>
              </a:gs>
              <a:gs pos="61000">
                <a:srgbClr val="EEEEEE"/>
              </a:gs>
              <a:gs pos="100000">
                <a:schemeClr val="bg1">
                  <a:tint val="23500"/>
                  <a:satMod val="160000"/>
                  <a:lumMod val="96000"/>
                </a:schemeClr>
              </a:gs>
            </a:gsLst>
            <a:lin ang="7800000" scaled="0"/>
            <a:tileRect/>
          </a:gradFill>
          <a:ln w="9525" cap="flat" cmpd="sng"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0"/>
                    <a:lumOff val="100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7800000" scaled="0"/>
              <a:tileRect/>
            </a:gradFill>
            <a:prstDash val="solid"/>
            <a:round/>
          </a:ln>
          <a:effectLst>
            <a:outerShdw blurRad="177800" dist="63500" dir="7800000" sx="105000" sy="105000" algn="r" rotWithShape="0">
              <a:prstClr val="black">
                <a:alpha val="22000"/>
              </a:prstClr>
            </a:outerShdw>
            <a:softEdge rad="0"/>
          </a:effectLst>
          <a:scene3d>
            <a:camera prst="orthographicFront"/>
            <a:lightRig rig="fla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00" name="原创设计师QQ598969553      _14"/>
          <p:cNvSpPr txBox="1"/>
          <p:nvPr/>
        </p:nvSpPr>
        <p:spPr>
          <a:xfrm>
            <a:off x="891972" y="3095677"/>
            <a:ext cx="117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原创设计师QQ598969553      _15"/>
          <p:cNvSpPr txBox="1"/>
          <p:nvPr/>
        </p:nvSpPr>
        <p:spPr>
          <a:xfrm>
            <a:off x="813672" y="3364324"/>
            <a:ext cx="174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zh-CN" sz="2000" dirty="0"/>
              <a:t>意义和作用</a:t>
            </a:r>
            <a:endParaRPr lang="zh-CN" altLang="en-US" sz="2000" dirty="0"/>
          </a:p>
        </p:txBody>
      </p:sp>
      <p:sp>
        <p:nvSpPr>
          <p:cNvPr id="102" name="原创设计师QQ598969553      _16"/>
          <p:cNvSpPr txBox="1"/>
          <p:nvPr/>
        </p:nvSpPr>
        <p:spPr>
          <a:xfrm>
            <a:off x="2692172" y="3095677"/>
            <a:ext cx="117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原创设计师QQ598969553      _17"/>
          <p:cNvSpPr txBox="1"/>
          <p:nvPr/>
        </p:nvSpPr>
        <p:spPr>
          <a:xfrm>
            <a:off x="2613872" y="3364324"/>
            <a:ext cx="174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zh-CN" sz="2000" dirty="0"/>
              <a:t>概念和原理</a:t>
            </a:r>
            <a:endParaRPr lang="zh-CN" altLang="en-US" sz="2000" dirty="0"/>
          </a:p>
        </p:txBody>
      </p:sp>
      <p:sp>
        <p:nvSpPr>
          <p:cNvPr id="104" name="原创设计师QQ598969553      _18"/>
          <p:cNvSpPr txBox="1"/>
          <p:nvPr/>
        </p:nvSpPr>
        <p:spPr>
          <a:xfrm>
            <a:off x="4492372" y="3095677"/>
            <a:ext cx="117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03</a:t>
            </a:r>
            <a:endParaRPr lang="zh-CN" altLang="en-US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5" name="原创设计师QQ598969553      _19"/>
          <p:cNvSpPr txBox="1"/>
          <p:nvPr/>
        </p:nvSpPr>
        <p:spPr>
          <a:xfrm>
            <a:off x="4414072" y="3364324"/>
            <a:ext cx="174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zh-CN" sz="2000" dirty="0"/>
              <a:t>目标与方法</a:t>
            </a:r>
            <a:endParaRPr lang="zh-CN" altLang="en-US" sz="2000" dirty="0"/>
          </a:p>
        </p:txBody>
      </p:sp>
      <p:sp>
        <p:nvSpPr>
          <p:cNvPr id="106" name="原创设计师QQ598969553      _20"/>
          <p:cNvSpPr txBox="1"/>
          <p:nvPr/>
        </p:nvSpPr>
        <p:spPr>
          <a:xfrm>
            <a:off x="6300192" y="3095677"/>
            <a:ext cx="117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04</a:t>
            </a:r>
            <a:endParaRPr lang="zh-CN" altLang="en-US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原创设计师QQ598969553      _21"/>
          <p:cNvSpPr txBox="1"/>
          <p:nvPr/>
        </p:nvSpPr>
        <p:spPr>
          <a:xfrm>
            <a:off x="6228184" y="3364324"/>
            <a:ext cx="174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zh-CN" sz="2000" dirty="0"/>
              <a:t>过程与实施</a:t>
            </a:r>
            <a:endParaRPr lang="zh-CN" altLang="en-US" sz="2000" dirty="0"/>
          </a:p>
        </p:txBody>
      </p:sp>
      <p:sp>
        <p:nvSpPr>
          <p:cNvPr id="110" name="原创设计师QQ598969553      _24"/>
          <p:cNvSpPr>
            <a:spLocks noEditPoints="1"/>
          </p:cNvSpPr>
          <p:nvPr/>
        </p:nvSpPr>
        <p:spPr bwMode="auto">
          <a:xfrm>
            <a:off x="1387049" y="2461013"/>
            <a:ext cx="304631" cy="326761"/>
          </a:xfrm>
          <a:custGeom>
            <a:avLst/>
            <a:gdLst>
              <a:gd name="T0" fmla="*/ 81 w 94"/>
              <a:gd name="T1" fmla="*/ 57 h 98"/>
              <a:gd name="T2" fmla="*/ 81 w 94"/>
              <a:gd name="T3" fmla="*/ 95 h 98"/>
              <a:gd name="T4" fmla="*/ 81 w 94"/>
              <a:gd name="T5" fmla="*/ 98 h 98"/>
              <a:gd name="T6" fmla="*/ 78 w 94"/>
              <a:gd name="T7" fmla="*/ 98 h 98"/>
              <a:gd name="T8" fmla="*/ 67 w 94"/>
              <a:gd name="T9" fmla="*/ 98 h 98"/>
              <a:gd name="T10" fmla="*/ 67 w 94"/>
              <a:gd name="T11" fmla="*/ 68 h 98"/>
              <a:gd name="T12" fmla="*/ 62 w 94"/>
              <a:gd name="T13" fmla="*/ 64 h 98"/>
              <a:gd name="T14" fmla="*/ 49 w 94"/>
              <a:gd name="T15" fmla="*/ 64 h 98"/>
              <a:gd name="T16" fmla="*/ 45 w 94"/>
              <a:gd name="T17" fmla="*/ 68 h 98"/>
              <a:gd name="T18" fmla="*/ 45 w 94"/>
              <a:gd name="T19" fmla="*/ 98 h 98"/>
              <a:gd name="T20" fmla="*/ 15 w 94"/>
              <a:gd name="T21" fmla="*/ 98 h 98"/>
              <a:gd name="T22" fmla="*/ 12 w 94"/>
              <a:gd name="T23" fmla="*/ 98 h 98"/>
              <a:gd name="T24" fmla="*/ 12 w 94"/>
              <a:gd name="T25" fmla="*/ 95 h 98"/>
              <a:gd name="T26" fmla="*/ 12 w 94"/>
              <a:gd name="T27" fmla="*/ 57 h 98"/>
              <a:gd name="T28" fmla="*/ 3 w 94"/>
              <a:gd name="T29" fmla="*/ 57 h 98"/>
              <a:gd name="T30" fmla="*/ 0 w 94"/>
              <a:gd name="T31" fmla="*/ 50 h 98"/>
              <a:gd name="T32" fmla="*/ 44 w 94"/>
              <a:gd name="T33" fmla="*/ 3 h 98"/>
              <a:gd name="T34" fmla="*/ 47 w 94"/>
              <a:gd name="T35" fmla="*/ 0 h 98"/>
              <a:gd name="T36" fmla="*/ 50 w 94"/>
              <a:gd name="T37" fmla="*/ 3 h 98"/>
              <a:gd name="T38" fmla="*/ 94 w 94"/>
              <a:gd name="T39" fmla="*/ 50 h 98"/>
              <a:gd name="T40" fmla="*/ 90 w 94"/>
              <a:gd name="T41" fmla="*/ 57 h 98"/>
              <a:gd name="T42" fmla="*/ 81 w 94"/>
              <a:gd name="T43" fmla="*/ 57 h 98"/>
              <a:gd name="T44" fmla="*/ 74 w 94"/>
              <a:gd name="T45" fmla="*/ 8 h 98"/>
              <a:gd name="T46" fmla="*/ 77 w 94"/>
              <a:gd name="T47" fmla="*/ 8 h 98"/>
              <a:gd name="T48" fmla="*/ 77 w 94"/>
              <a:gd name="T49" fmla="*/ 2 h 98"/>
              <a:gd name="T50" fmla="*/ 61 w 94"/>
              <a:gd name="T51" fmla="*/ 2 h 98"/>
              <a:gd name="T52" fmla="*/ 61 w 94"/>
              <a:gd name="T53" fmla="*/ 8 h 98"/>
              <a:gd name="T54" fmla="*/ 64 w 94"/>
              <a:gd name="T55" fmla="*/ 8 h 98"/>
              <a:gd name="T56" fmla="*/ 64 w 94"/>
              <a:gd name="T57" fmla="*/ 13 h 98"/>
              <a:gd name="T58" fmla="*/ 74 w 94"/>
              <a:gd name="T59" fmla="*/ 25 h 98"/>
              <a:gd name="T60" fmla="*/ 74 w 94"/>
              <a:gd name="T61" fmla="*/ 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98">
                <a:moveTo>
                  <a:pt x="81" y="57"/>
                </a:moveTo>
                <a:cubicBezTo>
                  <a:pt x="81" y="95"/>
                  <a:pt x="81" y="95"/>
                  <a:pt x="81" y="95"/>
                </a:cubicBezTo>
                <a:cubicBezTo>
                  <a:pt x="81" y="98"/>
                  <a:pt x="81" y="98"/>
                  <a:pt x="81" y="98"/>
                </a:cubicBezTo>
                <a:cubicBezTo>
                  <a:pt x="78" y="98"/>
                  <a:pt x="78" y="98"/>
                  <a:pt x="78" y="98"/>
                </a:cubicBezTo>
                <a:cubicBezTo>
                  <a:pt x="67" y="98"/>
                  <a:pt x="67" y="98"/>
                  <a:pt x="67" y="98"/>
                </a:cubicBezTo>
                <a:cubicBezTo>
                  <a:pt x="67" y="68"/>
                  <a:pt x="67" y="68"/>
                  <a:pt x="67" y="68"/>
                </a:cubicBezTo>
                <a:cubicBezTo>
                  <a:pt x="67" y="66"/>
                  <a:pt x="65" y="64"/>
                  <a:pt x="62" y="64"/>
                </a:cubicBezTo>
                <a:cubicBezTo>
                  <a:pt x="49" y="64"/>
                  <a:pt x="49" y="64"/>
                  <a:pt x="49" y="64"/>
                </a:cubicBezTo>
                <a:cubicBezTo>
                  <a:pt x="47" y="64"/>
                  <a:pt x="45" y="66"/>
                  <a:pt x="45" y="68"/>
                </a:cubicBezTo>
                <a:cubicBezTo>
                  <a:pt x="45" y="98"/>
                  <a:pt x="45" y="98"/>
                  <a:pt x="45" y="98"/>
                </a:cubicBezTo>
                <a:cubicBezTo>
                  <a:pt x="15" y="98"/>
                  <a:pt x="15" y="98"/>
                  <a:pt x="15" y="98"/>
                </a:cubicBezTo>
                <a:cubicBezTo>
                  <a:pt x="12" y="98"/>
                  <a:pt x="12" y="98"/>
                  <a:pt x="12" y="98"/>
                </a:cubicBezTo>
                <a:cubicBezTo>
                  <a:pt x="12" y="95"/>
                  <a:pt x="12" y="95"/>
                  <a:pt x="12" y="95"/>
                </a:cubicBezTo>
                <a:cubicBezTo>
                  <a:pt x="12" y="57"/>
                  <a:pt x="12" y="57"/>
                  <a:pt x="12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0" y="50"/>
                  <a:pt x="0" y="50"/>
                  <a:pt x="0" y="50"/>
                </a:cubicBezTo>
                <a:cubicBezTo>
                  <a:pt x="44" y="3"/>
                  <a:pt x="44" y="3"/>
                  <a:pt x="44" y="3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3"/>
                  <a:pt x="50" y="3"/>
                  <a:pt x="50" y="3"/>
                </a:cubicBezTo>
                <a:cubicBezTo>
                  <a:pt x="94" y="50"/>
                  <a:pt x="94" y="50"/>
                  <a:pt x="94" y="50"/>
                </a:cubicBezTo>
                <a:cubicBezTo>
                  <a:pt x="90" y="57"/>
                  <a:pt x="90" y="57"/>
                  <a:pt x="90" y="57"/>
                </a:cubicBezTo>
                <a:cubicBezTo>
                  <a:pt x="81" y="57"/>
                  <a:pt x="81" y="57"/>
                  <a:pt x="81" y="57"/>
                </a:cubicBezTo>
                <a:close/>
                <a:moveTo>
                  <a:pt x="74" y="8"/>
                </a:moveTo>
                <a:cubicBezTo>
                  <a:pt x="77" y="8"/>
                  <a:pt x="77" y="8"/>
                  <a:pt x="77" y="8"/>
                </a:cubicBezTo>
                <a:cubicBezTo>
                  <a:pt x="77" y="2"/>
                  <a:pt x="77" y="2"/>
                  <a:pt x="77" y="2"/>
                </a:cubicBezTo>
                <a:cubicBezTo>
                  <a:pt x="61" y="2"/>
                  <a:pt x="61" y="2"/>
                  <a:pt x="61" y="2"/>
                </a:cubicBezTo>
                <a:cubicBezTo>
                  <a:pt x="61" y="8"/>
                  <a:pt x="61" y="8"/>
                  <a:pt x="61" y="8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13"/>
                  <a:pt x="64" y="13"/>
                  <a:pt x="64" y="13"/>
                </a:cubicBezTo>
                <a:cubicBezTo>
                  <a:pt x="74" y="25"/>
                  <a:pt x="74" y="25"/>
                  <a:pt x="74" y="25"/>
                </a:cubicBezTo>
                <a:lnTo>
                  <a:pt x="74" y="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11" name="原创设计师QQ598969553      _25"/>
          <p:cNvSpPr>
            <a:spLocks noEditPoints="1"/>
          </p:cNvSpPr>
          <p:nvPr/>
        </p:nvSpPr>
        <p:spPr bwMode="auto">
          <a:xfrm>
            <a:off x="3225865" y="2499742"/>
            <a:ext cx="376668" cy="249721"/>
          </a:xfrm>
          <a:custGeom>
            <a:avLst/>
            <a:gdLst>
              <a:gd name="T0" fmla="*/ 72 w 116"/>
              <a:gd name="T1" fmla="*/ 27 h 75"/>
              <a:gd name="T2" fmla="*/ 69 w 116"/>
              <a:gd name="T3" fmla="*/ 19 h 75"/>
              <a:gd name="T4" fmla="*/ 65 w 116"/>
              <a:gd name="T5" fmla="*/ 20 h 75"/>
              <a:gd name="T6" fmla="*/ 46 w 116"/>
              <a:gd name="T7" fmla="*/ 18 h 75"/>
              <a:gd name="T8" fmla="*/ 46 w 116"/>
              <a:gd name="T9" fmla="*/ 29 h 75"/>
              <a:gd name="T10" fmla="*/ 79 w 116"/>
              <a:gd name="T11" fmla="*/ 9 h 75"/>
              <a:gd name="T12" fmla="*/ 72 w 116"/>
              <a:gd name="T13" fmla="*/ 29 h 75"/>
              <a:gd name="T14" fmla="*/ 7 w 116"/>
              <a:gd name="T15" fmla="*/ 23 h 75"/>
              <a:gd name="T16" fmla="*/ 29 w 116"/>
              <a:gd name="T17" fmla="*/ 36 h 75"/>
              <a:gd name="T18" fmla="*/ 18 w 116"/>
              <a:gd name="T19" fmla="*/ 46 h 75"/>
              <a:gd name="T20" fmla="*/ 10 w 116"/>
              <a:gd name="T21" fmla="*/ 42 h 75"/>
              <a:gd name="T22" fmla="*/ 25 w 116"/>
              <a:gd name="T23" fmla="*/ 46 h 75"/>
              <a:gd name="T24" fmla="*/ 4 w 116"/>
              <a:gd name="T25" fmla="*/ 48 h 75"/>
              <a:gd name="T26" fmla="*/ 3 w 116"/>
              <a:gd name="T27" fmla="*/ 48 h 75"/>
              <a:gd name="T28" fmla="*/ 0 w 116"/>
              <a:gd name="T29" fmla="*/ 62 h 75"/>
              <a:gd name="T30" fmla="*/ 1 w 116"/>
              <a:gd name="T31" fmla="*/ 63 h 75"/>
              <a:gd name="T32" fmla="*/ 26 w 116"/>
              <a:gd name="T33" fmla="*/ 73 h 75"/>
              <a:gd name="T34" fmla="*/ 28 w 116"/>
              <a:gd name="T35" fmla="*/ 75 h 75"/>
              <a:gd name="T36" fmla="*/ 92 w 116"/>
              <a:gd name="T37" fmla="*/ 75 h 75"/>
              <a:gd name="T38" fmla="*/ 92 w 116"/>
              <a:gd name="T39" fmla="*/ 63 h 75"/>
              <a:gd name="T40" fmla="*/ 116 w 116"/>
              <a:gd name="T41" fmla="*/ 63 h 75"/>
              <a:gd name="T42" fmla="*/ 116 w 116"/>
              <a:gd name="T43" fmla="*/ 55 h 75"/>
              <a:gd name="T44" fmla="*/ 113 w 116"/>
              <a:gd name="T45" fmla="*/ 48 h 75"/>
              <a:gd name="T46" fmla="*/ 105 w 116"/>
              <a:gd name="T47" fmla="*/ 46 h 75"/>
              <a:gd name="T48" fmla="*/ 98 w 116"/>
              <a:gd name="T49" fmla="*/ 59 h 75"/>
              <a:gd name="T50" fmla="*/ 91 w 116"/>
              <a:gd name="T51" fmla="*/ 46 h 75"/>
              <a:gd name="T52" fmla="*/ 72 w 116"/>
              <a:gd name="T53" fmla="*/ 45 h 75"/>
              <a:gd name="T54" fmla="*/ 69 w 116"/>
              <a:gd name="T55" fmla="*/ 50 h 75"/>
              <a:gd name="T56" fmla="*/ 64 w 116"/>
              <a:gd name="T57" fmla="*/ 67 h 75"/>
              <a:gd name="T58" fmla="*/ 64 w 116"/>
              <a:gd name="T59" fmla="*/ 52 h 75"/>
              <a:gd name="T60" fmla="*/ 60 w 116"/>
              <a:gd name="T61" fmla="*/ 48 h 75"/>
              <a:gd name="T62" fmla="*/ 56 w 116"/>
              <a:gd name="T63" fmla="*/ 48 h 75"/>
              <a:gd name="T64" fmla="*/ 57 w 116"/>
              <a:gd name="T65" fmla="*/ 54 h 75"/>
              <a:gd name="T66" fmla="*/ 49 w 116"/>
              <a:gd name="T67" fmla="*/ 50 h 75"/>
              <a:gd name="T68" fmla="*/ 46 w 116"/>
              <a:gd name="T69" fmla="*/ 45 h 75"/>
              <a:gd name="T70" fmla="*/ 33 w 116"/>
              <a:gd name="T71" fmla="*/ 48 h 75"/>
              <a:gd name="T72" fmla="*/ 87 w 116"/>
              <a:gd name="T73" fmla="*/ 36 h 75"/>
              <a:gd name="T74" fmla="*/ 109 w 116"/>
              <a:gd name="T75" fmla="*/ 21 h 75"/>
              <a:gd name="T76" fmla="*/ 105 w 116"/>
              <a:gd name="T77" fmla="*/ 42 h 75"/>
              <a:gd name="T78" fmla="*/ 98 w 116"/>
              <a:gd name="T79" fmla="*/ 46 h 75"/>
              <a:gd name="T80" fmla="*/ 87 w 116"/>
              <a:gd name="T81" fmla="*/ 36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6" h="75">
                <a:moveTo>
                  <a:pt x="72" y="29"/>
                </a:moveTo>
                <a:cubicBezTo>
                  <a:pt x="72" y="28"/>
                  <a:pt x="72" y="28"/>
                  <a:pt x="72" y="27"/>
                </a:cubicBezTo>
                <a:cubicBezTo>
                  <a:pt x="72" y="19"/>
                  <a:pt x="72" y="19"/>
                  <a:pt x="72" y="19"/>
                </a:cubicBezTo>
                <a:cubicBezTo>
                  <a:pt x="71" y="19"/>
                  <a:pt x="70" y="19"/>
                  <a:pt x="69" y="19"/>
                </a:cubicBezTo>
                <a:cubicBezTo>
                  <a:pt x="68" y="14"/>
                  <a:pt x="68" y="14"/>
                  <a:pt x="68" y="14"/>
                </a:cubicBezTo>
                <a:cubicBezTo>
                  <a:pt x="65" y="20"/>
                  <a:pt x="65" y="20"/>
                  <a:pt x="65" y="20"/>
                </a:cubicBezTo>
                <a:cubicBezTo>
                  <a:pt x="60" y="21"/>
                  <a:pt x="56" y="22"/>
                  <a:pt x="47" y="18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27"/>
                  <a:pt x="46" y="27"/>
                  <a:pt x="46" y="27"/>
                </a:cubicBezTo>
                <a:cubicBezTo>
                  <a:pt x="46" y="28"/>
                  <a:pt x="46" y="28"/>
                  <a:pt x="46" y="29"/>
                </a:cubicBezTo>
                <a:cubicBezTo>
                  <a:pt x="38" y="23"/>
                  <a:pt x="41" y="20"/>
                  <a:pt x="39" y="9"/>
                </a:cubicBezTo>
                <a:cubicBezTo>
                  <a:pt x="44" y="0"/>
                  <a:pt x="75" y="0"/>
                  <a:pt x="79" y="9"/>
                </a:cubicBezTo>
                <a:cubicBezTo>
                  <a:pt x="78" y="17"/>
                  <a:pt x="79" y="24"/>
                  <a:pt x="72" y="29"/>
                </a:cubicBezTo>
                <a:cubicBezTo>
                  <a:pt x="72" y="29"/>
                  <a:pt x="72" y="29"/>
                  <a:pt x="72" y="29"/>
                </a:cubicBezTo>
                <a:close/>
                <a:moveTo>
                  <a:pt x="7" y="36"/>
                </a:moveTo>
                <a:cubicBezTo>
                  <a:pt x="7" y="30"/>
                  <a:pt x="7" y="27"/>
                  <a:pt x="7" y="23"/>
                </a:cubicBezTo>
                <a:cubicBezTo>
                  <a:pt x="17" y="25"/>
                  <a:pt x="20" y="16"/>
                  <a:pt x="29" y="23"/>
                </a:cubicBezTo>
                <a:cubicBezTo>
                  <a:pt x="30" y="27"/>
                  <a:pt x="29" y="32"/>
                  <a:pt x="29" y="36"/>
                </a:cubicBezTo>
                <a:cubicBezTo>
                  <a:pt x="28" y="38"/>
                  <a:pt x="27" y="40"/>
                  <a:pt x="26" y="42"/>
                </a:cubicBezTo>
                <a:cubicBezTo>
                  <a:pt x="24" y="44"/>
                  <a:pt x="21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5" y="46"/>
                  <a:pt x="12" y="44"/>
                  <a:pt x="10" y="42"/>
                </a:cubicBezTo>
                <a:cubicBezTo>
                  <a:pt x="9" y="40"/>
                  <a:pt x="8" y="38"/>
                  <a:pt x="7" y="36"/>
                </a:cubicBezTo>
                <a:close/>
                <a:moveTo>
                  <a:pt x="25" y="46"/>
                </a:moveTo>
                <a:cubicBezTo>
                  <a:pt x="22" y="52"/>
                  <a:pt x="14" y="52"/>
                  <a:pt x="11" y="46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2" y="50"/>
                  <a:pt x="1" y="52"/>
                  <a:pt x="0" y="54"/>
                </a:cubicBezTo>
                <a:cubicBezTo>
                  <a:pt x="0" y="56"/>
                  <a:pt x="0" y="58"/>
                  <a:pt x="0" y="62"/>
                </a:cubicBezTo>
                <a:cubicBezTo>
                  <a:pt x="0" y="63"/>
                  <a:pt x="0" y="63"/>
                  <a:pt x="0" y="63"/>
                </a:cubicBezTo>
                <a:cubicBezTo>
                  <a:pt x="1" y="63"/>
                  <a:pt x="1" y="63"/>
                  <a:pt x="1" y="63"/>
                </a:cubicBezTo>
                <a:cubicBezTo>
                  <a:pt x="25" y="63"/>
                  <a:pt x="25" y="63"/>
                  <a:pt x="25" y="63"/>
                </a:cubicBezTo>
                <a:cubicBezTo>
                  <a:pt x="25" y="66"/>
                  <a:pt x="25" y="69"/>
                  <a:pt x="26" y="73"/>
                </a:cubicBezTo>
                <a:cubicBezTo>
                  <a:pt x="26" y="75"/>
                  <a:pt x="26" y="75"/>
                  <a:pt x="26" y="75"/>
                </a:cubicBezTo>
                <a:cubicBezTo>
                  <a:pt x="28" y="75"/>
                  <a:pt x="28" y="75"/>
                  <a:pt x="28" y="75"/>
                </a:cubicBezTo>
                <a:cubicBezTo>
                  <a:pt x="90" y="75"/>
                  <a:pt x="90" y="75"/>
                  <a:pt x="90" y="75"/>
                </a:cubicBezTo>
                <a:cubicBezTo>
                  <a:pt x="92" y="75"/>
                  <a:pt x="92" y="75"/>
                  <a:pt x="92" y="75"/>
                </a:cubicBezTo>
                <a:cubicBezTo>
                  <a:pt x="92" y="73"/>
                  <a:pt x="92" y="73"/>
                  <a:pt x="92" y="73"/>
                </a:cubicBezTo>
                <a:cubicBezTo>
                  <a:pt x="92" y="69"/>
                  <a:pt x="93" y="66"/>
                  <a:pt x="92" y="63"/>
                </a:cubicBezTo>
                <a:cubicBezTo>
                  <a:pt x="115" y="63"/>
                  <a:pt x="115" y="63"/>
                  <a:pt x="115" y="63"/>
                </a:cubicBezTo>
                <a:cubicBezTo>
                  <a:pt x="116" y="63"/>
                  <a:pt x="116" y="63"/>
                  <a:pt x="116" y="63"/>
                </a:cubicBezTo>
                <a:cubicBezTo>
                  <a:pt x="116" y="62"/>
                  <a:pt x="116" y="62"/>
                  <a:pt x="116" y="62"/>
                </a:cubicBezTo>
                <a:cubicBezTo>
                  <a:pt x="116" y="59"/>
                  <a:pt x="116" y="57"/>
                  <a:pt x="116" y="55"/>
                </a:cubicBezTo>
                <a:cubicBezTo>
                  <a:pt x="115" y="52"/>
                  <a:pt x="115" y="50"/>
                  <a:pt x="113" y="49"/>
                </a:cubicBezTo>
                <a:cubicBezTo>
                  <a:pt x="113" y="48"/>
                  <a:pt x="113" y="48"/>
                  <a:pt x="113" y="48"/>
                </a:cubicBezTo>
                <a:cubicBezTo>
                  <a:pt x="113" y="48"/>
                  <a:pt x="113" y="48"/>
                  <a:pt x="113" y="48"/>
                </a:cubicBezTo>
                <a:cubicBezTo>
                  <a:pt x="105" y="46"/>
                  <a:pt x="105" y="46"/>
                  <a:pt x="105" y="46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98" y="59"/>
                  <a:pt x="98" y="59"/>
                  <a:pt x="98" y="59"/>
                </a:cubicBezTo>
                <a:cubicBezTo>
                  <a:pt x="92" y="47"/>
                  <a:pt x="92" y="47"/>
                  <a:pt x="92" y="47"/>
                </a:cubicBezTo>
                <a:cubicBezTo>
                  <a:pt x="91" y="46"/>
                  <a:pt x="91" y="46"/>
                  <a:pt x="91" y="46"/>
                </a:cubicBezTo>
                <a:cubicBezTo>
                  <a:pt x="84" y="48"/>
                  <a:pt x="84" y="48"/>
                  <a:pt x="84" y="48"/>
                </a:cubicBezTo>
                <a:cubicBezTo>
                  <a:pt x="72" y="45"/>
                  <a:pt x="72" y="45"/>
                  <a:pt x="72" y="45"/>
                </a:cubicBezTo>
                <a:cubicBezTo>
                  <a:pt x="69" y="47"/>
                  <a:pt x="69" y="47"/>
                  <a:pt x="69" y="47"/>
                </a:cubicBezTo>
                <a:cubicBezTo>
                  <a:pt x="69" y="50"/>
                  <a:pt x="69" y="50"/>
                  <a:pt x="69" y="50"/>
                </a:cubicBezTo>
                <a:cubicBezTo>
                  <a:pt x="64" y="67"/>
                  <a:pt x="64" y="67"/>
                  <a:pt x="64" y="67"/>
                </a:cubicBezTo>
                <a:cubicBezTo>
                  <a:pt x="64" y="67"/>
                  <a:pt x="64" y="67"/>
                  <a:pt x="64" y="67"/>
                </a:cubicBezTo>
                <a:cubicBezTo>
                  <a:pt x="61" y="54"/>
                  <a:pt x="61" y="54"/>
                  <a:pt x="61" y="54"/>
                </a:cubicBezTo>
                <a:cubicBezTo>
                  <a:pt x="64" y="52"/>
                  <a:pt x="64" y="52"/>
                  <a:pt x="64" y="52"/>
                </a:cubicBezTo>
                <a:cubicBezTo>
                  <a:pt x="62" y="48"/>
                  <a:pt x="62" y="48"/>
                  <a:pt x="62" y="48"/>
                </a:cubicBezTo>
                <a:cubicBezTo>
                  <a:pt x="60" y="48"/>
                  <a:pt x="60" y="48"/>
                  <a:pt x="60" y="48"/>
                </a:cubicBezTo>
                <a:cubicBezTo>
                  <a:pt x="58" y="48"/>
                  <a:pt x="58" y="48"/>
                  <a:pt x="58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5" y="52"/>
                  <a:pt x="55" y="52"/>
                  <a:pt x="55" y="52"/>
                </a:cubicBezTo>
                <a:cubicBezTo>
                  <a:pt x="57" y="54"/>
                  <a:pt x="57" y="54"/>
                  <a:pt x="57" y="54"/>
                </a:cubicBezTo>
                <a:cubicBezTo>
                  <a:pt x="54" y="67"/>
                  <a:pt x="54" y="67"/>
                  <a:pt x="54" y="67"/>
                </a:cubicBezTo>
                <a:cubicBezTo>
                  <a:pt x="49" y="50"/>
                  <a:pt x="49" y="50"/>
                  <a:pt x="49" y="50"/>
                </a:cubicBezTo>
                <a:cubicBezTo>
                  <a:pt x="49" y="47"/>
                  <a:pt x="49" y="47"/>
                  <a:pt x="49" y="47"/>
                </a:cubicBezTo>
                <a:cubicBezTo>
                  <a:pt x="46" y="45"/>
                  <a:pt x="46" y="45"/>
                  <a:pt x="46" y="45"/>
                </a:cubicBezTo>
                <a:cubicBezTo>
                  <a:pt x="33" y="48"/>
                  <a:pt x="33" y="48"/>
                  <a:pt x="33" y="48"/>
                </a:cubicBezTo>
                <a:cubicBezTo>
                  <a:pt x="33" y="48"/>
                  <a:pt x="33" y="48"/>
                  <a:pt x="33" y="48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7" y="36"/>
                </a:moveTo>
                <a:cubicBezTo>
                  <a:pt x="86" y="30"/>
                  <a:pt x="86" y="25"/>
                  <a:pt x="87" y="21"/>
                </a:cubicBezTo>
                <a:cubicBezTo>
                  <a:pt x="91" y="18"/>
                  <a:pt x="106" y="18"/>
                  <a:pt x="109" y="21"/>
                </a:cubicBezTo>
                <a:cubicBezTo>
                  <a:pt x="109" y="26"/>
                  <a:pt x="109" y="32"/>
                  <a:pt x="108" y="36"/>
                </a:cubicBezTo>
                <a:cubicBezTo>
                  <a:pt x="108" y="38"/>
                  <a:pt x="107" y="40"/>
                  <a:pt x="105" y="42"/>
                </a:cubicBezTo>
                <a:cubicBezTo>
                  <a:pt x="103" y="44"/>
                  <a:pt x="101" y="46"/>
                  <a:pt x="98" y="46"/>
                </a:cubicBezTo>
                <a:cubicBezTo>
                  <a:pt x="98" y="46"/>
                  <a:pt x="98" y="46"/>
                  <a:pt x="98" y="46"/>
                </a:cubicBezTo>
                <a:cubicBezTo>
                  <a:pt x="95" y="46"/>
                  <a:pt x="92" y="44"/>
                  <a:pt x="90" y="42"/>
                </a:cubicBezTo>
                <a:cubicBezTo>
                  <a:pt x="88" y="40"/>
                  <a:pt x="87" y="38"/>
                  <a:pt x="87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12" name="原创设计师QQ598969553      _26"/>
          <p:cNvSpPr>
            <a:spLocks noEditPoints="1"/>
          </p:cNvSpPr>
          <p:nvPr/>
        </p:nvSpPr>
        <p:spPr bwMode="auto">
          <a:xfrm>
            <a:off x="5047001" y="2499742"/>
            <a:ext cx="325371" cy="236182"/>
          </a:xfrm>
          <a:custGeom>
            <a:avLst/>
            <a:gdLst>
              <a:gd name="T0" fmla="*/ 18 w 222"/>
              <a:gd name="T1" fmla="*/ 113 h 157"/>
              <a:gd name="T2" fmla="*/ 94 w 222"/>
              <a:gd name="T3" fmla="*/ 113 h 157"/>
              <a:gd name="T4" fmla="*/ 107 w 222"/>
              <a:gd name="T5" fmla="*/ 157 h 157"/>
              <a:gd name="T6" fmla="*/ 5 w 222"/>
              <a:gd name="T7" fmla="*/ 157 h 157"/>
              <a:gd name="T8" fmla="*/ 18 w 222"/>
              <a:gd name="T9" fmla="*/ 113 h 157"/>
              <a:gd name="T10" fmla="*/ 18 w 222"/>
              <a:gd name="T11" fmla="*/ 113 h 157"/>
              <a:gd name="T12" fmla="*/ 209 w 222"/>
              <a:gd name="T13" fmla="*/ 73 h 157"/>
              <a:gd name="T14" fmla="*/ 209 w 222"/>
              <a:gd name="T15" fmla="*/ 86 h 157"/>
              <a:gd name="T16" fmla="*/ 220 w 222"/>
              <a:gd name="T17" fmla="*/ 95 h 157"/>
              <a:gd name="T18" fmla="*/ 207 w 222"/>
              <a:gd name="T19" fmla="*/ 95 h 157"/>
              <a:gd name="T20" fmla="*/ 200 w 222"/>
              <a:gd name="T21" fmla="*/ 106 h 157"/>
              <a:gd name="T22" fmla="*/ 200 w 222"/>
              <a:gd name="T23" fmla="*/ 93 h 157"/>
              <a:gd name="T24" fmla="*/ 187 w 222"/>
              <a:gd name="T25" fmla="*/ 84 h 157"/>
              <a:gd name="T26" fmla="*/ 200 w 222"/>
              <a:gd name="T27" fmla="*/ 86 h 157"/>
              <a:gd name="T28" fmla="*/ 209 w 222"/>
              <a:gd name="T29" fmla="*/ 73 h 157"/>
              <a:gd name="T30" fmla="*/ 209 w 222"/>
              <a:gd name="T31" fmla="*/ 73 h 157"/>
              <a:gd name="T32" fmla="*/ 20 w 222"/>
              <a:gd name="T33" fmla="*/ 84 h 157"/>
              <a:gd name="T34" fmla="*/ 14 w 222"/>
              <a:gd name="T35" fmla="*/ 95 h 157"/>
              <a:gd name="T36" fmla="*/ 0 w 222"/>
              <a:gd name="T37" fmla="*/ 95 h 157"/>
              <a:gd name="T38" fmla="*/ 11 w 222"/>
              <a:gd name="T39" fmla="*/ 102 h 157"/>
              <a:gd name="T40" fmla="*/ 11 w 222"/>
              <a:gd name="T41" fmla="*/ 115 h 157"/>
              <a:gd name="T42" fmla="*/ 18 w 222"/>
              <a:gd name="T43" fmla="*/ 104 h 157"/>
              <a:gd name="T44" fmla="*/ 34 w 222"/>
              <a:gd name="T45" fmla="*/ 104 h 157"/>
              <a:gd name="T46" fmla="*/ 20 w 222"/>
              <a:gd name="T47" fmla="*/ 97 h 157"/>
              <a:gd name="T48" fmla="*/ 20 w 222"/>
              <a:gd name="T49" fmla="*/ 84 h 157"/>
              <a:gd name="T50" fmla="*/ 20 w 222"/>
              <a:gd name="T51" fmla="*/ 84 h 157"/>
              <a:gd name="T52" fmla="*/ 82 w 222"/>
              <a:gd name="T53" fmla="*/ 0 h 157"/>
              <a:gd name="T54" fmla="*/ 80 w 222"/>
              <a:gd name="T55" fmla="*/ 26 h 157"/>
              <a:gd name="T56" fmla="*/ 105 w 222"/>
              <a:gd name="T57" fmla="*/ 42 h 157"/>
              <a:gd name="T58" fmla="*/ 78 w 222"/>
              <a:gd name="T59" fmla="*/ 39 h 157"/>
              <a:gd name="T60" fmla="*/ 62 w 222"/>
              <a:gd name="T61" fmla="*/ 64 h 157"/>
              <a:gd name="T62" fmla="*/ 65 w 222"/>
              <a:gd name="T63" fmla="*/ 37 h 157"/>
              <a:gd name="T64" fmla="*/ 40 w 222"/>
              <a:gd name="T65" fmla="*/ 22 h 157"/>
              <a:gd name="T66" fmla="*/ 67 w 222"/>
              <a:gd name="T67" fmla="*/ 22 h 157"/>
              <a:gd name="T68" fmla="*/ 82 w 222"/>
              <a:gd name="T69" fmla="*/ 0 h 157"/>
              <a:gd name="T70" fmla="*/ 82 w 222"/>
              <a:gd name="T71" fmla="*/ 0 h 157"/>
              <a:gd name="T72" fmla="*/ 133 w 222"/>
              <a:gd name="T73" fmla="*/ 113 h 157"/>
              <a:gd name="T74" fmla="*/ 209 w 222"/>
              <a:gd name="T75" fmla="*/ 113 h 157"/>
              <a:gd name="T76" fmla="*/ 222 w 222"/>
              <a:gd name="T77" fmla="*/ 157 h 157"/>
              <a:gd name="T78" fmla="*/ 120 w 222"/>
              <a:gd name="T79" fmla="*/ 157 h 157"/>
              <a:gd name="T80" fmla="*/ 133 w 222"/>
              <a:gd name="T81" fmla="*/ 113 h 157"/>
              <a:gd name="T82" fmla="*/ 133 w 222"/>
              <a:gd name="T83" fmla="*/ 113 h 157"/>
              <a:gd name="T84" fmla="*/ 74 w 222"/>
              <a:gd name="T85" fmla="*/ 55 h 157"/>
              <a:gd name="T86" fmla="*/ 60 w 222"/>
              <a:gd name="T87" fmla="*/ 99 h 157"/>
              <a:gd name="T88" fmla="*/ 162 w 222"/>
              <a:gd name="T89" fmla="*/ 99 h 157"/>
              <a:gd name="T90" fmla="*/ 149 w 222"/>
              <a:gd name="T91" fmla="*/ 55 h 157"/>
              <a:gd name="T92" fmla="*/ 74 w 222"/>
              <a:gd name="T93" fmla="*/ 55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2" h="157">
                <a:moveTo>
                  <a:pt x="18" y="113"/>
                </a:moveTo>
                <a:lnTo>
                  <a:pt x="94" y="113"/>
                </a:lnTo>
                <a:lnTo>
                  <a:pt x="107" y="157"/>
                </a:lnTo>
                <a:lnTo>
                  <a:pt x="5" y="157"/>
                </a:lnTo>
                <a:lnTo>
                  <a:pt x="18" y="113"/>
                </a:lnTo>
                <a:lnTo>
                  <a:pt x="18" y="113"/>
                </a:lnTo>
                <a:close/>
                <a:moveTo>
                  <a:pt x="209" y="73"/>
                </a:moveTo>
                <a:lnTo>
                  <a:pt x="209" y="86"/>
                </a:lnTo>
                <a:lnTo>
                  <a:pt x="220" y="95"/>
                </a:lnTo>
                <a:lnTo>
                  <a:pt x="207" y="95"/>
                </a:lnTo>
                <a:lnTo>
                  <a:pt x="200" y="106"/>
                </a:lnTo>
                <a:lnTo>
                  <a:pt x="200" y="93"/>
                </a:lnTo>
                <a:lnTo>
                  <a:pt x="187" y="84"/>
                </a:lnTo>
                <a:lnTo>
                  <a:pt x="200" y="86"/>
                </a:lnTo>
                <a:lnTo>
                  <a:pt x="209" y="73"/>
                </a:lnTo>
                <a:lnTo>
                  <a:pt x="209" y="73"/>
                </a:lnTo>
                <a:close/>
                <a:moveTo>
                  <a:pt x="20" y="84"/>
                </a:moveTo>
                <a:lnTo>
                  <a:pt x="14" y="95"/>
                </a:lnTo>
                <a:lnTo>
                  <a:pt x="0" y="95"/>
                </a:lnTo>
                <a:lnTo>
                  <a:pt x="11" y="102"/>
                </a:lnTo>
                <a:lnTo>
                  <a:pt x="11" y="115"/>
                </a:lnTo>
                <a:lnTo>
                  <a:pt x="18" y="104"/>
                </a:lnTo>
                <a:lnTo>
                  <a:pt x="34" y="104"/>
                </a:lnTo>
                <a:lnTo>
                  <a:pt x="20" y="97"/>
                </a:lnTo>
                <a:lnTo>
                  <a:pt x="20" y="84"/>
                </a:lnTo>
                <a:lnTo>
                  <a:pt x="20" y="84"/>
                </a:lnTo>
                <a:close/>
                <a:moveTo>
                  <a:pt x="82" y="0"/>
                </a:moveTo>
                <a:lnTo>
                  <a:pt x="80" y="26"/>
                </a:lnTo>
                <a:lnTo>
                  <a:pt x="105" y="42"/>
                </a:lnTo>
                <a:lnTo>
                  <a:pt x="78" y="39"/>
                </a:lnTo>
                <a:lnTo>
                  <a:pt x="62" y="64"/>
                </a:lnTo>
                <a:lnTo>
                  <a:pt x="65" y="37"/>
                </a:lnTo>
                <a:lnTo>
                  <a:pt x="40" y="22"/>
                </a:lnTo>
                <a:lnTo>
                  <a:pt x="67" y="22"/>
                </a:lnTo>
                <a:lnTo>
                  <a:pt x="82" y="0"/>
                </a:lnTo>
                <a:lnTo>
                  <a:pt x="82" y="0"/>
                </a:lnTo>
                <a:close/>
                <a:moveTo>
                  <a:pt x="133" y="113"/>
                </a:moveTo>
                <a:lnTo>
                  <a:pt x="209" y="113"/>
                </a:lnTo>
                <a:lnTo>
                  <a:pt x="222" y="157"/>
                </a:lnTo>
                <a:lnTo>
                  <a:pt x="120" y="157"/>
                </a:lnTo>
                <a:lnTo>
                  <a:pt x="133" y="113"/>
                </a:lnTo>
                <a:lnTo>
                  <a:pt x="133" y="113"/>
                </a:lnTo>
                <a:close/>
                <a:moveTo>
                  <a:pt x="74" y="55"/>
                </a:moveTo>
                <a:lnTo>
                  <a:pt x="60" y="99"/>
                </a:lnTo>
                <a:lnTo>
                  <a:pt x="162" y="99"/>
                </a:lnTo>
                <a:lnTo>
                  <a:pt x="149" y="55"/>
                </a:lnTo>
                <a:lnTo>
                  <a:pt x="7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14" name="原创设计师QQ598969553      _28"/>
          <p:cNvSpPr>
            <a:spLocks noEditPoints="1"/>
          </p:cNvSpPr>
          <p:nvPr/>
        </p:nvSpPr>
        <p:spPr bwMode="auto">
          <a:xfrm>
            <a:off x="6728568" y="2511494"/>
            <a:ext cx="312180" cy="317417"/>
          </a:xfrm>
          <a:custGeom>
            <a:avLst/>
            <a:gdLst>
              <a:gd name="T0" fmla="*/ 41 w 96"/>
              <a:gd name="T1" fmla="*/ 67 h 95"/>
              <a:gd name="T2" fmla="*/ 49 w 96"/>
              <a:gd name="T3" fmla="*/ 80 h 95"/>
              <a:gd name="T4" fmla="*/ 43 w 96"/>
              <a:gd name="T5" fmla="*/ 91 h 95"/>
              <a:gd name="T6" fmla="*/ 5 w 96"/>
              <a:gd name="T7" fmla="*/ 91 h 95"/>
              <a:gd name="T8" fmla="*/ 9 w 96"/>
              <a:gd name="T9" fmla="*/ 78 h 95"/>
              <a:gd name="T10" fmla="*/ 1 w 96"/>
              <a:gd name="T11" fmla="*/ 68 h 95"/>
              <a:gd name="T12" fmla="*/ 9 w 96"/>
              <a:gd name="T13" fmla="*/ 55 h 95"/>
              <a:gd name="T14" fmla="*/ 7 w 96"/>
              <a:gd name="T15" fmla="*/ 43 h 95"/>
              <a:gd name="T16" fmla="*/ 1 w 96"/>
              <a:gd name="T17" fmla="*/ 29 h 95"/>
              <a:gd name="T18" fmla="*/ 39 w 96"/>
              <a:gd name="T19" fmla="*/ 29 h 95"/>
              <a:gd name="T20" fmla="*/ 41 w 96"/>
              <a:gd name="T21" fmla="*/ 41 h 95"/>
              <a:gd name="T22" fmla="*/ 47 w 96"/>
              <a:gd name="T23" fmla="*/ 56 h 95"/>
              <a:gd name="T24" fmla="*/ 60 w 96"/>
              <a:gd name="T25" fmla="*/ 1 h 95"/>
              <a:gd name="T26" fmla="*/ 54 w 96"/>
              <a:gd name="T27" fmla="*/ 15 h 95"/>
              <a:gd name="T28" fmla="*/ 47 w 96"/>
              <a:gd name="T29" fmla="*/ 20 h 95"/>
              <a:gd name="T30" fmla="*/ 55 w 96"/>
              <a:gd name="T31" fmla="*/ 33 h 95"/>
              <a:gd name="T32" fmla="*/ 54 w 96"/>
              <a:gd name="T33" fmla="*/ 45 h 95"/>
              <a:gd name="T34" fmla="*/ 54 w 96"/>
              <a:gd name="T35" fmla="*/ 58 h 95"/>
              <a:gd name="T36" fmla="*/ 57 w 96"/>
              <a:gd name="T37" fmla="*/ 64 h 95"/>
              <a:gd name="T38" fmla="*/ 55 w 96"/>
              <a:gd name="T39" fmla="*/ 77 h 95"/>
              <a:gd name="T40" fmla="*/ 61 w 96"/>
              <a:gd name="T41" fmla="*/ 92 h 95"/>
              <a:gd name="T42" fmla="*/ 94 w 96"/>
              <a:gd name="T43" fmla="*/ 88 h 95"/>
              <a:gd name="T44" fmla="*/ 95 w 96"/>
              <a:gd name="T45" fmla="*/ 75 h 95"/>
              <a:gd name="T46" fmla="*/ 91 w 96"/>
              <a:gd name="T47" fmla="*/ 61 h 95"/>
              <a:gd name="T48" fmla="*/ 93 w 96"/>
              <a:gd name="T49" fmla="*/ 48 h 95"/>
              <a:gd name="T50" fmla="*/ 93 w 96"/>
              <a:gd name="T51" fmla="*/ 35 h 95"/>
              <a:gd name="T52" fmla="*/ 86 w 96"/>
              <a:gd name="T53" fmla="*/ 30 h 95"/>
              <a:gd name="T54" fmla="*/ 85 w 96"/>
              <a:gd name="T55" fmla="*/ 18 h 95"/>
              <a:gd name="T56" fmla="*/ 93 w 96"/>
              <a:gd name="T57" fmla="*/ 5 h 95"/>
              <a:gd name="T58" fmla="*/ 78 w 96"/>
              <a:gd name="T59" fmla="*/ 18 h 95"/>
              <a:gd name="T60" fmla="*/ 67 w 96"/>
              <a:gd name="T61" fmla="*/ 21 h 95"/>
              <a:gd name="T62" fmla="*/ 63 w 96"/>
              <a:gd name="T63" fmla="*/ 18 h 95"/>
              <a:gd name="T64" fmla="*/ 88 w 96"/>
              <a:gd name="T65" fmla="*/ 5 h 95"/>
              <a:gd name="T66" fmla="*/ 58 w 96"/>
              <a:gd name="T67" fmla="*/ 5 h 95"/>
              <a:gd name="T68" fmla="*/ 78 w 96"/>
              <a:gd name="T69" fmla="*/ 33 h 95"/>
              <a:gd name="T70" fmla="*/ 73 w 96"/>
              <a:gd name="T71" fmla="*/ 36 h 95"/>
              <a:gd name="T72" fmla="*/ 63 w 96"/>
              <a:gd name="T73" fmla="*/ 33 h 95"/>
              <a:gd name="T74" fmla="*/ 86 w 96"/>
              <a:gd name="T75" fmla="*/ 48 h 95"/>
              <a:gd name="T76" fmla="*/ 62 w 96"/>
              <a:gd name="T77" fmla="*/ 50 h 95"/>
              <a:gd name="T78" fmla="*/ 73 w 96"/>
              <a:gd name="T79" fmla="*/ 48 h 95"/>
              <a:gd name="T80" fmla="*/ 92 w 96"/>
              <a:gd name="T81" fmla="*/ 64 h 95"/>
              <a:gd name="T82" fmla="*/ 62 w 96"/>
              <a:gd name="T83" fmla="*/ 64 h 95"/>
              <a:gd name="T84" fmla="*/ 83 w 96"/>
              <a:gd name="T85" fmla="*/ 63 h 95"/>
              <a:gd name="T86" fmla="*/ 86 w 96"/>
              <a:gd name="T87" fmla="*/ 79 h 95"/>
              <a:gd name="T88" fmla="*/ 62 w 96"/>
              <a:gd name="T89" fmla="*/ 78 h 95"/>
              <a:gd name="T90" fmla="*/ 9 w 96"/>
              <a:gd name="T91" fmla="*/ 81 h 95"/>
              <a:gd name="T92" fmla="*/ 40 w 96"/>
              <a:gd name="T93" fmla="*/ 70 h 95"/>
              <a:gd name="T94" fmla="*/ 41 w 96"/>
              <a:gd name="T95" fmla="*/ 71 h 95"/>
              <a:gd name="T96" fmla="*/ 33 w 96"/>
              <a:gd name="T97" fmla="*/ 43 h 95"/>
              <a:gd name="T98" fmla="*/ 13 w 96"/>
              <a:gd name="T99" fmla="*/ 45 h 95"/>
              <a:gd name="T100" fmla="*/ 43 w 96"/>
              <a:gd name="T101" fmla="*/ 45 h 95"/>
              <a:gd name="T102" fmla="*/ 20 w 96"/>
              <a:gd name="T103" fmla="*/ 29 h 95"/>
              <a:gd name="T104" fmla="*/ 20 w 96"/>
              <a:gd name="T105" fmla="*/ 32 h 95"/>
              <a:gd name="T106" fmla="*/ 34 w 96"/>
              <a:gd name="T107" fmla="*/ 59 h 95"/>
              <a:gd name="T108" fmla="*/ 9 w 96"/>
              <a:gd name="T109" fmla="*/ 58 h 95"/>
              <a:gd name="T110" fmla="*/ 33 w 96"/>
              <a:gd name="T111" fmla="*/ 6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6" h="95">
                <a:moveTo>
                  <a:pt x="40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1" y="59"/>
                  <a:pt x="41" y="59"/>
                  <a:pt x="41" y="60"/>
                </a:cubicBezTo>
                <a:cubicBezTo>
                  <a:pt x="41" y="67"/>
                  <a:pt x="41" y="67"/>
                  <a:pt x="41" y="67"/>
                </a:cubicBezTo>
                <a:cubicBezTo>
                  <a:pt x="41" y="67"/>
                  <a:pt x="41" y="67"/>
                  <a:pt x="42" y="67"/>
                </a:cubicBezTo>
                <a:cubicBezTo>
                  <a:pt x="45" y="68"/>
                  <a:pt x="47" y="69"/>
                  <a:pt x="48" y="70"/>
                </a:cubicBezTo>
                <a:cubicBezTo>
                  <a:pt x="48" y="70"/>
                  <a:pt x="49" y="71"/>
                  <a:pt x="49" y="71"/>
                </a:cubicBezTo>
                <a:cubicBezTo>
                  <a:pt x="49" y="74"/>
                  <a:pt x="49" y="77"/>
                  <a:pt x="49" y="80"/>
                </a:cubicBezTo>
                <a:cubicBezTo>
                  <a:pt x="48" y="81"/>
                  <a:pt x="48" y="81"/>
                  <a:pt x="48" y="81"/>
                </a:cubicBezTo>
                <a:cubicBezTo>
                  <a:pt x="47" y="82"/>
                  <a:pt x="46" y="83"/>
                  <a:pt x="44" y="83"/>
                </a:cubicBezTo>
                <a:cubicBezTo>
                  <a:pt x="44" y="90"/>
                  <a:pt x="44" y="90"/>
                  <a:pt x="44" y="90"/>
                </a:cubicBezTo>
                <a:cubicBezTo>
                  <a:pt x="44" y="91"/>
                  <a:pt x="44" y="91"/>
                  <a:pt x="43" y="91"/>
                </a:cubicBezTo>
                <a:cubicBezTo>
                  <a:pt x="42" y="92"/>
                  <a:pt x="40" y="93"/>
                  <a:pt x="37" y="94"/>
                </a:cubicBezTo>
                <a:cubicBezTo>
                  <a:pt x="34" y="94"/>
                  <a:pt x="29" y="95"/>
                  <a:pt x="24" y="95"/>
                </a:cubicBezTo>
                <a:cubicBezTo>
                  <a:pt x="19" y="95"/>
                  <a:pt x="15" y="94"/>
                  <a:pt x="11" y="94"/>
                </a:cubicBezTo>
                <a:cubicBezTo>
                  <a:pt x="8" y="93"/>
                  <a:pt x="6" y="92"/>
                  <a:pt x="5" y="91"/>
                </a:cubicBezTo>
                <a:cubicBezTo>
                  <a:pt x="5" y="91"/>
                  <a:pt x="4" y="91"/>
                  <a:pt x="4" y="90"/>
                </a:cubicBezTo>
                <a:cubicBezTo>
                  <a:pt x="4" y="87"/>
                  <a:pt x="4" y="84"/>
                  <a:pt x="4" y="81"/>
                </a:cubicBezTo>
                <a:cubicBezTo>
                  <a:pt x="4" y="81"/>
                  <a:pt x="4" y="80"/>
                  <a:pt x="5" y="80"/>
                </a:cubicBezTo>
                <a:cubicBezTo>
                  <a:pt x="6" y="79"/>
                  <a:pt x="7" y="78"/>
                  <a:pt x="9" y="78"/>
                </a:cubicBezTo>
                <a:cubicBezTo>
                  <a:pt x="9" y="72"/>
                  <a:pt x="9" y="72"/>
                  <a:pt x="9" y="72"/>
                </a:cubicBezTo>
                <a:cubicBezTo>
                  <a:pt x="9" y="72"/>
                  <a:pt x="8" y="72"/>
                  <a:pt x="8" y="72"/>
                </a:cubicBezTo>
                <a:cubicBezTo>
                  <a:pt x="5" y="72"/>
                  <a:pt x="3" y="71"/>
                  <a:pt x="2" y="70"/>
                </a:cubicBezTo>
                <a:cubicBezTo>
                  <a:pt x="1" y="69"/>
                  <a:pt x="1" y="69"/>
                  <a:pt x="1" y="68"/>
                </a:cubicBezTo>
                <a:cubicBezTo>
                  <a:pt x="1" y="65"/>
                  <a:pt x="1" y="62"/>
                  <a:pt x="1" y="60"/>
                </a:cubicBezTo>
                <a:cubicBezTo>
                  <a:pt x="1" y="59"/>
                  <a:pt x="1" y="59"/>
                  <a:pt x="2" y="58"/>
                </a:cubicBezTo>
                <a:cubicBezTo>
                  <a:pt x="3" y="57"/>
                  <a:pt x="5" y="56"/>
                  <a:pt x="8" y="56"/>
                </a:cubicBezTo>
                <a:cubicBezTo>
                  <a:pt x="8" y="56"/>
                  <a:pt x="9" y="56"/>
                  <a:pt x="9" y="55"/>
                </a:cubicBezTo>
                <a:cubicBezTo>
                  <a:pt x="9" y="55"/>
                  <a:pt x="8" y="55"/>
                  <a:pt x="8" y="54"/>
                </a:cubicBezTo>
                <a:cubicBezTo>
                  <a:pt x="8" y="51"/>
                  <a:pt x="8" y="48"/>
                  <a:pt x="8" y="45"/>
                </a:cubicBezTo>
                <a:cubicBezTo>
                  <a:pt x="8" y="45"/>
                  <a:pt x="9" y="44"/>
                  <a:pt x="9" y="44"/>
                </a:cubicBezTo>
                <a:cubicBezTo>
                  <a:pt x="8" y="44"/>
                  <a:pt x="8" y="44"/>
                  <a:pt x="7" y="43"/>
                </a:cubicBezTo>
                <a:cubicBezTo>
                  <a:pt x="4" y="43"/>
                  <a:pt x="2" y="42"/>
                  <a:pt x="1" y="41"/>
                </a:cubicBezTo>
                <a:cubicBezTo>
                  <a:pt x="0" y="41"/>
                  <a:pt x="0" y="40"/>
                  <a:pt x="0" y="39"/>
                </a:cubicBezTo>
                <a:cubicBezTo>
                  <a:pt x="0" y="37"/>
                  <a:pt x="0" y="34"/>
                  <a:pt x="0" y="31"/>
                </a:cubicBezTo>
                <a:cubicBezTo>
                  <a:pt x="0" y="30"/>
                  <a:pt x="0" y="30"/>
                  <a:pt x="1" y="29"/>
                </a:cubicBezTo>
                <a:cubicBezTo>
                  <a:pt x="2" y="28"/>
                  <a:pt x="4" y="27"/>
                  <a:pt x="7" y="27"/>
                </a:cubicBezTo>
                <a:cubicBezTo>
                  <a:pt x="10" y="26"/>
                  <a:pt x="15" y="26"/>
                  <a:pt x="20" y="26"/>
                </a:cubicBezTo>
                <a:cubicBezTo>
                  <a:pt x="25" y="26"/>
                  <a:pt x="29" y="26"/>
                  <a:pt x="33" y="27"/>
                </a:cubicBezTo>
                <a:cubicBezTo>
                  <a:pt x="36" y="27"/>
                  <a:pt x="38" y="28"/>
                  <a:pt x="39" y="29"/>
                </a:cubicBezTo>
                <a:cubicBezTo>
                  <a:pt x="39" y="30"/>
                  <a:pt x="40" y="30"/>
                  <a:pt x="40" y="31"/>
                </a:cubicBezTo>
                <a:cubicBezTo>
                  <a:pt x="40" y="34"/>
                  <a:pt x="40" y="37"/>
                  <a:pt x="40" y="39"/>
                </a:cubicBezTo>
                <a:cubicBezTo>
                  <a:pt x="39" y="40"/>
                  <a:pt x="39" y="41"/>
                  <a:pt x="39" y="41"/>
                </a:cubicBezTo>
                <a:cubicBezTo>
                  <a:pt x="40" y="41"/>
                  <a:pt x="40" y="41"/>
                  <a:pt x="41" y="41"/>
                </a:cubicBezTo>
                <a:cubicBezTo>
                  <a:pt x="44" y="42"/>
                  <a:pt x="46" y="43"/>
                  <a:pt x="47" y="44"/>
                </a:cubicBezTo>
                <a:cubicBezTo>
                  <a:pt x="48" y="44"/>
                  <a:pt x="48" y="45"/>
                  <a:pt x="48" y="45"/>
                </a:cubicBezTo>
                <a:cubicBezTo>
                  <a:pt x="48" y="48"/>
                  <a:pt x="48" y="51"/>
                  <a:pt x="48" y="54"/>
                </a:cubicBezTo>
                <a:cubicBezTo>
                  <a:pt x="48" y="55"/>
                  <a:pt x="48" y="55"/>
                  <a:pt x="47" y="56"/>
                </a:cubicBezTo>
                <a:cubicBezTo>
                  <a:pt x="46" y="56"/>
                  <a:pt x="44" y="57"/>
                  <a:pt x="41" y="58"/>
                </a:cubicBezTo>
                <a:cubicBezTo>
                  <a:pt x="41" y="58"/>
                  <a:pt x="40" y="58"/>
                  <a:pt x="40" y="58"/>
                </a:cubicBezTo>
                <a:close/>
                <a:moveTo>
                  <a:pt x="73" y="0"/>
                </a:moveTo>
                <a:cubicBezTo>
                  <a:pt x="68" y="0"/>
                  <a:pt x="64" y="1"/>
                  <a:pt x="60" y="1"/>
                </a:cubicBezTo>
                <a:cubicBezTo>
                  <a:pt x="58" y="2"/>
                  <a:pt x="55" y="3"/>
                  <a:pt x="54" y="4"/>
                </a:cubicBezTo>
                <a:cubicBezTo>
                  <a:pt x="54" y="4"/>
                  <a:pt x="54" y="4"/>
                  <a:pt x="54" y="5"/>
                </a:cubicBezTo>
                <a:cubicBezTo>
                  <a:pt x="54" y="8"/>
                  <a:pt x="54" y="11"/>
                  <a:pt x="54" y="14"/>
                </a:cubicBezTo>
                <a:cubicBezTo>
                  <a:pt x="54" y="14"/>
                  <a:pt x="54" y="15"/>
                  <a:pt x="54" y="15"/>
                </a:cubicBezTo>
                <a:cubicBezTo>
                  <a:pt x="55" y="16"/>
                  <a:pt x="55" y="16"/>
                  <a:pt x="55" y="16"/>
                </a:cubicBezTo>
                <a:cubicBezTo>
                  <a:pt x="55" y="16"/>
                  <a:pt x="55" y="16"/>
                  <a:pt x="54" y="16"/>
                </a:cubicBezTo>
                <a:cubicBezTo>
                  <a:pt x="51" y="17"/>
                  <a:pt x="49" y="17"/>
                  <a:pt x="48" y="18"/>
                </a:cubicBezTo>
                <a:cubicBezTo>
                  <a:pt x="48" y="19"/>
                  <a:pt x="47" y="19"/>
                  <a:pt x="47" y="20"/>
                </a:cubicBezTo>
                <a:cubicBezTo>
                  <a:pt x="47" y="23"/>
                  <a:pt x="47" y="26"/>
                  <a:pt x="47" y="28"/>
                </a:cubicBezTo>
                <a:cubicBezTo>
                  <a:pt x="47" y="29"/>
                  <a:pt x="48" y="30"/>
                  <a:pt x="48" y="30"/>
                </a:cubicBezTo>
                <a:cubicBezTo>
                  <a:pt x="49" y="31"/>
                  <a:pt x="51" y="32"/>
                  <a:pt x="54" y="32"/>
                </a:cubicBezTo>
                <a:cubicBezTo>
                  <a:pt x="54" y="32"/>
                  <a:pt x="55" y="33"/>
                  <a:pt x="55" y="33"/>
                </a:cubicBezTo>
                <a:cubicBezTo>
                  <a:pt x="54" y="33"/>
                  <a:pt x="54" y="33"/>
                  <a:pt x="54" y="33"/>
                </a:cubicBezTo>
                <a:cubicBezTo>
                  <a:pt x="53" y="34"/>
                  <a:pt x="53" y="34"/>
                  <a:pt x="53" y="35"/>
                </a:cubicBezTo>
                <a:cubicBezTo>
                  <a:pt x="53" y="38"/>
                  <a:pt x="53" y="41"/>
                  <a:pt x="53" y="43"/>
                </a:cubicBezTo>
                <a:cubicBezTo>
                  <a:pt x="53" y="44"/>
                  <a:pt x="53" y="44"/>
                  <a:pt x="54" y="45"/>
                </a:cubicBezTo>
                <a:cubicBezTo>
                  <a:pt x="55" y="46"/>
                  <a:pt x="56" y="46"/>
                  <a:pt x="57" y="47"/>
                </a:cubicBezTo>
                <a:cubicBezTo>
                  <a:pt x="56" y="47"/>
                  <a:pt x="55" y="48"/>
                  <a:pt x="55" y="48"/>
                </a:cubicBezTo>
                <a:cubicBezTo>
                  <a:pt x="54" y="49"/>
                  <a:pt x="54" y="49"/>
                  <a:pt x="54" y="50"/>
                </a:cubicBezTo>
                <a:cubicBezTo>
                  <a:pt x="54" y="52"/>
                  <a:pt x="54" y="55"/>
                  <a:pt x="54" y="58"/>
                </a:cubicBezTo>
                <a:cubicBezTo>
                  <a:pt x="54" y="59"/>
                  <a:pt x="54" y="59"/>
                  <a:pt x="55" y="60"/>
                </a:cubicBezTo>
                <a:cubicBezTo>
                  <a:pt x="56" y="61"/>
                  <a:pt x="57" y="61"/>
                  <a:pt x="59" y="62"/>
                </a:cubicBezTo>
                <a:cubicBezTo>
                  <a:pt x="59" y="62"/>
                  <a:pt x="58" y="62"/>
                  <a:pt x="58" y="63"/>
                </a:cubicBezTo>
                <a:cubicBezTo>
                  <a:pt x="57" y="63"/>
                  <a:pt x="57" y="64"/>
                  <a:pt x="57" y="64"/>
                </a:cubicBezTo>
                <a:cubicBezTo>
                  <a:pt x="57" y="67"/>
                  <a:pt x="57" y="70"/>
                  <a:pt x="57" y="73"/>
                </a:cubicBezTo>
                <a:cubicBezTo>
                  <a:pt x="57" y="74"/>
                  <a:pt x="57" y="74"/>
                  <a:pt x="58" y="75"/>
                </a:cubicBezTo>
                <a:cubicBezTo>
                  <a:pt x="58" y="75"/>
                  <a:pt x="58" y="75"/>
                  <a:pt x="59" y="76"/>
                </a:cubicBezTo>
                <a:cubicBezTo>
                  <a:pt x="57" y="76"/>
                  <a:pt x="56" y="77"/>
                  <a:pt x="55" y="77"/>
                </a:cubicBezTo>
                <a:cubicBezTo>
                  <a:pt x="54" y="78"/>
                  <a:pt x="54" y="78"/>
                  <a:pt x="54" y="79"/>
                </a:cubicBezTo>
                <a:cubicBezTo>
                  <a:pt x="54" y="82"/>
                  <a:pt x="54" y="85"/>
                  <a:pt x="54" y="88"/>
                </a:cubicBezTo>
                <a:cubicBezTo>
                  <a:pt x="54" y="88"/>
                  <a:pt x="54" y="89"/>
                  <a:pt x="55" y="89"/>
                </a:cubicBezTo>
                <a:cubicBezTo>
                  <a:pt x="56" y="90"/>
                  <a:pt x="58" y="91"/>
                  <a:pt x="61" y="92"/>
                </a:cubicBezTo>
                <a:cubicBezTo>
                  <a:pt x="64" y="92"/>
                  <a:pt x="69" y="92"/>
                  <a:pt x="74" y="92"/>
                </a:cubicBezTo>
                <a:cubicBezTo>
                  <a:pt x="79" y="92"/>
                  <a:pt x="84" y="92"/>
                  <a:pt x="87" y="92"/>
                </a:cubicBezTo>
                <a:cubicBezTo>
                  <a:pt x="90" y="91"/>
                  <a:pt x="92" y="90"/>
                  <a:pt x="93" y="89"/>
                </a:cubicBezTo>
                <a:cubicBezTo>
                  <a:pt x="93" y="89"/>
                  <a:pt x="94" y="89"/>
                  <a:pt x="94" y="88"/>
                </a:cubicBezTo>
                <a:cubicBezTo>
                  <a:pt x="94" y="85"/>
                  <a:pt x="94" y="82"/>
                  <a:pt x="94" y="79"/>
                </a:cubicBezTo>
                <a:cubicBezTo>
                  <a:pt x="94" y="78"/>
                  <a:pt x="94" y="78"/>
                  <a:pt x="93" y="77"/>
                </a:cubicBezTo>
                <a:cubicBezTo>
                  <a:pt x="93" y="77"/>
                  <a:pt x="92" y="77"/>
                  <a:pt x="92" y="76"/>
                </a:cubicBezTo>
                <a:cubicBezTo>
                  <a:pt x="93" y="76"/>
                  <a:pt x="95" y="75"/>
                  <a:pt x="95" y="75"/>
                </a:cubicBezTo>
                <a:cubicBezTo>
                  <a:pt x="96" y="74"/>
                  <a:pt x="96" y="74"/>
                  <a:pt x="96" y="73"/>
                </a:cubicBezTo>
                <a:cubicBezTo>
                  <a:pt x="96" y="70"/>
                  <a:pt x="96" y="67"/>
                  <a:pt x="96" y="64"/>
                </a:cubicBezTo>
                <a:cubicBezTo>
                  <a:pt x="96" y="64"/>
                  <a:pt x="96" y="63"/>
                  <a:pt x="96" y="63"/>
                </a:cubicBezTo>
                <a:cubicBezTo>
                  <a:pt x="95" y="62"/>
                  <a:pt x="93" y="61"/>
                  <a:pt x="91" y="61"/>
                </a:cubicBezTo>
                <a:cubicBezTo>
                  <a:pt x="92" y="61"/>
                  <a:pt x="92" y="60"/>
                  <a:pt x="93" y="60"/>
                </a:cubicBezTo>
                <a:cubicBezTo>
                  <a:pt x="93" y="59"/>
                  <a:pt x="94" y="59"/>
                  <a:pt x="94" y="58"/>
                </a:cubicBezTo>
                <a:cubicBezTo>
                  <a:pt x="94" y="55"/>
                  <a:pt x="94" y="52"/>
                  <a:pt x="94" y="50"/>
                </a:cubicBezTo>
                <a:cubicBezTo>
                  <a:pt x="94" y="49"/>
                  <a:pt x="94" y="49"/>
                  <a:pt x="93" y="48"/>
                </a:cubicBezTo>
                <a:cubicBezTo>
                  <a:pt x="92" y="47"/>
                  <a:pt x="91" y="47"/>
                  <a:pt x="90" y="46"/>
                </a:cubicBezTo>
                <a:cubicBezTo>
                  <a:pt x="91" y="46"/>
                  <a:pt x="91" y="46"/>
                  <a:pt x="92" y="45"/>
                </a:cubicBezTo>
                <a:cubicBezTo>
                  <a:pt x="92" y="45"/>
                  <a:pt x="93" y="44"/>
                  <a:pt x="93" y="43"/>
                </a:cubicBezTo>
                <a:cubicBezTo>
                  <a:pt x="93" y="41"/>
                  <a:pt x="93" y="38"/>
                  <a:pt x="93" y="35"/>
                </a:cubicBezTo>
                <a:cubicBezTo>
                  <a:pt x="93" y="34"/>
                  <a:pt x="92" y="34"/>
                  <a:pt x="92" y="33"/>
                </a:cubicBezTo>
                <a:cubicBezTo>
                  <a:pt x="91" y="32"/>
                  <a:pt x="89" y="31"/>
                  <a:pt x="86" y="31"/>
                </a:cubicBezTo>
                <a:cubicBezTo>
                  <a:pt x="86" y="31"/>
                  <a:pt x="85" y="31"/>
                  <a:pt x="85" y="31"/>
                </a:cubicBezTo>
                <a:cubicBezTo>
                  <a:pt x="86" y="31"/>
                  <a:pt x="86" y="30"/>
                  <a:pt x="86" y="30"/>
                </a:cubicBezTo>
                <a:cubicBezTo>
                  <a:pt x="87" y="30"/>
                  <a:pt x="87" y="29"/>
                  <a:pt x="87" y="28"/>
                </a:cubicBezTo>
                <a:cubicBezTo>
                  <a:pt x="87" y="26"/>
                  <a:pt x="87" y="23"/>
                  <a:pt x="87" y="20"/>
                </a:cubicBezTo>
                <a:cubicBezTo>
                  <a:pt x="87" y="19"/>
                  <a:pt x="87" y="19"/>
                  <a:pt x="86" y="18"/>
                </a:cubicBezTo>
                <a:cubicBezTo>
                  <a:pt x="86" y="18"/>
                  <a:pt x="86" y="18"/>
                  <a:pt x="85" y="18"/>
                </a:cubicBezTo>
                <a:cubicBezTo>
                  <a:pt x="86" y="18"/>
                  <a:pt x="86" y="18"/>
                  <a:pt x="86" y="18"/>
                </a:cubicBezTo>
                <a:cubicBezTo>
                  <a:pt x="89" y="17"/>
                  <a:pt x="91" y="16"/>
                  <a:pt x="92" y="15"/>
                </a:cubicBezTo>
                <a:cubicBezTo>
                  <a:pt x="93" y="15"/>
                  <a:pt x="93" y="15"/>
                  <a:pt x="93" y="14"/>
                </a:cubicBezTo>
                <a:cubicBezTo>
                  <a:pt x="93" y="11"/>
                  <a:pt x="93" y="8"/>
                  <a:pt x="93" y="5"/>
                </a:cubicBezTo>
                <a:cubicBezTo>
                  <a:pt x="93" y="5"/>
                  <a:pt x="93" y="4"/>
                  <a:pt x="92" y="3"/>
                </a:cubicBezTo>
                <a:cubicBezTo>
                  <a:pt x="91" y="2"/>
                  <a:pt x="89" y="2"/>
                  <a:pt x="86" y="1"/>
                </a:cubicBezTo>
                <a:cubicBezTo>
                  <a:pt x="83" y="1"/>
                  <a:pt x="78" y="0"/>
                  <a:pt x="73" y="0"/>
                </a:cubicBezTo>
                <a:close/>
                <a:moveTo>
                  <a:pt x="78" y="18"/>
                </a:moveTo>
                <a:cubicBezTo>
                  <a:pt x="78" y="19"/>
                  <a:pt x="79" y="19"/>
                  <a:pt x="79" y="19"/>
                </a:cubicBezTo>
                <a:cubicBezTo>
                  <a:pt x="81" y="19"/>
                  <a:pt x="82" y="19"/>
                  <a:pt x="82" y="19"/>
                </a:cubicBezTo>
                <a:cubicBezTo>
                  <a:pt x="82" y="20"/>
                  <a:pt x="81" y="20"/>
                  <a:pt x="79" y="20"/>
                </a:cubicBezTo>
                <a:cubicBezTo>
                  <a:pt x="76" y="21"/>
                  <a:pt x="72" y="21"/>
                  <a:pt x="67" y="21"/>
                </a:cubicBezTo>
                <a:cubicBezTo>
                  <a:pt x="62" y="21"/>
                  <a:pt x="58" y="21"/>
                  <a:pt x="55" y="20"/>
                </a:cubicBezTo>
                <a:cubicBezTo>
                  <a:pt x="53" y="20"/>
                  <a:pt x="52" y="20"/>
                  <a:pt x="52" y="19"/>
                </a:cubicBezTo>
                <a:cubicBezTo>
                  <a:pt x="52" y="19"/>
                  <a:pt x="53" y="19"/>
                  <a:pt x="55" y="19"/>
                </a:cubicBezTo>
                <a:cubicBezTo>
                  <a:pt x="57" y="18"/>
                  <a:pt x="60" y="18"/>
                  <a:pt x="63" y="18"/>
                </a:cubicBezTo>
                <a:cubicBezTo>
                  <a:pt x="66" y="18"/>
                  <a:pt x="69" y="19"/>
                  <a:pt x="73" y="19"/>
                </a:cubicBezTo>
                <a:cubicBezTo>
                  <a:pt x="75" y="19"/>
                  <a:pt x="76" y="19"/>
                  <a:pt x="78" y="18"/>
                </a:cubicBezTo>
                <a:close/>
                <a:moveTo>
                  <a:pt x="85" y="4"/>
                </a:moveTo>
                <a:cubicBezTo>
                  <a:pt x="87" y="4"/>
                  <a:pt x="88" y="4"/>
                  <a:pt x="88" y="5"/>
                </a:cubicBezTo>
                <a:cubicBezTo>
                  <a:pt x="88" y="5"/>
                  <a:pt x="87" y="5"/>
                  <a:pt x="85" y="5"/>
                </a:cubicBezTo>
                <a:cubicBezTo>
                  <a:pt x="82" y="6"/>
                  <a:pt x="78" y="6"/>
                  <a:pt x="73" y="6"/>
                </a:cubicBezTo>
                <a:cubicBezTo>
                  <a:pt x="69" y="6"/>
                  <a:pt x="64" y="6"/>
                  <a:pt x="61" y="5"/>
                </a:cubicBezTo>
                <a:cubicBezTo>
                  <a:pt x="59" y="5"/>
                  <a:pt x="58" y="5"/>
                  <a:pt x="58" y="5"/>
                </a:cubicBezTo>
                <a:cubicBezTo>
                  <a:pt x="58" y="4"/>
                  <a:pt x="59" y="4"/>
                  <a:pt x="61" y="4"/>
                </a:cubicBezTo>
                <a:cubicBezTo>
                  <a:pt x="64" y="3"/>
                  <a:pt x="69" y="3"/>
                  <a:pt x="73" y="3"/>
                </a:cubicBezTo>
                <a:cubicBezTo>
                  <a:pt x="78" y="3"/>
                  <a:pt x="82" y="3"/>
                  <a:pt x="85" y="4"/>
                </a:cubicBezTo>
                <a:close/>
                <a:moveTo>
                  <a:pt x="78" y="33"/>
                </a:moveTo>
                <a:cubicBezTo>
                  <a:pt x="80" y="33"/>
                  <a:pt x="83" y="33"/>
                  <a:pt x="85" y="34"/>
                </a:cubicBezTo>
                <a:cubicBezTo>
                  <a:pt x="87" y="34"/>
                  <a:pt x="88" y="34"/>
                  <a:pt x="88" y="34"/>
                </a:cubicBezTo>
                <a:cubicBezTo>
                  <a:pt x="88" y="35"/>
                  <a:pt x="87" y="35"/>
                  <a:pt x="85" y="35"/>
                </a:cubicBezTo>
                <a:cubicBezTo>
                  <a:pt x="82" y="36"/>
                  <a:pt x="78" y="36"/>
                  <a:pt x="73" y="36"/>
                </a:cubicBezTo>
                <a:cubicBezTo>
                  <a:pt x="68" y="36"/>
                  <a:pt x="64" y="36"/>
                  <a:pt x="61" y="35"/>
                </a:cubicBezTo>
                <a:cubicBezTo>
                  <a:pt x="59" y="35"/>
                  <a:pt x="58" y="35"/>
                  <a:pt x="58" y="34"/>
                </a:cubicBezTo>
                <a:cubicBezTo>
                  <a:pt x="58" y="34"/>
                  <a:pt x="59" y="34"/>
                  <a:pt x="61" y="34"/>
                </a:cubicBezTo>
                <a:cubicBezTo>
                  <a:pt x="61" y="33"/>
                  <a:pt x="62" y="33"/>
                  <a:pt x="63" y="33"/>
                </a:cubicBezTo>
                <a:cubicBezTo>
                  <a:pt x="64" y="33"/>
                  <a:pt x="66" y="33"/>
                  <a:pt x="67" y="33"/>
                </a:cubicBezTo>
                <a:cubicBezTo>
                  <a:pt x="71" y="33"/>
                  <a:pt x="75" y="33"/>
                  <a:pt x="78" y="33"/>
                </a:cubicBezTo>
                <a:close/>
                <a:moveTo>
                  <a:pt x="82" y="48"/>
                </a:moveTo>
                <a:cubicBezTo>
                  <a:pt x="83" y="48"/>
                  <a:pt x="85" y="48"/>
                  <a:pt x="86" y="48"/>
                </a:cubicBezTo>
                <a:cubicBezTo>
                  <a:pt x="88" y="49"/>
                  <a:pt x="89" y="49"/>
                  <a:pt x="89" y="49"/>
                </a:cubicBezTo>
                <a:cubicBezTo>
                  <a:pt x="89" y="49"/>
                  <a:pt x="88" y="50"/>
                  <a:pt x="86" y="50"/>
                </a:cubicBezTo>
                <a:cubicBezTo>
                  <a:pt x="83" y="50"/>
                  <a:pt x="79" y="51"/>
                  <a:pt x="74" y="51"/>
                </a:cubicBezTo>
                <a:cubicBezTo>
                  <a:pt x="69" y="51"/>
                  <a:pt x="65" y="50"/>
                  <a:pt x="62" y="50"/>
                </a:cubicBezTo>
                <a:cubicBezTo>
                  <a:pt x="60" y="50"/>
                  <a:pt x="59" y="49"/>
                  <a:pt x="59" y="49"/>
                </a:cubicBezTo>
                <a:cubicBezTo>
                  <a:pt x="59" y="49"/>
                  <a:pt x="60" y="49"/>
                  <a:pt x="62" y="48"/>
                </a:cubicBezTo>
                <a:cubicBezTo>
                  <a:pt x="63" y="48"/>
                  <a:pt x="64" y="48"/>
                  <a:pt x="65" y="48"/>
                </a:cubicBezTo>
                <a:cubicBezTo>
                  <a:pt x="68" y="48"/>
                  <a:pt x="70" y="48"/>
                  <a:pt x="73" y="48"/>
                </a:cubicBezTo>
                <a:cubicBezTo>
                  <a:pt x="76" y="48"/>
                  <a:pt x="79" y="48"/>
                  <a:pt x="82" y="48"/>
                </a:cubicBezTo>
                <a:close/>
                <a:moveTo>
                  <a:pt x="83" y="63"/>
                </a:moveTo>
                <a:cubicBezTo>
                  <a:pt x="85" y="63"/>
                  <a:pt x="87" y="63"/>
                  <a:pt x="89" y="63"/>
                </a:cubicBezTo>
                <a:cubicBezTo>
                  <a:pt x="91" y="64"/>
                  <a:pt x="92" y="64"/>
                  <a:pt x="92" y="64"/>
                </a:cubicBezTo>
                <a:cubicBezTo>
                  <a:pt x="92" y="64"/>
                  <a:pt x="91" y="64"/>
                  <a:pt x="89" y="65"/>
                </a:cubicBezTo>
                <a:cubicBezTo>
                  <a:pt x="86" y="65"/>
                  <a:pt x="81" y="66"/>
                  <a:pt x="77" y="66"/>
                </a:cubicBezTo>
                <a:cubicBezTo>
                  <a:pt x="72" y="66"/>
                  <a:pt x="68" y="65"/>
                  <a:pt x="65" y="65"/>
                </a:cubicBezTo>
                <a:cubicBezTo>
                  <a:pt x="62" y="64"/>
                  <a:pt x="62" y="64"/>
                  <a:pt x="62" y="64"/>
                </a:cubicBezTo>
                <a:cubicBezTo>
                  <a:pt x="62" y="64"/>
                  <a:pt x="62" y="64"/>
                  <a:pt x="65" y="63"/>
                </a:cubicBezTo>
                <a:cubicBezTo>
                  <a:pt x="65" y="63"/>
                  <a:pt x="66" y="63"/>
                  <a:pt x="67" y="63"/>
                </a:cubicBezTo>
                <a:cubicBezTo>
                  <a:pt x="69" y="63"/>
                  <a:pt x="72" y="63"/>
                  <a:pt x="74" y="63"/>
                </a:cubicBezTo>
                <a:cubicBezTo>
                  <a:pt x="77" y="63"/>
                  <a:pt x="81" y="63"/>
                  <a:pt x="83" y="63"/>
                </a:cubicBezTo>
                <a:close/>
                <a:moveTo>
                  <a:pt x="84" y="78"/>
                </a:moveTo>
                <a:cubicBezTo>
                  <a:pt x="85" y="78"/>
                  <a:pt x="85" y="78"/>
                  <a:pt x="86" y="78"/>
                </a:cubicBezTo>
                <a:cubicBezTo>
                  <a:pt x="88" y="78"/>
                  <a:pt x="89" y="78"/>
                  <a:pt x="89" y="79"/>
                </a:cubicBezTo>
                <a:cubicBezTo>
                  <a:pt x="89" y="79"/>
                  <a:pt x="88" y="79"/>
                  <a:pt x="86" y="79"/>
                </a:cubicBezTo>
                <a:cubicBezTo>
                  <a:pt x="83" y="80"/>
                  <a:pt x="79" y="80"/>
                  <a:pt x="74" y="80"/>
                </a:cubicBezTo>
                <a:cubicBezTo>
                  <a:pt x="69" y="80"/>
                  <a:pt x="65" y="80"/>
                  <a:pt x="62" y="79"/>
                </a:cubicBezTo>
                <a:cubicBezTo>
                  <a:pt x="60" y="79"/>
                  <a:pt x="59" y="79"/>
                  <a:pt x="59" y="79"/>
                </a:cubicBezTo>
                <a:cubicBezTo>
                  <a:pt x="59" y="78"/>
                  <a:pt x="60" y="78"/>
                  <a:pt x="62" y="78"/>
                </a:cubicBezTo>
                <a:cubicBezTo>
                  <a:pt x="63" y="78"/>
                  <a:pt x="65" y="77"/>
                  <a:pt x="66" y="77"/>
                </a:cubicBezTo>
                <a:cubicBezTo>
                  <a:pt x="69" y="78"/>
                  <a:pt x="73" y="78"/>
                  <a:pt x="77" y="78"/>
                </a:cubicBezTo>
                <a:cubicBezTo>
                  <a:pt x="79" y="78"/>
                  <a:pt x="82" y="78"/>
                  <a:pt x="84" y="78"/>
                </a:cubicBezTo>
                <a:close/>
                <a:moveTo>
                  <a:pt x="9" y="81"/>
                </a:moveTo>
                <a:cubicBezTo>
                  <a:pt x="9" y="81"/>
                  <a:pt x="9" y="81"/>
                  <a:pt x="9" y="81"/>
                </a:cubicBezTo>
                <a:cubicBezTo>
                  <a:pt x="9" y="81"/>
                  <a:pt x="9" y="81"/>
                  <a:pt x="9" y="81"/>
                </a:cubicBezTo>
                <a:cubicBezTo>
                  <a:pt x="9" y="81"/>
                  <a:pt x="9" y="81"/>
                  <a:pt x="9" y="81"/>
                </a:cubicBezTo>
                <a:close/>
                <a:moveTo>
                  <a:pt x="40" y="70"/>
                </a:moveTo>
                <a:cubicBezTo>
                  <a:pt x="40" y="70"/>
                  <a:pt x="40" y="70"/>
                  <a:pt x="40" y="70"/>
                </a:cubicBezTo>
                <a:cubicBezTo>
                  <a:pt x="39" y="71"/>
                  <a:pt x="37" y="72"/>
                  <a:pt x="34" y="72"/>
                </a:cubicBezTo>
                <a:cubicBezTo>
                  <a:pt x="34" y="72"/>
                  <a:pt x="33" y="72"/>
                  <a:pt x="33" y="72"/>
                </a:cubicBezTo>
                <a:cubicBezTo>
                  <a:pt x="36" y="72"/>
                  <a:pt x="39" y="72"/>
                  <a:pt x="41" y="71"/>
                </a:cubicBezTo>
                <a:cubicBezTo>
                  <a:pt x="43" y="71"/>
                  <a:pt x="44" y="71"/>
                  <a:pt x="44" y="71"/>
                </a:cubicBezTo>
                <a:cubicBezTo>
                  <a:pt x="44" y="71"/>
                  <a:pt x="43" y="70"/>
                  <a:pt x="41" y="70"/>
                </a:cubicBezTo>
                <a:cubicBezTo>
                  <a:pt x="41" y="70"/>
                  <a:pt x="40" y="70"/>
                  <a:pt x="40" y="70"/>
                </a:cubicBezTo>
                <a:close/>
                <a:moveTo>
                  <a:pt x="33" y="43"/>
                </a:moveTo>
                <a:cubicBezTo>
                  <a:pt x="33" y="43"/>
                  <a:pt x="33" y="43"/>
                  <a:pt x="33" y="43"/>
                </a:cubicBezTo>
                <a:cubicBezTo>
                  <a:pt x="29" y="44"/>
                  <a:pt x="25" y="44"/>
                  <a:pt x="20" y="44"/>
                </a:cubicBezTo>
                <a:cubicBezTo>
                  <a:pt x="18" y="44"/>
                  <a:pt x="17" y="44"/>
                  <a:pt x="15" y="44"/>
                </a:cubicBezTo>
                <a:cubicBezTo>
                  <a:pt x="14" y="44"/>
                  <a:pt x="13" y="45"/>
                  <a:pt x="13" y="45"/>
                </a:cubicBezTo>
                <a:cubicBezTo>
                  <a:pt x="13" y="45"/>
                  <a:pt x="14" y="45"/>
                  <a:pt x="16" y="46"/>
                </a:cubicBezTo>
                <a:cubicBezTo>
                  <a:pt x="19" y="46"/>
                  <a:pt x="23" y="46"/>
                  <a:pt x="28" y="46"/>
                </a:cubicBezTo>
                <a:cubicBezTo>
                  <a:pt x="33" y="46"/>
                  <a:pt x="37" y="46"/>
                  <a:pt x="40" y="46"/>
                </a:cubicBezTo>
                <a:cubicBezTo>
                  <a:pt x="42" y="45"/>
                  <a:pt x="43" y="45"/>
                  <a:pt x="43" y="45"/>
                </a:cubicBezTo>
                <a:cubicBezTo>
                  <a:pt x="43" y="45"/>
                  <a:pt x="42" y="44"/>
                  <a:pt x="40" y="44"/>
                </a:cubicBezTo>
                <a:cubicBezTo>
                  <a:pt x="38" y="44"/>
                  <a:pt x="36" y="43"/>
                  <a:pt x="33" y="43"/>
                </a:cubicBezTo>
                <a:close/>
                <a:moveTo>
                  <a:pt x="32" y="30"/>
                </a:moveTo>
                <a:cubicBezTo>
                  <a:pt x="29" y="29"/>
                  <a:pt x="25" y="29"/>
                  <a:pt x="20" y="29"/>
                </a:cubicBezTo>
                <a:cubicBezTo>
                  <a:pt x="15" y="29"/>
                  <a:pt x="11" y="29"/>
                  <a:pt x="8" y="30"/>
                </a:cubicBezTo>
                <a:cubicBezTo>
                  <a:pt x="6" y="30"/>
                  <a:pt x="5" y="30"/>
                  <a:pt x="5" y="30"/>
                </a:cubicBezTo>
                <a:cubicBezTo>
                  <a:pt x="5" y="31"/>
                  <a:pt x="6" y="31"/>
                  <a:pt x="8" y="31"/>
                </a:cubicBezTo>
                <a:cubicBezTo>
                  <a:pt x="11" y="32"/>
                  <a:pt x="15" y="32"/>
                  <a:pt x="20" y="32"/>
                </a:cubicBezTo>
                <a:cubicBezTo>
                  <a:pt x="25" y="32"/>
                  <a:pt x="29" y="32"/>
                  <a:pt x="32" y="31"/>
                </a:cubicBezTo>
                <a:cubicBezTo>
                  <a:pt x="34" y="31"/>
                  <a:pt x="35" y="31"/>
                  <a:pt x="35" y="30"/>
                </a:cubicBezTo>
                <a:cubicBezTo>
                  <a:pt x="35" y="30"/>
                  <a:pt x="34" y="30"/>
                  <a:pt x="32" y="30"/>
                </a:cubicBezTo>
                <a:close/>
                <a:moveTo>
                  <a:pt x="34" y="59"/>
                </a:moveTo>
                <a:cubicBezTo>
                  <a:pt x="32" y="59"/>
                  <a:pt x="30" y="59"/>
                  <a:pt x="28" y="59"/>
                </a:cubicBezTo>
                <a:cubicBezTo>
                  <a:pt x="23" y="59"/>
                  <a:pt x="19" y="58"/>
                  <a:pt x="15" y="58"/>
                </a:cubicBezTo>
                <a:cubicBezTo>
                  <a:pt x="15" y="58"/>
                  <a:pt x="15" y="58"/>
                  <a:pt x="15" y="58"/>
                </a:cubicBezTo>
                <a:cubicBezTo>
                  <a:pt x="13" y="58"/>
                  <a:pt x="11" y="58"/>
                  <a:pt x="9" y="58"/>
                </a:cubicBezTo>
                <a:cubicBezTo>
                  <a:pt x="7" y="59"/>
                  <a:pt x="6" y="59"/>
                  <a:pt x="6" y="59"/>
                </a:cubicBezTo>
                <a:cubicBezTo>
                  <a:pt x="6" y="59"/>
                  <a:pt x="7" y="60"/>
                  <a:pt x="9" y="60"/>
                </a:cubicBezTo>
                <a:cubicBezTo>
                  <a:pt x="12" y="60"/>
                  <a:pt x="16" y="61"/>
                  <a:pt x="21" y="61"/>
                </a:cubicBezTo>
                <a:cubicBezTo>
                  <a:pt x="26" y="61"/>
                  <a:pt x="30" y="60"/>
                  <a:pt x="33" y="60"/>
                </a:cubicBezTo>
                <a:cubicBezTo>
                  <a:pt x="35" y="60"/>
                  <a:pt x="36" y="59"/>
                  <a:pt x="36" y="59"/>
                </a:cubicBezTo>
                <a:cubicBezTo>
                  <a:pt x="36" y="59"/>
                  <a:pt x="35" y="59"/>
                  <a:pt x="34" y="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pic>
        <p:nvPicPr>
          <p:cNvPr id="93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440282" y="843558"/>
            <a:ext cx="87037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7795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4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直接连接符 79"/>
          <p:cNvCxnSpPr/>
          <p:nvPr/>
        </p:nvCxnSpPr>
        <p:spPr>
          <a:xfrm flipV="1">
            <a:off x="2650049" y="2854708"/>
            <a:ext cx="776687" cy="1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原创设计师QQ598969553      _10"/>
          <p:cNvGrpSpPr/>
          <p:nvPr/>
        </p:nvGrpSpPr>
        <p:grpSpPr>
          <a:xfrm>
            <a:off x="3419872" y="2234322"/>
            <a:ext cx="4752528" cy="126136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0" name="圆角矩形 9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  <p:sp>
          <p:nvSpPr>
            <p:cNvPr id="101" name="圆角矩形 10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</p:grpSp>
      <p:sp>
        <p:nvSpPr>
          <p:cNvPr id="102" name="原创设计师QQ598969553      _11"/>
          <p:cNvSpPr>
            <a:spLocks noChangeArrowheads="1"/>
          </p:cNvSpPr>
          <p:nvPr/>
        </p:nvSpPr>
        <p:spPr bwMode="gray">
          <a:xfrm>
            <a:off x="3554069" y="2211710"/>
            <a:ext cx="4517517" cy="1312356"/>
          </a:xfrm>
          <a:prstGeom prst="roundRect">
            <a:avLst>
              <a:gd name="adj" fmla="val 11505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68552" tIns="34277" rIns="68552" bIns="3427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879">
              <a:lnSpc>
                <a:spcPct val="120000"/>
              </a:lnSpc>
              <a:defRPr/>
            </a:pP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数据是信息社会的基础性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资源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只有</a:t>
            </a:r>
            <a:r>
              <a:rPr lang="zh-CN" altLang="zh-CN" sz="2000" dirty="0">
                <a:latin typeface="微软雅黑" pitchFamily="34" charset="-122"/>
                <a:ea typeface="微软雅黑" pitchFamily="34" charset="-122"/>
              </a:rPr>
              <a:t>经过处理和分析，数据才能够完整、准确地表达其核心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意义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5" name="原创设计师QQ598969553      _14"/>
          <p:cNvGrpSpPr/>
          <p:nvPr/>
        </p:nvGrpSpPr>
        <p:grpSpPr>
          <a:xfrm>
            <a:off x="920518" y="1980712"/>
            <a:ext cx="1796253" cy="1746264"/>
            <a:chOff x="2201071" y="3406041"/>
            <a:chExt cx="1805286" cy="1805938"/>
          </a:xfrm>
        </p:grpSpPr>
        <p:grpSp>
          <p:nvGrpSpPr>
            <p:cNvPr id="36" name="组合 35"/>
            <p:cNvGrpSpPr/>
            <p:nvPr/>
          </p:nvGrpSpPr>
          <p:grpSpPr>
            <a:xfrm>
              <a:off x="2201071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0" name="同心圆 3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solidFill>
                      <a:schemeClr val="tx1"/>
                    </a:solidFill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39" name="椭圆 38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614260" y="3838457"/>
              <a:ext cx="1251849" cy="954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99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意义</a:t>
              </a:r>
              <a:endParaRPr lang="en-US" altLang="zh-CN" sz="2699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699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作用</a:t>
              </a:r>
              <a:endParaRPr lang="zh-CN" altLang="en-US" sz="2699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4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43" name="原创设计师QQ598969553      _2"/>
          <p:cNvSpPr>
            <a:spLocks noChangeArrowheads="1"/>
          </p:cNvSpPr>
          <p:nvPr/>
        </p:nvSpPr>
        <p:spPr bwMode="auto">
          <a:xfrm>
            <a:off x="490912" y="195486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案例解析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4936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直接连接符 79"/>
          <p:cNvCxnSpPr/>
          <p:nvPr/>
        </p:nvCxnSpPr>
        <p:spPr>
          <a:xfrm flipV="1">
            <a:off x="2555776" y="2193020"/>
            <a:ext cx="669009" cy="66169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原创设计师QQ598969553      _10"/>
          <p:cNvGrpSpPr/>
          <p:nvPr/>
        </p:nvGrpSpPr>
        <p:grpSpPr>
          <a:xfrm>
            <a:off x="3307834" y="771550"/>
            <a:ext cx="5400600" cy="126136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0" name="圆角矩形 9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  <p:sp>
          <p:nvSpPr>
            <p:cNvPr id="101" name="圆角矩形 10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</p:grpSp>
      <p:sp>
        <p:nvSpPr>
          <p:cNvPr id="102" name="原创设计师QQ598969553      _11"/>
          <p:cNvSpPr>
            <a:spLocks noChangeArrowheads="1"/>
          </p:cNvSpPr>
          <p:nvPr/>
        </p:nvSpPr>
        <p:spPr bwMode="gray">
          <a:xfrm>
            <a:off x="3495536" y="810224"/>
            <a:ext cx="4517517" cy="1312356"/>
          </a:xfrm>
          <a:prstGeom prst="roundRect">
            <a:avLst>
              <a:gd name="adj" fmla="val 11505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68552" tIns="34277" rIns="68552" bIns="3427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879">
              <a:lnSpc>
                <a:spcPct val="120000"/>
              </a:lnSpc>
              <a:defRPr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数据分析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整理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统计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计算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defTabSz="913879">
              <a:lnSpc>
                <a:spcPct val="120000"/>
              </a:lnSpc>
              <a:defRPr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提取信息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形成结论</a:t>
            </a:r>
            <a:endParaRPr lang="zh-CN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5" name="原创设计师QQ598969553      _14"/>
          <p:cNvGrpSpPr/>
          <p:nvPr/>
        </p:nvGrpSpPr>
        <p:grpSpPr>
          <a:xfrm>
            <a:off x="920518" y="1980712"/>
            <a:ext cx="1796253" cy="1746264"/>
            <a:chOff x="2201071" y="3406041"/>
            <a:chExt cx="1805286" cy="1805938"/>
          </a:xfrm>
        </p:grpSpPr>
        <p:grpSp>
          <p:nvGrpSpPr>
            <p:cNvPr id="36" name="组合 35"/>
            <p:cNvGrpSpPr/>
            <p:nvPr/>
          </p:nvGrpSpPr>
          <p:grpSpPr>
            <a:xfrm>
              <a:off x="2201071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0" name="同心圆 3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solidFill>
                      <a:schemeClr val="tx1"/>
                    </a:solidFill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39" name="椭圆 38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614260" y="3838457"/>
              <a:ext cx="1251849" cy="954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99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概念</a:t>
              </a:r>
              <a:endParaRPr lang="en-US" altLang="zh-CN" sz="2699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699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原理</a:t>
              </a:r>
              <a:endParaRPr lang="zh-CN" altLang="en-US" sz="2699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4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43" name="原创设计师QQ598969553      _2"/>
          <p:cNvSpPr>
            <a:spLocks noChangeArrowheads="1"/>
          </p:cNvSpPr>
          <p:nvPr/>
        </p:nvSpPr>
        <p:spPr bwMode="auto">
          <a:xfrm>
            <a:off x="490912" y="195486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案例解析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  <p:grpSp>
        <p:nvGrpSpPr>
          <p:cNvPr id="16" name="原创设计师QQ598969553      _10"/>
          <p:cNvGrpSpPr/>
          <p:nvPr/>
        </p:nvGrpSpPr>
        <p:grpSpPr>
          <a:xfrm>
            <a:off x="3347864" y="2193020"/>
            <a:ext cx="5400600" cy="2610979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7" name="圆角矩形 1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原创设计师QQ598969553      _11"/>
          <p:cNvSpPr>
            <a:spLocks noChangeArrowheads="1"/>
          </p:cNvSpPr>
          <p:nvPr/>
        </p:nvSpPr>
        <p:spPr bwMode="gray">
          <a:xfrm>
            <a:off x="3529712" y="2665735"/>
            <a:ext cx="5036904" cy="1312356"/>
          </a:xfrm>
          <a:prstGeom prst="roundRect">
            <a:avLst>
              <a:gd name="adj" fmla="val 11505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68552" tIns="34277" rIns="68552" bIns="3427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879">
              <a:lnSpc>
                <a:spcPct val="150000"/>
              </a:lnSpc>
              <a:defRPr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defRPr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defRPr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思路和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原理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defRPr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“非计算”类          “可计算”类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defRPr/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计算思维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</a:p>
          <a:p>
            <a:pPr defTabSz="913879">
              <a:lnSpc>
                <a:spcPct val="150000"/>
              </a:lnSpc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抽象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界定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量化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建模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算法设计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自动运算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pPr defTabSz="913879">
              <a:lnSpc>
                <a:spcPct val="150000"/>
              </a:lnSpc>
              <a:defRPr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     </a:t>
            </a:r>
            <a:endParaRPr lang="zh-CN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1" name="直接连接符 20"/>
          <p:cNvCxnSpPr>
            <a:stCxn id="40" idx="6"/>
          </p:cNvCxnSpPr>
          <p:nvPr/>
        </p:nvCxnSpPr>
        <p:spPr>
          <a:xfrm>
            <a:off x="2716771" y="2853844"/>
            <a:ext cx="559085" cy="619234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5290696" y="3131188"/>
            <a:ext cx="7574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3996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直接连接符 79"/>
          <p:cNvCxnSpPr/>
          <p:nvPr/>
        </p:nvCxnSpPr>
        <p:spPr>
          <a:xfrm flipV="1">
            <a:off x="2555776" y="2193020"/>
            <a:ext cx="669009" cy="66169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原创设计师QQ598969553      _10"/>
          <p:cNvGrpSpPr/>
          <p:nvPr/>
        </p:nvGrpSpPr>
        <p:grpSpPr>
          <a:xfrm>
            <a:off x="3307834" y="843558"/>
            <a:ext cx="5040560" cy="24692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0" name="圆角矩形 9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  <p:sp>
          <p:nvSpPr>
            <p:cNvPr id="101" name="圆角矩形 10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</p:grpSp>
      <p:sp>
        <p:nvSpPr>
          <p:cNvPr id="102" name="原创设计师QQ598969553      _11"/>
          <p:cNvSpPr>
            <a:spLocks noChangeArrowheads="1"/>
          </p:cNvSpPr>
          <p:nvPr/>
        </p:nvSpPr>
        <p:spPr bwMode="gray">
          <a:xfrm>
            <a:off x="3400501" y="1403410"/>
            <a:ext cx="4781718" cy="1312356"/>
          </a:xfrm>
          <a:prstGeom prst="roundRect">
            <a:avLst>
              <a:gd name="adj" fmla="val 11505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68552" tIns="34277" rIns="68552" bIns="3427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913879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理解计算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思维解决“非计算类”问题的基本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思想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285750" indent="-285750" defTabSz="913879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经历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数据分析的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过程，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掌握抽象、界定、量化、建模、算法设计、自动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计算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结论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分析等的基本方法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，形成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解决问题的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方案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285750" indent="-285750" defTabSz="913879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理解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“数据”对人类社会的基础性作用</a:t>
            </a:r>
          </a:p>
        </p:txBody>
      </p:sp>
      <p:grpSp>
        <p:nvGrpSpPr>
          <p:cNvPr id="35" name="原创设计师QQ598969553      _14"/>
          <p:cNvGrpSpPr/>
          <p:nvPr/>
        </p:nvGrpSpPr>
        <p:grpSpPr>
          <a:xfrm>
            <a:off x="920518" y="1980712"/>
            <a:ext cx="1796253" cy="1746264"/>
            <a:chOff x="2201071" y="3406041"/>
            <a:chExt cx="1805286" cy="1805938"/>
          </a:xfrm>
        </p:grpSpPr>
        <p:grpSp>
          <p:nvGrpSpPr>
            <p:cNvPr id="36" name="组合 35"/>
            <p:cNvGrpSpPr/>
            <p:nvPr/>
          </p:nvGrpSpPr>
          <p:grpSpPr>
            <a:xfrm>
              <a:off x="2201071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0" name="同心圆 3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solidFill>
                      <a:schemeClr val="tx1"/>
                    </a:solidFill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39" name="椭圆 38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614260" y="3838457"/>
              <a:ext cx="1251849" cy="954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99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目标</a:t>
              </a:r>
              <a:endParaRPr lang="en-US" altLang="zh-CN" sz="2699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699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方法</a:t>
              </a:r>
            </a:p>
          </p:txBody>
        </p:sp>
      </p:grpSp>
      <p:pic>
        <p:nvPicPr>
          <p:cNvPr id="4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  <p:sp>
        <p:nvSpPr>
          <p:cNvPr id="43" name="原创设计师QQ598969553      _2"/>
          <p:cNvSpPr>
            <a:spLocks noChangeArrowheads="1"/>
          </p:cNvSpPr>
          <p:nvPr/>
        </p:nvSpPr>
        <p:spPr bwMode="auto">
          <a:xfrm>
            <a:off x="490912" y="195486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3200" b="1" dirty="0" smtClean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0800000" scaled="0"/>
                </a:gradFill>
                <a:latin typeface="微软雅黑" pitchFamily="34" charset="-122"/>
                <a:ea typeface="微软雅黑" panose="020B0503020204020204" pitchFamily="34" charset="-122"/>
                <a:sym typeface="微软雅黑" pitchFamily="34" charset="-122"/>
              </a:rPr>
              <a:t>案例解析</a:t>
            </a:r>
            <a:endParaRPr lang="zh-CN" altLang="en-US" sz="32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10800000" scaled="0"/>
              </a:gradFill>
              <a:latin typeface="微软雅黑" pitchFamily="34" charset="-122"/>
              <a:ea typeface="微软雅黑" panose="020B0503020204020204" pitchFamily="34" charset="-122"/>
              <a:sym typeface="微软雅黑" pitchFamily="34" charset="-122"/>
            </a:endParaRPr>
          </a:p>
        </p:txBody>
      </p:sp>
      <p:grpSp>
        <p:nvGrpSpPr>
          <p:cNvPr id="16" name="原创设计师QQ598969553      _10"/>
          <p:cNvGrpSpPr/>
          <p:nvPr/>
        </p:nvGrpSpPr>
        <p:grpSpPr>
          <a:xfrm>
            <a:off x="3347864" y="3670843"/>
            <a:ext cx="5040560" cy="917131"/>
            <a:chOff x="4304043" y="1286668"/>
            <a:chExt cx="3837944" cy="2757792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7" name="圆角矩形 16"/>
            <p:cNvSpPr/>
            <p:nvPr/>
          </p:nvSpPr>
          <p:spPr>
            <a:xfrm>
              <a:off x="4304043" y="1286668"/>
              <a:ext cx="3837944" cy="2757792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原创设计师QQ598969553      _11"/>
          <p:cNvSpPr>
            <a:spLocks noChangeArrowheads="1"/>
          </p:cNvSpPr>
          <p:nvPr/>
        </p:nvSpPr>
        <p:spPr bwMode="gray">
          <a:xfrm>
            <a:off x="3419872" y="3507854"/>
            <a:ext cx="4762347" cy="987092"/>
          </a:xfrm>
          <a:prstGeom prst="roundRect">
            <a:avLst>
              <a:gd name="adj" fmla="val 11505"/>
            </a:avLst>
          </a:prstGeom>
          <a:noFill/>
          <a:ln w="28575" cap="flat" cmpd="sng" algn="ctr">
            <a:noFill/>
            <a:prstDash val="solid"/>
          </a:ln>
          <a:effectLst/>
          <a:extLst/>
        </p:spPr>
        <p:txBody>
          <a:bodyPr lIns="68552" tIns="34277" rIns="68552" bIns="3427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879">
              <a:lnSpc>
                <a:spcPct val="120000"/>
              </a:lnSpc>
              <a:defRPr/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20000"/>
              </a:lnSpc>
              <a:defRPr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案例教学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法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直接教学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法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</a:t>
            </a:r>
          </a:p>
          <a:p>
            <a:pPr defTabSz="913879">
              <a:lnSpc>
                <a:spcPct val="120000"/>
              </a:lnSpc>
              <a:defRPr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实验探究法     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合作学习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法</a:t>
            </a:r>
            <a:endParaRPr lang="zh-CN" altLang="zh-CN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1" name="直接连接符 20"/>
          <p:cNvCxnSpPr>
            <a:stCxn id="40" idx="6"/>
          </p:cNvCxnSpPr>
          <p:nvPr/>
        </p:nvCxnSpPr>
        <p:spPr>
          <a:xfrm>
            <a:off x="2716771" y="2853844"/>
            <a:ext cx="559085" cy="619234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8363205" y="2355805"/>
            <a:ext cx="673291" cy="792009"/>
            <a:chOff x="8427187" y="2078203"/>
            <a:chExt cx="673291" cy="792009"/>
          </a:xfrm>
        </p:grpSpPr>
        <p:grpSp>
          <p:nvGrpSpPr>
            <p:cNvPr id="22" name="组合 21"/>
            <p:cNvGrpSpPr/>
            <p:nvPr/>
          </p:nvGrpSpPr>
          <p:grpSpPr>
            <a:xfrm>
              <a:off x="8643212" y="2078203"/>
              <a:ext cx="457266" cy="445661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23" name="椭圆 22"/>
              <p:cNvSpPr/>
              <p:nvPr/>
            </p:nvSpPr>
            <p:spPr>
              <a:xfrm>
                <a:off x="3724323" y="1908536"/>
                <a:ext cx="1329153" cy="132915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rgbClr val="0070C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椭圆 23">
                <a:hlinkClick r:id="rId4" action="ppaction://hlinksldjump"/>
              </p:cNvPr>
              <p:cNvSpPr/>
              <p:nvPr/>
            </p:nvSpPr>
            <p:spPr>
              <a:xfrm>
                <a:off x="3839838" y="2024052"/>
                <a:ext cx="1098122" cy="109812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8427187" y="2570034"/>
              <a:ext cx="293355" cy="300178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26" name="椭圆 25"/>
              <p:cNvSpPr/>
              <p:nvPr/>
            </p:nvSpPr>
            <p:spPr>
              <a:xfrm>
                <a:off x="3724323" y="1908536"/>
                <a:ext cx="1329153" cy="132915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rgbClr val="0070C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椭圆 26">
                <a:hlinkClick r:id="rId5" action="ppaction://hlinksldjump"/>
              </p:cNvPr>
              <p:cNvSpPr/>
              <p:nvPr/>
            </p:nvSpPr>
            <p:spPr>
              <a:xfrm>
                <a:off x="3839838" y="2024052"/>
                <a:ext cx="1098122" cy="109812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1078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629" y="789282"/>
            <a:ext cx="3672408" cy="396583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lIns="68552" tIns="34277" rIns="68552" bIns="34277" anchor="ctr"/>
          <a:lstStyle>
            <a:defPPr>
              <a:defRPr lang="zh-CN"/>
            </a:defPPr>
            <a:lvl1pPr marL="285750" indent="-285750" defTabSz="913879">
              <a:lnSpc>
                <a:spcPct val="120000"/>
              </a:lnSpc>
              <a:buFont typeface="Wingdings" pitchFamily="2" charset="2"/>
              <a:buChar char="Ø"/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0" indent="0">
              <a:buNone/>
            </a:pPr>
            <a:r>
              <a:rPr lang="zh-CN" altLang="en-US" sz="2500" dirty="0"/>
              <a:t>确定</a:t>
            </a:r>
            <a:r>
              <a:rPr lang="zh-CN" altLang="en-US" sz="2500" dirty="0" smtClean="0"/>
              <a:t>依据：新课标</a:t>
            </a:r>
            <a:endParaRPr lang="zh-CN" altLang="en-US" sz="2500" dirty="0"/>
          </a:p>
        </p:txBody>
      </p:sp>
      <p:sp>
        <p:nvSpPr>
          <p:cNvPr id="3" name="矩形 2"/>
          <p:cNvSpPr/>
          <p:nvPr/>
        </p:nvSpPr>
        <p:spPr>
          <a:xfrm>
            <a:off x="899592" y="1185865"/>
            <a:ext cx="6840760" cy="3406989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lIns="68552" tIns="34277" rIns="68552" bIns="34277" anchor="ctr"/>
          <a:lstStyle/>
          <a:p>
            <a:pPr defTabSz="913879">
              <a:lnSpc>
                <a:spcPct val="150000"/>
              </a:lnSpc>
              <a:buFont typeface="Wingdings" pitchFamily="2" charset="2"/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defTabSz="913879"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所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体现的主要</a:t>
            </a:r>
            <a:r>
              <a:rPr lang="zh-CN" altLang="zh-CN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核心素养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为计算思维和信息社会责任。</a:t>
            </a:r>
          </a:p>
          <a:p>
            <a:pPr defTabSz="913879">
              <a:lnSpc>
                <a:spcPct val="150000"/>
              </a:lnSpc>
              <a:buFont typeface="Wingdings" pitchFamily="2" charset="2"/>
              <a:buNone/>
            </a:pP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内容标准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：（通过学习）学生能认识到数据在信息社会中的重要价值，合理处理与应用数据，根据需要运用数字化工具解决生活与学习中的问题；</a:t>
            </a:r>
          </a:p>
          <a:p>
            <a:pPr defTabSz="913879">
              <a:lnSpc>
                <a:spcPct val="150000"/>
              </a:lnSpc>
              <a:buFont typeface="Wingdings" pitchFamily="2" charset="2"/>
              <a:buNone/>
            </a:pP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zh-CN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学业要求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：能够运用生活中的实例描述数据的内涵与外延，将有限制条件的、复杂生活情境中的关系进行抽象，按照任务需求，了解数据收集、分析和可视化表达的基本方法，能够利用软件工具对数据进行处理。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8242584" y="4196849"/>
            <a:ext cx="673291" cy="792009"/>
            <a:chOff x="8427187" y="2078203"/>
            <a:chExt cx="673291" cy="792009"/>
          </a:xfrm>
        </p:grpSpPr>
        <p:grpSp>
          <p:nvGrpSpPr>
            <p:cNvPr id="5" name="组合 4"/>
            <p:cNvGrpSpPr/>
            <p:nvPr/>
          </p:nvGrpSpPr>
          <p:grpSpPr>
            <a:xfrm>
              <a:off x="8643212" y="2078203"/>
              <a:ext cx="457266" cy="445661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9" name="椭圆 8">
                <a:hlinkClick r:id="rId2" action="ppaction://hlinksldjump"/>
              </p:cNvPr>
              <p:cNvSpPr/>
              <p:nvPr/>
            </p:nvSpPr>
            <p:spPr>
              <a:xfrm>
                <a:off x="3724323" y="1908536"/>
                <a:ext cx="1329153" cy="132915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rgbClr val="0070C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>
                <a:hlinkClick r:id="rId2" action="ppaction://hlinksldjump"/>
              </p:cNvPr>
              <p:cNvSpPr/>
              <p:nvPr/>
            </p:nvSpPr>
            <p:spPr>
              <a:xfrm>
                <a:off x="3839838" y="2024052"/>
                <a:ext cx="1098122" cy="109812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8427187" y="2570034"/>
              <a:ext cx="293355" cy="300178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7" name="椭圆 6"/>
              <p:cNvSpPr/>
              <p:nvPr/>
            </p:nvSpPr>
            <p:spPr>
              <a:xfrm>
                <a:off x="3724323" y="1908536"/>
                <a:ext cx="1329153" cy="132915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rgbClr val="0070C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3839838" y="2024052"/>
                <a:ext cx="1098122" cy="109812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55103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4534" y="1131590"/>
            <a:ext cx="7128792" cy="269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</a:pP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教学方法的设计依据：</a:t>
            </a:r>
          </a:p>
          <a:p>
            <a:pPr>
              <a:lnSpc>
                <a:spcPts val="2900"/>
              </a:lnSpc>
            </a:pPr>
            <a:endParaRPr lang="en-US" altLang="zh-CN" sz="2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2900"/>
              </a:lnSpc>
            </a:pPr>
            <a:r>
              <a:rPr lang="zh-CN" altLang="zh-CN" sz="2200" dirty="0" smtClean="0">
                <a:latin typeface="微软雅黑" pitchFamily="34" charset="-122"/>
                <a:ea typeface="微软雅黑" pitchFamily="34" charset="-122"/>
              </a:rPr>
              <a:t>新</a:t>
            </a:r>
            <a:r>
              <a:rPr lang="zh-CN" altLang="zh-CN" sz="2200" dirty="0">
                <a:latin typeface="微软雅黑" pitchFamily="34" charset="-122"/>
                <a:ea typeface="微软雅黑" pitchFamily="34" charset="-122"/>
              </a:rPr>
              <a:t>课标对本模块的教学建议：教师应鼓励学生通过自主探究解决问题，在解决问题的过程中整合知识学习，促进思维发展。教师要从“学会操作”转向“形成学科核心素养”，在“尝试→验证→修正”的“试错”过程中发展学生的计算思维。</a:t>
            </a:r>
          </a:p>
        </p:txBody>
      </p:sp>
    </p:spTree>
    <p:extLst>
      <p:ext uri="{BB962C8B-B14F-4D97-AF65-F5344CB8AC3E}">
        <p14:creationId xmlns:p14="http://schemas.microsoft.com/office/powerpoint/2010/main" val="17938585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原创设计师QQ598969553      _1"/>
          <p:cNvSpPr/>
          <p:nvPr/>
        </p:nvSpPr>
        <p:spPr>
          <a:xfrm>
            <a:off x="2843808" y="906574"/>
            <a:ext cx="3330351" cy="3330351"/>
          </a:xfrm>
          <a:prstGeom prst="ellipse">
            <a:avLst/>
          </a:prstGeom>
          <a:solidFill>
            <a:srgbClr val="F6F6F7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grpSp>
        <p:nvGrpSpPr>
          <p:cNvPr id="46" name="原创设计师QQ598969553      _2"/>
          <p:cNvGrpSpPr/>
          <p:nvPr/>
        </p:nvGrpSpPr>
        <p:grpSpPr>
          <a:xfrm>
            <a:off x="2950008" y="1033703"/>
            <a:ext cx="2606803" cy="2585874"/>
            <a:chOff x="2924521" y="1777488"/>
            <a:chExt cx="1974706" cy="1958851"/>
          </a:xfrm>
        </p:grpSpPr>
        <p:sp>
          <p:nvSpPr>
            <p:cNvPr id="47" name="椭圆 46"/>
            <p:cNvSpPr/>
            <p:nvPr/>
          </p:nvSpPr>
          <p:spPr>
            <a:xfrm>
              <a:off x="2924521" y="1777488"/>
              <a:ext cx="570404" cy="570404"/>
            </a:xfrm>
            <a:prstGeom prst="ellipse">
              <a:avLst/>
            </a:prstGeom>
            <a:gradFill flip="none" rotWithShape="1">
              <a:gsLst>
                <a:gs pos="18000">
                  <a:srgbClr val="C6C6C6"/>
                </a:gs>
                <a:gs pos="0">
                  <a:schemeClr val="bg1">
                    <a:lumMod val="75000"/>
                  </a:schemeClr>
                </a:gs>
                <a:gs pos="61000">
                  <a:srgbClr val="EEEEEE"/>
                </a:gs>
                <a:gs pos="100000">
                  <a:schemeClr val="bg1">
                    <a:tint val="23500"/>
                    <a:satMod val="160000"/>
                    <a:lumMod val="96000"/>
                  </a:schemeClr>
                </a:gs>
              </a:gsLst>
              <a:lin ang="7800000" scaled="0"/>
              <a:tileRect/>
            </a:gradFill>
            <a:ln w="9525" cap="flat" cmpd="sng">
              <a:gradFill flip="none" rotWithShape="1">
                <a:gsLst>
                  <a:gs pos="100000">
                    <a:schemeClr val="bg1">
                      <a:lumMod val="65000"/>
                    </a:schemeClr>
                  </a:gs>
                  <a:gs pos="0">
                    <a:schemeClr val="bg1">
                      <a:lumMod val="0"/>
                      <a:lumOff val="100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7800000" scaled="0"/>
                <a:tileRect/>
              </a:gradFill>
              <a:prstDash val="solid"/>
              <a:round/>
            </a:ln>
            <a:effectLst>
              <a:outerShdw blurRad="177800" dist="63500" dir="7800000" sx="105000" sy="105000" algn="r" rotWithShape="0">
                <a:prstClr val="black">
                  <a:alpha val="22000"/>
                </a:prstClr>
              </a:outerShdw>
              <a:softEdge rad="0"/>
            </a:effectLst>
            <a:scene3d>
              <a:camera prst="orthographicFront"/>
              <a:lightRig rig="fla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3311728" y="2148840"/>
              <a:ext cx="1587499" cy="1587499"/>
            </a:xfrm>
            <a:prstGeom prst="ellipse">
              <a:avLst/>
            </a:prstGeom>
            <a:gradFill flip="none" rotWithShape="1">
              <a:gsLst>
                <a:gs pos="18000">
                  <a:srgbClr val="C6C6C6"/>
                </a:gs>
                <a:gs pos="0">
                  <a:schemeClr val="bg1">
                    <a:lumMod val="75000"/>
                  </a:schemeClr>
                </a:gs>
                <a:gs pos="61000">
                  <a:srgbClr val="EEEEEE"/>
                </a:gs>
                <a:gs pos="100000">
                  <a:schemeClr val="bg1">
                    <a:tint val="23500"/>
                    <a:satMod val="160000"/>
                    <a:lumMod val="96000"/>
                  </a:schemeClr>
                </a:gs>
              </a:gsLst>
              <a:lin ang="7800000" scaled="0"/>
              <a:tileRect/>
            </a:gradFill>
            <a:ln w="9525" cap="flat" cmpd="sng">
              <a:gradFill flip="none" rotWithShape="1">
                <a:gsLst>
                  <a:gs pos="100000">
                    <a:schemeClr val="bg1">
                      <a:lumMod val="65000"/>
                    </a:schemeClr>
                  </a:gs>
                  <a:gs pos="0">
                    <a:schemeClr val="bg1">
                      <a:lumMod val="0"/>
                      <a:lumOff val="100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7800000" scaled="0"/>
                <a:tileRect/>
              </a:gradFill>
              <a:prstDash val="solid"/>
              <a:round/>
            </a:ln>
            <a:effectLst>
              <a:outerShdw blurRad="177800" dist="63500" dir="7800000" sx="105000" sy="105000" algn="r" rotWithShape="0">
                <a:prstClr val="black">
                  <a:alpha val="22000"/>
                </a:prstClr>
              </a:outerShdw>
              <a:softEdge rad="0"/>
            </a:effectLst>
            <a:scene3d>
              <a:camera prst="orthographicFront"/>
              <a:lightRig rig="fla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原创设计师QQ598969553      _3"/>
          <p:cNvSpPr txBox="1"/>
          <p:nvPr/>
        </p:nvSpPr>
        <p:spPr>
          <a:xfrm>
            <a:off x="3702996" y="2219376"/>
            <a:ext cx="1568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accent1"/>
                </a:solidFill>
                <a:ea typeface="微软雅黑" panose="020B0503020204020204" pitchFamily="34" charset="-122"/>
              </a:rPr>
              <a:t>PART </a:t>
            </a:r>
            <a:r>
              <a:rPr lang="en-US" altLang="zh-CN" sz="2000" dirty="0" smtClean="0">
                <a:solidFill>
                  <a:schemeClr val="accent1"/>
                </a:solidFill>
                <a:ea typeface="微软雅黑" panose="020B0503020204020204" pitchFamily="34" charset="-122"/>
              </a:rPr>
              <a:t>04</a:t>
            </a:r>
            <a:endParaRPr lang="zh-CN" altLang="en-US" sz="2000" dirty="0">
              <a:solidFill>
                <a:schemeClr val="accent1"/>
              </a:solidFill>
              <a:ea typeface="微软雅黑" panose="020B0503020204020204" pitchFamily="34" charset="-122"/>
            </a:endParaRPr>
          </a:p>
        </p:txBody>
      </p:sp>
      <p:sp>
        <p:nvSpPr>
          <p:cNvPr id="50" name="原创设计师QQ598969553      _4"/>
          <p:cNvSpPr txBox="1"/>
          <p:nvPr/>
        </p:nvSpPr>
        <p:spPr>
          <a:xfrm>
            <a:off x="3598221" y="2578861"/>
            <a:ext cx="177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b="1" dirty="0">
                <a:latin typeface="微软雅黑" pitchFamily="34" charset="-122"/>
                <a:ea typeface="微软雅黑" pitchFamily="34" charset="-122"/>
              </a:rPr>
              <a:t>过程与实施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原创设计师QQ598969553      _5"/>
          <p:cNvSpPr>
            <a:spLocks noEditPoints="1"/>
          </p:cNvSpPr>
          <p:nvPr/>
        </p:nvSpPr>
        <p:spPr bwMode="auto">
          <a:xfrm>
            <a:off x="3161522" y="1179101"/>
            <a:ext cx="329960" cy="344823"/>
          </a:xfrm>
          <a:custGeom>
            <a:avLst/>
            <a:gdLst>
              <a:gd name="T0" fmla="*/ 81 w 94"/>
              <a:gd name="T1" fmla="*/ 57 h 98"/>
              <a:gd name="T2" fmla="*/ 81 w 94"/>
              <a:gd name="T3" fmla="*/ 95 h 98"/>
              <a:gd name="T4" fmla="*/ 81 w 94"/>
              <a:gd name="T5" fmla="*/ 98 h 98"/>
              <a:gd name="T6" fmla="*/ 78 w 94"/>
              <a:gd name="T7" fmla="*/ 98 h 98"/>
              <a:gd name="T8" fmla="*/ 67 w 94"/>
              <a:gd name="T9" fmla="*/ 98 h 98"/>
              <a:gd name="T10" fmla="*/ 67 w 94"/>
              <a:gd name="T11" fmla="*/ 68 h 98"/>
              <a:gd name="T12" fmla="*/ 62 w 94"/>
              <a:gd name="T13" fmla="*/ 64 h 98"/>
              <a:gd name="T14" fmla="*/ 49 w 94"/>
              <a:gd name="T15" fmla="*/ 64 h 98"/>
              <a:gd name="T16" fmla="*/ 45 w 94"/>
              <a:gd name="T17" fmla="*/ 68 h 98"/>
              <a:gd name="T18" fmla="*/ 45 w 94"/>
              <a:gd name="T19" fmla="*/ 98 h 98"/>
              <a:gd name="T20" fmla="*/ 15 w 94"/>
              <a:gd name="T21" fmla="*/ 98 h 98"/>
              <a:gd name="T22" fmla="*/ 12 w 94"/>
              <a:gd name="T23" fmla="*/ 98 h 98"/>
              <a:gd name="T24" fmla="*/ 12 w 94"/>
              <a:gd name="T25" fmla="*/ 95 h 98"/>
              <a:gd name="T26" fmla="*/ 12 w 94"/>
              <a:gd name="T27" fmla="*/ 57 h 98"/>
              <a:gd name="T28" fmla="*/ 3 w 94"/>
              <a:gd name="T29" fmla="*/ 57 h 98"/>
              <a:gd name="T30" fmla="*/ 0 w 94"/>
              <a:gd name="T31" fmla="*/ 50 h 98"/>
              <a:gd name="T32" fmla="*/ 44 w 94"/>
              <a:gd name="T33" fmla="*/ 3 h 98"/>
              <a:gd name="T34" fmla="*/ 47 w 94"/>
              <a:gd name="T35" fmla="*/ 0 h 98"/>
              <a:gd name="T36" fmla="*/ 50 w 94"/>
              <a:gd name="T37" fmla="*/ 3 h 98"/>
              <a:gd name="T38" fmla="*/ 94 w 94"/>
              <a:gd name="T39" fmla="*/ 50 h 98"/>
              <a:gd name="T40" fmla="*/ 90 w 94"/>
              <a:gd name="T41" fmla="*/ 57 h 98"/>
              <a:gd name="T42" fmla="*/ 81 w 94"/>
              <a:gd name="T43" fmla="*/ 57 h 98"/>
              <a:gd name="T44" fmla="*/ 74 w 94"/>
              <a:gd name="T45" fmla="*/ 8 h 98"/>
              <a:gd name="T46" fmla="*/ 77 w 94"/>
              <a:gd name="T47" fmla="*/ 8 h 98"/>
              <a:gd name="T48" fmla="*/ 77 w 94"/>
              <a:gd name="T49" fmla="*/ 2 h 98"/>
              <a:gd name="T50" fmla="*/ 61 w 94"/>
              <a:gd name="T51" fmla="*/ 2 h 98"/>
              <a:gd name="T52" fmla="*/ 61 w 94"/>
              <a:gd name="T53" fmla="*/ 8 h 98"/>
              <a:gd name="T54" fmla="*/ 64 w 94"/>
              <a:gd name="T55" fmla="*/ 8 h 98"/>
              <a:gd name="T56" fmla="*/ 64 w 94"/>
              <a:gd name="T57" fmla="*/ 13 h 98"/>
              <a:gd name="T58" fmla="*/ 74 w 94"/>
              <a:gd name="T59" fmla="*/ 25 h 98"/>
              <a:gd name="T60" fmla="*/ 74 w 94"/>
              <a:gd name="T61" fmla="*/ 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4" h="98">
                <a:moveTo>
                  <a:pt x="81" y="57"/>
                </a:moveTo>
                <a:cubicBezTo>
                  <a:pt x="81" y="95"/>
                  <a:pt x="81" y="95"/>
                  <a:pt x="81" y="95"/>
                </a:cubicBezTo>
                <a:cubicBezTo>
                  <a:pt x="81" y="98"/>
                  <a:pt x="81" y="98"/>
                  <a:pt x="81" y="98"/>
                </a:cubicBezTo>
                <a:cubicBezTo>
                  <a:pt x="78" y="98"/>
                  <a:pt x="78" y="98"/>
                  <a:pt x="78" y="98"/>
                </a:cubicBezTo>
                <a:cubicBezTo>
                  <a:pt x="67" y="98"/>
                  <a:pt x="67" y="98"/>
                  <a:pt x="67" y="98"/>
                </a:cubicBezTo>
                <a:cubicBezTo>
                  <a:pt x="67" y="68"/>
                  <a:pt x="67" y="68"/>
                  <a:pt x="67" y="68"/>
                </a:cubicBezTo>
                <a:cubicBezTo>
                  <a:pt x="67" y="66"/>
                  <a:pt x="65" y="64"/>
                  <a:pt x="62" y="64"/>
                </a:cubicBezTo>
                <a:cubicBezTo>
                  <a:pt x="49" y="64"/>
                  <a:pt x="49" y="64"/>
                  <a:pt x="49" y="64"/>
                </a:cubicBezTo>
                <a:cubicBezTo>
                  <a:pt x="47" y="64"/>
                  <a:pt x="45" y="66"/>
                  <a:pt x="45" y="68"/>
                </a:cubicBezTo>
                <a:cubicBezTo>
                  <a:pt x="45" y="98"/>
                  <a:pt x="45" y="98"/>
                  <a:pt x="45" y="98"/>
                </a:cubicBezTo>
                <a:cubicBezTo>
                  <a:pt x="15" y="98"/>
                  <a:pt x="15" y="98"/>
                  <a:pt x="15" y="98"/>
                </a:cubicBezTo>
                <a:cubicBezTo>
                  <a:pt x="12" y="98"/>
                  <a:pt x="12" y="98"/>
                  <a:pt x="12" y="98"/>
                </a:cubicBezTo>
                <a:cubicBezTo>
                  <a:pt x="12" y="95"/>
                  <a:pt x="12" y="95"/>
                  <a:pt x="12" y="95"/>
                </a:cubicBezTo>
                <a:cubicBezTo>
                  <a:pt x="12" y="57"/>
                  <a:pt x="12" y="57"/>
                  <a:pt x="12" y="57"/>
                </a:cubicBezTo>
                <a:cubicBezTo>
                  <a:pt x="3" y="57"/>
                  <a:pt x="3" y="57"/>
                  <a:pt x="3" y="57"/>
                </a:cubicBezTo>
                <a:cubicBezTo>
                  <a:pt x="0" y="50"/>
                  <a:pt x="0" y="50"/>
                  <a:pt x="0" y="50"/>
                </a:cubicBezTo>
                <a:cubicBezTo>
                  <a:pt x="44" y="3"/>
                  <a:pt x="44" y="3"/>
                  <a:pt x="44" y="3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3"/>
                  <a:pt x="50" y="3"/>
                  <a:pt x="50" y="3"/>
                </a:cubicBezTo>
                <a:cubicBezTo>
                  <a:pt x="94" y="50"/>
                  <a:pt x="94" y="50"/>
                  <a:pt x="94" y="50"/>
                </a:cubicBezTo>
                <a:cubicBezTo>
                  <a:pt x="90" y="57"/>
                  <a:pt x="90" y="57"/>
                  <a:pt x="90" y="57"/>
                </a:cubicBezTo>
                <a:cubicBezTo>
                  <a:pt x="81" y="57"/>
                  <a:pt x="81" y="57"/>
                  <a:pt x="81" y="57"/>
                </a:cubicBezTo>
                <a:close/>
                <a:moveTo>
                  <a:pt x="74" y="8"/>
                </a:moveTo>
                <a:cubicBezTo>
                  <a:pt x="77" y="8"/>
                  <a:pt x="77" y="8"/>
                  <a:pt x="77" y="8"/>
                </a:cubicBezTo>
                <a:cubicBezTo>
                  <a:pt x="77" y="2"/>
                  <a:pt x="77" y="2"/>
                  <a:pt x="77" y="2"/>
                </a:cubicBezTo>
                <a:cubicBezTo>
                  <a:pt x="61" y="2"/>
                  <a:pt x="61" y="2"/>
                  <a:pt x="61" y="2"/>
                </a:cubicBezTo>
                <a:cubicBezTo>
                  <a:pt x="61" y="8"/>
                  <a:pt x="61" y="8"/>
                  <a:pt x="61" y="8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13"/>
                  <a:pt x="64" y="13"/>
                  <a:pt x="64" y="13"/>
                </a:cubicBezTo>
                <a:cubicBezTo>
                  <a:pt x="74" y="25"/>
                  <a:pt x="74" y="25"/>
                  <a:pt x="74" y="25"/>
                </a:cubicBezTo>
                <a:lnTo>
                  <a:pt x="74" y="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pic>
        <p:nvPicPr>
          <p:cNvPr id="9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93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56"/>
</p:tagLst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3C3"/>
      </a:accent1>
      <a:accent2>
        <a:srgbClr val="01B0F1"/>
      </a:accent2>
      <a:accent3>
        <a:srgbClr val="0073C3"/>
      </a:accent3>
      <a:accent4>
        <a:srgbClr val="01B0F1"/>
      </a:accent4>
      <a:accent5>
        <a:srgbClr val="0073C3"/>
      </a:accent5>
      <a:accent6>
        <a:srgbClr val="01B0F1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1020</Words>
  <Application>Microsoft Office PowerPoint</Application>
  <PresentationFormat>全屏显示(16:9)</PresentationFormat>
  <Paragraphs>107</Paragraphs>
  <Slides>19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win7</cp:lastModifiedBy>
  <cp:revision>66</cp:revision>
  <dcterms:created xsi:type="dcterms:W3CDTF">2015-12-26T16:30:42Z</dcterms:created>
  <dcterms:modified xsi:type="dcterms:W3CDTF">2018-07-26T16:25:03Z</dcterms:modified>
</cp:coreProperties>
</file>