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378" r:id="rId3"/>
    <p:sldId id="352" r:id="rId4"/>
    <p:sldId id="353" r:id="rId5"/>
    <p:sldId id="354" r:id="rId6"/>
    <p:sldId id="376" r:id="rId7"/>
    <p:sldId id="377" r:id="rId8"/>
    <p:sldId id="355" r:id="rId9"/>
    <p:sldId id="356" r:id="rId10"/>
    <p:sldId id="258" r:id="rId11"/>
    <p:sldId id="257" r:id="rId12"/>
    <p:sldId id="260" r:id="rId13"/>
    <p:sldId id="379" r:id="rId14"/>
    <p:sldId id="380" r:id="rId15"/>
    <p:sldId id="349" r:id="rId16"/>
    <p:sldId id="350" r:id="rId17"/>
    <p:sldId id="351"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363" r:id="rId35"/>
    <p:sldId id="278" r:id="rId36"/>
    <p:sldId id="362" r:id="rId37"/>
    <p:sldId id="279" r:id="rId38"/>
    <p:sldId id="280" r:id="rId39"/>
    <p:sldId id="281" r:id="rId40"/>
    <p:sldId id="282" r:id="rId41"/>
    <p:sldId id="283" r:id="rId42"/>
    <p:sldId id="284" r:id="rId43"/>
    <p:sldId id="357" r:id="rId44"/>
    <p:sldId id="361" r:id="rId45"/>
    <p:sldId id="358" r:id="rId46"/>
    <p:sldId id="359" r:id="rId47"/>
    <p:sldId id="360" r:id="rId48"/>
    <p:sldId id="285" r:id="rId49"/>
    <p:sldId id="286" r:id="rId50"/>
    <p:sldId id="364" r:id="rId51"/>
    <p:sldId id="365" r:id="rId52"/>
    <p:sldId id="367" r:id="rId53"/>
    <p:sldId id="368" r:id="rId54"/>
    <p:sldId id="369" r:id="rId55"/>
    <p:sldId id="370" r:id="rId56"/>
    <p:sldId id="371" r:id="rId57"/>
    <p:sldId id="372" r:id="rId58"/>
    <p:sldId id="373" r:id="rId59"/>
    <p:sldId id="374" r:id="rId60"/>
    <p:sldId id="287" r:id="rId61"/>
    <p:sldId id="375" r:id="rId62"/>
    <p:sldId id="288" r:id="rId63"/>
    <p:sldId id="289" r:id="rId64"/>
    <p:sldId id="381" r:id="rId65"/>
    <p:sldId id="348" r:id="rId6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94C37-E60B-47B7-BE2E-E325AA04FDD6}" type="doc">
      <dgm:prSet loTypeId="urn:microsoft.com/office/officeart/2005/8/layout/process5" loCatId="process" qsTypeId="urn:microsoft.com/office/officeart/2005/8/quickstyle/simple1" qsCatId="simple" csTypeId="urn:microsoft.com/office/officeart/2005/8/colors/accent2_1" csCatId="accent2" phldr="1"/>
      <dgm:spPr/>
    </dgm:pt>
    <dgm:pt modelId="{96D97A79-D64F-4DB3-B05A-1B118CED9980}">
      <dgm:prSet phldrT="[文本]" custT="1"/>
      <dgm:spPr/>
      <dgm:t>
        <a:bodyPr/>
        <a:lstStyle/>
        <a:p>
          <a:r>
            <a:rPr lang="zh-CN" altLang="en-US" sz="2000" dirty="0"/>
            <a:t>立德树人</a:t>
          </a:r>
        </a:p>
      </dgm:t>
    </dgm:pt>
    <dgm:pt modelId="{148DA1AA-E641-4AEB-832E-24A8D05F7FBA}" type="parTrans" cxnId="{7BDCEC15-1D56-4B2B-9725-00469387AD16}">
      <dgm:prSet/>
      <dgm:spPr/>
      <dgm:t>
        <a:bodyPr/>
        <a:lstStyle/>
        <a:p>
          <a:endParaRPr lang="zh-CN" altLang="en-US" sz="2000"/>
        </a:p>
      </dgm:t>
    </dgm:pt>
    <dgm:pt modelId="{77C1CDD8-F13B-4584-BDA3-A830E9764976}" type="sibTrans" cxnId="{7BDCEC15-1D56-4B2B-9725-00469387AD16}">
      <dgm:prSet custT="1"/>
      <dgm:spPr/>
      <dgm:t>
        <a:bodyPr/>
        <a:lstStyle/>
        <a:p>
          <a:endParaRPr lang="zh-CN" altLang="en-US" sz="2000"/>
        </a:p>
      </dgm:t>
    </dgm:pt>
    <dgm:pt modelId="{645CE8AE-FD26-47F2-B63E-19949D05B4E1}">
      <dgm:prSet phldrT="[文本]" custT="1"/>
      <dgm:spPr/>
      <dgm:t>
        <a:bodyPr/>
        <a:lstStyle/>
        <a:p>
          <a:r>
            <a:rPr lang="zh-CN" altLang="en-US" sz="2000" dirty="0"/>
            <a:t>立德树人工程</a:t>
          </a:r>
        </a:p>
      </dgm:t>
    </dgm:pt>
    <dgm:pt modelId="{DD3E2106-3D42-4599-9188-010E55DEDEDB}" type="parTrans" cxnId="{15290E91-418C-4D59-9064-AFEA7AB14431}">
      <dgm:prSet/>
      <dgm:spPr/>
      <dgm:t>
        <a:bodyPr/>
        <a:lstStyle/>
        <a:p>
          <a:endParaRPr lang="zh-CN" altLang="en-US" sz="2000"/>
        </a:p>
      </dgm:t>
    </dgm:pt>
    <dgm:pt modelId="{09D82679-441A-4FC4-8BBD-35CC90CEB1FB}" type="sibTrans" cxnId="{15290E91-418C-4D59-9064-AFEA7AB14431}">
      <dgm:prSet custT="1"/>
      <dgm:spPr/>
      <dgm:t>
        <a:bodyPr/>
        <a:lstStyle/>
        <a:p>
          <a:endParaRPr lang="zh-CN" altLang="en-US" sz="2000"/>
        </a:p>
      </dgm:t>
    </dgm:pt>
    <dgm:pt modelId="{5DD84C24-6DE1-4022-A66A-62D4BED54AB0}">
      <dgm:prSet phldrT="[文本]" custT="1"/>
      <dgm:spPr/>
      <dgm:t>
        <a:bodyPr/>
        <a:lstStyle/>
        <a:p>
          <a:r>
            <a:rPr lang="zh-CN" altLang="en-US" sz="2000" dirty="0"/>
            <a:t>幼儿园到研究生的课程</a:t>
          </a:r>
        </a:p>
      </dgm:t>
    </dgm:pt>
    <dgm:pt modelId="{76B1396E-36D4-4D1F-962A-C9B9C11E89C3}" type="parTrans" cxnId="{5C417FE3-0501-4F48-A4D6-C98C9F3E7C6D}">
      <dgm:prSet/>
      <dgm:spPr/>
      <dgm:t>
        <a:bodyPr/>
        <a:lstStyle/>
        <a:p>
          <a:endParaRPr lang="zh-CN" altLang="en-US" sz="2000"/>
        </a:p>
      </dgm:t>
    </dgm:pt>
    <dgm:pt modelId="{44D78102-B852-4C91-9215-D444C1889956}" type="sibTrans" cxnId="{5C417FE3-0501-4F48-A4D6-C98C9F3E7C6D}">
      <dgm:prSet custT="1"/>
      <dgm:spPr/>
      <dgm:t>
        <a:bodyPr/>
        <a:lstStyle/>
        <a:p>
          <a:endParaRPr lang="zh-CN" altLang="en-US" sz="2000"/>
        </a:p>
      </dgm:t>
    </dgm:pt>
    <dgm:pt modelId="{A13AC251-EFB8-4A36-828A-FEFB99C7F14C}">
      <dgm:prSet phldrT="[文本]" custT="1"/>
      <dgm:spPr/>
      <dgm:t>
        <a:bodyPr/>
        <a:lstStyle/>
        <a:p>
          <a:r>
            <a:rPr lang="zh-CN" altLang="en-US" sz="2000" dirty="0"/>
            <a:t>高中课程标准修订</a:t>
          </a:r>
        </a:p>
      </dgm:t>
    </dgm:pt>
    <dgm:pt modelId="{7E6707E7-DA49-49D3-8C79-30033DF3429D}" type="parTrans" cxnId="{094428BF-5992-4E01-BD63-B1176F4A4FCF}">
      <dgm:prSet/>
      <dgm:spPr/>
      <dgm:t>
        <a:bodyPr/>
        <a:lstStyle/>
        <a:p>
          <a:endParaRPr lang="zh-CN" altLang="en-US" sz="2000"/>
        </a:p>
      </dgm:t>
    </dgm:pt>
    <dgm:pt modelId="{16B459B0-7295-4160-837E-4D21586FD65A}" type="sibTrans" cxnId="{094428BF-5992-4E01-BD63-B1176F4A4FCF}">
      <dgm:prSet custT="1"/>
      <dgm:spPr/>
      <dgm:t>
        <a:bodyPr/>
        <a:lstStyle/>
        <a:p>
          <a:endParaRPr lang="zh-CN" altLang="en-US" sz="2000"/>
        </a:p>
      </dgm:t>
    </dgm:pt>
    <dgm:pt modelId="{AA7A369D-54FB-41C8-8A1B-5FFC4530B997}">
      <dgm:prSet phldrT="[文本]" custT="1"/>
      <dgm:spPr/>
      <dgm:t>
        <a:bodyPr/>
        <a:lstStyle/>
        <a:p>
          <a:r>
            <a:rPr lang="zh-CN" altLang="en-US" sz="2000" dirty="0" smtClean="0"/>
            <a:t>学生</a:t>
          </a:r>
          <a:endParaRPr lang="en-US" altLang="zh-CN" sz="2000" dirty="0" smtClean="0"/>
        </a:p>
        <a:p>
          <a:r>
            <a:rPr lang="zh-CN" altLang="en-US" sz="2000" dirty="0" smtClean="0"/>
            <a:t>核心</a:t>
          </a:r>
          <a:r>
            <a:rPr lang="zh-CN" altLang="en-US" sz="2000" dirty="0"/>
            <a:t>素养</a:t>
          </a:r>
        </a:p>
      </dgm:t>
    </dgm:pt>
    <dgm:pt modelId="{5B1D883A-7A0A-4749-8232-373993F15AAF}" type="parTrans" cxnId="{AA73F59C-81FD-4B55-86AA-3DA8403A9BC4}">
      <dgm:prSet/>
      <dgm:spPr/>
      <dgm:t>
        <a:bodyPr/>
        <a:lstStyle/>
        <a:p>
          <a:endParaRPr lang="zh-CN" altLang="en-US" sz="2000"/>
        </a:p>
      </dgm:t>
    </dgm:pt>
    <dgm:pt modelId="{A5197DB4-DF45-4DF7-8299-AC0E8B7CCC3F}" type="sibTrans" cxnId="{AA73F59C-81FD-4B55-86AA-3DA8403A9BC4}">
      <dgm:prSet custT="1"/>
      <dgm:spPr/>
      <dgm:t>
        <a:bodyPr/>
        <a:lstStyle/>
        <a:p>
          <a:endParaRPr lang="zh-CN" altLang="en-US" sz="2000"/>
        </a:p>
      </dgm:t>
    </dgm:pt>
    <dgm:pt modelId="{F742D245-5F04-4287-A822-463C77454666}">
      <dgm:prSet phldrT="[文本]" custT="1"/>
      <dgm:spPr/>
      <dgm:t>
        <a:bodyPr/>
        <a:lstStyle/>
        <a:p>
          <a:r>
            <a:rPr lang="zh-CN" altLang="en-US" sz="2000" dirty="0" smtClean="0"/>
            <a:t>数学</a:t>
          </a:r>
          <a:endParaRPr lang="en-US" altLang="zh-CN" sz="2000" dirty="0" smtClean="0"/>
        </a:p>
        <a:p>
          <a:r>
            <a:rPr lang="zh-CN" altLang="en-US" sz="2000" dirty="0" smtClean="0"/>
            <a:t>核心</a:t>
          </a:r>
          <a:r>
            <a:rPr lang="zh-CN" altLang="en-US" sz="2000" dirty="0"/>
            <a:t>素养</a:t>
          </a:r>
        </a:p>
      </dgm:t>
    </dgm:pt>
    <dgm:pt modelId="{AED154CB-1305-4493-9820-BA7514F03A23}" type="parTrans" cxnId="{E450EF18-7F1E-43FD-84A3-F52493943B16}">
      <dgm:prSet/>
      <dgm:spPr/>
      <dgm:t>
        <a:bodyPr/>
        <a:lstStyle/>
        <a:p>
          <a:endParaRPr lang="zh-CN" altLang="en-US" sz="2000"/>
        </a:p>
      </dgm:t>
    </dgm:pt>
    <dgm:pt modelId="{FCD13761-14E5-4087-940E-3D8683BA82EE}" type="sibTrans" cxnId="{E450EF18-7F1E-43FD-84A3-F52493943B16}">
      <dgm:prSet custT="1"/>
      <dgm:spPr/>
      <dgm:t>
        <a:bodyPr/>
        <a:lstStyle/>
        <a:p>
          <a:endParaRPr lang="zh-CN" altLang="en-US" sz="2000"/>
        </a:p>
      </dgm:t>
    </dgm:pt>
    <dgm:pt modelId="{8910294E-3FAE-4CBB-AA9D-F53B347B7D88}">
      <dgm:prSet phldrT="[文本]" custT="1"/>
      <dgm:spPr/>
      <dgm:t>
        <a:bodyPr/>
        <a:lstStyle/>
        <a:p>
          <a:pPr algn="l"/>
          <a:r>
            <a:rPr lang="zh-CN" altLang="en-US" sz="2000" dirty="0" smtClean="0"/>
            <a:t>课程内容标准</a:t>
          </a:r>
          <a:endParaRPr lang="en-US" altLang="zh-CN" sz="2000" dirty="0" smtClean="0"/>
        </a:p>
        <a:p>
          <a:pPr algn="l"/>
          <a:r>
            <a:rPr lang="zh-CN" altLang="en-US" sz="2000" dirty="0" smtClean="0"/>
            <a:t>学业</a:t>
          </a:r>
          <a:r>
            <a:rPr lang="zh-CN" altLang="en-US" sz="2000" dirty="0"/>
            <a:t>质量标准</a:t>
          </a:r>
        </a:p>
      </dgm:t>
    </dgm:pt>
    <dgm:pt modelId="{8953EDB1-D921-447B-8E84-84BE713933B8}" type="parTrans" cxnId="{92E62D04-5CE0-467F-BAC5-86BA3EF1F347}">
      <dgm:prSet/>
      <dgm:spPr/>
      <dgm:t>
        <a:bodyPr/>
        <a:lstStyle/>
        <a:p>
          <a:endParaRPr lang="zh-CN" altLang="en-US" sz="2000"/>
        </a:p>
      </dgm:t>
    </dgm:pt>
    <dgm:pt modelId="{07CB6E7D-0609-459E-AAF6-633300D65B6E}" type="sibTrans" cxnId="{92E62D04-5CE0-467F-BAC5-86BA3EF1F347}">
      <dgm:prSet custT="1"/>
      <dgm:spPr/>
      <dgm:t>
        <a:bodyPr/>
        <a:lstStyle/>
        <a:p>
          <a:endParaRPr lang="zh-CN" altLang="en-US" sz="2000"/>
        </a:p>
      </dgm:t>
    </dgm:pt>
    <dgm:pt modelId="{B12D662E-A5DE-4E5F-8F5F-51D866564139}">
      <dgm:prSet phldrT="[文本]" custT="1"/>
      <dgm:spPr/>
      <dgm:t>
        <a:bodyPr/>
        <a:lstStyle/>
        <a:p>
          <a:r>
            <a:rPr lang="zh-CN" altLang="en-US" sz="2000" dirty="0"/>
            <a:t>教学、</a:t>
          </a:r>
          <a:r>
            <a:rPr lang="zh-CN" altLang="en-US" sz="2000" dirty="0" smtClean="0"/>
            <a:t>评价、学习、</a:t>
          </a:r>
          <a:endParaRPr lang="en-US" altLang="zh-CN" sz="2000" dirty="0" smtClean="0"/>
        </a:p>
        <a:p>
          <a:r>
            <a:rPr lang="zh-CN" altLang="en-US" sz="2000" dirty="0" smtClean="0"/>
            <a:t>考试命题</a:t>
          </a:r>
          <a:endParaRPr lang="zh-CN" altLang="en-US" sz="2000" dirty="0"/>
        </a:p>
      </dgm:t>
    </dgm:pt>
    <dgm:pt modelId="{6019D622-7AB7-4955-A894-6AA8082123D1}" type="parTrans" cxnId="{6B3BC96F-65A1-408B-A791-CBB2E06C8DF3}">
      <dgm:prSet/>
      <dgm:spPr/>
      <dgm:t>
        <a:bodyPr/>
        <a:lstStyle/>
        <a:p>
          <a:endParaRPr lang="zh-CN" altLang="en-US" sz="2000"/>
        </a:p>
      </dgm:t>
    </dgm:pt>
    <dgm:pt modelId="{A7694692-A9BC-430A-B5A0-139A229E6652}" type="sibTrans" cxnId="{6B3BC96F-65A1-408B-A791-CBB2E06C8DF3}">
      <dgm:prSet/>
      <dgm:spPr/>
      <dgm:t>
        <a:bodyPr/>
        <a:lstStyle/>
        <a:p>
          <a:endParaRPr lang="zh-CN" altLang="en-US" sz="2000"/>
        </a:p>
      </dgm:t>
    </dgm:pt>
    <dgm:pt modelId="{2C0260C6-B6E7-49F8-9759-EAD57D155BEC}" type="pres">
      <dgm:prSet presAssocID="{47594C37-E60B-47B7-BE2E-E325AA04FDD6}" presName="diagram" presStyleCnt="0">
        <dgm:presLayoutVars>
          <dgm:dir/>
          <dgm:resizeHandles val="exact"/>
        </dgm:presLayoutVars>
      </dgm:prSet>
      <dgm:spPr/>
    </dgm:pt>
    <dgm:pt modelId="{1D2B1985-6D88-468C-B3C6-7BBC07EB60F2}" type="pres">
      <dgm:prSet presAssocID="{96D97A79-D64F-4DB3-B05A-1B118CED9980}" presName="node" presStyleLbl="node1" presStyleIdx="0" presStyleCnt="8">
        <dgm:presLayoutVars>
          <dgm:bulletEnabled val="1"/>
        </dgm:presLayoutVars>
      </dgm:prSet>
      <dgm:spPr/>
      <dgm:t>
        <a:bodyPr/>
        <a:lstStyle/>
        <a:p>
          <a:endParaRPr lang="zh-CN" altLang="en-US"/>
        </a:p>
      </dgm:t>
    </dgm:pt>
    <dgm:pt modelId="{934CA3A3-42DB-46B5-A207-C0D3A77FD0AF}" type="pres">
      <dgm:prSet presAssocID="{77C1CDD8-F13B-4584-BDA3-A830E9764976}" presName="sibTrans" presStyleLbl="sibTrans2D1" presStyleIdx="0" presStyleCnt="7"/>
      <dgm:spPr/>
      <dgm:t>
        <a:bodyPr/>
        <a:lstStyle/>
        <a:p>
          <a:endParaRPr lang="zh-CN" altLang="en-US"/>
        </a:p>
      </dgm:t>
    </dgm:pt>
    <dgm:pt modelId="{9F7C530E-7F18-4AF0-92B2-9DCA29DE1A0B}" type="pres">
      <dgm:prSet presAssocID="{77C1CDD8-F13B-4584-BDA3-A830E9764976}" presName="connectorText" presStyleLbl="sibTrans2D1" presStyleIdx="0" presStyleCnt="7"/>
      <dgm:spPr/>
      <dgm:t>
        <a:bodyPr/>
        <a:lstStyle/>
        <a:p>
          <a:endParaRPr lang="zh-CN" altLang="en-US"/>
        </a:p>
      </dgm:t>
    </dgm:pt>
    <dgm:pt modelId="{177AF473-D6B8-4A13-8A5D-1A79187FA16E}" type="pres">
      <dgm:prSet presAssocID="{645CE8AE-FD26-47F2-B63E-19949D05B4E1}" presName="node" presStyleLbl="node1" presStyleIdx="1" presStyleCnt="8">
        <dgm:presLayoutVars>
          <dgm:bulletEnabled val="1"/>
        </dgm:presLayoutVars>
      </dgm:prSet>
      <dgm:spPr/>
      <dgm:t>
        <a:bodyPr/>
        <a:lstStyle/>
        <a:p>
          <a:endParaRPr lang="zh-CN" altLang="en-US"/>
        </a:p>
      </dgm:t>
    </dgm:pt>
    <dgm:pt modelId="{C39A0E82-3085-4E14-9236-72C741F9529D}" type="pres">
      <dgm:prSet presAssocID="{09D82679-441A-4FC4-8BBD-35CC90CEB1FB}" presName="sibTrans" presStyleLbl="sibTrans2D1" presStyleIdx="1" presStyleCnt="7"/>
      <dgm:spPr/>
      <dgm:t>
        <a:bodyPr/>
        <a:lstStyle/>
        <a:p>
          <a:endParaRPr lang="zh-CN" altLang="en-US"/>
        </a:p>
      </dgm:t>
    </dgm:pt>
    <dgm:pt modelId="{D11687CC-4A1E-4896-AE70-21E06274DB5E}" type="pres">
      <dgm:prSet presAssocID="{09D82679-441A-4FC4-8BBD-35CC90CEB1FB}" presName="connectorText" presStyleLbl="sibTrans2D1" presStyleIdx="1" presStyleCnt="7"/>
      <dgm:spPr/>
      <dgm:t>
        <a:bodyPr/>
        <a:lstStyle/>
        <a:p>
          <a:endParaRPr lang="zh-CN" altLang="en-US"/>
        </a:p>
      </dgm:t>
    </dgm:pt>
    <dgm:pt modelId="{23AE03AF-DD1F-4569-9EF2-E0414AA9F736}" type="pres">
      <dgm:prSet presAssocID="{5DD84C24-6DE1-4022-A66A-62D4BED54AB0}" presName="node" presStyleLbl="node1" presStyleIdx="2" presStyleCnt="8">
        <dgm:presLayoutVars>
          <dgm:bulletEnabled val="1"/>
        </dgm:presLayoutVars>
      </dgm:prSet>
      <dgm:spPr/>
      <dgm:t>
        <a:bodyPr/>
        <a:lstStyle/>
        <a:p>
          <a:endParaRPr lang="zh-CN" altLang="en-US"/>
        </a:p>
      </dgm:t>
    </dgm:pt>
    <dgm:pt modelId="{6C3499C1-5709-450A-B532-0C9011527EB8}" type="pres">
      <dgm:prSet presAssocID="{44D78102-B852-4C91-9215-D444C1889956}" presName="sibTrans" presStyleLbl="sibTrans2D1" presStyleIdx="2" presStyleCnt="7"/>
      <dgm:spPr/>
      <dgm:t>
        <a:bodyPr/>
        <a:lstStyle/>
        <a:p>
          <a:endParaRPr lang="zh-CN" altLang="en-US"/>
        </a:p>
      </dgm:t>
    </dgm:pt>
    <dgm:pt modelId="{D59926B8-7387-46B9-9E59-718B767039CF}" type="pres">
      <dgm:prSet presAssocID="{44D78102-B852-4C91-9215-D444C1889956}" presName="connectorText" presStyleLbl="sibTrans2D1" presStyleIdx="2" presStyleCnt="7"/>
      <dgm:spPr/>
      <dgm:t>
        <a:bodyPr/>
        <a:lstStyle/>
        <a:p>
          <a:endParaRPr lang="zh-CN" altLang="en-US"/>
        </a:p>
      </dgm:t>
    </dgm:pt>
    <dgm:pt modelId="{06533CD5-CE77-4252-8143-4405C1C28811}" type="pres">
      <dgm:prSet presAssocID="{A13AC251-EFB8-4A36-828A-FEFB99C7F14C}" presName="node" presStyleLbl="node1" presStyleIdx="3" presStyleCnt="8">
        <dgm:presLayoutVars>
          <dgm:bulletEnabled val="1"/>
        </dgm:presLayoutVars>
      </dgm:prSet>
      <dgm:spPr/>
      <dgm:t>
        <a:bodyPr/>
        <a:lstStyle/>
        <a:p>
          <a:endParaRPr lang="zh-CN" altLang="en-US"/>
        </a:p>
      </dgm:t>
    </dgm:pt>
    <dgm:pt modelId="{D6FD504C-C8A9-43C7-906C-EAD1869213C7}" type="pres">
      <dgm:prSet presAssocID="{16B459B0-7295-4160-837E-4D21586FD65A}" presName="sibTrans" presStyleLbl="sibTrans2D1" presStyleIdx="3" presStyleCnt="7"/>
      <dgm:spPr/>
      <dgm:t>
        <a:bodyPr/>
        <a:lstStyle/>
        <a:p>
          <a:endParaRPr lang="zh-CN" altLang="en-US"/>
        </a:p>
      </dgm:t>
    </dgm:pt>
    <dgm:pt modelId="{7075321B-6398-4C4A-A83F-1DAD847C9C19}" type="pres">
      <dgm:prSet presAssocID="{16B459B0-7295-4160-837E-4D21586FD65A}" presName="connectorText" presStyleLbl="sibTrans2D1" presStyleIdx="3" presStyleCnt="7"/>
      <dgm:spPr/>
      <dgm:t>
        <a:bodyPr/>
        <a:lstStyle/>
        <a:p>
          <a:endParaRPr lang="zh-CN" altLang="en-US"/>
        </a:p>
      </dgm:t>
    </dgm:pt>
    <dgm:pt modelId="{A78ABA93-8C36-47AE-856D-55414650824A}" type="pres">
      <dgm:prSet presAssocID="{AA7A369D-54FB-41C8-8A1B-5FFC4530B997}" presName="node" presStyleLbl="node1" presStyleIdx="4" presStyleCnt="8">
        <dgm:presLayoutVars>
          <dgm:bulletEnabled val="1"/>
        </dgm:presLayoutVars>
      </dgm:prSet>
      <dgm:spPr/>
      <dgm:t>
        <a:bodyPr/>
        <a:lstStyle/>
        <a:p>
          <a:endParaRPr lang="zh-CN" altLang="en-US"/>
        </a:p>
      </dgm:t>
    </dgm:pt>
    <dgm:pt modelId="{D9061CD0-6E16-4CCA-8125-37E8CA943E76}" type="pres">
      <dgm:prSet presAssocID="{A5197DB4-DF45-4DF7-8299-AC0E8B7CCC3F}" presName="sibTrans" presStyleLbl="sibTrans2D1" presStyleIdx="4" presStyleCnt="7"/>
      <dgm:spPr/>
      <dgm:t>
        <a:bodyPr/>
        <a:lstStyle/>
        <a:p>
          <a:endParaRPr lang="zh-CN" altLang="en-US"/>
        </a:p>
      </dgm:t>
    </dgm:pt>
    <dgm:pt modelId="{ECB4269E-6BD0-4B98-BD42-09B0D74D2CD5}" type="pres">
      <dgm:prSet presAssocID="{A5197DB4-DF45-4DF7-8299-AC0E8B7CCC3F}" presName="connectorText" presStyleLbl="sibTrans2D1" presStyleIdx="4" presStyleCnt="7"/>
      <dgm:spPr/>
      <dgm:t>
        <a:bodyPr/>
        <a:lstStyle/>
        <a:p>
          <a:endParaRPr lang="zh-CN" altLang="en-US"/>
        </a:p>
      </dgm:t>
    </dgm:pt>
    <dgm:pt modelId="{7C47965F-FBD0-46B9-8595-62BE88EE156A}" type="pres">
      <dgm:prSet presAssocID="{F742D245-5F04-4287-A822-463C77454666}" presName="node" presStyleLbl="node1" presStyleIdx="5" presStyleCnt="8">
        <dgm:presLayoutVars>
          <dgm:bulletEnabled val="1"/>
        </dgm:presLayoutVars>
      </dgm:prSet>
      <dgm:spPr/>
      <dgm:t>
        <a:bodyPr/>
        <a:lstStyle/>
        <a:p>
          <a:endParaRPr lang="zh-CN" altLang="en-US"/>
        </a:p>
      </dgm:t>
    </dgm:pt>
    <dgm:pt modelId="{E7C98FD3-F935-4DD2-B3BC-2CD9F39DAD2D}" type="pres">
      <dgm:prSet presAssocID="{FCD13761-14E5-4087-940E-3D8683BA82EE}" presName="sibTrans" presStyleLbl="sibTrans2D1" presStyleIdx="5" presStyleCnt="7"/>
      <dgm:spPr/>
      <dgm:t>
        <a:bodyPr/>
        <a:lstStyle/>
        <a:p>
          <a:endParaRPr lang="zh-CN" altLang="en-US"/>
        </a:p>
      </dgm:t>
    </dgm:pt>
    <dgm:pt modelId="{DE84FD04-33AB-402D-87FD-49961BE10260}" type="pres">
      <dgm:prSet presAssocID="{FCD13761-14E5-4087-940E-3D8683BA82EE}" presName="connectorText" presStyleLbl="sibTrans2D1" presStyleIdx="5" presStyleCnt="7"/>
      <dgm:spPr/>
      <dgm:t>
        <a:bodyPr/>
        <a:lstStyle/>
        <a:p>
          <a:endParaRPr lang="zh-CN" altLang="en-US"/>
        </a:p>
      </dgm:t>
    </dgm:pt>
    <dgm:pt modelId="{A707F4C5-2FBD-4A1E-8C72-45D443F88D20}" type="pres">
      <dgm:prSet presAssocID="{8910294E-3FAE-4CBB-AA9D-F53B347B7D88}" presName="node" presStyleLbl="node1" presStyleIdx="6" presStyleCnt="8" custScaleX="120573" custLinFactNeighborX="-2089" custLinFactNeighborY="510">
        <dgm:presLayoutVars>
          <dgm:bulletEnabled val="1"/>
        </dgm:presLayoutVars>
      </dgm:prSet>
      <dgm:spPr/>
      <dgm:t>
        <a:bodyPr/>
        <a:lstStyle/>
        <a:p>
          <a:endParaRPr lang="zh-CN" altLang="en-US"/>
        </a:p>
      </dgm:t>
    </dgm:pt>
    <dgm:pt modelId="{554BA795-4543-49B4-A363-D1991201E310}" type="pres">
      <dgm:prSet presAssocID="{07CB6E7D-0609-459E-AAF6-633300D65B6E}" presName="sibTrans" presStyleLbl="sibTrans2D1" presStyleIdx="6" presStyleCnt="7"/>
      <dgm:spPr/>
      <dgm:t>
        <a:bodyPr/>
        <a:lstStyle/>
        <a:p>
          <a:endParaRPr lang="zh-CN" altLang="en-US"/>
        </a:p>
      </dgm:t>
    </dgm:pt>
    <dgm:pt modelId="{9A0822F8-9C20-443F-A262-8F8C8FF3A9F7}" type="pres">
      <dgm:prSet presAssocID="{07CB6E7D-0609-459E-AAF6-633300D65B6E}" presName="connectorText" presStyleLbl="sibTrans2D1" presStyleIdx="6" presStyleCnt="7"/>
      <dgm:spPr/>
      <dgm:t>
        <a:bodyPr/>
        <a:lstStyle/>
        <a:p>
          <a:endParaRPr lang="zh-CN" altLang="en-US"/>
        </a:p>
      </dgm:t>
    </dgm:pt>
    <dgm:pt modelId="{6E91E2B0-C79E-44B1-A218-9421804F9221}" type="pres">
      <dgm:prSet presAssocID="{B12D662E-A5DE-4E5F-8F5F-51D866564139}" presName="node" presStyleLbl="node1" presStyleIdx="7" presStyleCnt="8" custScaleX="181121">
        <dgm:presLayoutVars>
          <dgm:bulletEnabled val="1"/>
        </dgm:presLayoutVars>
      </dgm:prSet>
      <dgm:spPr/>
      <dgm:t>
        <a:bodyPr/>
        <a:lstStyle/>
        <a:p>
          <a:endParaRPr lang="zh-CN" altLang="en-US"/>
        </a:p>
      </dgm:t>
    </dgm:pt>
  </dgm:ptLst>
  <dgm:cxnLst>
    <dgm:cxn modelId="{1BB2E598-25C6-4F91-AF2E-7D1F337C27D3}" type="presOf" srcId="{645CE8AE-FD26-47F2-B63E-19949D05B4E1}" destId="{177AF473-D6B8-4A13-8A5D-1A79187FA16E}" srcOrd="0" destOrd="0" presId="urn:microsoft.com/office/officeart/2005/8/layout/process5"/>
    <dgm:cxn modelId="{76C23C19-B44F-4AAE-BFC0-0E00AFCA2DF1}" type="presOf" srcId="{AA7A369D-54FB-41C8-8A1B-5FFC4530B997}" destId="{A78ABA93-8C36-47AE-856D-55414650824A}" srcOrd="0" destOrd="0" presId="urn:microsoft.com/office/officeart/2005/8/layout/process5"/>
    <dgm:cxn modelId="{FDFC7F8F-FD18-4E20-B24C-32803C87B547}" type="presOf" srcId="{F742D245-5F04-4287-A822-463C77454666}" destId="{7C47965F-FBD0-46B9-8595-62BE88EE156A}" srcOrd="0" destOrd="0" presId="urn:microsoft.com/office/officeart/2005/8/layout/process5"/>
    <dgm:cxn modelId="{E450EF18-7F1E-43FD-84A3-F52493943B16}" srcId="{47594C37-E60B-47B7-BE2E-E325AA04FDD6}" destId="{F742D245-5F04-4287-A822-463C77454666}" srcOrd="5" destOrd="0" parTransId="{AED154CB-1305-4493-9820-BA7514F03A23}" sibTransId="{FCD13761-14E5-4087-940E-3D8683BA82EE}"/>
    <dgm:cxn modelId="{FC472D00-821A-46E0-A89F-F3B77D6CE320}" type="presOf" srcId="{77C1CDD8-F13B-4584-BDA3-A830E9764976}" destId="{934CA3A3-42DB-46B5-A207-C0D3A77FD0AF}" srcOrd="0" destOrd="0" presId="urn:microsoft.com/office/officeart/2005/8/layout/process5"/>
    <dgm:cxn modelId="{3295B921-BE5F-4904-AB85-E77C2C9D42EE}" type="presOf" srcId="{47594C37-E60B-47B7-BE2E-E325AA04FDD6}" destId="{2C0260C6-B6E7-49F8-9759-EAD57D155BEC}" srcOrd="0" destOrd="0" presId="urn:microsoft.com/office/officeart/2005/8/layout/process5"/>
    <dgm:cxn modelId="{132E26B8-B0D9-4775-85D5-350F6F20FAE7}" type="presOf" srcId="{FCD13761-14E5-4087-940E-3D8683BA82EE}" destId="{DE84FD04-33AB-402D-87FD-49961BE10260}" srcOrd="1" destOrd="0" presId="urn:microsoft.com/office/officeart/2005/8/layout/process5"/>
    <dgm:cxn modelId="{094428BF-5992-4E01-BD63-B1176F4A4FCF}" srcId="{47594C37-E60B-47B7-BE2E-E325AA04FDD6}" destId="{A13AC251-EFB8-4A36-828A-FEFB99C7F14C}" srcOrd="3" destOrd="0" parTransId="{7E6707E7-DA49-49D3-8C79-30033DF3429D}" sibTransId="{16B459B0-7295-4160-837E-4D21586FD65A}"/>
    <dgm:cxn modelId="{5C417FE3-0501-4F48-A4D6-C98C9F3E7C6D}" srcId="{47594C37-E60B-47B7-BE2E-E325AA04FDD6}" destId="{5DD84C24-6DE1-4022-A66A-62D4BED54AB0}" srcOrd="2" destOrd="0" parTransId="{76B1396E-36D4-4D1F-962A-C9B9C11E89C3}" sibTransId="{44D78102-B852-4C91-9215-D444C1889956}"/>
    <dgm:cxn modelId="{C72503FB-92FD-46AB-B656-303C1F3B92C4}" type="presOf" srcId="{B12D662E-A5DE-4E5F-8F5F-51D866564139}" destId="{6E91E2B0-C79E-44B1-A218-9421804F9221}" srcOrd="0" destOrd="0" presId="urn:microsoft.com/office/officeart/2005/8/layout/process5"/>
    <dgm:cxn modelId="{BF540402-1E1B-42D5-BBDD-5C55B382FBF0}" type="presOf" srcId="{44D78102-B852-4C91-9215-D444C1889956}" destId="{D59926B8-7387-46B9-9E59-718B767039CF}" srcOrd="1" destOrd="0" presId="urn:microsoft.com/office/officeart/2005/8/layout/process5"/>
    <dgm:cxn modelId="{AA73F59C-81FD-4B55-86AA-3DA8403A9BC4}" srcId="{47594C37-E60B-47B7-BE2E-E325AA04FDD6}" destId="{AA7A369D-54FB-41C8-8A1B-5FFC4530B997}" srcOrd="4" destOrd="0" parTransId="{5B1D883A-7A0A-4749-8232-373993F15AAF}" sibTransId="{A5197DB4-DF45-4DF7-8299-AC0E8B7CCC3F}"/>
    <dgm:cxn modelId="{67180E61-7AD2-44BF-81E2-F6170B1EB9A9}" type="presOf" srcId="{A13AC251-EFB8-4A36-828A-FEFB99C7F14C}" destId="{06533CD5-CE77-4252-8143-4405C1C28811}" srcOrd="0" destOrd="0" presId="urn:microsoft.com/office/officeart/2005/8/layout/process5"/>
    <dgm:cxn modelId="{C2A6C0D7-EE31-4C8C-B64D-758B523EBC3D}" type="presOf" srcId="{8910294E-3FAE-4CBB-AA9D-F53B347B7D88}" destId="{A707F4C5-2FBD-4A1E-8C72-45D443F88D20}" srcOrd="0" destOrd="0" presId="urn:microsoft.com/office/officeart/2005/8/layout/process5"/>
    <dgm:cxn modelId="{92E62D04-5CE0-467F-BAC5-86BA3EF1F347}" srcId="{47594C37-E60B-47B7-BE2E-E325AA04FDD6}" destId="{8910294E-3FAE-4CBB-AA9D-F53B347B7D88}" srcOrd="6" destOrd="0" parTransId="{8953EDB1-D921-447B-8E84-84BE713933B8}" sibTransId="{07CB6E7D-0609-459E-AAF6-633300D65B6E}"/>
    <dgm:cxn modelId="{4BBEE961-2DAF-4E9E-BF32-817D71BC6CB2}" type="presOf" srcId="{09D82679-441A-4FC4-8BBD-35CC90CEB1FB}" destId="{C39A0E82-3085-4E14-9236-72C741F9529D}" srcOrd="0" destOrd="0" presId="urn:microsoft.com/office/officeart/2005/8/layout/process5"/>
    <dgm:cxn modelId="{98C6D1E7-6A0C-4DEE-9271-FD54FE7C018E}" type="presOf" srcId="{07CB6E7D-0609-459E-AAF6-633300D65B6E}" destId="{554BA795-4543-49B4-A363-D1991201E310}" srcOrd="0" destOrd="0" presId="urn:microsoft.com/office/officeart/2005/8/layout/process5"/>
    <dgm:cxn modelId="{51414286-106A-49C0-8DF7-BF79A0E93984}" type="presOf" srcId="{16B459B0-7295-4160-837E-4D21586FD65A}" destId="{D6FD504C-C8A9-43C7-906C-EAD1869213C7}" srcOrd="0" destOrd="0" presId="urn:microsoft.com/office/officeart/2005/8/layout/process5"/>
    <dgm:cxn modelId="{6B3BC96F-65A1-408B-A791-CBB2E06C8DF3}" srcId="{47594C37-E60B-47B7-BE2E-E325AA04FDD6}" destId="{B12D662E-A5DE-4E5F-8F5F-51D866564139}" srcOrd="7" destOrd="0" parTransId="{6019D622-7AB7-4955-A894-6AA8082123D1}" sibTransId="{A7694692-A9BC-430A-B5A0-139A229E6652}"/>
    <dgm:cxn modelId="{0CFF4495-97C2-4C14-AB98-8F42C929D799}" type="presOf" srcId="{FCD13761-14E5-4087-940E-3D8683BA82EE}" destId="{E7C98FD3-F935-4DD2-B3BC-2CD9F39DAD2D}" srcOrd="0" destOrd="0" presId="urn:microsoft.com/office/officeart/2005/8/layout/process5"/>
    <dgm:cxn modelId="{CFB578B0-035B-42F2-A1E8-8417BCAED3DC}" type="presOf" srcId="{07CB6E7D-0609-459E-AAF6-633300D65B6E}" destId="{9A0822F8-9C20-443F-A262-8F8C8FF3A9F7}" srcOrd="1" destOrd="0" presId="urn:microsoft.com/office/officeart/2005/8/layout/process5"/>
    <dgm:cxn modelId="{15290E91-418C-4D59-9064-AFEA7AB14431}" srcId="{47594C37-E60B-47B7-BE2E-E325AA04FDD6}" destId="{645CE8AE-FD26-47F2-B63E-19949D05B4E1}" srcOrd="1" destOrd="0" parTransId="{DD3E2106-3D42-4599-9188-010E55DEDEDB}" sibTransId="{09D82679-441A-4FC4-8BBD-35CC90CEB1FB}"/>
    <dgm:cxn modelId="{F51AB61A-D070-4FC3-80E6-D33AF18BB660}" type="presOf" srcId="{A5197DB4-DF45-4DF7-8299-AC0E8B7CCC3F}" destId="{D9061CD0-6E16-4CCA-8125-37E8CA943E76}" srcOrd="0" destOrd="0" presId="urn:microsoft.com/office/officeart/2005/8/layout/process5"/>
    <dgm:cxn modelId="{F9043626-C7FE-486F-979F-5BD5D291F3E3}" type="presOf" srcId="{44D78102-B852-4C91-9215-D444C1889956}" destId="{6C3499C1-5709-450A-B532-0C9011527EB8}" srcOrd="0" destOrd="0" presId="urn:microsoft.com/office/officeart/2005/8/layout/process5"/>
    <dgm:cxn modelId="{7280500E-452E-4E8D-933B-B2F411919A1A}" type="presOf" srcId="{09D82679-441A-4FC4-8BBD-35CC90CEB1FB}" destId="{D11687CC-4A1E-4896-AE70-21E06274DB5E}" srcOrd="1" destOrd="0" presId="urn:microsoft.com/office/officeart/2005/8/layout/process5"/>
    <dgm:cxn modelId="{5EACDB29-529D-4FF0-85AF-74BB54280ED9}" type="presOf" srcId="{A5197DB4-DF45-4DF7-8299-AC0E8B7CCC3F}" destId="{ECB4269E-6BD0-4B98-BD42-09B0D74D2CD5}" srcOrd="1" destOrd="0" presId="urn:microsoft.com/office/officeart/2005/8/layout/process5"/>
    <dgm:cxn modelId="{551254AA-DAD4-44F1-B362-224F32760C9A}" type="presOf" srcId="{16B459B0-7295-4160-837E-4D21586FD65A}" destId="{7075321B-6398-4C4A-A83F-1DAD847C9C19}" srcOrd="1" destOrd="0" presId="urn:microsoft.com/office/officeart/2005/8/layout/process5"/>
    <dgm:cxn modelId="{7BDCEC15-1D56-4B2B-9725-00469387AD16}" srcId="{47594C37-E60B-47B7-BE2E-E325AA04FDD6}" destId="{96D97A79-D64F-4DB3-B05A-1B118CED9980}" srcOrd="0" destOrd="0" parTransId="{148DA1AA-E641-4AEB-832E-24A8D05F7FBA}" sibTransId="{77C1CDD8-F13B-4584-BDA3-A830E9764976}"/>
    <dgm:cxn modelId="{7F98AD52-3A69-4DCF-96D2-A1E61BA21060}" type="presOf" srcId="{5DD84C24-6DE1-4022-A66A-62D4BED54AB0}" destId="{23AE03AF-DD1F-4569-9EF2-E0414AA9F736}" srcOrd="0" destOrd="0" presId="urn:microsoft.com/office/officeart/2005/8/layout/process5"/>
    <dgm:cxn modelId="{1FA29354-A452-4E12-B2E3-8DE800951556}" type="presOf" srcId="{96D97A79-D64F-4DB3-B05A-1B118CED9980}" destId="{1D2B1985-6D88-468C-B3C6-7BBC07EB60F2}" srcOrd="0" destOrd="0" presId="urn:microsoft.com/office/officeart/2005/8/layout/process5"/>
    <dgm:cxn modelId="{4DC30299-3020-4843-9CC8-7A1D3962023A}" type="presOf" srcId="{77C1CDD8-F13B-4584-BDA3-A830E9764976}" destId="{9F7C530E-7F18-4AF0-92B2-9DCA29DE1A0B}" srcOrd="1" destOrd="0" presId="urn:microsoft.com/office/officeart/2005/8/layout/process5"/>
    <dgm:cxn modelId="{AD530D8A-5343-446A-9F60-EE02251C1300}" type="presParOf" srcId="{2C0260C6-B6E7-49F8-9759-EAD57D155BEC}" destId="{1D2B1985-6D88-468C-B3C6-7BBC07EB60F2}" srcOrd="0" destOrd="0" presId="urn:microsoft.com/office/officeart/2005/8/layout/process5"/>
    <dgm:cxn modelId="{A0B8F145-19D8-4498-94C4-C92953EEE068}" type="presParOf" srcId="{2C0260C6-B6E7-49F8-9759-EAD57D155BEC}" destId="{934CA3A3-42DB-46B5-A207-C0D3A77FD0AF}" srcOrd="1" destOrd="0" presId="urn:microsoft.com/office/officeart/2005/8/layout/process5"/>
    <dgm:cxn modelId="{4CC125E0-C5A2-4357-8A10-8E00B9FAE6FF}" type="presParOf" srcId="{934CA3A3-42DB-46B5-A207-C0D3A77FD0AF}" destId="{9F7C530E-7F18-4AF0-92B2-9DCA29DE1A0B}" srcOrd="0" destOrd="0" presId="urn:microsoft.com/office/officeart/2005/8/layout/process5"/>
    <dgm:cxn modelId="{45D3696D-E5A9-42CC-BA3A-D43ECA8540FF}" type="presParOf" srcId="{2C0260C6-B6E7-49F8-9759-EAD57D155BEC}" destId="{177AF473-D6B8-4A13-8A5D-1A79187FA16E}" srcOrd="2" destOrd="0" presId="urn:microsoft.com/office/officeart/2005/8/layout/process5"/>
    <dgm:cxn modelId="{58367C71-A1E0-48F4-9E08-109469668EC5}" type="presParOf" srcId="{2C0260C6-B6E7-49F8-9759-EAD57D155BEC}" destId="{C39A0E82-3085-4E14-9236-72C741F9529D}" srcOrd="3" destOrd="0" presId="urn:microsoft.com/office/officeart/2005/8/layout/process5"/>
    <dgm:cxn modelId="{3B91DC52-52E4-4A2A-9B63-0E976EE6ABA4}" type="presParOf" srcId="{C39A0E82-3085-4E14-9236-72C741F9529D}" destId="{D11687CC-4A1E-4896-AE70-21E06274DB5E}" srcOrd="0" destOrd="0" presId="urn:microsoft.com/office/officeart/2005/8/layout/process5"/>
    <dgm:cxn modelId="{8C8B6DAB-1415-458F-AE72-019EED680D4E}" type="presParOf" srcId="{2C0260C6-B6E7-49F8-9759-EAD57D155BEC}" destId="{23AE03AF-DD1F-4569-9EF2-E0414AA9F736}" srcOrd="4" destOrd="0" presId="urn:microsoft.com/office/officeart/2005/8/layout/process5"/>
    <dgm:cxn modelId="{A5F2F845-8D56-4460-BB30-C5CE2BC90693}" type="presParOf" srcId="{2C0260C6-B6E7-49F8-9759-EAD57D155BEC}" destId="{6C3499C1-5709-450A-B532-0C9011527EB8}" srcOrd="5" destOrd="0" presId="urn:microsoft.com/office/officeart/2005/8/layout/process5"/>
    <dgm:cxn modelId="{31413793-C1D6-4986-9B01-0D47FEE2117D}" type="presParOf" srcId="{6C3499C1-5709-450A-B532-0C9011527EB8}" destId="{D59926B8-7387-46B9-9E59-718B767039CF}" srcOrd="0" destOrd="0" presId="urn:microsoft.com/office/officeart/2005/8/layout/process5"/>
    <dgm:cxn modelId="{4B208D1B-E004-4D77-9BD2-D081E09276D5}" type="presParOf" srcId="{2C0260C6-B6E7-49F8-9759-EAD57D155BEC}" destId="{06533CD5-CE77-4252-8143-4405C1C28811}" srcOrd="6" destOrd="0" presId="urn:microsoft.com/office/officeart/2005/8/layout/process5"/>
    <dgm:cxn modelId="{37511179-1FEF-4DA7-A560-3CAF3F24E9A1}" type="presParOf" srcId="{2C0260C6-B6E7-49F8-9759-EAD57D155BEC}" destId="{D6FD504C-C8A9-43C7-906C-EAD1869213C7}" srcOrd="7" destOrd="0" presId="urn:microsoft.com/office/officeart/2005/8/layout/process5"/>
    <dgm:cxn modelId="{3128AEBC-767F-4C9A-B6E9-BD104181C63D}" type="presParOf" srcId="{D6FD504C-C8A9-43C7-906C-EAD1869213C7}" destId="{7075321B-6398-4C4A-A83F-1DAD847C9C19}" srcOrd="0" destOrd="0" presId="urn:microsoft.com/office/officeart/2005/8/layout/process5"/>
    <dgm:cxn modelId="{8DDF3404-8203-4472-9799-A8D0D6A60B0B}" type="presParOf" srcId="{2C0260C6-B6E7-49F8-9759-EAD57D155BEC}" destId="{A78ABA93-8C36-47AE-856D-55414650824A}" srcOrd="8" destOrd="0" presId="urn:microsoft.com/office/officeart/2005/8/layout/process5"/>
    <dgm:cxn modelId="{2F4799EB-D4EE-4C6E-892F-A7F52F15690D}" type="presParOf" srcId="{2C0260C6-B6E7-49F8-9759-EAD57D155BEC}" destId="{D9061CD0-6E16-4CCA-8125-37E8CA943E76}" srcOrd="9" destOrd="0" presId="urn:microsoft.com/office/officeart/2005/8/layout/process5"/>
    <dgm:cxn modelId="{91CEED48-D56C-491E-B96D-3111CAA292EA}" type="presParOf" srcId="{D9061CD0-6E16-4CCA-8125-37E8CA943E76}" destId="{ECB4269E-6BD0-4B98-BD42-09B0D74D2CD5}" srcOrd="0" destOrd="0" presId="urn:microsoft.com/office/officeart/2005/8/layout/process5"/>
    <dgm:cxn modelId="{756DC70E-9BDF-4A3D-B739-F8F0C2CBCE1B}" type="presParOf" srcId="{2C0260C6-B6E7-49F8-9759-EAD57D155BEC}" destId="{7C47965F-FBD0-46B9-8595-62BE88EE156A}" srcOrd="10" destOrd="0" presId="urn:microsoft.com/office/officeart/2005/8/layout/process5"/>
    <dgm:cxn modelId="{463D1507-85F6-4EEA-A977-1DD249D6F238}" type="presParOf" srcId="{2C0260C6-B6E7-49F8-9759-EAD57D155BEC}" destId="{E7C98FD3-F935-4DD2-B3BC-2CD9F39DAD2D}" srcOrd="11" destOrd="0" presId="urn:microsoft.com/office/officeart/2005/8/layout/process5"/>
    <dgm:cxn modelId="{EF16EF5D-FD56-422D-A76C-BDD6A3D5D150}" type="presParOf" srcId="{E7C98FD3-F935-4DD2-B3BC-2CD9F39DAD2D}" destId="{DE84FD04-33AB-402D-87FD-49961BE10260}" srcOrd="0" destOrd="0" presId="urn:microsoft.com/office/officeart/2005/8/layout/process5"/>
    <dgm:cxn modelId="{5B1F3B0B-8414-46DE-9AA1-7C4D2CE4F7BF}" type="presParOf" srcId="{2C0260C6-B6E7-49F8-9759-EAD57D155BEC}" destId="{A707F4C5-2FBD-4A1E-8C72-45D443F88D20}" srcOrd="12" destOrd="0" presId="urn:microsoft.com/office/officeart/2005/8/layout/process5"/>
    <dgm:cxn modelId="{14F61A9A-1236-4B7A-961E-545D1E8B72DB}" type="presParOf" srcId="{2C0260C6-B6E7-49F8-9759-EAD57D155BEC}" destId="{554BA795-4543-49B4-A363-D1991201E310}" srcOrd="13" destOrd="0" presId="urn:microsoft.com/office/officeart/2005/8/layout/process5"/>
    <dgm:cxn modelId="{D6506DE1-2CD3-400C-B3F6-DF68EF0B604D}" type="presParOf" srcId="{554BA795-4543-49B4-A363-D1991201E310}" destId="{9A0822F8-9C20-443F-A262-8F8C8FF3A9F7}" srcOrd="0" destOrd="0" presId="urn:microsoft.com/office/officeart/2005/8/layout/process5"/>
    <dgm:cxn modelId="{499ABA64-B4A0-4F84-9163-3F0F76851681}" type="presParOf" srcId="{2C0260C6-B6E7-49F8-9759-EAD57D155BEC}" destId="{6E91E2B0-C79E-44B1-A218-9421804F9221}" srcOrd="14"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2B1985-6D88-468C-B3C6-7BBC07EB60F2}">
      <dsp:nvSpPr>
        <dsp:cNvPr id="0" name=""/>
        <dsp:cNvSpPr/>
      </dsp:nvSpPr>
      <dsp:spPr>
        <a:xfrm>
          <a:off x="285975" y="111"/>
          <a:ext cx="15660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a:t>立德树人</a:t>
          </a:r>
        </a:p>
      </dsp:txBody>
      <dsp:txXfrm>
        <a:off x="285975" y="111"/>
        <a:ext cx="1566054" cy="939632"/>
      </dsp:txXfrm>
    </dsp:sp>
    <dsp:sp modelId="{934CA3A3-42DB-46B5-A207-C0D3A77FD0AF}">
      <dsp:nvSpPr>
        <dsp:cNvPr id="0" name=""/>
        <dsp:cNvSpPr/>
      </dsp:nvSpPr>
      <dsp:spPr>
        <a:xfrm>
          <a:off x="1989842" y="275737"/>
          <a:ext cx="332003"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a:off x="1989842" y="275737"/>
        <a:ext cx="332003" cy="388381"/>
      </dsp:txXfrm>
    </dsp:sp>
    <dsp:sp modelId="{177AF473-D6B8-4A13-8A5D-1A79187FA16E}">
      <dsp:nvSpPr>
        <dsp:cNvPr id="0" name=""/>
        <dsp:cNvSpPr/>
      </dsp:nvSpPr>
      <dsp:spPr>
        <a:xfrm>
          <a:off x="2478452" y="111"/>
          <a:ext cx="15660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a:t>立德树人工程</a:t>
          </a:r>
        </a:p>
      </dsp:txBody>
      <dsp:txXfrm>
        <a:off x="2478452" y="111"/>
        <a:ext cx="1566054" cy="939632"/>
      </dsp:txXfrm>
    </dsp:sp>
    <dsp:sp modelId="{C39A0E82-3085-4E14-9236-72C741F9529D}">
      <dsp:nvSpPr>
        <dsp:cNvPr id="0" name=""/>
        <dsp:cNvSpPr/>
      </dsp:nvSpPr>
      <dsp:spPr>
        <a:xfrm>
          <a:off x="4182319" y="275737"/>
          <a:ext cx="332003"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a:off x="4182319" y="275737"/>
        <a:ext cx="332003" cy="388381"/>
      </dsp:txXfrm>
    </dsp:sp>
    <dsp:sp modelId="{23AE03AF-DD1F-4569-9EF2-E0414AA9F736}">
      <dsp:nvSpPr>
        <dsp:cNvPr id="0" name=""/>
        <dsp:cNvSpPr/>
      </dsp:nvSpPr>
      <dsp:spPr>
        <a:xfrm>
          <a:off x="4670928" y="111"/>
          <a:ext cx="15660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a:t>幼儿园到研究生的课程</a:t>
          </a:r>
        </a:p>
      </dsp:txBody>
      <dsp:txXfrm>
        <a:off x="4670928" y="111"/>
        <a:ext cx="1566054" cy="939632"/>
      </dsp:txXfrm>
    </dsp:sp>
    <dsp:sp modelId="{6C3499C1-5709-450A-B532-0C9011527EB8}">
      <dsp:nvSpPr>
        <dsp:cNvPr id="0" name=""/>
        <dsp:cNvSpPr/>
      </dsp:nvSpPr>
      <dsp:spPr>
        <a:xfrm>
          <a:off x="6374796" y="275737"/>
          <a:ext cx="332003"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a:off x="6374796" y="275737"/>
        <a:ext cx="332003" cy="388381"/>
      </dsp:txXfrm>
    </dsp:sp>
    <dsp:sp modelId="{06533CD5-CE77-4252-8143-4405C1C28811}">
      <dsp:nvSpPr>
        <dsp:cNvPr id="0" name=""/>
        <dsp:cNvSpPr/>
      </dsp:nvSpPr>
      <dsp:spPr>
        <a:xfrm>
          <a:off x="6863405" y="111"/>
          <a:ext cx="15660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a:t>高中课程标准修订</a:t>
          </a:r>
        </a:p>
      </dsp:txBody>
      <dsp:txXfrm>
        <a:off x="6863405" y="111"/>
        <a:ext cx="1566054" cy="939632"/>
      </dsp:txXfrm>
    </dsp:sp>
    <dsp:sp modelId="{D6FD504C-C8A9-43C7-906C-EAD1869213C7}">
      <dsp:nvSpPr>
        <dsp:cNvPr id="0" name=""/>
        <dsp:cNvSpPr/>
      </dsp:nvSpPr>
      <dsp:spPr>
        <a:xfrm rot="5400000">
          <a:off x="7480431" y="1049368"/>
          <a:ext cx="332003"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rot="5400000">
        <a:off x="7480431" y="1049368"/>
        <a:ext cx="332003" cy="388381"/>
      </dsp:txXfrm>
    </dsp:sp>
    <dsp:sp modelId="{A78ABA93-8C36-47AE-856D-55414650824A}">
      <dsp:nvSpPr>
        <dsp:cNvPr id="0" name=""/>
        <dsp:cNvSpPr/>
      </dsp:nvSpPr>
      <dsp:spPr>
        <a:xfrm>
          <a:off x="6863405" y="1566166"/>
          <a:ext cx="15660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t>学生</a:t>
          </a:r>
          <a:endParaRPr lang="en-US" altLang="zh-CN" sz="2000" kern="1200" dirty="0" smtClean="0"/>
        </a:p>
        <a:p>
          <a:pPr lvl="0" algn="ctr" defTabSz="889000">
            <a:lnSpc>
              <a:spcPct val="90000"/>
            </a:lnSpc>
            <a:spcBef>
              <a:spcPct val="0"/>
            </a:spcBef>
            <a:spcAft>
              <a:spcPct val="35000"/>
            </a:spcAft>
          </a:pPr>
          <a:r>
            <a:rPr lang="zh-CN" altLang="en-US" sz="2000" kern="1200" dirty="0" smtClean="0"/>
            <a:t>核心</a:t>
          </a:r>
          <a:r>
            <a:rPr lang="zh-CN" altLang="en-US" sz="2000" kern="1200" dirty="0"/>
            <a:t>素养</a:t>
          </a:r>
        </a:p>
      </dsp:txBody>
      <dsp:txXfrm>
        <a:off x="6863405" y="1566166"/>
        <a:ext cx="1566054" cy="939632"/>
      </dsp:txXfrm>
    </dsp:sp>
    <dsp:sp modelId="{D9061CD0-6E16-4CCA-8125-37E8CA943E76}">
      <dsp:nvSpPr>
        <dsp:cNvPr id="0" name=""/>
        <dsp:cNvSpPr/>
      </dsp:nvSpPr>
      <dsp:spPr>
        <a:xfrm rot="10800000">
          <a:off x="6393589" y="1841792"/>
          <a:ext cx="332003"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rot="10800000">
        <a:off x="6393589" y="1841792"/>
        <a:ext cx="332003" cy="388381"/>
      </dsp:txXfrm>
    </dsp:sp>
    <dsp:sp modelId="{7C47965F-FBD0-46B9-8595-62BE88EE156A}">
      <dsp:nvSpPr>
        <dsp:cNvPr id="0" name=""/>
        <dsp:cNvSpPr/>
      </dsp:nvSpPr>
      <dsp:spPr>
        <a:xfrm>
          <a:off x="4670928" y="1566166"/>
          <a:ext cx="15660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t>数学</a:t>
          </a:r>
          <a:endParaRPr lang="en-US" altLang="zh-CN" sz="2000" kern="1200" dirty="0" smtClean="0"/>
        </a:p>
        <a:p>
          <a:pPr lvl="0" algn="ctr" defTabSz="889000">
            <a:lnSpc>
              <a:spcPct val="90000"/>
            </a:lnSpc>
            <a:spcBef>
              <a:spcPct val="0"/>
            </a:spcBef>
            <a:spcAft>
              <a:spcPct val="35000"/>
            </a:spcAft>
          </a:pPr>
          <a:r>
            <a:rPr lang="zh-CN" altLang="en-US" sz="2000" kern="1200" dirty="0" smtClean="0"/>
            <a:t>核心</a:t>
          </a:r>
          <a:r>
            <a:rPr lang="zh-CN" altLang="en-US" sz="2000" kern="1200" dirty="0"/>
            <a:t>素养</a:t>
          </a:r>
        </a:p>
      </dsp:txBody>
      <dsp:txXfrm>
        <a:off x="4670928" y="1566166"/>
        <a:ext cx="1566054" cy="939632"/>
      </dsp:txXfrm>
    </dsp:sp>
    <dsp:sp modelId="{E7C98FD3-F935-4DD2-B3BC-2CD9F39DAD2D}">
      <dsp:nvSpPr>
        <dsp:cNvPr id="0" name=""/>
        <dsp:cNvSpPr/>
      </dsp:nvSpPr>
      <dsp:spPr>
        <a:xfrm rot="10793096">
          <a:off x="4176575" y="1844006"/>
          <a:ext cx="349343"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rot="10793096">
        <a:off x="4176575" y="1844006"/>
        <a:ext cx="349343" cy="388381"/>
      </dsp:txXfrm>
    </dsp:sp>
    <dsp:sp modelId="{A707F4C5-2FBD-4A1E-8C72-45D443F88D20}">
      <dsp:nvSpPr>
        <dsp:cNvPr id="0" name=""/>
        <dsp:cNvSpPr/>
      </dsp:nvSpPr>
      <dsp:spPr>
        <a:xfrm>
          <a:off x="2123552" y="1570958"/>
          <a:ext cx="1888239"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zh-CN" altLang="en-US" sz="2000" kern="1200" dirty="0" smtClean="0"/>
            <a:t>课程内容标准</a:t>
          </a:r>
          <a:endParaRPr lang="en-US" altLang="zh-CN" sz="2000" kern="1200" dirty="0" smtClean="0"/>
        </a:p>
        <a:p>
          <a:pPr lvl="0" algn="l" defTabSz="889000">
            <a:lnSpc>
              <a:spcPct val="90000"/>
            </a:lnSpc>
            <a:spcBef>
              <a:spcPct val="0"/>
            </a:spcBef>
            <a:spcAft>
              <a:spcPct val="35000"/>
            </a:spcAft>
          </a:pPr>
          <a:r>
            <a:rPr lang="zh-CN" altLang="en-US" sz="2000" kern="1200" dirty="0" smtClean="0"/>
            <a:t>学业</a:t>
          </a:r>
          <a:r>
            <a:rPr lang="zh-CN" altLang="en-US" sz="2000" kern="1200" dirty="0"/>
            <a:t>质量标准</a:t>
          </a:r>
        </a:p>
      </dsp:txBody>
      <dsp:txXfrm>
        <a:off x="2123552" y="1570958"/>
        <a:ext cx="1888239" cy="939632"/>
      </dsp:txXfrm>
    </dsp:sp>
    <dsp:sp modelId="{554BA795-4543-49B4-A363-D1991201E310}">
      <dsp:nvSpPr>
        <dsp:cNvPr id="0" name=""/>
        <dsp:cNvSpPr/>
      </dsp:nvSpPr>
      <dsp:spPr>
        <a:xfrm rot="4320922">
          <a:off x="3144862" y="2617891"/>
          <a:ext cx="346388" cy="388381"/>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zh-CN" altLang="en-US" sz="2000" kern="1200"/>
        </a:p>
      </dsp:txBody>
      <dsp:txXfrm rot="4320922">
        <a:off x="3144862" y="2617891"/>
        <a:ext cx="346388" cy="388381"/>
      </dsp:txXfrm>
    </dsp:sp>
    <dsp:sp modelId="{6E91E2B0-C79E-44B1-A218-9421804F9221}">
      <dsp:nvSpPr>
        <dsp:cNvPr id="0" name=""/>
        <dsp:cNvSpPr/>
      </dsp:nvSpPr>
      <dsp:spPr>
        <a:xfrm>
          <a:off x="2156267" y="3132221"/>
          <a:ext cx="2836454" cy="93963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a:t>教学、</a:t>
          </a:r>
          <a:r>
            <a:rPr lang="zh-CN" altLang="en-US" sz="2000" kern="1200" dirty="0" smtClean="0"/>
            <a:t>评价、学习、</a:t>
          </a:r>
          <a:endParaRPr lang="en-US" altLang="zh-CN" sz="2000" kern="1200" dirty="0" smtClean="0"/>
        </a:p>
        <a:p>
          <a:pPr lvl="0" algn="ctr" defTabSz="889000">
            <a:lnSpc>
              <a:spcPct val="90000"/>
            </a:lnSpc>
            <a:spcBef>
              <a:spcPct val="0"/>
            </a:spcBef>
            <a:spcAft>
              <a:spcPct val="35000"/>
            </a:spcAft>
          </a:pPr>
          <a:r>
            <a:rPr lang="zh-CN" altLang="en-US" sz="2000" kern="1200" dirty="0" smtClean="0"/>
            <a:t>考试命题</a:t>
          </a:r>
          <a:endParaRPr lang="zh-CN" altLang="en-US" sz="2000" kern="1200" dirty="0"/>
        </a:p>
      </dsp:txBody>
      <dsp:txXfrm>
        <a:off x="2156267" y="3132221"/>
        <a:ext cx="2836454" cy="939632"/>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0121F0-D266-410D-8FDC-2B8E94191692}" type="datetimeFigureOut">
              <a:rPr lang="zh-CN" altLang="en-US" smtClean="0"/>
              <a:pPr/>
              <a:t>2018/7/28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889A3C-4EB1-42D7-87C7-0642C7A52DE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B49F5D8C-D730-4717-A371-AEB0F1798795}" type="slidenum">
              <a:rPr lang="en-US" altLang="zh-CN" smtClean="0">
                <a:latin typeface="Arial" charset="0"/>
                <a:ea typeface="宋体" charset="-122"/>
              </a:rPr>
              <a:pPr/>
              <a:t>13</a:t>
            </a:fld>
            <a:endParaRPr lang="en-US" altLang="zh-CN" dirty="0" smtClean="0">
              <a:latin typeface="Arial" charset="0"/>
              <a:ea typeface="宋体" charset="-122"/>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a:spcBef>
                <a:spcPct val="0"/>
              </a:spcBef>
            </a:pPr>
            <a:endParaRPr lang="zh-CN" altLang="zh-CN" smtClean="0">
              <a:latin typeface="Arial" charset="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B49F5D8C-D730-4717-A371-AEB0F1798795}" type="slidenum">
              <a:rPr lang="en-US" altLang="zh-CN" smtClean="0">
                <a:latin typeface="Arial" charset="0"/>
                <a:ea typeface="宋体" charset="-122"/>
              </a:rPr>
              <a:pPr/>
              <a:t>14</a:t>
            </a:fld>
            <a:endParaRPr lang="en-US" altLang="zh-CN" dirty="0" smtClean="0">
              <a:latin typeface="Arial" charset="0"/>
              <a:ea typeface="宋体" charset="-122"/>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a:spcBef>
                <a:spcPct val="0"/>
              </a:spcBef>
            </a:pPr>
            <a:endParaRPr lang="zh-CN" altLang="zh-CN" smtClean="0">
              <a:latin typeface="Arial" charset="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B49F5D8C-D730-4717-A371-AEB0F1798795}" type="slidenum">
              <a:rPr lang="en-US" altLang="zh-CN" smtClean="0">
                <a:latin typeface="Arial" charset="0"/>
                <a:ea typeface="宋体" charset="-122"/>
              </a:rPr>
              <a:pPr/>
              <a:t>15</a:t>
            </a:fld>
            <a:endParaRPr lang="en-US" altLang="zh-CN" dirty="0" smtClean="0">
              <a:latin typeface="Arial" charset="0"/>
              <a:ea typeface="宋体" charset="-122"/>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a:spcBef>
                <a:spcPct val="0"/>
              </a:spcBef>
            </a:pPr>
            <a:endParaRPr lang="zh-CN" altLang="zh-CN" smtClean="0">
              <a:latin typeface="Arial" charset="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B49F5D8C-D730-4717-A371-AEB0F1798795}" type="slidenum">
              <a:rPr lang="en-US" altLang="zh-CN" smtClean="0">
                <a:latin typeface="Arial" charset="0"/>
                <a:ea typeface="宋体" charset="-122"/>
              </a:rPr>
              <a:pPr/>
              <a:t>17</a:t>
            </a:fld>
            <a:endParaRPr lang="en-US" altLang="zh-CN" dirty="0" smtClean="0">
              <a:latin typeface="Arial" charset="0"/>
              <a:ea typeface="宋体" charset="-122"/>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a:spcBef>
                <a:spcPct val="0"/>
              </a:spcBef>
            </a:pPr>
            <a:endParaRPr lang="zh-CN" altLang="zh-CN" smtClean="0">
              <a:latin typeface="Arial" charset="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幻灯片图像占位符 1"/>
          <p:cNvSpPr>
            <a:spLocks noGrp="1" noRot="1" noChangeAspect="1" noTextEdit="1"/>
          </p:cNvSpPr>
          <p:nvPr>
            <p:ph type="sldImg"/>
          </p:nvPr>
        </p:nvSpPr>
        <p:spPr bwMode="auto">
          <a:noFill/>
          <a:ln>
            <a:solidFill>
              <a:srgbClr val="000000"/>
            </a:solidFill>
            <a:miter lim="800000"/>
            <a:headEnd/>
            <a:tailEnd/>
          </a:ln>
        </p:spPr>
      </p:sp>
      <p:sp>
        <p:nvSpPr>
          <p:cNvPr id="121859"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a:p>
        </p:txBody>
      </p:sp>
      <p:sp>
        <p:nvSpPr>
          <p:cNvPr id="121860" name="灯片编号占位符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90357D6-6BA1-4609-9BB5-0FF78FA3EC3F}" type="slidenum">
              <a:rPr lang="en-US" altLang="zh-CN" sz="1200"/>
              <a:pPr algn="r"/>
              <a:t>19</a:t>
            </a:fld>
            <a:endParaRPr lang="en-US" altLang="zh-CN"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1D8788A-AC01-48E7-982B-BE94B51EF2EE}" type="slidenum">
              <a:rPr lang="zh-CN" altLang="en-US" smtClean="0"/>
              <a:pPr/>
              <a:t>25</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EE889A3C-4EB1-42D7-87C7-0642C7A52DEE}" type="slidenum">
              <a:rPr lang="zh-CN" altLang="en-US" smtClean="0"/>
              <a:pPr/>
              <a:t>50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A725684-7745-4761-B0F8-AAA10DB25FC8}" type="datetimeFigureOut">
              <a:rPr lang="zh-CN" altLang="en-US" smtClean="0"/>
              <a:pPr/>
              <a:t>2018/7/28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CBDEA2-2F1E-44FB-86C9-B864189B9DEE}"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25684-7745-4761-B0F8-AAA10DB25FC8}" type="datetimeFigureOut">
              <a:rPr lang="zh-CN" altLang="en-US" smtClean="0"/>
              <a:pPr/>
              <a:t>2018/7/28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BDEA2-2F1E-44FB-86C9-B864189B9DE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image" Target="../media/image12.emf"/><Relationship Id="rId3" Type="http://schemas.openxmlformats.org/officeDocument/2006/relationships/image" Target="../media/image2.emf"/><Relationship Id="rId7" Type="http://schemas.openxmlformats.org/officeDocument/2006/relationships/image" Target="../media/image6.emf"/><Relationship Id="rId12" Type="http://schemas.openxmlformats.org/officeDocument/2006/relationships/image" Target="../media/image11.emf"/><Relationship Id="rId2" Type="http://schemas.openxmlformats.org/officeDocument/2006/relationships/image" Target="../media/image1.emf"/><Relationship Id="rId16" Type="http://schemas.openxmlformats.org/officeDocument/2006/relationships/image" Target="../media/image15.emf"/><Relationship Id="rId1" Type="http://schemas.openxmlformats.org/officeDocument/2006/relationships/slideLayout" Target="../slideLayouts/slideLayout2.xml"/><Relationship Id="rId6" Type="http://schemas.openxmlformats.org/officeDocument/2006/relationships/image" Target="../media/image5.emf"/><Relationship Id="rId11" Type="http://schemas.openxmlformats.org/officeDocument/2006/relationships/image" Target="../media/image10.emf"/><Relationship Id="rId5" Type="http://schemas.openxmlformats.org/officeDocument/2006/relationships/image" Target="../media/image4.emf"/><Relationship Id="rId15" Type="http://schemas.openxmlformats.org/officeDocument/2006/relationships/image" Target="../media/image1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 Id="rId14" Type="http://schemas.openxmlformats.org/officeDocument/2006/relationships/image" Target="../media/image1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42985"/>
            <a:ext cx="7772400" cy="2457466"/>
          </a:xfrm>
        </p:spPr>
        <p:txBody>
          <a:bodyPr>
            <a:normAutofit/>
          </a:bodyPr>
          <a:lstStyle/>
          <a:p>
            <a:r>
              <a:rPr lang="zh-CN" altLang="en-US" sz="4000" b="1" dirty="0" smtClean="0"/>
              <a:t>数学课标修订与数学核心素养、</a:t>
            </a:r>
            <a:r>
              <a:rPr lang="en-US" altLang="zh-CN" sz="4000" b="1" dirty="0" smtClean="0"/>
              <a:t/>
            </a:r>
            <a:br>
              <a:rPr lang="en-US" altLang="zh-CN" sz="4000" b="1" dirty="0" smtClean="0"/>
            </a:br>
            <a:r>
              <a:rPr lang="zh-CN" altLang="en-US" sz="4000" b="1" dirty="0"/>
              <a:t>课程</a:t>
            </a:r>
            <a:r>
              <a:rPr lang="zh-CN" altLang="en-US" sz="4000" b="1" dirty="0" smtClean="0"/>
              <a:t>变化</a:t>
            </a:r>
            <a:endParaRPr lang="zh-CN" altLang="en-US" sz="4000" b="1" dirty="0"/>
          </a:p>
        </p:txBody>
      </p:sp>
      <p:sp>
        <p:nvSpPr>
          <p:cNvPr id="3" name="副标题 2"/>
          <p:cNvSpPr>
            <a:spLocks noGrp="1"/>
          </p:cNvSpPr>
          <p:nvPr>
            <p:ph type="subTitle" idx="1"/>
          </p:nvPr>
        </p:nvSpPr>
        <p:spPr/>
        <p:txBody>
          <a:bodyPr>
            <a:normAutofit/>
          </a:bodyPr>
          <a:lstStyle/>
          <a:p>
            <a:r>
              <a:rPr lang="zh-CN" altLang="en-US" sz="2400" b="1" dirty="0" smtClean="0">
                <a:solidFill>
                  <a:schemeClr val="tx1"/>
                </a:solidFill>
                <a:latin typeface="+mj-lt"/>
                <a:ea typeface="+mj-ea"/>
                <a:cs typeface="+mj-cs"/>
              </a:rPr>
              <a:t>首都师范大学  数学科学学院</a:t>
            </a:r>
            <a:endParaRPr lang="en-US" altLang="zh-CN" sz="2400" b="1" dirty="0" smtClean="0">
              <a:solidFill>
                <a:schemeClr val="tx1"/>
              </a:solidFill>
              <a:latin typeface="+mj-lt"/>
              <a:ea typeface="+mj-ea"/>
              <a:cs typeface="+mj-cs"/>
            </a:endParaRPr>
          </a:p>
          <a:p>
            <a:r>
              <a:rPr lang="zh-CN" altLang="en-US" sz="2400" b="1" dirty="0" smtClean="0">
                <a:solidFill>
                  <a:schemeClr val="tx1"/>
                </a:solidFill>
                <a:latin typeface="+mj-lt"/>
                <a:ea typeface="+mj-ea"/>
                <a:cs typeface="+mj-cs"/>
              </a:rPr>
              <a:t>高中数学课标修订组</a:t>
            </a:r>
            <a:endParaRPr lang="en-US" altLang="zh-CN" sz="2400" b="1" dirty="0" smtClean="0">
              <a:solidFill>
                <a:schemeClr val="tx1"/>
              </a:solidFill>
              <a:latin typeface="+mj-lt"/>
              <a:ea typeface="+mj-ea"/>
              <a:cs typeface="+mj-cs"/>
            </a:endParaRPr>
          </a:p>
          <a:p>
            <a:r>
              <a:rPr lang="zh-CN" altLang="en-US" sz="2400" b="1" dirty="0">
                <a:solidFill>
                  <a:schemeClr val="tx1"/>
                </a:solidFill>
                <a:latin typeface="+mj-lt"/>
                <a:ea typeface="+mj-ea"/>
                <a:cs typeface="+mj-cs"/>
              </a:rPr>
              <a:t>王尚志</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t>背  景</a:t>
            </a:r>
            <a:endParaRPr lang="zh-CN" altLang="en-US" sz="4000" b="1" dirty="0"/>
          </a:p>
        </p:txBody>
      </p:sp>
      <p:sp>
        <p:nvSpPr>
          <p:cNvPr id="3" name="内容占位符 2"/>
          <p:cNvSpPr>
            <a:spLocks noGrp="1"/>
          </p:cNvSpPr>
          <p:nvPr>
            <p:ph idx="1"/>
          </p:nvPr>
        </p:nvSpPr>
        <p:spPr/>
        <p:txBody>
          <a:bodyPr/>
          <a:lstStyle/>
          <a:p>
            <a:r>
              <a:rPr lang="zh-CN" altLang="en-US" b="1" dirty="0" smtClean="0"/>
              <a:t>以“知识为本”</a:t>
            </a:r>
            <a:r>
              <a:rPr lang="en-US" altLang="zh-CN" b="1" dirty="0" smtClean="0"/>
              <a:t>——</a:t>
            </a:r>
            <a:r>
              <a:rPr lang="zh-CN" altLang="en-US" b="1" dirty="0" smtClean="0"/>
              <a:t>“以人为本”</a:t>
            </a:r>
            <a:endParaRPr lang="en-US" altLang="zh-CN" b="1" dirty="0" smtClean="0"/>
          </a:p>
          <a:p>
            <a:r>
              <a:rPr lang="en-US" altLang="zh-CN" b="1" dirty="0"/>
              <a:t> </a:t>
            </a:r>
            <a:r>
              <a:rPr lang="en-US" altLang="zh-CN" b="1" dirty="0" smtClean="0"/>
              <a:t>     </a:t>
            </a:r>
            <a:r>
              <a:rPr lang="zh-CN" altLang="en-US" b="1" dirty="0" smtClean="0"/>
              <a:t>学会</a:t>
            </a:r>
            <a:r>
              <a:rPr lang="en-US" altLang="zh-CN" b="1" dirty="0" smtClean="0"/>
              <a:t>——</a:t>
            </a:r>
            <a:r>
              <a:rPr lang="zh-CN" altLang="en-US" b="1" dirty="0" smtClean="0"/>
              <a:t>会学</a:t>
            </a:r>
            <a:endParaRPr lang="en-US" altLang="zh-CN" b="1" dirty="0" smtClean="0"/>
          </a:p>
          <a:p>
            <a:r>
              <a:rPr lang="en-US" altLang="zh-CN" b="1" dirty="0"/>
              <a:t> </a:t>
            </a:r>
            <a:r>
              <a:rPr lang="en-US" altLang="zh-CN" b="1" dirty="0" smtClean="0"/>
              <a:t>     </a:t>
            </a:r>
            <a:r>
              <a:rPr lang="zh-CN" altLang="en-US" b="1" dirty="0" smtClean="0"/>
              <a:t>知识</a:t>
            </a:r>
            <a:r>
              <a:rPr lang="en-US" altLang="zh-CN" b="1" dirty="0" smtClean="0"/>
              <a:t>——</a:t>
            </a:r>
            <a:r>
              <a:rPr lang="zh-CN" altLang="en-US" b="1" dirty="0" smtClean="0"/>
              <a:t>能力</a:t>
            </a:r>
            <a:r>
              <a:rPr lang="en-US" altLang="zh-CN" b="1" dirty="0" smtClean="0"/>
              <a:t>——</a:t>
            </a:r>
            <a:r>
              <a:rPr lang="zh-CN" altLang="en-US" b="1" dirty="0" smtClean="0"/>
              <a:t>素养</a:t>
            </a:r>
            <a:endParaRPr lang="en-US" altLang="zh-CN" b="1" dirty="0" smtClean="0"/>
          </a:p>
          <a:p>
            <a:r>
              <a:rPr lang="en-US" altLang="zh-CN" b="1" dirty="0"/>
              <a:t> </a:t>
            </a:r>
            <a:r>
              <a:rPr lang="en-US" altLang="zh-CN" b="1" dirty="0" smtClean="0"/>
              <a:t>     </a:t>
            </a:r>
            <a:r>
              <a:rPr lang="zh-CN" altLang="en-US" b="1" dirty="0" smtClean="0"/>
              <a:t>训练</a:t>
            </a:r>
            <a:r>
              <a:rPr lang="en-US" altLang="zh-CN" b="1" dirty="0" smtClean="0"/>
              <a:t>——</a:t>
            </a:r>
            <a:r>
              <a:rPr lang="zh-CN" altLang="en-US" b="1" dirty="0" smtClean="0"/>
              <a:t>理解</a:t>
            </a:r>
            <a:r>
              <a:rPr lang="en-US" altLang="zh-CN" b="1" dirty="0" smtClean="0"/>
              <a:t>——</a:t>
            </a:r>
            <a:r>
              <a:rPr lang="zh-CN" altLang="en-US" b="1" dirty="0" smtClean="0"/>
              <a:t>思维品质</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a:xfrm>
            <a:off x="500034" y="214290"/>
            <a:ext cx="8286808" cy="857256"/>
          </a:xfrm>
        </p:spPr>
        <p:txBody>
          <a:bodyPr>
            <a:normAutofit/>
          </a:bodyPr>
          <a:lstStyle/>
          <a:p>
            <a:r>
              <a:rPr lang="zh-CN" altLang="en-US" b="1" dirty="0" smtClean="0"/>
              <a:t> 建议</a:t>
            </a:r>
            <a:r>
              <a:rPr lang="en-US" altLang="zh-CN" b="1" dirty="0" smtClean="0"/>
              <a:t> </a:t>
            </a:r>
            <a:endParaRPr lang="zh-CN" altLang="en-US" sz="2200" dirty="0"/>
          </a:p>
        </p:txBody>
      </p:sp>
      <p:sp>
        <p:nvSpPr>
          <p:cNvPr id="6147" name="内容占位符 3"/>
          <p:cNvSpPr>
            <a:spLocks noGrp="1"/>
          </p:cNvSpPr>
          <p:nvPr>
            <p:ph idx="1"/>
          </p:nvPr>
        </p:nvSpPr>
        <p:spPr>
          <a:xfrm>
            <a:off x="457200" y="1214420"/>
            <a:ext cx="8401080" cy="4512004"/>
          </a:xfrm>
        </p:spPr>
        <p:txBody>
          <a:bodyPr wrap="square">
            <a:spAutoFit/>
          </a:bodyPr>
          <a:lstStyle/>
          <a:p>
            <a:pPr eaLnBrk="1" hangingPunct="1"/>
            <a:r>
              <a:rPr lang="zh-CN" altLang="en-US" sz="2800" b="1" dirty="0"/>
              <a:t>“</a:t>
            </a:r>
            <a:r>
              <a:rPr lang="en-US" altLang="zh-CN" sz="2800" b="1" dirty="0"/>
              <a:t>What  is  the  key  in math  and  math  education ?”</a:t>
            </a:r>
          </a:p>
          <a:p>
            <a:pPr eaLnBrk="1" hangingPunct="1"/>
            <a:r>
              <a:rPr lang="en-US" altLang="zh-CN" sz="2800" b="1" dirty="0"/>
              <a:t>   </a:t>
            </a:r>
            <a:r>
              <a:rPr lang="zh-CN" altLang="en-US" sz="2800" b="1" dirty="0"/>
              <a:t>在数学和数学教育中，什么是关键？</a:t>
            </a:r>
            <a:endParaRPr lang="en-US" altLang="zh-CN" sz="2800" b="1" dirty="0"/>
          </a:p>
          <a:p>
            <a:pPr eaLnBrk="1" hangingPunct="1"/>
            <a:r>
              <a:rPr lang="en-US" altLang="zh-CN" b="1" dirty="0"/>
              <a:t>                                      </a:t>
            </a:r>
            <a:r>
              <a:rPr lang="en-US" altLang="zh-CN" sz="2000" b="1" dirty="0"/>
              <a:t>——</a:t>
            </a:r>
            <a:r>
              <a:rPr lang="zh-CN" altLang="en-US" sz="2000" b="1" dirty="0"/>
              <a:t>数学教育一次大讨论</a:t>
            </a:r>
            <a:endParaRPr lang="en-US" altLang="zh-CN" sz="2000" b="1" dirty="0"/>
          </a:p>
          <a:p>
            <a:pPr eaLnBrk="1" hangingPunct="1"/>
            <a:r>
              <a:rPr lang="en-US" altLang="zh-CN" b="1" dirty="0"/>
              <a:t>    </a:t>
            </a:r>
            <a:r>
              <a:rPr lang="zh-CN" altLang="en-US" sz="2000" b="1" dirty="0"/>
              <a:t>定义、概念，定理、结论，例题、习题，等等</a:t>
            </a:r>
            <a:endParaRPr lang="en-US" altLang="zh-CN" sz="2000" b="1" dirty="0"/>
          </a:p>
          <a:p>
            <a:pPr eaLnBrk="1" hangingPunct="1"/>
            <a:r>
              <a:rPr lang="en-US" altLang="zh-CN" b="1" dirty="0"/>
              <a:t>    </a:t>
            </a:r>
            <a:r>
              <a:rPr lang="en-US" altLang="zh-CN" sz="2800" b="1" dirty="0"/>
              <a:t>The problem  is  the  key.</a:t>
            </a:r>
          </a:p>
          <a:p>
            <a:pPr eaLnBrk="1" hangingPunct="1"/>
            <a:r>
              <a:rPr lang="en-US" altLang="zh-CN" sz="2800" b="1" dirty="0"/>
              <a:t>    </a:t>
            </a:r>
            <a:r>
              <a:rPr lang="zh-CN" altLang="en-US" sz="2800" b="1" dirty="0"/>
              <a:t>问题是数学</a:t>
            </a:r>
            <a:r>
              <a:rPr lang="zh-CN" altLang="en-US" sz="2800" b="1" dirty="0" smtClean="0"/>
              <a:t>灵魂。</a:t>
            </a:r>
            <a:r>
              <a:rPr lang="en-US" altLang="zh-CN" sz="2000" b="1" dirty="0" smtClean="0"/>
              <a:t>——</a:t>
            </a:r>
            <a:r>
              <a:rPr lang="en-US" altLang="zh-CN" sz="2000" b="1" dirty="0"/>
              <a:t>P.  </a:t>
            </a:r>
            <a:r>
              <a:rPr lang="zh-CN" altLang="en-US" sz="2000" b="1" dirty="0" smtClean="0"/>
              <a:t>哈尔莫斯</a:t>
            </a:r>
            <a:endParaRPr lang="en-US" altLang="zh-CN" sz="2000" b="1" dirty="0"/>
          </a:p>
          <a:p>
            <a:pPr eaLnBrk="1" hangingPunct="1"/>
            <a:endParaRPr lang="en-US" altLang="zh-CN" b="1" dirty="0"/>
          </a:p>
          <a:p>
            <a:pPr eaLnBrk="1" hangingPunct="1"/>
            <a:r>
              <a:rPr lang="en-US" altLang="zh-CN" b="1" dirty="0"/>
              <a:t>  </a:t>
            </a:r>
            <a:r>
              <a:rPr lang="zh-CN" altLang="en-US" sz="2800" b="1" dirty="0" smtClean="0"/>
              <a:t>不断</a:t>
            </a:r>
            <a:r>
              <a:rPr lang="zh-CN" altLang="en-US" sz="2800" b="1" dirty="0"/>
              <a:t>地发现、提出问题，不断地分析、</a:t>
            </a:r>
            <a:r>
              <a:rPr lang="zh-CN" altLang="en-US" sz="2800" b="1" dirty="0" smtClean="0"/>
              <a:t>解决问题</a:t>
            </a:r>
            <a:endParaRPr lang="en-US" altLang="zh-CN" sz="2800" b="1" dirty="0"/>
          </a:p>
        </p:txBody>
      </p:sp>
    </p:spTree>
    <p:extLst>
      <p:ext uri="{BB962C8B-B14F-4D97-AF65-F5344CB8AC3E}">
        <p14:creationId xmlns:p14="http://schemas.microsoft.com/office/powerpoint/2010/main" xmlns="" val="1527128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500042"/>
            <a:ext cx="7772400" cy="917596"/>
          </a:xfrm>
        </p:spPr>
        <p:txBody>
          <a:bodyPr>
            <a:normAutofit/>
          </a:bodyPr>
          <a:lstStyle/>
          <a:p>
            <a:r>
              <a:rPr lang="zh-CN" altLang="en-US" sz="3600" b="1" dirty="0" smtClean="0"/>
              <a:t>课标研制面临问题</a:t>
            </a:r>
            <a:endParaRPr lang="zh-CN" altLang="en-US" sz="3600" b="1" dirty="0"/>
          </a:p>
        </p:txBody>
      </p:sp>
      <p:sp>
        <p:nvSpPr>
          <p:cNvPr id="3" name="内容占位符 2"/>
          <p:cNvSpPr>
            <a:spLocks noGrp="1"/>
          </p:cNvSpPr>
          <p:nvPr>
            <p:ph sz="quarter" idx="1"/>
          </p:nvPr>
        </p:nvSpPr>
        <p:spPr/>
        <p:txBody>
          <a:bodyPr>
            <a:normAutofit/>
          </a:bodyPr>
          <a:lstStyle/>
          <a:p>
            <a:endParaRPr lang="en-US" altLang="zh-CN" sz="2400" b="1" dirty="0" smtClean="0"/>
          </a:p>
          <a:p>
            <a:r>
              <a:rPr lang="zh-CN" altLang="en-US" sz="2400" b="1" dirty="0" smtClean="0"/>
              <a:t>高中数学教育目标核心？</a:t>
            </a:r>
            <a:endParaRPr lang="en-US" altLang="zh-CN" sz="2400" b="1" dirty="0" smtClean="0"/>
          </a:p>
          <a:p>
            <a:r>
              <a:rPr lang="zh-CN" altLang="en-US" sz="2400" b="1" dirty="0" smtClean="0"/>
              <a:t>必修、选修一内容容量过大</a:t>
            </a:r>
            <a:endParaRPr lang="en-US" altLang="zh-CN" sz="2400" b="1" dirty="0" smtClean="0"/>
          </a:p>
          <a:p>
            <a:r>
              <a:rPr lang="zh-CN" altLang="en-US" sz="2400" b="1" dirty="0" smtClean="0"/>
              <a:t>数学课程与高考脱节</a:t>
            </a:r>
            <a:endParaRPr lang="en-US" altLang="zh-CN" sz="2400" b="1" dirty="0" smtClean="0"/>
          </a:p>
          <a:p>
            <a:r>
              <a:rPr lang="zh-CN" altLang="en-US" sz="2400" b="1" dirty="0" smtClean="0"/>
              <a:t>由“模块”组成课程结构影响数学科学体系</a:t>
            </a:r>
            <a:endParaRPr lang="en-US" altLang="zh-CN" sz="2400" b="1" dirty="0" smtClean="0"/>
          </a:p>
          <a:p>
            <a:r>
              <a:rPr lang="zh-CN" altLang="en-US" sz="2400" b="1" dirty="0" smtClean="0"/>
              <a:t>“数学建模活动”没有课时保证</a:t>
            </a:r>
            <a:endParaRPr lang="en-US" altLang="zh-CN" sz="2400" b="1" dirty="0" smtClean="0"/>
          </a:p>
          <a:p>
            <a:r>
              <a:rPr lang="zh-CN" altLang="en-US" sz="2400" b="1" dirty="0" smtClean="0"/>
              <a:t>初高中过渡</a:t>
            </a:r>
            <a:endParaRPr lang="zh-CN" altLang="en-US"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333375"/>
            <a:ext cx="8401050" cy="6264275"/>
          </a:xfrm>
        </p:spPr>
        <p:txBody>
          <a:bodyPr>
            <a:normAutofit/>
          </a:bodyPr>
          <a:lstStyle/>
          <a:p>
            <a:pPr>
              <a:buFontTx/>
              <a:buNone/>
            </a:pPr>
            <a:r>
              <a:rPr lang="zh-CN" altLang="en-US" sz="4000" b="1" dirty="0" smtClean="0">
                <a:solidFill>
                  <a:srgbClr val="FF0000"/>
                </a:solidFill>
                <a:ea typeface="黑体" pitchFamily="49" charset="-122"/>
              </a:rPr>
              <a:t>问题</a:t>
            </a:r>
            <a:r>
              <a:rPr lang="en-US" altLang="zh-CN" sz="4000" b="1" dirty="0" smtClean="0">
                <a:solidFill>
                  <a:srgbClr val="FF0000"/>
                </a:solidFill>
                <a:ea typeface="黑体" pitchFamily="49" charset="-122"/>
              </a:rPr>
              <a:t> </a:t>
            </a:r>
            <a:r>
              <a:rPr lang="en-US" altLang="zh-CN" sz="2800" b="1" dirty="0" smtClean="0">
                <a:ea typeface="黑体" pitchFamily="49" charset="-122"/>
              </a:rPr>
              <a:t>——</a:t>
            </a:r>
            <a:r>
              <a:rPr lang="zh-CN" altLang="en-US" sz="2800" b="1" dirty="0" smtClean="0">
                <a:ea typeface="黑体" pitchFamily="49" charset="-122"/>
              </a:rPr>
              <a:t>区域</a:t>
            </a:r>
          </a:p>
          <a:p>
            <a:r>
              <a:rPr lang="zh-CN" altLang="en-US" sz="4000" b="1" dirty="0" smtClean="0">
                <a:ea typeface="黑体" pitchFamily="49" charset="-122"/>
              </a:rPr>
              <a:t>   </a:t>
            </a:r>
            <a:r>
              <a:rPr lang="zh-CN" altLang="en-US" b="1" dirty="0" smtClean="0">
                <a:ea typeface="黑体" pitchFamily="49" charset="-122"/>
              </a:rPr>
              <a:t>区域教育发展问题</a:t>
            </a:r>
            <a:endParaRPr lang="en-US" altLang="zh-CN"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如何推动区域教育发展？</a:t>
            </a:r>
            <a:endParaRPr lang="en-US" altLang="zh-CN" sz="2800" b="1" dirty="0" smtClean="0">
              <a:ea typeface="黑体" pitchFamily="49" charset="-122"/>
            </a:endParaRPr>
          </a:p>
          <a:p>
            <a:r>
              <a:rPr lang="en-US" altLang="zh-CN" sz="2800" b="1" dirty="0">
                <a:ea typeface="黑体" pitchFamily="49" charset="-122"/>
              </a:rPr>
              <a:t> </a:t>
            </a:r>
            <a:r>
              <a:rPr lang="en-US" altLang="zh-CN" sz="2800" b="1" dirty="0" smtClean="0">
                <a:ea typeface="黑体" pitchFamily="49" charset="-122"/>
              </a:rPr>
              <a:t>      </a:t>
            </a:r>
            <a:r>
              <a:rPr lang="zh-CN" altLang="en-US" sz="2800" b="1" dirty="0" smtClean="0">
                <a:ea typeface="黑体" pitchFamily="49" charset="-122"/>
              </a:rPr>
              <a:t>如何开展区域教研活动？</a:t>
            </a:r>
            <a:endParaRPr lang="en-US" altLang="zh-CN" sz="28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影响区域教育发展问题？</a:t>
            </a:r>
            <a:endParaRPr lang="en-US" altLang="zh-CN" sz="28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如何通过课题推动区域教育发展</a:t>
            </a:r>
            <a:r>
              <a:rPr lang="en-US" altLang="zh-CN" sz="2800" b="1" dirty="0" smtClean="0">
                <a:ea typeface="黑体" pitchFamily="49" charset="-122"/>
              </a:rPr>
              <a:t> </a:t>
            </a:r>
            <a:r>
              <a:rPr lang="zh-CN" altLang="en-US" sz="2800" b="1" dirty="0" smtClean="0">
                <a:ea typeface="黑体" pitchFamily="49" charset="-122"/>
              </a:rPr>
              <a:t>？</a:t>
            </a:r>
            <a:endParaRPr lang="en-US" altLang="zh-CN" sz="2800" b="1" dirty="0" smtClean="0">
              <a:ea typeface="黑体" pitchFamily="49" charset="-122"/>
            </a:endParaRPr>
          </a:p>
          <a:p>
            <a:endParaRPr lang="en-US" altLang="zh-CN" sz="900" b="1" dirty="0" smtClean="0">
              <a:ea typeface="黑体" pitchFamily="49" charset="-122"/>
            </a:endParaRPr>
          </a:p>
          <a:p>
            <a:r>
              <a:rPr lang="en-US" altLang="zh-CN" sz="2800" b="1" dirty="0" smtClean="0">
                <a:ea typeface="黑体" pitchFamily="49" charset="-122"/>
              </a:rPr>
              <a:t>        </a:t>
            </a:r>
          </a:p>
          <a:p>
            <a:pPr>
              <a:buFont typeface="Arial" charset="0"/>
              <a:buNone/>
            </a:pPr>
            <a:endParaRPr lang="en-US" altLang="zh-CN" sz="3600" b="1" dirty="0" smtClean="0">
              <a:ea typeface="黑体" pitchFamily="49" charset="-122"/>
            </a:endParaRPr>
          </a:p>
          <a:p>
            <a:r>
              <a:rPr lang="zh-CN" altLang="en-US" sz="4000" b="1" dirty="0" smtClean="0">
                <a:ea typeface="黑体" pitchFamily="49" charset="-122"/>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333375"/>
            <a:ext cx="8401050" cy="6264275"/>
          </a:xfrm>
        </p:spPr>
        <p:txBody>
          <a:bodyPr>
            <a:normAutofit/>
          </a:bodyPr>
          <a:lstStyle/>
          <a:p>
            <a:pPr>
              <a:buFontTx/>
              <a:buNone/>
            </a:pPr>
            <a:r>
              <a:rPr lang="zh-CN" altLang="en-US" sz="4000" b="1" dirty="0" smtClean="0">
                <a:solidFill>
                  <a:srgbClr val="FF0000"/>
                </a:solidFill>
                <a:ea typeface="黑体" pitchFamily="49" charset="-122"/>
              </a:rPr>
              <a:t>问题</a:t>
            </a:r>
            <a:r>
              <a:rPr lang="en-US" altLang="zh-CN" sz="4000" b="1" dirty="0" smtClean="0">
                <a:solidFill>
                  <a:srgbClr val="FF0000"/>
                </a:solidFill>
                <a:ea typeface="黑体" pitchFamily="49" charset="-122"/>
              </a:rPr>
              <a:t> </a:t>
            </a:r>
            <a:r>
              <a:rPr lang="en-US" altLang="zh-CN" sz="2800" b="1" dirty="0" smtClean="0">
                <a:ea typeface="黑体" pitchFamily="49" charset="-122"/>
              </a:rPr>
              <a:t>——</a:t>
            </a:r>
            <a:r>
              <a:rPr lang="zh-CN" altLang="en-US" sz="2800" b="1" dirty="0" smtClean="0">
                <a:ea typeface="黑体" pitchFamily="49" charset="-122"/>
              </a:rPr>
              <a:t>学校问题</a:t>
            </a:r>
          </a:p>
          <a:p>
            <a:r>
              <a:rPr lang="zh-CN" altLang="en-US" sz="4000" b="1" dirty="0" smtClean="0">
                <a:ea typeface="黑体" pitchFamily="49" charset="-122"/>
              </a:rPr>
              <a:t>   </a:t>
            </a:r>
            <a:r>
              <a:rPr lang="zh-CN" altLang="en-US" b="1" dirty="0" smtClean="0">
                <a:ea typeface="黑体" pitchFamily="49" charset="-122"/>
              </a:rPr>
              <a:t>课程标准实施学校建设问题</a:t>
            </a:r>
            <a:endParaRPr lang="en-US" altLang="zh-CN" b="1" dirty="0" smtClean="0">
              <a:ea typeface="黑体" pitchFamily="49" charset="-122"/>
            </a:endParaRPr>
          </a:p>
          <a:p>
            <a:endParaRPr lang="en-US" altLang="zh-CN" sz="10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新、旧课程标准变化？</a:t>
            </a:r>
            <a:endParaRPr lang="en-US" altLang="zh-CN" sz="2800" b="1" dirty="0" smtClean="0">
              <a:ea typeface="黑体" pitchFamily="49" charset="-122"/>
            </a:endParaRPr>
          </a:p>
          <a:p>
            <a:endParaRPr lang="en-US" altLang="zh-CN" sz="10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过渡期</a:t>
            </a:r>
            <a:r>
              <a:rPr lang="en-US" altLang="zh-CN" sz="2800" b="1" dirty="0" smtClean="0">
                <a:ea typeface="黑体" pitchFamily="49" charset="-122"/>
              </a:rPr>
              <a:t>——</a:t>
            </a:r>
            <a:r>
              <a:rPr lang="zh-CN" altLang="en-US" sz="2800" b="1" dirty="0" smtClean="0">
                <a:ea typeface="黑体" pitchFamily="49" charset="-122"/>
              </a:rPr>
              <a:t>三新一旧</a:t>
            </a:r>
            <a:endParaRPr lang="en-US" altLang="zh-CN" sz="28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（新理念、新标准、新高考、旧教材）</a:t>
            </a:r>
            <a:endParaRPr lang="en-US" altLang="zh-CN" sz="2800" b="1" dirty="0" smtClean="0">
              <a:ea typeface="黑体" pitchFamily="49" charset="-122"/>
            </a:endParaRPr>
          </a:p>
          <a:p>
            <a:endParaRPr lang="en-US" altLang="zh-CN" sz="900" b="1" dirty="0" smtClean="0">
              <a:ea typeface="黑体" pitchFamily="49" charset="-122"/>
            </a:endParaRPr>
          </a:p>
          <a:p>
            <a:r>
              <a:rPr lang="en-US" altLang="zh-CN" sz="2800" b="1" dirty="0" smtClean="0">
                <a:ea typeface="黑体" pitchFamily="49" charset="-122"/>
              </a:rPr>
              <a:t>        </a:t>
            </a:r>
          </a:p>
          <a:p>
            <a:pPr>
              <a:buFont typeface="Arial" charset="0"/>
              <a:buNone/>
            </a:pPr>
            <a:endParaRPr lang="en-US" altLang="zh-CN" sz="3600" b="1" dirty="0" smtClean="0">
              <a:ea typeface="黑体" pitchFamily="49" charset="-122"/>
            </a:endParaRPr>
          </a:p>
          <a:p>
            <a:r>
              <a:rPr lang="zh-CN" altLang="en-US" sz="4000" b="1" dirty="0" smtClean="0">
                <a:ea typeface="黑体" pitchFamily="49" charset="-122"/>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333375"/>
            <a:ext cx="8401050" cy="6264275"/>
          </a:xfrm>
        </p:spPr>
        <p:txBody>
          <a:bodyPr>
            <a:normAutofit lnSpcReduction="10000"/>
          </a:bodyPr>
          <a:lstStyle/>
          <a:p>
            <a:pPr>
              <a:buFontTx/>
              <a:buNone/>
            </a:pPr>
            <a:r>
              <a:rPr lang="zh-CN" altLang="en-US" sz="4000" b="1" dirty="0" smtClean="0">
                <a:solidFill>
                  <a:srgbClr val="FF0000"/>
                </a:solidFill>
                <a:ea typeface="黑体" pitchFamily="49" charset="-122"/>
              </a:rPr>
              <a:t>问题</a:t>
            </a:r>
            <a:r>
              <a:rPr lang="en-US" altLang="zh-CN" sz="4000" b="1" dirty="0" smtClean="0">
                <a:solidFill>
                  <a:srgbClr val="FF0000"/>
                </a:solidFill>
                <a:ea typeface="黑体" pitchFamily="49" charset="-122"/>
              </a:rPr>
              <a:t> </a:t>
            </a:r>
            <a:r>
              <a:rPr lang="en-US" altLang="zh-CN" sz="2800" b="1" dirty="0" smtClean="0">
                <a:ea typeface="黑体" pitchFamily="49" charset="-122"/>
              </a:rPr>
              <a:t>——</a:t>
            </a:r>
            <a:r>
              <a:rPr lang="zh-CN" altLang="en-US" sz="2800" b="1" dirty="0" smtClean="0">
                <a:ea typeface="黑体" pitchFamily="49" charset="-122"/>
              </a:rPr>
              <a:t>学校问题</a:t>
            </a:r>
          </a:p>
          <a:p>
            <a:r>
              <a:rPr lang="zh-CN" altLang="en-US" sz="4000" b="1" dirty="0" smtClean="0">
                <a:ea typeface="黑体" pitchFamily="49" charset="-122"/>
              </a:rPr>
              <a:t>   </a:t>
            </a:r>
            <a:r>
              <a:rPr lang="zh-CN" altLang="en-US" b="1" dirty="0" smtClean="0">
                <a:ea typeface="黑体" pitchFamily="49" charset="-122"/>
              </a:rPr>
              <a:t>课程标准实施学校建设问题</a:t>
            </a:r>
            <a:endParaRPr lang="en-US" altLang="zh-CN"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高中学校特色建设</a:t>
            </a:r>
            <a:r>
              <a:rPr lang="en-US" altLang="zh-CN" sz="2000" b="1" dirty="0" smtClean="0">
                <a:ea typeface="黑体" pitchFamily="49" charset="-122"/>
              </a:rPr>
              <a:t>——</a:t>
            </a:r>
            <a:r>
              <a:rPr lang="zh-CN" altLang="en-US" sz="2000" b="1" dirty="0" smtClean="0">
                <a:ea typeface="黑体" pitchFamily="49" charset="-122"/>
              </a:rPr>
              <a:t>管理、课程、人才培养、教师发展</a:t>
            </a:r>
            <a:endParaRPr lang="en-US" altLang="zh-CN" sz="20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国家课程校本化</a:t>
            </a:r>
            <a:r>
              <a:rPr lang="en-US" altLang="zh-CN" sz="2000" b="1" dirty="0" smtClean="0">
                <a:ea typeface="黑体" pitchFamily="49" charset="-122"/>
              </a:rPr>
              <a:t>——</a:t>
            </a:r>
            <a:r>
              <a:rPr lang="zh-CN" altLang="en-US" sz="2000" b="1" dirty="0" smtClean="0">
                <a:ea typeface="黑体" pitchFamily="49" charset="-122"/>
              </a:rPr>
              <a:t>学校课程建设与学生发展</a:t>
            </a:r>
            <a:endParaRPr lang="en-US" altLang="zh-CN" sz="20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学校教师队伍建设 </a:t>
            </a:r>
            <a:r>
              <a:rPr lang="en-US" altLang="zh-CN" sz="2000" b="1" dirty="0" smtClean="0">
                <a:ea typeface="黑体" pitchFamily="49" charset="-122"/>
              </a:rPr>
              <a:t>——</a:t>
            </a:r>
            <a:r>
              <a:rPr lang="zh-CN" altLang="en-US" sz="2000" b="1" dirty="0" smtClean="0">
                <a:ea typeface="黑体" pitchFamily="49" charset="-122"/>
              </a:rPr>
              <a:t>团队、骨干、青年教师</a:t>
            </a:r>
            <a:endParaRPr lang="en-US" altLang="zh-CN" sz="20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学校领导力建设</a:t>
            </a:r>
            <a:endParaRPr lang="en-US" altLang="zh-CN" sz="2800" b="1" dirty="0" smtClean="0">
              <a:ea typeface="黑体" pitchFamily="49" charset="-122"/>
            </a:endParaRPr>
          </a:p>
          <a:p>
            <a:r>
              <a:rPr lang="en-US" altLang="zh-CN" sz="2800" b="1" dirty="0" smtClean="0">
                <a:ea typeface="黑体" pitchFamily="49" charset="-122"/>
              </a:rPr>
              <a:t>       </a:t>
            </a:r>
            <a:r>
              <a:rPr lang="zh-CN" altLang="en-US" sz="2800" b="1" dirty="0" smtClean="0">
                <a:ea typeface="黑体" pitchFamily="49" charset="-122"/>
              </a:rPr>
              <a:t>校本教研活动 </a:t>
            </a:r>
            <a:endParaRPr lang="en-US" altLang="zh-CN" sz="2800" b="1" dirty="0" smtClean="0">
              <a:ea typeface="黑体" pitchFamily="49" charset="-122"/>
            </a:endParaRPr>
          </a:p>
          <a:p>
            <a:r>
              <a:rPr lang="en-US" altLang="zh-CN" sz="2800" b="1" dirty="0" smtClean="0">
                <a:ea typeface="黑体" pitchFamily="49" charset="-122"/>
              </a:rPr>
              <a:t>       </a:t>
            </a:r>
            <a:r>
              <a:rPr lang="zh-CN" altLang="en-US" sz="2800" b="1" smtClean="0">
                <a:ea typeface="黑体" pitchFamily="49" charset="-122"/>
              </a:rPr>
              <a:t>学校信息化</a:t>
            </a:r>
            <a:r>
              <a:rPr lang="zh-CN" altLang="en-US" sz="2800" b="1" dirty="0" smtClean="0">
                <a:ea typeface="黑体" pitchFamily="49" charset="-122"/>
              </a:rPr>
              <a:t>建设</a:t>
            </a:r>
            <a:endParaRPr lang="en-US" altLang="zh-CN" sz="2800" b="1" dirty="0" smtClean="0">
              <a:ea typeface="黑体" pitchFamily="49" charset="-122"/>
            </a:endParaRPr>
          </a:p>
          <a:p>
            <a:endParaRPr lang="en-US" altLang="zh-CN" sz="900" b="1" dirty="0" smtClean="0">
              <a:ea typeface="黑体" pitchFamily="49" charset="-122"/>
            </a:endParaRPr>
          </a:p>
          <a:p>
            <a:r>
              <a:rPr lang="en-US" altLang="zh-CN" sz="2800" b="1" dirty="0" smtClean="0">
                <a:ea typeface="黑体" pitchFamily="49" charset="-122"/>
              </a:rPr>
              <a:t>        </a:t>
            </a:r>
          </a:p>
          <a:p>
            <a:pPr>
              <a:buFont typeface="Arial" charset="0"/>
              <a:buNone/>
            </a:pPr>
            <a:endParaRPr lang="en-US" altLang="zh-CN" sz="3600" b="1" dirty="0" smtClean="0">
              <a:ea typeface="黑体" pitchFamily="49" charset="-122"/>
            </a:endParaRPr>
          </a:p>
          <a:p>
            <a:r>
              <a:rPr lang="zh-CN" altLang="en-US" sz="4000" b="1" dirty="0" smtClean="0">
                <a:ea typeface="黑体" pitchFamily="49" charset="-122"/>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normAutofit/>
          </a:bodyPr>
          <a:lstStyle/>
          <a:p>
            <a:r>
              <a:rPr lang="zh-CN" altLang="en-US" sz="4000" b="1" dirty="0" smtClean="0">
                <a:solidFill>
                  <a:srgbClr val="FF0000"/>
                </a:solidFill>
              </a:rPr>
              <a:t>问  题</a:t>
            </a:r>
            <a:r>
              <a:rPr lang="en-US" altLang="zh-CN" sz="2800" b="1" dirty="0" smtClean="0"/>
              <a:t>——</a:t>
            </a:r>
            <a:r>
              <a:rPr lang="zh-CN" altLang="en-US" sz="2800" b="1" dirty="0" smtClean="0"/>
              <a:t>优秀数学教师 </a:t>
            </a:r>
          </a:p>
        </p:txBody>
      </p:sp>
      <p:sp>
        <p:nvSpPr>
          <p:cNvPr id="31747" name="内容占位符 2"/>
          <p:cNvSpPr>
            <a:spLocks noGrp="1"/>
          </p:cNvSpPr>
          <p:nvPr>
            <p:ph idx="1"/>
          </p:nvPr>
        </p:nvSpPr>
        <p:spPr>
          <a:xfrm>
            <a:off x="539552" y="1500174"/>
            <a:ext cx="8144073" cy="4441839"/>
          </a:xfrm>
        </p:spPr>
        <p:txBody>
          <a:bodyPr/>
          <a:lstStyle/>
          <a:p>
            <a:r>
              <a:rPr lang="en-US" altLang="zh-CN" b="1" dirty="0" smtClean="0"/>
              <a:t> </a:t>
            </a:r>
          </a:p>
          <a:p>
            <a:r>
              <a:rPr lang="zh-CN" altLang="en-US" sz="2400" b="1" dirty="0" smtClean="0"/>
              <a:t>    </a:t>
            </a:r>
            <a:r>
              <a:rPr lang="zh-CN" altLang="en-US" sz="2800" b="1" dirty="0" smtClean="0"/>
              <a:t>您的强项？特点？专长？</a:t>
            </a:r>
            <a:endParaRPr lang="en-US" altLang="zh-CN" sz="2800" b="1" dirty="0" smtClean="0"/>
          </a:p>
          <a:p>
            <a:r>
              <a:rPr lang="en-US" altLang="zh-CN" sz="2400" b="1" dirty="0" smtClean="0"/>
              <a:t>      ——</a:t>
            </a:r>
            <a:r>
              <a:rPr lang="zh-CN" altLang="en-US" sz="2400" b="1" dirty="0" smtClean="0"/>
              <a:t>可以表现在：</a:t>
            </a:r>
            <a:endParaRPr lang="en-US" altLang="zh-CN" sz="2400" b="1" dirty="0" smtClean="0"/>
          </a:p>
          <a:p>
            <a:r>
              <a:rPr lang="en-US" altLang="zh-CN" sz="2400" b="1" dirty="0" smtClean="0"/>
              <a:t>        </a:t>
            </a:r>
            <a:r>
              <a:rPr lang="zh-CN" altLang="en-US" sz="2400" b="1" dirty="0" smtClean="0"/>
              <a:t>学习方面</a:t>
            </a:r>
            <a:r>
              <a:rPr lang="en-US" altLang="zh-CN" sz="2000" b="1" dirty="0" smtClean="0"/>
              <a:t>——</a:t>
            </a:r>
            <a:r>
              <a:rPr lang="zh-CN" altLang="en-US" sz="2000" b="1" dirty="0" smtClean="0"/>
              <a:t>会学数学</a:t>
            </a:r>
            <a:endParaRPr lang="en-US" altLang="zh-CN" sz="2000" b="1" dirty="0" smtClean="0"/>
          </a:p>
          <a:p>
            <a:r>
              <a:rPr lang="en-US" altLang="zh-CN" sz="2400" b="1" dirty="0" smtClean="0"/>
              <a:t>        </a:t>
            </a:r>
            <a:r>
              <a:rPr lang="zh-CN" altLang="en-US" sz="2400" b="1" dirty="0" smtClean="0"/>
              <a:t>教育方面</a:t>
            </a:r>
            <a:r>
              <a:rPr lang="en-US" altLang="zh-CN" sz="2000" b="1" dirty="0" smtClean="0"/>
              <a:t>——</a:t>
            </a:r>
            <a:r>
              <a:rPr lang="zh-CN" altLang="en-US" sz="2000" b="1" dirty="0" smtClean="0"/>
              <a:t>例如，教师知心人</a:t>
            </a:r>
            <a:endParaRPr lang="en-US" altLang="zh-CN" sz="2000" b="1" dirty="0" smtClean="0"/>
          </a:p>
          <a:p>
            <a:r>
              <a:rPr lang="en-US" altLang="zh-CN" sz="2400" b="1" dirty="0" smtClean="0"/>
              <a:t>        </a:t>
            </a:r>
            <a:r>
              <a:rPr lang="zh-CN" altLang="en-US" sz="2400" b="1" dirty="0" smtClean="0"/>
              <a:t>教学方面</a:t>
            </a:r>
            <a:r>
              <a:rPr lang="en-US" altLang="zh-CN" sz="2000" b="1" dirty="0" smtClean="0"/>
              <a:t>——</a:t>
            </a:r>
            <a:r>
              <a:rPr lang="zh-CN" altLang="en-US" sz="2000" b="1" dirty="0" smtClean="0"/>
              <a:t>例如，指导复习课</a:t>
            </a:r>
            <a:endParaRPr lang="en-US" altLang="zh-CN" sz="2000" b="1" dirty="0" smtClean="0"/>
          </a:p>
          <a:p>
            <a:r>
              <a:rPr lang="en-US" altLang="zh-CN" sz="2400" b="1" dirty="0" smtClean="0"/>
              <a:t>        </a:t>
            </a:r>
            <a:r>
              <a:rPr lang="zh-CN" altLang="en-US" sz="2400" b="1" dirty="0" smtClean="0"/>
              <a:t>研究方面</a:t>
            </a:r>
            <a:r>
              <a:rPr lang="en-US" altLang="zh-CN" sz="2000" b="1" dirty="0" smtClean="0"/>
              <a:t>——</a:t>
            </a:r>
            <a:r>
              <a:rPr lang="zh-CN" altLang="en-US" sz="2000" b="1" dirty="0" smtClean="0"/>
              <a:t>例如， 阅读、学习、高考、中考</a:t>
            </a:r>
            <a:endParaRPr lang="en-US" altLang="zh-CN" sz="2000" b="1" dirty="0" smtClean="0"/>
          </a:p>
          <a:p>
            <a:r>
              <a:rPr lang="en-US" altLang="zh-CN" sz="2400" b="1" dirty="0" smtClean="0"/>
              <a:t>        </a:t>
            </a:r>
            <a:r>
              <a:rPr lang="zh-CN" altLang="en-US" sz="2400" b="1" dirty="0" smtClean="0"/>
              <a:t>学科方面</a:t>
            </a:r>
            <a:r>
              <a:rPr lang="en-US" altLang="zh-CN" sz="2000" b="1" dirty="0" smtClean="0"/>
              <a:t>——</a:t>
            </a:r>
            <a:r>
              <a:rPr lang="zh-CN" altLang="en-US" sz="2000" b="1" dirty="0" smtClean="0"/>
              <a:t>例如，代数、统计概率</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body" idx="1"/>
          </p:nvPr>
        </p:nvSpPr>
        <p:spPr>
          <a:xfrm>
            <a:off x="457200" y="333375"/>
            <a:ext cx="8401050" cy="6264275"/>
          </a:xfrm>
        </p:spPr>
        <p:txBody>
          <a:bodyPr/>
          <a:lstStyle/>
          <a:p>
            <a:pPr>
              <a:buFontTx/>
              <a:buNone/>
            </a:pPr>
            <a:r>
              <a:rPr lang="zh-CN" altLang="en-US" sz="4000" b="1" dirty="0" smtClean="0">
                <a:solidFill>
                  <a:srgbClr val="FF0000"/>
                </a:solidFill>
                <a:ea typeface="黑体" pitchFamily="49" charset="-122"/>
              </a:rPr>
              <a:t>问题</a:t>
            </a:r>
            <a:r>
              <a:rPr lang="en-US" altLang="zh-CN" sz="4000" b="1" dirty="0" smtClean="0">
                <a:solidFill>
                  <a:srgbClr val="FF0000"/>
                </a:solidFill>
                <a:ea typeface="黑体" pitchFamily="49" charset="-122"/>
              </a:rPr>
              <a:t> </a:t>
            </a:r>
            <a:r>
              <a:rPr lang="en-US" altLang="zh-CN" sz="2800" b="1" dirty="0" smtClean="0">
                <a:ea typeface="黑体" pitchFamily="49" charset="-122"/>
              </a:rPr>
              <a:t>——</a:t>
            </a:r>
            <a:r>
              <a:rPr lang="zh-CN" altLang="en-US" sz="2800" b="1" dirty="0" smtClean="0">
                <a:ea typeface="黑体" pitchFamily="49" charset="-122"/>
              </a:rPr>
              <a:t>教学问题</a:t>
            </a:r>
            <a:endParaRPr lang="en-US" altLang="zh-CN" sz="2800" b="1" dirty="0" smtClean="0">
              <a:ea typeface="黑体" pitchFamily="49" charset="-122"/>
            </a:endParaRPr>
          </a:p>
          <a:p>
            <a:pPr>
              <a:buFontTx/>
              <a:buNone/>
            </a:pPr>
            <a:r>
              <a:rPr lang="zh-CN" altLang="en-US" sz="4000" b="1" dirty="0" smtClean="0">
                <a:ea typeface="黑体" pitchFamily="49" charset="-122"/>
              </a:rPr>
              <a:t>      </a:t>
            </a:r>
            <a:r>
              <a:rPr lang="zh-CN" altLang="en-US" b="1" dirty="0" smtClean="0">
                <a:ea typeface="黑体" pitchFamily="49" charset="-122"/>
              </a:rPr>
              <a:t>不增加学习时间和强度，有什么办法提高学习、教学效率？</a:t>
            </a:r>
          </a:p>
          <a:p>
            <a:r>
              <a:rPr lang="zh-CN" altLang="en-US" b="1" dirty="0" smtClean="0">
                <a:ea typeface="黑体" pitchFamily="49" charset="-122"/>
              </a:rPr>
              <a:t>   如何让学生喜欢您</a:t>
            </a:r>
            <a:r>
              <a:rPr lang="en-US" altLang="zh-CN" b="1" dirty="0" smtClean="0">
                <a:ea typeface="黑体" pitchFamily="49" charset="-122"/>
              </a:rPr>
              <a:t>——</a:t>
            </a:r>
            <a:r>
              <a:rPr lang="zh-CN" altLang="en-US" b="1" dirty="0" smtClean="0">
                <a:ea typeface="黑体" pitchFamily="49" charset="-122"/>
              </a:rPr>
              <a:t>喜欢您教的学科？</a:t>
            </a:r>
          </a:p>
          <a:p>
            <a:r>
              <a:rPr lang="zh-CN" altLang="en-US" b="1" dirty="0" smtClean="0">
                <a:ea typeface="黑体" pitchFamily="49" charset="-122"/>
              </a:rPr>
              <a:t>   如何调动学生学习激情、主动精神？</a:t>
            </a:r>
          </a:p>
          <a:p>
            <a:r>
              <a:rPr lang="zh-CN" altLang="en-US" b="1" dirty="0" smtClean="0">
                <a:ea typeface="黑体" pitchFamily="49" charset="-122"/>
              </a:rPr>
              <a:t>  “做得快”是学科教育主要价值追求？</a:t>
            </a:r>
            <a:endParaRPr lang="en-US" altLang="zh-CN" b="1" dirty="0" smtClean="0">
              <a:ea typeface="黑体" pitchFamily="49" charset="-122"/>
            </a:endParaRPr>
          </a:p>
          <a:p>
            <a:pPr>
              <a:buFont typeface="Arial" charset="0"/>
              <a:buNone/>
            </a:pPr>
            <a:endParaRPr lang="en-US" altLang="zh-CN" sz="3600" b="1" dirty="0" smtClean="0">
              <a:ea typeface="黑体" pitchFamily="49" charset="-122"/>
            </a:endParaRPr>
          </a:p>
          <a:p>
            <a:r>
              <a:rPr lang="zh-CN" altLang="en-US" sz="4000" b="1" dirty="0" smtClean="0">
                <a:ea typeface="黑体" pitchFamily="49" charset="-122"/>
              </a:rPr>
              <a:t>    </a:t>
            </a:r>
            <a:r>
              <a:rPr lang="zh-CN" altLang="en-US" sz="3600" b="1" dirty="0" smtClean="0">
                <a:ea typeface="黑体" pitchFamily="49" charset="-122"/>
              </a:rPr>
              <a:t>如何帮助学生学会学习？</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725470"/>
          </a:xfrm>
        </p:spPr>
        <p:txBody>
          <a:bodyPr>
            <a:normAutofit fontScale="90000"/>
          </a:bodyPr>
          <a:lstStyle/>
          <a:p>
            <a:r>
              <a:rPr lang="zh-CN" altLang="en-US" b="1" dirty="0" smtClean="0"/>
              <a:t>课</a:t>
            </a:r>
            <a:r>
              <a:rPr lang="zh-CN" altLang="en-US" b="1" dirty="0"/>
              <a:t>标修订思路与数学核心素养</a:t>
            </a:r>
            <a:endParaRPr lang="zh-CN" altLang="en-US" dirty="0"/>
          </a:p>
        </p:txBody>
      </p:sp>
      <p:sp>
        <p:nvSpPr>
          <p:cNvPr id="3" name="内容占位符 2"/>
          <p:cNvSpPr>
            <a:spLocks noGrp="1"/>
          </p:cNvSpPr>
          <p:nvPr>
            <p:ph sz="quarter" idx="1"/>
          </p:nvPr>
        </p:nvSpPr>
        <p:spPr>
          <a:xfrm>
            <a:off x="428596" y="1071546"/>
            <a:ext cx="8358246" cy="5000660"/>
          </a:xfrm>
        </p:spPr>
        <p:txBody>
          <a:bodyPr/>
          <a:lstStyle/>
          <a:p>
            <a:pPr>
              <a:buNone/>
            </a:pPr>
            <a:r>
              <a:rPr lang="en-US" sz="2800" dirty="0"/>
              <a:t>1.</a:t>
            </a:r>
            <a:r>
              <a:rPr lang="zh-CN" altLang="en-US" sz="2800" b="1" dirty="0"/>
              <a:t>课标修订的基本思路</a:t>
            </a:r>
          </a:p>
          <a:p>
            <a:pPr marL="0" indent="0">
              <a:buNone/>
            </a:pPr>
            <a:endParaRPr lang="en-US" altLang="zh-CN" dirty="0"/>
          </a:p>
        </p:txBody>
      </p:sp>
      <p:graphicFrame>
        <p:nvGraphicFramePr>
          <p:cNvPr id="4" name="图示 3"/>
          <p:cNvGraphicFramePr/>
          <p:nvPr>
            <p:extLst>
              <p:ext uri="{D42A27DB-BD31-4B8C-83A1-F6EECF244321}">
                <p14:modId xmlns="" xmlns:p14="http://schemas.microsoft.com/office/powerpoint/2010/main" val="3777277674"/>
              </p:ext>
            </p:extLst>
          </p:nvPr>
        </p:nvGraphicFramePr>
        <p:xfrm>
          <a:off x="214282" y="1928802"/>
          <a:ext cx="8715436" cy="40719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idx="4294967295"/>
          </p:nvPr>
        </p:nvSpPr>
        <p:spPr>
          <a:xfrm>
            <a:off x="468313" y="188913"/>
            <a:ext cx="8064500" cy="936625"/>
          </a:xfrm>
        </p:spPr>
        <p:txBody>
          <a:bodyPr/>
          <a:lstStyle/>
          <a:p>
            <a:r>
              <a:rPr lang="zh-CN" altLang="en-US" b="1" dirty="0">
                <a:latin typeface="微软雅黑" pitchFamily="34" charset="-122"/>
                <a:ea typeface="微软雅黑" pitchFamily="34" charset="-122"/>
              </a:rPr>
              <a:t>核心素养的基本定位</a:t>
            </a:r>
          </a:p>
        </p:txBody>
      </p:sp>
      <p:sp>
        <p:nvSpPr>
          <p:cNvPr id="410627" name="内容占位符 2"/>
          <p:cNvSpPr>
            <a:spLocks noGrp="1"/>
          </p:cNvSpPr>
          <p:nvPr>
            <p:ph idx="4294967295"/>
          </p:nvPr>
        </p:nvSpPr>
        <p:spPr>
          <a:xfrm>
            <a:off x="468313" y="1557339"/>
            <a:ext cx="8207375" cy="1300158"/>
          </a:xfrm>
        </p:spPr>
        <p:txBody>
          <a:bodyPr>
            <a:normAutofit fontScale="70000" lnSpcReduction="20000"/>
          </a:bodyPr>
          <a:lstStyle/>
          <a:p>
            <a:pPr>
              <a:lnSpc>
                <a:spcPts val="3500"/>
              </a:lnSpc>
              <a:spcBef>
                <a:spcPts val="525"/>
              </a:spcBef>
            </a:pPr>
            <a:r>
              <a:rPr lang="zh-CN" altLang="en-US" sz="2800" b="1" dirty="0">
                <a:latin typeface="微软雅黑" pitchFamily="34" charset="-122"/>
                <a:ea typeface="微软雅黑" pitchFamily="34" charset="-122"/>
              </a:rPr>
              <a:t>核心</a:t>
            </a:r>
            <a:r>
              <a:rPr lang="zh-CN" altLang="en-US" sz="2800" b="1" dirty="0" smtClean="0">
                <a:latin typeface="微软雅黑" pitchFamily="34" charset="-122"/>
                <a:ea typeface="微软雅黑" pitchFamily="34" charset="-122"/>
              </a:rPr>
              <a:t>素养</a:t>
            </a:r>
            <a:r>
              <a:rPr lang="zh-CN" altLang="zh-CN" sz="2800" b="1" dirty="0" smtClean="0"/>
              <a:t>是</a:t>
            </a:r>
            <a:r>
              <a:rPr lang="zh-CN" altLang="zh-CN" sz="2800" b="1" dirty="0"/>
              <a:t>学生在接受相应学段的教育过程中，逐步形成的适应个人终身发展和社会发展需要</a:t>
            </a:r>
            <a:r>
              <a:rPr lang="zh-CN" altLang="zh-CN" sz="2800" b="1" dirty="0" smtClean="0"/>
              <a:t>的</a:t>
            </a:r>
            <a:r>
              <a:rPr lang="zh-CN" altLang="en-US" sz="2900" b="1" dirty="0" smtClean="0">
                <a:solidFill>
                  <a:srgbClr val="FF0000"/>
                </a:solidFill>
              </a:rPr>
              <a:t>正确价值观、</a:t>
            </a:r>
            <a:r>
              <a:rPr lang="zh-CN" altLang="zh-CN" sz="2800" b="1" dirty="0" smtClean="0">
                <a:solidFill>
                  <a:srgbClr val="FF0000"/>
                </a:solidFill>
              </a:rPr>
              <a:t>必备</a:t>
            </a:r>
            <a:r>
              <a:rPr lang="zh-CN" altLang="zh-CN" sz="2800" b="1" dirty="0">
                <a:solidFill>
                  <a:srgbClr val="FF0000"/>
                </a:solidFill>
              </a:rPr>
              <a:t>品格</a:t>
            </a:r>
            <a:r>
              <a:rPr lang="zh-CN" altLang="zh-CN" sz="2800" b="1" dirty="0"/>
              <a:t>和</a:t>
            </a:r>
            <a:r>
              <a:rPr lang="zh-CN" altLang="zh-CN" sz="2800" b="1" dirty="0">
                <a:solidFill>
                  <a:srgbClr val="FF0000"/>
                </a:solidFill>
              </a:rPr>
              <a:t>关键能力</a:t>
            </a:r>
            <a:r>
              <a:rPr lang="zh-CN" altLang="en-US" sz="2800" dirty="0">
                <a:latin typeface="微软雅黑" pitchFamily="34" charset="-122"/>
                <a:ea typeface="微软雅黑" pitchFamily="34" charset="-122"/>
              </a:rPr>
              <a:t>。</a:t>
            </a:r>
            <a:endParaRPr lang="en-US" altLang="zh-CN" sz="2800" dirty="0">
              <a:latin typeface="微软雅黑" pitchFamily="34" charset="-122"/>
              <a:ea typeface="微软雅黑" pitchFamily="34" charset="-122"/>
            </a:endParaRPr>
          </a:p>
          <a:p>
            <a:pPr>
              <a:buFont typeface="Wingdings" pitchFamily="2" charset="2"/>
              <a:buNone/>
            </a:pPr>
            <a:endParaRPr lang="zh-CN" altLang="en-US" sz="2800" dirty="0"/>
          </a:p>
        </p:txBody>
      </p:sp>
      <p:sp>
        <p:nvSpPr>
          <p:cNvPr id="4" name="内容占位符 2"/>
          <p:cNvSpPr txBox="1">
            <a:spLocks/>
          </p:cNvSpPr>
          <p:nvPr/>
        </p:nvSpPr>
        <p:spPr bwMode="auto">
          <a:xfrm>
            <a:off x="684213" y="3429000"/>
            <a:ext cx="8208962" cy="3000396"/>
          </a:xfrm>
          <a:prstGeom prst="rect">
            <a:avLst/>
          </a:prstGeom>
          <a:noFill/>
          <a:ln w="9525">
            <a:noFill/>
            <a:miter lim="800000"/>
            <a:headEnd/>
            <a:tailEnd/>
          </a:ln>
        </p:spPr>
        <p:txBody>
          <a:bodyPr/>
          <a:lstStyle/>
          <a:p>
            <a:pPr marL="342900" indent="-342900" eaLnBrk="0" hangingPunct="0">
              <a:spcBef>
                <a:spcPct val="20000"/>
              </a:spcBef>
              <a:buClr>
                <a:schemeClr val="accent1"/>
              </a:buClr>
              <a:buFont typeface="Wingdings" pitchFamily="2" charset="2"/>
              <a:buChar char="n"/>
            </a:pPr>
            <a:r>
              <a:rPr lang="zh-CN" altLang="en-US" sz="2200" b="1" dirty="0"/>
              <a:t>核心素养是所有学生应具有的</a:t>
            </a:r>
            <a:r>
              <a:rPr lang="zh-CN" altLang="en-US" sz="2200" b="1" dirty="0">
                <a:solidFill>
                  <a:srgbClr val="FF0000"/>
                </a:solidFill>
              </a:rPr>
              <a:t>最关键、最必要</a:t>
            </a:r>
            <a:r>
              <a:rPr lang="zh-CN" altLang="en-US" sz="2200" b="1" dirty="0"/>
              <a:t>的共同素养</a:t>
            </a:r>
            <a:endParaRPr lang="en-US" altLang="zh-CN" sz="2200" b="1" dirty="0"/>
          </a:p>
          <a:p>
            <a:pPr marL="342900" indent="-342900" eaLnBrk="0" hangingPunct="0">
              <a:spcBef>
                <a:spcPct val="20000"/>
              </a:spcBef>
              <a:buClr>
                <a:schemeClr val="accent1"/>
              </a:buClr>
              <a:buFont typeface="Wingdings" pitchFamily="2" charset="2"/>
              <a:buChar char="n"/>
            </a:pPr>
            <a:r>
              <a:rPr lang="zh-CN" altLang="en-US" sz="2200" b="1" dirty="0"/>
              <a:t>核心素养是知识、能力和态度等的</a:t>
            </a:r>
            <a:r>
              <a:rPr lang="zh-CN" altLang="en-US" sz="2200" b="1" dirty="0">
                <a:solidFill>
                  <a:srgbClr val="FF0000"/>
                </a:solidFill>
              </a:rPr>
              <a:t>综合表现</a:t>
            </a:r>
            <a:endParaRPr lang="en-US" altLang="zh-CN" sz="2200" b="1" dirty="0">
              <a:solidFill>
                <a:srgbClr val="FF0000"/>
              </a:solidFill>
            </a:endParaRPr>
          </a:p>
          <a:p>
            <a:pPr marL="342900" indent="-342900" eaLnBrk="0" hangingPunct="0">
              <a:spcBef>
                <a:spcPct val="20000"/>
              </a:spcBef>
              <a:buClr>
                <a:schemeClr val="accent1"/>
              </a:buClr>
              <a:buFont typeface="Wingdings" pitchFamily="2" charset="2"/>
              <a:buChar char="n"/>
            </a:pPr>
            <a:r>
              <a:rPr lang="zh-CN" altLang="en-US" sz="2200" b="1" dirty="0"/>
              <a:t>核心素养可以</a:t>
            </a:r>
            <a:r>
              <a:rPr lang="zh-CN" altLang="en-US" sz="2200" b="1" dirty="0">
                <a:solidFill>
                  <a:srgbClr val="FF0000"/>
                </a:solidFill>
              </a:rPr>
              <a:t>通过接受教育来形成和发展</a:t>
            </a:r>
            <a:endParaRPr lang="en-US" altLang="zh-CN" sz="2200" b="1" dirty="0">
              <a:solidFill>
                <a:srgbClr val="FF0000"/>
              </a:solidFill>
            </a:endParaRPr>
          </a:p>
          <a:p>
            <a:pPr marL="342900" indent="-342900" eaLnBrk="0" hangingPunct="0">
              <a:spcBef>
                <a:spcPct val="20000"/>
              </a:spcBef>
              <a:buClr>
                <a:schemeClr val="accent1"/>
              </a:buClr>
              <a:buFont typeface="Wingdings" pitchFamily="2" charset="2"/>
              <a:buChar char="n"/>
            </a:pPr>
            <a:r>
              <a:rPr lang="zh-CN" altLang="en-US" sz="2200" b="1" dirty="0"/>
              <a:t>核心素养具有</a:t>
            </a:r>
            <a:r>
              <a:rPr lang="zh-CN" altLang="en-US" sz="2200" b="1" dirty="0">
                <a:solidFill>
                  <a:srgbClr val="FF0000"/>
                </a:solidFill>
              </a:rPr>
              <a:t>发展连续性和阶段性</a:t>
            </a:r>
            <a:endParaRPr lang="en-US" altLang="zh-CN" sz="2200" b="1" dirty="0">
              <a:solidFill>
                <a:srgbClr val="FF0000"/>
              </a:solidFill>
            </a:endParaRPr>
          </a:p>
          <a:p>
            <a:pPr marL="342900" indent="-342900" eaLnBrk="0" hangingPunct="0">
              <a:spcBef>
                <a:spcPct val="20000"/>
              </a:spcBef>
              <a:buClr>
                <a:schemeClr val="accent1"/>
              </a:buClr>
              <a:buFont typeface="Wingdings" pitchFamily="2" charset="2"/>
              <a:buChar char="n"/>
            </a:pPr>
            <a:r>
              <a:rPr lang="zh-CN" altLang="en-US" sz="2200" b="1" dirty="0"/>
              <a:t>核心素养兼具</a:t>
            </a:r>
            <a:r>
              <a:rPr lang="zh-CN" altLang="en-US" sz="2200" b="1" dirty="0">
                <a:solidFill>
                  <a:srgbClr val="FF0000"/>
                </a:solidFill>
              </a:rPr>
              <a:t>个人价值</a:t>
            </a:r>
            <a:r>
              <a:rPr lang="zh-CN" altLang="en-US" sz="2200" b="1" dirty="0"/>
              <a:t>和</a:t>
            </a:r>
            <a:r>
              <a:rPr lang="zh-CN" altLang="en-US" sz="2200" b="1" dirty="0">
                <a:solidFill>
                  <a:srgbClr val="FF0000"/>
                </a:solidFill>
              </a:rPr>
              <a:t>社会价值</a:t>
            </a:r>
            <a:endParaRPr lang="en-US" altLang="zh-CN" sz="2200" b="1" dirty="0">
              <a:solidFill>
                <a:srgbClr val="FF0000"/>
              </a:solidFill>
            </a:endParaRPr>
          </a:p>
          <a:p>
            <a:pPr marL="342900" indent="-342900" eaLnBrk="0" hangingPunct="0">
              <a:spcBef>
                <a:spcPct val="20000"/>
              </a:spcBef>
              <a:buClr>
                <a:schemeClr val="accent1"/>
              </a:buClr>
              <a:buFont typeface="Wingdings" pitchFamily="2" charset="2"/>
              <a:buChar char="n"/>
            </a:pPr>
            <a:r>
              <a:rPr lang="zh-CN" altLang="en-US" sz="2200" b="1" dirty="0"/>
              <a:t>核心素养的作用发挥具有</a:t>
            </a:r>
            <a:r>
              <a:rPr lang="zh-CN" altLang="en-US" sz="2200" b="1" dirty="0">
                <a:solidFill>
                  <a:srgbClr val="FF0000"/>
                </a:solidFill>
              </a:rPr>
              <a:t>整合性</a:t>
            </a:r>
            <a:endParaRPr lang="zh-CN" altLang="en-US" sz="2200" b="1" dirty="0"/>
          </a:p>
        </p:txBody>
      </p:sp>
      <p:sp>
        <p:nvSpPr>
          <p:cNvPr id="5" name="矩形 4"/>
          <p:cNvSpPr>
            <a:spLocks noChangeArrowheads="1"/>
          </p:cNvSpPr>
          <p:nvPr/>
        </p:nvSpPr>
        <p:spPr bwMode="auto">
          <a:xfrm>
            <a:off x="804863" y="2928934"/>
            <a:ext cx="1504950" cy="400110"/>
          </a:xfrm>
          <a:prstGeom prst="rect">
            <a:avLst/>
          </a:prstGeom>
          <a:noFill/>
          <a:ln w="9525">
            <a:noFill/>
            <a:miter lim="800000"/>
            <a:headEnd/>
            <a:tailEnd/>
          </a:ln>
        </p:spPr>
        <p:txBody>
          <a:bodyPr wrap="square">
            <a:spAutoFit/>
          </a:bodyPr>
          <a:lstStyle/>
          <a:p>
            <a:pPr marL="0" lvl="1" defTabSz="400050">
              <a:lnSpc>
                <a:spcPts val="2400"/>
              </a:lnSpc>
            </a:pPr>
            <a:r>
              <a:rPr lang="zh-CN" altLang="en-US" sz="2600" b="1">
                <a:latin typeface="微软雅黑" pitchFamily="34" charset="-122"/>
                <a:ea typeface="微软雅黑" pitchFamily="34" charset="-122"/>
              </a:rPr>
              <a:t>基本特点</a:t>
            </a:r>
            <a:endParaRPr lang="en-US" altLang="zh-CN" sz="2600" b="1">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10627">
                                            <p:txEl>
                                              <p:pRg st="0" end="0"/>
                                            </p:txEl>
                                          </p:spTgt>
                                        </p:tgtEl>
                                        <p:attrNameLst>
                                          <p:attrName>style.visibility</p:attrName>
                                        </p:attrNameLst>
                                      </p:cBhvr>
                                      <p:to>
                                        <p:strVal val="visible"/>
                                      </p:to>
                                    </p:set>
                                    <p:animEffect transition="in" filter="fade">
                                      <p:cBhvr>
                                        <p:cTn id="7" dur="500"/>
                                        <p:tgtEl>
                                          <p:spTgt spid="410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fade">
                                      <p:cBhvr>
                                        <p:cTn id="18" dur="500"/>
                                        <p:tgtEl>
                                          <p:spTgt spid="4">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500"/>
                                        <p:tgtEl>
                                          <p:spTgt spid="4">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fade">
                                      <p:cBhvr>
                                        <p:cTn id="24" dur="500"/>
                                        <p:tgtEl>
                                          <p:spTgt spid="4">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fade">
                                      <p:cBhvr>
                                        <p:cTn id="3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94122"/>
          </a:xfrm>
        </p:spPr>
        <p:txBody>
          <a:bodyPr>
            <a:normAutofit/>
          </a:bodyPr>
          <a:lstStyle/>
          <a:p>
            <a:r>
              <a:rPr lang="zh-CN" altLang="en-US" sz="3600" b="1" dirty="0" smtClean="0"/>
              <a:t>目   录</a:t>
            </a:r>
            <a:endParaRPr lang="zh-CN" altLang="en-US" sz="3600" b="1" dirty="0"/>
          </a:p>
        </p:txBody>
      </p:sp>
      <p:sp>
        <p:nvSpPr>
          <p:cNvPr id="3" name="内容占位符 2"/>
          <p:cNvSpPr>
            <a:spLocks noGrp="1"/>
          </p:cNvSpPr>
          <p:nvPr>
            <p:ph idx="1"/>
          </p:nvPr>
        </p:nvSpPr>
        <p:spPr>
          <a:xfrm>
            <a:off x="457200" y="1268760"/>
            <a:ext cx="8229600" cy="4857403"/>
          </a:xfrm>
        </p:spPr>
        <p:txBody>
          <a:bodyPr/>
          <a:lstStyle/>
          <a:p>
            <a:endParaRPr lang="en-US" altLang="zh-CN" b="1" dirty="0" smtClean="0"/>
          </a:p>
          <a:p>
            <a:r>
              <a:rPr lang="zh-CN" altLang="en-US" b="1" dirty="0" smtClean="0"/>
              <a:t>背景</a:t>
            </a:r>
            <a:endParaRPr lang="en-US" altLang="zh-CN" b="1" dirty="0" smtClean="0"/>
          </a:p>
          <a:p>
            <a:r>
              <a:rPr lang="zh-CN" altLang="en-US" b="1" dirty="0" smtClean="0"/>
              <a:t>课标研制思路</a:t>
            </a:r>
            <a:endParaRPr lang="en-US" altLang="zh-CN" b="1" dirty="0" smtClean="0"/>
          </a:p>
          <a:p>
            <a:r>
              <a:rPr lang="zh-CN" altLang="en-US" b="1" dirty="0" smtClean="0"/>
              <a:t>核心素养</a:t>
            </a:r>
            <a:r>
              <a:rPr lang="en-US" altLang="zh-CN" b="1" dirty="0" smtClean="0"/>
              <a:t>—</a:t>
            </a:r>
            <a:r>
              <a:rPr lang="zh-CN" altLang="en-US" b="1" dirty="0" smtClean="0"/>
              <a:t>数学核心素养</a:t>
            </a:r>
            <a:endParaRPr lang="en-US" altLang="zh-CN" b="1" dirty="0" smtClean="0"/>
          </a:p>
          <a:p>
            <a:r>
              <a:rPr lang="zh-CN" altLang="en-US" b="1" dirty="0" smtClean="0"/>
              <a:t>数学课程变化</a:t>
            </a:r>
            <a:endParaRPr lang="zh-CN" altLang="en-U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52" name="Rectangle 12"/>
          <p:cNvSpPr>
            <a:spLocks noChangeArrowheads="1"/>
          </p:cNvSpPr>
          <p:nvPr/>
        </p:nvSpPr>
        <p:spPr bwMode="auto">
          <a:xfrm>
            <a:off x="0" y="1714500"/>
            <a:ext cx="9144000" cy="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spAutoFit/>
          </a:bodyPr>
          <a:lstStyle/>
          <a:p>
            <a:pPr>
              <a:buFont typeface="Arial" charset="0"/>
              <a:buNone/>
              <a:defRPr/>
            </a:pPr>
            <a:endParaRPr lang="zh-CN" altLang="en-US">
              <a:latin typeface="Arial" charset="0"/>
            </a:endParaRPr>
          </a:p>
        </p:txBody>
      </p:sp>
      <p:graphicFrame>
        <p:nvGraphicFramePr>
          <p:cNvPr id="2050" name="Object 11"/>
          <p:cNvGraphicFramePr>
            <a:graphicFrameLocks noChangeAspect="1"/>
          </p:cNvGraphicFramePr>
          <p:nvPr/>
        </p:nvGraphicFramePr>
        <p:xfrm>
          <a:off x="0" y="0"/>
          <a:ext cx="9144000" cy="6858000"/>
        </p:xfrm>
        <a:graphic>
          <a:graphicData uri="http://schemas.openxmlformats.org/presentationml/2006/ole">
            <p:oleObj spid="_x0000_s1026" name="幻灯片" r:id="rId3" imgW="4571836" imgH="3428879" progId="">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3200" b="1" dirty="0"/>
              <a:t>学生核心素养</a:t>
            </a:r>
          </a:p>
        </p:txBody>
      </p:sp>
      <p:sp>
        <p:nvSpPr>
          <p:cNvPr id="3" name="内容占位符 2"/>
          <p:cNvSpPr>
            <a:spLocks noGrp="1"/>
          </p:cNvSpPr>
          <p:nvPr>
            <p:ph idx="1"/>
          </p:nvPr>
        </p:nvSpPr>
        <p:spPr>
          <a:xfrm>
            <a:off x="457200" y="1268760"/>
            <a:ext cx="8229600" cy="4857403"/>
          </a:xfrm>
        </p:spPr>
        <p:txBody>
          <a:bodyPr>
            <a:normAutofit/>
          </a:bodyPr>
          <a:lstStyle/>
          <a:p>
            <a:r>
              <a:rPr lang="zh-CN" altLang="en-US" sz="2800" b="1" dirty="0"/>
              <a:t>社会参与</a:t>
            </a:r>
            <a:endParaRPr lang="en-US" altLang="zh-CN" sz="2800" b="1" dirty="0"/>
          </a:p>
          <a:p>
            <a:r>
              <a:rPr lang="en-US" altLang="zh-CN" sz="2400" b="1" dirty="0"/>
              <a:t>    </a:t>
            </a:r>
            <a:r>
              <a:rPr lang="zh-CN" altLang="en-US" sz="2400" b="1" dirty="0"/>
              <a:t>责任担当</a:t>
            </a:r>
            <a:endParaRPr lang="en-US" altLang="zh-CN" sz="2400" b="1" dirty="0"/>
          </a:p>
          <a:p>
            <a:r>
              <a:rPr lang="en-US" altLang="zh-CN" sz="2400" b="1" dirty="0"/>
              <a:t>    </a:t>
            </a:r>
            <a:r>
              <a:rPr lang="zh-CN" altLang="en-US" sz="2400" b="1" dirty="0"/>
              <a:t>实践创新 </a:t>
            </a:r>
            <a:endParaRPr lang="en-US" altLang="zh-CN" sz="2400" b="1" dirty="0"/>
          </a:p>
          <a:p>
            <a:endParaRPr lang="en-US" altLang="zh-CN" sz="1000" b="1" dirty="0"/>
          </a:p>
          <a:p>
            <a:r>
              <a:rPr lang="zh-CN" altLang="en-US" sz="2800" b="1" dirty="0"/>
              <a:t>自主发展</a:t>
            </a:r>
            <a:endParaRPr lang="en-US" altLang="zh-CN" sz="2800" b="1" dirty="0"/>
          </a:p>
          <a:p>
            <a:r>
              <a:rPr lang="zh-CN" altLang="en-US" sz="2400" b="1" dirty="0"/>
              <a:t>    学会学习</a:t>
            </a:r>
            <a:endParaRPr lang="en-US" altLang="zh-CN" sz="2400" b="1" dirty="0"/>
          </a:p>
          <a:p>
            <a:r>
              <a:rPr lang="en-US" altLang="zh-CN" sz="2400" b="1" dirty="0"/>
              <a:t>    </a:t>
            </a:r>
            <a:r>
              <a:rPr lang="zh-CN" altLang="en-US" sz="2400" b="1" dirty="0"/>
              <a:t>健康生活</a:t>
            </a:r>
            <a:endParaRPr lang="en-US" altLang="zh-CN" sz="2400" b="1" dirty="0"/>
          </a:p>
          <a:p>
            <a:endParaRPr lang="en-US" altLang="zh-CN" sz="1000" b="1" dirty="0"/>
          </a:p>
          <a:p>
            <a:r>
              <a:rPr lang="zh-CN" altLang="en-US" sz="2800" b="1" dirty="0"/>
              <a:t>文化修养</a:t>
            </a:r>
            <a:endParaRPr lang="en-US" altLang="zh-CN" sz="2800" b="1" dirty="0"/>
          </a:p>
          <a:p>
            <a:r>
              <a:rPr lang="en-US" altLang="zh-CN" sz="2400" b="1" dirty="0"/>
              <a:t>    </a:t>
            </a:r>
            <a:r>
              <a:rPr lang="zh-CN" altLang="en-US" sz="2400" b="1" dirty="0"/>
              <a:t>人文底蕴</a:t>
            </a:r>
            <a:endParaRPr lang="en-US" altLang="zh-CN" sz="2400" b="1" dirty="0"/>
          </a:p>
          <a:p>
            <a:r>
              <a:rPr lang="en-US" altLang="zh-CN" sz="2400" b="1" dirty="0"/>
              <a:t>    </a:t>
            </a:r>
            <a:r>
              <a:rPr lang="zh-CN" altLang="en-US" sz="2400" b="1" dirty="0"/>
              <a:t>科学精神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778098"/>
          </a:xfrm>
        </p:spPr>
        <p:txBody>
          <a:bodyPr>
            <a:normAutofit/>
          </a:bodyPr>
          <a:lstStyle/>
          <a:p>
            <a:r>
              <a:rPr lang="zh-CN" altLang="en-US" sz="3600" b="1" dirty="0" smtClean="0"/>
              <a:t>课</a:t>
            </a:r>
            <a:r>
              <a:rPr lang="zh-CN" altLang="en-US" sz="3600" b="1" dirty="0"/>
              <a:t>标修订思路与数学核心素养</a:t>
            </a:r>
            <a:endParaRPr lang="zh-CN" altLang="en-US" sz="3600" dirty="0"/>
          </a:p>
        </p:txBody>
      </p:sp>
      <p:sp>
        <p:nvSpPr>
          <p:cNvPr id="3" name="内容占位符 2"/>
          <p:cNvSpPr>
            <a:spLocks noGrp="1"/>
          </p:cNvSpPr>
          <p:nvPr>
            <p:ph sz="quarter" idx="1"/>
          </p:nvPr>
        </p:nvSpPr>
        <p:spPr>
          <a:xfrm>
            <a:off x="914400" y="1196752"/>
            <a:ext cx="7772400" cy="5232644"/>
          </a:xfrm>
        </p:spPr>
        <p:txBody>
          <a:bodyPr>
            <a:normAutofit fontScale="70000" lnSpcReduction="20000"/>
          </a:bodyPr>
          <a:lstStyle/>
          <a:p>
            <a:pPr>
              <a:buNone/>
            </a:pPr>
            <a:r>
              <a:rPr lang="zh-CN" altLang="en-US" sz="4000" b="1" dirty="0" smtClean="0"/>
              <a:t>数学</a:t>
            </a:r>
            <a:r>
              <a:rPr lang="zh-CN" altLang="en-US" sz="4000" b="1" dirty="0"/>
              <a:t>核心</a:t>
            </a:r>
            <a:r>
              <a:rPr lang="zh-CN" altLang="en-US" sz="4000" b="1" dirty="0" smtClean="0"/>
              <a:t>素养 </a:t>
            </a:r>
            <a:endParaRPr lang="en-US" altLang="zh-CN" sz="4000" b="1" dirty="0"/>
          </a:p>
          <a:p>
            <a:r>
              <a:rPr lang="zh-CN" altLang="en-US" b="1" dirty="0" smtClean="0"/>
              <a:t>      学科核心素养是育人价值的集中体现，是学生通过学科学习而逐步形成的</a:t>
            </a:r>
            <a:r>
              <a:rPr lang="zh-CN" altLang="en-US" b="1" dirty="0" smtClean="0">
                <a:solidFill>
                  <a:srgbClr val="FF0000"/>
                </a:solidFill>
              </a:rPr>
              <a:t>正确价值观念、必备品格和关键能力</a:t>
            </a:r>
            <a:r>
              <a:rPr lang="zh-CN" altLang="en-US" b="1" dirty="0" smtClean="0"/>
              <a:t>。</a:t>
            </a:r>
            <a:endParaRPr lang="en-US" altLang="zh-CN" b="1" dirty="0" smtClean="0"/>
          </a:p>
          <a:p>
            <a:r>
              <a:rPr lang="en-US" altLang="zh-CN" b="1" dirty="0" smtClean="0"/>
              <a:t>      </a:t>
            </a:r>
            <a:r>
              <a:rPr lang="zh-CN" altLang="en-US" b="1" dirty="0" smtClean="0"/>
              <a:t>数学学科核心是数学课程目标的集中体现，是具有数学基本特征的</a:t>
            </a:r>
            <a:r>
              <a:rPr lang="zh-CN" altLang="en-US" b="1" dirty="0" smtClean="0">
                <a:solidFill>
                  <a:srgbClr val="FF0000"/>
                </a:solidFill>
              </a:rPr>
              <a:t>思维品质、关键能力以及情感、态度与价值观的集中体现，</a:t>
            </a:r>
            <a:r>
              <a:rPr lang="zh-CN" altLang="en-US" b="1" dirty="0" smtClean="0"/>
              <a:t>是在数学学习和应用的过程中逐步形成和发展的。</a:t>
            </a:r>
            <a:endParaRPr lang="en-US" altLang="zh-CN" b="1" dirty="0" smtClean="0"/>
          </a:p>
          <a:p>
            <a:r>
              <a:rPr lang="en-US" altLang="zh-CN" b="1" dirty="0" smtClean="0"/>
              <a:t>     </a:t>
            </a:r>
            <a:r>
              <a:rPr lang="zh-CN" altLang="en-US" b="1" dirty="0" smtClean="0"/>
              <a:t>数学学科核心素养包括：</a:t>
            </a:r>
            <a:r>
              <a:rPr lang="zh-CN" altLang="en-US" b="1" dirty="0" smtClean="0">
                <a:solidFill>
                  <a:srgbClr val="FF0000"/>
                </a:solidFill>
              </a:rPr>
              <a:t>数学抽象、逻辑推理、数学建模、直观想象、数学运算和数据分析。</a:t>
            </a:r>
            <a:endParaRPr lang="en-US" altLang="zh-CN" b="1" dirty="0" smtClean="0">
              <a:solidFill>
                <a:srgbClr val="FF0000"/>
              </a:solidFill>
            </a:endParaRPr>
          </a:p>
          <a:p>
            <a:r>
              <a:rPr lang="en-US" altLang="zh-CN" b="1" dirty="0" smtClean="0"/>
              <a:t>      </a:t>
            </a:r>
            <a:r>
              <a:rPr lang="zh-CN" altLang="en-US" b="1" dirty="0" smtClean="0"/>
              <a:t>数学学科的这些核心素养既相对独立、又相互交融，是一个有机的整体。</a:t>
            </a:r>
            <a:endParaRPr lang="en-US" altLang="zh-CN" b="1" dirty="0" smtClean="0"/>
          </a:p>
          <a:p>
            <a:r>
              <a:rPr lang="en-US" altLang="zh-CN" sz="2400" b="1" dirty="0" smtClean="0"/>
              <a:t>  </a:t>
            </a:r>
            <a:endParaRPr lang="en-US" altLang="zh-CN" sz="2400" b="1" dirty="0"/>
          </a:p>
          <a:p>
            <a:pPr algn="ctr">
              <a:buNone/>
            </a:pPr>
            <a:r>
              <a:rPr lang="zh-CN" altLang="en-US" sz="3400" b="1" dirty="0" smtClean="0"/>
              <a:t>五方面：内涵</a:t>
            </a:r>
            <a:r>
              <a:rPr lang="zh-CN" altLang="en-US" sz="3400" b="1" dirty="0"/>
              <a:t>、数学价值、教育价值、表现、水平</a:t>
            </a:r>
            <a:endParaRPr lang="en-US" altLang="zh-CN" sz="3400" b="1" dirty="0"/>
          </a:p>
          <a:p>
            <a:pPr algn="ctr">
              <a:buNone/>
            </a:pPr>
            <a:r>
              <a:rPr lang="en-US" altLang="zh-CN" sz="2400" b="1" dirty="0" smtClean="0">
                <a:solidFill>
                  <a:srgbClr val="FF0000"/>
                </a:solidFill>
              </a:rPr>
              <a:t> </a:t>
            </a:r>
            <a:endParaRPr lang="en-US" altLang="zh-CN" sz="2400" b="1" dirty="0">
              <a:solidFill>
                <a:srgbClr val="FF0000"/>
              </a:solidFill>
            </a:endParaRPr>
          </a:p>
          <a:p>
            <a:pPr algn="ctr">
              <a:buNone/>
            </a:pPr>
            <a:endParaRPr lang="en-US" altLang="zh-CN" b="1" dirty="0"/>
          </a:p>
          <a:p>
            <a:pPr algn="ctr">
              <a:buNone/>
            </a:pPr>
            <a:r>
              <a:rPr lang="zh-CN" altLang="en-US" sz="2800" b="1" dirty="0">
                <a:solidFill>
                  <a:srgbClr val="0070C0"/>
                </a:solidFill>
              </a:rPr>
              <a:t>能力与素养差异</a:t>
            </a:r>
            <a:r>
              <a:rPr lang="zh-CN" altLang="en-US" sz="2800" b="1" dirty="0" smtClean="0">
                <a:solidFill>
                  <a:srgbClr val="0070C0"/>
                </a:solidFill>
              </a:rPr>
              <a:t>？</a:t>
            </a:r>
            <a:r>
              <a:rPr lang="en-US" altLang="zh-CN" sz="2800" b="1" dirty="0" smtClean="0">
                <a:solidFill>
                  <a:srgbClr val="0070C0"/>
                </a:solidFill>
              </a:rPr>
              <a:t>——</a:t>
            </a:r>
            <a:r>
              <a:rPr lang="zh-CN" altLang="en-US" sz="2800" b="1" dirty="0" smtClean="0">
                <a:solidFill>
                  <a:srgbClr val="0070C0"/>
                </a:solidFill>
              </a:rPr>
              <a:t>外显</a:t>
            </a:r>
            <a:r>
              <a:rPr lang="en-US" altLang="zh-CN" sz="2800" b="1" dirty="0" smtClean="0">
                <a:solidFill>
                  <a:srgbClr val="0070C0"/>
                </a:solidFill>
              </a:rPr>
              <a:t>+</a:t>
            </a:r>
            <a:r>
              <a:rPr lang="zh-CN" altLang="en-US" sz="2800" b="1" dirty="0" smtClean="0">
                <a:solidFill>
                  <a:srgbClr val="0070C0"/>
                </a:solidFill>
              </a:rPr>
              <a:t>内在</a:t>
            </a:r>
            <a:endParaRPr lang="en-US" altLang="zh-CN" sz="2800" b="1" dirty="0">
              <a:solidFill>
                <a:srgbClr val="0070C0"/>
              </a:solidFill>
            </a:endParaRPr>
          </a:p>
        </p:txBody>
      </p:sp>
    </p:spTree>
    <p:extLst>
      <p:ext uri="{BB962C8B-B14F-4D97-AF65-F5344CB8AC3E}">
        <p14:creationId xmlns="" xmlns:p14="http://schemas.microsoft.com/office/powerpoint/2010/main" val="4252350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357166"/>
            <a:ext cx="7772400" cy="695570"/>
          </a:xfrm>
        </p:spPr>
        <p:txBody>
          <a:bodyPr>
            <a:normAutofit/>
          </a:bodyPr>
          <a:lstStyle/>
          <a:p>
            <a:r>
              <a:rPr lang="zh-CN" altLang="en-US" sz="3600" b="1" dirty="0" smtClean="0"/>
              <a:t>课</a:t>
            </a:r>
            <a:r>
              <a:rPr lang="zh-CN" altLang="en-US" sz="3600" b="1" dirty="0"/>
              <a:t>标修订思路与数学核心素养</a:t>
            </a:r>
            <a:endParaRPr lang="zh-CN" altLang="en-US" sz="3600" dirty="0"/>
          </a:p>
        </p:txBody>
      </p:sp>
      <p:sp>
        <p:nvSpPr>
          <p:cNvPr id="3" name="内容占位符 2"/>
          <p:cNvSpPr>
            <a:spLocks noGrp="1"/>
          </p:cNvSpPr>
          <p:nvPr>
            <p:ph sz="quarter" idx="1"/>
          </p:nvPr>
        </p:nvSpPr>
        <p:spPr>
          <a:xfrm>
            <a:off x="914400" y="1196752"/>
            <a:ext cx="7772400" cy="5375520"/>
          </a:xfrm>
        </p:spPr>
        <p:txBody>
          <a:bodyPr>
            <a:normAutofit/>
          </a:bodyPr>
          <a:lstStyle/>
          <a:p>
            <a:pPr>
              <a:buNone/>
            </a:pPr>
            <a:r>
              <a:rPr lang="en-US" altLang="zh-CN" sz="3000" b="1" dirty="0" smtClean="0"/>
              <a:t> </a:t>
            </a:r>
            <a:r>
              <a:rPr lang="zh-CN" altLang="en-US" sz="2800" b="1" dirty="0" smtClean="0"/>
              <a:t> 数学核心</a:t>
            </a:r>
            <a:r>
              <a:rPr lang="zh-CN" altLang="en-US" sz="2800" b="1" dirty="0"/>
              <a:t>素养历史</a:t>
            </a:r>
            <a:r>
              <a:rPr lang="zh-CN" altLang="en-US" sz="2800" b="1" dirty="0" smtClean="0"/>
              <a:t>沿革</a:t>
            </a:r>
            <a:endParaRPr lang="en-US" altLang="zh-CN" sz="2800" b="1" dirty="0" smtClean="0"/>
          </a:p>
          <a:p>
            <a:pPr>
              <a:buNone/>
            </a:pPr>
            <a:endParaRPr lang="en-US" altLang="zh-CN" sz="900" b="1" dirty="0"/>
          </a:p>
          <a:p>
            <a:pPr algn="ctr">
              <a:buNone/>
            </a:pPr>
            <a:r>
              <a:rPr lang="zh-CN" altLang="en-US" sz="2800" b="1" dirty="0"/>
              <a:t>课程</a:t>
            </a:r>
            <a:r>
              <a:rPr lang="zh-CN" altLang="en-US" b="1" dirty="0"/>
              <a:t>：</a:t>
            </a:r>
            <a:r>
              <a:rPr lang="zh-CN" altLang="en-US" sz="2200" b="1" dirty="0"/>
              <a:t>知识立意</a:t>
            </a:r>
            <a:r>
              <a:rPr lang="en-US" altLang="zh-CN" sz="2200" b="1" dirty="0"/>
              <a:t>——</a:t>
            </a:r>
            <a:r>
              <a:rPr lang="zh-CN" altLang="en-US" sz="2200" b="1" dirty="0"/>
              <a:t>能力立意</a:t>
            </a:r>
            <a:r>
              <a:rPr lang="en-US" altLang="zh-CN" sz="2200" b="1" dirty="0"/>
              <a:t>——</a:t>
            </a:r>
            <a:r>
              <a:rPr lang="zh-CN" altLang="en-US" sz="2200" b="1" dirty="0"/>
              <a:t>素养</a:t>
            </a:r>
            <a:r>
              <a:rPr lang="zh-CN" altLang="en-US" sz="2200" b="1" dirty="0" smtClean="0"/>
              <a:t>立意</a:t>
            </a:r>
            <a:r>
              <a:rPr lang="en-US" altLang="zh-CN" b="1" dirty="0" smtClean="0"/>
              <a:t> </a:t>
            </a:r>
            <a:endParaRPr lang="en-US" altLang="zh-CN" b="1" dirty="0"/>
          </a:p>
          <a:p>
            <a:pPr>
              <a:buNone/>
            </a:pPr>
            <a:endParaRPr lang="en-US" altLang="zh-CN" sz="1000" b="1" dirty="0" smtClean="0"/>
          </a:p>
          <a:p>
            <a:pPr algn="ctr">
              <a:buNone/>
            </a:pPr>
            <a:r>
              <a:rPr lang="zh-CN" altLang="en-US" sz="2800" b="1" dirty="0" smtClean="0"/>
              <a:t>三</a:t>
            </a:r>
            <a:r>
              <a:rPr lang="zh-CN" altLang="en-US" sz="2800" b="1" dirty="0"/>
              <a:t>个能力：</a:t>
            </a:r>
            <a:r>
              <a:rPr lang="zh-CN" altLang="en-US" sz="2200" b="1" dirty="0"/>
              <a:t>运算能力、逻辑推理、空间想象</a:t>
            </a:r>
            <a:endParaRPr lang="en-US" altLang="zh-CN" sz="2200" b="1" dirty="0"/>
          </a:p>
          <a:p>
            <a:pPr algn="ctr">
              <a:buNone/>
            </a:pPr>
            <a:r>
              <a:rPr lang="en-US" altLang="zh-CN" sz="1600" b="1" dirty="0"/>
              <a:t>||</a:t>
            </a:r>
          </a:p>
          <a:p>
            <a:pPr algn="ctr">
              <a:buNone/>
            </a:pPr>
            <a:r>
              <a:rPr lang="zh-CN" altLang="en-US" sz="2800" b="1" dirty="0"/>
              <a:t>五个能力：</a:t>
            </a:r>
            <a:r>
              <a:rPr lang="zh-CN" altLang="en-US" sz="2200" b="1" dirty="0"/>
              <a:t>抽象概括、逻辑推理、空间想象、</a:t>
            </a:r>
            <a:endParaRPr lang="en-US" altLang="zh-CN" sz="2200" b="1" dirty="0"/>
          </a:p>
          <a:p>
            <a:pPr algn="ctr">
              <a:buNone/>
            </a:pPr>
            <a:r>
              <a:rPr lang="zh-CN" altLang="en-US" sz="2200" b="1" dirty="0"/>
              <a:t>运算求解、数据处理</a:t>
            </a:r>
            <a:endParaRPr lang="en-US" altLang="zh-CN" sz="2200" b="1" dirty="0"/>
          </a:p>
          <a:p>
            <a:pPr algn="ctr">
              <a:buNone/>
            </a:pPr>
            <a:r>
              <a:rPr lang="en-US" altLang="zh-CN" sz="1600" b="1" dirty="0"/>
              <a:t>||</a:t>
            </a:r>
          </a:p>
          <a:p>
            <a:pPr algn="ctr">
              <a:buNone/>
            </a:pPr>
            <a:r>
              <a:rPr lang="zh-CN" altLang="en-US" sz="2800" b="1" dirty="0"/>
              <a:t>六个核心素养</a:t>
            </a:r>
            <a:endParaRPr lang="en-US" altLang="zh-CN" sz="2800" b="1" dirty="0"/>
          </a:p>
          <a:p>
            <a:pPr algn="ctr">
              <a:buNone/>
            </a:pPr>
            <a:r>
              <a:rPr lang="zh-CN" altLang="en-US" sz="2200" b="1" dirty="0"/>
              <a:t>数学抽象、逻辑推理、数学建模</a:t>
            </a:r>
            <a:endParaRPr lang="en-US" altLang="zh-CN" sz="2200" b="1" dirty="0"/>
          </a:p>
          <a:p>
            <a:pPr algn="ctr">
              <a:buNone/>
            </a:pPr>
            <a:r>
              <a:rPr lang="zh-CN" altLang="en-US" sz="2200" b="1" dirty="0"/>
              <a:t>直观想象、数学运算 、数据分析</a:t>
            </a:r>
            <a:endParaRPr lang="en-US" altLang="zh-CN" sz="2200" b="1" dirty="0"/>
          </a:p>
        </p:txBody>
      </p:sp>
    </p:spTree>
    <p:extLst>
      <p:ext uri="{BB962C8B-B14F-4D97-AF65-F5344CB8AC3E}">
        <p14:creationId xmlns="" xmlns:p14="http://schemas.microsoft.com/office/powerpoint/2010/main" val="1457778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357166"/>
            <a:ext cx="7772400" cy="695570"/>
          </a:xfrm>
        </p:spPr>
        <p:txBody>
          <a:bodyPr>
            <a:normAutofit/>
          </a:bodyPr>
          <a:lstStyle/>
          <a:p>
            <a:r>
              <a:rPr lang="zh-CN" altLang="en-US" sz="3600" b="1" dirty="0" smtClean="0"/>
              <a:t>课</a:t>
            </a:r>
            <a:r>
              <a:rPr lang="zh-CN" altLang="en-US" sz="3600" b="1" dirty="0"/>
              <a:t>标修订思路与数学核心素养</a:t>
            </a:r>
            <a:endParaRPr lang="zh-CN" altLang="en-US" sz="3600" dirty="0"/>
          </a:p>
        </p:txBody>
      </p:sp>
      <p:sp>
        <p:nvSpPr>
          <p:cNvPr id="3" name="内容占位符 2"/>
          <p:cNvSpPr>
            <a:spLocks noGrp="1"/>
          </p:cNvSpPr>
          <p:nvPr>
            <p:ph sz="quarter" idx="1"/>
          </p:nvPr>
        </p:nvSpPr>
        <p:spPr>
          <a:xfrm>
            <a:off x="357158" y="1196752"/>
            <a:ext cx="8329642" cy="5375520"/>
          </a:xfrm>
        </p:spPr>
        <p:txBody>
          <a:bodyPr>
            <a:normAutofit fontScale="62500" lnSpcReduction="20000"/>
          </a:bodyPr>
          <a:lstStyle/>
          <a:p>
            <a:pPr>
              <a:buNone/>
            </a:pPr>
            <a:r>
              <a:rPr lang="en-US" altLang="zh-CN" sz="3000" b="1" dirty="0" smtClean="0"/>
              <a:t> </a:t>
            </a:r>
            <a:r>
              <a:rPr lang="zh-CN" altLang="en-US" sz="4500" b="1" dirty="0" smtClean="0"/>
              <a:t>数学核心</a:t>
            </a:r>
            <a:r>
              <a:rPr lang="zh-CN" altLang="en-US" sz="4500" b="1" dirty="0"/>
              <a:t>素养与课程</a:t>
            </a:r>
            <a:r>
              <a:rPr lang="zh-CN" altLang="en-US" sz="4500" b="1" dirty="0" smtClean="0"/>
              <a:t>目标</a:t>
            </a:r>
            <a:endParaRPr lang="en-US" altLang="zh-CN" sz="4500" b="1" dirty="0" smtClean="0"/>
          </a:p>
          <a:p>
            <a:pPr>
              <a:buNone/>
            </a:pPr>
            <a:endParaRPr lang="en-US" altLang="zh-CN" sz="1300" b="1" dirty="0"/>
          </a:p>
          <a:p>
            <a:pPr algn="ctr">
              <a:buNone/>
            </a:pPr>
            <a:r>
              <a:rPr lang="zh-CN" altLang="en-US" b="1" dirty="0" smtClean="0">
                <a:solidFill>
                  <a:srgbClr val="0070C0"/>
                </a:solidFill>
              </a:rPr>
              <a:t>学习过程：</a:t>
            </a:r>
            <a:r>
              <a:rPr lang="zh-CN" altLang="en-US" b="1" dirty="0" smtClean="0"/>
              <a:t> 基础</a:t>
            </a:r>
            <a:r>
              <a:rPr lang="zh-CN" altLang="en-US" b="1" dirty="0"/>
              <a:t>知识、基本技能、基本思想、基本活动</a:t>
            </a:r>
            <a:r>
              <a:rPr lang="zh-CN" altLang="en-US" b="1" dirty="0" smtClean="0"/>
              <a:t>经验</a:t>
            </a:r>
            <a:r>
              <a:rPr lang="en-US" altLang="zh-CN" b="1" dirty="0" smtClean="0"/>
              <a:t>——</a:t>
            </a:r>
            <a:r>
              <a:rPr lang="zh-CN" altLang="en-US" b="1" dirty="0" smtClean="0"/>
              <a:t>四基</a:t>
            </a:r>
            <a:endParaRPr lang="en-US" altLang="zh-CN" b="1" dirty="0"/>
          </a:p>
          <a:p>
            <a:pPr algn="ctr">
              <a:buNone/>
            </a:pPr>
            <a:r>
              <a:rPr lang="zh-CN" altLang="en-US" b="1" dirty="0" smtClean="0">
                <a:solidFill>
                  <a:srgbClr val="0070C0"/>
                </a:solidFill>
              </a:rPr>
              <a:t>实践（应用）过程：</a:t>
            </a:r>
            <a:r>
              <a:rPr lang="zh-CN" altLang="en-US" b="1" dirty="0"/>
              <a:t>发现、提出问题能力，分析解决问题</a:t>
            </a:r>
            <a:r>
              <a:rPr lang="zh-CN" altLang="en-US" b="1" dirty="0" smtClean="0"/>
              <a:t>能力</a:t>
            </a:r>
            <a:r>
              <a:rPr lang="en-US" altLang="zh-CN" b="1" dirty="0" smtClean="0"/>
              <a:t>——</a:t>
            </a:r>
            <a:r>
              <a:rPr lang="zh-CN" altLang="en-US" b="1" dirty="0" smtClean="0"/>
              <a:t>四能</a:t>
            </a:r>
            <a:endParaRPr lang="en-US" altLang="zh-CN" b="1" dirty="0"/>
          </a:p>
          <a:p>
            <a:pPr algn="ctr">
              <a:buNone/>
            </a:pPr>
            <a:r>
              <a:rPr lang="en-US" altLang="zh-CN" b="1" dirty="0"/>
              <a:t>||</a:t>
            </a:r>
          </a:p>
          <a:p>
            <a:pPr algn="ctr">
              <a:buNone/>
            </a:pPr>
            <a:r>
              <a:rPr lang="zh-CN" altLang="en-US" b="1" dirty="0">
                <a:solidFill>
                  <a:srgbClr val="FF0000"/>
                </a:solidFill>
              </a:rPr>
              <a:t>数学核心素养</a:t>
            </a:r>
            <a:endParaRPr lang="en-US" altLang="zh-CN" b="1" dirty="0">
              <a:solidFill>
                <a:srgbClr val="FF0000"/>
              </a:solidFill>
            </a:endParaRPr>
          </a:p>
          <a:p>
            <a:pPr algn="ctr">
              <a:buNone/>
            </a:pPr>
            <a:r>
              <a:rPr lang="zh-CN" altLang="en-US" b="1" dirty="0">
                <a:solidFill>
                  <a:srgbClr val="FF0000"/>
                </a:solidFill>
              </a:rPr>
              <a:t> 数学抽象、逻辑推理、数学建模</a:t>
            </a:r>
            <a:endParaRPr lang="en-US" altLang="zh-CN" b="1" dirty="0">
              <a:solidFill>
                <a:srgbClr val="FF0000"/>
              </a:solidFill>
            </a:endParaRPr>
          </a:p>
          <a:p>
            <a:pPr algn="ctr">
              <a:buNone/>
            </a:pPr>
            <a:r>
              <a:rPr lang="zh-CN" altLang="en-US" b="1" dirty="0">
                <a:solidFill>
                  <a:srgbClr val="FF0000"/>
                </a:solidFill>
              </a:rPr>
              <a:t>直观想象、数学运算、数据分析</a:t>
            </a:r>
            <a:endParaRPr lang="en-US" altLang="zh-CN" b="1" dirty="0">
              <a:solidFill>
                <a:srgbClr val="FF0000"/>
              </a:solidFill>
            </a:endParaRPr>
          </a:p>
          <a:p>
            <a:pPr algn="ctr">
              <a:buNone/>
            </a:pPr>
            <a:r>
              <a:rPr lang="en-US" altLang="zh-CN" b="1" dirty="0" smtClean="0"/>
              <a:t>||</a:t>
            </a:r>
            <a:endParaRPr lang="en-US" altLang="zh-CN" b="1" dirty="0"/>
          </a:p>
          <a:p>
            <a:pPr algn="ctr">
              <a:buNone/>
            </a:pPr>
            <a:r>
              <a:rPr lang="zh-CN" altLang="en-US" b="1" dirty="0" smtClean="0">
                <a:solidFill>
                  <a:srgbClr val="0070C0"/>
                </a:solidFill>
              </a:rPr>
              <a:t>表现：</a:t>
            </a:r>
            <a:r>
              <a:rPr lang="zh-CN" altLang="zh-CN" b="1" dirty="0" smtClean="0"/>
              <a:t>用</a:t>
            </a:r>
            <a:r>
              <a:rPr lang="zh-CN" altLang="zh-CN" b="1" dirty="0"/>
              <a:t>数学的眼光观察世界，</a:t>
            </a:r>
            <a:endParaRPr lang="en-US" altLang="zh-CN" b="1" dirty="0"/>
          </a:p>
          <a:p>
            <a:pPr algn="ctr">
              <a:buNone/>
            </a:pPr>
            <a:r>
              <a:rPr lang="zh-CN" altLang="zh-CN" b="1" dirty="0"/>
              <a:t>用数学的思维分析世界，</a:t>
            </a:r>
            <a:endParaRPr lang="en-US" altLang="zh-CN" b="1" dirty="0"/>
          </a:p>
          <a:p>
            <a:pPr algn="ctr">
              <a:buNone/>
            </a:pPr>
            <a:r>
              <a:rPr lang="zh-CN" altLang="zh-CN" b="1" dirty="0"/>
              <a:t>用数学的语言表达现实世界</a:t>
            </a:r>
            <a:r>
              <a:rPr lang="zh-CN" altLang="en-US" b="1" dirty="0"/>
              <a:t>。</a:t>
            </a:r>
            <a:endParaRPr lang="en-US" altLang="zh-CN" b="1" dirty="0"/>
          </a:p>
          <a:p>
            <a:pPr algn="ctr">
              <a:buNone/>
            </a:pPr>
            <a:r>
              <a:rPr lang="en-US" altLang="zh-CN" b="1" dirty="0"/>
              <a:t>||</a:t>
            </a:r>
          </a:p>
          <a:p>
            <a:pPr algn="ctr">
              <a:buNone/>
            </a:pPr>
            <a:r>
              <a:rPr lang="zh-CN" altLang="en-US" b="1" dirty="0" smtClean="0">
                <a:solidFill>
                  <a:srgbClr val="0070C0"/>
                </a:solidFill>
              </a:rPr>
              <a:t>跳出数学教育看数学教育：</a:t>
            </a:r>
            <a:r>
              <a:rPr lang="zh-CN" altLang="en-US" b="1" dirty="0" smtClean="0"/>
              <a:t>兴趣</a:t>
            </a:r>
            <a:r>
              <a:rPr lang="zh-CN" altLang="en-US" b="1" dirty="0"/>
              <a:t>、自信、好学习习惯（学会学习）</a:t>
            </a:r>
            <a:endParaRPr lang="en-US" altLang="zh-CN" b="1" dirty="0"/>
          </a:p>
          <a:p>
            <a:pPr algn="ctr">
              <a:buNone/>
            </a:pPr>
            <a:r>
              <a:rPr lang="zh-CN" altLang="zh-CN" b="1" dirty="0"/>
              <a:t>发展</a:t>
            </a:r>
            <a:r>
              <a:rPr lang="zh-CN" altLang="en-US" b="1" dirty="0"/>
              <a:t>科学精神、</a:t>
            </a:r>
            <a:r>
              <a:rPr lang="zh-CN" altLang="zh-CN" b="1" dirty="0"/>
              <a:t>应用能力</a:t>
            </a:r>
            <a:r>
              <a:rPr lang="zh-CN" altLang="en-US" b="1" dirty="0"/>
              <a:t>、</a:t>
            </a:r>
            <a:r>
              <a:rPr lang="zh-CN" altLang="zh-CN" b="1" dirty="0"/>
              <a:t>创新意识。</a:t>
            </a:r>
            <a:endParaRPr lang="en-US" altLang="zh-CN" b="1" dirty="0"/>
          </a:p>
          <a:p>
            <a:pPr algn="ctr">
              <a:buNone/>
            </a:pPr>
            <a:r>
              <a:rPr lang="en-US" altLang="zh-CN" b="1" dirty="0"/>
              <a:t>||</a:t>
            </a:r>
          </a:p>
          <a:p>
            <a:pPr algn="ctr">
              <a:buNone/>
            </a:pPr>
            <a:r>
              <a:rPr lang="zh-CN" altLang="en-US" b="1" dirty="0" smtClean="0">
                <a:solidFill>
                  <a:srgbClr val="0070C0"/>
                </a:solidFill>
              </a:rPr>
              <a:t>跳出数学看数学</a:t>
            </a:r>
            <a:r>
              <a:rPr lang="zh-CN" altLang="en-US" b="1" dirty="0">
                <a:solidFill>
                  <a:srgbClr val="0070C0"/>
                </a:solidFill>
              </a:rPr>
              <a:t>：</a:t>
            </a:r>
            <a:r>
              <a:rPr lang="zh-CN" altLang="en-US" b="1" dirty="0"/>
              <a:t>科学价值、应用价值、文化价值、审美</a:t>
            </a:r>
            <a:r>
              <a:rPr lang="zh-CN" altLang="en-US" b="1" dirty="0" smtClean="0"/>
              <a:t>价值</a:t>
            </a:r>
            <a:endParaRPr lang="en-US" altLang="zh-CN" b="1" dirty="0" smtClean="0"/>
          </a:p>
          <a:p>
            <a:pPr algn="ctr">
              <a:buNone/>
            </a:pPr>
            <a:endParaRPr lang="en-US" altLang="zh-CN" b="1" dirty="0"/>
          </a:p>
        </p:txBody>
      </p:sp>
    </p:spTree>
    <p:extLst>
      <p:ext uri="{BB962C8B-B14F-4D97-AF65-F5344CB8AC3E}">
        <p14:creationId xmlns="" xmlns:p14="http://schemas.microsoft.com/office/powerpoint/2010/main" val="3534712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85728"/>
            <a:ext cx="7772400" cy="767008"/>
          </a:xfrm>
        </p:spPr>
        <p:txBody>
          <a:bodyPr>
            <a:normAutofit/>
          </a:bodyPr>
          <a:lstStyle/>
          <a:p>
            <a:r>
              <a:rPr lang="zh-CN" altLang="en-US" sz="3600" b="1" dirty="0" smtClean="0"/>
              <a:t>课</a:t>
            </a:r>
            <a:r>
              <a:rPr lang="zh-CN" altLang="en-US" sz="3600" b="1" dirty="0"/>
              <a:t>标修订思路与数学核心素养</a:t>
            </a:r>
            <a:endParaRPr lang="zh-CN" altLang="en-US" sz="3600" dirty="0"/>
          </a:p>
        </p:txBody>
      </p:sp>
      <p:sp>
        <p:nvSpPr>
          <p:cNvPr id="3" name="内容占位符 2"/>
          <p:cNvSpPr>
            <a:spLocks noGrp="1"/>
          </p:cNvSpPr>
          <p:nvPr>
            <p:ph sz="quarter" idx="1"/>
          </p:nvPr>
        </p:nvSpPr>
        <p:spPr>
          <a:xfrm>
            <a:off x="914400" y="1196752"/>
            <a:ext cx="7772400" cy="5375520"/>
          </a:xfrm>
        </p:spPr>
        <p:txBody>
          <a:bodyPr>
            <a:normAutofit/>
          </a:bodyPr>
          <a:lstStyle/>
          <a:p>
            <a:pPr>
              <a:buNone/>
            </a:pPr>
            <a:r>
              <a:rPr lang="en-US" sz="2800" b="1" dirty="0" smtClean="0"/>
              <a:t> </a:t>
            </a:r>
            <a:r>
              <a:rPr lang="zh-CN" altLang="en-US" sz="2800" b="1" dirty="0" smtClean="0"/>
              <a:t>数学核心</a:t>
            </a:r>
            <a:r>
              <a:rPr lang="zh-CN" altLang="en-US" sz="2800" b="1" dirty="0"/>
              <a:t>素养独立性与</a:t>
            </a:r>
            <a:r>
              <a:rPr lang="zh-CN" altLang="en-US" sz="2800" b="1" dirty="0" smtClean="0"/>
              <a:t>整体性</a:t>
            </a:r>
            <a:endParaRPr lang="en-US" altLang="zh-CN" sz="2800" b="1" dirty="0" smtClean="0"/>
          </a:p>
          <a:p>
            <a:pPr>
              <a:buNone/>
            </a:pPr>
            <a:endParaRPr lang="en-US" altLang="zh-CN" sz="900" b="1" dirty="0"/>
          </a:p>
          <a:p>
            <a:pPr>
              <a:buNone/>
            </a:pPr>
            <a:r>
              <a:rPr lang="zh-CN" altLang="en-US" sz="2400" b="1" dirty="0"/>
              <a:t>    </a:t>
            </a:r>
            <a:endParaRPr lang="en-US" altLang="zh-CN" sz="2400" b="1" dirty="0" smtClean="0"/>
          </a:p>
          <a:p>
            <a:pPr>
              <a:buNone/>
            </a:pPr>
            <a:r>
              <a:rPr lang="zh-CN" altLang="en-US" sz="2400" b="1" dirty="0" smtClean="0"/>
              <a:t>例如</a:t>
            </a:r>
            <a:r>
              <a:rPr lang="zh-CN" altLang="en-US" sz="2400" b="1" dirty="0"/>
              <a:t>，数学核心素养整体性 </a:t>
            </a:r>
            <a:r>
              <a:rPr lang="en-US" altLang="zh-CN" sz="2400" b="1" dirty="0"/>
              <a:t>——</a:t>
            </a:r>
            <a:r>
              <a:rPr lang="zh-CN" altLang="en-US" sz="2400" b="1" dirty="0"/>
              <a:t>基本关系</a:t>
            </a:r>
            <a:endParaRPr lang="en-US" altLang="zh-CN" sz="2400" b="1" dirty="0"/>
          </a:p>
          <a:p>
            <a:pPr algn="ctr">
              <a:lnSpc>
                <a:spcPct val="150000"/>
              </a:lnSpc>
              <a:buNone/>
            </a:pPr>
            <a:endParaRPr lang="en-US" altLang="zh-CN" sz="1100" b="1" dirty="0"/>
          </a:p>
          <a:p>
            <a:pPr algn="ctr">
              <a:lnSpc>
                <a:spcPct val="150000"/>
              </a:lnSpc>
              <a:buNone/>
            </a:pPr>
            <a:r>
              <a:rPr lang="zh-CN" altLang="en-US" sz="2400" b="1" dirty="0"/>
              <a:t>数学抽象</a:t>
            </a:r>
            <a:r>
              <a:rPr lang="en-US" altLang="zh-CN" sz="2400" b="1" dirty="0"/>
              <a:t>---</a:t>
            </a:r>
            <a:r>
              <a:rPr lang="zh-CN" altLang="en-US" sz="2400" b="1" dirty="0"/>
              <a:t>直观想象</a:t>
            </a:r>
            <a:r>
              <a:rPr lang="en-US" altLang="zh-CN" sz="2400" b="1" dirty="0"/>
              <a:t>----</a:t>
            </a:r>
            <a:r>
              <a:rPr lang="zh-CN" altLang="en-US" sz="2400" b="1" dirty="0"/>
              <a:t>逻辑推理</a:t>
            </a:r>
            <a:r>
              <a:rPr lang="en-US" altLang="zh-CN" sz="2400" b="1" dirty="0"/>
              <a:t>---</a:t>
            </a:r>
            <a:r>
              <a:rPr lang="zh-CN" altLang="en-US" sz="2400" b="1" dirty="0"/>
              <a:t>数学建模</a:t>
            </a:r>
            <a:endParaRPr lang="en-US" altLang="zh-CN" sz="2400" b="1" dirty="0"/>
          </a:p>
          <a:p>
            <a:pPr algn="ctr">
              <a:lnSpc>
                <a:spcPct val="150000"/>
              </a:lnSpc>
              <a:buNone/>
            </a:pPr>
            <a:r>
              <a:rPr lang="en-US" altLang="zh-CN" sz="2400" b="1" dirty="0"/>
              <a:t>                                             ||                 ||</a:t>
            </a:r>
          </a:p>
          <a:p>
            <a:pPr algn="ctr">
              <a:lnSpc>
                <a:spcPct val="150000"/>
              </a:lnSpc>
              <a:buNone/>
            </a:pPr>
            <a:r>
              <a:rPr lang="en-US" altLang="zh-CN" sz="2400" b="1" dirty="0"/>
              <a:t>                                               </a:t>
            </a:r>
            <a:r>
              <a:rPr lang="en-US" altLang="zh-CN" sz="2400" b="1" dirty="0" smtClean="0"/>
              <a:t>  </a:t>
            </a:r>
            <a:r>
              <a:rPr lang="zh-CN" altLang="en-US" sz="2400" b="1" dirty="0" smtClean="0"/>
              <a:t>数学</a:t>
            </a:r>
            <a:r>
              <a:rPr lang="zh-CN" altLang="en-US" sz="2400" b="1" dirty="0"/>
              <a:t>运算   </a:t>
            </a:r>
            <a:r>
              <a:rPr lang="zh-CN" altLang="en-US" sz="2400" b="1" dirty="0" smtClean="0"/>
              <a:t>  数据分析</a:t>
            </a:r>
            <a:endParaRPr lang="zh-CN" altLang="en-US" sz="2400" b="1" dirty="0"/>
          </a:p>
        </p:txBody>
      </p:sp>
    </p:spTree>
    <p:extLst>
      <p:ext uri="{BB962C8B-B14F-4D97-AF65-F5344CB8AC3E}">
        <p14:creationId xmlns="" xmlns:p14="http://schemas.microsoft.com/office/powerpoint/2010/main" val="352957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428604"/>
            <a:ext cx="7772400" cy="624132"/>
          </a:xfrm>
        </p:spPr>
        <p:txBody>
          <a:bodyPr>
            <a:noAutofit/>
          </a:bodyPr>
          <a:lstStyle/>
          <a:p>
            <a:r>
              <a:rPr lang="zh-CN" altLang="en-US" sz="3600" b="1" dirty="0" smtClean="0"/>
              <a:t>课</a:t>
            </a:r>
            <a:r>
              <a:rPr lang="zh-CN" altLang="en-US" sz="3600" b="1" dirty="0"/>
              <a:t>标修订思路与数学核心素养</a:t>
            </a:r>
            <a:endParaRPr lang="zh-CN" altLang="en-US" sz="3600" dirty="0"/>
          </a:p>
        </p:txBody>
      </p:sp>
      <p:sp>
        <p:nvSpPr>
          <p:cNvPr id="3" name="内容占位符 2"/>
          <p:cNvSpPr>
            <a:spLocks noGrp="1"/>
          </p:cNvSpPr>
          <p:nvPr>
            <p:ph sz="quarter" idx="1"/>
          </p:nvPr>
        </p:nvSpPr>
        <p:spPr>
          <a:xfrm>
            <a:off x="914400" y="1196752"/>
            <a:ext cx="7772400" cy="5375520"/>
          </a:xfrm>
        </p:spPr>
        <p:txBody>
          <a:bodyPr>
            <a:normAutofit/>
          </a:bodyPr>
          <a:lstStyle/>
          <a:p>
            <a:pPr>
              <a:buNone/>
            </a:pPr>
            <a:r>
              <a:rPr lang="en-US" b="1" dirty="0" smtClean="0"/>
              <a:t> </a:t>
            </a:r>
            <a:r>
              <a:rPr lang="zh-CN" altLang="en-US" b="1" dirty="0" smtClean="0"/>
              <a:t> 数学核心</a:t>
            </a:r>
            <a:r>
              <a:rPr lang="zh-CN" altLang="en-US" b="1" dirty="0"/>
              <a:t>素养独立性与</a:t>
            </a:r>
            <a:r>
              <a:rPr lang="zh-CN" altLang="en-US" b="1" dirty="0" smtClean="0"/>
              <a:t>整体性</a:t>
            </a:r>
            <a:endParaRPr lang="en-US" altLang="zh-CN" b="1" dirty="0" smtClean="0"/>
          </a:p>
          <a:p>
            <a:pPr>
              <a:buNone/>
            </a:pPr>
            <a:endParaRPr lang="en-US" altLang="zh-CN" sz="900" b="1" dirty="0"/>
          </a:p>
          <a:p>
            <a:r>
              <a:rPr lang="zh-CN" altLang="en-US" sz="2400" b="1" dirty="0"/>
              <a:t>数学核心素养相对独立性</a:t>
            </a:r>
            <a:r>
              <a:rPr lang="en-US" altLang="zh-CN" sz="2400" b="1" dirty="0"/>
              <a:t>  </a:t>
            </a:r>
          </a:p>
          <a:p>
            <a:r>
              <a:rPr lang="en-US" altLang="zh-CN" sz="2400" b="1" dirty="0"/>
              <a:t>        </a:t>
            </a:r>
            <a:r>
              <a:rPr lang="zh-CN" altLang="en-US" sz="2000" b="1" dirty="0"/>
              <a:t>数</a:t>
            </a:r>
            <a:r>
              <a:rPr lang="zh-CN" altLang="zh-CN" sz="2000" b="1" dirty="0"/>
              <a:t>学每一个核心素养有自身</a:t>
            </a:r>
            <a:r>
              <a:rPr lang="zh-CN" altLang="zh-CN" sz="2000" b="1" dirty="0">
                <a:solidFill>
                  <a:srgbClr val="FF0000"/>
                </a:solidFill>
              </a:rPr>
              <a:t>独立性</a:t>
            </a:r>
            <a:r>
              <a:rPr lang="zh-CN" altLang="zh-CN" sz="2000" b="1" dirty="0"/>
              <a:t>，在学习学</a:t>
            </a:r>
            <a:r>
              <a:rPr lang="zh-CN" altLang="en-US" sz="2000" b="1" dirty="0"/>
              <a:t>科</a:t>
            </a:r>
            <a:r>
              <a:rPr lang="zh-CN" altLang="zh-CN" sz="2000" b="1" dirty="0"/>
              <a:t>过程中，在发现与提出、分析与解决学</a:t>
            </a:r>
            <a:r>
              <a:rPr lang="zh-CN" altLang="en-US" sz="2000" b="1" dirty="0"/>
              <a:t>科</a:t>
            </a:r>
            <a:r>
              <a:rPr lang="zh-CN" altLang="zh-CN" sz="2000" b="1" dirty="0"/>
              <a:t>问题和实际问题中，它们各自在不同环节会发挥不同作用</a:t>
            </a:r>
            <a:r>
              <a:rPr lang="zh-CN" altLang="en-US" sz="2000" b="1" dirty="0"/>
              <a:t>。</a:t>
            </a:r>
            <a:endParaRPr lang="en-US" altLang="zh-CN" sz="2000" b="1" dirty="0"/>
          </a:p>
          <a:p>
            <a:endParaRPr lang="en-US" altLang="zh-CN" sz="2400" b="1" dirty="0"/>
          </a:p>
          <a:p>
            <a:r>
              <a:rPr lang="en-US" altLang="zh-CN" sz="2400" b="1" dirty="0"/>
              <a:t> </a:t>
            </a:r>
            <a:r>
              <a:rPr lang="zh-CN" altLang="en-US" sz="2400" b="1" dirty="0"/>
              <a:t>数学核心素养整体性</a:t>
            </a:r>
            <a:endParaRPr lang="en-US" altLang="zh-CN" sz="2400" b="1" dirty="0"/>
          </a:p>
          <a:p>
            <a:r>
              <a:rPr lang="en-US" altLang="zh-CN" sz="2400" b="1" dirty="0"/>
              <a:t>         </a:t>
            </a:r>
            <a:r>
              <a:rPr lang="zh-CN" altLang="zh-CN" sz="2000" b="1" dirty="0"/>
              <a:t>我们更需要强调</a:t>
            </a:r>
            <a:r>
              <a:rPr lang="zh-CN" altLang="zh-CN" sz="2000" b="1" dirty="0">
                <a:solidFill>
                  <a:srgbClr val="FF0000"/>
                </a:solidFill>
              </a:rPr>
              <a:t>整体性</a:t>
            </a:r>
            <a:r>
              <a:rPr lang="zh-CN" altLang="zh-CN" sz="2000" b="1" dirty="0"/>
              <a:t>，</a:t>
            </a:r>
            <a:r>
              <a:rPr lang="zh-CN" altLang="en-US" sz="2000" b="1" dirty="0"/>
              <a:t>数学各</a:t>
            </a:r>
            <a:r>
              <a:rPr lang="zh-CN" altLang="zh-CN" sz="2000" b="1" dirty="0"/>
              <a:t>个核心素养是一个</a:t>
            </a:r>
            <a:r>
              <a:rPr lang="zh-CN" altLang="zh-CN" sz="2000" b="1" dirty="0">
                <a:solidFill>
                  <a:srgbClr val="FF0000"/>
                </a:solidFill>
              </a:rPr>
              <a:t>有机联系的整体</a:t>
            </a:r>
            <a:r>
              <a:rPr lang="zh-CN" altLang="zh-CN" sz="2000" b="1" dirty="0"/>
              <a:t>，它们不是两两“不交”的独立素养，而是相互“交着”相互“渗透”的</a:t>
            </a:r>
            <a:r>
              <a:rPr lang="zh-CN" altLang="en-US" sz="2000" b="1" dirty="0"/>
              <a:t>。</a:t>
            </a:r>
            <a:endParaRPr lang="en-US" altLang="zh-CN" sz="2000" b="1" dirty="0"/>
          </a:p>
          <a:p>
            <a:pPr algn="ctr">
              <a:buNone/>
            </a:pPr>
            <a:endParaRPr lang="en-US" altLang="zh-CN" sz="2200" b="1" dirty="0"/>
          </a:p>
        </p:txBody>
      </p:sp>
    </p:spTree>
    <p:extLst>
      <p:ext uri="{BB962C8B-B14F-4D97-AF65-F5344CB8AC3E}">
        <p14:creationId xmlns="" xmlns:p14="http://schemas.microsoft.com/office/powerpoint/2010/main" val="1265199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778098"/>
          </a:xfrm>
        </p:spPr>
        <p:txBody>
          <a:bodyPr>
            <a:normAutofit/>
          </a:bodyPr>
          <a:lstStyle/>
          <a:p>
            <a:r>
              <a:rPr lang="zh-CN" altLang="en-US" sz="3600" b="1" dirty="0" smtClean="0"/>
              <a:t>课</a:t>
            </a:r>
            <a:r>
              <a:rPr lang="zh-CN" altLang="en-US" sz="3600" b="1" dirty="0"/>
              <a:t>标修订思路与数学核心素养</a:t>
            </a:r>
            <a:endParaRPr lang="zh-CN" altLang="en-US" sz="3600" dirty="0"/>
          </a:p>
        </p:txBody>
      </p:sp>
      <p:sp>
        <p:nvSpPr>
          <p:cNvPr id="3" name="内容占位符 2"/>
          <p:cNvSpPr>
            <a:spLocks noGrp="1"/>
          </p:cNvSpPr>
          <p:nvPr>
            <p:ph sz="quarter" idx="1"/>
          </p:nvPr>
        </p:nvSpPr>
        <p:spPr>
          <a:xfrm>
            <a:off x="683568" y="1196752"/>
            <a:ext cx="8003232" cy="5375520"/>
          </a:xfrm>
        </p:spPr>
        <p:txBody>
          <a:bodyPr>
            <a:normAutofit/>
          </a:bodyPr>
          <a:lstStyle/>
          <a:p>
            <a:pPr>
              <a:buNone/>
            </a:pPr>
            <a:r>
              <a:rPr lang="en-US" altLang="zh-CN" sz="3000" b="1" dirty="0" smtClean="0"/>
              <a:t> </a:t>
            </a:r>
            <a:endParaRPr lang="en-US" altLang="zh-CN" sz="3000" b="1" dirty="0"/>
          </a:p>
          <a:p>
            <a:pPr>
              <a:buNone/>
            </a:pPr>
            <a:r>
              <a:rPr lang="zh-CN" altLang="en-US" sz="2800" b="1" dirty="0" smtClean="0"/>
              <a:t>数学</a:t>
            </a:r>
            <a:r>
              <a:rPr lang="zh-CN" altLang="en-US" sz="2800" b="1" dirty="0"/>
              <a:t>核心素养</a:t>
            </a:r>
            <a:r>
              <a:rPr lang="zh-CN" altLang="en-US" sz="2800" b="1" dirty="0" smtClean="0"/>
              <a:t>形成、提升要素</a:t>
            </a:r>
            <a:endParaRPr lang="en-US" altLang="zh-CN" sz="2800" b="1" dirty="0"/>
          </a:p>
          <a:p>
            <a:pPr>
              <a:buNone/>
            </a:pPr>
            <a:r>
              <a:rPr lang="zh-CN" altLang="en-US" sz="2800" b="1" dirty="0"/>
              <a:t>   </a:t>
            </a:r>
            <a:r>
              <a:rPr lang="zh-CN" altLang="en-US" sz="2800" b="1" dirty="0" smtClean="0"/>
              <a:t> </a:t>
            </a:r>
            <a:r>
              <a:rPr lang="zh-CN" altLang="en-US" sz="2800" b="1" dirty="0" smtClean="0">
                <a:solidFill>
                  <a:srgbClr val="FF0000"/>
                </a:solidFill>
              </a:rPr>
              <a:t>表现</a:t>
            </a:r>
            <a:r>
              <a:rPr lang="zh-CN" altLang="en-US" sz="2800" b="1" dirty="0">
                <a:solidFill>
                  <a:srgbClr val="FF0000"/>
                </a:solidFill>
              </a:rPr>
              <a:t>：</a:t>
            </a:r>
            <a:r>
              <a:rPr lang="zh-CN" altLang="en-US" sz="2000" b="1" dirty="0"/>
              <a:t>每一个核心素养具体表现</a:t>
            </a:r>
            <a:endParaRPr lang="en-US" altLang="zh-CN" sz="2000" b="1" dirty="0"/>
          </a:p>
          <a:p>
            <a:pPr>
              <a:buNone/>
            </a:pPr>
            <a:r>
              <a:rPr lang="en-US" altLang="zh-CN" sz="2000" b="1" dirty="0"/>
              <a:t>   </a:t>
            </a:r>
            <a:r>
              <a:rPr lang="en-US" altLang="zh-CN" sz="2000" b="1" dirty="0" smtClean="0"/>
              <a:t> </a:t>
            </a:r>
            <a:r>
              <a:rPr lang="zh-CN" altLang="en-US" sz="2000" b="1" dirty="0" smtClean="0"/>
              <a:t>水平</a:t>
            </a:r>
            <a:r>
              <a:rPr lang="zh-CN" altLang="en-US" sz="2000" b="1" dirty="0"/>
              <a:t>：三个水平</a:t>
            </a:r>
            <a:endParaRPr lang="en-US" altLang="zh-CN" sz="2000" b="1" dirty="0"/>
          </a:p>
          <a:p>
            <a:pPr>
              <a:buNone/>
            </a:pPr>
            <a:r>
              <a:rPr lang="zh-CN" altLang="en-US" sz="2400" b="1" dirty="0" smtClean="0"/>
              <a:t>    </a:t>
            </a:r>
            <a:r>
              <a:rPr lang="zh-CN" altLang="en-US" sz="2400" b="1" dirty="0" smtClean="0">
                <a:solidFill>
                  <a:srgbClr val="FF0000"/>
                </a:solidFill>
              </a:rPr>
              <a:t>关键环节：</a:t>
            </a:r>
            <a:endParaRPr lang="en-US" altLang="zh-CN" sz="2400" b="1" dirty="0" smtClean="0">
              <a:solidFill>
                <a:srgbClr val="FF0000"/>
              </a:solidFill>
            </a:endParaRPr>
          </a:p>
          <a:p>
            <a:pPr>
              <a:buNone/>
            </a:pPr>
            <a:r>
              <a:rPr lang="en-US" altLang="zh-CN" sz="2400" b="1" dirty="0" smtClean="0">
                <a:solidFill>
                  <a:srgbClr val="FF0000"/>
                </a:solidFill>
              </a:rPr>
              <a:t>           </a:t>
            </a:r>
            <a:r>
              <a:rPr lang="zh-CN" altLang="en-US" sz="2000" b="1" dirty="0" smtClean="0"/>
              <a:t>情境与问题、知识与技能、思维与表达、交流与反思</a:t>
            </a:r>
            <a:endParaRPr lang="en-US" altLang="zh-CN" sz="2000" b="1" dirty="0" smtClean="0"/>
          </a:p>
          <a:p>
            <a:pPr>
              <a:buNone/>
            </a:pPr>
            <a:r>
              <a:rPr lang="en-US" altLang="zh-CN" sz="2000" b="1" dirty="0" smtClean="0">
                <a:solidFill>
                  <a:srgbClr val="FF0000"/>
                </a:solidFill>
              </a:rPr>
              <a:t>      </a:t>
            </a:r>
            <a:r>
              <a:rPr lang="zh-CN" altLang="en-US" sz="2400" b="1" dirty="0" smtClean="0">
                <a:solidFill>
                  <a:srgbClr val="FF0000"/>
                </a:solidFill>
              </a:rPr>
              <a:t>形成、发展过程：</a:t>
            </a:r>
            <a:endParaRPr lang="en-US" altLang="zh-CN" sz="2400" b="1" dirty="0" smtClean="0">
              <a:solidFill>
                <a:srgbClr val="FF0000"/>
              </a:solidFill>
            </a:endParaRPr>
          </a:p>
          <a:p>
            <a:pPr>
              <a:buNone/>
            </a:pPr>
            <a:r>
              <a:rPr lang="en-US" altLang="zh-CN" sz="2400" b="1" dirty="0" smtClean="0">
                <a:solidFill>
                  <a:srgbClr val="FF0000"/>
                </a:solidFill>
              </a:rPr>
              <a:t>                 </a:t>
            </a:r>
            <a:r>
              <a:rPr lang="zh-CN" altLang="en-US" sz="2000" b="1" dirty="0" smtClean="0"/>
              <a:t>数学</a:t>
            </a:r>
            <a:r>
              <a:rPr lang="zh-CN" altLang="en-US" sz="2000" b="1" dirty="0"/>
              <a:t>学习过程</a:t>
            </a:r>
            <a:r>
              <a:rPr lang="en-US" altLang="zh-CN" sz="2000" b="1" dirty="0"/>
              <a:t>——</a:t>
            </a:r>
            <a:r>
              <a:rPr lang="zh-CN" altLang="en-US" sz="2000" b="1" dirty="0"/>
              <a:t>会学习；</a:t>
            </a:r>
            <a:endParaRPr lang="en-US" altLang="zh-CN" sz="2000" b="1" dirty="0"/>
          </a:p>
          <a:p>
            <a:pPr>
              <a:buNone/>
            </a:pPr>
            <a:r>
              <a:rPr lang="en-US" altLang="zh-CN" sz="2000" b="1" dirty="0"/>
              <a:t>                     </a:t>
            </a:r>
            <a:r>
              <a:rPr lang="zh-CN" altLang="en-US" sz="2000" b="1" dirty="0"/>
              <a:t>运用数学解决问题过程；</a:t>
            </a:r>
            <a:endParaRPr lang="en-US" altLang="zh-CN" sz="2000" b="1" dirty="0"/>
          </a:p>
          <a:p>
            <a:pPr>
              <a:buNone/>
            </a:pPr>
            <a:r>
              <a:rPr lang="en-US" altLang="zh-CN" sz="2000" b="1" dirty="0"/>
              <a:t>                     </a:t>
            </a:r>
            <a:r>
              <a:rPr lang="zh-CN" altLang="en-US" sz="2000" b="1" dirty="0"/>
              <a:t>创造思维过程</a:t>
            </a:r>
            <a:r>
              <a:rPr lang="en-US" altLang="zh-CN" sz="2000" b="1" dirty="0"/>
              <a:t>—</a:t>
            </a:r>
            <a:r>
              <a:rPr lang="zh-CN" altLang="en-US" sz="2000" b="1" dirty="0"/>
              <a:t>发现与提出问题、分析与解决问题</a:t>
            </a:r>
            <a:endParaRPr lang="en-US" altLang="zh-CN" sz="2000" b="1" dirty="0"/>
          </a:p>
          <a:p>
            <a:pPr>
              <a:buNone/>
            </a:pPr>
            <a:r>
              <a:rPr lang="en-US" altLang="zh-CN" sz="2000" b="1" dirty="0"/>
              <a:t>                     </a:t>
            </a:r>
            <a:r>
              <a:rPr lang="zh-CN" altLang="en-US" sz="2000" b="1" dirty="0"/>
              <a:t>这些过程交互</a:t>
            </a:r>
            <a:endParaRPr lang="en-US" altLang="zh-CN" sz="2400" b="1" dirty="0"/>
          </a:p>
          <a:p>
            <a:pPr>
              <a:buNone/>
            </a:pPr>
            <a:r>
              <a:rPr lang="en-US" altLang="zh-CN" sz="2400" b="1" dirty="0"/>
              <a:t>    </a:t>
            </a:r>
            <a:endParaRPr lang="zh-CN" altLang="en-US" sz="2000" b="1" dirty="0"/>
          </a:p>
          <a:p>
            <a:pPr algn="ctr">
              <a:buNone/>
            </a:pPr>
            <a:endParaRPr lang="en-US" altLang="zh-CN" sz="2200" b="1" dirty="0"/>
          </a:p>
        </p:txBody>
      </p:sp>
    </p:spTree>
    <p:extLst>
      <p:ext uri="{BB962C8B-B14F-4D97-AF65-F5344CB8AC3E}">
        <p14:creationId xmlns="" xmlns:p14="http://schemas.microsoft.com/office/powerpoint/2010/main" val="7477222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a:t>数学抽象</a:t>
            </a:r>
          </a:p>
        </p:txBody>
      </p:sp>
      <p:sp>
        <p:nvSpPr>
          <p:cNvPr id="3" name="内容占位符 2"/>
          <p:cNvSpPr>
            <a:spLocks noGrp="1"/>
          </p:cNvSpPr>
          <p:nvPr>
            <p:ph idx="1"/>
          </p:nvPr>
        </p:nvSpPr>
        <p:spPr/>
        <p:txBody>
          <a:bodyPr>
            <a:normAutofit/>
          </a:bodyPr>
          <a:lstStyle/>
          <a:p>
            <a:r>
              <a:rPr lang="en-US" altLang="zh-CN" sz="2400" b="1" dirty="0"/>
              <a:t>         </a:t>
            </a:r>
          </a:p>
          <a:p>
            <a:r>
              <a:rPr lang="en-US" altLang="zh-CN" sz="2400" b="1" dirty="0"/>
              <a:t>         </a:t>
            </a:r>
            <a:r>
              <a:rPr lang="zh-CN" altLang="zh-CN" sz="2400" b="1" dirty="0"/>
              <a:t>数学抽象</a:t>
            </a:r>
            <a:r>
              <a:rPr lang="zh-CN" altLang="zh-CN" sz="2400" b="1" dirty="0" smtClean="0"/>
              <a:t>是</a:t>
            </a:r>
            <a:r>
              <a:rPr lang="zh-CN" altLang="en-US" sz="2400" b="1" dirty="0" smtClean="0"/>
              <a:t>对情境中的数量关系与空间形式抽象</a:t>
            </a:r>
            <a:r>
              <a:rPr lang="zh-CN" altLang="zh-CN" sz="2400" b="1" dirty="0" smtClean="0"/>
              <a:t>得到</a:t>
            </a:r>
            <a:r>
              <a:rPr lang="zh-CN" altLang="zh-CN" sz="2400" b="1" dirty="0"/>
              <a:t>数学研究对象的思维过程。主要包括：从数量与数量关系、图形与图形关系中抽象出数学概念及概念之间的关系；从事物的具体背景中抽象出一般规律和结构；用数学语言予以表征。</a:t>
            </a:r>
            <a:r>
              <a:rPr lang="en-US" altLang="zh-CN" sz="2400" b="1" dirty="0"/>
              <a:t> </a:t>
            </a:r>
          </a:p>
          <a:p>
            <a:r>
              <a:rPr lang="en-US" altLang="zh-CN" sz="2400" b="1" dirty="0"/>
              <a:t>         </a:t>
            </a:r>
            <a:r>
              <a:rPr lang="zh-CN" altLang="zh-CN" sz="2400" b="1" dirty="0"/>
              <a:t>主要表现在：</a:t>
            </a:r>
            <a:endParaRPr lang="en-US" altLang="zh-CN" sz="2400" b="1" dirty="0"/>
          </a:p>
          <a:p>
            <a:pPr algn="ctr">
              <a:buNone/>
            </a:pPr>
            <a:r>
              <a:rPr lang="zh-CN" altLang="zh-CN" sz="2000" b="1" dirty="0"/>
              <a:t>形成数学概念和规则；</a:t>
            </a:r>
            <a:endParaRPr lang="en-US" altLang="zh-CN" sz="2000" b="1" dirty="0"/>
          </a:p>
          <a:p>
            <a:pPr algn="ctr">
              <a:buNone/>
            </a:pPr>
            <a:r>
              <a:rPr lang="zh-CN" altLang="zh-CN" sz="2000" b="1" dirty="0"/>
              <a:t>形成数学命题和模型；</a:t>
            </a:r>
            <a:endParaRPr lang="en-US" altLang="zh-CN" sz="2000" b="1" dirty="0"/>
          </a:p>
          <a:p>
            <a:pPr algn="ctr">
              <a:buNone/>
            </a:pPr>
            <a:r>
              <a:rPr lang="zh-CN" altLang="zh-CN" sz="2000" b="1" dirty="0"/>
              <a:t>形成数学方法与思想；</a:t>
            </a:r>
            <a:endParaRPr lang="en-US" altLang="zh-CN" sz="2000" b="1" dirty="0"/>
          </a:p>
          <a:p>
            <a:pPr algn="ctr">
              <a:buNone/>
            </a:pPr>
            <a:r>
              <a:rPr lang="zh-CN" altLang="zh-CN" sz="2000" b="1" dirty="0"/>
              <a:t>形成数学结构与体系。</a:t>
            </a:r>
            <a:endParaRPr lang="zh-CN" altLang="zh-CN" sz="2000" dirty="0"/>
          </a:p>
          <a:p>
            <a:endParaRPr lang="zh-CN" altLang="en-US" dirty="0"/>
          </a:p>
        </p:txBody>
      </p:sp>
    </p:spTree>
    <p:extLst>
      <p:ext uri="{BB962C8B-B14F-4D97-AF65-F5344CB8AC3E}">
        <p14:creationId xmlns="" xmlns:p14="http://schemas.microsoft.com/office/powerpoint/2010/main" val="4018077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a:t>逻辑推理</a:t>
            </a:r>
          </a:p>
        </p:txBody>
      </p:sp>
      <p:sp>
        <p:nvSpPr>
          <p:cNvPr id="3" name="内容占位符 2"/>
          <p:cNvSpPr>
            <a:spLocks noGrp="1"/>
          </p:cNvSpPr>
          <p:nvPr>
            <p:ph idx="1"/>
          </p:nvPr>
        </p:nvSpPr>
        <p:spPr/>
        <p:txBody>
          <a:bodyPr>
            <a:normAutofit/>
          </a:bodyPr>
          <a:lstStyle/>
          <a:p>
            <a:r>
              <a:rPr lang="en-US" altLang="zh-CN" sz="2400" b="1" dirty="0"/>
              <a:t>         </a:t>
            </a:r>
          </a:p>
          <a:p>
            <a:r>
              <a:rPr lang="en-US" altLang="zh-CN" sz="2400" b="1" dirty="0"/>
              <a:t>        </a:t>
            </a:r>
            <a:r>
              <a:rPr lang="zh-CN" altLang="zh-CN" sz="2400" b="1" dirty="0"/>
              <a:t>逻辑推理是指从一些事实和命题出发，依据规则推出其他命题的思维过程。主要包括两类：一类是从特殊到一般的推理，推理形式主要有归纳、类比；一类是从一般到特殊的推理，推理形式主要有演绎。</a:t>
            </a:r>
            <a:endParaRPr lang="en-US" altLang="zh-CN" sz="2400" b="1" dirty="0"/>
          </a:p>
          <a:p>
            <a:r>
              <a:rPr lang="en-US" altLang="zh-CN" sz="2400" b="1" dirty="0"/>
              <a:t>       </a:t>
            </a:r>
            <a:r>
              <a:rPr lang="zh-CN" altLang="zh-CN" sz="2400" b="1" dirty="0"/>
              <a:t>主要表现在：</a:t>
            </a:r>
            <a:endParaRPr lang="en-US" altLang="zh-CN" sz="2400" b="1" dirty="0"/>
          </a:p>
          <a:p>
            <a:pPr algn="ctr">
              <a:buNone/>
            </a:pPr>
            <a:r>
              <a:rPr lang="zh-CN" altLang="zh-CN" sz="2000" b="1" dirty="0"/>
              <a:t>发现和提出命题；</a:t>
            </a:r>
            <a:endParaRPr lang="en-US" altLang="zh-CN" sz="2000" b="1" dirty="0"/>
          </a:p>
          <a:p>
            <a:pPr algn="ctr">
              <a:buNone/>
            </a:pPr>
            <a:r>
              <a:rPr lang="zh-CN" altLang="zh-CN" sz="2000" b="1" dirty="0"/>
              <a:t>掌握推理的基本形式和规则；</a:t>
            </a:r>
            <a:endParaRPr lang="en-US" altLang="zh-CN" sz="2000" b="1" dirty="0"/>
          </a:p>
          <a:p>
            <a:pPr algn="ctr">
              <a:buNone/>
            </a:pPr>
            <a:r>
              <a:rPr lang="zh-CN" altLang="zh-CN" sz="2000" b="1" dirty="0"/>
              <a:t>探索和表述论证的过程；</a:t>
            </a:r>
            <a:endParaRPr lang="en-US" altLang="zh-CN" sz="2000" b="1" dirty="0"/>
          </a:p>
          <a:p>
            <a:pPr algn="ctr">
              <a:buNone/>
            </a:pPr>
            <a:r>
              <a:rPr lang="zh-CN" altLang="zh-CN" sz="2000" b="1" dirty="0"/>
              <a:t>构建命题体系；</a:t>
            </a:r>
            <a:endParaRPr lang="en-US" altLang="zh-CN" sz="2000" b="1" dirty="0"/>
          </a:p>
          <a:p>
            <a:pPr algn="ctr">
              <a:buNone/>
            </a:pPr>
            <a:r>
              <a:rPr lang="zh-CN" altLang="zh-CN" sz="2000" b="1" dirty="0"/>
              <a:t>有逻辑地表达与交流。</a:t>
            </a:r>
            <a:endParaRPr lang="zh-CN" altLang="zh-CN" sz="2000" dirty="0"/>
          </a:p>
          <a:p>
            <a:endParaRPr lang="zh-CN" altLang="en-US" dirty="0"/>
          </a:p>
        </p:txBody>
      </p:sp>
    </p:spTree>
    <p:extLst>
      <p:ext uri="{BB962C8B-B14F-4D97-AF65-F5344CB8AC3E}">
        <p14:creationId xmlns="" xmlns:p14="http://schemas.microsoft.com/office/powerpoint/2010/main" val="349651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96908"/>
          </a:xfrm>
        </p:spPr>
        <p:txBody>
          <a:bodyPr>
            <a:normAutofit/>
          </a:bodyPr>
          <a:lstStyle/>
          <a:p>
            <a:r>
              <a:rPr lang="zh-CN" altLang="en-US" sz="3600" b="1" dirty="0" smtClean="0"/>
              <a:t>背景</a:t>
            </a:r>
            <a:endParaRPr lang="zh-CN" altLang="en-US" sz="3600" b="1" dirty="0"/>
          </a:p>
        </p:txBody>
      </p:sp>
      <p:sp>
        <p:nvSpPr>
          <p:cNvPr id="3" name="内容占位符 2"/>
          <p:cNvSpPr>
            <a:spLocks noGrp="1"/>
          </p:cNvSpPr>
          <p:nvPr>
            <p:ph idx="1"/>
          </p:nvPr>
        </p:nvSpPr>
        <p:spPr>
          <a:xfrm>
            <a:off x="457200" y="1142984"/>
            <a:ext cx="8229600" cy="4983179"/>
          </a:xfrm>
        </p:spPr>
        <p:txBody>
          <a:bodyPr/>
          <a:lstStyle/>
          <a:p>
            <a:r>
              <a:rPr lang="en-US" altLang="zh-CN" sz="2800" b="1" dirty="0" smtClean="0"/>
              <a:t> </a:t>
            </a:r>
            <a:r>
              <a:rPr lang="zh-CN" altLang="en-US" sz="2800" b="1" dirty="0" smtClean="0"/>
              <a:t>习主席论教育：</a:t>
            </a:r>
            <a:r>
              <a:rPr lang="zh-CN" altLang="en-US" sz="2400" b="1" dirty="0" smtClean="0"/>
              <a:t> </a:t>
            </a:r>
            <a:endParaRPr lang="en-US" altLang="zh-CN" sz="2400" b="1" dirty="0" smtClean="0"/>
          </a:p>
          <a:p>
            <a:r>
              <a:rPr lang="en-US" altLang="zh-CN" sz="2400" b="1" dirty="0" smtClean="0"/>
              <a:t>   </a:t>
            </a:r>
            <a:r>
              <a:rPr lang="zh-CN" altLang="en-US" sz="2400" b="1" dirty="0" smtClean="0"/>
              <a:t>“两个一百年’ 奋斗目标的实现，中华民族伟大复兴中国梦的实现，归根到底靠人才，靠教育”。</a:t>
            </a:r>
            <a:endParaRPr lang="en-US" altLang="zh-CN" sz="2400" b="1" dirty="0" smtClean="0"/>
          </a:p>
          <a:p>
            <a:endParaRPr lang="en-US" altLang="zh-CN" sz="900" b="1" dirty="0" smtClean="0"/>
          </a:p>
          <a:p>
            <a:r>
              <a:rPr lang="zh-CN" altLang="en-US" sz="2400" b="1" dirty="0" smtClean="0"/>
              <a:t>   </a:t>
            </a:r>
            <a:r>
              <a:rPr lang="en-US" altLang="zh-CN" sz="2400" dirty="0" smtClean="0"/>
              <a:t> </a:t>
            </a:r>
            <a:r>
              <a:rPr lang="zh-CN" altLang="en-US" sz="2400" b="1" dirty="0" smtClean="0"/>
              <a:t>把教育视作“提高人民综合素质、促进人的全面发展的重要途径”和“人类传承文明和知识，培养年轻一代，创造美好生活的根本途径”。要求努力提供和创造“更好的教育”，从而使孩子们能成长得更好，工作得更好、生活得更好。</a:t>
            </a:r>
            <a:endParaRPr lang="en-US" altLang="zh-CN" sz="2400" b="1" dirty="0" smtClean="0"/>
          </a:p>
          <a:p>
            <a:endParaRPr lang="en-US" altLang="zh-CN" sz="900" b="1" dirty="0" smtClean="0"/>
          </a:p>
          <a:p>
            <a:r>
              <a:rPr lang="zh-CN" altLang="en-US" sz="2400" dirty="0" smtClean="0"/>
              <a:t>      </a:t>
            </a:r>
            <a:r>
              <a:rPr lang="zh-CN" altLang="en-US" sz="2400" b="1" dirty="0" smtClean="0"/>
              <a:t>教育“传授已知，更新旧知，开掘新知，探索未知”，“是推动人类文明进步的重要力量”。</a:t>
            </a:r>
            <a:endParaRPr lang="zh-CN" altLang="en-US"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a:t>数学建模</a:t>
            </a:r>
          </a:p>
        </p:txBody>
      </p:sp>
      <p:sp>
        <p:nvSpPr>
          <p:cNvPr id="3" name="内容占位符 2"/>
          <p:cNvSpPr>
            <a:spLocks noGrp="1"/>
          </p:cNvSpPr>
          <p:nvPr>
            <p:ph idx="1"/>
          </p:nvPr>
        </p:nvSpPr>
        <p:spPr/>
        <p:txBody>
          <a:bodyPr>
            <a:normAutofit/>
          </a:bodyPr>
          <a:lstStyle/>
          <a:p>
            <a:r>
              <a:rPr lang="en-US" altLang="zh-CN" sz="2400" b="1" dirty="0"/>
              <a:t>         </a:t>
            </a:r>
          </a:p>
          <a:p>
            <a:r>
              <a:rPr lang="en-US" altLang="zh-CN" sz="2400" b="1" dirty="0"/>
              <a:t>        </a:t>
            </a:r>
            <a:r>
              <a:rPr lang="zh-CN" altLang="zh-CN" sz="2400" b="1" dirty="0"/>
              <a:t>数学建模是对现实问题进行数学抽象，用数学语言表达问题、用数学知识与方法构建模型解决问题的过程。主要包括：在实际情境中从数学的视角发现问题、提出问题，分析问题、建立模型，求解结论，验证结果并改进模型，最终解决实际问题。</a:t>
            </a:r>
            <a:endParaRPr lang="en-US" altLang="zh-CN" sz="2400" b="1" dirty="0"/>
          </a:p>
          <a:p>
            <a:r>
              <a:rPr lang="en-US" altLang="zh-CN" sz="2400" b="1" dirty="0"/>
              <a:t>        </a:t>
            </a:r>
            <a:r>
              <a:rPr lang="zh-CN" altLang="zh-CN" sz="2400" b="1" dirty="0"/>
              <a:t>主要表现在：</a:t>
            </a:r>
            <a:endParaRPr lang="en-US" altLang="zh-CN" sz="2400" b="1" dirty="0"/>
          </a:p>
          <a:p>
            <a:pPr algn="ctr">
              <a:buNone/>
            </a:pPr>
            <a:r>
              <a:rPr lang="zh-CN" altLang="zh-CN" sz="2000" b="1" dirty="0"/>
              <a:t>发现和提出问题；</a:t>
            </a:r>
            <a:endParaRPr lang="en-US" altLang="zh-CN" sz="2000" b="1" dirty="0"/>
          </a:p>
          <a:p>
            <a:pPr algn="ctr">
              <a:buNone/>
            </a:pPr>
            <a:r>
              <a:rPr lang="zh-CN" altLang="zh-CN" sz="2000" b="1" dirty="0"/>
              <a:t>建立模型；</a:t>
            </a:r>
            <a:endParaRPr lang="en-US" altLang="zh-CN" sz="2000" b="1" dirty="0"/>
          </a:p>
          <a:p>
            <a:pPr algn="ctr">
              <a:buNone/>
            </a:pPr>
            <a:r>
              <a:rPr lang="zh-CN" altLang="zh-CN" sz="2000" b="1" dirty="0"/>
              <a:t>求解模型；</a:t>
            </a:r>
            <a:endParaRPr lang="en-US" altLang="zh-CN" sz="2000" b="1" dirty="0"/>
          </a:p>
          <a:p>
            <a:pPr algn="ctr">
              <a:buNone/>
            </a:pPr>
            <a:r>
              <a:rPr lang="zh-CN" altLang="zh-CN" sz="2000" b="1" dirty="0"/>
              <a:t>检验结果和完善模型。</a:t>
            </a:r>
            <a:endParaRPr lang="zh-CN" altLang="zh-CN" sz="2000" dirty="0"/>
          </a:p>
          <a:p>
            <a:endParaRPr lang="zh-CN" altLang="en-US" dirty="0"/>
          </a:p>
        </p:txBody>
      </p:sp>
    </p:spTree>
    <p:extLst>
      <p:ext uri="{BB962C8B-B14F-4D97-AF65-F5344CB8AC3E}">
        <p14:creationId xmlns="" xmlns:p14="http://schemas.microsoft.com/office/powerpoint/2010/main" val="3894451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a:t>直观想象</a:t>
            </a:r>
          </a:p>
        </p:txBody>
      </p:sp>
      <p:sp>
        <p:nvSpPr>
          <p:cNvPr id="3" name="内容占位符 2"/>
          <p:cNvSpPr>
            <a:spLocks noGrp="1"/>
          </p:cNvSpPr>
          <p:nvPr>
            <p:ph idx="1"/>
          </p:nvPr>
        </p:nvSpPr>
        <p:spPr/>
        <p:txBody>
          <a:bodyPr>
            <a:normAutofit/>
          </a:bodyPr>
          <a:lstStyle/>
          <a:p>
            <a:r>
              <a:rPr lang="en-US" altLang="zh-CN" sz="2400" b="1" dirty="0"/>
              <a:t>         </a:t>
            </a:r>
          </a:p>
          <a:p>
            <a:r>
              <a:rPr lang="en-US" altLang="zh-CN" sz="2400" b="1" dirty="0"/>
              <a:t>        </a:t>
            </a:r>
            <a:r>
              <a:rPr lang="zh-CN" altLang="zh-CN" sz="2400" b="1" dirty="0"/>
              <a:t>直观想象是指借助几何直观和空间想象感知事物的形态与变化，利用图形理解和解决数学问题的过程。主要包括：借助空间认识事物的位置关系、形态变化与运动规律；利用图形描述、分析数学问题；建立数与形的联系，构建数学问题的直观模型，探索解决问题的思路。</a:t>
            </a:r>
            <a:endParaRPr lang="en-US" altLang="zh-CN" sz="2400" b="1" dirty="0"/>
          </a:p>
          <a:p>
            <a:r>
              <a:rPr lang="en-US" altLang="zh-CN" sz="2400" b="1" dirty="0"/>
              <a:t>        </a:t>
            </a:r>
            <a:r>
              <a:rPr lang="zh-CN" altLang="zh-CN" sz="2400" b="1" dirty="0"/>
              <a:t>主要表现在：</a:t>
            </a:r>
            <a:endParaRPr lang="en-US" altLang="zh-CN" sz="2400" b="1" dirty="0"/>
          </a:p>
          <a:p>
            <a:pPr algn="ctr">
              <a:buNone/>
            </a:pPr>
            <a:r>
              <a:rPr lang="zh-CN" altLang="zh-CN" sz="2000" b="1" dirty="0"/>
              <a:t>利用图形描述数学问题；</a:t>
            </a:r>
            <a:endParaRPr lang="en-US" altLang="zh-CN" sz="2000" b="1" dirty="0"/>
          </a:p>
          <a:p>
            <a:pPr algn="ctr">
              <a:buNone/>
            </a:pPr>
            <a:r>
              <a:rPr lang="zh-CN" altLang="zh-CN" sz="2000" b="1" dirty="0"/>
              <a:t>利用图形理解数学问题；</a:t>
            </a:r>
            <a:endParaRPr lang="en-US" altLang="zh-CN" sz="2000" b="1" dirty="0"/>
          </a:p>
          <a:p>
            <a:pPr algn="ctr">
              <a:buNone/>
            </a:pPr>
            <a:r>
              <a:rPr lang="zh-CN" altLang="zh-CN" sz="2000" b="1" dirty="0"/>
              <a:t>利用图形探索和解决数学问题；</a:t>
            </a:r>
            <a:endParaRPr lang="en-US" altLang="zh-CN" sz="2000" b="1" dirty="0"/>
          </a:p>
          <a:p>
            <a:pPr algn="ctr">
              <a:buNone/>
            </a:pPr>
            <a:r>
              <a:rPr lang="zh-CN" altLang="zh-CN" sz="2000" b="1" dirty="0"/>
              <a:t>构建数学问题的直观模型。</a:t>
            </a:r>
            <a:endParaRPr lang="zh-CN" altLang="zh-CN" sz="2000" dirty="0"/>
          </a:p>
          <a:p>
            <a:endParaRPr lang="zh-CN" altLang="en-US" dirty="0"/>
          </a:p>
        </p:txBody>
      </p:sp>
    </p:spTree>
    <p:extLst>
      <p:ext uri="{BB962C8B-B14F-4D97-AF65-F5344CB8AC3E}">
        <p14:creationId xmlns="" xmlns:p14="http://schemas.microsoft.com/office/powerpoint/2010/main" val="2735484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a:t>数学运算</a:t>
            </a:r>
          </a:p>
        </p:txBody>
      </p:sp>
      <p:sp>
        <p:nvSpPr>
          <p:cNvPr id="3" name="内容占位符 2"/>
          <p:cNvSpPr>
            <a:spLocks noGrp="1"/>
          </p:cNvSpPr>
          <p:nvPr>
            <p:ph idx="1"/>
          </p:nvPr>
        </p:nvSpPr>
        <p:spPr/>
        <p:txBody>
          <a:bodyPr>
            <a:normAutofit/>
          </a:bodyPr>
          <a:lstStyle/>
          <a:p>
            <a:r>
              <a:rPr lang="en-US" altLang="zh-CN" sz="2400" b="1" dirty="0"/>
              <a:t>         </a:t>
            </a:r>
          </a:p>
          <a:p>
            <a:r>
              <a:rPr lang="en-US" altLang="zh-CN" sz="2400" b="1" dirty="0"/>
              <a:t>       </a:t>
            </a:r>
            <a:r>
              <a:rPr lang="zh-CN" altLang="zh-CN" sz="2400" b="1" dirty="0"/>
              <a:t>数学运算是指在明晰运算对象的基础上，依据运算法则解决数学问题的过程。主要包括：理解运算对象，掌握运算法则，探究运算方向，选择运算方法，设计运算程序，求得运算结果等。</a:t>
            </a:r>
            <a:endParaRPr lang="en-US" altLang="zh-CN" sz="2400" b="1" dirty="0"/>
          </a:p>
          <a:p>
            <a:r>
              <a:rPr lang="en-US" altLang="zh-CN" sz="2400" b="1" dirty="0"/>
              <a:t>       </a:t>
            </a:r>
            <a:r>
              <a:rPr lang="zh-CN" altLang="zh-CN" sz="2400" b="1" dirty="0"/>
              <a:t>主要表现在：</a:t>
            </a:r>
            <a:endParaRPr lang="en-US" altLang="zh-CN" sz="2400" b="1" dirty="0"/>
          </a:p>
          <a:p>
            <a:pPr algn="ctr">
              <a:buNone/>
            </a:pPr>
            <a:r>
              <a:rPr lang="zh-CN" altLang="zh-CN" sz="2000" b="1" dirty="0"/>
              <a:t>理解运算对象；</a:t>
            </a:r>
            <a:endParaRPr lang="en-US" altLang="zh-CN" sz="2000" b="1" dirty="0"/>
          </a:p>
          <a:p>
            <a:pPr algn="ctr">
              <a:buNone/>
            </a:pPr>
            <a:r>
              <a:rPr lang="zh-CN" altLang="zh-CN" sz="2000" b="1" dirty="0"/>
              <a:t>掌握运算法则；</a:t>
            </a:r>
            <a:endParaRPr lang="en-US" altLang="zh-CN" sz="2000" b="1" dirty="0"/>
          </a:p>
          <a:p>
            <a:pPr algn="ctr">
              <a:buNone/>
            </a:pPr>
            <a:r>
              <a:rPr lang="zh-CN" altLang="zh-CN" sz="2000" b="1" dirty="0"/>
              <a:t>探索运算思路；</a:t>
            </a:r>
            <a:endParaRPr lang="en-US" altLang="zh-CN" sz="2000" b="1" dirty="0"/>
          </a:p>
          <a:p>
            <a:pPr algn="ctr">
              <a:buNone/>
            </a:pPr>
            <a:r>
              <a:rPr lang="zh-CN" altLang="zh-CN" sz="2000" b="1" dirty="0"/>
              <a:t>设计运算程序进行运算。</a:t>
            </a:r>
            <a:endParaRPr lang="zh-CN" altLang="zh-CN" sz="2000" dirty="0"/>
          </a:p>
          <a:p>
            <a:endParaRPr lang="zh-CN" altLang="en-US" dirty="0"/>
          </a:p>
        </p:txBody>
      </p:sp>
    </p:spTree>
    <p:extLst>
      <p:ext uri="{BB962C8B-B14F-4D97-AF65-F5344CB8AC3E}">
        <p14:creationId xmlns="" xmlns:p14="http://schemas.microsoft.com/office/powerpoint/2010/main" val="3581881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940966"/>
          </a:xfrm>
        </p:spPr>
        <p:txBody>
          <a:bodyPr>
            <a:normAutofit/>
          </a:bodyPr>
          <a:lstStyle/>
          <a:p>
            <a:r>
              <a:rPr lang="zh-CN" altLang="en-US" sz="3200" b="1" dirty="0"/>
              <a:t>数据分析</a:t>
            </a:r>
          </a:p>
        </p:txBody>
      </p:sp>
      <p:sp>
        <p:nvSpPr>
          <p:cNvPr id="3" name="内容占位符 2"/>
          <p:cNvSpPr>
            <a:spLocks noGrp="1"/>
          </p:cNvSpPr>
          <p:nvPr>
            <p:ph idx="1"/>
          </p:nvPr>
        </p:nvSpPr>
        <p:spPr/>
        <p:txBody>
          <a:bodyPr>
            <a:normAutofit/>
          </a:bodyPr>
          <a:lstStyle/>
          <a:p>
            <a:r>
              <a:rPr lang="en-US" altLang="zh-CN" sz="2400" b="1" dirty="0"/>
              <a:t>         </a:t>
            </a:r>
          </a:p>
          <a:p>
            <a:r>
              <a:rPr lang="en-US" altLang="zh-CN" sz="2400" b="1" dirty="0"/>
              <a:t>       </a:t>
            </a:r>
            <a:r>
              <a:rPr lang="zh-CN" altLang="zh-CN" sz="2400" b="1" dirty="0"/>
              <a:t>数据分析是指针对研究对象获取相关数据，运用统计方法对数据进行整理、分析和推断，形成关于研究对象知识的过程。主要包括：收集数据，整理数据，提取信息，构建模型对信息进行分析、推断，获得结论。</a:t>
            </a:r>
            <a:endParaRPr lang="en-US" altLang="zh-CN" sz="2400" b="1" dirty="0"/>
          </a:p>
          <a:p>
            <a:r>
              <a:rPr lang="en-US" altLang="zh-CN" sz="2400" b="1" dirty="0"/>
              <a:t>       </a:t>
            </a:r>
            <a:r>
              <a:rPr lang="zh-CN" altLang="zh-CN" sz="2400" b="1" dirty="0"/>
              <a:t>主要表现在：</a:t>
            </a:r>
            <a:endParaRPr lang="en-US" altLang="zh-CN" sz="2400" b="1" dirty="0"/>
          </a:p>
          <a:p>
            <a:pPr algn="ctr">
              <a:buNone/>
            </a:pPr>
            <a:r>
              <a:rPr lang="zh-CN" altLang="zh-CN" sz="2000" b="1" dirty="0"/>
              <a:t>数据获取；</a:t>
            </a:r>
            <a:endParaRPr lang="en-US" altLang="zh-CN" sz="2000" b="1" dirty="0"/>
          </a:p>
          <a:p>
            <a:pPr algn="ctr">
              <a:buNone/>
            </a:pPr>
            <a:r>
              <a:rPr lang="zh-CN" altLang="zh-CN" sz="2000" b="1" dirty="0"/>
              <a:t>数据分析；</a:t>
            </a:r>
            <a:endParaRPr lang="en-US" altLang="zh-CN" sz="2000" b="1" dirty="0"/>
          </a:p>
          <a:p>
            <a:pPr algn="ctr">
              <a:buNone/>
            </a:pPr>
            <a:r>
              <a:rPr lang="zh-CN" altLang="zh-CN" sz="2000" b="1" dirty="0"/>
              <a:t>知识构建。</a:t>
            </a:r>
            <a:endParaRPr lang="zh-CN" altLang="zh-CN" sz="2000" dirty="0"/>
          </a:p>
          <a:p>
            <a:endParaRPr lang="zh-CN" altLang="en-US" dirty="0"/>
          </a:p>
        </p:txBody>
      </p:sp>
    </p:spTree>
    <p:extLst>
      <p:ext uri="{BB962C8B-B14F-4D97-AF65-F5344CB8AC3E}">
        <p14:creationId xmlns="" xmlns:p14="http://schemas.microsoft.com/office/powerpoint/2010/main" val="1385308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428604"/>
            <a:ext cx="7772400" cy="696140"/>
          </a:xfrm>
        </p:spPr>
        <p:txBody>
          <a:bodyPr>
            <a:normAutofit fontScale="90000"/>
          </a:bodyPr>
          <a:lstStyle/>
          <a:p>
            <a:r>
              <a:rPr lang="zh-CN" altLang="en-US" b="1" dirty="0" smtClean="0"/>
              <a:t>课</a:t>
            </a:r>
            <a:r>
              <a:rPr lang="zh-CN" altLang="en-US" b="1" dirty="0"/>
              <a:t>标修订主要变化</a:t>
            </a:r>
            <a:endParaRPr lang="zh-CN" altLang="en-US" dirty="0"/>
          </a:p>
        </p:txBody>
      </p:sp>
      <p:sp>
        <p:nvSpPr>
          <p:cNvPr id="3" name="内容占位符 2"/>
          <p:cNvSpPr>
            <a:spLocks noGrp="1"/>
          </p:cNvSpPr>
          <p:nvPr>
            <p:ph sz="quarter" idx="1"/>
          </p:nvPr>
        </p:nvSpPr>
        <p:spPr>
          <a:xfrm>
            <a:off x="914400" y="1196752"/>
            <a:ext cx="7772400" cy="5375520"/>
          </a:xfrm>
        </p:spPr>
        <p:txBody>
          <a:bodyPr>
            <a:normAutofit lnSpcReduction="10000"/>
          </a:bodyPr>
          <a:lstStyle/>
          <a:p>
            <a:pPr>
              <a:buNone/>
            </a:pPr>
            <a:endParaRPr lang="en-US" altLang="zh-CN" sz="2800" b="1" dirty="0"/>
          </a:p>
          <a:p>
            <a:pPr>
              <a:buNone/>
            </a:pPr>
            <a:r>
              <a:rPr lang="en-US" altLang="zh-CN" sz="2800" b="1" dirty="0"/>
              <a:t>1.</a:t>
            </a:r>
            <a:r>
              <a:rPr lang="zh-CN" altLang="en-US" sz="2800" b="1" dirty="0"/>
              <a:t>数学核心素养贯穿课程标准始终</a:t>
            </a:r>
            <a:endParaRPr lang="en-US" altLang="zh-CN" sz="2800" b="1" dirty="0"/>
          </a:p>
          <a:p>
            <a:pPr>
              <a:buNone/>
            </a:pPr>
            <a:r>
              <a:rPr lang="en-US" altLang="zh-CN" sz="2800" b="1" dirty="0"/>
              <a:t>2.</a:t>
            </a:r>
            <a:r>
              <a:rPr lang="zh-CN" altLang="en-US" sz="2800" b="1" dirty="0"/>
              <a:t>课程结构</a:t>
            </a:r>
            <a:r>
              <a:rPr lang="en-US" altLang="zh-CN" sz="2400" b="1" dirty="0"/>
              <a:t>——</a:t>
            </a:r>
            <a:r>
              <a:rPr lang="zh-CN" altLang="en-US" sz="2400" b="1" dirty="0"/>
              <a:t>选择性</a:t>
            </a:r>
            <a:endParaRPr lang="en-US" altLang="zh-CN" sz="2400" b="1" dirty="0"/>
          </a:p>
          <a:p>
            <a:pPr>
              <a:buNone/>
            </a:pPr>
            <a:r>
              <a:rPr lang="en-US" altLang="zh-CN" sz="2800" b="1" dirty="0"/>
              <a:t>3.</a:t>
            </a:r>
            <a:r>
              <a:rPr lang="zh-CN" altLang="en-US" sz="2800" b="1" dirty="0"/>
              <a:t>课程内容整体性：</a:t>
            </a:r>
            <a:r>
              <a:rPr lang="zh-CN" altLang="en-US" sz="2400" b="1" dirty="0"/>
              <a:t>主线</a:t>
            </a:r>
            <a:r>
              <a:rPr lang="en-US" altLang="zh-CN" sz="2400" b="1" dirty="0"/>
              <a:t>——</a:t>
            </a:r>
            <a:r>
              <a:rPr lang="zh-CN" altLang="en-US" sz="2400" b="1" dirty="0"/>
              <a:t>主题</a:t>
            </a:r>
            <a:r>
              <a:rPr lang="en-US" altLang="zh-CN" sz="2400" b="1" dirty="0"/>
              <a:t>——</a:t>
            </a:r>
            <a:r>
              <a:rPr lang="zh-CN" altLang="en-US" sz="2400" b="1" dirty="0"/>
              <a:t>核心内容</a:t>
            </a:r>
            <a:endParaRPr lang="en-US" altLang="zh-CN" sz="2400" b="1" dirty="0"/>
          </a:p>
          <a:p>
            <a:pPr>
              <a:buNone/>
            </a:pPr>
            <a:r>
              <a:rPr lang="en-US" altLang="zh-CN" sz="2800" b="1" dirty="0"/>
              <a:t>4.</a:t>
            </a:r>
            <a:r>
              <a:rPr lang="zh-CN" altLang="en-US" sz="2800" b="1" dirty="0"/>
              <a:t>突出课程对评价、考试、命题指导</a:t>
            </a:r>
            <a:endParaRPr lang="en-US" altLang="zh-CN" sz="2800" b="1" dirty="0"/>
          </a:p>
          <a:p>
            <a:pPr>
              <a:buNone/>
            </a:pPr>
            <a:r>
              <a:rPr lang="en-US" altLang="zh-CN" sz="2800" b="1" dirty="0"/>
              <a:t>5.</a:t>
            </a:r>
            <a:r>
              <a:rPr lang="zh-CN" altLang="en-US" sz="2800" b="1" dirty="0"/>
              <a:t>强化基于“素养”的实施建议</a:t>
            </a:r>
            <a:endParaRPr lang="en-US" altLang="zh-CN" sz="2800" b="1" dirty="0"/>
          </a:p>
          <a:p>
            <a:pPr>
              <a:buNone/>
            </a:pPr>
            <a:r>
              <a:rPr lang="en-US" altLang="zh-CN" sz="2800" b="1" dirty="0"/>
              <a:t>6.</a:t>
            </a:r>
            <a:r>
              <a:rPr lang="zh-CN" altLang="en-US" sz="2800" b="1" dirty="0"/>
              <a:t>强调“数学建模与数学探究”落实</a:t>
            </a:r>
            <a:endParaRPr lang="en-US" altLang="zh-CN" sz="2800" b="1" dirty="0"/>
          </a:p>
          <a:p>
            <a:pPr>
              <a:buNone/>
            </a:pPr>
            <a:r>
              <a:rPr lang="en-US" altLang="zh-CN" sz="2800" b="1" dirty="0"/>
              <a:t>7.</a:t>
            </a:r>
            <a:r>
              <a:rPr lang="zh-CN" altLang="en-US" sz="2800" b="1" dirty="0"/>
              <a:t>削支强干</a:t>
            </a:r>
            <a:r>
              <a:rPr lang="en-US" altLang="zh-CN" sz="2800" b="1" dirty="0"/>
              <a:t>——</a:t>
            </a:r>
            <a:r>
              <a:rPr lang="zh-CN" altLang="en-US" sz="2800" b="1" dirty="0"/>
              <a:t>减少必修、选修一内容</a:t>
            </a:r>
            <a:endParaRPr lang="en-US" altLang="zh-CN" sz="2800" b="1" dirty="0"/>
          </a:p>
          <a:p>
            <a:pPr>
              <a:buNone/>
            </a:pPr>
            <a:r>
              <a:rPr lang="en-US" altLang="zh-CN" sz="2800" b="1" dirty="0"/>
              <a:t>8.</a:t>
            </a:r>
            <a:r>
              <a:rPr lang="zh-CN" altLang="en-US" sz="2800" b="1" dirty="0"/>
              <a:t>增加初高中过渡</a:t>
            </a:r>
          </a:p>
          <a:p>
            <a:pPr>
              <a:buNone/>
            </a:pPr>
            <a:endParaRPr lang="zh-CN" altLang="en-US" sz="2800" b="1" dirty="0"/>
          </a:p>
          <a:p>
            <a:pPr>
              <a:buNone/>
            </a:pPr>
            <a:r>
              <a:rPr lang="en-US" altLang="zh-CN" sz="2800" b="1" dirty="0"/>
              <a:t> </a:t>
            </a:r>
            <a:endParaRPr lang="zh-CN" altLang="en-US" sz="28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850106"/>
          </a:xfrm>
        </p:spPr>
        <p:txBody>
          <a:bodyPr>
            <a:normAutofit/>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14400" y="1196752"/>
            <a:ext cx="7772400" cy="5375520"/>
          </a:xfrm>
        </p:spPr>
        <p:txBody>
          <a:bodyPr>
            <a:normAutofit fontScale="92500" lnSpcReduction="10000"/>
          </a:bodyPr>
          <a:lstStyle/>
          <a:p>
            <a:pPr>
              <a:buNone/>
            </a:pPr>
            <a:endParaRPr lang="en-US" altLang="zh-CN" sz="2800" b="1" dirty="0"/>
          </a:p>
          <a:p>
            <a:pPr>
              <a:buNone/>
            </a:pPr>
            <a:r>
              <a:rPr lang="en-US" altLang="zh-CN" sz="2800" b="1" dirty="0"/>
              <a:t>1.</a:t>
            </a:r>
            <a:r>
              <a:rPr lang="zh-CN" altLang="en-US" sz="2800" b="1" dirty="0"/>
              <a:t>数学核心素养贯穿课程标准始终</a:t>
            </a:r>
            <a:endParaRPr lang="en-US" altLang="zh-CN" sz="2800" b="1" dirty="0"/>
          </a:p>
          <a:p>
            <a:pPr>
              <a:buNone/>
            </a:pPr>
            <a:r>
              <a:rPr lang="en-US" altLang="zh-CN" sz="2800" b="1" dirty="0"/>
              <a:t>       </a:t>
            </a:r>
            <a:r>
              <a:rPr lang="zh-CN" altLang="en-US" sz="2400" b="1" dirty="0"/>
              <a:t>课程理念</a:t>
            </a:r>
            <a:endParaRPr lang="en-US" altLang="zh-CN" sz="2400" b="1" dirty="0"/>
          </a:p>
          <a:p>
            <a:pPr>
              <a:buNone/>
            </a:pPr>
            <a:r>
              <a:rPr lang="en-US" altLang="zh-CN" sz="2400" b="1" dirty="0"/>
              <a:t>        </a:t>
            </a:r>
            <a:r>
              <a:rPr lang="zh-CN" altLang="en-US" sz="2400" b="1" dirty="0"/>
              <a:t>课程设计思路</a:t>
            </a:r>
            <a:endParaRPr lang="en-US" altLang="zh-CN" sz="2400" b="1" dirty="0"/>
          </a:p>
          <a:p>
            <a:pPr>
              <a:buNone/>
            </a:pPr>
            <a:r>
              <a:rPr lang="en-US" altLang="zh-CN" sz="2400" b="1" dirty="0"/>
              <a:t>        </a:t>
            </a:r>
            <a:r>
              <a:rPr lang="zh-CN" altLang="en-US" sz="2400" b="1" dirty="0"/>
              <a:t>课程目标</a:t>
            </a:r>
            <a:endParaRPr lang="en-US" altLang="zh-CN" sz="2400" b="1" dirty="0"/>
          </a:p>
          <a:p>
            <a:pPr>
              <a:buNone/>
            </a:pPr>
            <a:r>
              <a:rPr lang="en-US" altLang="zh-CN" sz="2400" b="1" dirty="0"/>
              <a:t>        </a:t>
            </a:r>
            <a:r>
              <a:rPr lang="zh-CN" altLang="en-US" sz="2400" b="1" dirty="0"/>
              <a:t>课程内容</a:t>
            </a:r>
            <a:r>
              <a:rPr lang="en-US" altLang="zh-CN" sz="2000" b="1" dirty="0"/>
              <a:t>—</a:t>
            </a:r>
            <a:r>
              <a:rPr lang="zh-CN" altLang="en-US" sz="2000" b="1" dirty="0"/>
              <a:t>内容标准、学业要求、教学提示</a:t>
            </a:r>
            <a:endParaRPr lang="en-US" altLang="zh-CN" sz="2000" b="1" dirty="0"/>
          </a:p>
          <a:p>
            <a:pPr>
              <a:buNone/>
            </a:pPr>
            <a:r>
              <a:rPr lang="en-US" altLang="zh-CN" sz="2400" b="1" dirty="0"/>
              <a:t>        </a:t>
            </a:r>
            <a:r>
              <a:rPr lang="zh-CN" altLang="en-US" sz="2400" b="1" dirty="0"/>
              <a:t>学业质量标准</a:t>
            </a:r>
            <a:r>
              <a:rPr lang="en-US" altLang="zh-CN" sz="2000" b="1" dirty="0"/>
              <a:t>——</a:t>
            </a:r>
            <a:r>
              <a:rPr lang="zh-CN" altLang="en-US" sz="2000" b="1" dirty="0"/>
              <a:t>必修、选修一、选修二</a:t>
            </a:r>
            <a:endParaRPr lang="en-US" altLang="zh-CN" sz="2000" b="1" dirty="0"/>
          </a:p>
          <a:p>
            <a:pPr>
              <a:buNone/>
            </a:pPr>
            <a:r>
              <a:rPr lang="en-US" altLang="zh-CN" sz="2400" b="1" dirty="0"/>
              <a:t>        </a:t>
            </a:r>
            <a:r>
              <a:rPr lang="zh-CN" altLang="en-US" sz="2400" b="1" dirty="0"/>
              <a:t>实施建议</a:t>
            </a:r>
            <a:r>
              <a:rPr lang="en-US" altLang="zh-CN" sz="2000" b="1" dirty="0"/>
              <a:t>——</a:t>
            </a:r>
            <a:r>
              <a:rPr lang="zh-CN" altLang="en-US" sz="2000" b="1" dirty="0"/>
              <a:t>教学与评价建议</a:t>
            </a:r>
            <a:endParaRPr lang="en-US" altLang="zh-CN" sz="2000" b="1" dirty="0"/>
          </a:p>
          <a:p>
            <a:pPr>
              <a:buNone/>
            </a:pPr>
            <a:r>
              <a:rPr lang="en-US" altLang="zh-CN" sz="2000" b="1" dirty="0"/>
              <a:t>                               ——</a:t>
            </a:r>
            <a:r>
              <a:rPr lang="zh-CN" altLang="en-US" sz="2000" b="1" dirty="0"/>
              <a:t>学业水平考试与高考命题建议</a:t>
            </a:r>
            <a:endParaRPr lang="en-US" altLang="zh-CN" sz="2000" b="1" dirty="0"/>
          </a:p>
          <a:p>
            <a:pPr>
              <a:buNone/>
            </a:pPr>
            <a:r>
              <a:rPr lang="en-US" altLang="zh-CN" sz="2000" b="1" dirty="0"/>
              <a:t>                               ——</a:t>
            </a:r>
            <a:r>
              <a:rPr lang="zh-CN" altLang="en-US" sz="2000" b="1" dirty="0"/>
              <a:t>教科书编写建议</a:t>
            </a:r>
            <a:endParaRPr lang="en-US" altLang="zh-CN" sz="2000" b="1" dirty="0"/>
          </a:p>
          <a:p>
            <a:pPr>
              <a:buNone/>
            </a:pPr>
            <a:r>
              <a:rPr lang="en-US" altLang="zh-CN" sz="2000" b="1" dirty="0"/>
              <a:t>                               ——</a:t>
            </a:r>
            <a:r>
              <a:rPr lang="zh-CN" altLang="en-US" sz="2000" b="1" dirty="0"/>
              <a:t>地方与学校实施建议</a:t>
            </a:r>
          </a:p>
          <a:p>
            <a:pPr>
              <a:buNone/>
            </a:pPr>
            <a:r>
              <a:rPr lang="en-US" altLang="zh-CN" sz="2800" b="1" dirty="0"/>
              <a:t>        </a:t>
            </a:r>
            <a:r>
              <a:rPr lang="zh-CN" altLang="en-US" sz="2400" b="1" dirty="0"/>
              <a:t>案例</a:t>
            </a:r>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1794521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数学核心素养贯穿始终</a:t>
            </a:r>
            <a:endParaRPr lang="zh-CN" altLang="en-US" sz="3600" dirty="0"/>
          </a:p>
        </p:txBody>
      </p:sp>
      <p:sp>
        <p:nvSpPr>
          <p:cNvPr id="3" name="内容占位符 2"/>
          <p:cNvSpPr>
            <a:spLocks noGrp="1"/>
          </p:cNvSpPr>
          <p:nvPr>
            <p:ph idx="1"/>
          </p:nvPr>
        </p:nvSpPr>
        <p:spPr>
          <a:xfrm>
            <a:off x="251520" y="1412776"/>
            <a:ext cx="8712968" cy="4713387"/>
          </a:xfrm>
        </p:spPr>
        <p:txBody>
          <a:bodyPr>
            <a:normAutofit/>
          </a:bodyPr>
          <a:lstStyle/>
          <a:p>
            <a:endParaRPr lang="en-US" altLang="zh-CN" sz="2800" b="1" dirty="0" smtClean="0"/>
          </a:p>
          <a:p>
            <a:r>
              <a:rPr lang="zh-CN" altLang="en-US" b="1" dirty="0" smtClean="0"/>
              <a:t>把数学核心素养</a:t>
            </a:r>
            <a:endParaRPr lang="en-US" altLang="zh-CN" b="1" dirty="0" smtClean="0"/>
          </a:p>
          <a:p>
            <a:r>
              <a:rPr lang="en-US" altLang="zh-CN" sz="2800" b="1" dirty="0" smtClean="0"/>
              <a:t>   </a:t>
            </a:r>
            <a:r>
              <a:rPr lang="zh-CN" altLang="en-US" sz="2800" b="1" dirty="0" smtClean="0"/>
              <a:t>与数学课程体系有机结合</a:t>
            </a:r>
            <a:endParaRPr lang="en-US" altLang="zh-CN" sz="2800" b="1" dirty="0" smtClean="0"/>
          </a:p>
          <a:p>
            <a:r>
              <a:rPr lang="zh-CN" altLang="en-US" sz="2800" b="1" dirty="0" smtClean="0"/>
              <a:t>   与数学内容结构有机结合</a:t>
            </a:r>
            <a:endParaRPr lang="en-US" altLang="zh-CN" sz="2800" b="1" dirty="0" smtClean="0"/>
          </a:p>
          <a:p>
            <a:r>
              <a:rPr lang="zh-CN" altLang="en-US" sz="2800" b="1" dirty="0" smtClean="0"/>
              <a:t>   与数学思想、方法有机结合</a:t>
            </a:r>
            <a:endParaRPr lang="en-US" altLang="zh-CN" sz="2800" b="1" dirty="0" smtClean="0"/>
          </a:p>
          <a:p>
            <a:r>
              <a:rPr lang="zh-CN" altLang="en-US" sz="2800" b="1" dirty="0" smtClean="0"/>
              <a:t>   与数学概念、规则、定理、模型形成过程有机结合</a:t>
            </a:r>
            <a:endParaRPr lang="en-US" altLang="zh-CN" sz="2800" b="1" dirty="0" smtClean="0"/>
          </a:p>
          <a:p>
            <a:r>
              <a:rPr lang="en-US" altLang="zh-CN" sz="2800" b="1" dirty="0" smtClean="0"/>
              <a:t>   </a:t>
            </a:r>
            <a:r>
              <a:rPr lang="zh-CN" altLang="en-US" sz="2800" b="1" smtClean="0"/>
              <a:t>与发现、提出、分析、解决问题有机结合</a:t>
            </a:r>
            <a:r>
              <a:rPr lang="en-US" altLang="zh-CN" sz="2800" b="1" smtClean="0"/>
              <a:t>   </a:t>
            </a:r>
            <a:endParaRPr lang="en-US" altLang="zh-CN" sz="2800" b="1" dirty="0" smtClean="0"/>
          </a:p>
          <a:p>
            <a:endParaRPr lang="zh-CN" altLang="en-US" sz="28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500042"/>
            <a:ext cx="7772400" cy="624702"/>
          </a:xfrm>
        </p:spPr>
        <p:txBody>
          <a:bodyPr>
            <a:normAutofit fontScale="90000"/>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683568" y="1285860"/>
            <a:ext cx="8208912" cy="5072098"/>
          </a:xfrm>
        </p:spPr>
        <p:txBody>
          <a:bodyPr>
            <a:normAutofit/>
          </a:bodyPr>
          <a:lstStyle/>
          <a:p>
            <a:pPr>
              <a:buNone/>
            </a:pPr>
            <a:r>
              <a:rPr lang="en-US" altLang="zh-CN" sz="2800" b="1" dirty="0"/>
              <a:t>2.</a:t>
            </a:r>
            <a:r>
              <a:rPr lang="zh-CN" altLang="en-US" sz="2800" b="1" dirty="0"/>
              <a:t>课程结构</a:t>
            </a:r>
            <a:r>
              <a:rPr lang="en-US" altLang="zh-CN" sz="2400" b="1" dirty="0"/>
              <a:t>——</a:t>
            </a:r>
            <a:r>
              <a:rPr lang="zh-CN" altLang="en-US" sz="2400" b="1" dirty="0"/>
              <a:t>选择性</a:t>
            </a:r>
            <a:endParaRPr lang="en-US" altLang="zh-CN" sz="2400" b="1" dirty="0"/>
          </a:p>
          <a:p>
            <a:pPr marL="0" indent="363538">
              <a:lnSpc>
                <a:spcPct val="150000"/>
              </a:lnSpc>
              <a:buNone/>
            </a:pPr>
            <a:r>
              <a:rPr lang="zh-CN" altLang="en-US" sz="2400" b="1" dirty="0"/>
              <a:t>高中数学课程分为必修课程</a:t>
            </a:r>
            <a:r>
              <a:rPr lang="zh-CN" altLang="en-US" sz="2400" b="1" dirty="0" smtClean="0"/>
              <a:t>、选择必修课程</a:t>
            </a:r>
            <a:r>
              <a:rPr lang="zh-CN" altLang="en-US" sz="2400" b="1" dirty="0"/>
              <a:t>和</a:t>
            </a:r>
            <a:r>
              <a:rPr lang="zh-CN" altLang="en-US" sz="2400" b="1" dirty="0" smtClean="0"/>
              <a:t>选修课程</a:t>
            </a:r>
            <a:r>
              <a:rPr lang="zh-CN" altLang="en-US" sz="2400" b="1" dirty="0"/>
              <a:t>。</a:t>
            </a:r>
            <a:endParaRPr lang="en-US" altLang="zh-CN" sz="2400" b="1" dirty="0"/>
          </a:p>
          <a:p>
            <a:pPr marL="0" indent="363538">
              <a:lnSpc>
                <a:spcPct val="150000"/>
              </a:lnSpc>
              <a:buNone/>
            </a:pPr>
            <a:r>
              <a:rPr lang="zh-CN" altLang="en-US" sz="2400" b="1" dirty="0"/>
              <a:t>必修课程面向全体学生，是高中毕业的内容要求；</a:t>
            </a:r>
            <a:endParaRPr lang="en-US" altLang="zh-CN" sz="2400" b="1" dirty="0"/>
          </a:p>
          <a:p>
            <a:pPr marL="0" indent="363538">
              <a:lnSpc>
                <a:spcPct val="150000"/>
              </a:lnSpc>
              <a:buNone/>
            </a:pPr>
            <a:r>
              <a:rPr lang="zh-CN" altLang="en-US" sz="2400" b="1" dirty="0" smtClean="0"/>
              <a:t>选择必修课程</a:t>
            </a:r>
            <a:r>
              <a:rPr lang="zh-CN" altLang="en-US" sz="2400" b="1" dirty="0"/>
              <a:t>面向准备进入普通高等院校学习的学生，必修课程</a:t>
            </a:r>
            <a:r>
              <a:rPr lang="zh-CN" altLang="en-US" sz="2400" b="1" dirty="0" smtClean="0"/>
              <a:t>与选择必修课程</a:t>
            </a:r>
            <a:r>
              <a:rPr lang="zh-CN" altLang="en-US" sz="2400" b="1" dirty="0"/>
              <a:t>是高考的内容要求；</a:t>
            </a:r>
            <a:endParaRPr lang="en-US" altLang="zh-CN" sz="2400" b="1" dirty="0"/>
          </a:p>
          <a:p>
            <a:pPr marL="0" indent="363538">
              <a:lnSpc>
                <a:spcPct val="150000"/>
              </a:lnSpc>
              <a:buNone/>
            </a:pPr>
            <a:r>
              <a:rPr lang="zh-CN" altLang="en-US" sz="2400" b="1" dirty="0" smtClean="0"/>
              <a:t>选修课程</a:t>
            </a:r>
            <a:r>
              <a:rPr lang="zh-CN" altLang="en-US" sz="2400" b="1" dirty="0"/>
              <a:t>为不同学生的发展提供不同的选择。</a:t>
            </a:r>
          </a:p>
          <a:p>
            <a:pPr>
              <a:buNone/>
            </a:pPr>
            <a:endParaRPr lang="zh-CN" altLang="en-US" sz="2800" b="1" dirty="0"/>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30919349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99614" y="71414"/>
            <a:ext cx="8501509" cy="6688137"/>
            <a:chOff x="732" y="1598"/>
            <a:chExt cx="10158" cy="10533"/>
          </a:xfrm>
        </p:grpSpPr>
        <p:grpSp>
          <p:nvGrpSpPr>
            <p:cNvPr id="3" name="Group 3"/>
            <p:cNvGrpSpPr>
              <a:grpSpLocks/>
            </p:cNvGrpSpPr>
            <p:nvPr/>
          </p:nvGrpSpPr>
          <p:grpSpPr bwMode="auto">
            <a:xfrm>
              <a:off x="732" y="3366"/>
              <a:ext cx="2617" cy="6929"/>
              <a:chOff x="2745" y="1998"/>
              <a:chExt cx="2078" cy="6929"/>
            </a:xfrm>
          </p:grpSpPr>
          <p:sp>
            <p:nvSpPr>
              <p:cNvPr id="196" name="Text Box 24"/>
              <p:cNvSpPr txBox="1">
                <a:spLocks noChangeArrowheads="1"/>
              </p:cNvSpPr>
              <p:nvPr/>
            </p:nvSpPr>
            <p:spPr bwMode="auto">
              <a:xfrm>
                <a:off x="2745" y="5189"/>
                <a:ext cx="970"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a:ln>
                      <a:noFill/>
                    </a:ln>
                    <a:solidFill>
                      <a:schemeClr val="tx1"/>
                    </a:solidFill>
                    <a:effectLst/>
                    <a:latin typeface="Calibri" pitchFamily="34" charset="0"/>
                    <a:ea typeface="宋体" pitchFamily="2" charset="-122"/>
                    <a:cs typeface="宋体" pitchFamily="2" charset="-122"/>
                  </a:rPr>
                  <a:t>高中数学</a:t>
                </a:r>
                <a:endParaRPr kumimoji="0" lang="zh-CN" sz="1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cxnSp>
            <p:nvCxnSpPr>
              <p:cNvPr id="198" name="AutoShape 41"/>
              <p:cNvCxnSpPr>
                <a:cxnSpLocks noChangeShapeType="1"/>
              </p:cNvCxnSpPr>
              <p:nvPr/>
            </p:nvCxnSpPr>
            <p:spPr bwMode="auto">
              <a:xfrm>
                <a:off x="3715" y="5473"/>
                <a:ext cx="1108" cy="0"/>
              </a:xfrm>
              <a:prstGeom prst="straightConnector1">
                <a:avLst/>
              </a:prstGeom>
              <a:noFill/>
              <a:ln w="15875">
                <a:solidFill>
                  <a:srgbClr val="000000"/>
                </a:solidFill>
                <a:round/>
                <a:headEnd/>
                <a:tailEnd/>
              </a:ln>
            </p:spPr>
          </p:cxnSp>
          <p:cxnSp>
            <p:nvCxnSpPr>
              <p:cNvPr id="199" name="AutoShape 42"/>
              <p:cNvCxnSpPr>
                <a:cxnSpLocks noChangeShapeType="1"/>
              </p:cNvCxnSpPr>
              <p:nvPr/>
            </p:nvCxnSpPr>
            <p:spPr bwMode="auto">
              <a:xfrm>
                <a:off x="4172" y="1998"/>
                <a:ext cx="1" cy="6929"/>
              </a:xfrm>
              <a:prstGeom prst="straightConnector1">
                <a:avLst/>
              </a:prstGeom>
              <a:noFill/>
              <a:ln w="15875">
                <a:solidFill>
                  <a:srgbClr val="000000"/>
                </a:solidFill>
                <a:round/>
                <a:headEnd/>
                <a:tailEnd/>
              </a:ln>
            </p:spPr>
          </p:cxnSp>
          <p:cxnSp>
            <p:nvCxnSpPr>
              <p:cNvPr id="200" name="AutoShape 43"/>
              <p:cNvCxnSpPr>
                <a:cxnSpLocks noChangeShapeType="1"/>
              </p:cNvCxnSpPr>
              <p:nvPr/>
            </p:nvCxnSpPr>
            <p:spPr bwMode="auto">
              <a:xfrm>
                <a:off x="4172" y="1999"/>
                <a:ext cx="651" cy="0"/>
              </a:xfrm>
              <a:prstGeom prst="straightConnector1">
                <a:avLst/>
              </a:prstGeom>
              <a:noFill/>
              <a:ln w="15875">
                <a:solidFill>
                  <a:srgbClr val="000000"/>
                </a:solidFill>
                <a:round/>
                <a:headEnd/>
                <a:tailEnd/>
              </a:ln>
            </p:spPr>
          </p:cxnSp>
        </p:grpSp>
        <p:grpSp>
          <p:nvGrpSpPr>
            <p:cNvPr id="4" name="Group 8"/>
            <p:cNvGrpSpPr>
              <a:grpSpLocks/>
            </p:cNvGrpSpPr>
            <p:nvPr/>
          </p:nvGrpSpPr>
          <p:grpSpPr bwMode="auto">
            <a:xfrm>
              <a:off x="3349" y="1598"/>
              <a:ext cx="6659" cy="3492"/>
              <a:chOff x="4823" y="230"/>
              <a:chExt cx="5288" cy="3492"/>
            </a:xfrm>
          </p:grpSpPr>
          <p:cxnSp>
            <p:nvCxnSpPr>
              <p:cNvPr id="195" name="AutoShape 51"/>
              <p:cNvCxnSpPr>
                <a:cxnSpLocks noChangeShapeType="1"/>
              </p:cNvCxnSpPr>
              <p:nvPr/>
            </p:nvCxnSpPr>
            <p:spPr bwMode="auto">
              <a:xfrm>
                <a:off x="6563" y="461"/>
                <a:ext cx="13" cy="2988"/>
              </a:xfrm>
              <a:prstGeom prst="straightConnector1">
                <a:avLst/>
              </a:prstGeom>
              <a:noFill/>
              <a:ln w="15875">
                <a:solidFill>
                  <a:srgbClr val="000000"/>
                </a:solidFill>
                <a:round/>
                <a:headEnd/>
                <a:tailEnd/>
              </a:ln>
            </p:spPr>
          </p:cxnSp>
          <p:sp>
            <p:nvSpPr>
              <p:cNvPr id="197" name="Text Box 25"/>
              <p:cNvSpPr txBox="1">
                <a:spLocks noChangeArrowheads="1"/>
              </p:cNvSpPr>
              <p:nvPr/>
            </p:nvSpPr>
            <p:spPr bwMode="auto">
              <a:xfrm>
                <a:off x="4823" y="1683"/>
                <a:ext cx="105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必修</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16" name="Text Box 28"/>
              <p:cNvSpPr txBox="1">
                <a:spLocks noChangeArrowheads="1"/>
              </p:cNvSpPr>
              <p:nvPr/>
            </p:nvSpPr>
            <p:spPr bwMode="auto">
              <a:xfrm>
                <a:off x="7402" y="230"/>
                <a:ext cx="188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预备知识</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18" name="Text Box 29"/>
              <p:cNvSpPr txBox="1">
                <a:spLocks noChangeArrowheads="1"/>
              </p:cNvSpPr>
              <p:nvPr/>
            </p:nvSpPr>
            <p:spPr bwMode="auto">
              <a:xfrm>
                <a:off x="7402" y="950"/>
                <a:ext cx="188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函数</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19" name="Text Box 30"/>
              <p:cNvSpPr txBox="1">
                <a:spLocks noChangeArrowheads="1"/>
              </p:cNvSpPr>
              <p:nvPr/>
            </p:nvSpPr>
            <p:spPr bwMode="auto">
              <a:xfrm>
                <a:off x="7402" y="1692"/>
                <a:ext cx="188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几何与代数</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20" name="Text Box 31"/>
              <p:cNvSpPr txBox="1">
                <a:spLocks noChangeArrowheads="1"/>
              </p:cNvSpPr>
              <p:nvPr/>
            </p:nvSpPr>
            <p:spPr bwMode="auto">
              <a:xfrm>
                <a:off x="7402" y="2434"/>
                <a:ext cx="188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统计与概率</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cxnSp>
            <p:nvCxnSpPr>
              <p:cNvPr id="221" name="AutoShape 50"/>
              <p:cNvCxnSpPr>
                <a:cxnSpLocks noChangeShapeType="1"/>
              </p:cNvCxnSpPr>
              <p:nvPr/>
            </p:nvCxnSpPr>
            <p:spPr bwMode="auto">
              <a:xfrm>
                <a:off x="5914" y="2009"/>
                <a:ext cx="629" cy="0"/>
              </a:xfrm>
              <a:prstGeom prst="straightConnector1">
                <a:avLst/>
              </a:prstGeom>
              <a:noFill/>
              <a:ln w="15875">
                <a:solidFill>
                  <a:srgbClr val="000000"/>
                </a:solidFill>
                <a:round/>
                <a:headEnd/>
                <a:tailEnd/>
              </a:ln>
            </p:spPr>
          </p:cxnSp>
          <p:cxnSp>
            <p:nvCxnSpPr>
              <p:cNvPr id="222" name="AutoShape 52"/>
              <p:cNvCxnSpPr>
                <a:cxnSpLocks noChangeShapeType="1"/>
              </p:cNvCxnSpPr>
              <p:nvPr/>
            </p:nvCxnSpPr>
            <p:spPr bwMode="auto">
              <a:xfrm>
                <a:off x="6595" y="2718"/>
                <a:ext cx="827" cy="1"/>
              </a:xfrm>
              <a:prstGeom prst="straightConnector1">
                <a:avLst/>
              </a:prstGeom>
              <a:noFill/>
              <a:ln w="15875">
                <a:solidFill>
                  <a:srgbClr val="000000"/>
                </a:solidFill>
                <a:round/>
                <a:headEnd/>
                <a:tailEnd/>
              </a:ln>
            </p:spPr>
          </p:cxnSp>
          <p:cxnSp>
            <p:nvCxnSpPr>
              <p:cNvPr id="223" name="AutoShape 53"/>
              <p:cNvCxnSpPr>
                <a:cxnSpLocks noChangeShapeType="1"/>
              </p:cNvCxnSpPr>
              <p:nvPr/>
            </p:nvCxnSpPr>
            <p:spPr bwMode="auto">
              <a:xfrm>
                <a:off x="6561" y="470"/>
                <a:ext cx="841" cy="1"/>
              </a:xfrm>
              <a:prstGeom prst="straightConnector1">
                <a:avLst/>
              </a:prstGeom>
              <a:noFill/>
              <a:ln w="15875">
                <a:solidFill>
                  <a:srgbClr val="000000"/>
                </a:solidFill>
                <a:round/>
                <a:headEnd/>
                <a:tailEnd/>
              </a:ln>
            </p:spPr>
          </p:cxnSp>
          <p:cxnSp>
            <p:nvCxnSpPr>
              <p:cNvPr id="2080" name="AutoShape 54"/>
              <p:cNvCxnSpPr>
                <a:cxnSpLocks noChangeShapeType="1"/>
              </p:cNvCxnSpPr>
              <p:nvPr/>
            </p:nvCxnSpPr>
            <p:spPr bwMode="auto">
              <a:xfrm>
                <a:off x="6543" y="2008"/>
                <a:ext cx="827" cy="1"/>
              </a:xfrm>
              <a:prstGeom prst="straightConnector1">
                <a:avLst/>
              </a:prstGeom>
              <a:noFill/>
              <a:ln w="15875">
                <a:solidFill>
                  <a:srgbClr val="000000"/>
                </a:solidFill>
                <a:round/>
                <a:headEnd/>
                <a:tailEnd/>
              </a:ln>
            </p:spPr>
          </p:cxnSp>
          <p:cxnSp>
            <p:nvCxnSpPr>
              <p:cNvPr id="2081" name="AutoShape 55"/>
              <p:cNvCxnSpPr>
                <a:cxnSpLocks noChangeShapeType="1"/>
              </p:cNvCxnSpPr>
              <p:nvPr/>
            </p:nvCxnSpPr>
            <p:spPr bwMode="auto">
              <a:xfrm>
                <a:off x="6576" y="1245"/>
                <a:ext cx="827" cy="1"/>
              </a:xfrm>
              <a:prstGeom prst="straightConnector1">
                <a:avLst/>
              </a:prstGeom>
              <a:noFill/>
              <a:ln w="15875">
                <a:solidFill>
                  <a:srgbClr val="000000"/>
                </a:solidFill>
                <a:round/>
                <a:headEnd/>
                <a:tailEnd/>
              </a:ln>
            </p:spPr>
          </p:cxnSp>
          <p:sp>
            <p:nvSpPr>
              <p:cNvPr id="2082" name="Text Box 31"/>
              <p:cNvSpPr txBox="1">
                <a:spLocks noChangeArrowheads="1"/>
              </p:cNvSpPr>
              <p:nvPr/>
            </p:nvSpPr>
            <p:spPr bwMode="auto">
              <a:xfrm>
                <a:off x="7387" y="3165"/>
                <a:ext cx="2724"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a:ln>
                      <a:noFill/>
                    </a:ln>
                    <a:solidFill>
                      <a:schemeClr val="tx1"/>
                    </a:solidFill>
                    <a:effectLst/>
                    <a:latin typeface="Calibri" pitchFamily="34" charset="0"/>
                    <a:ea typeface="宋体" pitchFamily="2" charset="-122"/>
                    <a:cs typeface="宋体" pitchFamily="2" charset="-122"/>
                  </a:rPr>
                  <a:t>数学建模活动与数学探究活动</a:t>
                </a:r>
                <a:endParaRPr kumimoji="0" lang="zh-CN" altLang="en-US" sz="1600" b="0" i="0" u="none" strike="noStrike" cap="none" normalizeH="0" baseline="0" dirty="0">
                  <a:ln>
                    <a:noFill/>
                  </a:ln>
                  <a:solidFill>
                    <a:schemeClr val="tx1"/>
                  </a:solidFill>
                  <a:effectLst/>
                  <a:latin typeface="Times New Roman" pitchFamily="18" charset="0"/>
                  <a:ea typeface="宋体" pitchFamily="2" charset="-122"/>
                  <a:cs typeface="宋体" pitchFamily="2" charset="-122"/>
                </a:endParaRPr>
              </a:p>
            </p:txBody>
          </p:sp>
          <p:cxnSp>
            <p:nvCxnSpPr>
              <p:cNvPr id="2083" name="AutoShape 52"/>
              <p:cNvCxnSpPr>
                <a:cxnSpLocks noChangeShapeType="1"/>
              </p:cNvCxnSpPr>
              <p:nvPr/>
            </p:nvCxnSpPr>
            <p:spPr bwMode="auto">
              <a:xfrm>
                <a:off x="6572" y="3449"/>
                <a:ext cx="827" cy="1"/>
              </a:xfrm>
              <a:prstGeom prst="straightConnector1">
                <a:avLst/>
              </a:prstGeom>
              <a:noFill/>
              <a:ln w="15875">
                <a:solidFill>
                  <a:srgbClr val="000000"/>
                </a:solidFill>
                <a:round/>
                <a:headEnd/>
                <a:tailEnd/>
              </a:ln>
            </p:spPr>
          </p:cxnSp>
        </p:grpSp>
        <p:grpSp>
          <p:nvGrpSpPr>
            <p:cNvPr id="5" name="Group 22"/>
            <p:cNvGrpSpPr>
              <a:grpSpLocks/>
            </p:cNvGrpSpPr>
            <p:nvPr/>
          </p:nvGrpSpPr>
          <p:grpSpPr bwMode="auto">
            <a:xfrm>
              <a:off x="3349" y="5390"/>
              <a:ext cx="6659" cy="2781"/>
              <a:chOff x="4823" y="4022"/>
              <a:chExt cx="5288" cy="2781"/>
            </a:xfrm>
          </p:grpSpPr>
          <p:sp>
            <p:nvSpPr>
              <p:cNvPr id="2084" name="Text Box 26"/>
              <p:cNvSpPr txBox="1">
                <a:spLocks noChangeArrowheads="1"/>
              </p:cNvSpPr>
              <p:nvPr/>
            </p:nvSpPr>
            <p:spPr bwMode="auto">
              <a:xfrm>
                <a:off x="4823" y="5200"/>
                <a:ext cx="117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选择必修</a:t>
                </a:r>
                <a:endParaRPr kumimoji="0" lang="zh-CN" altLang="zh-CN" sz="1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2085" name="Text Box 32"/>
              <p:cNvSpPr txBox="1">
                <a:spLocks noChangeArrowheads="1"/>
              </p:cNvSpPr>
              <p:nvPr/>
            </p:nvSpPr>
            <p:spPr bwMode="auto">
              <a:xfrm>
                <a:off x="7369" y="4022"/>
                <a:ext cx="188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函数</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086" name="Text Box 33"/>
              <p:cNvSpPr txBox="1">
                <a:spLocks noChangeArrowheads="1"/>
              </p:cNvSpPr>
              <p:nvPr/>
            </p:nvSpPr>
            <p:spPr bwMode="auto">
              <a:xfrm>
                <a:off x="7354" y="4730"/>
                <a:ext cx="1890"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a:ln>
                      <a:noFill/>
                    </a:ln>
                    <a:solidFill>
                      <a:schemeClr val="tx1"/>
                    </a:solidFill>
                    <a:effectLst/>
                    <a:latin typeface="Calibri" pitchFamily="34" charset="0"/>
                    <a:ea typeface="宋体" pitchFamily="2" charset="-122"/>
                    <a:cs typeface="宋体" pitchFamily="2" charset="-122"/>
                  </a:rPr>
                  <a:t>几何与代数</a:t>
                </a:r>
                <a:endParaRPr kumimoji="0" lang="zh-CN" sz="1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cxnSp>
            <p:nvCxnSpPr>
              <p:cNvPr id="2087" name="AutoShape 45"/>
              <p:cNvCxnSpPr>
                <a:cxnSpLocks noChangeShapeType="1"/>
              </p:cNvCxnSpPr>
              <p:nvPr/>
            </p:nvCxnSpPr>
            <p:spPr bwMode="auto">
              <a:xfrm flipV="1">
                <a:off x="6002" y="5473"/>
                <a:ext cx="627" cy="10"/>
              </a:xfrm>
              <a:prstGeom prst="straightConnector1">
                <a:avLst/>
              </a:prstGeom>
              <a:noFill/>
              <a:ln w="15875">
                <a:solidFill>
                  <a:srgbClr val="000000"/>
                </a:solidFill>
                <a:round/>
                <a:headEnd/>
                <a:tailEnd/>
              </a:ln>
            </p:spPr>
          </p:cxnSp>
          <p:cxnSp>
            <p:nvCxnSpPr>
              <p:cNvPr id="2088" name="AutoShape 46"/>
              <p:cNvCxnSpPr>
                <a:cxnSpLocks noChangeShapeType="1"/>
              </p:cNvCxnSpPr>
              <p:nvPr/>
            </p:nvCxnSpPr>
            <p:spPr bwMode="auto">
              <a:xfrm>
                <a:off x="6662" y="4351"/>
                <a:ext cx="1" cy="2234"/>
              </a:xfrm>
              <a:prstGeom prst="straightConnector1">
                <a:avLst/>
              </a:prstGeom>
              <a:noFill/>
              <a:ln w="15875">
                <a:solidFill>
                  <a:srgbClr val="000000"/>
                </a:solidFill>
                <a:round/>
                <a:headEnd/>
                <a:tailEnd/>
              </a:ln>
            </p:spPr>
          </p:cxnSp>
          <p:cxnSp>
            <p:nvCxnSpPr>
              <p:cNvPr id="2089" name="AutoShape 48"/>
              <p:cNvCxnSpPr>
                <a:cxnSpLocks noChangeShapeType="1"/>
              </p:cNvCxnSpPr>
              <p:nvPr/>
            </p:nvCxnSpPr>
            <p:spPr bwMode="auto">
              <a:xfrm>
                <a:off x="6663" y="5815"/>
                <a:ext cx="717" cy="1"/>
              </a:xfrm>
              <a:prstGeom prst="straightConnector1">
                <a:avLst/>
              </a:prstGeom>
              <a:noFill/>
              <a:ln w="15875">
                <a:solidFill>
                  <a:srgbClr val="000000"/>
                </a:solidFill>
                <a:round/>
                <a:headEnd/>
                <a:tailEnd/>
              </a:ln>
            </p:spPr>
          </p:cxnSp>
          <p:cxnSp>
            <p:nvCxnSpPr>
              <p:cNvPr id="2090" name="AutoShape 49"/>
              <p:cNvCxnSpPr>
                <a:cxnSpLocks noChangeShapeType="1"/>
              </p:cNvCxnSpPr>
              <p:nvPr/>
            </p:nvCxnSpPr>
            <p:spPr bwMode="auto">
              <a:xfrm>
                <a:off x="6662" y="4361"/>
                <a:ext cx="718" cy="1"/>
              </a:xfrm>
              <a:prstGeom prst="straightConnector1">
                <a:avLst/>
              </a:prstGeom>
              <a:noFill/>
              <a:ln w="15875">
                <a:solidFill>
                  <a:srgbClr val="000000"/>
                </a:solidFill>
                <a:round/>
                <a:headEnd/>
                <a:tailEnd/>
              </a:ln>
            </p:spPr>
          </p:cxnSp>
          <p:sp>
            <p:nvSpPr>
              <p:cNvPr id="2091" name="Text Box 34"/>
              <p:cNvSpPr txBox="1">
                <a:spLocks noChangeArrowheads="1"/>
              </p:cNvSpPr>
              <p:nvPr/>
            </p:nvSpPr>
            <p:spPr bwMode="auto">
              <a:xfrm>
                <a:off x="7387" y="6246"/>
                <a:ext cx="2724"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chemeClr val="tx1"/>
                    </a:solidFill>
                    <a:effectLst/>
                    <a:latin typeface="Calibri" pitchFamily="34" charset="0"/>
                    <a:ea typeface="宋体" pitchFamily="2" charset="-122"/>
                    <a:cs typeface="宋体" pitchFamily="2" charset="-122"/>
                  </a:rPr>
                  <a:t>数学建模活动与数学探究活动</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cxnSp>
            <p:nvCxnSpPr>
              <p:cNvPr id="2092" name="AutoShape 48"/>
              <p:cNvCxnSpPr>
                <a:cxnSpLocks noChangeShapeType="1"/>
              </p:cNvCxnSpPr>
              <p:nvPr/>
            </p:nvCxnSpPr>
            <p:spPr bwMode="auto">
              <a:xfrm>
                <a:off x="6648" y="6585"/>
                <a:ext cx="717" cy="1"/>
              </a:xfrm>
              <a:prstGeom prst="straightConnector1">
                <a:avLst/>
              </a:prstGeom>
              <a:noFill/>
              <a:ln w="15875">
                <a:solidFill>
                  <a:srgbClr val="000000"/>
                </a:solidFill>
                <a:round/>
                <a:headEnd/>
                <a:tailEnd/>
              </a:ln>
            </p:spPr>
          </p:cxnSp>
          <p:cxnSp>
            <p:nvCxnSpPr>
              <p:cNvPr id="2093" name="AutoShape 48"/>
              <p:cNvCxnSpPr>
                <a:cxnSpLocks noChangeShapeType="1"/>
              </p:cNvCxnSpPr>
              <p:nvPr/>
            </p:nvCxnSpPr>
            <p:spPr bwMode="auto">
              <a:xfrm>
                <a:off x="6666" y="4993"/>
                <a:ext cx="717" cy="1"/>
              </a:xfrm>
              <a:prstGeom prst="straightConnector1">
                <a:avLst/>
              </a:prstGeom>
              <a:noFill/>
              <a:ln w="15875">
                <a:solidFill>
                  <a:srgbClr val="000000"/>
                </a:solidFill>
                <a:round/>
                <a:headEnd/>
                <a:tailEnd/>
              </a:ln>
            </p:spPr>
          </p:cxnSp>
          <p:sp>
            <p:nvSpPr>
              <p:cNvPr id="2094" name="Text Box 31"/>
              <p:cNvSpPr txBox="1">
                <a:spLocks noChangeArrowheads="1"/>
              </p:cNvSpPr>
              <p:nvPr/>
            </p:nvSpPr>
            <p:spPr bwMode="auto">
              <a:xfrm>
                <a:off x="7354" y="5544"/>
                <a:ext cx="1890"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a:ln>
                      <a:noFill/>
                    </a:ln>
                    <a:solidFill>
                      <a:schemeClr val="tx1"/>
                    </a:solidFill>
                    <a:effectLst/>
                    <a:latin typeface="Calibri" pitchFamily="34" charset="0"/>
                    <a:ea typeface="宋体" pitchFamily="2" charset="-122"/>
                    <a:cs typeface="宋体" pitchFamily="2" charset="-122"/>
                  </a:rPr>
                  <a:t>统计与概率</a:t>
                </a:r>
                <a:endParaRPr kumimoji="0" lang="zh-CN" sz="1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grpSp>
        <p:grpSp>
          <p:nvGrpSpPr>
            <p:cNvPr id="6" name="Group 34"/>
            <p:cNvGrpSpPr>
              <a:grpSpLocks/>
            </p:cNvGrpSpPr>
            <p:nvPr/>
          </p:nvGrpSpPr>
          <p:grpSpPr bwMode="auto">
            <a:xfrm>
              <a:off x="2523" y="8513"/>
              <a:ext cx="8367" cy="3618"/>
              <a:chOff x="2523" y="8513"/>
              <a:chExt cx="8367" cy="3618"/>
            </a:xfrm>
          </p:grpSpPr>
          <p:cxnSp>
            <p:nvCxnSpPr>
              <p:cNvPr id="208" name="AutoShape 44"/>
              <p:cNvCxnSpPr>
                <a:cxnSpLocks noChangeShapeType="1"/>
              </p:cNvCxnSpPr>
              <p:nvPr/>
            </p:nvCxnSpPr>
            <p:spPr bwMode="auto">
              <a:xfrm>
                <a:off x="2523" y="10280"/>
                <a:ext cx="819" cy="0"/>
              </a:xfrm>
              <a:prstGeom prst="straightConnector1">
                <a:avLst/>
              </a:prstGeom>
              <a:noFill/>
              <a:ln w="15875">
                <a:solidFill>
                  <a:srgbClr val="000000"/>
                </a:solidFill>
                <a:round/>
                <a:headEnd/>
                <a:tailEnd/>
              </a:ln>
            </p:spPr>
          </p:cxnSp>
          <p:sp>
            <p:nvSpPr>
              <p:cNvPr id="202" name="Text Box 27"/>
              <p:cNvSpPr txBox="1">
                <a:spLocks noChangeArrowheads="1"/>
              </p:cNvSpPr>
              <p:nvPr/>
            </p:nvSpPr>
            <p:spPr bwMode="auto">
              <a:xfrm>
                <a:off x="3363" y="9975"/>
                <a:ext cx="1485"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Calibri" pitchFamily="34" charset="0"/>
                    <a:ea typeface="宋体" pitchFamily="2" charset="-122"/>
                    <a:cs typeface="宋体" pitchFamily="2" charset="-122"/>
                  </a:rPr>
                  <a:t>选修</a:t>
                </a:r>
                <a:endParaRPr kumimoji="0" lang="zh-CN" altLang="zh-CN" sz="1600" b="0" i="0" u="none" strike="noStrike" cap="none" normalizeH="0" baseline="0" dirty="0">
                  <a:ln>
                    <a:noFill/>
                  </a:ln>
                  <a:solidFill>
                    <a:schemeClr val="tx1"/>
                  </a:solidFill>
                  <a:effectLst/>
                  <a:latin typeface="Arial" pitchFamily="34" charset="0"/>
                  <a:ea typeface="宋体" pitchFamily="2" charset="-122"/>
                  <a:cs typeface="宋体" pitchFamily="2" charset="-122"/>
                </a:endParaRPr>
              </a:p>
            </p:txBody>
          </p:sp>
          <p:sp>
            <p:nvSpPr>
              <p:cNvPr id="203" name="Text Box 36"/>
              <p:cNvSpPr txBox="1">
                <a:spLocks noChangeArrowheads="1"/>
              </p:cNvSpPr>
              <p:nvPr/>
            </p:nvSpPr>
            <p:spPr bwMode="auto">
              <a:xfrm>
                <a:off x="6541" y="8513"/>
                <a:ext cx="2790"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itchFamily="18" charset="0"/>
                    <a:ea typeface="宋体" pitchFamily="2" charset="-122"/>
                    <a:cs typeface="宋体" pitchFamily="2" charset="-122"/>
                  </a:rPr>
                  <a:t>A</a:t>
                </a:r>
                <a:r>
                  <a:rPr kumimoji="0" lang="zh-CN" altLang="en-US" sz="1600" b="0" i="0" u="none" strike="noStrike" cap="none" normalizeH="0" baseline="0">
                    <a:ln>
                      <a:noFill/>
                    </a:ln>
                    <a:solidFill>
                      <a:schemeClr val="tx1"/>
                    </a:solidFill>
                    <a:effectLst/>
                    <a:latin typeface="Times New Roman" pitchFamily="18" charset="0"/>
                    <a:ea typeface="宋体" pitchFamily="2" charset="-122"/>
                    <a:cs typeface="宋体" pitchFamily="2" charset="-122"/>
                  </a:rPr>
                  <a:t>：数理类</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04" name="Text Box 37"/>
              <p:cNvSpPr txBox="1">
                <a:spLocks noChangeArrowheads="1"/>
              </p:cNvSpPr>
              <p:nvPr/>
            </p:nvSpPr>
            <p:spPr bwMode="auto">
              <a:xfrm>
                <a:off x="6541" y="9233"/>
                <a:ext cx="3329"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itchFamily="18" charset="0"/>
                    <a:ea typeface="宋体" pitchFamily="2" charset="-122"/>
                    <a:cs typeface="宋体" pitchFamily="2" charset="-122"/>
                  </a:rPr>
                  <a:t>B</a:t>
                </a:r>
                <a:r>
                  <a:rPr kumimoji="0" lang="zh-CN" altLang="en-US" sz="1600" b="0" i="0" u="none" strike="noStrike" cap="none" normalizeH="0" baseline="0">
                    <a:ln>
                      <a:noFill/>
                    </a:ln>
                    <a:solidFill>
                      <a:schemeClr val="tx1"/>
                    </a:solidFill>
                    <a:effectLst/>
                    <a:latin typeface="Times New Roman" pitchFamily="18" charset="0"/>
                    <a:ea typeface="宋体" pitchFamily="2" charset="-122"/>
                    <a:cs typeface="宋体" pitchFamily="2" charset="-122"/>
                  </a:rPr>
                  <a:t>：经济、社会及部分理工类</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05" name="Text Box 38"/>
              <p:cNvSpPr txBox="1">
                <a:spLocks noChangeArrowheads="1"/>
              </p:cNvSpPr>
              <p:nvPr/>
            </p:nvSpPr>
            <p:spPr bwMode="auto">
              <a:xfrm>
                <a:off x="6541" y="10005"/>
                <a:ext cx="2884"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itchFamily="18" charset="0"/>
                    <a:ea typeface="宋体" pitchFamily="2" charset="-122"/>
                    <a:cs typeface="宋体" pitchFamily="2" charset="-122"/>
                  </a:rPr>
                  <a:t>C</a:t>
                </a:r>
                <a:r>
                  <a:rPr kumimoji="0" lang="zh-CN" altLang="en-US" sz="1600" b="0" i="0" u="none" strike="noStrike" cap="none" normalizeH="0" baseline="0">
                    <a:ln>
                      <a:noFill/>
                    </a:ln>
                    <a:solidFill>
                      <a:schemeClr val="tx1"/>
                    </a:solidFill>
                    <a:effectLst/>
                    <a:latin typeface="Times New Roman" pitchFamily="18" charset="0"/>
                    <a:ea typeface="宋体" pitchFamily="2" charset="-122"/>
                    <a:cs typeface="宋体" pitchFamily="2" charset="-122"/>
                  </a:rPr>
                  <a:t>：人文类</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06" name="Text Box 39"/>
              <p:cNvSpPr txBox="1">
                <a:spLocks noChangeArrowheads="1"/>
              </p:cNvSpPr>
              <p:nvPr/>
            </p:nvSpPr>
            <p:spPr bwMode="auto">
              <a:xfrm>
                <a:off x="6541" y="10777"/>
                <a:ext cx="2884"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itchFamily="18" charset="0"/>
                    <a:ea typeface="宋体" pitchFamily="2" charset="-122"/>
                    <a:cs typeface="宋体" pitchFamily="2" charset="-122"/>
                  </a:rPr>
                  <a:t>D</a:t>
                </a:r>
                <a:r>
                  <a:rPr kumimoji="0" lang="zh-CN" altLang="en-US" sz="1600" b="0" i="0" u="none" strike="noStrike" cap="none" normalizeH="0" baseline="0">
                    <a:ln>
                      <a:noFill/>
                    </a:ln>
                    <a:solidFill>
                      <a:schemeClr val="tx1"/>
                    </a:solidFill>
                    <a:effectLst/>
                    <a:latin typeface="Times New Roman" pitchFamily="18" charset="0"/>
                    <a:ea typeface="宋体" pitchFamily="2" charset="-122"/>
                    <a:cs typeface="宋体" pitchFamily="2" charset="-122"/>
                  </a:rPr>
                  <a:t>：艺术、体育类</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sp>
            <p:nvSpPr>
              <p:cNvPr id="207" name="Text Box 40"/>
              <p:cNvSpPr txBox="1">
                <a:spLocks noChangeArrowheads="1"/>
              </p:cNvSpPr>
              <p:nvPr/>
            </p:nvSpPr>
            <p:spPr bwMode="auto">
              <a:xfrm>
                <a:off x="6540" y="11574"/>
                <a:ext cx="4350" cy="557"/>
              </a:xfrm>
              <a:prstGeom prst="rect">
                <a:avLst/>
              </a:prstGeom>
              <a:gradFill rotWithShape="0">
                <a:gsLst>
                  <a:gs pos="0">
                    <a:srgbClr val="FFFFFF"/>
                  </a:gs>
                  <a:gs pos="100000">
                    <a:srgbClr val="767676"/>
                  </a:gs>
                </a:gsLst>
                <a:lin ang="5400000" scaled="1"/>
              </a:gradFill>
              <a:ln w="12700">
                <a:solidFill>
                  <a:srgbClr val="000000"/>
                </a:solidFill>
                <a:miter lim="2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itchFamily="18" charset="0"/>
                    <a:ea typeface="宋体" pitchFamily="2" charset="-122"/>
                    <a:cs typeface="宋体" pitchFamily="2" charset="-122"/>
                  </a:rPr>
                  <a:t>E</a:t>
                </a:r>
                <a:r>
                  <a:rPr kumimoji="0" lang="zh-CN" altLang="en-US" sz="1600" b="0" i="0" u="none" strike="noStrike" cap="none" normalizeH="0" baseline="0">
                    <a:ln>
                      <a:noFill/>
                    </a:ln>
                    <a:solidFill>
                      <a:schemeClr val="tx1"/>
                    </a:solidFill>
                    <a:effectLst/>
                    <a:latin typeface="Times New Roman" pitchFamily="18" charset="0"/>
                    <a:ea typeface="宋体" pitchFamily="2" charset="-122"/>
                    <a:cs typeface="宋体" pitchFamily="2" charset="-122"/>
                  </a:rPr>
                  <a:t>：生活、地方、拓展、大学先修课程</a:t>
                </a:r>
                <a:endParaRPr kumimoji="0" lang="zh-CN" sz="1600" b="0" i="0" u="none" strike="noStrike" cap="none" normalizeH="0" baseline="0">
                  <a:ln>
                    <a:noFill/>
                  </a:ln>
                  <a:solidFill>
                    <a:schemeClr val="tx1"/>
                  </a:solidFill>
                  <a:effectLst/>
                  <a:latin typeface="Arial" pitchFamily="34" charset="0"/>
                  <a:ea typeface="宋体" pitchFamily="2" charset="-122"/>
                  <a:cs typeface="宋体" pitchFamily="2" charset="-122"/>
                </a:endParaRPr>
              </a:p>
            </p:txBody>
          </p:sp>
          <p:cxnSp>
            <p:nvCxnSpPr>
              <p:cNvPr id="210" name="AutoShape 56"/>
              <p:cNvCxnSpPr>
                <a:cxnSpLocks noChangeShapeType="1"/>
              </p:cNvCxnSpPr>
              <p:nvPr/>
            </p:nvCxnSpPr>
            <p:spPr bwMode="auto">
              <a:xfrm>
                <a:off x="4849" y="10312"/>
                <a:ext cx="1694" cy="0"/>
              </a:xfrm>
              <a:prstGeom prst="straightConnector1">
                <a:avLst/>
              </a:prstGeom>
              <a:noFill/>
              <a:ln w="15875">
                <a:solidFill>
                  <a:srgbClr val="000000"/>
                </a:solidFill>
                <a:round/>
                <a:headEnd/>
                <a:tailEnd/>
              </a:ln>
            </p:spPr>
          </p:cxnSp>
          <p:cxnSp>
            <p:nvCxnSpPr>
              <p:cNvPr id="211" name="AutoShape 57"/>
              <p:cNvCxnSpPr>
                <a:cxnSpLocks noChangeShapeType="1"/>
              </p:cNvCxnSpPr>
              <p:nvPr/>
            </p:nvCxnSpPr>
            <p:spPr bwMode="auto">
              <a:xfrm>
                <a:off x="5640" y="8773"/>
                <a:ext cx="1" cy="3088"/>
              </a:xfrm>
              <a:prstGeom prst="straightConnector1">
                <a:avLst/>
              </a:prstGeom>
              <a:noFill/>
              <a:ln w="15875">
                <a:solidFill>
                  <a:srgbClr val="000000"/>
                </a:solidFill>
                <a:round/>
                <a:headEnd/>
                <a:tailEnd/>
              </a:ln>
            </p:spPr>
          </p:cxnSp>
          <p:cxnSp>
            <p:nvCxnSpPr>
              <p:cNvPr id="212" name="AutoShape 58"/>
              <p:cNvCxnSpPr>
                <a:cxnSpLocks noChangeShapeType="1"/>
              </p:cNvCxnSpPr>
              <p:nvPr/>
            </p:nvCxnSpPr>
            <p:spPr bwMode="auto">
              <a:xfrm>
                <a:off x="5640" y="11860"/>
                <a:ext cx="903" cy="1"/>
              </a:xfrm>
              <a:prstGeom prst="straightConnector1">
                <a:avLst/>
              </a:prstGeom>
              <a:noFill/>
              <a:ln w="15875">
                <a:solidFill>
                  <a:srgbClr val="000000"/>
                </a:solidFill>
                <a:round/>
                <a:headEnd/>
                <a:tailEnd/>
              </a:ln>
            </p:spPr>
          </p:cxnSp>
          <p:cxnSp>
            <p:nvCxnSpPr>
              <p:cNvPr id="213" name="AutoShape 59"/>
              <p:cNvCxnSpPr>
                <a:cxnSpLocks noChangeShapeType="1"/>
              </p:cNvCxnSpPr>
              <p:nvPr/>
            </p:nvCxnSpPr>
            <p:spPr bwMode="auto">
              <a:xfrm>
                <a:off x="5638" y="9570"/>
                <a:ext cx="905" cy="1"/>
              </a:xfrm>
              <a:prstGeom prst="straightConnector1">
                <a:avLst/>
              </a:prstGeom>
              <a:noFill/>
              <a:ln w="15875">
                <a:solidFill>
                  <a:srgbClr val="000000"/>
                </a:solidFill>
                <a:round/>
                <a:headEnd/>
                <a:tailEnd/>
              </a:ln>
            </p:spPr>
          </p:cxnSp>
          <p:cxnSp>
            <p:nvCxnSpPr>
              <p:cNvPr id="214" name="AutoShape 64"/>
              <p:cNvCxnSpPr>
                <a:cxnSpLocks noChangeShapeType="1"/>
              </p:cNvCxnSpPr>
              <p:nvPr/>
            </p:nvCxnSpPr>
            <p:spPr bwMode="auto">
              <a:xfrm>
                <a:off x="5640" y="11054"/>
                <a:ext cx="904" cy="1"/>
              </a:xfrm>
              <a:prstGeom prst="straightConnector1">
                <a:avLst/>
              </a:prstGeom>
              <a:noFill/>
              <a:ln w="15875">
                <a:solidFill>
                  <a:srgbClr val="000000"/>
                </a:solidFill>
                <a:round/>
                <a:headEnd/>
                <a:tailEnd/>
              </a:ln>
            </p:spPr>
          </p:cxnSp>
          <p:cxnSp>
            <p:nvCxnSpPr>
              <p:cNvPr id="215" name="AutoShape 65"/>
              <p:cNvCxnSpPr>
                <a:cxnSpLocks noChangeShapeType="1"/>
              </p:cNvCxnSpPr>
              <p:nvPr/>
            </p:nvCxnSpPr>
            <p:spPr bwMode="auto">
              <a:xfrm>
                <a:off x="5640" y="8772"/>
                <a:ext cx="904" cy="1"/>
              </a:xfrm>
              <a:prstGeom prst="straightConnector1">
                <a:avLst/>
              </a:prstGeom>
              <a:noFill/>
              <a:ln w="15875">
                <a:solidFill>
                  <a:srgbClr val="000000"/>
                </a:solidFill>
                <a:round/>
                <a:headEnd/>
                <a:tailEnd/>
              </a:ln>
            </p:spPr>
          </p:cxnSp>
        </p:gr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642918"/>
            <a:ext cx="7772400" cy="774720"/>
          </a:xfrm>
        </p:spPr>
        <p:txBody>
          <a:bodyPr/>
          <a:lstStyle/>
          <a:p>
            <a:r>
              <a:rPr lang="zh-CN" altLang="en-US" b="1" dirty="0" smtClean="0"/>
              <a:t>选修课程目标</a:t>
            </a:r>
            <a:endParaRPr lang="zh-CN" altLang="en-US" b="1" dirty="0"/>
          </a:p>
        </p:txBody>
      </p:sp>
      <p:sp>
        <p:nvSpPr>
          <p:cNvPr id="3" name="内容占位符 2"/>
          <p:cNvSpPr>
            <a:spLocks noGrp="1"/>
          </p:cNvSpPr>
          <p:nvPr>
            <p:ph sz="quarter" idx="1"/>
          </p:nvPr>
        </p:nvSpPr>
        <p:spPr/>
        <p:txBody>
          <a:bodyPr/>
          <a:lstStyle/>
          <a:p>
            <a:endParaRPr lang="en-US" altLang="zh-CN" b="1" dirty="0" smtClean="0"/>
          </a:p>
          <a:p>
            <a:r>
              <a:rPr lang="zh-CN" altLang="en-US" b="1" dirty="0" smtClean="0"/>
              <a:t>为学生确定人生方向提供引导；</a:t>
            </a:r>
            <a:endParaRPr lang="en-US" altLang="zh-CN" b="1" dirty="0" smtClean="0"/>
          </a:p>
          <a:p>
            <a:r>
              <a:rPr lang="zh-CN" altLang="en-US" b="1" dirty="0" smtClean="0"/>
              <a:t>为学生发展数学兴趣提供选择；</a:t>
            </a:r>
            <a:endParaRPr lang="en-US" altLang="zh-CN" b="1" dirty="0" smtClean="0"/>
          </a:p>
          <a:p>
            <a:r>
              <a:rPr lang="zh-CN" altLang="en-US" b="1" dirty="0" smtClean="0"/>
              <a:t>为学生提升学习能力、展示数学才能提供平台；</a:t>
            </a:r>
            <a:endParaRPr lang="en-US" altLang="zh-CN" b="1" dirty="0" smtClean="0"/>
          </a:p>
          <a:p>
            <a:r>
              <a:rPr lang="zh-CN" altLang="en-US" b="1" dirty="0" smtClean="0"/>
              <a:t>为大学自主招生提供依据。</a:t>
            </a:r>
            <a:endParaRPr lang="zh-CN"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96908"/>
          </a:xfrm>
        </p:spPr>
        <p:txBody>
          <a:bodyPr>
            <a:normAutofit/>
          </a:bodyPr>
          <a:lstStyle/>
          <a:p>
            <a:r>
              <a:rPr lang="zh-CN" altLang="en-US" sz="3600" b="1" dirty="0" smtClean="0"/>
              <a:t>背景</a:t>
            </a:r>
            <a:endParaRPr lang="zh-CN" altLang="en-US" sz="3600" b="1" dirty="0"/>
          </a:p>
        </p:txBody>
      </p:sp>
      <p:sp>
        <p:nvSpPr>
          <p:cNvPr id="3" name="内容占位符 2"/>
          <p:cNvSpPr>
            <a:spLocks noGrp="1"/>
          </p:cNvSpPr>
          <p:nvPr>
            <p:ph idx="1"/>
          </p:nvPr>
        </p:nvSpPr>
        <p:spPr>
          <a:xfrm>
            <a:off x="457200" y="1142984"/>
            <a:ext cx="8229600" cy="5286412"/>
          </a:xfrm>
        </p:spPr>
        <p:txBody>
          <a:bodyPr>
            <a:normAutofit lnSpcReduction="10000"/>
          </a:bodyPr>
          <a:lstStyle/>
          <a:p>
            <a:r>
              <a:rPr lang="en-US" altLang="zh-CN" sz="2800" b="1" dirty="0" smtClean="0"/>
              <a:t> </a:t>
            </a:r>
            <a:r>
              <a:rPr lang="zh-CN" altLang="en-US" sz="2800" b="1" dirty="0" smtClean="0"/>
              <a:t>习主席论教育：</a:t>
            </a:r>
            <a:r>
              <a:rPr lang="zh-CN" altLang="en-US" sz="2000" b="1" dirty="0" smtClean="0"/>
              <a:t>坚持扎根中国融通中外，立足时代，面向未来，努力建设中国特色，世界水平的现代教育。</a:t>
            </a:r>
            <a:endParaRPr lang="en-US" altLang="zh-CN" sz="2000" b="1" dirty="0" smtClean="0"/>
          </a:p>
          <a:p>
            <a:endParaRPr lang="en-US" altLang="zh-CN" sz="900" b="1" dirty="0" smtClean="0"/>
          </a:p>
          <a:p>
            <a:r>
              <a:rPr lang="zh-CN" altLang="en-US" sz="2400" b="1" dirty="0" smtClean="0"/>
              <a:t>  “面向世界，勇于进取，树立自信，保持特色”。</a:t>
            </a:r>
            <a:endParaRPr lang="en-US" altLang="zh-CN" sz="2400" b="1" dirty="0" smtClean="0"/>
          </a:p>
          <a:p>
            <a:endParaRPr lang="en-US" altLang="zh-CN" sz="900" b="1" dirty="0" smtClean="0"/>
          </a:p>
          <a:p>
            <a:r>
              <a:rPr lang="zh-CN" altLang="en-US" sz="2400" b="1" dirty="0" smtClean="0"/>
              <a:t> “我国有独特的历史，独特的文化，独特的国情，决定了我国必须走自己的教育发展道路”。</a:t>
            </a:r>
            <a:endParaRPr lang="en-US" altLang="zh-CN" sz="2400" b="1" dirty="0" smtClean="0"/>
          </a:p>
          <a:p>
            <a:endParaRPr lang="en-US" altLang="zh-CN" sz="900" b="1" dirty="0" smtClean="0"/>
          </a:p>
          <a:p>
            <a:r>
              <a:rPr lang="zh-CN" altLang="en-US" sz="2400" b="1" dirty="0" smtClean="0"/>
              <a:t>     世界水平，核心在质量，竞争力与国际影响力。研判世界教育发展水平，在世界教育发展格局的坐标中认识我国教育的历史方位。</a:t>
            </a:r>
            <a:endParaRPr lang="en-US" altLang="zh-CN" sz="2400" b="1" dirty="0" smtClean="0"/>
          </a:p>
          <a:p>
            <a:endParaRPr lang="en-US" altLang="zh-CN" sz="900" b="1" dirty="0" smtClean="0"/>
          </a:p>
          <a:p>
            <a:r>
              <a:rPr lang="en-US" altLang="zh-CN" sz="2400" dirty="0" smtClean="0"/>
              <a:t>     </a:t>
            </a:r>
            <a:r>
              <a:rPr lang="zh-CN" altLang="en-US" sz="2400" b="1" dirty="0" smtClean="0"/>
              <a:t>积极参与国际教育组织活动，主动在全球教育发展议题上提出新主张，新倡议和新方案，主动参与国际教育规则和标准制定，让国际社会听到中国声音，看到中国方案，积极参与全球教育治理，赢得教育领域全球共赢。</a:t>
            </a:r>
            <a:endParaRPr lang="zh-CN" altLang="en-US" sz="24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p:txBody>
          <a:bodyPr>
            <a:normAutofit/>
          </a:bodyPr>
          <a:lstStyle/>
          <a:p>
            <a:endParaRPr lang="en-US" altLang="zh-CN" sz="3200" b="1" dirty="0" smtClean="0"/>
          </a:p>
          <a:p>
            <a:r>
              <a:rPr lang="zh-CN" altLang="en-US" sz="2800" b="1" dirty="0" smtClean="0"/>
              <a:t>高 考</a:t>
            </a:r>
            <a:endParaRPr lang="en-US" altLang="zh-CN" sz="2800" b="1" dirty="0" smtClean="0"/>
          </a:p>
          <a:p>
            <a:r>
              <a:rPr lang="zh-CN" altLang="en-US" sz="2800" b="1" dirty="0" smtClean="0"/>
              <a:t>大学先修课</a:t>
            </a:r>
            <a:endParaRPr lang="en-US" altLang="zh-CN" sz="2800" b="1" dirty="0" smtClean="0"/>
          </a:p>
          <a:p>
            <a:r>
              <a:rPr lang="zh-CN" altLang="en-US" sz="2800" b="1" dirty="0" smtClean="0"/>
              <a:t>科技、人文活动</a:t>
            </a:r>
            <a:r>
              <a:rPr lang="en-US" altLang="zh-CN" sz="2000" b="1" dirty="0" smtClean="0"/>
              <a:t>——</a:t>
            </a:r>
            <a:r>
              <a:rPr lang="zh-CN" altLang="en-US" sz="2000" b="1" dirty="0" smtClean="0"/>
              <a:t>数学建模国际挑战赛等</a:t>
            </a:r>
            <a:endParaRPr lang="en-US" altLang="zh-CN" sz="2000" b="1" dirty="0" smtClean="0"/>
          </a:p>
          <a:p>
            <a:r>
              <a:rPr lang="zh-CN" altLang="en-US" sz="2800" b="1" dirty="0" smtClean="0"/>
              <a:t>学科竞赛</a:t>
            </a:r>
            <a:endParaRPr lang="en-US" altLang="zh-CN" sz="2800" b="1" dirty="0" smtClean="0"/>
          </a:p>
          <a:p>
            <a:endParaRPr lang="en-US" altLang="zh-CN" sz="3200" b="1" dirty="0" smtClean="0"/>
          </a:p>
          <a:p>
            <a:endParaRPr lang="en-US" altLang="zh-CN" sz="3200" b="1" dirty="0" smtClean="0"/>
          </a:p>
          <a:p>
            <a:r>
              <a:rPr lang="zh-CN" altLang="en-US" sz="3200" b="1" dirty="0" smtClean="0"/>
              <a:t>相辅相成、不可替代</a:t>
            </a:r>
            <a:endParaRPr lang="zh-CN" altLang="en-US" sz="3200" b="1" dirty="0"/>
          </a:p>
        </p:txBody>
      </p:sp>
      <p:sp>
        <p:nvSpPr>
          <p:cNvPr id="4" name="标题 3"/>
          <p:cNvSpPr>
            <a:spLocks noGrp="1"/>
          </p:cNvSpPr>
          <p:nvPr>
            <p:ph type="title"/>
          </p:nvPr>
        </p:nvSpPr>
        <p:spPr>
          <a:xfrm>
            <a:off x="914400" y="642918"/>
            <a:ext cx="7772400" cy="774720"/>
          </a:xfrm>
          <a:prstGeom prst="rect">
            <a:avLst/>
          </a:prstGeom>
        </p:spPr>
        <p:txBody>
          <a:bodyPr wrap="square">
            <a:spAutoFit/>
          </a:bodyPr>
          <a:lstStyle/>
          <a:p>
            <a:r>
              <a:rPr lang="zh-CN" altLang="en-US" b="1" dirty="0" smtClean="0"/>
              <a:t>优秀人才评价途径</a:t>
            </a:r>
            <a:endParaRPr lang="en-US" altLang="zh-CN" b="1"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357166"/>
            <a:ext cx="7772400" cy="767578"/>
          </a:xfrm>
        </p:spPr>
        <p:txBody>
          <a:bodyPr>
            <a:normAutofit/>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14400" y="1196752"/>
            <a:ext cx="7772400" cy="5375520"/>
          </a:xfrm>
        </p:spPr>
        <p:txBody>
          <a:bodyPr>
            <a:normAutofit/>
          </a:bodyPr>
          <a:lstStyle/>
          <a:p>
            <a:pPr>
              <a:buNone/>
            </a:pPr>
            <a:r>
              <a:rPr lang="en-US" altLang="zh-CN" sz="2800" b="1" dirty="0"/>
              <a:t>3.</a:t>
            </a:r>
            <a:r>
              <a:rPr lang="zh-CN" altLang="en-US" sz="2800" b="1" dirty="0"/>
              <a:t>课程内容整体性：</a:t>
            </a:r>
            <a:r>
              <a:rPr lang="zh-CN" altLang="en-US" sz="2400" b="1" dirty="0"/>
              <a:t>主线</a:t>
            </a:r>
            <a:r>
              <a:rPr lang="en-US" altLang="zh-CN" sz="2400" b="1" dirty="0"/>
              <a:t>——</a:t>
            </a:r>
            <a:r>
              <a:rPr lang="zh-CN" altLang="en-US" sz="2400" b="1" dirty="0"/>
              <a:t>主题</a:t>
            </a:r>
            <a:r>
              <a:rPr lang="en-US" altLang="zh-CN" sz="2400" b="1" dirty="0"/>
              <a:t>——</a:t>
            </a:r>
            <a:r>
              <a:rPr lang="zh-CN" altLang="en-US" sz="2400" b="1" dirty="0"/>
              <a:t>核心内容</a:t>
            </a:r>
            <a:endParaRPr lang="en-US" altLang="zh-CN" sz="2400" b="1" dirty="0"/>
          </a:p>
          <a:p>
            <a:pPr>
              <a:buNone/>
            </a:pPr>
            <a:r>
              <a:rPr lang="en-US" altLang="zh-CN" sz="2800" b="1" dirty="0"/>
              <a:t>      </a:t>
            </a:r>
            <a:r>
              <a:rPr lang="zh-CN" altLang="en-US" sz="2400" b="1" dirty="0"/>
              <a:t>课程内容</a:t>
            </a:r>
            <a:endParaRPr lang="en-US" altLang="zh-CN" sz="2400" b="1" dirty="0"/>
          </a:p>
          <a:p>
            <a:pPr>
              <a:buNone/>
            </a:pPr>
            <a:r>
              <a:rPr lang="en-US" altLang="zh-CN" sz="2400" b="1" dirty="0"/>
              <a:t>     </a:t>
            </a:r>
            <a:r>
              <a:rPr lang="zh-CN" altLang="en-US" sz="2400" b="1" dirty="0"/>
              <a:t>明确了四条内容主线：</a:t>
            </a:r>
            <a:endParaRPr lang="en-US" altLang="zh-CN" sz="2400" b="1" dirty="0"/>
          </a:p>
          <a:p>
            <a:pPr>
              <a:buNone/>
            </a:pPr>
            <a:r>
              <a:rPr lang="en-US" altLang="zh-CN" sz="2400" b="1" dirty="0"/>
              <a:t>       </a:t>
            </a:r>
            <a:r>
              <a:rPr lang="zh-CN" altLang="en-US" sz="2000" b="1" dirty="0"/>
              <a:t>函数主线、</a:t>
            </a:r>
            <a:endParaRPr lang="en-US" altLang="zh-CN" sz="2000" b="1" dirty="0"/>
          </a:p>
          <a:p>
            <a:pPr>
              <a:buNone/>
            </a:pPr>
            <a:r>
              <a:rPr lang="en-US" altLang="zh-CN" sz="2000" b="1" dirty="0"/>
              <a:t>        </a:t>
            </a:r>
            <a:r>
              <a:rPr lang="zh-CN" altLang="en-US" sz="2000" b="1" dirty="0"/>
              <a:t>几何与代数主线、</a:t>
            </a:r>
            <a:endParaRPr lang="en-US" altLang="zh-CN" sz="2000" b="1" dirty="0"/>
          </a:p>
          <a:p>
            <a:pPr>
              <a:buNone/>
            </a:pPr>
            <a:r>
              <a:rPr lang="en-US" altLang="zh-CN" sz="2000" b="1" dirty="0"/>
              <a:t>        </a:t>
            </a:r>
            <a:r>
              <a:rPr lang="zh-CN" altLang="en-US" sz="2000" b="1" dirty="0"/>
              <a:t>统计概率主线、</a:t>
            </a:r>
            <a:endParaRPr lang="en-US" altLang="zh-CN" sz="2000" b="1" dirty="0"/>
          </a:p>
          <a:p>
            <a:pPr>
              <a:buNone/>
            </a:pPr>
            <a:r>
              <a:rPr lang="en-US" altLang="zh-CN" sz="2000" b="1" dirty="0"/>
              <a:t>        </a:t>
            </a:r>
            <a:r>
              <a:rPr lang="zh-CN" altLang="en-US" sz="2000" b="1" dirty="0"/>
              <a:t>数学建模与数学探究活动主线</a:t>
            </a:r>
            <a:endParaRPr lang="en-US" altLang="zh-CN" sz="2000" b="1" dirty="0"/>
          </a:p>
          <a:p>
            <a:pPr>
              <a:buNone/>
            </a:pPr>
            <a:r>
              <a:rPr lang="en-US" altLang="zh-CN" sz="2400" b="1" dirty="0"/>
              <a:t>     </a:t>
            </a:r>
            <a:r>
              <a:rPr lang="zh-CN" altLang="en-US" sz="2400" b="1" dirty="0"/>
              <a:t>内容结构</a:t>
            </a:r>
            <a:endParaRPr lang="en-US" altLang="zh-CN" sz="2400" b="1" dirty="0"/>
          </a:p>
          <a:p>
            <a:pPr>
              <a:buNone/>
            </a:pPr>
            <a:r>
              <a:rPr lang="en-US" altLang="zh-CN" sz="2400" b="1" dirty="0"/>
              <a:t>       </a:t>
            </a:r>
            <a:r>
              <a:rPr lang="zh-CN" altLang="en-US" sz="2000" b="1" dirty="0"/>
              <a:t>主线</a:t>
            </a:r>
            <a:r>
              <a:rPr lang="en-US" altLang="zh-CN" sz="2000" b="1" dirty="0"/>
              <a:t>——</a:t>
            </a:r>
            <a:r>
              <a:rPr lang="zh-CN" altLang="en-US" sz="2000" b="1" dirty="0"/>
              <a:t>主题</a:t>
            </a:r>
            <a:r>
              <a:rPr lang="en-US" altLang="zh-CN" sz="2000" b="1" dirty="0"/>
              <a:t>——</a:t>
            </a:r>
            <a:r>
              <a:rPr lang="zh-CN" altLang="en-US" sz="2000" b="1" dirty="0"/>
              <a:t>核心内容（概念、定理、应用等）</a:t>
            </a:r>
          </a:p>
          <a:p>
            <a:pPr>
              <a:buNone/>
            </a:pPr>
            <a:endParaRPr lang="zh-CN" altLang="en-US" sz="2800" b="1" dirty="0"/>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631847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14290"/>
            <a:ext cx="7772400" cy="642942"/>
          </a:xfrm>
        </p:spPr>
        <p:txBody>
          <a:bodyPr>
            <a:normAutofit fontScale="90000"/>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28662" y="928670"/>
            <a:ext cx="7772400" cy="5643602"/>
          </a:xfrm>
        </p:spPr>
        <p:txBody>
          <a:bodyPr>
            <a:normAutofit fontScale="77500" lnSpcReduction="20000"/>
          </a:bodyPr>
          <a:lstStyle/>
          <a:p>
            <a:pPr>
              <a:buNone/>
            </a:pPr>
            <a:r>
              <a:rPr lang="en-US" altLang="zh-CN" sz="3000" b="1" dirty="0"/>
              <a:t>4.</a:t>
            </a:r>
            <a:r>
              <a:rPr lang="zh-CN" altLang="en-US" sz="3000" b="1" dirty="0"/>
              <a:t>突出课程对评价、考试、命题指导</a:t>
            </a:r>
            <a:endParaRPr lang="en-US" altLang="zh-CN" sz="3000" b="1" dirty="0"/>
          </a:p>
          <a:p>
            <a:pPr>
              <a:buNone/>
            </a:pPr>
            <a:r>
              <a:rPr lang="zh-CN" altLang="en-US" sz="2400" b="1" dirty="0"/>
              <a:t>课程理念</a:t>
            </a:r>
            <a:endParaRPr lang="en-US" altLang="zh-CN" sz="2400" b="1" dirty="0"/>
          </a:p>
          <a:p>
            <a:pPr>
              <a:buNone/>
            </a:pPr>
            <a:r>
              <a:rPr lang="en-US" altLang="zh-CN" sz="2400" b="1" dirty="0"/>
              <a:t>        </a:t>
            </a:r>
            <a:r>
              <a:rPr lang="zh-CN" altLang="en-US" sz="2400" b="1" dirty="0"/>
              <a:t>课程设计思路</a:t>
            </a:r>
            <a:endParaRPr lang="en-US" altLang="zh-CN" sz="2400" b="1" dirty="0"/>
          </a:p>
          <a:p>
            <a:pPr>
              <a:buNone/>
            </a:pPr>
            <a:r>
              <a:rPr lang="en-US" altLang="zh-CN" sz="2400" b="1" dirty="0"/>
              <a:t>        </a:t>
            </a:r>
            <a:r>
              <a:rPr lang="zh-CN" altLang="en-US" sz="2400" b="1" dirty="0"/>
              <a:t>课程目标</a:t>
            </a:r>
            <a:endParaRPr lang="en-US" altLang="zh-CN" sz="2400" b="1" dirty="0"/>
          </a:p>
          <a:p>
            <a:pPr>
              <a:buNone/>
            </a:pPr>
            <a:r>
              <a:rPr lang="en-US" altLang="zh-CN" sz="2400" b="1" dirty="0"/>
              <a:t>        </a:t>
            </a:r>
            <a:r>
              <a:rPr lang="zh-CN" altLang="en-US" sz="2400" b="1" dirty="0"/>
              <a:t>课程内容</a:t>
            </a:r>
            <a:r>
              <a:rPr lang="en-US" altLang="zh-CN" sz="2200" b="1" dirty="0"/>
              <a:t>—</a:t>
            </a:r>
            <a:r>
              <a:rPr lang="zh-CN" altLang="en-US" sz="2200" b="1" dirty="0"/>
              <a:t>内容标准、</a:t>
            </a:r>
            <a:r>
              <a:rPr lang="zh-CN" altLang="en-US" sz="2200" b="1" dirty="0">
                <a:solidFill>
                  <a:srgbClr val="FF0000"/>
                </a:solidFill>
              </a:rPr>
              <a:t>学业要求</a:t>
            </a:r>
            <a:r>
              <a:rPr lang="zh-CN" altLang="en-US" sz="2200" b="1" dirty="0"/>
              <a:t>、教学提示</a:t>
            </a:r>
            <a:endParaRPr lang="en-US" altLang="zh-CN" sz="2200" b="1" dirty="0"/>
          </a:p>
          <a:p>
            <a:pPr>
              <a:buNone/>
            </a:pPr>
            <a:r>
              <a:rPr lang="en-US" altLang="zh-CN" sz="2400" b="1" dirty="0"/>
              <a:t>        </a:t>
            </a:r>
            <a:r>
              <a:rPr lang="zh-CN" altLang="en-US" sz="2400" b="1" dirty="0">
                <a:solidFill>
                  <a:srgbClr val="FF0000"/>
                </a:solidFill>
              </a:rPr>
              <a:t>学业质量标准</a:t>
            </a:r>
            <a:r>
              <a:rPr lang="en-US" altLang="zh-CN" sz="2200" b="1" dirty="0"/>
              <a:t>——</a:t>
            </a:r>
            <a:r>
              <a:rPr lang="zh-CN" altLang="en-US" sz="2200" b="1" dirty="0"/>
              <a:t>必修、选修一、选修二</a:t>
            </a:r>
            <a:endParaRPr lang="en-US" altLang="zh-CN" sz="2200" b="1" dirty="0"/>
          </a:p>
          <a:p>
            <a:pPr>
              <a:buNone/>
            </a:pPr>
            <a:r>
              <a:rPr lang="en-US" altLang="zh-CN" sz="2400" b="1" dirty="0"/>
              <a:t>        </a:t>
            </a:r>
            <a:r>
              <a:rPr lang="zh-CN" altLang="en-US" sz="2400" b="1" dirty="0"/>
              <a:t>实施建议</a:t>
            </a:r>
            <a:r>
              <a:rPr lang="en-US" altLang="zh-CN" sz="2200" b="1" dirty="0">
                <a:solidFill>
                  <a:srgbClr val="FF0000"/>
                </a:solidFill>
              </a:rPr>
              <a:t>——</a:t>
            </a:r>
            <a:r>
              <a:rPr lang="zh-CN" altLang="en-US" sz="2200" b="1" dirty="0">
                <a:solidFill>
                  <a:srgbClr val="FF0000"/>
                </a:solidFill>
              </a:rPr>
              <a:t>教学与评价建议</a:t>
            </a:r>
            <a:endParaRPr lang="en-US" altLang="zh-CN" sz="2200" b="1" dirty="0">
              <a:solidFill>
                <a:srgbClr val="FF0000"/>
              </a:solidFill>
            </a:endParaRPr>
          </a:p>
          <a:p>
            <a:pPr>
              <a:buNone/>
            </a:pPr>
            <a:r>
              <a:rPr lang="en-US" altLang="zh-CN" sz="2200" b="1" dirty="0">
                <a:solidFill>
                  <a:srgbClr val="FF0000"/>
                </a:solidFill>
              </a:rPr>
              <a:t>                            ——</a:t>
            </a:r>
            <a:r>
              <a:rPr lang="zh-CN" altLang="en-US" sz="2200" b="1" dirty="0">
                <a:solidFill>
                  <a:srgbClr val="FF0000"/>
                </a:solidFill>
              </a:rPr>
              <a:t>学业水平考试与高考命题</a:t>
            </a:r>
            <a:r>
              <a:rPr lang="zh-CN" altLang="en-US" sz="2200" b="1" dirty="0" smtClean="0">
                <a:solidFill>
                  <a:srgbClr val="FF0000"/>
                </a:solidFill>
              </a:rPr>
              <a:t>建议</a:t>
            </a:r>
            <a:r>
              <a:rPr lang="en-US" altLang="zh-CN" sz="2200" b="1" dirty="0" smtClean="0">
                <a:solidFill>
                  <a:srgbClr val="FF0000"/>
                </a:solidFill>
              </a:rPr>
              <a:t>                         </a:t>
            </a:r>
          </a:p>
          <a:p>
            <a:pPr>
              <a:buNone/>
            </a:pPr>
            <a:r>
              <a:rPr lang="en-US" altLang="zh-CN" sz="2200" b="1" dirty="0" smtClean="0">
                <a:solidFill>
                  <a:srgbClr val="FF0000"/>
                </a:solidFill>
              </a:rPr>
              <a:t>                              </a:t>
            </a:r>
            <a:r>
              <a:rPr lang="en-US" altLang="zh-CN" sz="2200" b="1" dirty="0"/>
              <a:t>——</a:t>
            </a:r>
            <a:r>
              <a:rPr lang="zh-CN" altLang="en-US" sz="2200" b="1" dirty="0"/>
              <a:t>教科书编写建议</a:t>
            </a:r>
            <a:endParaRPr lang="en-US" altLang="zh-CN" sz="2200" b="1" dirty="0"/>
          </a:p>
          <a:p>
            <a:pPr>
              <a:buNone/>
            </a:pPr>
            <a:r>
              <a:rPr lang="en-US" altLang="zh-CN" sz="2200" b="1" dirty="0"/>
              <a:t>                            ——</a:t>
            </a:r>
            <a:r>
              <a:rPr lang="zh-CN" altLang="en-US" sz="2200" b="1" dirty="0"/>
              <a:t>地方与学校实施建议</a:t>
            </a:r>
          </a:p>
          <a:p>
            <a:pPr>
              <a:buNone/>
            </a:pPr>
            <a:r>
              <a:rPr lang="en-US" altLang="zh-CN" sz="2400" b="1" dirty="0"/>
              <a:t>        </a:t>
            </a:r>
            <a:r>
              <a:rPr lang="zh-CN" altLang="en-US" sz="2400" b="1" dirty="0" smtClean="0">
                <a:solidFill>
                  <a:srgbClr val="FF0000"/>
                </a:solidFill>
              </a:rPr>
              <a:t>案例</a:t>
            </a:r>
            <a:endParaRPr lang="en-US" altLang="zh-CN" sz="2400" b="1" dirty="0" smtClean="0">
              <a:solidFill>
                <a:srgbClr val="FF0000"/>
              </a:solidFill>
            </a:endParaRPr>
          </a:p>
          <a:p>
            <a:pPr>
              <a:buNone/>
            </a:pPr>
            <a:r>
              <a:rPr lang="en-US" altLang="zh-CN" sz="2400" b="1" dirty="0" smtClean="0">
                <a:solidFill>
                  <a:srgbClr val="FF0000"/>
                </a:solidFill>
              </a:rPr>
              <a:t>    </a:t>
            </a:r>
            <a:r>
              <a:rPr lang="zh-CN" altLang="en-US" sz="2400" b="1" dirty="0" smtClean="0"/>
              <a:t>评价考试 ：</a:t>
            </a:r>
            <a:endParaRPr lang="en-US" altLang="zh-CN" sz="2400" b="1" dirty="0" smtClean="0"/>
          </a:p>
          <a:p>
            <a:pPr>
              <a:buNone/>
            </a:pPr>
            <a:r>
              <a:rPr lang="zh-CN" altLang="en-US" sz="2000" b="1" dirty="0" smtClean="0"/>
              <a:t>            提出基于数学素养的命题原则：</a:t>
            </a:r>
            <a:endParaRPr lang="en-US" altLang="zh-CN" sz="2000" b="1" dirty="0" smtClean="0"/>
          </a:p>
          <a:p>
            <a:pPr>
              <a:buNone/>
            </a:pPr>
            <a:r>
              <a:rPr lang="en-US" altLang="zh-CN" sz="2000" b="1" dirty="0" smtClean="0">
                <a:solidFill>
                  <a:srgbClr val="FF0000"/>
                </a:solidFill>
              </a:rPr>
              <a:t>              </a:t>
            </a:r>
            <a:r>
              <a:rPr lang="zh-CN" altLang="en-US" sz="2000" b="1" dirty="0" smtClean="0">
                <a:solidFill>
                  <a:srgbClr val="FF0000"/>
                </a:solidFill>
              </a:rPr>
              <a:t>内涵（表现），三个水平，四个环节（情境与问题、知识与技能、思维与表达、交流与反思），学习过程，发现与提出问题、分析与解决问题过程</a:t>
            </a:r>
            <a:endParaRPr lang="en-US" altLang="zh-CN" sz="2000" b="1" dirty="0" smtClean="0"/>
          </a:p>
          <a:p>
            <a:pPr>
              <a:buNone/>
            </a:pPr>
            <a:endParaRPr lang="en-US" altLang="zh-CN" sz="1300" b="1" dirty="0" smtClean="0"/>
          </a:p>
          <a:p>
            <a:pPr>
              <a:buNone/>
            </a:pPr>
            <a:r>
              <a:rPr lang="zh-CN" altLang="en-US" sz="2000" b="1" dirty="0" smtClean="0"/>
              <a:t>            处理好题量与时间关系</a:t>
            </a:r>
            <a:r>
              <a:rPr lang="en-US" altLang="zh-CN" sz="2000" b="1" dirty="0" smtClean="0"/>
              <a:t>——</a:t>
            </a:r>
            <a:r>
              <a:rPr lang="zh-CN" altLang="en-US" sz="2000" b="1" dirty="0" smtClean="0"/>
              <a:t>不增加题量前提，延长考试时间，不延长时间减少题量；</a:t>
            </a:r>
            <a:endParaRPr lang="en-US" altLang="zh-CN" sz="2000" b="1" dirty="0" smtClean="0"/>
          </a:p>
          <a:p>
            <a:pPr>
              <a:buNone/>
            </a:pPr>
            <a:r>
              <a:rPr lang="en-US" altLang="zh-CN" sz="2000" b="1" dirty="0" smtClean="0"/>
              <a:t>            </a:t>
            </a:r>
            <a:r>
              <a:rPr lang="zh-CN" altLang="en-US" sz="2000" b="1" dirty="0" smtClean="0"/>
              <a:t>一定数量应用问题；</a:t>
            </a:r>
            <a:endParaRPr lang="en-US" altLang="zh-CN" sz="2000" b="1" dirty="0" smtClean="0"/>
          </a:p>
          <a:p>
            <a:pPr>
              <a:buNone/>
            </a:pPr>
            <a:r>
              <a:rPr lang="en-US" altLang="zh-CN" sz="2000" b="1" dirty="0" smtClean="0"/>
              <a:t>            </a:t>
            </a:r>
            <a:r>
              <a:rPr lang="zh-CN" altLang="en-US" sz="2000" b="1" dirty="0" smtClean="0"/>
              <a:t>应有开放题、探究问题；</a:t>
            </a:r>
            <a:endParaRPr lang="en-US" altLang="zh-CN" sz="2000" b="1" dirty="0" smtClean="0"/>
          </a:p>
          <a:p>
            <a:pPr>
              <a:buNone/>
            </a:pPr>
            <a:r>
              <a:rPr lang="en-US" altLang="zh-CN" sz="2000" b="1" dirty="0" smtClean="0"/>
              <a:t>            </a:t>
            </a:r>
            <a:r>
              <a:rPr lang="zh-CN" altLang="en-US" sz="2000" b="1" dirty="0" smtClean="0"/>
              <a:t>逐步减少选择、填空问题；等等。</a:t>
            </a:r>
            <a:endParaRPr lang="zh-CN" altLang="en-US" sz="2200" b="1" dirty="0"/>
          </a:p>
          <a:p>
            <a:pPr>
              <a:buNone/>
            </a:pPr>
            <a:endParaRPr lang="zh-CN" altLang="en-US" sz="2800" b="1" dirty="0"/>
          </a:p>
          <a:p>
            <a:pPr>
              <a:buNone/>
            </a:pPr>
            <a:endParaRPr lang="zh-CN" altLang="en-US" sz="2800" b="1" dirty="0"/>
          </a:p>
        </p:txBody>
      </p:sp>
    </p:spTree>
    <p:extLst>
      <p:ext uri="{BB962C8B-B14F-4D97-AF65-F5344CB8AC3E}">
        <p14:creationId xmlns="" xmlns:p14="http://schemas.microsoft.com/office/powerpoint/2010/main" val="13301701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数学学业质量标准</a:t>
            </a:r>
            <a:endParaRPr lang="zh-CN" altLang="en-US" sz="3600" b="1" dirty="0"/>
          </a:p>
        </p:txBody>
      </p:sp>
      <p:sp>
        <p:nvSpPr>
          <p:cNvPr id="3" name="内容占位符 2"/>
          <p:cNvSpPr>
            <a:spLocks noGrp="1"/>
          </p:cNvSpPr>
          <p:nvPr>
            <p:ph idx="1"/>
          </p:nvPr>
        </p:nvSpPr>
        <p:spPr/>
        <p:txBody>
          <a:bodyPr>
            <a:normAutofit/>
          </a:bodyPr>
          <a:lstStyle/>
          <a:p>
            <a:r>
              <a:rPr lang="zh-CN" altLang="en-US" sz="2800" b="1" dirty="0" smtClean="0"/>
              <a:t>      </a:t>
            </a:r>
            <a:endParaRPr lang="en-US" altLang="zh-CN" sz="2800" b="1" dirty="0" smtClean="0"/>
          </a:p>
          <a:p>
            <a:r>
              <a:rPr lang="en-US" altLang="zh-CN" sz="2800" b="1" dirty="0" smtClean="0"/>
              <a:t>      </a:t>
            </a:r>
            <a:r>
              <a:rPr lang="zh-CN" altLang="en-US" sz="2800" b="1" dirty="0" smtClean="0"/>
              <a:t>学业质量标准是学生在完成普通高中数学课程相应阶段学习之后，对应该达成数学学科核心素养表现的总体描述，是应该达成的数学学科核心素养的目标，是数学学科核心素养水平与课程内容的有机结合。</a:t>
            </a:r>
            <a:endParaRPr lang="en-US" altLang="zh-CN" sz="2800" b="1" dirty="0" smtClean="0"/>
          </a:p>
          <a:p>
            <a:r>
              <a:rPr lang="en-US" altLang="zh-CN" sz="2800" b="1" dirty="0" smtClean="0"/>
              <a:t>      </a:t>
            </a:r>
            <a:r>
              <a:rPr lang="zh-CN" altLang="en-US" sz="2800" b="1" dirty="0" smtClean="0"/>
              <a:t>学业质量标准要求是学生自主学习与评价、教师教学活动与评价、教材编写的指导性要求，也是相应考试命题的依据。</a:t>
            </a:r>
            <a:endParaRPr lang="zh-CN" altLang="en-US" sz="28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数学学业质量标准</a:t>
            </a:r>
            <a:endParaRPr lang="zh-CN" altLang="en-US" sz="3600" b="1" dirty="0"/>
          </a:p>
        </p:txBody>
      </p:sp>
      <p:sp>
        <p:nvSpPr>
          <p:cNvPr id="3" name="内容占位符 2"/>
          <p:cNvSpPr>
            <a:spLocks noGrp="1"/>
          </p:cNvSpPr>
          <p:nvPr>
            <p:ph idx="1"/>
          </p:nvPr>
        </p:nvSpPr>
        <p:spPr/>
        <p:txBody>
          <a:bodyPr>
            <a:normAutofit/>
          </a:bodyPr>
          <a:lstStyle/>
          <a:p>
            <a:r>
              <a:rPr lang="zh-CN" altLang="en-US" sz="2800" b="1" dirty="0" smtClean="0"/>
              <a:t>      </a:t>
            </a:r>
            <a:endParaRPr lang="en-US" altLang="zh-CN" sz="2800" b="1" dirty="0" smtClean="0"/>
          </a:p>
          <a:p>
            <a:r>
              <a:rPr lang="en-US" altLang="zh-CN" sz="2800" b="1" dirty="0" smtClean="0"/>
              <a:t>      </a:t>
            </a:r>
            <a:r>
              <a:rPr lang="zh-CN" altLang="en-US" sz="2800" b="1" dirty="0" smtClean="0"/>
              <a:t>学业质量标准综合水平依据：</a:t>
            </a:r>
            <a:endParaRPr lang="en-US" altLang="zh-CN" sz="2800" b="1" dirty="0" smtClean="0"/>
          </a:p>
          <a:p>
            <a:r>
              <a:rPr lang="en-US" altLang="zh-CN" sz="2800" b="1" dirty="0" smtClean="0"/>
              <a:t>           </a:t>
            </a:r>
            <a:r>
              <a:rPr lang="zh-CN" altLang="en-US" sz="2800" b="1" dirty="0" smtClean="0"/>
              <a:t>数学课程内容标准</a:t>
            </a:r>
            <a:endParaRPr lang="en-US" altLang="zh-CN" sz="2800" b="1" dirty="0" smtClean="0"/>
          </a:p>
          <a:p>
            <a:r>
              <a:rPr lang="en-US" altLang="zh-CN" sz="2800" b="1" dirty="0" smtClean="0"/>
              <a:t>           </a:t>
            </a:r>
            <a:r>
              <a:rPr lang="zh-CN" altLang="en-US" sz="2800" b="1" dirty="0" smtClean="0"/>
              <a:t>数学核心素养水平</a:t>
            </a:r>
            <a:endParaRPr lang="en-US" altLang="zh-CN" sz="2800" b="1" dirty="0" smtClean="0"/>
          </a:p>
          <a:p>
            <a:r>
              <a:rPr lang="en-US" altLang="zh-CN" sz="2800" b="1" dirty="0" smtClean="0"/>
              <a:t>           </a:t>
            </a:r>
            <a:r>
              <a:rPr lang="zh-CN" altLang="en-US" sz="2800" b="1" dirty="0" smtClean="0"/>
              <a:t>数学核心素养呈现方式</a:t>
            </a:r>
            <a:endParaRPr lang="en-US" altLang="zh-CN" sz="2800" b="1" dirty="0" smtClean="0"/>
          </a:p>
          <a:p>
            <a:r>
              <a:rPr lang="en-US" altLang="zh-CN" sz="2800" b="1" dirty="0" smtClean="0"/>
              <a:t>     </a:t>
            </a:r>
            <a:r>
              <a:rPr lang="en-US" altLang="zh-CN" sz="2000" b="1" dirty="0" smtClean="0"/>
              <a:t>——</a:t>
            </a:r>
            <a:r>
              <a:rPr lang="zh-CN" altLang="en-US" sz="2000" b="1" dirty="0" smtClean="0"/>
              <a:t>情境与问题、知识与技能、思考与表达、交流与反思</a:t>
            </a:r>
            <a:endParaRPr lang="zh-CN" altLang="en-US" sz="2800"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数学学业质量标准</a:t>
            </a:r>
            <a:endParaRPr lang="zh-CN" altLang="en-US" sz="3600" b="1" dirty="0"/>
          </a:p>
        </p:txBody>
      </p:sp>
      <p:sp>
        <p:nvSpPr>
          <p:cNvPr id="3" name="内容占位符 2"/>
          <p:cNvSpPr>
            <a:spLocks noGrp="1"/>
          </p:cNvSpPr>
          <p:nvPr>
            <p:ph idx="1"/>
          </p:nvPr>
        </p:nvSpPr>
        <p:spPr>
          <a:xfrm>
            <a:off x="457200" y="1428736"/>
            <a:ext cx="8229600" cy="4697427"/>
          </a:xfrm>
        </p:spPr>
        <p:txBody>
          <a:bodyPr>
            <a:normAutofit/>
          </a:bodyPr>
          <a:lstStyle/>
          <a:p>
            <a:r>
              <a:rPr lang="zh-CN" altLang="en-US" sz="3000" b="1" dirty="0" smtClean="0"/>
              <a:t>学业质量水平与考试评价的关系</a:t>
            </a:r>
            <a:endParaRPr lang="zh-CN" altLang="en-US" sz="3000" dirty="0" smtClean="0"/>
          </a:p>
          <a:p>
            <a:endParaRPr lang="en-US" altLang="zh-CN" sz="2600" b="1" dirty="0" smtClean="0"/>
          </a:p>
          <a:p>
            <a:r>
              <a:rPr lang="zh-CN" altLang="en-US" sz="2600" b="1" dirty="0" smtClean="0"/>
              <a:t>      数学学业质量水平一是高中毕业应当达到的要求，也是高中毕业的数学学业水平考试的命题依据。</a:t>
            </a:r>
          </a:p>
          <a:p>
            <a:r>
              <a:rPr lang="zh-CN" altLang="en-US" sz="2600" b="1" dirty="0" smtClean="0"/>
              <a:t>      数学学业质量水平二是高考的要求，也是数学高考的命题依据；</a:t>
            </a:r>
          </a:p>
          <a:p>
            <a:r>
              <a:rPr lang="zh-CN" altLang="en-US" sz="2600" b="1" dirty="0" smtClean="0"/>
              <a:t>      数学学业质量水平三是基于必修、选择性必修和选修课程的某些内容对数学学科核心素养的达成提出的要求，可以作为大学自主招生的参考。</a:t>
            </a:r>
          </a:p>
          <a:p>
            <a:r>
              <a:rPr lang="en-US" altLang="zh-CN" sz="2600" b="1" dirty="0" smtClean="0"/>
              <a:t> </a:t>
            </a:r>
            <a:endParaRPr lang="zh-CN" altLang="en-US" sz="2600"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数学学业质量标准</a:t>
            </a:r>
            <a:endParaRPr lang="zh-CN" altLang="en-US" dirty="0"/>
          </a:p>
        </p:txBody>
      </p:sp>
      <p:sp>
        <p:nvSpPr>
          <p:cNvPr id="3" name="内容占位符 2"/>
          <p:cNvSpPr>
            <a:spLocks noGrp="1"/>
          </p:cNvSpPr>
          <p:nvPr>
            <p:ph idx="1"/>
          </p:nvPr>
        </p:nvSpPr>
        <p:spPr>
          <a:xfrm>
            <a:off x="285720" y="1357298"/>
            <a:ext cx="8572560" cy="5143536"/>
          </a:xfrm>
        </p:spPr>
        <p:txBody>
          <a:bodyPr>
            <a:normAutofit/>
          </a:bodyPr>
          <a:lstStyle/>
          <a:p>
            <a:r>
              <a:rPr lang="zh-CN" altLang="en-US" sz="2400" b="1" dirty="0" smtClean="0"/>
              <a:t>体现数学学科核心素养的四个方面如下：</a:t>
            </a:r>
            <a:endParaRPr lang="en-US" altLang="zh-CN" sz="2400" b="1" dirty="0" smtClean="0"/>
          </a:p>
          <a:p>
            <a:r>
              <a:rPr lang="en-US" altLang="zh-CN" sz="2400" b="1" dirty="0" smtClean="0">
                <a:solidFill>
                  <a:srgbClr val="FF0000"/>
                </a:solidFill>
              </a:rPr>
              <a:t>     </a:t>
            </a:r>
            <a:r>
              <a:rPr lang="zh-CN" altLang="en-US" sz="2000" b="1" dirty="0" smtClean="0">
                <a:solidFill>
                  <a:srgbClr val="FF0000"/>
                </a:solidFill>
              </a:rPr>
              <a:t>情境与问题，知识与技能，思维与表达，交流与反思。</a:t>
            </a:r>
          </a:p>
          <a:p>
            <a:r>
              <a:rPr lang="zh-CN" altLang="en-US" sz="2400" b="1" dirty="0" smtClean="0">
                <a:solidFill>
                  <a:srgbClr val="FF0000"/>
                </a:solidFill>
              </a:rPr>
              <a:t>情境与问题</a:t>
            </a:r>
            <a:endParaRPr lang="en-US" altLang="zh-CN" sz="2400" b="1" dirty="0" smtClean="0">
              <a:solidFill>
                <a:srgbClr val="FF0000"/>
              </a:solidFill>
            </a:endParaRPr>
          </a:p>
          <a:p>
            <a:r>
              <a:rPr lang="en-US" altLang="zh-CN" sz="2000" b="1" dirty="0" smtClean="0">
                <a:solidFill>
                  <a:srgbClr val="FF0000"/>
                </a:solidFill>
              </a:rPr>
              <a:t>      </a:t>
            </a:r>
            <a:r>
              <a:rPr lang="zh-CN" altLang="en-US" sz="2000" b="1" dirty="0" smtClean="0"/>
              <a:t>情境主要是指现实情境、数学情境、科学情境，问题是指在情境中提出的数学问题。</a:t>
            </a:r>
          </a:p>
          <a:p>
            <a:r>
              <a:rPr lang="zh-CN" altLang="en-US" sz="2400" b="1" dirty="0" smtClean="0">
                <a:solidFill>
                  <a:srgbClr val="FF0000"/>
                </a:solidFill>
              </a:rPr>
              <a:t>知识与技能</a:t>
            </a:r>
            <a:endParaRPr lang="en-US" altLang="zh-CN" sz="2400" b="1" dirty="0" smtClean="0">
              <a:solidFill>
                <a:srgbClr val="FF0000"/>
              </a:solidFill>
            </a:endParaRPr>
          </a:p>
          <a:p>
            <a:r>
              <a:rPr lang="en-US" altLang="zh-CN" sz="2400" b="1" dirty="0" smtClean="0">
                <a:solidFill>
                  <a:srgbClr val="FF0000"/>
                </a:solidFill>
              </a:rPr>
              <a:t>     </a:t>
            </a:r>
            <a:r>
              <a:rPr lang="zh-CN" altLang="en-US" sz="2000" b="1" dirty="0" smtClean="0"/>
              <a:t>主要是指能够体现相应数学学科核心素养的知识与技能。</a:t>
            </a:r>
          </a:p>
          <a:p>
            <a:r>
              <a:rPr lang="zh-CN" altLang="en-US" sz="2400" b="1" dirty="0" smtClean="0">
                <a:solidFill>
                  <a:srgbClr val="FF0000"/>
                </a:solidFill>
              </a:rPr>
              <a:t>思维与表达</a:t>
            </a:r>
            <a:endParaRPr lang="en-US" altLang="zh-CN" sz="2400" b="1" dirty="0" smtClean="0">
              <a:solidFill>
                <a:srgbClr val="FF0000"/>
              </a:solidFill>
            </a:endParaRPr>
          </a:p>
          <a:p>
            <a:r>
              <a:rPr lang="en-US" altLang="zh-CN" sz="2400" b="1" dirty="0" smtClean="0">
                <a:solidFill>
                  <a:srgbClr val="FF0000"/>
                </a:solidFill>
              </a:rPr>
              <a:t>     </a:t>
            </a:r>
            <a:r>
              <a:rPr lang="zh-CN" altLang="en-US" sz="2000" b="1" dirty="0" smtClean="0"/>
              <a:t>主要是指数学的思维品质、表述的严谨性和准确性。</a:t>
            </a:r>
          </a:p>
          <a:p>
            <a:r>
              <a:rPr lang="zh-CN" altLang="en-US" sz="2400" b="1" dirty="0" smtClean="0">
                <a:solidFill>
                  <a:srgbClr val="FF0000"/>
                </a:solidFill>
              </a:rPr>
              <a:t>交流与反思</a:t>
            </a:r>
            <a:endParaRPr lang="en-US" altLang="zh-CN" sz="2400" b="1" dirty="0" smtClean="0">
              <a:solidFill>
                <a:srgbClr val="FF0000"/>
              </a:solidFill>
            </a:endParaRPr>
          </a:p>
          <a:p>
            <a:r>
              <a:rPr lang="en-US" altLang="zh-CN" sz="2400" b="1" dirty="0" smtClean="0">
                <a:solidFill>
                  <a:srgbClr val="FF0000"/>
                </a:solidFill>
              </a:rPr>
              <a:t>     </a:t>
            </a:r>
            <a:r>
              <a:rPr lang="zh-CN" altLang="en-US" sz="2000" b="1" dirty="0" smtClean="0"/>
              <a:t>主要是指交流过程中的思维表现，以及交流后的思考结果。</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数学学业质量标准</a:t>
            </a:r>
            <a:endParaRPr lang="zh-CN" altLang="en-US" sz="3600" b="1" dirty="0"/>
          </a:p>
        </p:txBody>
      </p:sp>
      <p:sp>
        <p:nvSpPr>
          <p:cNvPr id="3" name="内容占位符 2"/>
          <p:cNvSpPr>
            <a:spLocks noGrp="1"/>
          </p:cNvSpPr>
          <p:nvPr>
            <p:ph idx="1"/>
          </p:nvPr>
        </p:nvSpPr>
        <p:spPr/>
        <p:txBody>
          <a:bodyPr>
            <a:normAutofit/>
          </a:bodyPr>
          <a:lstStyle/>
          <a:p>
            <a:r>
              <a:rPr lang="zh-CN" altLang="en-US" sz="2800" b="1" dirty="0" smtClean="0"/>
              <a:t>      </a:t>
            </a:r>
            <a:endParaRPr lang="en-US" altLang="zh-CN" sz="2800" b="1" dirty="0" smtClean="0"/>
          </a:p>
          <a:p>
            <a:r>
              <a:rPr lang="zh-CN" altLang="en-US" sz="2800" dirty="0" smtClean="0"/>
              <a:t>       </a:t>
            </a:r>
            <a:r>
              <a:rPr lang="zh-CN" altLang="en-US" sz="2800" b="1" dirty="0" smtClean="0"/>
              <a:t>数学学业质量水平是六个数学学科核心素养水平的综合表现。</a:t>
            </a:r>
            <a:endParaRPr lang="en-US" altLang="zh-CN" sz="2800" b="1" dirty="0" smtClean="0"/>
          </a:p>
          <a:p>
            <a:r>
              <a:rPr lang="en-US" altLang="zh-CN" sz="2800" b="1" dirty="0" smtClean="0"/>
              <a:t>      </a:t>
            </a:r>
            <a:r>
              <a:rPr lang="zh-CN" altLang="en-US" sz="2800" b="1" dirty="0" smtClean="0"/>
              <a:t>每一个数学学科核心素养划分为三个水平</a:t>
            </a:r>
            <a:r>
              <a:rPr lang="en-US" altLang="zh-CN" sz="2800" b="1" dirty="0" smtClean="0"/>
              <a:t> </a:t>
            </a:r>
            <a:r>
              <a:rPr lang="zh-CN" altLang="en-US" sz="2800" b="1" dirty="0" smtClean="0"/>
              <a:t>，数学学科核心素养的每一个水平是通过数学学科核心素养的具体表现和体现数学学科核心素养的四个方面进行表述的。</a:t>
            </a:r>
            <a:endParaRPr lang="zh-CN" altLang="en-US" sz="28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500042"/>
            <a:ext cx="7772400" cy="642942"/>
          </a:xfrm>
        </p:spPr>
        <p:txBody>
          <a:bodyPr>
            <a:normAutofit fontScale="90000"/>
          </a:bodyPr>
          <a:lstStyle/>
          <a:p>
            <a:r>
              <a:rPr lang="zh-CN" altLang="en-US" b="1" dirty="0" smtClean="0"/>
              <a:t> </a:t>
            </a:r>
            <a:r>
              <a:rPr lang="zh-CN" altLang="en-US" sz="3600" b="1" dirty="0" smtClean="0"/>
              <a:t>课</a:t>
            </a:r>
            <a:r>
              <a:rPr lang="zh-CN" altLang="en-US" sz="3600" b="1" dirty="0"/>
              <a:t>标修订主要变化</a:t>
            </a:r>
            <a:endParaRPr lang="zh-CN" altLang="en-US" sz="3600" dirty="0"/>
          </a:p>
        </p:txBody>
      </p:sp>
      <p:sp>
        <p:nvSpPr>
          <p:cNvPr id="3" name="内容占位符 2"/>
          <p:cNvSpPr>
            <a:spLocks noGrp="1"/>
          </p:cNvSpPr>
          <p:nvPr>
            <p:ph sz="quarter" idx="1"/>
          </p:nvPr>
        </p:nvSpPr>
        <p:spPr>
          <a:xfrm>
            <a:off x="914400" y="1357298"/>
            <a:ext cx="7772400" cy="4786346"/>
          </a:xfrm>
        </p:spPr>
        <p:txBody>
          <a:bodyPr>
            <a:normAutofit fontScale="85000" lnSpcReduction="20000"/>
          </a:bodyPr>
          <a:lstStyle/>
          <a:p>
            <a:pPr>
              <a:buNone/>
            </a:pPr>
            <a:endParaRPr lang="en-US" altLang="zh-CN" b="1" dirty="0" smtClean="0"/>
          </a:p>
          <a:p>
            <a:pPr>
              <a:buNone/>
            </a:pPr>
            <a:r>
              <a:rPr lang="en-US" altLang="zh-CN" b="1" dirty="0" smtClean="0"/>
              <a:t>4</a:t>
            </a:r>
            <a:r>
              <a:rPr lang="en-US" altLang="zh-CN" b="1" dirty="0"/>
              <a:t>.</a:t>
            </a:r>
            <a:r>
              <a:rPr lang="zh-CN" altLang="en-US" b="1" dirty="0"/>
              <a:t>突出课程对评价、考试、命题指导</a:t>
            </a:r>
            <a:endParaRPr lang="en-US" altLang="zh-CN" b="1" dirty="0"/>
          </a:p>
          <a:p>
            <a:pPr>
              <a:buNone/>
            </a:pPr>
            <a:r>
              <a:rPr lang="zh-CN" altLang="en-US" sz="2200" b="1" dirty="0" smtClean="0"/>
              <a:t>人才培养途径</a:t>
            </a:r>
            <a:endParaRPr lang="en-US" altLang="zh-CN" sz="2200" b="1" dirty="0"/>
          </a:p>
          <a:p>
            <a:pPr>
              <a:buNone/>
            </a:pPr>
            <a:r>
              <a:rPr lang="en-US" altLang="zh-CN" sz="2200" b="1" dirty="0"/>
              <a:t>        </a:t>
            </a:r>
            <a:r>
              <a:rPr lang="zh-CN" altLang="en-US" sz="2200" b="1" dirty="0" smtClean="0"/>
              <a:t>高考</a:t>
            </a:r>
            <a:endParaRPr lang="en-US" altLang="zh-CN" sz="2200" b="1" dirty="0"/>
          </a:p>
          <a:p>
            <a:pPr>
              <a:buNone/>
            </a:pPr>
            <a:r>
              <a:rPr lang="en-US" altLang="zh-CN" sz="2200" b="1" dirty="0"/>
              <a:t>        </a:t>
            </a:r>
            <a:r>
              <a:rPr lang="zh-CN" altLang="en-US" sz="2200" b="1" dirty="0" smtClean="0"/>
              <a:t>学科竞赛</a:t>
            </a:r>
            <a:endParaRPr lang="en-US" altLang="zh-CN" sz="2200" b="1" dirty="0" smtClean="0"/>
          </a:p>
          <a:p>
            <a:pPr>
              <a:buNone/>
            </a:pPr>
            <a:r>
              <a:rPr lang="en-US" altLang="zh-CN" sz="2200" b="1" dirty="0" smtClean="0">
                <a:solidFill>
                  <a:srgbClr val="FF0000"/>
                </a:solidFill>
              </a:rPr>
              <a:t>        </a:t>
            </a:r>
            <a:r>
              <a:rPr lang="zh-CN" altLang="en-US" sz="2200" b="1" dirty="0" smtClean="0"/>
              <a:t>科技活动</a:t>
            </a:r>
            <a:endParaRPr lang="en-US" altLang="zh-CN" sz="2200" b="1" dirty="0" smtClean="0"/>
          </a:p>
          <a:p>
            <a:pPr>
              <a:buNone/>
            </a:pPr>
            <a:r>
              <a:rPr lang="en-US" altLang="zh-CN" sz="2400" b="1" dirty="0" smtClean="0"/>
              <a:t>                  </a:t>
            </a:r>
            <a:r>
              <a:rPr lang="en-US" altLang="zh-CN" sz="1900" b="1" dirty="0" smtClean="0"/>
              <a:t>——</a:t>
            </a:r>
            <a:r>
              <a:rPr lang="zh-CN" altLang="en-US" sz="1900" b="1" dirty="0" smtClean="0"/>
              <a:t>数学建模国际挑战赛</a:t>
            </a:r>
            <a:endParaRPr lang="en-US" altLang="zh-CN" sz="1900" b="1" dirty="0" smtClean="0"/>
          </a:p>
          <a:p>
            <a:pPr>
              <a:buNone/>
            </a:pPr>
            <a:r>
              <a:rPr lang="en-US" altLang="zh-CN" sz="2400" b="1" dirty="0" smtClean="0"/>
              <a:t>        </a:t>
            </a:r>
            <a:r>
              <a:rPr lang="zh-CN" altLang="en-US" sz="2200" b="1" dirty="0" smtClean="0"/>
              <a:t>中国大学先修大学</a:t>
            </a:r>
            <a:endParaRPr lang="en-US" altLang="zh-CN" sz="2200" b="1" dirty="0" smtClean="0"/>
          </a:p>
          <a:p>
            <a:pPr>
              <a:buNone/>
            </a:pPr>
            <a:r>
              <a:rPr lang="en-US" altLang="zh-CN" sz="2400" b="1" dirty="0" smtClean="0"/>
              <a:t>                 ——</a:t>
            </a:r>
            <a:r>
              <a:rPr lang="zh-CN" altLang="en-US" sz="2000" b="1" dirty="0" smtClean="0"/>
              <a:t>中国教育学会：</a:t>
            </a:r>
            <a:endParaRPr lang="en-US" altLang="zh-CN" sz="2000" b="1" dirty="0" smtClean="0"/>
          </a:p>
          <a:p>
            <a:pPr>
              <a:buNone/>
            </a:pPr>
            <a:r>
              <a:rPr lang="en-US" altLang="zh-CN" sz="2000" b="1" dirty="0" smtClean="0"/>
              <a:t>                       ---</a:t>
            </a:r>
            <a:r>
              <a:rPr lang="zh-CN" altLang="en-US" sz="2000" b="1" dirty="0" smtClean="0"/>
              <a:t>专家委员会（数学会、大学教学指导委员会、数学课标组）</a:t>
            </a:r>
            <a:endParaRPr lang="en-US" altLang="zh-CN" sz="2000" b="1" dirty="0" smtClean="0"/>
          </a:p>
          <a:p>
            <a:pPr>
              <a:buNone/>
            </a:pPr>
            <a:r>
              <a:rPr lang="en-US" altLang="zh-CN" sz="2000" b="1" dirty="0" smtClean="0"/>
              <a:t>                       —</a:t>
            </a:r>
            <a:r>
              <a:rPr lang="zh-CN" altLang="en-US" sz="2000" b="1" dirty="0" smtClean="0"/>
              <a:t>课程、教材（微积分、解析几何与线性代数、概率统计）</a:t>
            </a:r>
            <a:endParaRPr lang="en-US" altLang="zh-CN" sz="2000" b="1" dirty="0" smtClean="0"/>
          </a:p>
          <a:p>
            <a:pPr>
              <a:buNone/>
            </a:pPr>
            <a:r>
              <a:rPr lang="en-US" altLang="zh-CN" sz="2000" b="1" dirty="0" smtClean="0"/>
              <a:t>                       ---</a:t>
            </a:r>
            <a:r>
              <a:rPr lang="zh-CN" altLang="en-US" sz="2000" b="1" dirty="0" smtClean="0"/>
              <a:t>考试（每年两次</a:t>
            </a:r>
            <a:r>
              <a:rPr lang="en-US" altLang="zh-CN" sz="2000" b="1" dirty="0" smtClean="0"/>
              <a:t>——</a:t>
            </a:r>
            <a:r>
              <a:rPr lang="zh-CN" altLang="en-US" sz="2000" b="1" dirty="0" smtClean="0"/>
              <a:t>已六次考试）</a:t>
            </a:r>
            <a:endParaRPr lang="en-US" altLang="zh-CN" sz="2000" b="1" dirty="0" smtClean="0"/>
          </a:p>
          <a:p>
            <a:pPr>
              <a:buNone/>
            </a:pPr>
            <a:r>
              <a:rPr lang="en-US" altLang="zh-CN" sz="2000" b="1" dirty="0" smtClean="0"/>
              <a:t>                       ---</a:t>
            </a:r>
            <a:r>
              <a:rPr lang="zh-CN" altLang="en-US" sz="2000" b="1" dirty="0" smtClean="0"/>
              <a:t>教师培训</a:t>
            </a:r>
            <a:endParaRPr lang="en-US" altLang="zh-CN" sz="2000" b="1" dirty="0" smtClean="0"/>
          </a:p>
          <a:p>
            <a:pPr>
              <a:buNone/>
            </a:pPr>
            <a:r>
              <a:rPr lang="en-US" altLang="zh-CN" sz="2000" b="1" dirty="0" smtClean="0"/>
              <a:t>                       ---</a:t>
            </a:r>
            <a:r>
              <a:rPr lang="zh-CN" altLang="en-US" sz="2000" b="1" dirty="0" smtClean="0"/>
              <a:t>实验基地学校</a:t>
            </a:r>
          </a:p>
          <a:p>
            <a:pPr>
              <a:buNone/>
            </a:pPr>
            <a:r>
              <a:rPr lang="en-US" altLang="zh-CN" sz="2800" b="1" dirty="0"/>
              <a:t> </a:t>
            </a:r>
            <a:endParaRPr lang="zh-CN" altLang="en-US" sz="2800" b="1" dirty="0"/>
          </a:p>
        </p:txBody>
      </p:sp>
      <p:cxnSp>
        <p:nvCxnSpPr>
          <p:cNvPr id="5" name="肘形连接符 4"/>
          <p:cNvCxnSpPr/>
          <p:nvPr/>
        </p:nvCxnSpPr>
        <p:spPr>
          <a:xfrm>
            <a:off x="4572000" y="785794"/>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330170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850106"/>
          </a:xfrm>
        </p:spPr>
        <p:txBody>
          <a:bodyPr>
            <a:normAutofit/>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14400" y="1196752"/>
            <a:ext cx="7772400" cy="5375520"/>
          </a:xfrm>
        </p:spPr>
        <p:txBody>
          <a:bodyPr>
            <a:normAutofit/>
          </a:bodyPr>
          <a:lstStyle/>
          <a:p>
            <a:pPr>
              <a:buNone/>
            </a:pPr>
            <a:r>
              <a:rPr lang="en-US" altLang="zh-CN" sz="2800" b="1" dirty="0"/>
              <a:t>5.</a:t>
            </a:r>
            <a:r>
              <a:rPr lang="zh-CN" altLang="en-US" sz="2800" b="1" dirty="0"/>
              <a:t>强化基于“素养”的实施建议</a:t>
            </a:r>
            <a:endParaRPr lang="en-US" altLang="zh-CN" sz="2800" b="1" dirty="0"/>
          </a:p>
          <a:p>
            <a:pPr>
              <a:buNone/>
            </a:pPr>
            <a:endParaRPr lang="en-US" altLang="zh-CN" sz="2400" b="1" dirty="0"/>
          </a:p>
          <a:p>
            <a:pPr>
              <a:buNone/>
            </a:pPr>
            <a:r>
              <a:rPr lang="zh-CN" altLang="en-US" sz="2400" b="1" dirty="0"/>
              <a:t>实施建议</a:t>
            </a:r>
            <a:r>
              <a:rPr lang="en-US" altLang="zh-CN" sz="2400" b="1" dirty="0"/>
              <a:t>——</a:t>
            </a:r>
            <a:r>
              <a:rPr lang="zh-CN" altLang="en-US" sz="2400" b="1" dirty="0"/>
              <a:t>教学与评价</a:t>
            </a:r>
            <a:r>
              <a:rPr lang="zh-CN" altLang="en-US" sz="2400" b="1" dirty="0" smtClean="0"/>
              <a:t>建议</a:t>
            </a:r>
            <a:r>
              <a:rPr lang="zh-CN" altLang="en-US" sz="2000" b="1" dirty="0" smtClean="0">
                <a:solidFill>
                  <a:srgbClr val="FF0000"/>
                </a:solidFill>
              </a:rPr>
              <a:t>：主题教学、深度学习</a:t>
            </a:r>
            <a:endParaRPr lang="en-US" altLang="zh-CN" sz="2000" b="1" dirty="0">
              <a:solidFill>
                <a:srgbClr val="FF0000"/>
              </a:solidFill>
            </a:endParaRPr>
          </a:p>
          <a:p>
            <a:pPr>
              <a:buNone/>
            </a:pPr>
            <a:r>
              <a:rPr lang="en-US" altLang="zh-CN" sz="2400" b="1" dirty="0"/>
              <a:t>                  ——</a:t>
            </a:r>
            <a:r>
              <a:rPr lang="zh-CN" altLang="en-US" sz="2400" b="1" dirty="0"/>
              <a:t>学业水平考试与高考命题建议</a:t>
            </a:r>
            <a:endParaRPr lang="en-US" altLang="zh-CN" sz="2400" b="1" dirty="0"/>
          </a:p>
          <a:p>
            <a:pPr>
              <a:buNone/>
            </a:pPr>
            <a:r>
              <a:rPr lang="en-US" altLang="zh-CN" sz="2400" b="1" dirty="0"/>
              <a:t>                  ——</a:t>
            </a:r>
            <a:r>
              <a:rPr lang="zh-CN" altLang="en-US" sz="2400" b="1" dirty="0"/>
              <a:t>教科书编写建议</a:t>
            </a:r>
            <a:endParaRPr lang="en-US" altLang="zh-CN" sz="2400" b="1" dirty="0"/>
          </a:p>
          <a:p>
            <a:pPr>
              <a:buNone/>
            </a:pPr>
            <a:r>
              <a:rPr lang="en-US" altLang="zh-CN" sz="2400" b="1" dirty="0"/>
              <a:t>                  ——</a:t>
            </a:r>
            <a:r>
              <a:rPr lang="zh-CN" altLang="en-US" sz="2400" b="1" dirty="0"/>
              <a:t>地方与学校实施建议</a:t>
            </a:r>
          </a:p>
          <a:p>
            <a:pPr>
              <a:buNone/>
            </a:pPr>
            <a:r>
              <a:rPr lang="en-US" altLang="zh-CN" sz="2800" b="1" dirty="0"/>
              <a:t> </a:t>
            </a:r>
            <a:endParaRPr lang="zh-CN" altLang="en-US" sz="2800" b="1" dirty="0"/>
          </a:p>
          <a:p>
            <a:pPr>
              <a:buNone/>
            </a:pPr>
            <a:endParaRPr lang="zh-CN" altLang="en-US" sz="2800" b="1" dirty="0"/>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2414848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68346"/>
          </a:xfrm>
        </p:spPr>
        <p:txBody>
          <a:bodyPr>
            <a:normAutofit/>
          </a:bodyPr>
          <a:lstStyle/>
          <a:p>
            <a:r>
              <a:rPr lang="zh-CN" altLang="en-US" sz="4000" b="1" dirty="0" smtClean="0"/>
              <a:t>计算机</a:t>
            </a:r>
            <a:r>
              <a:rPr lang="en-US" altLang="zh-CN" sz="4000" b="1" dirty="0" smtClean="0"/>
              <a:t>+</a:t>
            </a:r>
            <a:r>
              <a:rPr lang="zh-CN" altLang="en-US" sz="4000" b="1" dirty="0" smtClean="0"/>
              <a:t>互联网</a:t>
            </a:r>
            <a:r>
              <a:rPr lang="en-US" altLang="zh-CN" sz="4000" b="1" dirty="0" smtClean="0"/>
              <a:t>+</a:t>
            </a:r>
            <a:r>
              <a:rPr lang="zh-CN" altLang="en-US" sz="4000" b="1" dirty="0" smtClean="0"/>
              <a:t>人工智能与教育</a:t>
            </a:r>
            <a:endParaRPr lang="zh-CN" altLang="en-US" sz="4000" b="1" dirty="0"/>
          </a:p>
        </p:txBody>
      </p:sp>
      <p:sp>
        <p:nvSpPr>
          <p:cNvPr id="3" name="内容占位符 2"/>
          <p:cNvSpPr>
            <a:spLocks noGrp="1"/>
          </p:cNvSpPr>
          <p:nvPr>
            <p:ph idx="1"/>
          </p:nvPr>
        </p:nvSpPr>
        <p:spPr>
          <a:xfrm>
            <a:off x="457200" y="1357298"/>
            <a:ext cx="8229600" cy="4768865"/>
          </a:xfrm>
        </p:spPr>
        <p:txBody>
          <a:bodyPr>
            <a:normAutofit/>
          </a:bodyPr>
          <a:lstStyle/>
          <a:p>
            <a:pPr algn="ctr">
              <a:buNone/>
            </a:pPr>
            <a:r>
              <a:rPr lang="en-US" altLang="zh-CN" sz="3600" b="1" dirty="0" smtClean="0"/>
              <a:t>CAI</a:t>
            </a:r>
            <a:r>
              <a:rPr lang="zh-CN" altLang="en-US" sz="2000" b="1" dirty="0" smtClean="0"/>
              <a:t>（计算机辅助教学）</a:t>
            </a:r>
            <a:endParaRPr lang="en-US" altLang="zh-CN" sz="2000" b="1" dirty="0" smtClean="0"/>
          </a:p>
          <a:p>
            <a:pPr algn="ctr">
              <a:buNone/>
            </a:pPr>
            <a:r>
              <a:rPr lang="en-US" altLang="zh-CN" sz="1000" b="1" dirty="0" smtClean="0"/>
              <a:t>||</a:t>
            </a:r>
          </a:p>
          <a:p>
            <a:pPr algn="ctr">
              <a:buNone/>
            </a:pPr>
            <a:r>
              <a:rPr lang="en-US" altLang="zh-CN" sz="3600" b="1" dirty="0" smtClean="0"/>
              <a:t>IT</a:t>
            </a:r>
            <a:r>
              <a:rPr lang="zh-CN" altLang="en-US" sz="2000" b="1" dirty="0" smtClean="0"/>
              <a:t>（信息技术）</a:t>
            </a:r>
            <a:endParaRPr lang="en-US" altLang="zh-CN" sz="2000" b="1" dirty="0" smtClean="0"/>
          </a:p>
          <a:p>
            <a:pPr algn="ctr">
              <a:buNone/>
            </a:pPr>
            <a:r>
              <a:rPr lang="en-US" altLang="zh-CN" sz="1000" b="1" dirty="0" smtClean="0"/>
              <a:t>||</a:t>
            </a:r>
          </a:p>
          <a:p>
            <a:pPr algn="ctr">
              <a:buNone/>
            </a:pPr>
            <a:r>
              <a:rPr lang="en-US" altLang="zh-CN" sz="3600" b="1" dirty="0" smtClean="0"/>
              <a:t>ICT</a:t>
            </a:r>
            <a:r>
              <a:rPr lang="zh-CN" altLang="en-US" sz="2000" b="1" dirty="0" smtClean="0"/>
              <a:t>（信息交流技术）</a:t>
            </a:r>
            <a:endParaRPr lang="en-US" altLang="zh-CN" sz="2000" b="1" dirty="0" smtClean="0"/>
          </a:p>
          <a:p>
            <a:pPr algn="ctr">
              <a:buNone/>
            </a:pPr>
            <a:r>
              <a:rPr lang="en-US" altLang="zh-CN" sz="1000" b="1" dirty="0" smtClean="0"/>
              <a:t>||</a:t>
            </a:r>
          </a:p>
          <a:p>
            <a:pPr algn="ctr">
              <a:buNone/>
            </a:pPr>
            <a:r>
              <a:rPr lang="zh-CN" altLang="en-US" sz="2800" b="1" dirty="0" smtClean="0"/>
              <a:t>互网络</a:t>
            </a:r>
            <a:r>
              <a:rPr lang="en-US" altLang="zh-CN" sz="2800" b="1" dirty="0" smtClean="0"/>
              <a:t>+</a:t>
            </a:r>
            <a:r>
              <a:rPr lang="zh-CN" altLang="en-US" sz="2800" b="1" dirty="0" smtClean="0"/>
              <a:t>技术</a:t>
            </a:r>
            <a:endParaRPr lang="en-US" altLang="zh-CN" sz="2800" b="1" dirty="0" smtClean="0"/>
          </a:p>
          <a:p>
            <a:pPr algn="ctr">
              <a:buNone/>
            </a:pPr>
            <a:r>
              <a:rPr lang="en-US" altLang="zh-CN" sz="1000" b="1" dirty="0" smtClean="0"/>
              <a:t>||</a:t>
            </a:r>
          </a:p>
          <a:p>
            <a:pPr algn="ctr">
              <a:buNone/>
            </a:pPr>
            <a:r>
              <a:rPr lang="zh-CN" altLang="en-US" sz="2800" b="1" dirty="0" smtClean="0"/>
              <a:t>云计算</a:t>
            </a:r>
            <a:r>
              <a:rPr lang="en-US" altLang="zh-CN" sz="2800" b="1" dirty="0" smtClean="0"/>
              <a:t>+</a:t>
            </a:r>
            <a:r>
              <a:rPr lang="zh-CN" altLang="en-US" sz="2800" b="1" dirty="0" smtClean="0"/>
              <a:t>大数据</a:t>
            </a:r>
            <a:r>
              <a:rPr lang="en-US" altLang="zh-CN" sz="2800" b="1" dirty="0" smtClean="0"/>
              <a:t>+</a:t>
            </a:r>
            <a:r>
              <a:rPr lang="zh-CN" altLang="en-US" sz="2800" b="1" dirty="0" smtClean="0"/>
              <a:t>人工智能</a:t>
            </a:r>
            <a:endParaRPr lang="en-US" altLang="zh-CN" sz="2800" b="1" dirty="0" smtClean="0"/>
          </a:p>
          <a:p>
            <a:pPr algn="ctr">
              <a:buNone/>
            </a:pPr>
            <a:r>
              <a:rPr lang="en-US" altLang="zh-CN" sz="1000" b="1" dirty="0" smtClean="0"/>
              <a:t>||</a:t>
            </a:r>
          </a:p>
          <a:p>
            <a:pPr algn="ctr">
              <a:buNone/>
            </a:pPr>
            <a:r>
              <a:rPr lang="zh-CN" altLang="en-US" sz="2800" b="1" dirty="0" smtClean="0"/>
              <a:t>数学建模</a:t>
            </a:r>
            <a:r>
              <a:rPr lang="en-US" altLang="zh-CN" sz="2800" b="1" dirty="0" smtClean="0"/>
              <a:t>+STEAM</a:t>
            </a:r>
            <a:endParaRPr lang="en-US" altLang="zh-CN" sz="2400" b="1" dirty="0" smtClean="0"/>
          </a:p>
          <a:p>
            <a:pPr algn="ctr">
              <a:buNone/>
            </a:pPr>
            <a:endParaRPr lang="zh-CN" altLang="en-US" sz="3600" b="1"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t>实施建议</a:t>
            </a:r>
            <a:r>
              <a:rPr lang="zh-CN" altLang="en-US" sz="2400" b="1" dirty="0" smtClean="0"/>
              <a:t> </a:t>
            </a:r>
            <a:r>
              <a:rPr lang="en-US" altLang="zh-CN" sz="2400" b="1" dirty="0" smtClean="0"/>
              <a:t>——</a:t>
            </a:r>
            <a:r>
              <a:rPr lang="zh-CN" altLang="en-US" sz="2400" b="1" dirty="0" smtClean="0"/>
              <a:t>教学</a:t>
            </a:r>
            <a:endParaRPr lang="zh-CN" altLang="en-US" sz="4000" dirty="0"/>
          </a:p>
        </p:txBody>
      </p:sp>
      <p:sp>
        <p:nvSpPr>
          <p:cNvPr id="3" name="内容占位符 2"/>
          <p:cNvSpPr>
            <a:spLocks noGrp="1"/>
          </p:cNvSpPr>
          <p:nvPr>
            <p:ph idx="1"/>
          </p:nvPr>
        </p:nvSpPr>
        <p:spPr/>
        <p:txBody>
          <a:bodyPr/>
          <a:lstStyle/>
          <a:p>
            <a:pPr algn="ctr">
              <a:buNone/>
            </a:pPr>
            <a:r>
              <a:rPr lang="zh-CN" altLang="en-US" b="1" dirty="0" smtClean="0"/>
              <a:t>基于学科核心素养教学</a:t>
            </a:r>
            <a:endParaRPr lang="en-US" altLang="zh-CN" sz="2800" b="1" dirty="0" smtClean="0"/>
          </a:p>
          <a:p>
            <a:pPr algn="ctr">
              <a:buNone/>
            </a:pPr>
            <a:endParaRPr lang="en-US" altLang="zh-CN" sz="1050" b="1" dirty="0" smtClean="0"/>
          </a:p>
          <a:p>
            <a:pPr algn="ctr">
              <a:buNone/>
            </a:pPr>
            <a:r>
              <a:rPr lang="zh-CN" altLang="en-US" sz="2800" b="1" dirty="0" smtClean="0"/>
              <a:t>整体把握学科课程</a:t>
            </a:r>
            <a:endParaRPr lang="en-US" altLang="zh-CN" sz="2800" b="1" dirty="0" smtClean="0"/>
          </a:p>
          <a:p>
            <a:pPr algn="ctr">
              <a:buNone/>
            </a:pPr>
            <a:r>
              <a:rPr lang="zh-CN" altLang="en-US" sz="2800" b="1" dirty="0" smtClean="0"/>
              <a:t>抓住学科本质</a:t>
            </a:r>
            <a:endParaRPr lang="en-US" altLang="zh-CN" sz="2800" b="1" dirty="0" smtClean="0"/>
          </a:p>
          <a:p>
            <a:pPr algn="ctr">
              <a:buNone/>
            </a:pPr>
            <a:r>
              <a:rPr lang="zh-CN" altLang="en-US" sz="2800" b="1" dirty="0" smtClean="0"/>
              <a:t>主题（单元）教学</a:t>
            </a:r>
            <a:endParaRPr lang="en-US" altLang="zh-CN" sz="2800" b="1" dirty="0" smtClean="0"/>
          </a:p>
          <a:p>
            <a:pPr algn="ctr">
              <a:buNone/>
            </a:pPr>
            <a:r>
              <a:rPr lang="zh-CN" altLang="en-US" sz="2800" b="1" dirty="0" smtClean="0"/>
              <a:t>问题引领</a:t>
            </a:r>
            <a:r>
              <a:rPr lang="en-US" altLang="zh-CN" sz="2400" b="1" dirty="0" smtClean="0"/>
              <a:t>——</a:t>
            </a:r>
            <a:r>
              <a:rPr lang="zh-CN" altLang="en-US" sz="2400" b="1" dirty="0" smtClean="0"/>
              <a:t>创新意识</a:t>
            </a:r>
            <a:endParaRPr lang="en-US" altLang="zh-CN" sz="2400" b="1" dirty="0" smtClean="0"/>
          </a:p>
          <a:p>
            <a:pPr algn="ctr">
              <a:buNone/>
            </a:pPr>
            <a:r>
              <a:rPr lang="zh-CN" altLang="en-US" sz="2800" b="1" dirty="0" smtClean="0"/>
              <a:t>创设合适情境</a:t>
            </a:r>
            <a:r>
              <a:rPr lang="en-US" altLang="zh-CN" sz="2400" b="1" dirty="0" smtClean="0"/>
              <a:t>——</a:t>
            </a:r>
            <a:r>
              <a:rPr lang="zh-CN" altLang="en-US" sz="2400" b="1" dirty="0" smtClean="0"/>
              <a:t>实践、应用能力</a:t>
            </a:r>
            <a:endParaRPr lang="en-US" altLang="zh-CN" sz="2400" b="1" dirty="0" smtClean="0"/>
          </a:p>
          <a:p>
            <a:pPr algn="ctr">
              <a:buNone/>
            </a:pPr>
            <a:r>
              <a:rPr lang="zh-CN" altLang="en-US" sz="2800" b="1" dirty="0" smtClean="0"/>
              <a:t>促进学生学会学习</a:t>
            </a:r>
            <a:endParaRPr lang="zh-CN" altLang="en-US" sz="2800"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sz="4000" b="1" dirty="0" smtClean="0"/>
              <a:t>实施建议</a:t>
            </a:r>
            <a:r>
              <a:rPr lang="zh-CN" altLang="en-US" sz="2400" b="1" dirty="0" smtClean="0"/>
              <a:t> </a:t>
            </a:r>
            <a:r>
              <a:rPr lang="en-US" altLang="zh-CN" sz="2400" b="1" dirty="0" smtClean="0"/>
              <a:t>——</a:t>
            </a:r>
            <a:r>
              <a:rPr lang="zh-CN" altLang="en-US" sz="2400" b="1" dirty="0" smtClean="0"/>
              <a:t>主题教学（深度学习）</a:t>
            </a:r>
            <a:endParaRPr lang="zh-CN" altLang="en-US" sz="4000" b="1" dirty="0"/>
          </a:p>
        </p:txBody>
      </p:sp>
      <p:sp>
        <p:nvSpPr>
          <p:cNvPr id="3" name="内容占位符 2"/>
          <p:cNvSpPr>
            <a:spLocks noGrp="1"/>
          </p:cNvSpPr>
          <p:nvPr>
            <p:ph idx="1"/>
          </p:nvPr>
        </p:nvSpPr>
        <p:spPr>
          <a:xfrm>
            <a:off x="457200" y="1340768"/>
            <a:ext cx="8229600" cy="5184576"/>
          </a:xfrm>
        </p:spPr>
        <p:txBody>
          <a:bodyPr>
            <a:normAutofit/>
          </a:bodyPr>
          <a:lstStyle/>
          <a:p>
            <a:r>
              <a:rPr lang="zh-CN" altLang="en-US" b="1" dirty="0" smtClean="0"/>
              <a:t>      </a:t>
            </a:r>
            <a:endParaRPr lang="en-US" altLang="zh-CN" b="1" dirty="0" smtClean="0"/>
          </a:p>
          <a:p>
            <a:r>
              <a:rPr lang="zh-CN" altLang="en-US" sz="2400" b="1" dirty="0" smtClean="0"/>
              <a:t>     以“主题教学</a:t>
            </a:r>
            <a:r>
              <a:rPr lang="en-US" altLang="zh-CN" sz="2400" b="1" dirty="0" smtClean="0"/>
              <a:t>—</a:t>
            </a:r>
            <a:r>
              <a:rPr lang="zh-CN" altLang="en-US" sz="2400" b="1" dirty="0" smtClean="0"/>
              <a:t>深入学习”为抓手，从“以知识点为目标一节一节教学模式”中跳出来，整体把握学科课程，抓住学科本质，促进学生学科核心素养的提升、发展。</a:t>
            </a:r>
            <a:r>
              <a:rPr lang="en-US" altLang="zh-CN" sz="2800" b="1" dirty="0" smtClean="0"/>
              <a:t> </a:t>
            </a:r>
            <a:endParaRPr lang="zh-CN" altLang="en-US" sz="28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sz="4000" b="1" dirty="0" smtClean="0"/>
              <a:t>实施建议</a:t>
            </a:r>
            <a:r>
              <a:rPr lang="en-US" altLang="zh-CN" sz="2400" b="1" dirty="0" smtClean="0"/>
              <a:t>——</a:t>
            </a:r>
            <a:r>
              <a:rPr lang="zh-CN" altLang="en-US" sz="2400" b="1" dirty="0" smtClean="0"/>
              <a:t>主题教学（深度学习）</a:t>
            </a:r>
            <a:endParaRPr lang="zh-CN" altLang="en-US" sz="2400" b="1" dirty="0"/>
          </a:p>
        </p:txBody>
      </p:sp>
      <p:sp>
        <p:nvSpPr>
          <p:cNvPr id="3" name="内容占位符 2"/>
          <p:cNvSpPr>
            <a:spLocks noGrp="1"/>
          </p:cNvSpPr>
          <p:nvPr>
            <p:ph idx="1"/>
          </p:nvPr>
        </p:nvSpPr>
        <p:spPr>
          <a:xfrm>
            <a:off x="457200" y="1340768"/>
            <a:ext cx="8229600" cy="5184576"/>
          </a:xfrm>
        </p:spPr>
        <p:txBody>
          <a:bodyPr>
            <a:normAutofit/>
          </a:bodyPr>
          <a:lstStyle/>
          <a:p>
            <a:r>
              <a:rPr lang="zh-CN" altLang="en-US" b="1" dirty="0" smtClean="0"/>
              <a:t>    “主题教学</a:t>
            </a:r>
            <a:r>
              <a:rPr lang="en-US" altLang="zh-CN" b="1" dirty="0" smtClean="0"/>
              <a:t>—</a:t>
            </a:r>
            <a:r>
              <a:rPr lang="zh-CN" altLang="en-US" b="1" dirty="0" smtClean="0"/>
              <a:t>深入学习”</a:t>
            </a:r>
            <a:endParaRPr lang="en-US" altLang="zh-CN" b="1" dirty="0" smtClean="0"/>
          </a:p>
          <a:p>
            <a:endParaRPr lang="en-US" altLang="zh-CN" sz="1000" b="1" dirty="0" smtClean="0"/>
          </a:p>
          <a:p>
            <a:r>
              <a:rPr lang="en-US" altLang="zh-CN" sz="2800" b="1" dirty="0"/>
              <a:t> </a:t>
            </a:r>
            <a:r>
              <a:rPr lang="en-US" altLang="zh-CN" sz="2800" b="1" dirty="0" smtClean="0"/>
              <a:t>      Learning and Teaching Base On </a:t>
            </a:r>
            <a:r>
              <a:rPr lang="zh-CN" altLang="en-US" sz="2800" b="1" dirty="0" smtClean="0"/>
              <a:t>“</a:t>
            </a:r>
            <a:r>
              <a:rPr lang="en-US" altLang="zh-CN" sz="2800" b="1" dirty="0" smtClean="0"/>
              <a:t> Big Idea</a:t>
            </a:r>
            <a:r>
              <a:rPr lang="zh-CN" altLang="en-US" sz="2800" b="1" dirty="0" smtClean="0"/>
              <a:t>”</a:t>
            </a:r>
            <a:endParaRPr lang="en-US" altLang="zh-CN" sz="2800" b="1" dirty="0" smtClean="0"/>
          </a:p>
          <a:p>
            <a:r>
              <a:rPr lang="en-US" altLang="zh-CN" sz="2800" b="1" dirty="0"/>
              <a:t> </a:t>
            </a:r>
            <a:r>
              <a:rPr lang="en-US" altLang="zh-CN" sz="2800" b="1" dirty="0" smtClean="0"/>
              <a:t>or  Learning and Teaching Base On </a:t>
            </a:r>
            <a:r>
              <a:rPr lang="zh-CN" altLang="en-US" sz="2800" b="1" dirty="0" smtClean="0"/>
              <a:t>“</a:t>
            </a:r>
            <a:r>
              <a:rPr lang="en-US" altLang="zh-CN" sz="2800" b="1" dirty="0" smtClean="0"/>
              <a:t> Project</a:t>
            </a:r>
            <a:r>
              <a:rPr lang="zh-CN" altLang="en-US" sz="2800" b="1" dirty="0" smtClean="0"/>
              <a:t>”</a:t>
            </a:r>
            <a:endParaRPr lang="en-US" altLang="zh-CN" sz="2800" b="1" dirty="0" smtClean="0"/>
          </a:p>
          <a:p>
            <a:r>
              <a:rPr lang="en-US" altLang="zh-CN" sz="2800" b="1" dirty="0" smtClean="0"/>
              <a:t> or  Learning and Teaching Base On </a:t>
            </a:r>
            <a:r>
              <a:rPr lang="zh-CN" altLang="en-US" sz="2800" b="1" dirty="0" smtClean="0"/>
              <a:t>“</a:t>
            </a:r>
            <a:r>
              <a:rPr lang="en-US" altLang="zh-CN" sz="2800" b="1" dirty="0" smtClean="0"/>
              <a:t> Task</a:t>
            </a:r>
            <a:r>
              <a:rPr lang="zh-CN" altLang="en-US" sz="2800" b="1" dirty="0" smtClean="0"/>
              <a:t>”</a:t>
            </a:r>
            <a:endParaRPr lang="en-US" altLang="zh-CN" sz="2800" b="1" dirty="0" smtClean="0"/>
          </a:p>
          <a:p>
            <a:endParaRPr lang="en-US" altLang="zh-CN" sz="900" b="1" dirty="0" smtClean="0"/>
          </a:p>
          <a:p>
            <a:endParaRPr lang="en-US" altLang="zh-CN" sz="900" b="1" dirty="0" smtClean="0"/>
          </a:p>
          <a:p>
            <a:r>
              <a:rPr lang="zh-CN" altLang="en-US" sz="2800" b="1" dirty="0" smtClean="0"/>
              <a:t>其核心</a:t>
            </a:r>
            <a:r>
              <a:rPr lang="en-US" altLang="zh-CN" sz="2800" b="1" dirty="0" smtClean="0"/>
              <a:t>——</a:t>
            </a:r>
            <a:r>
              <a:rPr lang="zh-CN" altLang="en-US" sz="2800" b="1" dirty="0" smtClean="0"/>
              <a:t>从局部到整体</a:t>
            </a:r>
            <a:endParaRPr lang="en-US" altLang="zh-CN" sz="2800" b="1" dirty="0"/>
          </a:p>
          <a:p>
            <a:r>
              <a:rPr lang="zh-CN" altLang="en-US" sz="2400" b="1" dirty="0" smtClean="0"/>
              <a:t>从知识点到主题（知识团）</a:t>
            </a:r>
            <a:endParaRPr lang="en-US" altLang="zh-CN" sz="2400" b="1" dirty="0" smtClean="0"/>
          </a:p>
          <a:p>
            <a:r>
              <a:rPr lang="zh-CN" altLang="en-US" sz="2400" b="1" dirty="0" smtClean="0"/>
              <a:t>从一节内容到一章内容</a:t>
            </a:r>
            <a:endParaRPr lang="en-US" altLang="zh-CN" sz="2400" b="1" dirty="0" smtClean="0"/>
          </a:p>
          <a:p>
            <a:r>
              <a:rPr lang="zh-CN" altLang="en-US" sz="2400" b="1" dirty="0" smtClean="0"/>
              <a:t>从一节内容到一个主题</a:t>
            </a:r>
            <a:r>
              <a:rPr lang="en-US" altLang="zh-CN" sz="2400" b="1" dirty="0" smtClean="0"/>
              <a:t>——</a:t>
            </a:r>
            <a:r>
              <a:rPr lang="zh-CN" altLang="en-US" sz="2400" b="1" dirty="0" smtClean="0"/>
              <a:t>连续或跨章节</a:t>
            </a:r>
            <a:endParaRPr lang="en-US" altLang="zh-CN" sz="2400" b="1" dirty="0" smtClean="0"/>
          </a:p>
          <a:p>
            <a:endParaRPr lang="zh-CN" altLang="en-US" sz="28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整体把握数学课程：</a:t>
            </a:r>
            <a:r>
              <a:rPr lang="zh-CN" altLang="en-US" sz="2400" b="1" dirty="0" smtClean="0"/>
              <a:t>小学、初、高中数学课程</a:t>
            </a:r>
            <a:endParaRPr lang="zh-CN" altLang="en-US" sz="2400" dirty="0"/>
          </a:p>
        </p:txBody>
      </p:sp>
      <p:sp>
        <p:nvSpPr>
          <p:cNvPr id="3" name="内容占位符 2"/>
          <p:cNvSpPr>
            <a:spLocks noGrp="1"/>
          </p:cNvSpPr>
          <p:nvPr>
            <p:ph idx="1"/>
          </p:nvPr>
        </p:nvSpPr>
        <p:spPr/>
        <p:txBody>
          <a:bodyPr>
            <a:normAutofit/>
          </a:bodyPr>
          <a:lstStyle/>
          <a:p>
            <a:r>
              <a:rPr lang="zh-CN" altLang="en-US" b="1" dirty="0" smtClean="0"/>
              <a:t>整体把握数学课程</a:t>
            </a:r>
            <a:endParaRPr lang="en-US" altLang="zh-CN" b="1" dirty="0" smtClean="0"/>
          </a:p>
          <a:p>
            <a:r>
              <a:rPr lang="en-US" altLang="zh-CN" b="1" dirty="0"/>
              <a:t> </a:t>
            </a:r>
            <a:r>
              <a:rPr lang="en-US" altLang="zh-CN" b="1" dirty="0" smtClean="0"/>
              <a:t>     </a:t>
            </a:r>
            <a:r>
              <a:rPr lang="zh-CN" altLang="en-US" sz="2800" b="1" dirty="0" smtClean="0"/>
              <a:t>整体理解数学课程理念</a:t>
            </a:r>
            <a:endParaRPr lang="en-US" altLang="zh-CN" sz="2800" b="1" dirty="0" smtClean="0"/>
          </a:p>
          <a:p>
            <a:r>
              <a:rPr lang="en-US" altLang="zh-CN" sz="2400" b="1" dirty="0" smtClean="0"/>
              <a:t>                        ——</a:t>
            </a:r>
            <a:r>
              <a:rPr lang="zh-CN" altLang="en-US" sz="2400" b="1" dirty="0" smtClean="0"/>
              <a:t>良好数学教育</a:t>
            </a:r>
            <a:r>
              <a:rPr lang="en-US" altLang="zh-CN" sz="2400" b="1" dirty="0" smtClean="0"/>
              <a:t> </a:t>
            </a:r>
          </a:p>
          <a:p>
            <a:r>
              <a:rPr lang="en-US" altLang="zh-CN" sz="2800" b="1" dirty="0"/>
              <a:t> </a:t>
            </a:r>
            <a:r>
              <a:rPr lang="en-US" altLang="zh-CN" sz="2800" b="1" dirty="0" smtClean="0"/>
              <a:t>      </a:t>
            </a:r>
            <a:r>
              <a:rPr lang="zh-CN" altLang="en-US" sz="2800" b="1" dirty="0" smtClean="0"/>
              <a:t>整体掌握数学课程目标</a:t>
            </a:r>
            <a:endParaRPr lang="en-US" altLang="zh-CN" sz="2800" b="1" dirty="0" smtClean="0"/>
          </a:p>
          <a:p>
            <a:r>
              <a:rPr lang="en-US" altLang="zh-CN" sz="2400" b="1" dirty="0" smtClean="0"/>
              <a:t>                    ——</a:t>
            </a:r>
            <a:r>
              <a:rPr lang="zh-CN" altLang="en-US" sz="2400" b="1" dirty="0" smtClean="0"/>
              <a:t>四基、四能、学科素养、三会、通识素养</a:t>
            </a:r>
            <a:endParaRPr lang="en-US" altLang="zh-CN" sz="2400" b="1" dirty="0" smtClean="0"/>
          </a:p>
          <a:p>
            <a:r>
              <a:rPr lang="en-US" altLang="zh-CN" sz="2800" b="1" dirty="0"/>
              <a:t> </a:t>
            </a:r>
            <a:r>
              <a:rPr lang="en-US" altLang="zh-CN" sz="2800" b="1" dirty="0" smtClean="0"/>
              <a:t>      </a:t>
            </a:r>
            <a:r>
              <a:rPr lang="zh-CN" altLang="en-US" sz="2800" b="1" dirty="0" smtClean="0"/>
              <a:t>整体认识数学课程内容</a:t>
            </a:r>
            <a:endParaRPr lang="en-US" altLang="zh-CN" sz="2800" b="1" dirty="0" smtClean="0"/>
          </a:p>
          <a:p>
            <a:r>
              <a:rPr lang="en-US" altLang="zh-CN" sz="2400" b="1" dirty="0"/>
              <a:t> </a:t>
            </a:r>
            <a:r>
              <a:rPr lang="en-US" altLang="zh-CN" sz="2400" b="1" dirty="0" smtClean="0"/>
              <a:t>                       ——</a:t>
            </a:r>
            <a:r>
              <a:rPr lang="zh-CN" altLang="en-US" sz="2400" b="1" dirty="0" smtClean="0"/>
              <a:t>内容主线分析</a:t>
            </a:r>
            <a:endParaRPr lang="en-US" altLang="zh-CN" sz="2400" b="1" dirty="0" smtClean="0"/>
          </a:p>
          <a:p>
            <a:r>
              <a:rPr lang="en-US" altLang="zh-CN" sz="2800" b="1" dirty="0"/>
              <a:t> </a:t>
            </a:r>
            <a:r>
              <a:rPr lang="en-US" altLang="zh-CN" sz="2800" b="1" dirty="0" smtClean="0"/>
              <a:t>      </a:t>
            </a:r>
            <a:r>
              <a:rPr lang="zh-CN" altLang="en-US" sz="2800" b="1" dirty="0" smtClean="0"/>
              <a:t>整体设计教学、学习</a:t>
            </a:r>
            <a:endParaRPr lang="en-US" altLang="zh-CN" sz="2800" b="1" dirty="0" smtClean="0"/>
          </a:p>
          <a:p>
            <a:r>
              <a:rPr lang="en-US" altLang="zh-CN" sz="2400" b="1" dirty="0" smtClean="0"/>
              <a:t>                        ——</a:t>
            </a:r>
            <a:r>
              <a:rPr lang="zh-CN" altLang="en-US" sz="2400" b="1" dirty="0" smtClean="0"/>
              <a:t>主题（单元）教学</a:t>
            </a:r>
            <a:endParaRPr lang="zh-CN" altLang="en-US"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940966"/>
          </a:xfrm>
        </p:spPr>
        <p:txBody>
          <a:bodyPr>
            <a:normAutofit/>
          </a:bodyPr>
          <a:lstStyle/>
          <a:p>
            <a:r>
              <a:rPr lang="zh-CN" altLang="en-US" sz="3200" b="1" dirty="0" smtClean="0"/>
              <a:t>“主题（单元）</a:t>
            </a:r>
            <a:r>
              <a:rPr lang="en-US" altLang="zh-CN" sz="3200" b="1" dirty="0" smtClean="0"/>
              <a:t>--</a:t>
            </a:r>
            <a:r>
              <a:rPr lang="zh-CN" altLang="en-US" sz="3200" b="1" dirty="0" smtClean="0"/>
              <a:t>深度学习教学”</a:t>
            </a:r>
            <a:endParaRPr lang="zh-CN" altLang="en-US" sz="3200" b="1" dirty="0"/>
          </a:p>
        </p:txBody>
      </p:sp>
      <p:sp>
        <p:nvSpPr>
          <p:cNvPr id="3" name="内容占位符 2"/>
          <p:cNvSpPr>
            <a:spLocks noGrp="1"/>
          </p:cNvSpPr>
          <p:nvPr>
            <p:ph idx="1"/>
          </p:nvPr>
        </p:nvSpPr>
        <p:spPr/>
        <p:txBody>
          <a:bodyPr/>
          <a:lstStyle/>
          <a:p>
            <a:endParaRPr lang="en-US" altLang="zh-CN" dirty="0" smtClean="0"/>
          </a:p>
          <a:p>
            <a:r>
              <a:rPr lang="zh-CN" altLang="en-US" b="1" dirty="0" smtClean="0"/>
              <a:t>“深度学习”要素</a:t>
            </a:r>
            <a:endParaRPr lang="en-US" altLang="zh-CN" b="1" dirty="0" smtClean="0"/>
          </a:p>
          <a:p>
            <a:endParaRPr lang="en-US" altLang="zh-CN" b="1" dirty="0" smtClean="0"/>
          </a:p>
          <a:p>
            <a:r>
              <a:rPr lang="zh-CN" altLang="en-US" b="1" dirty="0" smtClean="0"/>
              <a:t>“主题（单元）教学”简介</a:t>
            </a:r>
            <a:endParaRPr lang="zh-CN" altLang="en-US"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“深度学习”要素</a:t>
            </a:r>
            <a:endParaRPr lang="zh-CN" altLang="en-US" sz="3600" b="1" dirty="0"/>
          </a:p>
        </p:txBody>
      </p:sp>
      <p:sp>
        <p:nvSpPr>
          <p:cNvPr id="3" name="内容占位符 2"/>
          <p:cNvSpPr>
            <a:spLocks noGrp="1"/>
          </p:cNvSpPr>
          <p:nvPr>
            <p:ph idx="1"/>
          </p:nvPr>
        </p:nvSpPr>
        <p:spPr>
          <a:xfrm>
            <a:off x="457200" y="1412776"/>
            <a:ext cx="8229600" cy="4713387"/>
          </a:xfrm>
        </p:spPr>
        <p:txBody>
          <a:bodyPr/>
          <a:lstStyle/>
          <a:p>
            <a:endParaRPr lang="en-US" altLang="zh-CN" sz="1800" b="1" dirty="0" smtClean="0"/>
          </a:p>
          <a:p>
            <a:r>
              <a:rPr lang="zh-CN" altLang="en-US" sz="2800" b="1" dirty="0" smtClean="0"/>
              <a:t>整体把握学科课程</a:t>
            </a:r>
            <a:endParaRPr lang="en-US" altLang="zh-CN" sz="2800" b="1" dirty="0" smtClean="0"/>
          </a:p>
          <a:p>
            <a:r>
              <a:rPr lang="zh-CN" altLang="en-US" sz="2800" b="1" dirty="0" smtClean="0"/>
              <a:t>抓住学科本质</a:t>
            </a:r>
            <a:endParaRPr lang="en-US" altLang="zh-CN" sz="2800" b="1" dirty="0" smtClean="0"/>
          </a:p>
          <a:p>
            <a:r>
              <a:rPr lang="zh-CN" altLang="en-US" sz="2800" b="1" dirty="0" smtClean="0"/>
              <a:t>提升学科素养</a:t>
            </a:r>
            <a:endParaRPr lang="en-US" altLang="zh-CN" sz="2800" b="1" dirty="0" smtClean="0"/>
          </a:p>
          <a:p>
            <a:r>
              <a:rPr lang="zh-CN" altLang="en-US" sz="2800" b="1" dirty="0" smtClean="0"/>
              <a:t>主题（单元）教学设计</a:t>
            </a:r>
            <a:endParaRPr lang="en-US" altLang="zh-CN" sz="2800" b="1" dirty="0" smtClean="0"/>
          </a:p>
          <a:p>
            <a:r>
              <a:rPr lang="zh-CN" altLang="en-US" sz="2800" b="1" dirty="0" smtClean="0"/>
              <a:t>在“真实情境”下与设计有效“学习活动”</a:t>
            </a:r>
            <a:endParaRPr lang="en-US" altLang="zh-CN" sz="2800" b="1" dirty="0" smtClean="0"/>
          </a:p>
          <a:p>
            <a:r>
              <a:rPr lang="zh-CN" altLang="en-US" sz="2800" b="1" dirty="0" smtClean="0"/>
              <a:t>持续性评价</a:t>
            </a:r>
            <a:endParaRPr lang="zh-CN" altLang="en-US" sz="28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t>“主题（单元）教学设计”简介</a:t>
            </a:r>
            <a:endParaRPr lang="en-US" altLang="zh-CN" sz="3200" b="1" dirty="0" smtClean="0"/>
          </a:p>
        </p:txBody>
      </p:sp>
      <p:sp>
        <p:nvSpPr>
          <p:cNvPr id="3" name="内容占位符 2"/>
          <p:cNvSpPr>
            <a:spLocks noGrp="1"/>
          </p:cNvSpPr>
          <p:nvPr>
            <p:ph idx="1"/>
          </p:nvPr>
        </p:nvSpPr>
        <p:spPr/>
        <p:txBody>
          <a:bodyPr/>
          <a:lstStyle/>
          <a:p>
            <a:endParaRPr lang="en-US" altLang="zh-CN" sz="2800" b="1" dirty="0" smtClean="0"/>
          </a:p>
          <a:p>
            <a:r>
              <a:rPr lang="zh-CN" altLang="zh-CN" sz="2800" b="1" dirty="0" smtClean="0"/>
              <a:t>什么是</a:t>
            </a:r>
            <a:r>
              <a:rPr lang="zh-CN" altLang="en-US" sz="2800" b="1" dirty="0" smtClean="0"/>
              <a:t>主题（</a:t>
            </a:r>
            <a:r>
              <a:rPr lang="zh-CN" altLang="zh-CN" sz="2800" b="1" dirty="0" smtClean="0"/>
              <a:t>单元</a:t>
            </a:r>
            <a:r>
              <a:rPr lang="zh-CN" altLang="en-US" sz="2800" b="1" dirty="0" smtClean="0"/>
              <a:t>）</a:t>
            </a:r>
            <a:r>
              <a:rPr lang="zh-CN" altLang="zh-CN" sz="2800" b="1" dirty="0" smtClean="0"/>
              <a:t>教学</a:t>
            </a:r>
            <a:r>
              <a:rPr lang="en-US" altLang="zh-CN" sz="2800" b="1" dirty="0" smtClean="0"/>
              <a:t> </a:t>
            </a:r>
            <a:r>
              <a:rPr lang="zh-CN" altLang="zh-CN" sz="2800" b="1" dirty="0" smtClean="0"/>
              <a:t>？</a:t>
            </a:r>
            <a:endParaRPr lang="en-US" altLang="zh-CN" sz="2800" b="1" dirty="0" smtClean="0"/>
          </a:p>
          <a:p>
            <a:r>
              <a:rPr lang="zh-CN" altLang="en-US" sz="2800" b="1" dirty="0" smtClean="0"/>
              <a:t>主题（</a:t>
            </a:r>
            <a:r>
              <a:rPr lang="zh-CN" altLang="zh-CN" sz="2800" b="1" dirty="0" smtClean="0"/>
              <a:t>单元</a:t>
            </a:r>
            <a:r>
              <a:rPr lang="zh-CN" altLang="en-US" sz="2800" b="1" dirty="0" smtClean="0"/>
              <a:t>）</a:t>
            </a:r>
            <a:r>
              <a:rPr lang="zh-CN" altLang="zh-CN" sz="2800" b="1" dirty="0" smtClean="0"/>
              <a:t>教学</a:t>
            </a:r>
            <a:r>
              <a:rPr lang="en-US" altLang="zh-CN" sz="2800" b="1" dirty="0" smtClean="0"/>
              <a:t> </a:t>
            </a:r>
            <a:r>
              <a:rPr lang="zh-CN" altLang="zh-CN" sz="2800" b="1" dirty="0" smtClean="0"/>
              <a:t>的作用、意义？</a:t>
            </a:r>
            <a:endParaRPr lang="en-US" altLang="zh-CN" sz="2800" b="1" dirty="0" smtClean="0"/>
          </a:p>
          <a:p>
            <a:r>
              <a:rPr lang="zh-CN" altLang="en-US" sz="2800" b="1" dirty="0" smtClean="0"/>
              <a:t>主题（</a:t>
            </a:r>
            <a:r>
              <a:rPr lang="zh-CN" altLang="zh-CN" sz="2800" b="1" dirty="0" smtClean="0"/>
              <a:t>单元</a:t>
            </a:r>
            <a:r>
              <a:rPr lang="zh-CN" altLang="en-US" sz="2800" b="1" dirty="0" smtClean="0"/>
              <a:t>）</a:t>
            </a:r>
            <a:r>
              <a:rPr lang="zh-CN" altLang="zh-CN" sz="2800" b="1" dirty="0" smtClean="0"/>
              <a:t>分类、举例</a:t>
            </a:r>
            <a:endParaRPr lang="en-US" altLang="zh-CN" sz="2800" b="1" dirty="0" smtClean="0"/>
          </a:p>
          <a:p>
            <a:r>
              <a:rPr lang="zh-CN" altLang="en-US" sz="2800" b="1" dirty="0" smtClean="0"/>
              <a:t>主题（</a:t>
            </a:r>
            <a:r>
              <a:rPr lang="zh-CN" altLang="zh-CN" sz="2800" b="1" dirty="0" smtClean="0"/>
              <a:t>单元</a:t>
            </a:r>
            <a:r>
              <a:rPr lang="zh-CN" altLang="en-US" sz="2800" b="1" dirty="0" smtClean="0"/>
              <a:t>）</a:t>
            </a:r>
            <a:r>
              <a:rPr lang="zh-CN" altLang="zh-CN" sz="2800" b="1" dirty="0" smtClean="0"/>
              <a:t>教学要素分析</a:t>
            </a:r>
            <a:endParaRPr lang="en-US" altLang="zh-CN" sz="2800" b="1" dirty="0" smtClean="0"/>
          </a:p>
          <a:p>
            <a:r>
              <a:rPr lang="zh-CN" altLang="en-US" sz="2800" b="1" dirty="0" smtClean="0"/>
              <a:t>主题（</a:t>
            </a:r>
            <a:r>
              <a:rPr lang="zh-CN" altLang="zh-CN" sz="2800" b="1" dirty="0" smtClean="0"/>
              <a:t>单元</a:t>
            </a:r>
            <a:r>
              <a:rPr lang="zh-CN" altLang="en-US" sz="2800" b="1" dirty="0" smtClean="0"/>
              <a:t>）教学 举例</a:t>
            </a:r>
            <a:endParaRPr lang="zh-CN" altLang="zh-CN" sz="2800" dirty="0" smtClean="0"/>
          </a:p>
          <a:p>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主题（</a:t>
            </a:r>
            <a:r>
              <a:rPr lang="zh-CN" altLang="zh-CN" sz="3600" b="1" dirty="0" smtClean="0"/>
              <a:t>单元</a:t>
            </a:r>
            <a:r>
              <a:rPr lang="zh-CN" altLang="en-US" sz="3600" b="1" dirty="0" smtClean="0"/>
              <a:t>）</a:t>
            </a:r>
            <a:r>
              <a:rPr lang="zh-CN" altLang="zh-CN" sz="3600" b="1" dirty="0" smtClean="0"/>
              <a:t>教学的作用、意义？</a:t>
            </a:r>
            <a:endParaRPr lang="zh-CN" altLang="en-US" sz="3600" dirty="0"/>
          </a:p>
        </p:txBody>
      </p:sp>
      <p:sp>
        <p:nvSpPr>
          <p:cNvPr id="3" name="内容占位符 2"/>
          <p:cNvSpPr>
            <a:spLocks noGrp="1"/>
          </p:cNvSpPr>
          <p:nvPr>
            <p:ph idx="1"/>
          </p:nvPr>
        </p:nvSpPr>
        <p:spPr/>
        <p:txBody>
          <a:bodyPr/>
          <a:lstStyle/>
          <a:p>
            <a:r>
              <a:rPr lang="zh-CN" altLang="en-US" b="1" dirty="0" smtClean="0"/>
              <a:t>实施“深度学习”抓手</a:t>
            </a:r>
            <a:endParaRPr lang="en-US" altLang="zh-CN" b="1" dirty="0" smtClean="0"/>
          </a:p>
          <a:p>
            <a:r>
              <a:rPr lang="zh-CN" altLang="zh-CN" b="1" dirty="0" smtClean="0"/>
              <a:t>整体把握课程抓手</a:t>
            </a:r>
            <a:endParaRPr lang="en-US" altLang="zh-CN" b="1" dirty="0" smtClean="0"/>
          </a:p>
          <a:p>
            <a:r>
              <a:rPr lang="zh-CN" altLang="zh-CN" b="1" dirty="0" smtClean="0"/>
              <a:t>突出本质</a:t>
            </a:r>
            <a:r>
              <a:rPr lang="zh-CN" altLang="zh-CN" sz="2400" b="1" dirty="0" smtClean="0"/>
              <a:t>——</a:t>
            </a:r>
            <a:r>
              <a:rPr lang="zh-CN" altLang="en-US" sz="2400" b="1" dirty="0" smtClean="0"/>
              <a:t>学科</a:t>
            </a:r>
            <a:r>
              <a:rPr lang="zh-CN" altLang="zh-CN" sz="2400" b="1" dirty="0" smtClean="0"/>
              <a:t>核心素养</a:t>
            </a:r>
            <a:endParaRPr lang="zh-CN" altLang="zh-CN" sz="2400" dirty="0" smtClean="0"/>
          </a:p>
          <a:p>
            <a:r>
              <a:rPr lang="zh-CN" altLang="zh-CN" b="1" dirty="0" smtClean="0"/>
              <a:t>教学方式多样化</a:t>
            </a:r>
            <a:r>
              <a:rPr lang="en-US" altLang="zh-CN" sz="2400" b="1" dirty="0" smtClean="0"/>
              <a:t> </a:t>
            </a:r>
            <a:endParaRPr lang="zh-CN" altLang="zh-CN" sz="2400" dirty="0" smtClean="0"/>
          </a:p>
          <a:p>
            <a:r>
              <a:rPr lang="zh-CN" altLang="en-US" b="1" dirty="0" smtClean="0"/>
              <a:t>学生自主学习</a:t>
            </a:r>
            <a:endParaRPr lang="zh-CN" altLang="zh-CN" b="1" dirty="0" smtClean="0"/>
          </a:p>
          <a:p>
            <a:r>
              <a:rPr lang="zh-CN" altLang="zh-CN" b="1" dirty="0" smtClean="0"/>
              <a:t>提高教师专业水平：</a:t>
            </a:r>
            <a:r>
              <a:rPr lang="zh-CN" altLang="zh-CN" sz="2400" b="1" dirty="0" smtClean="0"/>
              <a:t>学</a:t>
            </a:r>
            <a:r>
              <a:rPr lang="zh-CN" altLang="en-US" sz="2400" b="1" dirty="0" smtClean="0"/>
              <a:t>科</a:t>
            </a:r>
            <a:r>
              <a:rPr lang="zh-CN" altLang="zh-CN" sz="2400" b="1" dirty="0" smtClean="0"/>
              <a:t>、教育教学理论、实践</a:t>
            </a:r>
            <a:endParaRPr lang="zh-CN" altLang="zh-CN"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主题（</a:t>
            </a:r>
            <a:r>
              <a:rPr lang="zh-CN" altLang="zh-CN" sz="3600" b="1" dirty="0" smtClean="0"/>
              <a:t>单元</a:t>
            </a:r>
            <a:r>
              <a:rPr lang="zh-CN" altLang="en-US" sz="3600" b="1" dirty="0" smtClean="0"/>
              <a:t>）</a:t>
            </a:r>
            <a:r>
              <a:rPr lang="zh-CN" altLang="zh-CN" sz="3600" b="1" dirty="0" smtClean="0"/>
              <a:t>分类</a:t>
            </a:r>
            <a:r>
              <a:rPr lang="en-US" altLang="zh-CN" sz="3600" b="1" dirty="0" smtClean="0"/>
              <a:t> </a:t>
            </a:r>
            <a:endParaRPr lang="zh-CN" altLang="en-US" sz="3600" dirty="0"/>
          </a:p>
        </p:txBody>
      </p:sp>
      <p:sp>
        <p:nvSpPr>
          <p:cNvPr id="3" name="内容占位符 2"/>
          <p:cNvSpPr>
            <a:spLocks noGrp="1"/>
          </p:cNvSpPr>
          <p:nvPr>
            <p:ph idx="1"/>
          </p:nvPr>
        </p:nvSpPr>
        <p:spPr>
          <a:xfrm>
            <a:off x="457200" y="1600200"/>
            <a:ext cx="8363272" cy="4525963"/>
          </a:xfrm>
        </p:spPr>
        <p:txBody>
          <a:bodyPr/>
          <a:lstStyle/>
          <a:p>
            <a:endParaRPr lang="en-US" altLang="zh-CN" b="1" dirty="0" smtClean="0"/>
          </a:p>
          <a:p>
            <a:r>
              <a:rPr lang="zh-CN" altLang="en-US" sz="2400" b="1" dirty="0" smtClean="0"/>
              <a:t>以“一章或几章内容”组成主题（单元）</a:t>
            </a:r>
            <a:endParaRPr lang="en-US" altLang="zh-CN" sz="2400" b="1" dirty="0" smtClean="0"/>
          </a:p>
          <a:p>
            <a:r>
              <a:rPr lang="zh-CN" altLang="en-US" sz="2400" b="1" dirty="0" smtClean="0"/>
              <a:t>以“一学期内容”组成主题（单元）</a:t>
            </a:r>
            <a:r>
              <a:rPr lang="en-US" altLang="zh-CN" sz="2400" b="1" dirty="0" smtClean="0"/>
              <a:t> </a:t>
            </a:r>
          </a:p>
          <a:p>
            <a:r>
              <a:rPr lang="zh-CN" altLang="en-US" sz="2400" b="1" dirty="0" smtClean="0"/>
              <a:t>以“蕴涵在一些章节重要概念”组成主题（单元）</a:t>
            </a:r>
            <a:endParaRPr lang="en-US" altLang="zh-CN" sz="2400" b="1" dirty="0" smtClean="0"/>
          </a:p>
          <a:p>
            <a:r>
              <a:rPr lang="zh-CN" altLang="en-US" sz="2400" b="1" dirty="0" smtClean="0"/>
              <a:t>以“蕴涵在一些章节重要方法”组成主题（单元）</a:t>
            </a:r>
            <a:endParaRPr lang="en-US" altLang="zh-CN" sz="2400" b="1" dirty="0" smtClean="0"/>
          </a:p>
          <a:p>
            <a:r>
              <a:rPr lang="zh-CN" altLang="en-US" sz="2400" b="1" dirty="0" smtClean="0"/>
              <a:t>以“培养某个学科核心素养、基本能力”组成主题（单元）</a:t>
            </a:r>
            <a:endParaRPr lang="en-US" altLang="zh-CN" sz="2400" b="1" dirty="0" smtClean="0"/>
          </a:p>
          <a:p>
            <a:endParaRPr lang="zh-CN" altLang="zh-CN" sz="2400" b="1" dirty="0" smtClean="0"/>
          </a:p>
          <a:p>
            <a:endParaRPr lang="zh-CN" altLang="zh-CN" sz="2800"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b="1" dirty="0" smtClean="0"/>
              <a:t>主题（</a:t>
            </a:r>
            <a:r>
              <a:rPr lang="zh-CN" altLang="zh-CN" sz="3600" b="1" dirty="0" smtClean="0"/>
              <a:t>单元</a:t>
            </a:r>
            <a:r>
              <a:rPr lang="zh-CN" altLang="en-US" sz="3600" b="1" dirty="0" smtClean="0"/>
              <a:t>）</a:t>
            </a:r>
            <a:r>
              <a:rPr lang="zh-CN" altLang="zh-CN" sz="3600" b="1" dirty="0" smtClean="0"/>
              <a:t>教学要素分析</a:t>
            </a:r>
            <a:endParaRPr lang="zh-CN" altLang="en-US" sz="3600" dirty="0"/>
          </a:p>
        </p:txBody>
      </p:sp>
      <p:sp>
        <p:nvSpPr>
          <p:cNvPr id="3" name="内容占位符 2"/>
          <p:cNvSpPr>
            <a:spLocks noGrp="1"/>
          </p:cNvSpPr>
          <p:nvPr>
            <p:ph idx="1"/>
          </p:nvPr>
        </p:nvSpPr>
        <p:spPr/>
        <p:txBody>
          <a:bodyPr>
            <a:normAutofit fontScale="77500" lnSpcReduction="20000"/>
          </a:bodyPr>
          <a:lstStyle/>
          <a:p>
            <a:r>
              <a:rPr lang="zh-CN" altLang="zh-CN" b="1" dirty="0" smtClean="0"/>
              <a:t>整体分析</a:t>
            </a:r>
            <a:endParaRPr lang="zh-CN" altLang="zh-CN" dirty="0" smtClean="0"/>
          </a:p>
          <a:p>
            <a:r>
              <a:rPr lang="en-US" altLang="zh-CN" sz="2800" b="1" dirty="0" smtClean="0"/>
              <a:t>      </a:t>
            </a:r>
            <a:r>
              <a:rPr lang="zh-CN" altLang="zh-CN" sz="2800" b="1" dirty="0" smtClean="0"/>
              <a:t>——学</a:t>
            </a:r>
            <a:r>
              <a:rPr lang="zh-CN" altLang="en-US" sz="2800" b="1" dirty="0" smtClean="0"/>
              <a:t>科</a:t>
            </a:r>
            <a:r>
              <a:rPr lang="zh-CN" altLang="zh-CN" sz="2800" b="1" dirty="0" smtClean="0"/>
              <a:t>分析</a:t>
            </a:r>
            <a:endParaRPr lang="en-US" altLang="zh-CN" sz="2800" b="1" dirty="0" smtClean="0"/>
          </a:p>
          <a:p>
            <a:r>
              <a:rPr lang="en-US" altLang="zh-CN" sz="2800" b="1" dirty="0" smtClean="0"/>
              <a:t>      ——</a:t>
            </a:r>
            <a:r>
              <a:rPr lang="zh-CN" altLang="en-US" sz="2800" b="1" dirty="0" smtClean="0"/>
              <a:t>课标分析</a:t>
            </a:r>
            <a:endParaRPr lang="zh-CN" altLang="zh-CN" sz="2800" dirty="0" smtClean="0"/>
          </a:p>
          <a:p>
            <a:r>
              <a:rPr lang="en-US" altLang="zh-CN" sz="2800" b="1" dirty="0" smtClean="0"/>
              <a:t>      </a:t>
            </a:r>
            <a:r>
              <a:rPr lang="zh-CN" altLang="zh-CN" sz="2800" b="1" dirty="0" smtClean="0"/>
              <a:t>——学</a:t>
            </a:r>
            <a:r>
              <a:rPr lang="zh-CN" altLang="en-US" sz="2800" b="1" dirty="0" smtClean="0"/>
              <a:t>情</a:t>
            </a:r>
            <a:r>
              <a:rPr lang="zh-CN" altLang="zh-CN" sz="2800" b="1" dirty="0" smtClean="0"/>
              <a:t>分析</a:t>
            </a:r>
            <a:endParaRPr lang="zh-CN" altLang="zh-CN" sz="2800" dirty="0" smtClean="0"/>
          </a:p>
          <a:p>
            <a:r>
              <a:rPr lang="en-US" altLang="zh-CN" sz="2800" b="1" dirty="0" smtClean="0"/>
              <a:t>      </a:t>
            </a:r>
            <a:r>
              <a:rPr lang="zh-CN" altLang="zh-CN" sz="2800" b="1" dirty="0" smtClean="0"/>
              <a:t>——教材对比分析</a:t>
            </a:r>
            <a:endParaRPr lang="zh-CN" altLang="zh-CN" sz="2800" dirty="0" smtClean="0"/>
          </a:p>
          <a:p>
            <a:r>
              <a:rPr lang="en-US" altLang="zh-CN" sz="2800" b="1" dirty="0" smtClean="0"/>
              <a:t>      </a:t>
            </a:r>
            <a:r>
              <a:rPr lang="zh-CN" altLang="zh-CN" sz="2800" b="1" dirty="0" smtClean="0"/>
              <a:t>——重点分析</a:t>
            </a:r>
            <a:endParaRPr lang="zh-CN" altLang="zh-CN" sz="2800" dirty="0" smtClean="0"/>
          </a:p>
          <a:p>
            <a:r>
              <a:rPr lang="en-US" altLang="zh-CN" sz="2800" b="1" dirty="0" smtClean="0"/>
              <a:t>      </a:t>
            </a:r>
            <a:r>
              <a:rPr lang="zh-CN" altLang="zh-CN" sz="2800" b="1" dirty="0" smtClean="0"/>
              <a:t>——教学方式</a:t>
            </a:r>
            <a:endParaRPr lang="zh-CN" altLang="zh-CN" sz="2800" dirty="0" smtClean="0"/>
          </a:p>
          <a:p>
            <a:r>
              <a:rPr lang="zh-CN" altLang="zh-CN" b="1" dirty="0" smtClean="0"/>
              <a:t>确定教学目标</a:t>
            </a:r>
            <a:endParaRPr lang="en-US" altLang="zh-CN" b="1" dirty="0" smtClean="0"/>
          </a:p>
          <a:p>
            <a:r>
              <a:rPr lang="zh-CN" altLang="en-US" b="1" dirty="0" smtClean="0"/>
              <a:t>情境选择、设计</a:t>
            </a:r>
            <a:endParaRPr lang="zh-CN" altLang="zh-CN" dirty="0" smtClean="0"/>
          </a:p>
          <a:p>
            <a:r>
              <a:rPr lang="zh-CN" altLang="zh-CN" b="1" dirty="0" smtClean="0"/>
              <a:t>教学流程设计</a:t>
            </a:r>
            <a:endParaRPr lang="zh-CN" altLang="zh-CN" dirty="0" smtClean="0"/>
          </a:p>
          <a:p>
            <a:r>
              <a:rPr lang="zh-CN" altLang="zh-CN" b="1" dirty="0" smtClean="0"/>
              <a:t>教学实施</a:t>
            </a:r>
            <a:endParaRPr lang="zh-CN" altLang="zh-CN" dirty="0" smtClean="0"/>
          </a:p>
          <a:p>
            <a:r>
              <a:rPr lang="zh-CN" altLang="zh-CN" b="1" dirty="0" smtClean="0"/>
              <a:t>反思</a:t>
            </a:r>
            <a:r>
              <a:rPr lang="en-US" altLang="zh-CN" b="1" dirty="0" smtClean="0"/>
              <a:t>-</a:t>
            </a:r>
            <a:r>
              <a:rPr lang="zh-CN" altLang="en-US" b="1" dirty="0" smtClean="0"/>
              <a:t>循环</a:t>
            </a:r>
            <a:r>
              <a:rPr lang="en-US" altLang="zh-CN" b="1" dirty="0" smtClean="0"/>
              <a:t>-</a:t>
            </a:r>
            <a:r>
              <a:rPr lang="zh-CN" altLang="zh-CN" b="1" dirty="0" smtClean="0"/>
              <a:t>提升</a:t>
            </a:r>
            <a:endParaRPr lang="zh-CN" altLang="zh-C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2"/>
          <p:cNvSpPr txBox="1">
            <a:spLocks/>
          </p:cNvSpPr>
          <p:nvPr/>
        </p:nvSpPr>
        <p:spPr>
          <a:xfrm>
            <a:off x="812642" y="476673"/>
            <a:ext cx="5473870" cy="47568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1" lang="zh-CN" altLang="en-US" sz="2800" b="1" spc="300" dirty="0">
                <a:latin typeface="Microsoft YaHei" charset="-122"/>
                <a:ea typeface="Microsoft YaHei" charset="-122"/>
                <a:cs typeface="Microsoft YaHei" charset="-122"/>
              </a:rPr>
              <a:t>技术带来革命性变化的本质</a:t>
            </a:r>
            <a:endParaRPr kumimoji="1" lang="en-US" altLang="zh-CN" sz="2800" b="1" spc="300" dirty="0">
              <a:latin typeface="Microsoft YaHei" charset="-122"/>
              <a:ea typeface="Microsoft YaHei" charset="-122"/>
              <a:cs typeface="Microsoft YaHei" charset="-122"/>
            </a:endParaRPr>
          </a:p>
        </p:txBody>
      </p:sp>
      <p:grpSp>
        <p:nvGrpSpPr>
          <p:cNvPr id="18" name="组 35"/>
          <p:cNvGrpSpPr/>
          <p:nvPr/>
        </p:nvGrpSpPr>
        <p:grpSpPr>
          <a:xfrm>
            <a:off x="571472" y="1556792"/>
            <a:ext cx="7858180" cy="4596432"/>
            <a:chOff x="1485899" y="1491852"/>
            <a:chExt cx="9364032" cy="4864201"/>
          </a:xfrm>
        </p:grpSpPr>
        <p:sp>
          <p:nvSpPr>
            <p:cNvPr id="17" name="同心圆 16"/>
            <p:cNvSpPr/>
            <p:nvPr/>
          </p:nvSpPr>
          <p:spPr>
            <a:xfrm>
              <a:off x="4125980" y="1963791"/>
              <a:ext cx="3936864" cy="3936864"/>
            </a:xfrm>
            <a:prstGeom prst="donut">
              <a:avLst>
                <a:gd name="adj" fmla="val 3007"/>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solidFill>
                  <a:schemeClr val="tx1"/>
                </a:solidFill>
              </a:endParaRPr>
            </a:p>
          </p:txBody>
        </p:sp>
        <p:sp>
          <p:nvSpPr>
            <p:cNvPr id="3" name="椭圆 2"/>
            <p:cNvSpPr/>
            <p:nvPr/>
          </p:nvSpPr>
          <p:spPr>
            <a:xfrm>
              <a:off x="5187466" y="3025277"/>
              <a:ext cx="1838334" cy="1838334"/>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Microsoft YaHei" charset="-122"/>
                <a:ea typeface="Microsoft YaHei" charset="-122"/>
                <a:cs typeface="Microsoft YaHei" charset="-122"/>
              </a:endParaRPr>
            </a:p>
          </p:txBody>
        </p:sp>
        <p:sp>
          <p:nvSpPr>
            <p:cNvPr id="4" name="标题 2"/>
            <p:cNvSpPr txBox="1">
              <a:spLocks/>
            </p:cNvSpPr>
            <p:nvPr/>
          </p:nvSpPr>
          <p:spPr>
            <a:xfrm>
              <a:off x="5326766" y="3675311"/>
              <a:ext cx="1559734" cy="53826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3200" b="1" spc="300" dirty="0">
                  <a:solidFill>
                    <a:schemeClr val="bg1"/>
                  </a:solidFill>
                  <a:latin typeface="Microsoft YaHei" charset="-122"/>
                  <a:ea typeface="Microsoft YaHei" charset="-122"/>
                  <a:cs typeface="Microsoft YaHei" charset="-122"/>
                </a:rPr>
                <a:t>知识</a:t>
              </a:r>
              <a:endParaRPr kumimoji="1" lang="en-US" altLang="zh-CN" sz="3200" b="1" spc="300" dirty="0">
                <a:solidFill>
                  <a:schemeClr val="bg1"/>
                </a:solidFill>
                <a:latin typeface="Microsoft YaHei" charset="-122"/>
                <a:ea typeface="Microsoft YaHei" charset="-122"/>
                <a:cs typeface="Microsoft YaHei" charset="-122"/>
              </a:endParaRPr>
            </a:p>
          </p:txBody>
        </p:sp>
        <p:sp>
          <p:nvSpPr>
            <p:cNvPr id="5" name="椭圆 4"/>
            <p:cNvSpPr/>
            <p:nvPr/>
          </p:nvSpPr>
          <p:spPr>
            <a:xfrm>
              <a:off x="5470782" y="1491852"/>
              <a:ext cx="1271702" cy="1271702"/>
            </a:xfrm>
            <a:prstGeom prst="ellipse">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latin typeface="Microsoft YaHei Light" charset="-122"/>
                <a:ea typeface="Microsoft YaHei Light" charset="-122"/>
                <a:cs typeface="Microsoft YaHei Light" charset="-122"/>
              </a:endParaRPr>
            </a:p>
          </p:txBody>
        </p:sp>
        <p:sp>
          <p:nvSpPr>
            <p:cNvPr id="6" name="标题 2"/>
            <p:cNvSpPr txBox="1">
              <a:spLocks/>
            </p:cNvSpPr>
            <p:nvPr/>
          </p:nvSpPr>
          <p:spPr>
            <a:xfrm>
              <a:off x="5470783" y="1916669"/>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a:solidFill>
                    <a:schemeClr val="bg1"/>
                  </a:solidFill>
                  <a:latin typeface="Microsoft YaHei Light" charset="-122"/>
                  <a:ea typeface="Microsoft YaHei Light" charset="-122"/>
                  <a:cs typeface="Microsoft YaHei Light" charset="-122"/>
                </a:rPr>
                <a:t>存储</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7" name="椭圆 6"/>
            <p:cNvSpPr/>
            <p:nvPr/>
          </p:nvSpPr>
          <p:spPr>
            <a:xfrm>
              <a:off x="5470782" y="5084351"/>
              <a:ext cx="1271702" cy="1271702"/>
            </a:xfrm>
            <a:prstGeom prst="ellipse">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latin typeface="Microsoft YaHei Light" charset="-122"/>
                <a:ea typeface="Microsoft YaHei Light" charset="-122"/>
                <a:cs typeface="Microsoft YaHei Light" charset="-122"/>
              </a:endParaRPr>
            </a:p>
          </p:txBody>
        </p:sp>
        <p:sp>
          <p:nvSpPr>
            <p:cNvPr id="8" name="标题 2"/>
            <p:cNvSpPr txBox="1">
              <a:spLocks/>
            </p:cNvSpPr>
            <p:nvPr/>
          </p:nvSpPr>
          <p:spPr>
            <a:xfrm>
              <a:off x="5470783" y="5517232"/>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检索</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9" name="椭圆 8"/>
            <p:cNvSpPr/>
            <p:nvPr/>
          </p:nvSpPr>
          <p:spPr>
            <a:xfrm>
              <a:off x="7131067" y="2329898"/>
              <a:ext cx="1271702" cy="1271702"/>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latin typeface="Microsoft YaHei Light" charset="-122"/>
                <a:ea typeface="Microsoft YaHei Light" charset="-122"/>
                <a:cs typeface="Microsoft YaHei Light" charset="-122"/>
              </a:endParaRPr>
            </a:p>
          </p:txBody>
        </p:sp>
        <p:sp>
          <p:nvSpPr>
            <p:cNvPr id="10" name="标题 2"/>
            <p:cNvSpPr txBox="1">
              <a:spLocks/>
            </p:cNvSpPr>
            <p:nvPr/>
          </p:nvSpPr>
          <p:spPr>
            <a:xfrm>
              <a:off x="7131068" y="2763554"/>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a:solidFill>
                    <a:schemeClr val="bg1"/>
                  </a:solidFill>
                  <a:latin typeface="Microsoft YaHei Light" charset="-122"/>
                  <a:ea typeface="Microsoft YaHei Light" charset="-122"/>
                  <a:cs typeface="Microsoft YaHei Light" charset="-122"/>
                </a:rPr>
                <a:t>创造</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11" name="椭圆 10"/>
            <p:cNvSpPr/>
            <p:nvPr/>
          </p:nvSpPr>
          <p:spPr>
            <a:xfrm>
              <a:off x="3810497" y="2258084"/>
              <a:ext cx="1271702" cy="1271702"/>
            </a:xfrm>
            <a:prstGeom prst="ellipse">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latin typeface="Microsoft YaHei Light" charset="-122"/>
                <a:ea typeface="Microsoft YaHei Light" charset="-122"/>
                <a:cs typeface="Microsoft YaHei Light" charset="-122"/>
              </a:endParaRPr>
            </a:p>
          </p:txBody>
        </p:sp>
        <p:sp>
          <p:nvSpPr>
            <p:cNvPr id="12" name="标题 2"/>
            <p:cNvSpPr txBox="1">
              <a:spLocks/>
            </p:cNvSpPr>
            <p:nvPr/>
          </p:nvSpPr>
          <p:spPr>
            <a:xfrm>
              <a:off x="3810498" y="2664371"/>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传播</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13" name="椭圆 12"/>
            <p:cNvSpPr/>
            <p:nvPr/>
          </p:nvSpPr>
          <p:spPr>
            <a:xfrm>
              <a:off x="3705230" y="4109690"/>
              <a:ext cx="1271702" cy="1271702"/>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latin typeface="Microsoft YaHei Light" charset="-122"/>
                <a:ea typeface="Microsoft YaHei Light" charset="-122"/>
                <a:cs typeface="Microsoft YaHei Light" charset="-122"/>
              </a:endParaRPr>
            </a:p>
          </p:txBody>
        </p:sp>
        <p:sp>
          <p:nvSpPr>
            <p:cNvPr id="14" name="标题 2"/>
            <p:cNvSpPr txBox="1">
              <a:spLocks/>
            </p:cNvSpPr>
            <p:nvPr/>
          </p:nvSpPr>
          <p:spPr>
            <a:xfrm>
              <a:off x="3705231" y="4520773"/>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破坏</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15" name="椭圆 14"/>
            <p:cNvSpPr/>
            <p:nvPr/>
          </p:nvSpPr>
          <p:spPr>
            <a:xfrm>
              <a:off x="7163553" y="4077050"/>
              <a:ext cx="1271702" cy="1271702"/>
            </a:xfrm>
            <a:prstGeom prst="ellipse">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800">
                <a:latin typeface="Microsoft YaHei Light" charset="-122"/>
                <a:ea typeface="Microsoft YaHei Light" charset="-122"/>
                <a:cs typeface="Microsoft YaHei Light" charset="-122"/>
              </a:endParaRPr>
            </a:p>
          </p:txBody>
        </p:sp>
        <p:sp>
          <p:nvSpPr>
            <p:cNvPr id="16" name="标题 2"/>
            <p:cNvSpPr txBox="1">
              <a:spLocks/>
            </p:cNvSpPr>
            <p:nvPr/>
          </p:nvSpPr>
          <p:spPr>
            <a:xfrm>
              <a:off x="7163554" y="4493021"/>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a:solidFill>
                    <a:schemeClr val="bg1"/>
                  </a:solidFill>
                  <a:latin typeface="Microsoft YaHei Light" charset="-122"/>
                  <a:ea typeface="Microsoft YaHei Light" charset="-122"/>
                  <a:cs typeface="Microsoft YaHei Light" charset="-122"/>
                </a:rPr>
                <a:t>执行</a:t>
              </a:r>
              <a:endParaRPr kumimoji="1" lang="en-US" altLang="zh-CN" sz="2400" spc="300" dirty="0">
                <a:solidFill>
                  <a:schemeClr val="bg1"/>
                </a:solidFill>
                <a:latin typeface="Microsoft YaHei Light" charset="-122"/>
                <a:ea typeface="Microsoft YaHei Light" charset="-122"/>
                <a:cs typeface="Microsoft YaHei Light" charset="-122"/>
              </a:endParaRPr>
            </a:p>
          </p:txBody>
        </p:sp>
        <p:cxnSp>
          <p:nvCxnSpPr>
            <p:cNvPr id="19" name="直线连接符 18"/>
            <p:cNvCxnSpPr/>
            <p:nvPr/>
          </p:nvCxnSpPr>
          <p:spPr>
            <a:xfrm flipH="1">
              <a:off x="3705230" y="1843991"/>
              <a:ext cx="1621536"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0" name="直线连接符 19"/>
            <p:cNvCxnSpPr/>
            <p:nvPr/>
          </p:nvCxnSpPr>
          <p:spPr>
            <a:xfrm flipH="1">
              <a:off x="2998068" y="2855981"/>
              <a:ext cx="707162"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2223556" y="1523905"/>
              <a:ext cx="1481673" cy="64017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标题 2"/>
            <p:cNvSpPr txBox="1">
              <a:spLocks/>
            </p:cNvSpPr>
            <p:nvPr/>
          </p:nvSpPr>
          <p:spPr>
            <a:xfrm>
              <a:off x="2376883" y="1663537"/>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学习</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24" name="矩形 23"/>
            <p:cNvSpPr/>
            <p:nvPr/>
          </p:nvSpPr>
          <p:spPr>
            <a:xfrm>
              <a:off x="1485899" y="2554052"/>
              <a:ext cx="1481673" cy="64017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标题 2"/>
            <p:cNvSpPr txBox="1">
              <a:spLocks/>
            </p:cNvSpPr>
            <p:nvPr/>
          </p:nvSpPr>
          <p:spPr>
            <a:xfrm>
              <a:off x="1639226" y="2693684"/>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媒介</a:t>
              </a:r>
              <a:endParaRPr kumimoji="1" lang="en-US" altLang="zh-CN" sz="2400" spc="300" dirty="0">
                <a:solidFill>
                  <a:schemeClr val="bg1"/>
                </a:solidFill>
                <a:latin typeface="Microsoft YaHei Light" charset="-122"/>
                <a:ea typeface="Microsoft YaHei Light" charset="-122"/>
                <a:cs typeface="Microsoft YaHei Light" charset="-122"/>
              </a:endParaRPr>
            </a:p>
          </p:txBody>
        </p:sp>
        <p:cxnSp>
          <p:nvCxnSpPr>
            <p:cNvPr id="26" name="直线连接符 25"/>
            <p:cNvCxnSpPr/>
            <p:nvPr/>
          </p:nvCxnSpPr>
          <p:spPr>
            <a:xfrm flipH="1">
              <a:off x="8542684" y="4726088"/>
              <a:ext cx="72008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7" name="直线连接符 26"/>
            <p:cNvCxnSpPr/>
            <p:nvPr/>
          </p:nvCxnSpPr>
          <p:spPr>
            <a:xfrm flipH="1">
              <a:off x="6742483" y="6020455"/>
              <a:ext cx="1571259"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9368259" y="4348128"/>
              <a:ext cx="1481672" cy="64017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标题 2"/>
            <p:cNvSpPr txBox="1">
              <a:spLocks/>
            </p:cNvSpPr>
            <p:nvPr/>
          </p:nvSpPr>
          <p:spPr>
            <a:xfrm>
              <a:off x="9521585" y="4487760"/>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决策</a:t>
              </a:r>
              <a:endParaRPr kumimoji="1" lang="en-US" altLang="zh-CN" sz="2400" spc="300" dirty="0">
                <a:solidFill>
                  <a:schemeClr val="bg1"/>
                </a:solidFill>
                <a:latin typeface="Microsoft YaHei Light" charset="-122"/>
                <a:ea typeface="Microsoft YaHei Light" charset="-122"/>
                <a:cs typeface="Microsoft YaHei Light" charset="-122"/>
              </a:endParaRPr>
            </a:p>
          </p:txBody>
        </p:sp>
        <p:sp>
          <p:nvSpPr>
            <p:cNvPr id="33" name="矩形 32"/>
            <p:cNvSpPr/>
            <p:nvPr/>
          </p:nvSpPr>
          <p:spPr>
            <a:xfrm>
              <a:off x="8430709" y="5632917"/>
              <a:ext cx="1481673" cy="64017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标题 2"/>
            <p:cNvSpPr txBox="1">
              <a:spLocks/>
            </p:cNvSpPr>
            <p:nvPr/>
          </p:nvSpPr>
          <p:spPr>
            <a:xfrm>
              <a:off x="8584036" y="5772549"/>
              <a:ext cx="1271700" cy="3609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2400" spc="300" dirty="0">
                  <a:solidFill>
                    <a:schemeClr val="bg1"/>
                  </a:solidFill>
                  <a:latin typeface="Microsoft YaHei Light" charset="-122"/>
                  <a:ea typeface="Microsoft YaHei Light" charset="-122"/>
                  <a:cs typeface="Microsoft YaHei Light" charset="-122"/>
                </a:rPr>
                <a:t>理解</a:t>
              </a:r>
              <a:endParaRPr kumimoji="1" lang="en-US" altLang="zh-CN" sz="2400" spc="300" dirty="0">
                <a:solidFill>
                  <a:schemeClr val="bg1"/>
                </a:solidFill>
                <a:latin typeface="Microsoft YaHei Light" charset="-122"/>
                <a:ea typeface="Microsoft YaHei Light" charset="-122"/>
                <a:cs typeface="Microsoft YaHei Light" charset="-122"/>
              </a:endParaRPr>
            </a:p>
          </p:txBody>
        </p:sp>
      </p:grpSp>
      <p:sp>
        <p:nvSpPr>
          <p:cNvPr id="37" name="Shape 422"/>
          <p:cNvSpPr/>
          <p:nvPr/>
        </p:nvSpPr>
        <p:spPr>
          <a:xfrm flipH="1">
            <a:off x="641510" y="483902"/>
            <a:ext cx="34298" cy="504056"/>
          </a:xfrm>
          <a:prstGeom prst="rect">
            <a:avLst/>
          </a:prstGeom>
          <a:solidFill>
            <a:srgbClr val="2E75B6"/>
          </a:solidFill>
          <a:ln w="12700">
            <a:miter lim="400000"/>
          </a:ln>
        </p:spPr>
        <p:txBody>
          <a:bodyPr lIns="68580" tIns="68580" rIns="68580" bIns="68580" anchor="ctr"/>
          <a:lstStyle/>
          <a:p>
            <a:pPr defTabSz="914400">
              <a:defRPr sz="3200">
                <a:solidFill>
                  <a:srgbClr val="FFFFFF"/>
                </a:solidFill>
                <a:latin typeface="Calibri"/>
                <a:ea typeface="Calibri"/>
                <a:cs typeface="Calibri"/>
                <a:sym typeface="Calibri"/>
              </a:defRPr>
            </a:pPr>
            <a:endParaRPr/>
          </a:p>
        </p:txBody>
      </p:sp>
    </p:spTree>
    <p:extLst>
      <p:ext uri="{BB962C8B-B14F-4D97-AF65-F5344CB8AC3E}">
        <p14:creationId xmlns:p14="http://schemas.microsoft.com/office/powerpoint/2010/main" xmlns="" val="16561698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additive="base">
                                        <p:cTn id="7" dur="500" fill="hold"/>
                                        <p:tgtEl>
                                          <p:spTgt spid="37"/>
                                        </p:tgtEl>
                                        <p:attrNameLst>
                                          <p:attrName>ppt_x</p:attrName>
                                        </p:attrNameLst>
                                      </p:cBhvr>
                                      <p:tavLst>
                                        <p:tav tm="0">
                                          <p:val>
                                            <p:strVal val="#ppt_x"/>
                                          </p:val>
                                        </p:tav>
                                        <p:tav tm="100000">
                                          <p:val>
                                            <p:strVal val="#ppt_x"/>
                                          </p:val>
                                        </p:tav>
                                      </p:tavLst>
                                    </p:anim>
                                    <p:anim calcmode="lin" valueType="num">
                                      <p:cBhvr additive="base">
                                        <p:cTn id="8" dur="500" fill="hold"/>
                                        <p:tgtEl>
                                          <p:spTgt spid="3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500" fill="hold"/>
                                        <p:tgtEl>
                                          <p:spTgt spid="18"/>
                                        </p:tgtEl>
                                        <p:attrNameLst>
                                          <p:attrName>ppt_w</p:attrName>
                                        </p:attrNameLst>
                                      </p:cBhvr>
                                      <p:tavLst>
                                        <p:tav tm="0">
                                          <p:val>
                                            <p:fltVal val="0"/>
                                          </p:val>
                                        </p:tav>
                                        <p:tav tm="100000">
                                          <p:val>
                                            <p:strVal val="#ppt_w"/>
                                          </p:val>
                                        </p:tav>
                                      </p:tavLst>
                                    </p:anim>
                                    <p:anim calcmode="lin" valueType="num">
                                      <p:cBhvr>
                                        <p:cTn id="18" dur="500" fill="hold"/>
                                        <p:tgtEl>
                                          <p:spTgt spid="18"/>
                                        </p:tgtEl>
                                        <p:attrNameLst>
                                          <p:attrName>ppt_h</p:attrName>
                                        </p:attrNameLst>
                                      </p:cBhvr>
                                      <p:tavLst>
                                        <p:tav tm="0">
                                          <p:val>
                                            <p:fltVal val="0"/>
                                          </p:val>
                                        </p:tav>
                                        <p:tav tm="100000">
                                          <p:val>
                                            <p:strVal val="#ppt_h"/>
                                          </p:val>
                                        </p:tav>
                                      </p:tavLst>
                                    </p:anim>
                                    <p:animEffect transition="in" filter="fade">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7"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850106"/>
          </a:xfrm>
        </p:spPr>
        <p:txBody>
          <a:bodyPr>
            <a:normAutofit/>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755576" y="1412776"/>
            <a:ext cx="7772400" cy="4943472"/>
          </a:xfrm>
        </p:spPr>
        <p:txBody>
          <a:bodyPr>
            <a:normAutofit/>
          </a:bodyPr>
          <a:lstStyle/>
          <a:p>
            <a:pPr>
              <a:buNone/>
            </a:pPr>
            <a:r>
              <a:rPr lang="en-US" altLang="zh-CN" sz="2800" b="1" dirty="0"/>
              <a:t>6.</a:t>
            </a:r>
            <a:r>
              <a:rPr lang="zh-CN" altLang="en-US" sz="2800" b="1" dirty="0"/>
              <a:t>强调“数学建模与数学探究”落实</a:t>
            </a:r>
            <a:endParaRPr lang="en-US" altLang="zh-CN" sz="2800" b="1" dirty="0"/>
          </a:p>
          <a:p>
            <a:pPr>
              <a:buNone/>
            </a:pPr>
            <a:r>
              <a:rPr lang="en-US" altLang="zh-CN" sz="2800" b="1" dirty="0"/>
              <a:t>    </a:t>
            </a:r>
          </a:p>
          <a:p>
            <a:pPr>
              <a:buNone/>
            </a:pPr>
            <a:r>
              <a:rPr lang="en-US" altLang="zh-CN" sz="2800" b="1" dirty="0"/>
              <a:t>    </a:t>
            </a:r>
            <a:r>
              <a:rPr lang="zh-CN" altLang="en-US" sz="2800" b="1" dirty="0"/>
              <a:t>（</a:t>
            </a:r>
            <a:r>
              <a:rPr lang="en-US" altLang="zh-CN" sz="2800" b="1" dirty="0"/>
              <a:t>1</a:t>
            </a:r>
            <a:r>
              <a:rPr lang="zh-CN" altLang="en-US" sz="2800" b="1" dirty="0"/>
              <a:t>）“数学建模”作为核心素养</a:t>
            </a:r>
            <a:endParaRPr lang="en-US" altLang="zh-CN" sz="2800" b="1" dirty="0"/>
          </a:p>
          <a:p>
            <a:pPr>
              <a:buNone/>
            </a:pPr>
            <a:r>
              <a:rPr lang="en-US" altLang="zh-CN" sz="2800" b="1" dirty="0"/>
              <a:t>    </a:t>
            </a:r>
            <a:r>
              <a:rPr lang="zh-CN" altLang="en-US" sz="2800" b="1" dirty="0"/>
              <a:t>（</a:t>
            </a:r>
            <a:r>
              <a:rPr lang="en-US" altLang="zh-CN" sz="2800" b="1" dirty="0"/>
              <a:t>2</a:t>
            </a:r>
            <a:r>
              <a:rPr lang="zh-CN" altLang="en-US" sz="2800" b="1" dirty="0"/>
              <a:t>）把数学建模理念贯穿课程</a:t>
            </a:r>
            <a:endParaRPr lang="en-US" altLang="zh-CN" sz="2800" b="1" dirty="0"/>
          </a:p>
          <a:p>
            <a:pPr>
              <a:buNone/>
            </a:pPr>
            <a:r>
              <a:rPr lang="en-US" altLang="zh-CN" sz="2800" b="1" dirty="0"/>
              <a:t>    </a:t>
            </a:r>
            <a:r>
              <a:rPr lang="zh-CN" altLang="en-US" sz="2800" b="1" dirty="0"/>
              <a:t>（</a:t>
            </a:r>
            <a:r>
              <a:rPr lang="en-US" altLang="zh-CN" sz="2800" b="1" dirty="0"/>
              <a:t>3</a:t>
            </a:r>
            <a:r>
              <a:rPr lang="zh-CN" altLang="en-US" sz="2800" b="1" dirty="0"/>
              <a:t>）为“数学建模与数学探究”</a:t>
            </a:r>
            <a:r>
              <a:rPr lang="zh-CN" altLang="en-US" sz="2800" b="1" dirty="0" smtClean="0"/>
              <a:t>设计</a:t>
            </a:r>
            <a:r>
              <a:rPr lang="en-US" altLang="zh-CN" sz="2800" b="1" dirty="0" smtClean="0"/>
              <a:t>10</a:t>
            </a:r>
            <a:r>
              <a:rPr lang="zh-CN" altLang="en-US" sz="2800" b="1" dirty="0" smtClean="0"/>
              <a:t>课时</a:t>
            </a:r>
            <a:endParaRPr lang="zh-CN" altLang="en-US" sz="2800" b="1" dirty="0"/>
          </a:p>
          <a:p>
            <a:pPr>
              <a:buNone/>
            </a:pPr>
            <a:endParaRPr lang="zh-CN" altLang="en-US" sz="2800" b="1" dirty="0"/>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30546583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rmAutofit/>
          </a:bodyPr>
          <a:lstStyle/>
          <a:p>
            <a:r>
              <a:rPr lang="zh-CN" altLang="en-US" sz="3200" b="1" dirty="0" smtClean="0"/>
              <a:t>例题：数学建模</a:t>
            </a:r>
            <a:endParaRPr lang="zh-CN" altLang="en-US" sz="3200" dirty="0"/>
          </a:p>
        </p:txBody>
      </p:sp>
      <p:sp>
        <p:nvSpPr>
          <p:cNvPr id="3" name="内容占位符 2"/>
          <p:cNvSpPr>
            <a:spLocks noGrp="1"/>
          </p:cNvSpPr>
          <p:nvPr>
            <p:ph idx="1"/>
          </p:nvPr>
        </p:nvSpPr>
        <p:spPr>
          <a:xfrm>
            <a:off x="457200" y="1052736"/>
            <a:ext cx="8229600" cy="5073427"/>
          </a:xfrm>
        </p:spPr>
        <p:txBody>
          <a:bodyPr/>
          <a:lstStyle/>
          <a:p>
            <a:r>
              <a:rPr lang="zh-CN" altLang="zh-CN" sz="2400" b="1" dirty="0" smtClean="0"/>
              <a:t>【情境】</a:t>
            </a:r>
            <a:r>
              <a:rPr lang="zh-CN" altLang="en-US" sz="2400" b="1" dirty="0" smtClean="0"/>
              <a:t>高速公路车距</a:t>
            </a:r>
            <a:r>
              <a:rPr lang="zh-CN" altLang="zh-CN" sz="2400" b="1" dirty="0" smtClean="0"/>
              <a:t>问题</a:t>
            </a:r>
            <a:endParaRPr lang="en-US" altLang="zh-CN" sz="2400" b="1" dirty="0" smtClean="0"/>
          </a:p>
          <a:p>
            <a:r>
              <a:rPr lang="en-US" altLang="zh-CN" sz="2400" b="1" dirty="0" smtClean="0"/>
              <a:t>      </a:t>
            </a:r>
            <a:r>
              <a:rPr lang="zh-CN" altLang="zh-CN" sz="2400" b="1" dirty="0" smtClean="0"/>
              <a:t>建立确定</a:t>
            </a:r>
            <a:r>
              <a:rPr lang="zh-CN" altLang="en-US" sz="2400" b="1" dirty="0" smtClean="0"/>
              <a:t>高速公路</a:t>
            </a:r>
            <a:r>
              <a:rPr lang="zh-CN" altLang="zh-CN" sz="2400" b="1" dirty="0" smtClean="0"/>
              <a:t>车距的数学模型，根据模型得到的结果，就行车安全提出建议。</a:t>
            </a:r>
            <a:endParaRPr lang="en-US" altLang="zh-CN" sz="2400" b="1" dirty="0" smtClean="0"/>
          </a:p>
          <a:p>
            <a:endParaRPr lang="zh-CN" altLang="zh-CN" sz="2400" b="1" dirty="0" smtClean="0"/>
          </a:p>
          <a:p>
            <a:r>
              <a:rPr lang="en-US" altLang="zh-CN" sz="2400" dirty="0" smtClean="0"/>
              <a:t>         1</a:t>
            </a:r>
            <a:r>
              <a:rPr lang="zh-CN" altLang="en-US" sz="2400" dirty="0" smtClean="0"/>
              <a:t>、</a:t>
            </a:r>
            <a:r>
              <a:rPr lang="zh-CN" altLang="zh-CN" sz="2400" dirty="0" smtClean="0"/>
              <a:t> </a:t>
            </a:r>
            <a:r>
              <a:rPr lang="zh-CN" altLang="zh-CN" sz="2400" b="1" dirty="0" smtClean="0"/>
              <a:t>确定影响</a:t>
            </a:r>
            <a:r>
              <a:rPr lang="zh-CN" altLang="en-US" sz="2400" b="1" dirty="0" smtClean="0"/>
              <a:t>高速公路</a:t>
            </a:r>
            <a:r>
              <a:rPr lang="zh-CN" altLang="zh-CN" sz="2400" b="1" dirty="0" smtClean="0"/>
              <a:t>车距的主要因素。</a:t>
            </a:r>
            <a:endParaRPr lang="en-US" altLang="zh-CN" sz="2400" b="1" dirty="0" smtClean="0"/>
          </a:p>
          <a:p>
            <a:r>
              <a:rPr lang="en-US" altLang="zh-CN" sz="2400" b="1" dirty="0" smtClean="0"/>
              <a:t>            </a:t>
            </a:r>
            <a:r>
              <a:rPr lang="zh-CN" altLang="en-US" sz="2000" b="1" dirty="0" smtClean="0"/>
              <a:t>例如，车速、驾驶员反映时间、刹车距离</a:t>
            </a:r>
            <a:endParaRPr lang="en-US" altLang="zh-CN" sz="2000" b="1" dirty="0" smtClean="0"/>
          </a:p>
          <a:p>
            <a:r>
              <a:rPr lang="en-US" altLang="zh-CN" sz="2400" b="1" dirty="0" smtClean="0"/>
              <a:t>         2</a:t>
            </a:r>
            <a:r>
              <a:rPr lang="zh-CN" altLang="en-US" sz="2400" b="1" dirty="0" smtClean="0"/>
              <a:t>、</a:t>
            </a:r>
            <a:r>
              <a:rPr lang="en-US" altLang="zh-CN" sz="2400" b="1" dirty="0" smtClean="0"/>
              <a:t> </a:t>
            </a:r>
            <a:r>
              <a:rPr lang="zh-CN" altLang="en-US" sz="2400" b="1" dirty="0" smtClean="0"/>
              <a:t>依据这些因素建立确定高速公路</a:t>
            </a:r>
            <a:r>
              <a:rPr lang="zh-CN" altLang="zh-CN" sz="2400" b="1" dirty="0" smtClean="0"/>
              <a:t>车距</a:t>
            </a:r>
            <a:r>
              <a:rPr lang="zh-CN" altLang="en-US" sz="2400" b="1" dirty="0" smtClean="0"/>
              <a:t>数学模型（表达式）</a:t>
            </a:r>
            <a:endParaRPr lang="en-US" altLang="zh-CN" sz="2400" b="1" dirty="0" smtClean="0"/>
          </a:p>
          <a:p>
            <a:r>
              <a:rPr lang="en-US" altLang="zh-CN" sz="2000" b="1" dirty="0" smtClean="0"/>
              <a:t>             </a:t>
            </a:r>
            <a:r>
              <a:rPr lang="zh-CN" altLang="en-US" sz="2000" b="1" dirty="0" smtClean="0"/>
              <a:t>例如，</a:t>
            </a:r>
            <a:r>
              <a:rPr lang="zh-CN" altLang="zh-CN" sz="2000" b="1" dirty="0" smtClean="0"/>
              <a:t>简化模型为：车</a:t>
            </a:r>
            <a:r>
              <a:rPr lang="zh-CN" altLang="en-US" sz="2000" b="1" dirty="0" smtClean="0"/>
              <a:t>间</a:t>
            </a:r>
            <a:r>
              <a:rPr lang="zh-CN" altLang="zh-CN" sz="2000" b="1" dirty="0" smtClean="0"/>
              <a:t>距离</a:t>
            </a:r>
            <a:r>
              <a:rPr lang="en-US" altLang="zh-CN" sz="2000" b="1" dirty="0" smtClean="0"/>
              <a:t> = </a:t>
            </a:r>
            <a:r>
              <a:rPr lang="zh-CN" altLang="zh-CN" sz="2000" b="1" dirty="0" smtClean="0"/>
              <a:t>反应距离</a:t>
            </a:r>
            <a:r>
              <a:rPr lang="en-US" altLang="zh-CN" sz="2000" b="1" dirty="0" smtClean="0"/>
              <a:t> + </a:t>
            </a:r>
            <a:r>
              <a:rPr lang="zh-CN" altLang="zh-CN" sz="2000" b="1" dirty="0" smtClean="0"/>
              <a:t>刹车距离</a:t>
            </a:r>
            <a:endParaRPr lang="en-US" altLang="zh-CN" sz="2000" b="1" dirty="0" smtClean="0"/>
          </a:p>
          <a:p>
            <a:r>
              <a:rPr lang="en-US" altLang="zh-CN" sz="2000" b="1" dirty="0" smtClean="0"/>
              <a:t>   </a:t>
            </a:r>
            <a:r>
              <a:rPr lang="en-US" altLang="zh-CN" sz="2400" b="1" dirty="0" smtClean="0"/>
              <a:t>       3</a:t>
            </a:r>
            <a:r>
              <a:rPr lang="zh-CN" altLang="en-US" sz="2400" b="1" dirty="0" smtClean="0"/>
              <a:t>、解决问题基本思路</a:t>
            </a:r>
            <a:r>
              <a:rPr lang="en-US" altLang="zh-CN" sz="2000" b="1" dirty="0" smtClean="0"/>
              <a:t>  </a:t>
            </a:r>
          </a:p>
          <a:p>
            <a:r>
              <a:rPr lang="en-US" altLang="zh-CN" sz="2000" b="1" dirty="0" smtClean="0"/>
              <a:t>            4</a:t>
            </a:r>
            <a:r>
              <a:rPr lang="zh-CN" altLang="en-US" sz="2000" b="1" dirty="0" smtClean="0"/>
              <a:t>、</a:t>
            </a:r>
            <a:r>
              <a:rPr lang="en-US" altLang="zh-CN" sz="2000" b="1" dirty="0" smtClean="0"/>
              <a:t> </a:t>
            </a:r>
            <a:r>
              <a:rPr lang="zh-CN" altLang="en-US" sz="2000" b="1" dirty="0" smtClean="0"/>
              <a:t>安全建议</a:t>
            </a:r>
            <a:r>
              <a:rPr lang="en-US" altLang="zh-CN" sz="2000" b="1" dirty="0" smtClean="0"/>
              <a:t>     </a:t>
            </a:r>
            <a:endParaRPr lang="zh-CN" altLang="en-US" sz="2000" b="1"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14400" y="1844824"/>
            <a:ext cx="7772400" cy="4174976"/>
          </a:xfrm>
        </p:spPr>
        <p:txBody>
          <a:bodyPr>
            <a:normAutofit/>
          </a:bodyPr>
          <a:lstStyle/>
          <a:p>
            <a:pPr>
              <a:buNone/>
            </a:pPr>
            <a:r>
              <a:rPr lang="en-US" altLang="zh-CN" sz="2800" b="1" dirty="0"/>
              <a:t>7.</a:t>
            </a:r>
            <a:r>
              <a:rPr lang="zh-CN" altLang="en-US" sz="2800" b="1" dirty="0"/>
              <a:t>削支强干</a:t>
            </a:r>
            <a:r>
              <a:rPr lang="en-US" altLang="zh-CN" sz="2800" b="1" dirty="0"/>
              <a:t>——</a:t>
            </a:r>
            <a:r>
              <a:rPr lang="zh-CN" altLang="en-US" sz="2800" b="1" dirty="0"/>
              <a:t>减少必修、选修一内容</a:t>
            </a:r>
            <a:endParaRPr lang="en-US" altLang="zh-CN" sz="2800" b="1" dirty="0"/>
          </a:p>
          <a:p>
            <a:pPr marL="0" indent="0"/>
            <a:endParaRPr lang="en-US" altLang="zh-CN" dirty="0"/>
          </a:p>
          <a:p>
            <a:pPr marL="0" indent="0"/>
            <a:r>
              <a:rPr lang="zh-CN" altLang="en-US" b="1" dirty="0"/>
              <a:t>必修课程共</a:t>
            </a:r>
            <a:r>
              <a:rPr lang="en-US" b="1" dirty="0"/>
              <a:t>8</a:t>
            </a:r>
            <a:r>
              <a:rPr lang="zh-CN" altLang="en-US" b="1" dirty="0"/>
              <a:t>学分</a:t>
            </a:r>
            <a:r>
              <a:rPr lang="en-US" b="1" dirty="0"/>
              <a:t>144</a:t>
            </a:r>
            <a:r>
              <a:rPr lang="zh-CN" altLang="en-US" b="1" dirty="0"/>
              <a:t>课时，其中</a:t>
            </a:r>
            <a:r>
              <a:rPr lang="en-US" altLang="zh-CN" b="1" dirty="0"/>
              <a:t>4</a:t>
            </a:r>
            <a:r>
              <a:rPr lang="zh-CN" altLang="en-US" b="1" dirty="0"/>
              <a:t>个机动课时；</a:t>
            </a:r>
            <a:endParaRPr lang="en-US" altLang="zh-CN" b="1" dirty="0"/>
          </a:p>
          <a:p>
            <a:pPr marL="0" indent="0"/>
            <a:r>
              <a:rPr lang="zh-CN" altLang="en-US" sz="2400" b="1" dirty="0"/>
              <a:t>选修Ｉ课程共</a:t>
            </a:r>
            <a:r>
              <a:rPr lang="en-US" sz="2400" b="1" dirty="0"/>
              <a:t>6</a:t>
            </a:r>
            <a:r>
              <a:rPr lang="zh-CN" altLang="en-US" sz="2400" b="1" dirty="0"/>
              <a:t>学分</a:t>
            </a:r>
            <a:r>
              <a:rPr lang="en-US" sz="2400" b="1" dirty="0"/>
              <a:t>108</a:t>
            </a:r>
            <a:r>
              <a:rPr lang="zh-CN" altLang="en-US" sz="2400" b="1" dirty="0"/>
              <a:t>课时，其中</a:t>
            </a:r>
            <a:r>
              <a:rPr lang="en-US" altLang="zh-CN" sz="2400" b="1" dirty="0"/>
              <a:t>4</a:t>
            </a:r>
            <a:r>
              <a:rPr lang="zh-CN" altLang="en-US" sz="2400" b="1" dirty="0"/>
              <a:t>个机动课时；</a:t>
            </a:r>
            <a:endParaRPr lang="en-US" altLang="zh-CN" sz="2400" b="1" dirty="0"/>
          </a:p>
          <a:p>
            <a:pPr marL="0" indent="0"/>
            <a:r>
              <a:rPr lang="zh-CN" altLang="en-US" sz="2400" b="1" dirty="0"/>
              <a:t>选修</a:t>
            </a:r>
            <a:r>
              <a:rPr lang="en-US" altLang="zh-CN" sz="2400" b="1" dirty="0"/>
              <a:t>Ⅱ</a:t>
            </a:r>
            <a:r>
              <a:rPr lang="zh-CN" altLang="en-US" sz="2400" b="1" dirty="0"/>
              <a:t>课程是学生依据个人志趣可以自主选择的课程，分为</a:t>
            </a:r>
            <a:r>
              <a:rPr lang="en-US" sz="2400" b="1" dirty="0"/>
              <a:t>A</a:t>
            </a:r>
            <a:r>
              <a:rPr lang="zh-CN" altLang="en-US" sz="2400" b="1" dirty="0"/>
              <a:t>，</a:t>
            </a:r>
            <a:r>
              <a:rPr lang="en-US" sz="2400" b="1" dirty="0"/>
              <a:t>B</a:t>
            </a:r>
            <a:r>
              <a:rPr lang="zh-CN" altLang="en-US" sz="2400" b="1" dirty="0"/>
              <a:t>，</a:t>
            </a:r>
            <a:r>
              <a:rPr lang="en-US" sz="2400" b="1" dirty="0"/>
              <a:t>C</a:t>
            </a:r>
            <a:r>
              <a:rPr lang="zh-CN" altLang="en-US" sz="2400" b="1" dirty="0"/>
              <a:t>，</a:t>
            </a:r>
            <a:r>
              <a:rPr lang="en-US" sz="2400" b="1" dirty="0"/>
              <a:t>D</a:t>
            </a:r>
            <a:r>
              <a:rPr lang="zh-CN" altLang="en-US" sz="2400" b="1" dirty="0"/>
              <a:t>，</a:t>
            </a:r>
            <a:r>
              <a:rPr lang="en-US" sz="2400" b="1" dirty="0"/>
              <a:t>E</a:t>
            </a:r>
            <a:r>
              <a:rPr lang="zh-CN" altLang="en-US" sz="2400" b="1" dirty="0"/>
              <a:t>五类。</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850106"/>
          </a:xfrm>
        </p:spPr>
        <p:txBody>
          <a:bodyPr>
            <a:normAutofit/>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14400" y="1196752"/>
            <a:ext cx="7772400" cy="5375520"/>
          </a:xfrm>
        </p:spPr>
        <p:txBody>
          <a:bodyPr>
            <a:normAutofit fontScale="92500" lnSpcReduction="20000"/>
          </a:bodyPr>
          <a:lstStyle/>
          <a:p>
            <a:pPr>
              <a:buNone/>
            </a:pPr>
            <a:r>
              <a:rPr lang="en-US" altLang="zh-CN" sz="2800" b="1" dirty="0"/>
              <a:t>  </a:t>
            </a:r>
          </a:p>
          <a:p>
            <a:pPr>
              <a:buNone/>
            </a:pPr>
            <a:r>
              <a:rPr lang="en-US" altLang="zh-CN" sz="2800" b="1" dirty="0"/>
              <a:t>8.</a:t>
            </a:r>
            <a:r>
              <a:rPr lang="zh-CN" altLang="en-US" sz="2800" b="1" dirty="0"/>
              <a:t>增加初高中过渡</a:t>
            </a:r>
            <a:endParaRPr lang="en-US" altLang="zh-CN" sz="2800" b="1" dirty="0"/>
          </a:p>
          <a:p>
            <a:pPr>
              <a:buNone/>
            </a:pPr>
            <a:endParaRPr lang="zh-CN" altLang="en-US" sz="2800" b="1" dirty="0"/>
          </a:p>
          <a:p>
            <a:pPr>
              <a:buNone/>
            </a:pPr>
            <a:r>
              <a:rPr lang="zh-CN" altLang="en-US" b="1" dirty="0"/>
              <a:t>设置了“预备知识”主题。</a:t>
            </a:r>
            <a:endParaRPr lang="en-US" altLang="zh-CN" b="1" dirty="0"/>
          </a:p>
          <a:p>
            <a:pPr marL="0" indent="0">
              <a:lnSpc>
                <a:spcPct val="150000"/>
              </a:lnSpc>
              <a:buNone/>
            </a:pPr>
            <a:r>
              <a:rPr lang="zh-CN" altLang="en-US" b="1" dirty="0"/>
              <a:t>本主题</a:t>
            </a:r>
            <a:r>
              <a:rPr lang="zh-CN" altLang="en-US" sz="2200" b="1" dirty="0"/>
              <a:t>以义务教育阶段数学课程内容为主要载体，结合集合、常用逻辑用语、相等关系与不等关系、从函数观点看一元二次方程和一元二次不等式等内容的学习，</a:t>
            </a:r>
            <a:r>
              <a:rPr lang="zh-CN" altLang="en-US" sz="3000" b="1" dirty="0">
                <a:solidFill>
                  <a:srgbClr val="FF0000"/>
                </a:solidFill>
              </a:rPr>
              <a:t>为高中数学课程的学习作学习心理、学习方式和知识技能等方面的准备，帮助学生完成初高中数学学习的过渡。</a:t>
            </a:r>
          </a:p>
          <a:p>
            <a:pPr>
              <a:buNone/>
            </a:pPr>
            <a:endParaRPr lang="zh-CN" altLang="en-US" sz="2800" b="1" dirty="0"/>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19084561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850106"/>
          </a:xfrm>
        </p:spPr>
        <p:txBody>
          <a:bodyPr>
            <a:normAutofit/>
          </a:bodyPr>
          <a:lstStyle/>
          <a:p>
            <a:r>
              <a:rPr lang="zh-CN" altLang="en-US" b="1" dirty="0" smtClean="0"/>
              <a:t> 课</a:t>
            </a:r>
            <a:r>
              <a:rPr lang="zh-CN" altLang="en-US" b="1" dirty="0"/>
              <a:t>标修订主要变化</a:t>
            </a:r>
            <a:endParaRPr lang="zh-CN" altLang="en-US" dirty="0"/>
          </a:p>
        </p:txBody>
      </p:sp>
      <p:sp>
        <p:nvSpPr>
          <p:cNvPr id="3" name="内容占位符 2"/>
          <p:cNvSpPr>
            <a:spLocks noGrp="1"/>
          </p:cNvSpPr>
          <p:nvPr>
            <p:ph sz="quarter" idx="1"/>
          </p:nvPr>
        </p:nvSpPr>
        <p:spPr>
          <a:xfrm>
            <a:off x="914400" y="1196752"/>
            <a:ext cx="7772400" cy="5375520"/>
          </a:xfrm>
        </p:spPr>
        <p:txBody>
          <a:bodyPr>
            <a:normAutofit/>
          </a:bodyPr>
          <a:lstStyle/>
          <a:p>
            <a:pPr>
              <a:buNone/>
            </a:pPr>
            <a:r>
              <a:rPr lang="en-US" altLang="zh-CN" sz="2800" b="1" dirty="0"/>
              <a:t>  </a:t>
            </a:r>
            <a:endParaRPr lang="en-US" altLang="zh-CN" sz="2800" b="1" dirty="0" smtClean="0"/>
          </a:p>
          <a:p>
            <a:pPr>
              <a:buNone/>
            </a:pPr>
            <a:r>
              <a:rPr lang="en-US" altLang="zh-CN" sz="2800" b="1" dirty="0" smtClean="0"/>
              <a:t>8</a:t>
            </a:r>
            <a:r>
              <a:rPr lang="en-US" altLang="zh-CN" sz="2800" b="1" dirty="0"/>
              <a:t>.</a:t>
            </a:r>
            <a:r>
              <a:rPr lang="zh-CN" altLang="en-US" sz="2800" b="1" dirty="0"/>
              <a:t>增加初高中过渡</a:t>
            </a:r>
            <a:endParaRPr lang="en-US" altLang="zh-CN" sz="2800" b="1" dirty="0"/>
          </a:p>
          <a:p>
            <a:pPr>
              <a:buNone/>
            </a:pPr>
            <a:endParaRPr lang="zh-CN" altLang="en-US" sz="1000" b="1" dirty="0"/>
          </a:p>
          <a:p>
            <a:pPr>
              <a:buNone/>
            </a:pPr>
            <a:r>
              <a:rPr lang="zh-CN" altLang="en-US" sz="2800" b="1" dirty="0" smtClean="0"/>
              <a:t>“预备知识”</a:t>
            </a:r>
            <a:r>
              <a:rPr lang="zh-CN" altLang="en-US" sz="2800" b="1" dirty="0" smtClean="0"/>
              <a:t>主题</a:t>
            </a:r>
            <a:r>
              <a:rPr lang="en-US" altLang="zh-CN" sz="2400" b="1" dirty="0" smtClean="0"/>
              <a:t>——</a:t>
            </a:r>
            <a:r>
              <a:rPr lang="zh-CN" altLang="en-US" sz="2400" b="1" dirty="0" smtClean="0"/>
              <a:t>学会学习：</a:t>
            </a:r>
            <a:endParaRPr lang="en-US" altLang="zh-CN" sz="2400" b="1" dirty="0" smtClean="0"/>
          </a:p>
          <a:p>
            <a:pPr>
              <a:buNone/>
            </a:pPr>
            <a:r>
              <a:rPr lang="en-US" altLang="zh-CN" sz="2800" b="1" dirty="0" smtClean="0"/>
              <a:t> </a:t>
            </a:r>
            <a:r>
              <a:rPr lang="en-US" altLang="zh-CN" sz="2800" b="1" dirty="0" smtClean="0"/>
              <a:t>          </a:t>
            </a:r>
            <a:r>
              <a:rPr lang="zh-CN" altLang="en-US" sz="2800" b="1" dirty="0" smtClean="0"/>
              <a:t>集合：</a:t>
            </a:r>
            <a:r>
              <a:rPr lang="zh-CN" altLang="en-US" sz="2400" b="1" dirty="0" smtClean="0"/>
              <a:t>用符号语言准确、清晰 描述研究对象。</a:t>
            </a:r>
            <a:endParaRPr lang="en-US" altLang="zh-CN" sz="2400" b="1" dirty="0" smtClean="0"/>
          </a:p>
          <a:p>
            <a:pPr>
              <a:buNone/>
            </a:pPr>
            <a:r>
              <a:rPr lang="en-US" altLang="zh-CN" sz="2800" b="1" dirty="0" smtClean="0"/>
              <a:t>  </a:t>
            </a:r>
            <a:r>
              <a:rPr lang="zh-CN" altLang="en-US" sz="2800" b="1" dirty="0" smtClean="0"/>
              <a:t>常用逻辑用语：</a:t>
            </a:r>
            <a:r>
              <a:rPr lang="zh-CN" altLang="en-US" sz="2400" b="1" dirty="0" smtClean="0"/>
              <a:t>学习内容逻辑</a:t>
            </a:r>
            <a:r>
              <a:rPr lang="zh-CN" altLang="en-US" sz="2400" b="1" dirty="0" smtClean="0"/>
              <a:t>关系，形成体系。</a:t>
            </a:r>
            <a:endParaRPr lang="en-US" altLang="zh-CN" sz="2400" b="1" dirty="0" smtClean="0"/>
          </a:p>
          <a:p>
            <a:pPr>
              <a:buNone/>
            </a:pPr>
            <a:r>
              <a:rPr lang="en-US" altLang="zh-CN" sz="2800" b="1" dirty="0" smtClean="0"/>
              <a:t> </a:t>
            </a:r>
            <a:r>
              <a:rPr lang="en-US" altLang="zh-CN" sz="2800" b="1" dirty="0" smtClean="0"/>
              <a:t> </a:t>
            </a:r>
            <a:r>
              <a:rPr lang="zh-CN" altLang="en-US" sz="2800" b="1" dirty="0" smtClean="0"/>
              <a:t>不等关系：</a:t>
            </a:r>
            <a:r>
              <a:rPr lang="zh-CN" altLang="en-US" sz="2400" b="1" dirty="0" smtClean="0"/>
              <a:t>描述函数变化</a:t>
            </a:r>
            <a:r>
              <a:rPr lang="zh-CN" altLang="en-US" sz="2400" b="1" dirty="0" smtClean="0"/>
              <a:t>。</a:t>
            </a:r>
            <a:endParaRPr lang="en-US" altLang="zh-CN" sz="2400" b="1" dirty="0" smtClean="0"/>
          </a:p>
          <a:p>
            <a:pPr>
              <a:buNone/>
            </a:pPr>
            <a:r>
              <a:rPr lang="en-US" altLang="zh-CN" sz="2800" b="1" dirty="0" smtClean="0"/>
              <a:t> </a:t>
            </a:r>
            <a:r>
              <a:rPr lang="en-US" altLang="zh-CN" sz="2800" b="1" dirty="0" smtClean="0"/>
              <a:t> </a:t>
            </a:r>
            <a:r>
              <a:rPr lang="zh-CN" altLang="en-US" sz="2800" b="1" dirty="0" smtClean="0"/>
              <a:t>用函数认识</a:t>
            </a:r>
            <a:r>
              <a:rPr lang="en-US" altLang="zh-CN" sz="2400" b="1" dirty="0" smtClean="0"/>
              <a:t>——</a:t>
            </a:r>
            <a:r>
              <a:rPr lang="zh-CN" altLang="en-US" sz="2400" b="1" dirty="0" smtClean="0"/>
              <a:t>认识方程、不等式。</a:t>
            </a:r>
          </a:p>
          <a:p>
            <a:pPr>
              <a:buNone/>
            </a:pPr>
            <a:endParaRPr lang="zh-CN" altLang="en-US" sz="2800" b="1" dirty="0"/>
          </a:p>
          <a:p>
            <a:pPr>
              <a:buNone/>
            </a:pPr>
            <a:r>
              <a:rPr lang="en-US" altLang="zh-CN" sz="2800" b="1" dirty="0"/>
              <a:t> </a:t>
            </a:r>
            <a:endParaRPr lang="zh-CN" altLang="en-US" sz="2800" b="1" dirty="0"/>
          </a:p>
        </p:txBody>
      </p:sp>
    </p:spTree>
    <p:extLst>
      <p:ext uri="{BB962C8B-B14F-4D97-AF65-F5344CB8AC3E}">
        <p14:creationId xmlns="" xmlns:p14="http://schemas.microsoft.com/office/powerpoint/2010/main" val="1908456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en-US" altLang="zh-CN" dirty="0" smtClean="0"/>
          </a:p>
          <a:p>
            <a:endParaRPr lang="en-US" altLang="zh-CN" dirty="0" smtClean="0"/>
          </a:p>
          <a:p>
            <a:pPr algn="ctr">
              <a:buNone/>
            </a:pPr>
            <a:r>
              <a:rPr lang="zh-CN" altLang="en-US" sz="8000" b="1" smtClean="0"/>
              <a:t>   谢    谢</a:t>
            </a:r>
            <a:r>
              <a:rPr lang="zh-CN" altLang="en-US" sz="8000" b="1" dirty="0" smtClean="0"/>
              <a:t>！</a:t>
            </a:r>
            <a:endParaRPr lang="zh-CN" altLang="en-US" sz="8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8876" y="692697"/>
            <a:ext cx="4067244" cy="369332"/>
          </a:xfrm>
          <a:prstGeom prst="rect">
            <a:avLst/>
          </a:prstGeom>
        </p:spPr>
        <p:txBody>
          <a:bodyPr wrap="square">
            <a:spAutoFit/>
          </a:bodyPr>
          <a:lstStyle/>
          <a:p>
            <a:r>
              <a:rPr lang="zh-CN" altLang="en-US" dirty="0">
                <a:latin typeface="Microsoft YaHei Light" charset="-122"/>
                <a:ea typeface="Microsoft YaHei Light" charset="-122"/>
                <a:cs typeface="Microsoft YaHei Light" charset="-122"/>
              </a:rPr>
              <a:t>自动解题机器人</a:t>
            </a:r>
            <a:r>
              <a:rPr lang="zh-CN" altLang="en-US" dirty="0" smtClean="0">
                <a:latin typeface="Microsoft YaHei Light" charset="-122"/>
                <a:ea typeface="Microsoft YaHei Light" charset="-122"/>
                <a:cs typeface="Microsoft YaHei Light" charset="-122"/>
              </a:rPr>
              <a:t>（</a:t>
            </a:r>
            <a:r>
              <a:rPr lang="zh-CN" altLang="en-US" dirty="0" smtClean="0">
                <a:latin typeface="Microsoft YaHei Light" charset="-122"/>
                <a:ea typeface="Microsoft YaHei Light" charset="-122"/>
                <a:cs typeface="Microsoft YaHei Light" charset="-122"/>
              </a:rPr>
              <a:t>软件</a:t>
            </a:r>
            <a:r>
              <a:rPr lang="zh-CN" altLang="en-US" dirty="0" smtClean="0">
                <a:latin typeface="Microsoft YaHei Light" charset="-122"/>
                <a:ea typeface="Microsoft YaHei Light" charset="-122"/>
                <a:cs typeface="Microsoft YaHei Light" charset="-122"/>
              </a:rPr>
              <a:t>）</a:t>
            </a:r>
            <a:endParaRPr lang="en-US" altLang="zh-CN" b="1" dirty="0">
              <a:latin typeface="Microsoft YaHei Light" charset="-122"/>
              <a:ea typeface="Microsoft YaHei Light" charset="-122"/>
              <a:cs typeface="Microsoft YaHei Light" charset="-122"/>
            </a:endParaRPr>
          </a:p>
        </p:txBody>
      </p:sp>
      <p:sp>
        <p:nvSpPr>
          <p:cNvPr id="3" name="Shape 422"/>
          <p:cNvSpPr/>
          <p:nvPr/>
        </p:nvSpPr>
        <p:spPr>
          <a:xfrm flipH="1">
            <a:off x="641510" y="692696"/>
            <a:ext cx="34298" cy="504056"/>
          </a:xfrm>
          <a:prstGeom prst="rect">
            <a:avLst/>
          </a:prstGeom>
          <a:solidFill>
            <a:srgbClr val="2E75B6"/>
          </a:solidFill>
          <a:ln w="12700">
            <a:miter lim="400000"/>
          </a:ln>
        </p:spPr>
        <p:txBody>
          <a:bodyPr lIns="68580" tIns="68580" rIns="68580" bIns="68580" anchor="ctr"/>
          <a:lstStyle/>
          <a:p>
            <a:pPr defTabSz="914400">
              <a:defRPr sz="3200">
                <a:solidFill>
                  <a:srgbClr val="FFFFFF"/>
                </a:solidFill>
                <a:latin typeface="Calibri"/>
                <a:ea typeface="Calibri"/>
                <a:cs typeface="Calibri"/>
                <a:sym typeface="Calibri"/>
              </a:defRPr>
            </a:pPr>
            <a:endParaRPr/>
          </a:p>
        </p:txBody>
      </p:sp>
      <p:grpSp>
        <p:nvGrpSpPr>
          <p:cNvPr id="4" name="组 112"/>
          <p:cNvGrpSpPr/>
          <p:nvPr/>
        </p:nvGrpSpPr>
        <p:grpSpPr>
          <a:xfrm>
            <a:off x="428597" y="2214554"/>
            <a:ext cx="8215370" cy="3857652"/>
            <a:chOff x="1166875" y="2492896"/>
            <a:chExt cx="9946954" cy="2592288"/>
          </a:xfrm>
        </p:grpSpPr>
        <p:grpSp>
          <p:nvGrpSpPr>
            <p:cNvPr id="5" name="组 111"/>
            <p:cNvGrpSpPr/>
            <p:nvPr/>
          </p:nvGrpSpPr>
          <p:grpSpPr>
            <a:xfrm>
              <a:off x="3071930" y="2492896"/>
              <a:ext cx="1559723" cy="2592288"/>
              <a:chOff x="3071930" y="2492896"/>
              <a:chExt cx="1559723" cy="2592288"/>
            </a:xfrm>
          </p:grpSpPr>
          <p:sp>
            <p:nvSpPr>
              <p:cNvPr id="106" name="矩形 105"/>
              <p:cNvSpPr/>
              <p:nvPr/>
            </p:nvSpPr>
            <p:spPr>
              <a:xfrm>
                <a:off x="3071930" y="2492896"/>
                <a:ext cx="1559723" cy="2592288"/>
              </a:xfrm>
              <a:prstGeom prst="rect">
                <a:avLst/>
              </a:prstGeom>
              <a:solidFill>
                <a:schemeClr val="bg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34" name="图片 33"/>
              <p:cNvPicPr>
                <a:picLocks noChangeAspect="1"/>
              </p:cNvPicPr>
              <p:nvPr/>
            </p:nvPicPr>
            <p:blipFill>
              <a:blip r:embed="rId2" cstate="print">
                <a:lum bright="-40000" contrast="-40000"/>
              </a:blip>
              <a:stretch>
                <a:fillRect/>
              </a:stretch>
            </p:blipFill>
            <p:spPr>
              <a:xfrm>
                <a:off x="3217328" y="2708920"/>
                <a:ext cx="1276935" cy="412971"/>
              </a:xfrm>
              <a:prstGeom prst="rect">
                <a:avLst/>
              </a:prstGeom>
              <a:ln>
                <a:noFill/>
              </a:ln>
            </p:spPr>
          </p:pic>
          <p:pic>
            <p:nvPicPr>
              <p:cNvPr id="35" name="图片 34"/>
              <p:cNvPicPr>
                <a:picLocks noChangeAspect="1"/>
              </p:cNvPicPr>
              <p:nvPr/>
            </p:nvPicPr>
            <p:blipFill>
              <a:blip r:embed="rId3" cstate="print">
                <a:lum bright="-40000" contrast="-40000"/>
              </a:blip>
              <a:stretch>
                <a:fillRect/>
              </a:stretch>
            </p:blipFill>
            <p:spPr>
              <a:xfrm>
                <a:off x="3217328" y="3324045"/>
                <a:ext cx="1276935" cy="412971"/>
              </a:xfrm>
              <a:prstGeom prst="rect">
                <a:avLst/>
              </a:prstGeom>
            </p:spPr>
          </p:pic>
          <p:pic>
            <p:nvPicPr>
              <p:cNvPr id="36" name="图片 35"/>
              <p:cNvPicPr>
                <a:picLocks noChangeAspect="1"/>
              </p:cNvPicPr>
              <p:nvPr/>
            </p:nvPicPr>
            <p:blipFill>
              <a:blip r:embed="rId4" cstate="print">
                <a:lum bright="-40000" contrast="-40000"/>
              </a:blip>
              <a:stretch>
                <a:fillRect/>
              </a:stretch>
            </p:blipFill>
            <p:spPr>
              <a:xfrm>
                <a:off x="3217328" y="4526140"/>
                <a:ext cx="1276935" cy="412971"/>
              </a:xfrm>
              <a:prstGeom prst="rect">
                <a:avLst/>
              </a:prstGeom>
            </p:spPr>
          </p:pic>
          <p:pic>
            <p:nvPicPr>
              <p:cNvPr id="37" name="图片 36"/>
              <p:cNvPicPr>
                <a:picLocks noChangeAspect="1"/>
              </p:cNvPicPr>
              <p:nvPr/>
            </p:nvPicPr>
            <p:blipFill>
              <a:blip r:embed="rId5" cstate="print">
                <a:lum bright="-40000" contrast="-40000"/>
              </a:blip>
              <a:stretch>
                <a:fillRect/>
              </a:stretch>
            </p:blipFill>
            <p:spPr>
              <a:xfrm>
                <a:off x="3217328" y="3898253"/>
                <a:ext cx="1276935" cy="412971"/>
              </a:xfrm>
              <a:prstGeom prst="rect">
                <a:avLst/>
              </a:prstGeom>
            </p:spPr>
          </p:pic>
        </p:grpSp>
        <p:grpSp>
          <p:nvGrpSpPr>
            <p:cNvPr id="6" name="组 30"/>
            <p:cNvGrpSpPr/>
            <p:nvPr/>
          </p:nvGrpSpPr>
          <p:grpSpPr>
            <a:xfrm>
              <a:off x="1166875" y="2871125"/>
              <a:ext cx="1874498" cy="1933937"/>
              <a:chOff x="1870873" y="3251721"/>
              <a:chExt cx="4821318" cy="5188620"/>
            </a:xfrm>
          </p:grpSpPr>
          <p:pic>
            <p:nvPicPr>
              <p:cNvPr id="32" name="图片 31"/>
              <p:cNvPicPr>
                <a:picLocks noChangeAspect="1"/>
              </p:cNvPicPr>
              <p:nvPr/>
            </p:nvPicPr>
            <p:blipFill>
              <a:blip r:embed="rId6" cstate="print">
                <a:duotone>
                  <a:prstClr val="black"/>
                  <a:schemeClr val="accent5">
                    <a:tint val="45000"/>
                    <a:satMod val="400000"/>
                  </a:schemeClr>
                </a:duotone>
                <a:lum bright="-40000" contrast="-40000"/>
              </a:blip>
              <a:stretch>
                <a:fillRect/>
              </a:stretch>
            </p:blipFill>
            <p:spPr>
              <a:xfrm rot="10800000" flipH="1">
                <a:off x="6213629" y="3251721"/>
                <a:ext cx="478562" cy="5188620"/>
              </a:xfrm>
              <a:prstGeom prst="rect">
                <a:avLst/>
              </a:prstGeom>
            </p:spPr>
          </p:pic>
          <p:pic>
            <p:nvPicPr>
              <p:cNvPr id="33" name="图片 32"/>
              <p:cNvPicPr>
                <a:picLocks noChangeAspect="1"/>
              </p:cNvPicPr>
              <p:nvPr/>
            </p:nvPicPr>
            <p:blipFill>
              <a:blip r:embed="rId7" cstate="print">
                <a:duotone>
                  <a:prstClr val="black"/>
                  <a:schemeClr val="accent5">
                    <a:tint val="45000"/>
                    <a:satMod val="400000"/>
                  </a:schemeClr>
                </a:duotone>
                <a:lum bright="-40000" contrast="-40000"/>
              </a:blip>
              <a:stretch>
                <a:fillRect/>
              </a:stretch>
            </p:blipFill>
            <p:spPr>
              <a:xfrm>
                <a:off x="1870873" y="3978519"/>
                <a:ext cx="4326127" cy="3735021"/>
              </a:xfrm>
              <a:prstGeom prst="rect">
                <a:avLst/>
              </a:prstGeom>
            </p:spPr>
          </p:pic>
        </p:grpSp>
        <p:grpSp>
          <p:nvGrpSpPr>
            <p:cNvPr id="7" name="组 109"/>
            <p:cNvGrpSpPr/>
            <p:nvPr/>
          </p:nvGrpSpPr>
          <p:grpSpPr>
            <a:xfrm>
              <a:off x="7769156" y="2492896"/>
              <a:ext cx="1493608" cy="2592288"/>
              <a:chOff x="7769156" y="2492896"/>
              <a:chExt cx="1493608" cy="2592288"/>
            </a:xfrm>
          </p:grpSpPr>
          <p:sp>
            <p:nvSpPr>
              <p:cNvPr id="109" name="矩形 108"/>
              <p:cNvSpPr/>
              <p:nvPr/>
            </p:nvSpPr>
            <p:spPr>
              <a:xfrm>
                <a:off x="7769156" y="2492896"/>
                <a:ext cx="1493608" cy="2592288"/>
              </a:xfrm>
              <a:prstGeom prst="rect">
                <a:avLst/>
              </a:prstGeom>
              <a:solidFill>
                <a:schemeClr val="bg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26" name="图片 25"/>
              <p:cNvPicPr>
                <a:picLocks noChangeAspect="1"/>
              </p:cNvPicPr>
              <p:nvPr/>
            </p:nvPicPr>
            <p:blipFill>
              <a:blip r:embed="rId8" cstate="print">
                <a:lum bright="-40000" contrast="-40000"/>
              </a:blip>
              <a:stretch>
                <a:fillRect/>
              </a:stretch>
            </p:blipFill>
            <p:spPr>
              <a:xfrm>
                <a:off x="7902641" y="2708920"/>
                <a:ext cx="1246354" cy="412996"/>
              </a:xfrm>
              <a:prstGeom prst="rect">
                <a:avLst/>
              </a:prstGeom>
            </p:spPr>
          </p:pic>
          <p:pic>
            <p:nvPicPr>
              <p:cNvPr id="27" name="图片 26"/>
              <p:cNvPicPr>
                <a:picLocks noChangeAspect="1"/>
              </p:cNvPicPr>
              <p:nvPr/>
            </p:nvPicPr>
            <p:blipFill>
              <a:blip r:embed="rId9" cstate="print">
                <a:lum bright="-40000" contrast="-40000"/>
              </a:blip>
              <a:stretch>
                <a:fillRect/>
              </a:stretch>
            </p:blipFill>
            <p:spPr>
              <a:xfrm>
                <a:off x="7902641" y="3320234"/>
                <a:ext cx="1246354" cy="412996"/>
              </a:xfrm>
              <a:prstGeom prst="rect">
                <a:avLst/>
              </a:prstGeom>
            </p:spPr>
          </p:pic>
          <p:pic>
            <p:nvPicPr>
              <p:cNvPr id="28" name="图片 27"/>
              <p:cNvPicPr>
                <a:picLocks noChangeAspect="1"/>
              </p:cNvPicPr>
              <p:nvPr/>
            </p:nvPicPr>
            <p:blipFill>
              <a:blip r:embed="rId10" cstate="print">
                <a:lum bright="-40000" contrast="-40000"/>
              </a:blip>
              <a:stretch>
                <a:fillRect/>
              </a:stretch>
            </p:blipFill>
            <p:spPr>
              <a:xfrm>
                <a:off x="7902641" y="4526115"/>
                <a:ext cx="1246354" cy="412996"/>
              </a:xfrm>
              <a:prstGeom prst="rect">
                <a:avLst/>
              </a:prstGeom>
            </p:spPr>
          </p:pic>
          <p:pic>
            <p:nvPicPr>
              <p:cNvPr id="29" name="图片 28"/>
              <p:cNvPicPr>
                <a:picLocks noChangeAspect="1"/>
              </p:cNvPicPr>
              <p:nvPr/>
            </p:nvPicPr>
            <p:blipFill>
              <a:blip r:embed="rId11" cstate="print">
                <a:lum bright="-40000" contrast="-40000"/>
              </a:blip>
              <a:stretch>
                <a:fillRect/>
              </a:stretch>
            </p:blipFill>
            <p:spPr>
              <a:xfrm>
                <a:off x="7902641" y="3896474"/>
                <a:ext cx="1246354" cy="412996"/>
              </a:xfrm>
              <a:prstGeom prst="rect">
                <a:avLst/>
              </a:prstGeom>
            </p:spPr>
          </p:pic>
        </p:grpSp>
        <p:pic>
          <p:nvPicPr>
            <p:cNvPr id="25" name="图片 24"/>
            <p:cNvPicPr>
              <a:picLocks noChangeAspect="1"/>
            </p:cNvPicPr>
            <p:nvPr/>
          </p:nvPicPr>
          <p:blipFill>
            <a:blip r:embed="rId12" cstate="print">
              <a:duotone>
                <a:prstClr val="black"/>
                <a:schemeClr val="accent5">
                  <a:tint val="45000"/>
                  <a:satMod val="400000"/>
                </a:schemeClr>
              </a:duotone>
              <a:lum bright="-40000" contrast="-40000"/>
            </a:blip>
            <a:stretch>
              <a:fillRect/>
            </a:stretch>
          </p:blipFill>
          <p:spPr>
            <a:xfrm>
              <a:off x="9293321" y="2916715"/>
              <a:ext cx="1820508" cy="1896687"/>
            </a:xfrm>
            <a:prstGeom prst="rect">
              <a:avLst/>
            </a:prstGeom>
          </p:spPr>
        </p:pic>
        <p:grpSp>
          <p:nvGrpSpPr>
            <p:cNvPr id="8" name="组 13"/>
            <p:cNvGrpSpPr/>
            <p:nvPr/>
          </p:nvGrpSpPr>
          <p:grpSpPr>
            <a:xfrm>
              <a:off x="4755789" y="2920671"/>
              <a:ext cx="623696" cy="1805994"/>
              <a:chOff x="13665200" y="3175000"/>
              <a:chExt cx="3175000" cy="6451600"/>
            </a:xfrm>
          </p:grpSpPr>
          <p:cxnSp>
            <p:nvCxnSpPr>
              <p:cNvPr id="20" name="直线连接符 19"/>
              <p:cNvCxnSpPr/>
              <p:nvPr/>
            </p:nvCxnSpPr>
            <p:spPr>
              <a:xfrm>
                <a:off x="13665200" y="3175000"/>
                <a:ext cx="31750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线连接符 20"/>
              <p:cNvCxnSpPr/>
              <p:nvPr/>
            </p:nvCxnSpPr>
            <p:spPr>
              <a:xfrm>
                <a:off x="13665200" y="5283200"/>
                <a:ext cx="31750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线连接符 21"/>
              <p:cNvCxnSpPr/>
              <p:nvPr/>
            </p:nvCxnSpPr>
            <p:spPr>
              <a:xfrm>
                <a:off x="13665200" y="7416800"/>
                <a:ext cx="31750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线连接符 22"/>
              <p:cNvCxnSpPr/>
              <p:nvPr/>
            </p:nvCxnSpPr>
            <p:spPr>
              <a:xfrm>
                <a:off x="13665200" y="9626600"/>
                <a:ext cx="31750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nvGrpSpPr>
            <p:cNvPr id="14" name="组 110"/>
            <p:cNvGrpSpPr/>
            <p:nvPr/>
          </p:nvGrpSpPr>
          <p:grpSpPr>
            <a:xfrm>
              <a:off x="5465056" y="2492896"/>
              <a:ext cx="1447683" cy="2592288"/>
              <a:chOff x="5465056" y="2492896"/>
              <a:chExt cx="1447683" cy="2592288"/>
            </a:xfrm>
          </p:grpSpPr>
          <p:sp>
            <p:nvSpPr>
              <p:cNvPr id="108" name="矩形 107"/>
              <p:cNvSpPr/>
              <p:nvPr/>
            </p:nvSpPr>
            <p:spPr>
              <a:xfrm>
                <a:off x="5465056" y="2492896"/>
                <a:ext cx="1447683" cy="2592288"/>
              </a:xfrm>
              <a:prstGeom prst="rect">
                <a:avLst/>
              </a:prstGeom>
              <a:solidFill>
                <a:schemeClr val="bg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6" name="图片 15"/>
              <p:cNvPicPr>
                <a:picLocks noChangeAspect="1"/>
              </p:cNvPicPr>
              <p:nvPr/>
            </p:nvPicPr>
            <p:blipFill>
              <a:blip r:embed="rId13" cstate="print">
                <a:lum bright="-40000" contrast="-40000"/>
              </a:blip>
              <a:stretch>
                <a:fillRect/>
              </a:stretch>
            </p:blipFill>
            <p:spPr>
              <a:xfrm>
                <a:off x="5606772" y="2708920"/>
                <a:ext cx="1142185" cy="403099"/>
              </a:xfrm>
              <a:prstGeom prst="rect">
                <a:avLst/>
              </a:prstGeom>
            </p:spPr>
          </p:pic>
          <p:pic>
            <p:nvPicPr>
              <p:cNvPr id="17" name="图片 16"/>
              <p:cNvPicPr>
                <a:picLocks noChangeAspect="1"/>
              </p:cNvPicPr>
              <p:nvPr/>
            </p:nvPicPr>
            <p:blipFill>
              <a:blip r:embed="rId14" cstate="print">
                <a:lum bright="-40000" contrast="-40000"/>
              </a:blip>
              <a:stretch>
                <a:fillRect/>
              </a:stretch>
            </p:blipFill>
            <p:spPr>
              <a:xfrm>
                <a:off x="5620498" y="3321954"/>
                <a:ext cx="1142185" cy="403099"/>
              </a:xfrm>
              <a:prstGeom prst="rect">
                <a:avLst/>
              </a:prstGeom>
            </p:spPr>
          </p:pic>
          <p:pic>
            <p:nvPicPr>
              <p:cNvPr id="18" name="图片 17"/>
              <p:cNvPicPr>
                <a:picLocks noChangeAspect="1"/>
              </p:cNvPicPr>
              <p:nvPr/>
            </p:nvPicPr>
            <p:blipFill>
              <a:blip r:embed="rId15" cstate="print">
                <a:lum bright="-40000" contrast="-40000"/>
              </a:blip>
              <a:stretch>
                <a:fillRect/>
              </a:stretch>
            </p:blipFill>
            <p:spPr>
              <a:xfrm>
                <a:off x="5627360" y="4496877"/>
                <a:ext cx="1142185" cy="403099"/>
              </a:xfrm>
              <a:prstGeom prst="rect">
                <a:avLst/>
              </a:prstGeom>
            </p:spPr>
          </p:pic>
          <p:pic>
            <p:nvPicPr>
              <p:cNvPr id="19" name="图片 18"/>
              <p:cNvPicPr>
                <a:picLocks noChangeAspect="1"/>
              </p:cNvPicPr>
              <p:nvPr/>
            </p:nvPicPr>
            <p:blipFill>
              <a:blip r:embed="rId16" cstate="print">
                <a:lum bright="-40000" contrast="-40000"/>
              </a:blip>
              <a:stretch>
                <a:fillRect/>
              </a:stretch>
            </p:blipFill>
            <p:spPr>
              <a:xfrm>
                <a:off x="5627360" y="3882327"/>
                <a:ext cx="1142185" cy="403099"/>
              </a:xfrm>
              <a:prstGeom prst="rect">
                <a:avLst/>
              </a:prstGeom>
            </p:spPr>
          </p:pic>
        </p:grpSp>
        <p:grpSp>
          <p:nvGrpSpPr>
            <p:cNvPr id="15" name="组 106"/>
            <p:cNvGrpSpPr/>
            <p:nvPr/>
          </p:nvGrpSpPr>
          <p:grpSpPr>
            <a:xfrm>
              <a:off x="7017419" y="2919597"/>
              <a:ext cx="647057" cy="1836989"/>
              <a:chOff x="6855115" y="2919597"/>
              <a:chExt cx="952700" cy="1836989"/>
            </a:xfrm>
          </p:grpSpPr>
          <p:cxnSp>
            <p:nvCxnSpPr>
              <p:cNvPr id="10" name="直线连接符 9"/>
              <p:cNvCxnSpPr/>
              <p:nvPr/>
            </p:nvCxnSpPr>
            <p:spPr>
              <a:xfrm>
                <a:off x="6855115" y="2919597"/>
                <a:ext cx="9527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直线连接符 10"/>
              <p:cNvCxnSpPr/>
              <p:nvPr/>
            </p:nvCxnSpPr>
            <p:spPr>
              <a:xfrm>
                <a:off x="6855115" y="3519873"/>
                <a:ext cx="9527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线连接符 11"/>
              <p:cNvCxnSpPr/>
              <p:nvPr/>
            </p:nvCxnSpPr>
            <p:spPr>
              <a:xfrm>
                <a:off x="6855115" y="4127381"/>
                <a:ext cx="9527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线连接符 12"/>
              <p:cNvCxnSpPr/>
              <p:nvPr/>
            </p:nvCxnSpPr>
            <p:spPr>
              <a:xfrm>
                <a:off x="6855115" y="4756586"/>
                <a:ext cx="952700" cy="0"/>
              </a:xfrm>
              <a:prstGeom prst="line">
                <a:avLst/>
              </a:prstGeom>
              <a:ln w="30480" cap="rnd">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grpSp>
      <p:sp>
        <p:nvSpPr>
          <p:cNvPr id="9" name="标题 3"/>
          <p:cNvSpPr txBox="1">
            <a:spLocks/>
          </p:cNvSpPr>
          <p:nvPr/>
        </p:nvSpPr>
        <p:spPr>
          <a:xfrm>
            <a:off x="2500298" y="1463677"/>
            <a:ext cx="4357717" cy="507059"/>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1" lang="zh-CN" altLang="en-US" sz="3200" spc="225" dirty="0">
                <a:latin typeface="Microsoft YaHei" charset="-122"/>
                <a:ea typeface="Microsoft YaHei" charset="-122"/>
                <a:cs typeface="Microsoft YaHei" charset="-122"/>
              </a:rPr>
              <a:t>个性化教学是关键</a:t>
            </a:r>
          </a:p>
        </p:txBody>
      </p:sp>
    </p:spTree>
    <p:extLst>
      <p:ext uri="{BB962C8B-B14F-4D97-AF65-F5344CB8AC3E}">
        <p14:creationId xmlns:p14="http://schemas.microsoft.com/office/powerpoint/2010/main" xmlns="" val="5148940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1+#ppt_w/2"/>
                                          </p:val>
                                        </p:tav>
                                        <p:tav tm="100000">
                                          <p:val>
                                            <p:strVal val="#ppt_x"/>
                                          </p:val>
                                        </p:tav>
                                      </p:tavLst>
                                    </p:anim>
                                    <p:anim calcmode="lin" valueType="num">
                                      <p:cBhvr additive="base">
                                        <p:cTn id="13" dur="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anim calcmode="lin" valueType="num">
                                      <p:cBhvr>
                                        <p:cTn id="24" dur="500" fill="hold"/>
                                        <p:tgtEl>
                                          <p:spTgt spid="4"/>
                                        </p:tgtEl>
                                        <p:attrNameLst>
                                          <p:attrName>ppt_x</p:attrName>
                                        </p:attrNameLst>
                                      </p:cBhvr>
                                      <p:tavLst>
                                        <p:tav tm="0">
                                          <p:val>
                                            <p:strVal val="#ppt_x"/>
                                          </p:val>
                                        </p:tav>
                                        <p:tav tm="100000">
                                          <p:val>
                                            <p:strVal val="#ppt_x"/>
                                          </p:val>
                                        </p:tav>
                                      </p:tavLst>
                                    </p:anim>
                                    <p:anim calcmode="lin" valueType="num">
                                      <p:cBhvr>
                                        <p:cTn id="25"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标题 1"/>
          <p:cNvSpPr txBox="1">
            <a:spLocks/>
          </p:cNvSpPr>
          <p:nvPr/>
        </p:nvSpPr>
        <p:spPr>
          <a:xfrm>
            <a:off x="1013340" y="1497448"/>
            <a:ext cx="6374367" cy="592971"/>
          </a:xfrm>
          <a:prstGeom prst="rect">
            <a:avLst/>
          </a:prstGeom>
        </p:spPr>
        <p:txBody>
          <a:bodyPr vert="horz" lIns="121899" tIns="60949" rIns="121899" bIns="60949" rtlCol="0" anchor="b">
            <a:normAutofit fontScale="92500"/>
          </a:bodyPr>
          <a:lstStyle>
            <a:lvl1pPr algn="l" defTabSz="1218987" rtl="0" eaLnBrk="1" latinLnBrk="0" hangingPunct="1">
              <a:lnSpc>
                <a:spcPct val="85000"/>
              </a:lnSpc>
              <a:spcBef>
                <a:spcPct val="0"/>
              </a:spcBef>
              <a:buNone/>
              <a:tabLst/>
              <a:defRPr sz="4400" kern="1200" cap="none" baseline="0">
                <a:solidFill>
                  <a:schemeClr val="tx1"/>
                </a:solidFill>
                <a:latin typeface="微软雅黑" panose="020B0503020204020204" pitchFamily="34" charset="-122"/>
                <a:ea typeface="微软雅黑" panose="020B0503020204020204" pitchFamily="34" charset="-122"/>
                <a:cs typeface="+mj-cs"/>
              </a:defRPr>
            </a:lvl1pPr>
          </a:lstStyle>
          <a:p>
            <a:r>
              <a:rPr lang="en-US" altLang="zh-CN" sz="2800" dirty="0" smtClean="0"/>
              <a:t>365</a:t>
            </a:r>
            <a:r>
              <a:rPr lang="zh-CN" altLang="en-US" sz="2800" dirty="0" smtClean="0"/>
              <a:t>份职业未来的“被淘汰概率</a:t>
            </a:r>
            <a:r>
              <a:rPr lang="zh-CN" altLang="en-US" sz="2800" dirty="0" smtClean="0">
                <a:solidFill>
                  <a:srgbClr val="FFC000"/>
                </a:solidFill>
              </a:rPr>
              <a:t>↓</a:t>
            </a:r>
            <a:r>
              <a:rPr lang="zh-CN" altLang="en-US" sz="2800" dirty="0" smtClean="0"/>
              <a:t>”（</a:t>
            </a:r>
            <a:r>
              <a:rPr lang="en-US" altLang="zh-CN" sz="2800" dirty="0" smtClean="0"/>
              <a:t>BBC</a:t>
            </a:r>
            <a:r>
              <a:rPr lang="zh-CN" altLang="en-US" sz="2800" dirty="0" smtClean="0"/>
              <a:t>）</a:t>
            </a:r>
            <a:endParaRPr lang="zh-CN" altLang="en-US" sz="2800" dirty="0"/>
          </a:p>
        </p:txBody>
      </p:sp>
      <p:grpSp>
        <p:nvGrpSpPr>
          <p:cNvPr id="2" name="组 1"/>
          <p:cNvGrpSpPr/>
          <p:nvPr/>
        </p:nvGrpSpPr>
        <p:grpSpPr>
          <a:xfrm>
            <a:off x="500035" y="2282100"/>
            <a:ext cx="4507073" cy="4099228"/>
            <a:chOff x="666538" y="2282100"/>
            <a:chExt cx="6007868" cy="4099228"/>
          </a:xfrm>
        </p:grpSpPr>
        <p:sp>
          <p:nvSpPr>
            <p:cNvPr id="18" name="矩形 17"/>
            <p:cNvSpPr/>
            <p:nvPr/>
          </p:nvSpPr>
          <p:spPr>
            <a:xfrm>
              <a:off x="666538" y="2282100"/>
              <a:ext cx="5713554" cy="461537"/>
            </a:xfrm>
            <a:prstGeom prst="rect">
              <a:avLst/>
            </a:prstGeom>
          </p:spPr>
          <p:txBody>
            <a:bodyPr wrap="square">
              <a:spAutoFit/>
            </a:bodyPr>
            <a:lstStyle/>
            <a:p>
              <a:r>
                <a:rPr lang="zh-CN" altLang="en-US" sz="2399" dirty="0">
                  <a:latin typeface="Microsoft YaHei Light" charset="-122"/>
                  <a:ea typeface="Microsoft YaHei Light" charset="-122"/>
                  <a:cs typeface="Microsoft YaHei Light" charset="-122"/>
                </a:rPr>
                <a:t>未来最容易被淘汰的</a:t>
              </a:r>
              <a:r>
                <a:rPr lang="en-US" altLang="zh-CN" sz="2399" dirty="0">
                  <a:latin typeface="Microsoft YaHei Light" charset="-122"/>
                  <a:ea typeface="Microsoft YaHei Light" charset="-122"/>
                  <a:cs typeface="Microsoft YaHei Light" charset="-122"/>
                </a:rPr>
                <a:t>10</a:t>
              </a:r>
              <a:r>
                <a:rPr lang="zh-CN" altLang="en-US" sz="2399" dirty="0">
                  <a:latin typeface="Microsoft YaHei Light" charset="-122"/>
                  <a:ea typeface="Microsoft YaHei Light" charset="-122"/>
                  <a:cs typeface="Microsoft YaHei Light" charset="-122"/>
                </a:rPr>
                <a:t>种职业</a:t>
              </a:r>
            </a:p>
          </p:txBody>
        </p:sp>
        <p:sp>
          <p:nvSpPr>
            <p:cNvPr id="3" name="矩形 2"/>
            <p:cNvSpPr/>
            <p:nvPr/>
          </p:nvSpPr>
          <p:spPr>
            <a:xfrm>
              <a:off x="1526027" y="2935327"/>
              <a:ext cx="4073213" cy="34460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2" name="矩形 21"/>
            <p:cNvSpPr/>
            <p:nvPr/>
          </p:nvSpPr>
          <p:spPr>
            <a:xfrm>
              <a:off x="1904682" y="3212976"/>
              <a:ext cx="4769724" cy="2862322"/>
            </a:xfrm>
            <a:prstGeom prst="rect">
              <a:avLst/>
            </a:prstGeom>
          </p:spPr>
          <p:txBody>
            <a:bodyPr wrap="none">
              <a:spAutoFit/>
            </a:bodyPr>
            <a:lstStyle/>
            <a:p>
              <a:r>
                <a:rPr lang="en-US" altLang="zh-CN" sz="1800" dirty="0">
                  <a:solidFill>
                    <a:schemeClr val="bg1"/>
                  </a:solidFill>
                  <a:latin typeface="Microsoft YaHei Light" charset="-122"/>
                  <a:ea typeface="Microsoft YaHei Light" charset="-122"/>
                  <a:cs typeface="Microsoft YaHei Light" charset="-122"/>
                </a:rPr>
                <a:t>10</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HR</a:t>
              </a:r>
              <a:r>
                <a:rPr lang="zh-CN" altLang="en-US" sz="1800" dirty="0">
                  <a:solidFill>
                    <a:schemeClr val="bg1"/>
                  </a:solidFill>
                  <a:latin typeface="Microsoft YaHei Light" charset="-122"/>
                  <a:ea typeface="Microsoft YaHei Light" charset="-122"/>
                  <a:cs typeface="Microsoft YaHei Light" charset="-122"/>
                </a:rPr>
                <a:t>，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a:solidFill>
                    <a:schemeClr val="bg1"/>
                  </a:solidFill>
                  <a:latin typeface="Microsoft YaHei Light" charset="-122"/>
                  <a:ea typeface="Microsoft YaHei Light" charset="-122"/>
                  <a:cs typeface="Microsoft YaHei Light" charset="-122"/>
                </a:rPr>
                <a:t> ：</a:t>
              </a:r>
              <a:r>
                <a:rPr lang="en-US" altLang="zh-CN" sz="1800" dirty="0">
                  <a:solidFill>
                    <a:schemeClr val="bg1"/>
                  </a:solidFill>
                  <a:latin typeface="Microsoft YaHei Light" charset="-122"/>
                  <a:ea typeface="Microsoft YaHei Light" charset="-122"/>
                  <a:cs typeface="Microsoft YaHei Light" charset="-122"/>
                </a:rPr>
                <a:t>89.7%</a:t>
              </a:r>
            </a:p>
            <a:p>
              <a:r>
                <a:rPr lang="en-US" altLang="zh-CN" sz="1800" dirty="0">
                  <a:solidFill>
                    <a:schemeClr val="bg1"/>
                  </a:solidFill>
                  <a:latin typeface="Microsoft YaHei Light" charset="-122"/>
                  <a:ea typeface="Microsoft YaHei Light" charset="-122"/>
                  <a:cs typeface="Microsoft YaHei Light" charset="-122"/>
                </a:rPr>
                <a:t>9</a:t>
              </a:r>
              <a:r>
                <a:rPr lang="zh-CN" altLang="en-US" sz="1800" dirty="0">
                  <a:solidFill>
                    <a:schemeClr val="bg1"/>
                  </a:solidFill>
                  <a:latin typeface="Microsoft YaHei Light" charset="-122"/>
                  <a:ea typeface="Microsoft YaHei Light" charset="-122"/>
                  <a:cs typeface="Microsoft YaHei Light" charset="-122"/>
                </a:rPr>
                <a:t>、客服，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91.0%</a:t>
              </a:r>
            </a:p>
            <a:p>
              <a:r>
                <a:rPr lang="en-US" altLang="zh-CN" sz="1800" dirty="0">
                  <a:solidFill>
                    <a:schemeClr val="bg1"/>
                  </a:solidFill>
                  <a:latin typeface="Microsoft YaHei Light" charset="-122"/>
                  <a:ea typeface="Microsoft YaHei Light" charset="-122"/>
                  <a:cs typeface="Microsoft YaHei Light" charset="-122"/>
                </a:rPr>
                <a:t>8</a:t>
              </a:r>
              <a:r>
                <a:rPr lang="zh-CN" altLang="en-US" sz="1800" dirty="0">
                  <a:solidFill>
                    <a:schemeClr val="bg1"/>
                  </a:solidFill>
                  <a:latin typeface="Microsoft YaHei Light" charset="-122"/>
                  <a:ea typeface="Microsoft YaHei Light" charset="-122"/>
                  <a:cs typeface="Microsoft YaHei Light" charset="-122"/>
                </a:rPr>
                <a:t>、前台，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95.6%</a:t>
              </a:r>
            </a:p>
            <a:p>
              <a:r>
                <a:rPr lang="en-US" altLang="zh-CN" sz="1800" dirty="0">
                  <a:solidFill>
                    <a:schemeClr val="bg1"/>
                  </a:solidFill>
                  <a:latin typeface="Microsoft YaHei Light" charset="-122"/>
                  <a:ea typeface="Microsoft YaHei Light" charset="-122"/>
                  <a:cs typeface="Microsoft YaHei Light" charset="-122"/>
                </a:rPr>
                <a:t>7</a:t>
              </a:r>
              <a:r>
                <a:rPr lang="zh-CN" altLang="en-US" sz="1800" dirty="0">
                  <a:solidFill>
                    <a:schemeClr val="bg1"/>
                  </a:solidFill>
                  <a:latin typeface="Microsoft YaHei Light" charset="-122"/>
                  <a:ea typeface="Microsoft YaHei Light" charset="-122"/>
                  <a:cs typeface="Microsoft YaHei Light" charset="-122"/>
                </a:rPr>
                <a:t>、接线员，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96.5%</a:t>
              </a:r>
            </a:p>
            <a:p>
              <a:r>
                <a:rPr lang="en-US" altLang="zh-CN" sz="1800" dirty="0">
                  <a:solidFill>
                    <a:schemeClr val="bg1"/>
                  </a:solidFill>
                  <a:latin typeface="Microsoft YaHei Light" charset="-122"/>
                  <a:ea typeface="Microsoft YaHei Light" charset="-122"/>
                  <a:cs typeface="Microsoft YaHei Light" charset="-122"/>
                </a:rPr>
                <a:t>6</a:t>
              </a:r>
              <a:r>
                <a:rPr lang="zh-CN" altLang="en-US" sz="1800" dirty="0">
                  <a:solidFill>
                    <a:schemeClr val="bg1"/>
                  </a:solidFill>
                  <a:latin typeface="Microsoft YaHei Light" charset="-122"/>
                  <a:ea typeface="Microsoft YaHei Light" charset="-122"/>
                  <a:cs typeface="Microsoft YaHei Light" charset="-122"/>
                </a:rPr>
                <a:t>、政府职员，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96.8%</a:t>
              </a:r>
            </a:p>
            <a:p>
              <a:r>
                <a:rPr lang="en-US" altLang="zh-CN" sz="1800" dirty="0">
                  <a:solidFill>
                    <a:schemeClr val="bg1"/>
                  </a:solidFill>
                  <a:latin typeface="Microsoft YaHei Light" charset="-122"/>
                  <a:ea typeface="Microsoft YaHei Light" charset="-122"/>
                  <a:cs typeface="Microsoft YaHei Light" charset="-122"/>
                </a:rPr>
                <a:t>5</a:t>
              </a:r>
              <a:r>
                <a:rPr lang="zh-CN" altLang="en-US" sz="1800" dirty="0">
                  <a:solidFill>
                    <a:schemeClr val="bg1"/>
                  </a:solidFill>
                  <a:latin typeface="Microsoft YaHei Light" charset="-122"/>
                  <a:ea typeface="Microsoft YaHei Light" charset="-122"/>
                  <a:cs typeface="Microsoft YaHei Light" charset="-122"/>
                </a:rPr>
                <a:t>、银行职员，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96.8%</a:t>
              </a:r>
            </a:p>
            <a:p>
              <a:r>
                <a:rPr lang="en-US" altLang="zh-CN" sz="1800" dirty="0">
                  <a:solidFill>
                    <a:schemeClr val="bg1"/>
                  </a:solidFill>
                  <a:latin typeface="Microsoft YaHei Light" charset="-122"/>
                  <a:ea typeface="Microsoft YaHei Light" charset="-122"/>
                  <a:cs typeface="Microsoft YaHei Light" charset="-122"/>
                </a:rPr>
                <a:t>4</a:t>
              </a:r>
              <a:r>
                <a:rPr lang="zh-CN" altLang="en-US" sz="1800" dirty="0">
                  <a:solidFill>
                    <a:schemeClr val="bg1"/>
                  </a:solidFill>
                  <a:latin typeface="Microsoft YaHei Light" charset="-122"/>
                  <a:ea typeface="Microsoft YaHei Light" charset="-122"/>
                  <a:cs typeface="Microsoft YaHei Light" charset="-122"/>
                </a:rPr>
                <a:t>、保险业务员，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97.0%</a:t>
              </a:r>
            </a:p>
            <a:p>
              <a:r>
                <a:rPr lang="en-US" altLang="zh-CN" sz="1800" dirty="0">
                  <a:solidFill>
                    <a:schemeClr val="bg1"/>
                  </a:solidFill>
                  <a:latin typeface="Microsoft YaHei Light" charset="-122"/>
                  <a:ea typeface="Microsoft YaHei Light" charset="-122"/>
                  <a:cs typeface="Microsoft YaHei Light" charset="-122"/>
                </a:rPr>
                <a:t>3</a:t>
              </a:r>
              <a:r>
                <a:rPr lang="zh-CN" altLang="en-US" sz="1800" dirty="0">
                  <a:solidFill>
                    <a:schemeClr val="bg1"/>
                  </a:solidFill>
                  <a:latin typeface="Microsoft YaHei Light" charset="-122"/>
                  <a:ea typeface="Microsoft YaHei Light" charset="-122"/>
                  <a:cs typeface="Microsoft YaHei Light" charset="-122"/>
                </a:rPr>
                <a:t>、会计，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97.6%</a:t>
              </a:r>
            </a:p>
            <a:p>
              <a:r>
                <a:rPr lang="en-US" altLang="zh-CN" sz="1800" dirty="0">
                  <a:solidFill>
                    <a:schemeClr val="bg1"/>
                  </a:solidFill>
                  <a:latin typeface="Microsoft YaHei Light" charset="-122"/>
                  <a:ea typeface="Microsoft YaHei Light" charset="-122"/>
                  <a:cs typeface="Microsoft YaHei Light" charset="-122"/>
                </a:rPr>
                <a:t>2</a:t>
              </a:r>
              <a:r>
                <a:rPr lang="zh-CN" altLang="en-US" sz="1800" dirty="0">
                  <a:solidFill>
                    <a:schemeClr val="bg1"/>
                  </a:solidFill>
                  <a:latin typeface="Microsoft YaHei Light" charset="-122"/>
                  <a:ea typeface="Microsoft YaHei Light" charset="-122"/>
                  <a:cs typeface="Microsoft YaHei Light" charset="-122"/>
                </a:rPr>
                <a:t>、打字员、速记员，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98.5%</a:t>
              </a:r>
            </a:p>
            <a:p>
              <a:r>
                <a:rPr lang="en-US" altLang="zh-CN" sz="1800" dirty="0">
                  <a:solidFill>
                    <a:schemeClr val="bg1"/>
                  </a:solidFill>
                  <a:latin typeface="Microsoft YaHei Light" charset="-122"/>
                  <a:ea typeface="Microsoft YaHei Light" charset="-122"/>
                  <a:cs typeface="Microsoft YaHei Light" charset="-122"/>
                </a:rPr>
                <a:t>1</a:t>
              </a:r>
              <a:r>
                <a:rPr lang="zh-CN" altLang="en-US" sz="1800" dirty="0">
                  <a:solidFill>
                    <a:schemeClr val="bg1"/>
                  </a:solidFill>
                  <a:latin typeface="Microsoft YaHei Light" charset="-122"/>
                  <a:ea typeface="Microsoft YaHei Light" charset="-122"/>
                  <a:cs typeface="Microsoft YaHei Light" charset="-122"/>
                </a:rPr>
                <a:t>、电话推销员，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en-US" altLang="zh-CN" sz="1800" dirty="0">
                  <a:solidFill>
                    <a:schemeClr val="bg1"/>
                  </a:solidFill>
                  <a:latin typeface="Microsoft YaHei Light" charset="-122"/>
                  <a:ea typeface="Microsoft YaHei Light" charset="-122"/>
                  <a:cs typeface="Microsoft YaHei Light" charset="-122"/>
                </a:rPr>
                <a:t>99.0%</a:t>
              </a:r>
            </a:p>
          </p:txBody>
        </p:sp>
      </p:grpSp>
      <p:grpSp>
        <p:nvGrpSpPr>
          <p:cNvPr id="4" name="组 3"/>
          <p:cNvGrpSpPr/>
          <p:nvPr/>
        </p:nvGrpSpPr>
        <p:grpSpPr>
          <a:xfrm>
            <a:off x="4714876" y="2306290"/>
            <a:ext cx="4282374" cy="4075038"/>
            <a:chOff x="6443486" y="2306290"/>
            <a:chExt cx="5549724" cy="4075038"/>
          </a:xfrm>
        </p:grpSpPr>
        <p:sp>
          <p:nvSpPr>
            <p:cNvPr id="17" name="矩形 16"/>
            <p:cNvSpPr/>
            <p:nvPr/>
          </p:nvSpPr>
          <p:spPr>
            <a:xfrm>
              <a:off x="6443486" y="2306290"/>
              <a:ext cx="5545374" cy="461537"/>
            </a:xfrm>
            <a:prstGeom prst="rect">
              <a:avLst/>
            </a:prstGeom>
          </p:spPr>
          <p:txBody>
            <a:bodyPr wrap="none">
              <a:spAutoFit/>
            </a:bodyPr>
            <a:lstStyle/>
            <a:p>
              <a:r>
                <a:rPr lang="zh-CN" altLang="en-US" sz="2399" dirty="0">
                  <a:latin typeface="Microsoft YaHei Light" charset="-122"/>
                  <a:ea typeface="Microsoft YaHei Light" charset="-122"/>
                  <a:cs typeface="Microsoft YaHei Light" charset="-122"/>
                </a:rPr>
                <a:t>人工智能最难取代的</a:t>
              </a:r>
              <a:r>
                <a:rPr lang="en-US" altLang="zh-CN" sz="2399" dirty="0">
                  <a:latin typeface="Microsoft YaHei Light" charset="-122"/>
                  <a:ea typeface="Microsoft YaHei Light" charset="-122"/>
                  <a:cs typeface="Microsoft YaHei Light" charset="-122"/>
                </a:rPr>
                <a:t>10</a:t>
              </a:r>
              <a:r>
                <a:rPr lang="zh-CN" altLang="en-US" sz="2399" dirty="0">
                  <a:latin typeface="Microsoft YaHei Light" charset="-122"/>
                  <a:ea typeface="Microsoft YaHei Light" charset="-122"/>
                  <a:cs typeface="Microsoft YaHei Light" charset="-122"/>
                </a:rPr>
                <a:t>大职业</a:t>
              </a:r>
            </a:p>
          </p:txBody>
        </p:sp>
        <p:sp>
          <p:nvSpPr>
            <p:cNvPr id="23" name="矩形 22"/>
            <p:cNvSpPr/>
            <p:nvPr/>
          </p:nvSpPr>
          <p:spPr>
            <a:xfrm>
              <a:off x="6526460" y="2935327"/>
              <a:ext cx="4073213" cy="3446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矩形 24"/>
            <p:cNvSpPr/>
            <p:nvPr/>
          </p:nvSpPr>
          <p:spPr>
            <a:xfrm>
              <a:off x="6806815" y="3131205"/>
              <a:ext cx="5186395" cy="3139321"/>
            </a:xfrm>
            <a:prstGeom prst="rect">
              <a:avLst/>
            </a:prstGeom>
          </p:spPr>
          <p:txBody>
            <a:bodyPr wrap="none">
              <a:spAutoFit/>
            </a:bodyPr>
            <a:lstStyle/>
            <a:p>
              <a:r>
                <a:rPr lang="en-US" altLang="zh-CN" sz="1800" dirty="0">
                  <a:solidFill>
                    <a:schemeClr val="bg1"/>
                  </a:solidFill>
                  <a:latin typeface="Microsoft YaHei Light" charset="-122"/>
                  <a:ea typeface="Microsoft YaHei Light" charset="-122"/>
                  <a:cs typeface="Microsoft YaHei Light" charset="-122"/>
                </a:rPr>
                <a:t>10</a:t>
              </a:r>
              <a:r>
                <a:rPr lang="zh-CN" altLang="en-US" sz="1800" dirty="0">
                  <a:solidFill>
                    <a:schemeClr val="bg1"/>
                  </a:solidFill>
                  <a:latin typeface="Microsoft YaHei Light" charset="-122"/>
                  <a:ea typeface="Microsoft YaHei Light" charset="-122"/>
                  <a:cs typeface="Microsoft YaHei Light" charset="-122"/>
                </a:rPr>
                <a:t>、保姆，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8.0%</a:t>
              </a:r>
            </a:p>
            <a:p>
              <a:r>
                <a:rPr lang="en-US" altLang="zh-CN" sz="1800" dirty="0">
                  <a:solidFill>
                    <a:schemeClr val="bg1"/>
                  </a:solidFill>
                  <a:latin typeface="Microsoft YaHei Light" charset="-122"/>
                  <a:ea typeface="Microsoft YaHei Light" charset="-122"/>
                  <a:cs typeface="Microsoft YaHei Light" charset="-122"/>
                </a:rPr>
                <a:t>9</a:t>
              </a:r>
              <a:r>
                <a:rPr lang="zh-CN" altLang="en-US" sz="1800" dirty="0" smtClean="0">
                  <a:solidFill>
                    <a:schemeClr val="bg1"/>
                  </a:solidFill>
                  <a:latin typeface="Microsoft YaHei Light" charset="-122"/>
                  <a:ea typeface="Microsoft YaHei Light" charset="-122"/>
                  <a:cs typeface="Microsoft YaHei Light" charset="-122"/>
                </a:rPr>
                <a:t>、</a:t>
              </a:r>
              <a:r>
                <a:rPr lang="zh-CN" altLang="en-US" sz="1800" dirty="0">
                  <a:solidFill>
                    <a:schemeClr val="bg1"/>
                  </a:solidFill>
                  <a:latin typeface="Microsoft YaHei Light" charset="-122"/>
                  <a:ea typeface="Microsoft YaHei Light" charset="-122"/>
                  <a:cs typeface="Microsoft YaHei Light" charset="-122"/>
                </a:rPr>
                <a:t>健身</a:t>
              </a:r>
              <a:r>
                <a:rPr lang="zh-CN" altLang="en-US" sz="1800" dirty="0" smtClean="0">
                  <a:solidFill>
                    <a:schemeClr val="bg1"/>
                  </a:solidFill>
                  <a:latin typeface="Microsoft YaHei Light" charset="-122"/>
                  <a:ea typeface="Microsoft YaHei Light" charset="-122"/>
                  <a:cs typeface="Microsoft YaHei Light" charset="-122"/>
                </a:rPr>
                <a:t>教练</a:t>
              </a:r>
              <a:r>
                <a:rPr lang="zh-CN" altLang="en-US" sz="1800" dirty="0">
                  <a:solidFill>
                    <a:schemeClr val="bg1"/>
                  </a:solidFill>
                  <a:latin typeface="Microsoft YaHei Light" charset="-122"/>
                  <a:ea typeface="Microsoft YaHei Light" charset="-122"/>
                  <a:cs typeface="Microsoft YaHei Light" charset="-122"/>
                </a:rPr>
                <a:t>，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7.5%</a:t>
              </a:r>
            </a:p>
            <a:p>
              <a:r>
                <a:rPr lang="en-US" altLang="zh-CN" sz="1800" dirty="0">
                  <a:solidFill>
                    <a:schemeClr val="bg1"/>
                  </a:solidFill>
                  <a:latin typeface="Microsoft YaHei Light" charset="-122"/>
                  <a:ea typeface="Microsoft YaHei Light" charset="-122"/>
                  <a:cs typeface="Microsoft YaHei Light" charset="-122"/>
                </a:rPr>
                <a:t>8</a:t>
              </a:r>
              <a:r>
                <a:rPr lang="zh-CN" altLang="en-US" sz="1800" dirty="0">
                  <a:solidFill>
                    <a:schemeClr val="bg1"/>
                  </a:solidFill>
                  <a:latin typeface="Microsoft YaHei Light" charset="-122"/>
                  <a:ea typeface="Microsoft YaHei Light" charset="-122"/>
                  <a:cs typeface="Microsoft YaHei Light" charset="-122"/>
                </a:rPr>
                <a:t>、艺术家、音乐家、科学家，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en-US" altLang="zh-CN" sz="1800" dirty="0" smtClean="0">
                  <a:solidFill>
                    <a:schemeClr val="bg1"/>
                  </a:solidFill>
                  <a:latin typeface="Microsoft YaHei Light" charset="-122"/>
                  <a:ea typeface="Microsoft YaHei Light" charset="-122"/>
                  <a:cs typeface="Microsoft YaHei Light" charset="-122"/>
                </a:rPr>
                <a:t/>
              </a:r>
              <a:br>
                <a:rPr lang="en-US" altLang="zh-CN" sz="1800" dirty="0" smtClean="0">
                  <a:solidFill>
                    <a:schemeClr val="bg1"/>
                  </a:solidFill>
                  <a:latin typeface="Microsoft YaHei Light" charset="-122"/>
                  <a:ea typeface="Microsoft YaHei Light" charset="-122"/>
                  <a:cs typeface="Microsoft YaHei Light" charset="-122"/>
                </a:rPr>
              </a:br>
              <a:r>
                <a:rPr lang="en-US" altLang="zh-CN" sz="1800" dirty="0" smtClean="0">
                  <a:solidFill>
                    <a:schemeClr val="bg1"/>
                  </a:solidFill>
                  <a:latin typeface="Microsoft YaHei Light" charset="-122"/>
                  <a:ea typeface="Microsoft YaHei Light" charset="-122"/>
                  <a:cs typeface="Microsoft YaHei Light" charset="-122"/>
                </a:rPr>
                <a:t>     3.8</a:t>
              </a:r>
              <a:r>
                <a:rPr lang="en-US" altLang="zh-CN" sz="1800" dirty="0">
                  <a:solidFill>
                    <a:schemeClr val="bg1"/>
                  </a:solidFill>
                  <a:latin typeface="Microsoft YaHei Light" charset="-122"/>
                  <a:ea typeface="Microsoft YaHei Light" charset="-122"/>
                  <a:cs typeface="Microsoft YaHei Light" charset="-122"/>
                </a:rPr>
                <a:t>%</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4.5%</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6.2%</a:t>
              </a:r>
            </a:p>
            <a:p>
              <a:r>
                <a:rPr lang="en-US" altLang="zh-CN" sz="1800" dirty="0">
                  <a:solidFill>
                    <a:schemeClr val="bg1"/>
                  </a:solidFill>
                  <a:latin typeface="Microsoft YaHei Light" charset="-122"/>
                  <a:ea typeface="Microsoft YaHei Light" charset="-122"/>
                  <a:cs typeface="Microsoft YaHei Light" charset="-122"/>
                </a:rPr>
                <a:t>7</a:t>
              </a:r>
              <a:r>
                <a:rPr lang="zh-CN" altLang="en-US" sz="1800" dirty="0">
                  <a:solidFill>
                    <a:schemeClr val="bg1"/>
                  </a:solidFill>
                  <a:latin typeface="Microsoft YaHei Light" charset="-122"/>
                  <a:ea typeface="Microsoft YaHei Light" charset="-122"/>
                  <a:cs typeface="Microsoft YaHei Light" charset="-122"/>
                </a:rPr>
                <a:t>、律师、法官，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3.5%</a:t>
              </a:r>
            </a:p>
            <a:p>
              <a:r>
                <a:rPr lang="en-US" altLang="zh-CN" sz="1800" dirty="0">
                  <a:solidFill>
                    <a:schemeClr val="bg1"/>
                  </a:solidFill>
                  <a:latin typeface="Microsoft YaHei Light" charset="-122"/>
                  <a:ea typeface="Microsoft YaHei Light" charset="-122"/>
                  <a:cs typeface="Microsoft YaHei Light" charset="-122"/>
                </a:rPr>
                <a:t>6</a:t>
              </a:r>
              <a:r>
                <a:rPr lang="zh-CN" altLang="en-US" sz="1800" dirty="0">
                  <a:solidFill>
                    <a:schemeClr val="bg1"/>
                  </a:solidFill>
                  <a:latin typeface="Microsoft YaHei Light" charset="-122"/>
                  <a:ea typeface="Microsoft YaHei Light" charset="-122"/>
                  <a:cs typeface="Microsoft YaHei Light" charset="-122"/>
                </a:rPr>
                <a:t>、牙医、理疗师，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2.1%</a:t>
              </a:r>
            </a:p>
            <a:p>
              <a:r>
                <a:rPr lang="en-US" altLang="zh-CN" sz="1800" dirty="0">
                  <a:solidFill>
                    <a:schemeClr val="bg1"/>
                  </a:solidFill>
                  <a:latin typeface="Microsoft YaHei Light" charset="-122"/>
                  <a:ea typeface="Microsoft YaHei Light" charset="-122"/>
                  <a:cs typeface="Microsoft YaHei Light" charset="-122"/>
                </a:rPr>
                <a:t>5</a:t>
              </a:r>
              <a:r>
                <a:rPr lang="zh-CN" altLang="en-US" sz="1800" dirty="0">
                  <a:solidFill>
                    <a:schemeClr val="bg1"/>
                  </a:solidFill>
                  <a:latin typeface="Microsoft YaHei Light" charset="-122"/>
                  <a:ea typeface="Microsoft YaHei Light" charset="-122"/>
                  <a:cs typeface="Microsoft YaHei Light" charset="-122"/>
                </a:rPr>
                <a:t>、建筑师，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1.8%</a:t>
              </a:r>
            </a:p>
            <a:p>
              <a:r>
                <a:rPr lang="en-US" altLang="zh-CN" sz="1800" dirty="0">
                  <a:solidFill>
                    <a:schemeClr val="bg1"/>
                  </a:solidFill>
                  <a:latin typeface="Microsoft YaHei Light" charset="-122"/>
                  <a:ea typeface="Microsoft YaHei Light" charset="-122"/>
                  <a:cs typeface="Microsoft YaHei Light" charset="-122"/>
                </a:rPr>
                <a:t>4</a:t>
              </a:r>
              <a:r>
                <a:rPr lang="zh-CN" altLang="en-US" sz="1800" dirty="0">
                  <a:solidFill>
                    <a:schemeClr val="bg1"/>
                  </a:solidFill>
                  <a:latin typeface="Microsoft YaHei Light" charset="-122"/>
                  <a:ea typeface="Microsoft YaHei Light" charset="-122"/>
                  <a:cs typeface="Microsoft YaHei Light" charset="-122"/>
                </a:rPr>
                <a:t>、公关，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1.4%</a:t>
              </a:r>
            </a:p>
            <a:p>
              <a:r>
                <a:rPr lang="en-US" altLang="zh-CN" sz="1800" dirty="0">
                  <a:solidFill>
                    <a:schemeClr val="bg1"/>
                  </a:solidFill>
                  <a:latin typeface="Microsoft YaHei Light" charset="-122"/>
                  <a:ea typeface="Microsoft YaHei Light" charset="-122"/>
                  <a:cs typeface="Microsoft YaHei Light" charset="-122"/>
                </a:rPr>
                <a:t>3</a:t>
              </a:r>
              <a:r>
                <a:rPr lang="zh-CN" altLang="en-US" sz="1800" dirty="0">
                  <a:solidFill>
                    <a:schemeClr val="bg1"/>
                  </a:solidFill>
                  <a:latin typeface="Microsoft YaHei Light" charset="-122"/>
                  <a:ea typeface="Microsoft YaHei Light" charset="-122"/>
                  <a:cs typeface="Microsoft YaHei Light" charset="-122"/>
                </a:rPr>
                <a:t>、心理医生， </a:t>
              </a:r>
              <a:r>
                <a:rPr lang="zh-CN" altLang="en-US" sz="1800" dirty="0">
                  <a:solidFill>
                    <a:srgbClr val="FFFF00"/>
                  </a:solidFill>
                  <a:latin typeface="Microsoft YaHei Light" charset="-122"/>
                  <a:ea typeface="Microsoft YaHei Light" charset="-122"/>
                  <a:cs typeface="Microsoft YaHei Light" charset="-122"/>
                </a:rPr>
                <a:t>↓ </a:t>
              </a:r>
              <a:r>
                <a:rPr lang="zh-CN" altLang="en-US" sz="1800" dirty="0" smtClean="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0.7%</a:t>
              </a:r>
            </a:p>
            <a:p>
              <a:r>
                <a:rPr lang="en-US" altLang="zh-CN" sz="1800" b="1" dirty="0">
                  <a:solidFill>
                    <a:srgbClr val="FFC000"/>
                  </a:solidFill>
                  <a:latin typeface="Microsoft YaHei Light" charset="-122"/>
                  <a:ea typeface="Microsoft YaHei Light" charset="-122"/>
                  <a:cs typeface="Microsoft YaHei Light" charset="-122"/>
                </a:rPr>
                <a:t>2</a:t>
              </a:r>
              <a:r>
                <a:rPr lang="zh-CN" altLang="en-US" sz="1800" b="1" dirty="0">
                  <a:solidFill>
                    <a:srgbClr val="FFC000"/>
                  </a:solidFill>
                  <a:latin typeface="Microsoft YaHei Light" charset="-122"/>
                  <a:ea typeface="Microsoft YaHei Light" charset="-122"/>
                  <a:cs typeface="Microsoft YaHei Light" charset="-122"/>
                </a:rPr>
                <a:t>、教师， ↓</a:t>
              </a:r>
              <a:r>
                <a:rPr lang="zh-CN" altLang="en-US" sz="1800" b="1" dirty="0" smtClean="0">
                  <a:solidFill>
                    <a:srgbClr val="FFC000"/>
                  </a:solidFill>
                  <a:latin typeface="Microsoft YaHei Light" charset="-122"/>
                  <a:ea typeface="Microsoft YaHei Light" charset="-122"/>
                  <a:cs typeface="Microsoft YaHei Light" charset="-122"/>
                </a:rPr>
                <a:t> </a:t>
              </a:r>
              <a:r>
                <a:rPr lang="zh-CN" altLang="en-US" sz="1800" b="1" dirty="0">
                  <a:solidFill>
                    <a:srgbClr val="FFC000"/>
                  </a:solidFill>
                  <a:latin typeface="Microsoft YaHei Light" charset="-122"/>
                  <a:ea typeface="Microsoft YaHei Light" charset="-122"/>
                  <a:cs typeface="Microsoft YaHei Light" charset="-122"/>
                </a:rPr>
                <a:t>：</a:t>
              </a:r>
              <a:r>
                <a:rPr lang="en-US" altLang="zh-CN" sz="1800" b="1" dirty="0">
                  <a:solidFill>
                    <a:srgbClr val="FFC000"/>
                  </a:solidFill>
                  <a:latin typeface="Microsoft YaHei Light" charset="-122"/>
                  <a:ea typeface="Microsoft YaHei Light" charset="-122"/>
                  <a:cs typeface="Microsoft YaHei Light" charset="-122"/>
                </a:rPr>
                <a:t>0.4%</a:t>
              </a:r>
            </a:p>
            <a:p>
              <a:r>
                <a:rPr lang="en-US" altLang="zh-CN" sz="1800" dirty="0">
                  <a:solidFill>
                    <a:schemeClr val="bg1"/>
                  </a:solidFill>
                  <a:latin typeface="Microsoft YaHei Light" charset="-122"/>
                  <a:ea typeface="Microsoft YaHei Light" charset="-122"/>
                  <a:cs typeface="Microsoft YaHei Light" charset="-122"/>
                </a:rPr>
                <a:t>1</a:t>
              </a:r>
              <a:r>
                <a:rPr lang="zh-CN" altLang="en-US" sz="1800" dirty="0">
                  <a:solidFill>
                    <a:schemeClr val="bg1"/>
                  </a:solidFill>
                  <a:latin typeface="Microsoft YaHei Light" charset="-122"/>
                  <a:ea typeface="Microsoft YaHei Light" charset="-122"/>
                  <a:cs typeface="Microsoft YaHei Light" charset="-122"/>
                </a:rPr>
                <a:t>、酒店管理者， </a:t>
              </a:r>
              <a:r>
                <a:rPr lang="zh-CN" altLang="en-US" sz="1800" dirty="0">
                  <a:solidFill>
                    <a:srgbClr val="FFFF00"/>
                  </a:solidFill>
                  <a:latin typeface="Microsoft YaHei Light" charset="-122"/>
                  <a:ea typeface="Microsoft YaHei Light" charset="-122"/>
                  <a:cs typeface="Microsoft YaHei Light" charset="-122"/>
                </a:rPr>
                <a:t>↓</a:t>
              </a:r>
              <a:r>
                <a:rPr lang="zh-CN" altLang="en-US" sz="1800" dirty="0" smtClean="0">
                  <a:solidFill>
                    <a:schemeClr val="bg1"/>
                  </a:solidFill>
                  <a:latin typeface="Microsoft YaHei Light" charset="-122"/>
                  <a:ea typeface="Microsoft YaHei Light" charset="-122"/>
                  <a:cs typeface="Microsoft YaHei Light" charset="-122"/>
                </a:rPr>
                <a:t> </a:t>
              </a:r>
              <a:r>
                <a:rPr lang="zh-CN" altLang="en-US" sz="1800" dirty="0">
                  <a:solidFill>
                    <a:schemeClr val="bg1"/>
                  </a:solidFill>
                  <a:latin typeface="Microsoft YaHei Light" charset="-122"/>
                  <a:ea typeface="Microsoft YaHei Light" charset="-122"/>
                  <a:cs typeface="Microsoft YaHei Light" charset="-122"/>
                </a:rPr>
                <a:t>：</a:t>
              </a:r>
              <a:r>
                <a:rPr lang="en-US" altLang="zh-CN" sz="1800" dirty="0">
                  <a:solidFill>
                    <a:schemeClr val="bg1"/>
                  </a:solidFill>
                  <a:latin typeface="Microsoft YaHei Light" charset="-122"/>
                  <a:ea typeface="Microsoft YaHei Light" charset="-122"/>
                  <a:cs typeface="Microsoft YaHei Light" charset="-122"/>
                </a:rPr>
                <a:t>0.4%</a:t>
              </a:r>
            </a:p>
          </p:txBody>
        </p:sp>
      </p:grpSp>
      <p:sp>
        <p:nvSpPr>
          <p:cNvPr id="10" name="矩形 9"/>
          <p:cNvSpPr/>
          <p:nvPr/>
        </p:nvSpPr>
        <p:spPr>
          <a:xfrm>
            <a:off x="428596" y="487294"/>
            <a:ext cx="8429684" cy="584775"/>
          </a:xfrm>
          <a:prstGeom prst="rect">
            <a:avLst/>
          </a:prstGeom>
        </p:spPr>
        <p:txBody>
          <a:bodyPr wrap="square">
            <a:spAutoFit/>
          </a:bodyPr>
          <a:lstStyle/>
          <a:p>
            <a:r>
              <a:rPr lang="zh-CN" altLang="en-US" sz="3200" b="1" dirty="0" smtClean="0">
                <a:latin typeface="Microsoft YaHei Light" charset="-122"/>
                <a:ea typeface="Microsoft YaHei Light" charset="-122"/>
                <a:cs typeface="Microsoft YaHei Light" charset="-122"/>
              </a:rPr>
              <a:t>教育</a:t>
            </a:r>
            <a:r>
              <a:rPr lang="zh-CN" altLang="en-US" sz="3200" b="1" dirty="0">
                <a:latin typeface="Microsoft YaHei Light" charset="-122"/>
                <a:ea typeface="Microsoft YaHei Light" charset="-122"/>
                <a:cs typeface="Microsoft YaHei Light" charset="-122"/>
              </a:rPr>
              <a:t>改革最迫切的</a:t>
            </a:r>
            <a:r>
              <a:rPr lang="zh-CN" altLang="en-US" sz="3200" b="1" dirty="0" smtClean="0">
                <a:latin typeface="Microsoft YaHei Light" charset="-122"/>
                <a:ea typeface="Microsoft YaHei Light" charset="-122"/>
                <a:cs typeface="Microsoft YaHei Light" charset="-122"/>
              </a:rPr>
              <a:t>命题：</a:t>
            </a:r>
            <a:r>
              <a:rPr lang="zh-CN" altLang="en-US" sz="2400" b="1" dirty="0" smtClean="0">
                <a:latin typeface="Microsoft YaHei Light" charset="-122"/>
                <a:ea typeface="Microsoft YaHei Light" charset="-122"/>
                <a:cs typeface="Microsoft YaHei Light" charset="-122"/>
              </a:rPr>
              <a:t>回应技术发展带来的挑战</a:t>
            </a:r>
            <a:endParaRPr lang="zh-CN" altLang="en-US" sz="2400" b="1" dirty="0">
              <a:latin typeface="Microsoft YaHei Light" charset="-122"/>
              <a:ea typeface="Microsoft YaHei Light" charset="-122"/>
              <a:cs typeface="Microsoft YaHei Light" charset="-122"/>
            </a:endParaRPr>
          </a:p>
        </p:txBody>
      </p:sp>
      <p:cxnSp>
        <p:nvCxnSpPr>
          <p:cNvPr id="11" name="直线连接符 10"/>
          <p:cNvCxnSpPr/>
          <p:nvPr/>
        </p:nvCxnSpPr>
        <p:spPr>
          <a:xfrm>
            <a:off x="828876" y="1160748"/>
            <a:ext cx="747050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49800888"/>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additive="base">
                                        <p:cTn id="16" dur="500" fill="hold"/>
                                        <p:tgtEl>
                                          <p:spTgt spid="12"/>
                                        </p:tgtEl>
                                        <p:attrNameLst>
                                          <p:attrName>ppt_x</p:attrName>
                                        </p:attrNameLst>
                                      </p:cBhvr>
                                      <p:tavLst>
                                        <p:tav tm="0">
                                          <p:val>
                                            <p:strVal val="#ppt_x"/>
                                          </p:val>
                                        </p:tav>
                                        <p:tav tm="100000">
                                          <p:val>
                                            <p:strVal val="#ppt_x"/>
                                          </p:val>
                                        </p:tav>
                                      </p:tavLst>
                                    </p:anim>
                                    <p:anim calcmode="lin" valueType="num">
                                      <p:cBhvr additive="base">
                                        <p:cTn id="17" dur="500" fill="hold"/>
                                        <p:tgtEl>
                                          <p:spTgt spid="12"/>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500"/>
                                        <p:tgtEl>
                                          <p:spTgt spid="2"/>
                                        </p:tgtEl>
                                      </p:cBhvr>
                                    </p:animEffect>
                                    <p:anim calcmode="lin" valueType="num">
                                      <p:cBhvr>
                                        <p:cTn id="22" dur="500" fill="hold"/>
                                        <p:tgtEl>
                                          <p:spTgt spid="2"/>
                                        </p:tgtEl>
                                        <p:attrNameLst>
                                          <p:attrName>ppt_x</p:attrName>
                                        </p:attrNameLst>
                                      </p:cBhvr>
                                      <p:tavLst>
                                        <p:tav tm="0">
                                          <p:val>
                                            <p:strVal val="#ppt_x"/>
                                          </p:val>
                                        </p:tav>
                                        <p:tav tm="100000">
                                          <p:val>
                                            <p:strVal val="#ppt_x"/>
                                          </p:val>
                                        </p:tav>
                                      </p:tavLst>
                                    </p:anim>
                                    <p:anim calcmode="lin" valueType="num">
                                      <p:cBhvr>
                                        <p:cTn id="23" dur="5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anim calcmode="lin" valueType="num">
                                      <p:cBhvr>
                                        <p:cTn id="28" dur="500" fill="hold"/>
                                        <p:tgtEl>
                                          <p:spTgt spid="4"/>
                                        </p:tgtEl>
                                        <p:attrNameLst>
                                          <p:attrName>ppt_x</p:attrName>
                                        </p:attrNameLst>
                                      </p:cBhvr>
                                      <p:tavLst>
                                        <p:tav tm="0">
                                          <p:val>
                                            <p:strVal val="#ppt_x"/>
                                          </p:val>
                                        </p:tav>
                                        <p:tav tm="100000">
                                          <p:val>
                                            <p:strVal val="#ppt_x"/>
                                          </p:val>
                                        </p:tav>
                                      </p:tavLst>
                                    </p:anim>
                                    <p:anim calcmode="lin" valueType="num">
                                      <p:cBhvr>
                                        <p:cTn id="29" dur="5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828876" y="692696"/>
            <a:ext cx="5671950" cy="461665"/>
          </a:xfrm>
          <a:prstGeom prst="rect">
            <a:avLst/>
          </a:prstGeom>
        </p:spPr>
        <p:txBody>
          <a:bodyPr wrap="square">
            <a:spAutoFit/>
          </a:bodyPr>
          <a:lstStyle/>
          <a:p>
            <a:r>
              <a:rPr lang="zh-CN" altLang="en-US" sz="2400" b="1" dirty="0">
                <a:latin typeface="Microsoft YaHei Light" charset="-122"/>
                <a:ea typeface="Microsoft YaHei Light" charset="-122"/>
                <a:cs typeface="Microsoft YaHei Light" charset="-122"/>
              </a:rPr>
              <a:t>教师角色精细化的国际</a:t>
            </a:r>
            <a:r>
              <a:rPr lang="zh-CN" altLang="en-US" sz="2400" b="1" dirty="0" smtClean="0">
                <a:latin typeface="Microsoft YaHei Light" charset="-122"/>
                <a:ea typeface="Microsoft YaHei Light" charset="-122"/>
                <a:cs typeface="Microsoft YaHei Light" charset="-122"/>
              </a:rPr>
              <a:t>趋向</a:t>
            </a:r>
            <a:r>
              <a:rPr lang="zh-CN" altLang="en-US" sz="2400" dirty="0" smtClean="0">
                <a:latin typeface="Microsoft YaHei Light" charset="-122"/>
                <a:ea typeface="Microsoft YaHei Light" charset="-122"/>
                <a:cs typeface="Microsoft YaHei Light" charset="-122"/>
              </a:rPr>
              <a:t>（澳大利亚）</a:t>
            </a:r>
            <a:endParaRPr lang="en-US" altLang="zh-CN" sz="2400" b="1" dirty="0">
              <a:latin typeface="Microsoft YaHei Light" charset="-122"/>
              <a:ea typeface="Microsoft YaHei Light" charset="-122"/>
              <a:cs typeface="Microsoft YaHei Light" charset="-122"/>
            </a:endParaRPr>
          </a:p>
        </p:txBody>
      </p:sp>
      <p:grpSp>
        <p:nvGrpSpPr>
          <p:cNvPr id="2" name="组 6"/>
          <p:cNvGrpSpPr/>
          <p:nvPr/>
        </p:nvGrpSpPr>
        <p:grpSpPr>
          <a:xfrm>
            <a:off x="714348" y="1714488"/>
            <a:ext cx="7500989" cy="4429156"/>
            <a:chOff x="1356689" y="1370239"/>
            <a:chExt cx="9256374" cy="5084848"/>
          </a:xfrm>
        </p:grpSpPr>
        <p:sp>
          <p:nvSpPr>
            <p:cNvPr id="11" name="椭圆 10"/>
            <p:cNvSpPr/>
            <p:nvPr/>
          </p:nvSpPr>
          <p:spPr>
            <a:xfrm>
              <a:off x="4128997" y="1844824"/>
              <a:ext cx="3744416" cy="374441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zh-CN" altLang="en-US" sz="2000">
                <a:latin typeface="Microsoft YaHei Light" charset="-122"/>
                <a:ea typeface="Microsoft YaHei Light" charset="-122"/>
                <a:cs typeface="Microsoft YaHei Light" charset="-122"/>
              </a:endParaRPr>
            </a:p>
          </p:txBody>
        </p:sp>
        <p:cxnSp>
          <p:nvCxnSpPr>
            <p:cNvPr id="12" name="直接连接符 4"/>
            <p:cNvCxnSpPr/>
            <p:nvPr/>
          </p:nvCxnSpPr>
          <p:spPr>
            <a:xfrm flipH="1">
              <a:off x="4893954" y="2211098"/>
              <a:ext cx="2232248" cy="3018102"/>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3" name="直接连接符 9"/>
            <p:cNvCxnSpPr>
              <a:stCxn id="11" idx="6"/>
              <a:endCxn id="11" idx="2"/>
            </p:cNvCxnSpPr>
            <p:nvPr/>
          </p:nvCxnSpPr>
          <p:spPr>
            <a:xfrm flipH="1">
              <a:off x="4128997" y="3717032"/>
              <a:ext cx="37444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接连接符 11"/>
            <p:cNvCxnSpPr/>
            <p:nvPr/>
          </p:nvCxnSpPr>
          <p:spPr>
            <a:xfrm>
              <a:off x="4970306" y="2150136"/>
              <a:ext cx="2061798" cy="3151073"/>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5461493" y="2271569"/>
              <a:ext cx="1296145" cy="764672"/>
            </a:xfrm>
            <a:prstGeom prst="rect">
              <a:avLst/>
            </a:prstGeom>
            <a:noFill/>
          </p:spPr>
          <p:txBody>
            <a:bodyPr wrap="square" rtlCol="0">
              <a:spAutoFit/>
            </a:bodyPr>
            <a:lstStyle/>
            <a:p>
              <a:r>
                <a:rPr lang="zh-CN" altLang="en-US" sz="2000" b="1" dirty="0">
                  <a:latin typeface="Microsoft YaHei" charset="-122"/>
                  <a:ea typeface="Microsoft YaHei" charset="-122"/>
                  <a:cs typeface="Microsoft YaHei" charset="-122"/>
                </a:rPr>
                <a:t>促进者</a:t>
              </a:r>
            </a:p>
          </p:txBody>
        </p:sp>
        <p:sp>
          <p:nvSpPr>
            <p:cNvPr id="16" name="文本框 15"/>
            <p:cNvSpPr txBox="1"/>
            <p:nvPr/>
          </p:nvSpPr>
          <p:spPr>
            <a:xfrm>
              <a:off x="5137109" y="4639533"/>
              <a:ext cx="1728192" cy="764672"/>
            </a:xfrm>
            <a:prstGeom prst="rect">
              <a:avLst/>
            </a:prstGeom>
            <a:noFill/>
          </p:spPr>
          <p:txBody>
            <a:bodyPr wrap="square" rtlCol="0">
              <a:spAutoFit/>
            </a:bodyPr>
            <a:lstStyle/>
            <a:p>
              <a:pPr algn="ctr"/>
              <a:r>
                <a:rPr lang="zh-CN" altLang="en-US" sz="2000" b="1" dirty="0" smtClean="0">
                  <a:latin typeface="Microsoft YaHei" charset="-122"/>
                  <a:ea typeface="Microsoft YaHei" charset="-122"/>
                  <a:cs typeface="Microsoft YaHei" charset="-122"/>
                </a:rPr>
                <a:t>资源</a:t>
              </a:r>
              <a:endParaRPr lang="en-US" altLang="zh-CN" sz="2000" b="1" dirty="0" smtClean="0">
                <a:latin typeface="Microsoft YaHei" charset="-122"/>
                <a:ea typeface="Microsoft YaHei" charset="-122"/>
                <a:cs typeface="Microsoft YaHei" charset="-122"/>
              </a:endParaRPr>
            </a:p>
            <a:p>
              <a:pPr algn="ctr"/>
              <a:r>
                <a:rPr lang="zh-CN" altLang="en-US" sz="2000" b="1" dirty="0" smtClean="0">
                  <a:latin typeface="Microsoft YaHei" charset="-122"/>
                  <a:ea typeface="Microsoft YaHei" charset="-122"/>
                  <a:cs typeface="Microsoft YaHei" charset="-122"/>
                </a:rPr>
                <a:t>开发</a:t>
              </a:r>
              <a:r>
                <a:rPr lang="zh-CN" altLang="en-US" sz="2000" b="1" dirty="0">
                  <a:latin typeface="Microsoft YaHei" charset="-122"/>
                  <a:ea typeface="Microsoft YaHei" charset="-122"/>
                  <a:cs typeface="Microsoft YaHei" charset="-122"/>
                </a:rPr>
                <a:t>者</a:t>
              </a:r>
            </a:p>
          </p:txBody>
        </p:sp>
        <p:cxnSp>
          <p:nvCxnSpPr>
            <p:cNvPr id="17" name="直接连接符 29"/>
            <p:cNvCxnSpPr/>
            <p:nvPr/>
          </p:nvCxnSpPr>
          <p:spPr>
            <a:xfrm>
              <a:off x="6001205" y="1844825"/>
              <a:ext cx="0" cy="376169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 name="直接连接符 32"/>
            <p:cNvCxnSpPr/>
            <p:nvPr/>
          </p:nvCxnSpPr>
          <p:spPr>
            <a:xfrm flipV="1">
              <a:off x="4308381" y="2946141"/>
              <a:ext cx="3385648" cy="156538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34"/>
            <p:cNvCxnSpPr/>
            <p:nvPr/>
          </p:nvCxnSpPr>
          <p:spPr>
            <a:xfrm>
              <a:off x="4367809" y="2838899"/>
              <a:ext cx="3326221" cy="178335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4489038" y="2955011"/>
              <a:ext cx="1296145" cy="764672"/>
            </a:xfrm>
            <a:prstGeom prst="rect">
              <a:avLst/>
            </a:prstGeom>
            <a:noFill/>
          </p:spPr>
          <p:txBody>
            <a:bodyPr wrap="square" rtlCol="0">
              <a:spAutoFit/>
            </a:bodyPr>
            <a:lstStyle/>
            <a:p>
              <a:r>
                <a:rPr lang="zh-CN" altLang="en-US" sz="2000" b="1" dirty="0">
                  <a:latin typeface="Microsoft YaHei" charset="-122"/>
                  <a:ea typeface="Microsoft YaHei" charset="-122"/>
                  <a:cs typeface="Microsoft YaHei" charset="-122"/>
                </a:rPr>
                <a:t>评估者</a:t>
              </a:r>
            </a:p>
          </p:txBody>
        </p:sp>
        <p:sp>
          <p:nvSpPr>
            <p:cNvPr id="21" name="文本框 20"/>
            <p:cNvSpPr txBox="1"/>
            <p:nvPr/>
          </p:nvSpPr>
          <p:spPr>
            <a:xfrm>
              <a:off x="4489038" y="3897800"/>
              <a:ext cx="1296145" cy="764672"/>
            </a:xfrm>
            <a:prstGeom prst="rect">
              <a:avLst/>
            </a:prstGeom>
            <a:noFill/>
          </p:spPr>
          <p:txBody>
            <a:bodyPr wrap="square" rtlCol="0">
              <a:spAutoFit/>
            </a:bodyPr>
            <a:lstStyle/>
            <a:p>
              <a:r>
                <a:rPr lang="zh-CN" altLang="en-US" sz="2000" b="1" dirty="0">
                  <a:latin typeface="Microsoft YaHei" charset="-122"/>
                  <a:ea typeface="Microsoft YaHei" charset="-122"/>
                  <a:cs typeface="Microsoft YaHei" charset="-122"/>
                </a:rPr>
                <a:t>规</a:t>
              </a:r>
              <a:r>
                <a:rPr lang="zh-CN" altLang="en-US" sz="2000" b="1" dirty="0" smtClean="0">
                  <a:latin typeface="Microsoft YaHei" charset="-122"/>
                  <a:ea typeface="Microsoft YaHei" charset="-122"/>
                  <a:cs typeface="Microsoft YaHei" charset="-122"/>
                </a:rPr>
                <a:t>划者</a:t>
              </a:r>
              <a:endParaRPr lang="zh-CN" altLang="en-US" sz="2000" b="1" dirty="0">
                <a:latin typeface="Microsoft YaHei" charset="-122"/>
                <a:ea typeface="Microsoft YaHei" charset="-122"/>
                <a:cs typeface="Microsoft YaHei" charset="-122"/>
              </a:endParaRPr>
            </a:p>
          </p:txBody>
        </p:sp>
        <p:sp>
          <p:nvSpPr>
            <p:cNvPr id="22" name="文本框 21"/>
            <p:cNvSpPr txBox="1"/>
            <p:nvPr/>
          </p:nvSpPr>
          <p:spPr>
            <a:xfrm>
              <a:off x="6478130" y="2894675"/>
              <a:ext cx="1296145" cy="1097139"/>
            </a:xfrm>
            <a:prstGeom prst="rect">
              <a:avLst/>
            </a:prstGeom>
            <a:noFill/>
          </p:spPr>
          <p:txBody>
            <a:bodyPr wrap="square" rtlCol="0">
              <a:spAutoFit/>
            </a:bodyPr>
            <a:lstStyle/>
            <a:p>
              <a:pPr algn="ctr"/>
              <a:r>
                <a:rPr lang="zh-CN" altLang="en-US" sz="2000" b="1" dirty="0" smtClean="0">
                  <a:latin typeface="Microsoft YaHei" charset="-122"/>
                  <a:ea typeface="Microsoft YaHei" charset="-122"/>
                  <a:cs typeface="Microsoft YaHei" charset="-122"/>
                </a:rPr>
                <a:t>角色</a:t>
              </a:r>
              <a:endParaRPr lang="en-US" altLang="zh-CN" sz="2000" b="1" dirty="0" smtClean="0">
                <a:latin typeface="Microsoft YaHei" charset="-122"/>
                <a:ea typeface="Microsoft YaHei" charset="-122"/>
                <a:cs typeface="Microsoft YaHei" charset="-122"/>
              </a:endParaRPr>
            </a:p>
            <a:p>
              <a:pPr algn="ctr"/>
              <a:r>
                <a:rPr lang="zh-CN" altLang="en-US" sz="2000" b="1" dirty="0" smtClean="0">
                  <a:latin typeface="Microsoft YaHei" charset="-122"/>
                  <a:ea typeface="Microsoft YaHei" charset="-122"/>
                  <a:cs typeface="Microsoft YaHei" charset="-122"/>
                </a:rPr>
                <a:t>示范</a:t>
              </a:r>
              <a:r>
                <a:rPr lang="zh-CN" altLang="en-US" sz="2000" b="1" dirty="0">
                  <a:latin typeface="Microsoft YaHei" charset="-122"/>
                  <a:ea typeface="Microsoft YaHei" charset="-122"/>
                  <a:cs typeface="Microsoft YaHei" charset="-122"/>
                </a:rPr>
                <a:t>者</a:t>
              </a:r>
            </a:p>
          </p:txBody>
        </p:sp>
        <p:sp>
          <p:nvSpPr>
            <p:cNvPr id="23" name="文本框 22"/>
            <p:cNvSpPr txBox="1"/>
            <p:nvPr/>
          </p:nvSpPr>
          <p:spPr>
            <a:xfrm>
              <a:off x="6384033" y="3849029"/>
              <a:ext cx="1296145" cy="1097139"/>
            </a:xfrm>
            <a:prstGeom prst="rect">
              <a:avLst/>
            </a:prstGeom>
            <a:noFill/>
          </p:spPr>
          <p:txBody>
            <a:bodyPr wrap="square" rtlCol="0">
              <a:spAutoFit/>
            </a:bodyPr>
            <a:lstStyle/>
            <a:p>
              <a:pPr algn="ctr"/>
              <a:r>
                <a:rPr lang="zh-CN" altLang="en-US" sz="2000" b="1" dirty="0" smtClean="0">
                  <a:latin typeface="Microsoft YaHei" charset="-122"/>
                  <a:ea typeface="Microsoft YaHei" charset="-122"/>
                  <a:cs typeface="Microsoft YaHei" charset="-122"/>
                </a:rPr>
                <a:t>信息</a:t>
              </a:r>
              <a:endParaRPr lang="en-US" altLang="zh-CN" sz="2000" b="1" dirty="0" smtClean="0">
                <a:latin typeface="Microsoft YaHei" charset="-122"/>
                <a:ea typeface="Microsoft YaHei" charset="-122"/>
                <a:cs typeface="Microsoft YaHei" charset="-122"/>
              </a:endParaRPr>
            </a:p>
            <a:p>
              <a:pPr algn="ctr"/>
              <a:r>
                <a:rPr lang="zh-CN" altLang="en-US" sz="2000" b="1" dirty="0" smtClean="0">
                  <a:latin typeface="Microsoft YaHei" charset="-122"/>
                  <a:ea typeface="Microsoft YaHei" charset="-122"/>
                  <a:cs typeface="Microsoft YaHei" charset="-122"/>
                </a:rPr>
                <a:t>提供</a:t>
              </a:r>
              <a:r>
                <a:rPr lang="zh-CN" altLang="en-US" sz="2000" b="1" dirty="0">
                  <a:latin typeface="Microsoft YaHei" charset="-122"/>
                  <a:ea typeface="Microsoft YaHei" charset="-122"/>
                  <a:cs typeface="Microsoft YaHei" charset="-122"/>
                </a:rPr>
                <a:t>者</a:t>
              </a:r>
            </a:p>
          </p:txBody>
        </p:sp>
        <p:sp>
          <p:nvSpPr>
            <p:cNvPr id="24" name="文本框 23"/>
            <p:cNvSpPr txBox="1"/>
            <p:nvPr/>
          </p:nvSpPr>
          <p:spPr>
            <a:xfrm>
              <a:off x="5010413" y="1412999"/>
              <a:ext cx="990745" cy="400110"/>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导师</a:t>
              </a:r>
            </a:p>
          </p:txBody>
        </p:sp>
        <p:sp>
          <p:nvSpPr>
            <p:cNvPr id="25" name="文本框 24"/>
            <p:cNvSpPr txBox="1"/>
            <p:nvPr/>
          </p:nvSpPr>
          <p:spPr>
            <a:xfrm>
              <a:off x="5872580" y="1423652"/>
              <a:ext cx="1728824" cy="698179"/>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学习促进者</a:t>
              </a:r>
            </a:p>
          </p:txBody>
        </p:sp>
        <p:sp>
          <p:nvSpPr>
            <p:cNvPr id="26" name="文本框 25"/>
            <p:cNvSpPr txBox="1"/>
            <p:nvPr/>
          </p:nvSpPr>
          <p:spPr>
            <a:xfrm>
              <a:off x="7026747" y="2038623"/>
              <a:ext cx="1728824" cy="707886"/>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工作</a:t>
              </a:r>
              <a:r>
                <a:rPr lang="zh-CN" altLang="en-US" sz="1800" dirty="0" smtClean="0">
                  <a:latin typeface="Microsoft YaHei Light" charset="-122"/>
                  <a:ea typeface="Microsoft YaHei Light" charset="-122"/>
                  <a:cs typeface="Microsoft YaHei Light" charset="-122"/>
                </a:rPr>
                <a:t>岗位</a:t>
              </a:r>
              <a:r>
                <a:rPr lang="en-US" altLang="zh-CN" sz="1800" dirty="0" smtClean="0">
                  <a:latin typeface="Microsoft YaHei Light" charset="-122"/>
                  <a:ea typeface="Microsoft YaHei Light" charset="-122"/>
                  <a:cs typeface="Microsoft YaHei Light" charset="-122"/>
                </a:rPr>
                <a:t/>
              </a:r>
              <a:br>
                <a:rPr lang="en-US" altLang="zh-CN" sz="1800" dirty="0" smtClean="0">
                  <a:latin typeface="Microsoft YaHei Light" charset="-122"/>
                  <a:ea typeface="Microsoft YaHei Light" charset="-122"/>
                  <a:cs typeface="Microsoft YaHei Light" charset="-122"/>
                </a:rPr>
              </a:br>
              <a:r>
                <a:rPr lang="zh-CN" altLang="en-US" sz="1800" dirty="0" smtClean="0">
                  <a:latin typeface="Microsoft YaHei Light" charset="-122"/>
                  <a:ea typeface="Microsoft YaHei Light" charset="-122"/>
                  <a:cs typeface="Microsoft YaHei Light" charset="-122"/>
                </a:rPr>
                <a:t>示范者</a:t>
              </a:r>
              <a:endParaRPr lang="zh-CN" altLang="en-US" sz="1800" dirty="0">
                <a:latin typeface="Microsoft YaHei Light" charset="-122"/>
                <a:ea typeface="Microsoft YaHei Light" charset="-122"/>
                <a:cs typeface="Microsoft YaHei Light" charset="-122"/>
              </a:endParaRPr>
            </a:p>
          </p:txBody>
        </p:sp>
        <p:sp>
          <p:nvSpPr>
            <p:cNvPr id="27" name="文本框 26"/>
            <p:cNvSpPr txBox="1"/>
            <p:nvPr/>
          </p:nvSpPr>
          <p:spPr>
            <a:xfrm>
              <a:off x="7577022" y="2775383"/>
              <a:ext cx="1728824" cy="707886"/>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教学</a:t>
              </a:r>
              <a:r>
                <a:rPr lang="zh-CN" altLang="en-US" sz="1800" dirty="0" smtClean="0">
                  <a:latin typeface="Microsoft YaHei Light" charset="-122"/>
                  <a:ea typeface="Microsoft YaHei Light" charset="-122"/>
                  <a:cs typeface="Microsoft YaHei Light" charset="-122"/>
                </a:rPr>
                <a:t>角色</a:t>
              </a:r>
              <a:r>
                <a:rPr lang="en-US" altLang="zh-CN" sz="1800" dirty="0" smtClean="0">
                  <a:latin typeface="Microsoft YaHei Light" charset="-122"/>
                  <a:ea typeface="Microsoft YaHei Light" charset="-122"/>
                  <a:cs typeface="Microsoft YaHei Light" charset="-122"/>
                </a:rPr>
                <a:t/>
              </a:r>
              <a:br>
                <a:rPr lang="en-US" altLang="zh-CN" sz="1800" dirty="0" smtClean="0">
                  <a:latin typeface="Microsoft YaHei Light" charset="-122"/>
                  <a:ea typeface="Microsoft YaHei Light" charset="-122"/>
                  <a:cs typeface="Microsoft YaHei Light" charset="-122"/>
                </a:rPr>
              </a:br>
              <a:r>
                <a:rPr lang="zh-CN" altLang="en-US" sz="1800" dirty="0" smtClean="0">
                  <a:latin typeface="Microsoft YaHei Light" charset="-122"/>
                  <a:ea typeface="Microsoft YaHei Light" charset="-122"/>
                  <a:cs typeface="Microsoft YaHei Light" charset="-122"/>
                </a:rPr>
                <a:t>示范者</a:t>
              </a:r>
              <a:endParaRPr lang="zh-CN" altLang="en-US" sz="1800" dirty="0">
                <a:latin typeface="Microsoft YaHei Light" charset="-122"/>
                <a:ea typeface="Microsoft YaHei Light" charset="-122"/>
                <a:cs typeface="Microsoft YaHei Light" charset="-122"/>
              </a:endParaRPr>
            </a:p>
          </p:txBody>
        </p:sp>
        <p:sp>
          <p:nvSpPr>
            <p:cNvPr id="28" name="文本框 27"/>
            <p:cNvSpPr txBox="1"/>
            <p:nvPr/>
          </p:nvSpPr>
          <p:spPr>
            <a:xfrm>
              <a:off x="7738803" y="3841594"/>
              <a:ext cx="1066900" cy="400110"/>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讲师</a:t>
              </a:r>
            </a:p>
          </p:txBody>
        </p:sp>
        <p:sp>
          <p:nvSpPr>
            <p:cNvPr id="29" name="文本框 28"/>
            <p:cNvSpPr txBox="1"/>
            <p:nvPr/>
          </p:nvSpPr>
          <p:spPr>
            <a:xfrm>
              <a:off x="5854979" y="5542697"/>
              <a:ext cx="1728824" cy="707886"/>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资源</a:t>
              </a:r>
              <a:r>
                <a:rPr lang="zh-CN" altLang="en-US" sz="1800" dirty="0" smtClean="0">
                  <a:latin typeface="Microsoft YaHei Light" charset="-122"/>
                  <a:ea typeface="Microsoft YaHei Light" charset="-122"/>
                  <a:cs typeface="Microsoft YaHei Light" charset="-122"/>
                </a:rPr>
                <a:t>材料</a:t>
              </a:r>
              <a:r>
                <a:rPr lang="en-US" altLang="zh-CN" sz="1800" dirty="0" smtClean="0">
                  <a:latin typeface="Microsoft YaHei Light" charset="-122"/>
                  <a:ea typeface="Microsoft YaHei Light" charset="-122"/>
                  <a:cs typeface="Microsoft YaHei Light" charset="-122"/>
                </a:rPr>
                <a:t/>
              </a:r>
              <a:br>
                <a:rPr lang="en-US" altLang="zh-CN" sz="1800" dirty="0" smtClean="0">
                  <a:latin typeface="Microsoft YaHei Light" charset="-122"/>
                  <a:ea typeface="Microsoft YaHei Light" charset="-122"/>
                  <a:cs typeface="Microsoft YaHei Light" charset="-122"/>
                </a:rPr>
              </a:br>
              <a:r>
                <a:rPr lang="zh-CN" altLang="en-US" sz="1800" dirty="0" smtClean="0">
                  <a:latin typeface="Microsoft YaHei Light" charset="-122"/>
                  <a:ea typeface="Microsoft YaHei Light" charset="-122"/>
                  <a:cs typeface="Microsoft YaHei Light" charset="-122"/>
                </a:rPr>
                <a:t>开发者</a:t>
              </a:r>
              <a:endParaRPr lang="zh-CN" altLang="en-US" sz="1800" dirty="0">
                <a:latin typeface="Microsoft YaHei Light" charset="-122"/>
                <a:ea typeface="Microsoft YaHei Light" charset="-122"/>
                <a:cs typeface="Microsoft YaHei Light" charset="-122"/>
              </a:endParaRPr>
            </a:p>
          </p:txBody>
        </p:sp>
        <p:sp>
          <p:nvSpPr>
            <p:cNvPr id="30" name="文本框 29"/>
            <p:cNvSpPr txBox="1"/>
            <p:nvPr/>
          </p:nvSpPr>
          <p:spPr>
            <a:xfrm>
              <a:off x="7467902" y="4879620"/>
              <a:ext cx="1728824" cy="997399"/>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诊断者或实践指导教师</a:t>
              </a:r>
            </a:p>
          </p:txBody>
        </p:sp>
        <p:sp>
          <p:nvSpPr>
            <p:cNvPr id="31" name="文本框 30"/>
            <p:cNvSpPr txBox="1"/>
            <p:nvPr/>
          </p:nvSpPr>
          <p:spPr>
            <a:xfrm>
              <a:off x="4314584" y="5528910"/>
              <a:ext cx="1728824" cy="707886"/>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学习</a:t>
              </a:r>
              <a:r>
                <a:rPr lang="zh-CN" altLang="en-US" sz="1800" dirty="0" smtClean="0">
                  <a:latin typeface="Microsoft YaHei Light" charset="-122"/>
                  <a:ea typeface="Microsoft YaHei Light" charset="-122"/>
                  <a:cs typeface="Microsoft YaHei Light" charset="-122"/>
                </a:rPr>
                <a:t>指导</a:t>
              </a:r>
              <a:r>
                <a:rPr lang="en-US" altLang="zh-CN" sz="1800" dirty="0" smtClean="0">
                  <a:latin typeface="Microsoft YaHei Light" charset="-122"/>
                  <a:ea typeface="Microsoft YaHei Light" charset="-122"/>
                  <a:cs typeface="Microsoft YaHei Light" charset="-122"/>
                </a:rPr>
                <a:t/>
              </a:r>
              <a:br>
                <a:rPr lang="en-US" altLang="zh-CN" sz="1800" dirty="0" smtClean="0">
                  <a:latin typeface="Microsoft YaHei Light" charset="-122"/>
                  <a:ea typeface="Microsoft YaHei Light" charset="-122"/>
                  <a:cs typeface="Microsoft YaHei Light" charset="-122"/>
                </a:rPr>
              </a:br>
              <a:r>
                <a:rPr lang="zh-CN" altLang="en-US" sz="1800" dirty="0" smtClean="0">
                  <a:latin typeface="Microsoft YaHei Light" charset="-122"/>
                  <a:ea typeface="Microsoft YaHei Light" charset="-122"/>
                  <a:cs typeface="Microsoft YaHei Light" charset="-122"/>
                </a:rPr>
                <a:t>提供者</a:t>
              </a:r>
              <a:endParaRPr lang="zh-CN" altLang="en-US" sz="1800" dirty="0">
                <a:latin typeface="Microsoft YaHei Light" charset="-122"/>
                <a:ea typeface="Microsoft YaHei Light" charset="-122"/>
                <a:cs typeface="Microsoft YaHei Light" charset="-122"/>
              </a:endParaRPr>
            </a:p>
          </p:txBody>
        </p:sp>
        <p:sp>
          <p:nvSpPr>
            <p:cNvPr id="32" name="文本框 31"/>
            <p:cNvSpPr txBox="1"/>
            <p:nvPr/>
          </p:nvSpPr>
          <p:spPr>
            <a:xfrm>
              <a:off x="2447887" y="2838899"/>
              <a:ext cx="1728824" cy="698179"/>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课程评估者</a:t>
              </a:r>
            </a:p>
          </p:txBody>
        </p:sp>
        <p:sp>
          <p:nvSpPr>
            <p:cNvPr id="33" name="文本框 32"/>
            <p:cNvSpPr txBox="1"/>
            <p:nvPr/>
          </p:nvSpPr>
          <p:spPr>
            <a:xfrm>
              <a:off x="3192302" y="4949553"/>
              <a:ext cx="1728824" cy="698179"/>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课程组织者</a:t>
              </a:r>
            </a:p>
          </p:txBody>
        </p:sp>
        <p:sp>
          <p:nvSpPr>
            <p:cNvPr id="34" name="文本框 33"/>
            <p:cNvSpPr txBox="1"/>
            <p:nvPr/>
          </p:nvSpPr>
          <p:spPr>
            <a:xfrm>
              <a:off x="2744781" y="4175513"/>
              <a:ext cx="1728824" cy="698179"/>
            </a:xfrm>
            <a:prstGeom prst="rect">
              <a:avLst/>
            </a:prstGeom>
            <a:noFill/>
          </p:spPr>
          <p:txBody>
            <a:bodyPr wrap="square" rtlCol="0">
              <a:spAutoFit/>
            </a:bodyPr>
            <a:lstStyle/>
            <a:p>
              <a:pPr algn="ctr"/>
              <a:r>
                <a:rPr lang="zh-CN" altLang="en-US" sz="1800" dirty="0" smtClean="0">
                  <a:latin typeface="Microsoft YaHei Light" charset="-122"/>
                  <a:ea typeface="Microsoft YaHei Light" charset="-122"/>
                  <a:cs typeface="Microsoft YaHei Light" charset="-122"/>
                </a:rPr>
                <a:t>课程策划者</a:t>
              </a:r>
              <a:endParaRPr lang="zh-CN" altLang="en-US" sz="1800" dirty="0">
                <a:latin typeface="Microsoft YaHei Light" charset="-122"/>
                <a:ea typeface="Microsoft YaHei Light" charset="-122"/>
                <a:cs typeface="Microsoft YaHei Light" charset="-122"/>
              </a:endParaRPr>
            </a:p>
          </p:txBody>
        </p:sp>
        <p:sp>
          <p:nvSpPr>
            <p:cNvPr id="35" name="文本框 34"/>
            <p:cNvSpPr txBox="1"/>
            <p:nvPr/>
          </p:nvSpPr>
          <p:spPr>
            <a:xfrm>
              <a:off x="3241482" y="1947684"/>
              <a:ext cx="1728824" cy="698179"/>
            </a:xfrm>
            <a:prstGeom prst="rect">
              <a:avLst/>
            </a:prstGeom>
            <a:noFill/>
          </p:spPr>
          <p:txBody>
            <a:bodyPr wrap="square" rtlCol="0">
              <a:spAutoFit/>
            </a:bodyPr>
            <a:lstStyle/>
            <a:p>
              <a:pPr algn="ctr"/>
              <a:r>
                <a:rPr lang="zh-CN" altLang="en-US" sz="1800" dirty="0">
                  <a:latin typeface="Microsoft YaHei Light" charset="-122"/>
                  <a:ea typeface="Microsoft YaHei Light" charset="-122"/>
                  <a:cs typeface="Microsoft YaHei Light" charset="-122"/>
                </a:rPr>
                <a:t>学习评估者</a:t>
              </a:r>
            </a:p>
          </p:txBody>
        </p:sp>
        <p:sp>
          <p:nvSpPr>
            <p:cNvPr id="36" name="文本框 35"/>
            <p:cNvSpPr txBox="1"/>
            <p:nvPr/>
          </p:nvSpPr>
          <p:spPr>
            <a:xfrm>
              <a:off x="7578401" y="1370239"/>
              <a:ext cx="1224136" cy="698179"/>
            </a:xfrm>
            <a:prstGeom prst="rect">
              <a:avLst/>
            </a:prstGeom>
            <a:solidFill>
              <a:srgbClr val="00B05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en-US" sz="1800" dirty="0">
                  <a:solidFill>
                    <a:schemeClr val="bg1"/>
                  </a:solidFill>
                  <a:latin typeface="Microsoft YaHei Light" charset="-122"/>
                  <a:ea typeface="Microsoft YaHei Light" charset="-122"/>
                  <a:cs typeface="Microsoft YaHei Light" charset="-122"/>
                </a:rPr>
                <a:t>学生联系</a:t>
              </a:r>
            </a:p>
          </p:txBody>
        </p:sp>
        <p:sp>
          <p:nvSpPr>
            <p:cNvPr id="37" name="文本框 36"/>
            <p:cNvSpPr txBox="1"/>
            <p:nvPr/>
          </p:nvSpPr>
          <p:spPr>
            <a:xfrm>
              <a:off x="2875515" y="5756908"/>
              <a:ext cx="1224136" cy="698179"/>
            </a:xfrm>
            <a:prstGeom prst="rect">
              <a:avLst/>
            </a:prstGeom>
            <a:solidFill>
              <a:srgbClr val="00B05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en-US" sz="1800" dirty="0">
                  <a:solidFill>
                    <a:schemeClr val="bg1"/>
                  </a:solidFill>
                  <a:latin typeface="Microsoft YaHei Light" charset="-122"/>
                  <a:ea typeface="Microsoft YaHei Light" charset="-122"/>
                  <a:cs typeface="Microsoft YaHei Light" charset="-122"/>
                </a:rPr>
                <a:t>远程学生</a:t>
              </a:r>
            </a:p>
          </p:txBody>
        </p:sp>
        <p:sp>
          <p:nvSpPr>
            <p:cNvPr id="38" name="文本框 37"/>
            <p:cNvSpPr txBox="1"/>
            <p:nvPr/>
          </p:nvSpPr>
          <p:spPr>
            <a:xfrm>
              <a:off x="1356689" y="3441484"/>
              <a:ext cx="1224136" cy="698179"/>
            </a:xfrm>
            <a:prstGeom prst="rect">
              <a:avLst/>
            </a:prstGeom>
            <a:solidFill>
              <a:srgbClr val="00B05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en-US" sz="1800" dirty="0">
                  <a:solidFill>
                    <a:schemeClr val="bg1"/>
                  </a:solidFill>
                  <a:latin typeface="Microsoft YaHei Light" charset="-122"/>
                  <a:ea typeface="Microsoft YaHei Light" charset="-122"/>
                  <a:cs typeface="Microsoft YaHei Light" charset="-122"/>
                </a:rPr>
                <a:t>教学专家</a:t>
              </a:r>
            </a:p>
          </p:txBody>
        </p:sp>
        <p:sp>
          <p:nvSpPr>
            <p:cNvPr id="39" name="文本框 38"/>
            <p:cNvSpPr txBox="1"/>
            <p:nvPr/>
          </p:nvSpPr>
          <p:spPr>
            <a:xfrm>
              <a:off x="9388927" y="3450419"/>
              <a:ext cx="1224136" cy="698179"/>
            </a:xfrm>
            <a:prstGeom prst="rect">
              <a:avLst/>
            </a:prstGeom>
            <a:solidFill>
              <a:srgbClr val="00B05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zh-CN" altLang="en-US" sz="1800" dirty="0">
                  <a:solidFill>
                    <a:schemeClr val="bg1"/>
                  </a:solidFill>
                  <a:latin typeface="Microsoft YaHei Light" charset="-122"/>
                  <a:ea typeface="Microsoft YaHei Light" charset="-122"/>
                  <a:cs typeface="Microsoft YaHei Light" charset="-122"/>
                </a:rPr>
                <a:t>诊断专家</a:t>
              </a:r>
            </a:p>
          </p:txBody>
        </p:sp>
      </p:grpSp>
      <p:sp>
        <p:nvSpPr>
          <p:cNvPr id="40" name="Shape 422"/>
          <p:cNvSpPr/>
          <p:nvPr/>
        </p:nvSpPr>
        <p:spPr>
          <a:xfrm flipH="1">
            <a:off x="641510" y="692696"/>
            <a:ext cx="34298" cy="504056"/>
          </a:xfrm>
          <a:prstGeom prst="rect">
            <a:avLst/>
          </a:prstGeom>
          <a:solidFill>
            <a:srgbClr val="2E75B6"/>
          </a:solidFill>
          <a:ln w="12700">
            <a:miter lim="400000"/>
          </a:ln>
        </p:spPr>
        <p:txBody>
          <a:bodyPr lIns="68580" tIns="68580" rIns="68580" bIns="68580" anchor="ctr"/>
          <a:lstStyle/>
          <a:p>
            <a:pPr defTabSz="914400">
              <a:defRPr sz="3200">
                <a:solidFill>
                  <a:srgbClr val="FFFFFF"/>
                </a:solidFill>
                <a:latin typeface="Calibri"/>
                <a:ea typeface="Calibri"/>
                <a:cs typeface="Calibri"/>
                <a:sym typeface="Calibri"/>
              </a:defRPr>
            </a:pPr>
            <a:endParaRPr/>
          </a:p>
        </p:txBody>
      </p:sp>
      <p:sp>
        <p:nvSpPr>
          <p:cNvPr id="41" name="矩形 40"/>
          <p:cNvSpPr/>
          <p:nvPr/>
        </p:nvSpPr>
        <p:spPr>
          <a:xfrm>
            <a:off x="6030541" y="6393922"/>
            <a:ext cx="2880991" cy="430887"/>
          </a:xfrm>
          <a:prstGeom prst="rect">
            <a:avLst/>
          </a:prstGeom>
        </p:spPr>
        <p:txBody>
          <a:bodyPr wrap="square">
            <a:spAutoFit/>
          </a:bodyPr>
          <a:lstStyle/>
          <a:p>
            <a:pPr algn="r"/>
            <a:r>
              <a:rPr lang="en-US" altLang="zh-CN" sz="1100" dirty="0">
                <a:latin typeface="Microsoft YaHei Light" charset="-122"/>
                <a:ea typeface="Microsoft YaHei Light" charset="-122"/>
                <a:cs typeface="Microsoft YaHei Light" charset="-122"/>
              </a:rPr>
              <a:t>http://</a:t>
            </a:r>
            <a:r>
              <a:rPr lang="en-US" altLang="zh-CN" sz="1100" dirty="0" err="1">
                <a:latin typeface="Microsoft YaHei Light" charset="-122"/>
                <a:ea typeface="Microsoft YaHei Light" charset="-122"/>
                <a:cs typeface="Microsoft YaHei Light" charset="-122"/>
              </a:rPr>
              <a:t>www.pride.ozeconomics.com</a:t>
            </a:r>
            <a:r>
              <a:rPr lang="en-US" altLang="zh-CN" sz="1100" dirty="0">
                <a:latin typeface="Microsoft YaHei Light" charset="-122"/>
                <a:ea typeface="Microsoft YaHei Light" charset="-122"/>
                <a:cs typeface="Microsoft YaHei Light" charset="-122"/>
              </a:rPr>
              <a:t>/</a:t>
            </a:r>
            <a:r>
              <a:rPr lang="en-US" altLang="zh-CN" sz="1100" dirty="0" err="1">
                <a:latin typeface="Microsoft YaHei Light" charset="-122"/>
                <a:ea typeface="Microsoft YaHei Light" charset="-122"/>
                <a:cs typeface="Microsoft YaHei Light" charset="-122"/>
              </a:rPr>
              <a:t>aboutpride.php</a:t>
            </a:r>
            <a:endParaRPr lang="en-US" altLang="zh-CN" sz="1100" dirty="0">
              <a:latin typeface="Microsoft YaHei Light" charset="-122"/>
              <a:ea typeface="Microsoft YaHei Light" charset="-122"/>
              <a:cs typeface="Microsoft YaHei Light" charset="-122"/>
            </a:endParaRPr>
          </a:p>
        </p:txBody>
      </p:sp>
    </p:spTree>
    <p:extLst>
      <p:ext uri="{BB962C8B-B14F-4D97-AF65-F5344CB8AC3E}">
        <p14:creationId xmlns:p14="http://schemas.microsoft.com/office/powerpoint/2010/main" xmlns="" val="17811532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0"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4469</Words>
  <Application>Microsoft Office PowerPoint</Application>
  <PresentationFormat>全屏显示(4:3)</PresentationFormat>
  <Paragraphs>630</Paragraphs>
  <Slides>65</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65</vt:i4>
      </vt:variant>
    </vt:vector>
  </HeadingPairs>
  <TitlesOfParts>
    <vt:vector size="67" baseType="lpstr">
      <vt:lpstr>Office 主题</vt:lpstr>
      <vt:lpstr>幻灯片</vt:lpstr>
      <vt:lpstr>数学课标修订与数学核心素养、 课程变化</vt:lpstr>
      <vt:lpstr>目   录</vt:lpstr>
      <vt:lpstr>背景</vt:lpstr>
      <vt:lpstr>背景</vt:lpstr>
      <vt:lpstr>计算机+互联网+人工智能与教育</vt:lpstr>
      <vt:lpstr>幻灯片 6</vt:lpstr>
      <vt:lpstr>幻灯片 7</vt:lpstr>
      <vt:lpstr>幻灯片 8</vt:lpstr>
      <vt:lpstr>幻灯片 9</vt:lpstr>
      <vt:lpstr>背  景</vt:lpstr>
      <vt:lpstr> 建议 </vt:lpstr>
      <vt:lpstr>课标研制面临问题</vt:lpstr>
      <vt:lpstr>幻灯片 13</vt:lpstr>
      <vt:lpstr>幻灯片 14</vt:lpstr>
      <vt:lpstr>幻灯片 15</vt:lpstr>
      <vt:lpstr>问  题——优秀数学教师 </vt:lpstr>
      <vt:lpstr>幻灯片 17</vt:lpstr>
      <vt:lpstr>课标修订思路与数学核心素养</vt:lpstr>
      <vt:lpstr>核心素养的基本定位</vt:lpstr>
      <vt:lpstr>幻灯片 20</vt:lpstr>
      <vt:lpstr>学生核心素养</vt:lpstr>
      <vt:lpstr>课标修订思路与数学核心素养</vt:lpstr>
      <vt:lpstr>课标修订思路与数学核心素养</vt:lpstr>
      <vt:lpstr>课标修订思路与数学核心素养</vt:lpstr>
      <vt:lpstr>课标修订思路与数学核心素养</vt:lpstr>
      <vt:lpstr>课标修订思路与数学核心素养</vt:lpstr>
      <vt:lpstr>课标修订思路与数学核心素养</vt:lpstr>
      <vt:lpstr>数学抽象</vt:lpstr>
      <vt:lpstr>逻辑推理</vt:lpstr>
      <vt:lpstr>数学建模</vt:lpstr>
      <vt:lpstr>直观想象</vt:lpstr>
      <vt:lpstr>数学运算</vt:lpstr>
      <vt:lpstr>数据分析</vt:lpstr>
      <vt:lpstr>课标修订主要变化</vt:lpstr>
      <vt:lpstr> 课标修订主要变化</vt:lpstr>
      <vt:lpstr>数学核心素养贯穿始终</vt:lpstr>
      <vt:lpstr> 课标修订主要变化</vt:lpstr>
      <vt:lpstr>幻灯片 38</vt:lpstr>
      <vt:lpstr>选修课程目标</vt:lpstr>
      <vt:lpstr>优秀人才评价途径</vt:lpstr>
      <vt:lpstr> 课标修订主要变化</vt:lpstr>
      <vt:lpstr> 课标修订主要变化</vt:lpstr>
      <vt:lpstr>数学学业质量标准</vt:lpstr>
      <vt:lpstr>数学学业质量标准</vt:lpstr>
      <vt:lpstr>数学学业质量标准</vt:lpstr>
      <vt:lpstr>数学学业质量标准</vt:lpstr>
      <vt:lpstr>数学学业质量标准</vt:lpstr>
      <vt:lpstr> 课标修订主要变化</vt:lpstr>
      <vt:lpstr> 课标修订主要变化</vt:lpstr>
      <vt:lpstr>实施建议 ——教学</vt:lpstr>
      <vt:lpstr>实施建议 ——主题教学（深度学习）</vt:lpstr>
      <vt:lpstr>实施建议——主题教学（深度学习）</vt:lpstr>
      <vt:lpstr>整体把握数学课程：小学、初、高中数学课程</vt:lpstr>
      <vt:lpstr>“主题（单元）--深度学习教学”</vt:lpstr>
      <vt:lpstr>“深度学习”要素</vt:lpstr>
      <vt:lpstr>“主题（单元）教学设计”简介</vt:lpstr>
      <vt:lpstr>主题（单元）教学的作用、意义？</vt:lpstr>
      <vt:lpstr>主题（单元）分类 </vt:lpstr>
      <vt:lpstr>主题（单元）教学要素分析</vt:lpstr>
      <vt:lpstr> 课标修订主要变化</vt:lpstr>
      <vt:lpstr>例题：数学建模</vt:lpstr>
      <vt:lpstr> 课标修订主要变化</vt:lpstr>
      <vt:lpstr> 课标修订主要变化</vt:lpstr>
      <vt:lpstr> 课标修订主要变化</vt:lpstr>
      <vt:lpstr>幻灯片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数学课标修订、核心素养、 课程变化、评价考试</dc:title>
  <dc:creator>王尚志</dc:creator>
  <cp:lastModifiedBy>Microsoft</cp:lastModifiedBy>
  <cp:revision>20</cp:revision>
  <dcterms:created xsi:type="dcterms:W3CDTF">2018-03-10T01:20:54Z</dcterms:created>
  <dcterms:modified xsi:type="dcterms:W3CDTF">2018-07-28T00:52:57Z</dcterms:modified>
</cp:coreProperties>
</file>