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88" r:id="rId2"/>
    <p:sldId id="387" r:id="rId3"/>
    <p:sldId id="401" r:id="rId4"/>
    <p:sldId id="406" r:id="rId5"/>
    <p:sldId id="474" r:id="rId6"/>
    <p:sldId id="409" r:id="rId7"/>
    <p:sldId id="475" r:id="rId8"/>
    <p:sldId id="410" r:id="rId9"/>
    <p:sldId id="512" r:id="rId10"/>
    <p:sldId id="513" r:id="rId11"/>
    <p:sldId id="514" r:id="rId12"/>
    <p:sldId id="498" r:id="rId13"/>
    <p:sldId id="499" r:id="rId14"/>
    <p:sldId id="500" r:id="rId15"/>
    <p:sldId id="508" r:id="rId16"/>
    <p:sldId id="510" r:id="rId17"/>
    <p:sldId id="515" r:id="rId18"/>
    <p:sldId id="517" r:id="rId19"/>
    <p:sldId id="523" r:id="rId20"/>
    <p:sldId id="519" r:id="rId21"/>
    <p:sldId id="520" r:id="rId22"/>
    <p:sldId id="505" r:id="rId23"/>
    <p:sldId id="507" r:id="rId24"/>
    <p:sldId id="481" r:id="rId25"/>
    <p:sldId id="521" r:id="rId26"/>
    <p:sldId id="482" r:id="rId27"/>
    <p:sldId id="486" r:id="rId28"/>
    <p:sldId id="524" r:id="rId29"/>
    <p:sldId id="487" r:id="rId30"/>
    <p:sldId id="488" r:id="rId31"/>
    <p:sldId id="526" r:id="rId32"/>
    <p:sldId id="489" r:id="rId33"/>
    <p:sldId id="525" r:id="rId34"/>
    <p:sldId id="423" r:id="rId35"/>
    <p:sldId id="493" r:id="rId36"/>
    <p:sldId id="353" r:id="rId37"/>
  </p:sldIdLst>
  <p:sldSz cx="9144000" cy="5143500" type="screen16x9"/>
  <p:notesSz cx="9144000" cy="6858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706F"/>
    <a:srgbClr val="F49022"/>
    <a:srgbClr val="1B9BC2"/>
    <a:srgbClr val="E9E9E9"/>
    <a:srgbClr val="4AE0D4"/>
    <a:srgbClr val="34AAC8"/>
    <a:srgbClr val="EE3636"/>
    <a:srgbClr val="53C3B0"/>
    <a:srgbClr val="317FB7"/>
    <a:srgbClr val="19A7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5" autoAdjust="0"/>
    <p:restoredTop sz="94847" autoAdjust="0"/>
  </p:normalViewPr>
  <p:slideViewPr>
    <p:cSldViewPr>
      <p:cViewPr varScale="1">
        <p:scale>
          <a:sx n="94" d="100"/>
          <a:sy n="94" d="100"/>
        </p:scale>
        <p:origin x="-756" y="-9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7" d="100"/>
          <a:sy n="67" d="100"/>
        </p:scale>
        <p:origin x="-2832" y="-108"/>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6C345-0E9C-47A2-AF17-FDF18B75482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970DD76D-44B4-46F0-A3EF-20CA587B3C20}">
      <dgm:prSet phldrT="[文本]" custT="1"/>
      <dgm:spPr/>
      <dgm:t>
        <a:bodyPr/>
        <a:lstStyle/>
        <a:p>
          <a:endParaRPr lang="en-US" altLang="zh-CN" sz="1400" dirty="0" smtClean="0"/>
        </a:p>
        <a:p>
          <a:r>
            <a:rPr lang="zh-CN" altLang="en-US" sz="1600" b="1" dirty="0" smtClean="0"/>
            <a:t>数据型</a:t>
          </a:r>
          <a:endParaRPr lang="en-US" altLang="zh-CN" sz="1600" b="1" dirty="0" smtClean="0"/>
        </a:p>
        <a:p>
          <a:r>
            <a:rPr lang="zh-CN" altLang="en-US" sz="1600" b="1" dirty="0" smtClean="0"/>
            <a:t>数据</a:t>
          </a:r>
          <a:endParaRPr lang="zh-CN" altLang="en-US" sz="1600" b="1" dirty="0"/>
        </a:p>
      </dgm:t>
    </dgm:pt>
    <dgm:pt modelId="{B74323E2-5678-4C8D-A2CD-6C5091528657}" type="parTrans" cxnId="{7EFE420C-D088-40CB-89D5-30826805AC91}">
      <dgm:prSet/>
      <dgm:spPr/>
      <dgm:t>
        <a:bodyPr/>
        <a:lstStyle/>
        <a:p>
          <a:endParaRPr lang="zh-CN" altLang="en-US"/>
        </a:p>
      </dgm:t>
    </dgm:pt>
    <dgm:pt modelId="{8EA85BC2-FA8E-4DE0-A432-B63E9B10D8AC}" type="sibTrans" cxnId="{7EFE420C-D088-40CB-89D5-30826805AC91}">
      <dgm:prSet/>
      <dgm:spPr/>
      <dgm:t>
        <a:bodyPr/>
        <a:lstStyle/>
        <a:p>
          <a:endParaRPr lang="zh-CN" altLang="en-US"/>
        </a:p>
      </dgm:t>
    </dgm:pt>
    <dgm:pt modelId="{5C52647B-727E-4DBC-A1B4-76F9DDE17558}">
      <dgm:prSet phldrT="[文本]" custT="1"/>
      <dgm:spPr/>
      <dgm:t>
        <a:bodyPr/>
        <a:lstStyle/>
        <a:p>
          <a:r>
            <a:rPr lang="zh-CN" altLang="en-US" sz="2400" dirty="0" smtClean="0"/>
            <a:t>用于科学计算的数据</a:t>
          </a:r>
          <a:endParaRPr lang="zh-CN" altLang="en-US" sz="2400" dirty="0"/>
        </a:p>
      </dgm:t>
    </dgm:pt>
    <dgm:pt modelId="{21FEFED6-E56B-4FF8-8101-65FB550F5BC2}" type="parTrans" cxnId="{9B781E1D-8A25-4811-81B7-793A5EDDD1C6}">
      <dgm:prSet/>
      <dgm:spPr/>
      <dgm:t>
        <a:bodyPr/>
        <a:lstStyle/>
        <a:p>
          <a:endParaRPr lang="zh-CN" altLang="en-US"/>
        </a:p>
      </dgm:t>
    </dgm:pt>
    <dgm:pt modelId="{5CD2C824-E8B7-4E34-9F36-B1ABBC0608E2}" type="sibTrans" cxnId="{9B781E1D-8A25-4811-81B7-793A5EDDD1C6}">
      <dgm:prSet/>
      <dgm:spPr/>
      <dgm:t>
        <a:bodyPr/>
        <a:lstStyle/>
        <a:p>
          <a:endParaRPr lang="zh-CN" altLang="en-US"/>
        </a:p>
      </dgm:t>
    </dgm:pt>
    <dgm:pt modelId="{6017D726-020F-4E00-A18B-D43ED0CDB78D}">
      <dgm:prSet phldrT="[文本]" custT="1"/>
      <dgm:spPr/>
      <dgm:t>
        <a:bodyPr/>
        <a:lstStyle/>
        <a:p>
          <a:endParaRPr lang="en-US" altLang="zh-CN" sz="1600" dirty="0" smtClean="0"/>
        </a:p>
        <a:p>
          <a:r>
            <a:rPr lang="zh-CN" altLang="en-US" sz="1600" b="1" dirty="0" smtClean="0"/>
            <a:t>非数据型</a:t>
          </a:r>
          <a:endParaRPr lang="en-US" altLang="zh-CN" sz="1600" b="1" dirty="0" smtClean="0"/>
        </a:p>
        <a:p>
          <a:r>
            <a:rPr lang="zh-CN" altLang="en-US" sz="1600" b="1" dirty="0" smtClean="0"/>
            <a:t>数据</a:t>
          </a:r>
          <a:endParaRPr lang="zh-CN" altLang="en-US" sz="1600" b="1" dirty="0"/>
        </a:p>
      </dgm:t>
    </dgm:pt>
    <dgm:pt modelId="{7B4D4844-B51C-4B45-BEC0-72D0CE43DB05}" type="parTrans" cxnId="{F1D857BD-E48C-470A-9B86-5737EFA91E52}">
      <dgm:prSet/>
      <dgm:spPr/>
      <dgm:t>
        <a:bodyPr/>
        <a:lstStyle/>
        <a:p>
          <a:endParaRPr lang="zh-CN" altLang="en-US"/>
        </a:p>
      </dgm:t>
    </dgm:pt>
    <dgm:pt modelId="{FE6E8CC1-CD45-4C9F-A228-D790582209BA}" type="sibTrans" cxnId="{F1D857BD-E48C-470A-9B86-5737EFA91E52}">
      <dgm:prSet/>
      <dgm:spPr/>
      <dgm:t>
        <a:bodyPr/>
        <a:lstStyle/>
        <a:p>
          <a:endParaRPr lang="zh-CN" altLang="en-US"/>
        </a:p>
      </dgm:t>
    </dgm:pt>
    <dgm:pt modelId="{2059847F-9D94-4788-9B76-567AE47ECCDD}">
      <dgm:prSet phldrT="[文本]" custT="1"/>
      <dgm:spPr/>
      <dgm:t>
        <a:bodyPr/>
        <a:lstStyle/>
        <a:p>
          <a:r>
            <a:rPr lang="zh-CN" altLang="en-US" sz="2400" dirty="0" smtClean="0"/>
            <a:t>文本、声音、图形、图片、视频等</a:t>
          </a:r>
          <a:endParaRPr lang="zh-CN" altLang="en-US" sz="2400" dirty="0"/>
        </a:p>
      </dgm:t>
    </dgm:pt>
    <dgm:pt modelId="{6746AE08-11F3-47C8-B66B-4DBBB2A54203}" type="parTrans" cxnId="{AE64BC96-4F59-4D91-92EF-C4CBACF954C4}">
      <dgm:prSet/>
      <dgm:spPr/>
      <dgm:t>
        <a:bodyPr/>
        <a:lstStyle/>
        <a:p>
          <a:endParaRPr lang="zh-CN" altLang="en-US"/>
        </a:p>
      </dgm:t>
    </dgm:pt>
    <dgm:pt modelId="{18E2B1F6-C11D-47B0-B633-D45B832063BC}" type="sibTrans" cxnId="{AE64BC96-4F59-4D91-92EF-C4CBACF954C4}">
      <dgm:prSet/>
      <dgm:spPr/>
      <dgm:t>
        <a:bodyPr/>
        <a:lstStyle/>
        <a:p>
          <a:endParaRPr lang="zh-CN" altLang="en-US"/>
        </a:p>
      </dgm:t>
    </dgm:pt>
    <dgm:pt modelId="{ED5F4717-84B9-4E3F-AC44-69D6E5537F39}">
      <dgm:prSet phldrT="[文本]" custT="1"/>
      <dgm:spPr/>
      <dgm:t>
        <a:bodyPr/>
        <a:lstStyle/>
        <a:p>
          <a:r>
            <a:rPr lang="zh-CN" altLang="en-US" sz="1600" b="1" dirty="0" smtClean="0"/>
            <a:t>大数据</a:t>
          </a:r>
          <a:endParaRPr lang="zh-CN" altLang="en-US" sz="1600" b="1" dirty="0"/>
        </a:p>
      </dgm:t>
    </dgm:pt>
    <dgm:pt modelId="{8CAF06FE-757F-4B76-BB71-06F84F3E833E}" type="parTrans" cxnId="{0DD0C57D-6540-4D8B-BF46-CEA7B91FC8F8}">
      <dgm:prSet/>
      <dgm:spPr/>
      <dgm:t>
        <a:bodyPr/>
        <a:lstStyle/>
        <a:p>
          <a:endParaRPr lang="zh-CN" altLang="en-US"/>
        </a:p>
      </dgm:t>
    </dgm:pt>
    <dgm:pt modelId="{F016A11B-CEB9-4538-BA26-4ACADB8007B3}" type="sibTrans" cxnId="{0DD0C57D-6540-4D8B-BF46-CEA7B91FC8F8}">
      <dgm:prSet/>
      <dgm:spPr/>
      <dgm:t>
        <a:bodyPr/>
        <a:lstStyle/>
        <a:p>
          <a:endParaRPr lang="zh-CN" altLang="en-US"/>
        </a:p>
      </dgm:t>
    </dgm:pt>
    <dgm:pt modelId="{49C3CA6B-BFD8-4F7F-B362-B90AD6FC5E8B}">
      <dgm:prSet phldrT="[文本]" custT="1"/>
      <dgm:spPr/>
      <dgm:t>
        <a:bodyPr/>
        <a:lstStyle/>
        <a:p>
          <a:r>
            <a:rPr lang="zh-CN" altLang="en-US" sz="2400" dirty="0" smtClean="0"/>
            <a:t>人们获得信息、推动信息社会发展的一项动力来源</a:t>
          </a:r>
          <a:endParaRPr lang="zh-CN" altLang="en-US" sz="2400" dirty="0"/>
        </a:p>
      </dgm:t>
    </dgm:pt>
    <dgm:pt modelId="{5A2CE5BC-99ED-43C9-A8AA-B9663BD94098}" type="parTrans" cxnId="{33001BBE-AABC-4641-BA88-C15994CD2561}">
      <dgm:prSet/>
      <dgm:spPr/>
      <dgm:t>
        <a:bodyPr/>
        <a:lstStyle/>
        <a:p>
          <a:endParaRPr lang="zh-CN" altLang="en-US"/>
        </a:p>
      </dgm:t>
    </dgm:pt>
    <dgm:pt modelId="{5EB2BB4C-5A4C-4AB4-AD71-FA81D569E7D4}" type="sibTrans" cxnId="{33001BBE-AABC-4641-BA88-C15994CD2561}">
      <dgm:prSet/>
      <dgm:spPr/>
      <dgm:t>
        <a:bodyPr/>
        <a:lstStyle/>
        <a:p>
          <a:endParaRPr lang="zh-CN" altLang="en-US"/>
        </a:p>
      </dgm:t>
    </dgm:pt>
    <dgm:pt modelId="{D0C9C388-F1F2-4345-95FB-7EFD6DDC7260}" type="pres">
      <dgm:prSet presAssocID="{C406C345-0E9C-47A2-AF17-FDF18B75482A}" presName="linearFlow" presStyleCnt="0">
        <dgm:presLayoutVars>
          <dgm:dir/>
          <dgm:animLvl val="lvl"/>
          <dgm:resizeHandles val="exact"/>
        </dgm:presLayoutVars>
      </dgm:prSet>
      <dgm:spPr/>
      <dgm:t>
        <a:bodyPr/>
        <a:lstStyle/>
        <a:p>
          <a:endParaRPr lang="zh-CN" altLang="en-US"/>
        </a:p>
      </dgm:t>
    </dgm:pt>
    <dgm:pt modelId="{338F34A4-7314-4903-98A6-2BA0665A327C}" type="pres">
      <dgm:prSet presAssocID="{970DD76D-44B4-46F0-A3EF-20CA587B3C20}" presName="composite" presStyleCnt="0"/>
      <dgm:spPr/>
    </dgm:pt>
    <dgm:pt modelId="{43A711B4-EDB6-453C-821A-76ABFD5E8AC6}" type="pres">
      <dgm:prSet presAssocID="{970DD76D-44B4-46F0-A3EF-20CA587B3C20}" presName="parentText" presStyleLbl="alignNode1" presStyleIdx="0" presStyleCnt="3">
        <dgm:presLayoutVars>
          <dgm:chMax val="1"/>
          <dgm:bulletEnabled val="1"/>
        </dgm:presLayoutVars>
      </dgm:prSet>
      <dgm:spPr/>
      <dgm:t>
        <a:bodyPr/>
        <a:lstStyle/>
        <a:p>
          <a:endParaRPr lang="zh-CN" altLang="en-US"/>
        </a:p>
      </dgm:t>
    </dgm:pt>
    <dgm:pt modelId="{C657DDF4-7D35-4E46-BFA4-0AA22C833837}" type="pres">
      <dgm:prSet presAssocID="{970DD76D-44B4-46F0-A3EF-20CA587B3C20}" presName="descendantText" presStyleLbl="alignAcc1" presStyleIdx="0" presStyleCnt="3">
        <dgm:presLayoutVars>
          <dgm:bulletEnabled val="1"/>
        </dgm:presLayoutVars>
      </dgm:prSet>
      <dgm:spPr/>
      <dgm:t>
        <a:bodyPr/>
        <a:lstStyle/>
        <a:p>
          <a:endParaRPr lang="zh-CN" altLang="en-US"/>
        </a:p>
      </dgm:t>
    </dgm:pt>
    <dgm:pt modelId="{3CF4E0BF-8C86-4969-AB98-080B7DA50176}" type="pres">
      <dgm:prSet presAssocID="{8EA85BC2-FA8E-4DE0-A432-B63E9B10D8AC}" presName="sp" presStyleCnt="0"/>
      <dgm:spPr/>
    </dgm:pt>
    <dgm:pt modelId="{C941FDCE-A326-4F65-AE00-B5B8F4E39A32}" type="pres">
      <dgm:prSet presAssocID="{6017D726-020F-4E00-A18B-D43ED0CDB78D}" presName="composite" presStyleCnt="0"/>
      <dgm:spPr/>
    </dgm:pt>
    <dgm:pt modelId="{D4A480DD-3BC2-4425-881F-C50EB3055305}" type="pres">
      <dgm:prSet presAssocID="{6017D726-020F-4E00-A18B-D43ED0CDB78D}" presName="parentText" presStyleLbl="alignNode1" presStyleIdx="1" presStyleCnt="3">
        <dgm:presLayoutVars>
          <dgm:chMax val="1"/>
          <dgm:bulletEnabled val="1"/>
        </dgm:presLayoutVars>
      </dgm:prSet>
      <dgm:spPr/>
      <dgm:t>
        <a:bodyPr/>
        <a:lstStyle/>
        <a:p>
          <a:endParaRPr lang="zh-CN" altLang="en-US"/>
        </a:p>
      </dgm:t>
    </dgm:pt>
    <dgm:pt modelId="{1E26781A-6B2C-41B1-BE05-196D46F55146}" type="pres">
      <dgm:prSet presAssocID="{6017D726-020F-4E00-A18B-D43ED0CDB78D}" presName="descendantText" presStyleLbl="alignAcc1" presStyleIdx="1" presStyleCnt="3">
        <dgm:presLayoutVars>
          <dgm:bulletEnabled val="1"/>
        </dgm:presLayoutVars>
      </dgm:prSet>
      <dgm:spPr/>
      <dgm:t>
        <a:bodyPr/>
        <a:lstStyle/>
        <a:p>
          <a:endParaRPr lang="zh-CN" altLang="en-US"/>
        </a:p>
      </dgm:t>
    </dgm:pt>
    <dgm:pt modelId="{FF25DC87-5E08-4A06-B887-B2AEB2B9BF32}" type="pres">
      <dgm:prSet presAssocID="{FE6E8CC1-CD45-4C9F-A228-D790582209BA}" presName="sp" presStyleCnt="0"/>
      <dgm:spPr/>
    </dgm:pt>
    <dgm:pt modelId="{F917F5F3-3138-42F3-9DF2-C61E17847EC0}" type="pres">
      <dgm:prSet presAssocID="{ED5F4717-84B9-4E3F-AC44-69D6E5537F39}" presName="composite" presStyleCnt="0"/>
      <dgm:spPr/>
    </dgm:pt>
    <dgm:pt modelId="{6A6966E1-868B-4A1B-8768-C763DA745F96}" type="pres">
      <dgm:prSet presAssocID="{ED5F4717-84B9-4E3F-AC44-69D6E5537F39}" presName="parentText" presStyleLbl="alignNode1" presStyleIdx="2" presStyleCnt="3">
        <dgm:presLayoutVars>
          <dgm:chMax val="1"/>
          <dgm:bulletEnabled val="1"/>
        </dgm:presLayoutVars>
      </dgm:prSet>
      <dgm:spPr/>
      <dgm:t>
        <a:bodyPr/>
        <a:lstStyle/>
        <a:p>
          <a:endParaRPr lang="zh-CN" altLang="en-US"/>
        </a:p>
      </dgm:t>
    </dgm:pt>
    <dgm:pt modelId="{75F8F905-AD4B-472C-A4C3-F93E33CFF5BE}" type="pres">
      <dgm:prSet presAssocID="{ED5F4717-84B9-4E3F-AC44-69D6E5537F39}" presName="descendantText" presStyleLbl="alignAcc1" presStyleIdx="2" presStyleCnt="3">
        <dgm:presLayoutVars>
          <dgm:bulletEnabled val="1"/>
        </dgm:presLayoutVars>
      </dgm:prSet>
      <dgm:spPr/>
      <dgm:t>
        <a:bodyPr/>
        <a:lstStyle/>
        <a:p>
          <a:endParaRPr lang="zh-CN" altLang="en-US"/>
        </a:p>
      </dgm:t>
    </dgm:pt>
  </dgm:ptLst>
  <dgm:cxnLst>
    <dgm:cxn modelId="{F1D857BD-E48C-470A-9B86-5737EFA91E52}" srcId="{C406C345-0E9C-47A2-AF17-FDF18B75482A}" destId="{6017D726-020F-4E00-A18B-D43ED0CDB78D}" srcOrd="1" destOrd="0" parTransId="{7B4D4844-B51C-4B45-BEC0-72D0CE43DB05}" sibTransId="{FE6E8CC1-CD45-4C9F-A228-D790582209BA}"/>
    <dgm:cxn modelId="{D7CC109C-F3DC-4C00-8D5A-8D9BC31063DB}" type="presOf" srcId="{49C3CA6B-BFD8-4F7F-B362-B90AD6FC5E8B}" destId="{75F8F905-AD4B-472C-A4C3-F93E33CFF5BE}" srcOrd="0" destOrd="0" presId="urn:microsoft.com/office/officeart/2005/8/layout/chevron2"/>
    <dgm:cxn modelId="{9B781E1D-8A25-4811-81B7-793A5EDDD1C6}" srcId="{970DD76D-44B4-46F0-A3EF-20CA587B3C20}" destId="{5C52647B-727E-4DBC-A1B4-76F9DDE17558}" srcOrd="0" destOrd="0" parTransId="{21FEFED6-E56B-4FF8-8101-65FB550F5BC2}" sibTransId="{5CD2C824-E8B7-4E34-9F36-B1ABBC0608E2}"/>
    <dgm:cxn modelId="{FD4D7E24-B77F-488D-81D4-51261B1344D4}" type="presOf" srcId="{C406C345-0E9C-47A2-AF17-FDF18B75482A}" destId="{D0C9C388-F1F2-4345-95FB-7EFD6DDC7260}" srcOrd="0" destOrd="0" presId="urn:microsoft.com/office/officeart/2005/8/layout/chevron2"/>
    <dgm:cxn modelId="{CBAC0B78-0CE3-4262-9DC5-F46E3DF1F12D}" type="presOf" srcId="{6017D726-020F-4E00-A18B-D43ED0CDB78D}" destId="{D4A480DD-3BC2-4425-881F-C50EB3055305}" srcOrd="0" destOrd="0" presId="urn:microsoft.com/office/officeart/2005/8/layout/chevron2"/>
    <dgm:cxn modelId="{69E60874-B90F-4647-9A2E-52816FB37678}" type="presOf" srcId="{ED5F4717-84B9-4E3F-AC44-69D6E5537F39}" destId="{6A6966E1-868B-4A1B-8768-C763DA745F96}" srcOrd="0" destOrd="0" presId="urn:microsoft.com/office/officeart/2005/8/layout/chevron2"/>
    <dgm:cxn modelId="{7EFE420C-D088-40CB-89D5-30826805AC91}" srcId="{C406C345-0E9C-47A2-AF17-FDF18B75482A}" destId="{970DD76D-44B4-46F0-A3EF-20CA587B3C20}" srcOrd="0" destOrd="0" parTransId="{B74323E2-5678-4C8D-A2CD-6C5091528657}" sibTransId="{8EA85BC2-FA8E-4DE0-A432-B63E9B10D8AC}"/>
    <dgm:cxn modelId="{AE64BC96-4F59-4D91-92EF-C4CBACF954C4}" srcId="{6017D726-020F-4E00-A18B-D43ED0CDB78D}" destId="{2059847F-9D94-4788-9B76-567AE47ECCDD}" srcOrd="0" destOrd="0" parTransId="{6746AE08-11F3-47C8-B66B-4DBBB2A54203}" sibTransId="{18E2B1F6-C11D-47B0-B633-D45B832063BC}"/>
    <dgm:cxn modelId="{33001BBE-AABC-4641-BA88-C15994CD2561}" srcId="{ED5F4717-84B9-4E3F-AC44-69D6E5537F39}" destId="{49C3CA6B-BFD8-4F7F-B362-B90AD6FC5E8B}" srcOrd="0" destOrd="0" parTransId="{5A2CE5BC-99ED-43C9-A8AA-B9663BD94098}" sibTransId="{5EB2BB4C-5A4C-4AB4-AD71-FA81D569E7D4}"/>
    <dgm:cxn modelId="{16331B38-EC43-4F94-BA84-D931FEB7746B}" type="presOf" srcId="{970DD76D-44B4-46F0-A3EF-20CA587B3C20}" destId="{43A711B4-EDB6-453C-821A-76ABFD5E8AC6}" srcOrd="0" destOrd="0" presId="urn:microsoft.com/office/officeart/2005/8/layout/chevron2"/>
    <dgm:cxn modelId="{0DD0C57D-6540-4D8B-BF46-CEA7B91FC8F8}" srcId="{C406C345-0E9C-47A2-AF17-FDF18B75482A}" destId="{ED5F4717-84B9-4E3F-AC44-69D6E5537F39}" srcOrd="2" destOrd="0" parTransId="{8CAF06FE-757F-4B76-BB71-06F84F3E833E}" sibTransId="{F016A11B-CEB9-4538-BA26-4ACADB8007B3}"/>
    <dgm:cxn modelId="{C8037622-383A-4104-A6EB-BFC64E5BBDC1}" type="presOf" srcId="{5C52647B-727E-4DBC-A1B4-76F9DDE17558}" destId="{C657DDF4-7D35-4E46-BFA4-0AA22C833837}" srcOrd="0" destOrd="0" presId="urn:microsoft.com/office/officeart/2005/8/layout/chevron2"/>
    <dgm:cxn modelId="{A97035E0-870C-4C9F-B192-0E153648388F}" type="presOf" srcId="{2059847F-9D94-4788-9B76-567AE47ECCDD}" destId="{1E26781A-6B2C-41B1-BE05-196D46F55146}" srcOrd="0" destOrd="0" presId="urn:microsoft.com/office/officeart/2005/8/layout/chevron2"/>
    <dgm:cxn modelId="{268CDA9E-5463-47F1-9F65-1DD08CA070C5}" type="presParOf" srcId="{D0C9C388-F1F2-4345-95FB-7EFD6DDC7260}" destId="{338F34A4-7314-4903-98A6-2BA0665A327C}" srcOrd="0" destOrd="0" presId="urn:microsoft.com/office/officeart/2005/8/layout/chevron2"/>
    <dgm:cxn modelId="{DECC1E9E-52EC-420E-9664-2F1238B0F40C}" type="presParOf" srcId="{338F34A4-7314-4903-98A6-2BA0665A327C}" destId="{43A711B4-EDB6-453C-821A-76ABFD5E8AC6}" srcOrd="0" destOrd="0" presId="urn:microsoft.com/office/officeart/2005/8/layout/chevron2"/>
    <dgm:cxn modelId="{7F14DBC4-CFF4-4B03-8642-EA8E23798715}" type="presParOf" srcId="{338F34A4-7314-4903-98A6-2BA0665A327C}" destId="{C657DDF4-7D35-4E46-BFA4-0AA22C833837}" srcOrd="1" destOrd="0" presId="urn:microsoft.com/office/officeart/2005/8/layout/chevron2"/>
    <dgm:cxn modelId="{A5FAD359-A8D9-499E-835F-B603447BC001}" type="presParOf" srcId="{D0C9C388-F1F2-4345-95FB-7EFD6DDC7260}" destId="{3CF4E0BF-8C86-4969-AB98-080B7DA50176}" srcOrd="1" destOrd="0" presId="urn:microsoft.com/office/officeart/2005/8/layout/chevron2"/>
    <dgm:cxn modelId="{0CCE8030-3426-4B22-834B-50E515986F45}" type="presParOf" srcId="{D0C9C388-F1F2-4345-95FB-7EFD6DDC7260}" destId="{C941FDCE-A326-4F65-AE00-B5B8F4E39A32}" srcOrd="2" destOrd="0" presId="urn:microsoft.com/office/officeart/2005/8/layout/chevron2"/>
    <dgm:cxn modelId="{89B0ABE2-9BEF-4FAF-A4ED-F36C5C38B460}" type="presParOf" srcId="{C941FDCE-A326-4F65-AE00-B5B8F4E39A32}" destId="{D4A480DD-3BC2-4425-881F-C50EB3055305}" srcOrd="0" destOrd="0" presId="urn:microsoft.com/office/officeart/2005/8/layout/chevron2"/>
    <dgm:cxn modelId="{E80F38AE-4271-43D7-A642-50C7FCD66BC3}" type="presParOf" srcId="{C941FDCE-A326-4F65-AE00-B5B8F4E39A32}" destId="{1E26781A-6B2C-41B1-BE05-196D46F55146}" srcOrd="1" destOrd="0" presId="urn:microsoft.com/office/officeart/2005/8/layout/chevron2"/>
    <dgm:cxn modelId="{09EEEF87-A578-44AE-94DB-1AD5EA477695}" type="presParOf" srcId="{D0C9C388-F1F2-4345-95FB-7EFD6DDC7260}" destId="{FF25DC87-5E08-4A06-B887-B2AEB2B9BF32}" srcOrd="3" destOrd="0" presId="urn:microsoft.com/office/officeart/2005/8/layout/chevron2"/>
    <dgm:cxn modelId="{0CE1DC61-B4A9-4B48-BD7E-D3F73ADB98D7}" type="presParOf" srcId="{D0C9C388-F1F2-4345-95FB-7EFD6DDC7260}" destId="{F917F5F3-3138-42F3-9DF2-C61E17847EC0}" srcOrd="4" destOrd="0" presId="urn:microsoft.com/office/officeart/2005/8/layout/chevron2"/>
    <dgm:cxn modelId="{E192D270-4C57-4BB6-910B-C4113D127065}" type="presParOf" srcId="{F917F5F3-3138-42F3-9DF2-C61E17847EC0}" destId="{6A6966E1-868B-4A1B-8768-C763DA745F96}" srcOrd="0" destOrd="0" presId="urn:microsoft.com/office/officeart/2005/8/layout/chevron2"/>
    <dgm:cxn modelId="{E5F0CD59-F00C-4537-B7FD-AC3DBDA9AAD9}" type="presParOf" srcId="{F917F5F3-3138-42F3-9DF2-C61E17847EC0}" destId="{75F8F905-AD4B-472C-A4C3-F93E33CFF5BE}"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56FF6E6-FD67-41BB-913E-3ADDBA582055}" type="datetimeFigureOut">
              <a:rPr lang="zh-CN" altLang="en-US" smtClean="0"/>
              <a:pPr/>
              <a:t>2018/7/28 Saturday</a:t>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C9071E6-A6B0-44C6-B0CE-6F2D84484EE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F2A480B-24F9-4CDC-955A-E4C7F6E7F866}" type="datetimeFigureOut">
              <a:rPr lang="zh-CN" altLang="en-US" smtClean="0"/>
              <a:pPr/>
              <a:t>2018/7/28 Saturday</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1AE2D31-2B6A-425C-8DAF-63D853CEDF05}" type="slidenum">
              <a:rPr lang="zh-CN" altLang="en-US" smtClean="0"/>
              <a:pPr/>
              <a:t>‹#›</a:t>
            </a:fld>
            <a:endParaRPr lang="zh-CN" altLang="en-US"/>
          </a:p>
        </p:txBody>
      </p:sp>
    </p:spTree>
    <p:extLst>
      <p:ext uri="{BB962C8B-B14F-4D97-AF65-F5344CB8AC3E}">
        <p14:creationId xmlns:p14="http://schemas.microsoft.com/office/powerpoint/2010/main" xmlns="" val="106423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a:t>
            </a:fld>
            <a:endParaRPr lang="zh-CN" altLang="en-US"/>
          </a:p>
        </p:txBody>
      </p:sp>
    </p:spTree>
    <p:extLst>
      <p:ext uri="{BB962C8B-B14F-4D97-AF65-F5344CB8AC3E}">
        <p14:creationId xmlns:p14="http://schemas.microsoft.com/office/powerpoint/2010/main" xmlns="" val="276679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10</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11</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12</a:t>
            </a:fld>
            <a:endParaRPr lang="zh-CN" altLang="en-US"/>
          </a:p>
        </p:txBody>
      </p:sp>
    </p:spTree>
    <p:extLst>
      <p:ext uri="{BB962C8B-B14F-4D97-AF65-F5344CB8AC3E}">
        <p14:creationId xmlns:p14="http://schemas.microsoft.com/office/powerpoint/2010/main" xmlns="" val="100018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13</a:t>
            </a:fld>
            <a:endParaRPr lang="zh-CN" altLang="en-US"/>
          </a:p>
        </p:txBody>
      </p:sp>
    </p:spTree>
    <p:extLst>
      <p:ext uri="{BB962C8B-B14F-4D97-AF65-F5344CB8AC3E}">
        <p14:creationId xmlns:p14="http://schemas.microsoft.com/office/powerpoint/2010/main" xmlns="" val="176842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14</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15</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16</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17</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18</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19</a:t>
            </a:fld>
            <a:endParaRPr lang="zh-CN" altLang="en-US"/>
          </a:p>
        </p:txBody>
      </p:sp>
    </p:spTree>
    <p:extLst>
      <p:ext uri="{BB962C8B-B14F-4D97-AF65-F5344CB8AC3E}">
        <p14:creationId xmlns:p14="http://schemas.microsoft.com/office/powerpoint/2010/main" xmlns="" val="208103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a:t>
            </a:fld>
            <a:endParaRPr lang="zh-CN" altLang="en-US"/>
          </a:p>
        </p:txBody>
      </p:sp>
    </p:spTree>
    <p:extLst>
      <p:ext uri="{BB962C8B-B14F-4D97-AF65-F5344CB8AC3E}">
        <p14:creationId xmlns:p14="http://schemas.microsoft.com/office/powerpoint/2010/main" xmlns="" val="3284766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20</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21</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22</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23</a:t>
            </a:fld>
            <a:endParaRPr lang="zh-CN" altLang="en-US"/>
          </a:p>
        </p:txBody>
      </p:sp>
    </p:spTree>
    <p:extLst>
      <p:ext uri="{BB962C8B-B14F-4D97-AF65-F5344CB8AC3E}">
        <p14:creationId xmlns:p14="http://schemas.microsoft.com/office/powerpoint/2010/main" xmlns="" val="336303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24</a:t>
            </a:fld>
            <a:endParaRPr lang="zh-CN" altLang="en-US"/>
          </a:p>
        </p:txBody>
      </p:sp>
    </p:spTree>
    <p:extLst>
      <p:ext uri="{BB962C8B-B14F-4D97-AF65-F5344CB8AC3E}">
        <p14:creationId xmlns:p14="http://schemas.microsoft.com/office/powerpoint/2010/main" xmlns="" val="897827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25</a:t>
            </a:fld>
            <a:endParaRPr lang="zh-CN" altLang="en-US"/>
          </a:p>
        </p:txBody>
      </p:sp>
    </p:spTree>
    <p:extLst>
      <p:ext uri="{BB962C8B-B14F-4D97-AF65-F5344CB8AC3E}">
        <p14:creationId xmlns:p14="http://schemas.microsoft.com/office/powerpoint/2010/main" xmlns="" val="2127603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26</a:t>
            </a:fld>
            <a:endParaRPr lang="zh-CN" altLang="en-US"/>
          </a:p>
        </p:txBody>
      </p:sp>
    </p:spTree>
    <p:extLst>
      <p:ext uri="{BB962C8B-B14F-4D97-AF65-F5344CB8AC3E}">
        <p14:creationId xmlns:p14="http://schemas.microsoft.com/office/powerpoint/2010/main" xmlns="" val="2081037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27</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28</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29</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3</a:t>
            </a:fld>
            <a:endParaRPr lang="zh-CN" altLang="en-US"/>
          </a:p>
        </p:txBody>
      </p:sp>
    </p:spTree>
    <p:extLst>
      <p:ext uri="{BB962C8B-B14F-4D97-AF65-F5344CB8AC3E}">
        <p14:creationId xmlns:p14="http://schemas.microsoft.com/office/powerpoint/2010/main" xmlns="" val="1168167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30</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31</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32</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33</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8686AE0C-31C0-47D9-9906-9E43F95D984E}" type="slidenum">
              <a:rPr lang="zh-CN" altLang="en-US" smtClean="0"/>
              <a:pPr/>
              <a:t>34</a:t>
            </a:fld>
            <a:endParaRPr lang="zh-CN" altLang="en-US"/>
          </a:p>
        </p:txBody>
      </p:sp>
    </p:spTree>
    <p:extLst>
      <p:ext uri="{BB962C8B-B14F-4D97-AF65-F5344CB8AC3E}">
        <p14:creationId xmlns:p14="http://schemas.microsoft.com/office/powerpoint/2010/main" xmlns="" val="1773508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35</a:t>
            </a:fld>
            <a:endParaRPr lang="zh-CN" altLang="en-US"/>
          </a:p>
        </p:txBody>
      </p:sp>
    </p:spTree>
    <p:extLst>
      <p:ext uri="{BB962C8B-B14F-4D97-AF65-F5344CB8AC3E}">
        <p14:creationId xmlns="" xmlns:p14="http://schemas.microsoft.com/office/powerpoint/2010/main" val="3129128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36</a:t>
            </a:fld>
            <a:endParaRPr lang="zh-CN" altLang="en-US"/>
          </a:p>
        </p:txBody>
      </p:sp>
    </p:spTree>
    <p:extLst>
      <p:ext uri="{BB962C8B-B14F-4D97-AF65-F5344CB8AC3E}">
        <p14:creationId xmlns:p14="http://schemas.microsoft.com/office/powerpoint/2010/main" xmlns="" val="187413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5588EDA8-AA38-4EC8-A4A2-C9E52DD3CCD9}" type="slidenum">
              <a:rPr lang="zh-CN" altLang="en-US" smtClean="0"/>
              <a:pPr/>
              <a:t>4</a:t>
            </a:fld>
            <a:endParaRPr lang="zh-CN" altLang="en-US"/>
          </a:p>
        </p:txBody>
      </p:sp>
    </p:spTree>
    <p:extLst>
      <p:ext uri="{BB962C8B-B14F-4D97-AF65-F5344CB8AC3E}">
        <p14:creationId xmlns:p14="http://schemas.microsoft.com/office/powerpoint/2010/main" xmlns="" val="264982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5</a:t>
            </a:fld>
            <a:endParaRPr lang="zh-CN" altLang="en-US"/>
          </a:p>
        </p:txBody>
      </p:sp>
    </p:spTree>
    <p:extLst>
      <p:ext uri="{BB962C8B-B14F-4D97-AF65-F5344CB8AC3E}">
        <p14:creationId xmlns:p14="http://schemas.microsoft.com/office/powerpoint/2010/main" xmlns="" val="336303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6</a:t>
            </a:fld>
            <a:endParaRPr lang="zh-CN" altLang="en-US"/>
          </a:p>
        </p:txBody>
      </p:sp>
    </p:spTree>
    <p:extLst>
      <p:ext uri="{BB962C8B-B14F-4D97-AF65-F5344CB8AC3E}">
        <p14:creationId xmlns:p14="http://schemas.microsoft.com/office/powerpoint/2010/main" xmlns="" val="312912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7</a:t>
            </a:fld>
            <a:endParaRPr lang="zh-CN" altLang="en-US"/>
          </a:p>
        </p:txBody>
      </p:sp>
    </p:spTree>
    <p:extLst>
      <p:ext uri="{BB962C8B-B14F-4D97-AF65-F5344CB8AC3E}">
        <p14:creationId xmlns:p14="http://schemas.microsoft.com/office/powerpoint/2010/main" xmlns="" val="336303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8</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9</a:t>
            </a:fld>
            <a:endParaRPr lang="zh-CN" altLang="en-US"/>
          </a:p>
        </p:txBody>
      </p:sp>
    </p:spTree>
    <p:extLst>
      <p:ext uri="{BB962C8B-B14F-4D97-AF65-F5344CB8AC3E}">
        <p14:creationId xmlns:p14="http://schemas.microsoft.com/office/powerpoint/2010/main" xmlns="" val="251901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sym typeface="宋体"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a:extLst/>
        </p:spPr>
        <p:txBody>
          <a:bodyPr wrap="square" anchor="ctr">
            <a:noAutofit/>
          </a:bodyP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pPr/>
              <a:t>‹#›</a:t>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pPr/>
              <a:t>2018/7/28 Saturday</a:t>
            </a:fld>
            <a:endParaRPr lang="zh-CN" altLang="en-US"/>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6857953"/>
      </p:ext>
    </p:extLst>
  </p:cSld>
  <p:clrMapOvr>
    <a:masterClrMapping/>
  </p:clrMapOvr>
  <p:transition spd="slow"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2323987306"/>
      </p:ext>
    </p:extLst>
  </p:cSld>
  <p:clrMapOvr>
    <a:masterClrMapping/>
  </p:clrMapOvr>
  <p:transition spd="slow" advTm="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2100378497"/>
      </p:ext>
    </p:extLst>
  </p:cSld>
  <p:clrMapOvr>
    <a:masterClrMapping/>
  </p:clrMapOvr>
  <p:transition spd="slow" advTm="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2332411706"/>
      </p:ext>
    </p:extLst>
  </p:cSld>
  <p:clrMapOvr>
    <a:masterClrMapping/>
  </p:clrMapOvr>
  <p:transition spd="slow" advTm="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379AC49B-49DD-4668-8FC6-2EEB8142D508}" type="datetime1">
              <a:rPr lang="zh-CN" altLang="en-US"/>
              <a:pPr>
                <a:defRPr/>
              </a:pPr>
              <a:t>2018/7/28 Saturday</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fld id="{E52EAD02-0CEF-4C0F-8421-B0DABE30680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xmlns="" val="418268452"/>
      </p:ext>
    </p:extLst>
  </p:cSld>
  <p:clrMapOvr>
    <a:masterClrMapping/>
  </p:clrMapOvr>
  <p:transition spd="slow"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9613154"/>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sym typeface="宋体"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a:extLst/>
        </p:spPr>
        <p:txBody>
          <a:bodyPr wrap="square" anchor="ctr">
            <a:noAutofit/>
          </a:bodyP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pPr/>
              <a:t>‹#›</a:t>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pPr/>
              <a:t>2018/7/28 Saturday</a:t>
            </a:fld>
            <a:endParaRPr lang="zh-CN" altLang="en-US"/>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4"/>
          <p:cNvSpPr>
            <a:spLocks noChangeArrowheads="1"/>
          </p:cNvSpPr>
          <p:nvPr userDrawn="1"/>
        </p:nvSpPr>
        <p:spPr bwMode="auto">
          <a:xfrm>
            <a:off x="7956376" y="192013"/>
            <a:ext cx="859531" cy="530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1800" b="1" dirty="0">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LOGO</a:t>
            </a:r>
          </a:p>
          <a:p>
            <a:pPr eaLnBrk="1" hangingPunct="1">
              <a:buFont typeface="Arial" pitchFamily="34" charset="0"/>
              <a:buNone/>
            </a:pPr>
            <a:r>
              <a:rPr lang="zh-CN" altLang="en-US" sz="1000" b="1" dirty="0">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  公司文字</a:t>
            </a:r>
          </a:p>
        </p:txBody>
      </p:sp>
    </p:spTree>
    <p:extLst>
      <p:ext uri="{BB962C8B-B14F-4D97-AF65-F5344CB8AC3E}">
        <p14:creationId xmlns:p14="http://schemas.microsoft.com/office/powerpoint/2010/main" xmlns="" val="102508706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506225853"/>
      </p:ext>
    </p:extLst>
  </p:cSld>
  <p:clrMapOvr>
    <a:masterClrMapping/>
  </p:clrMapOvr>
  <p:transition spd="slow"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4291838645"/>
      </p:ext>
    </p:extLst>
  </p:cSld>
  <p:clrMapOvr>
    <a:masterClrMapping/>
  </p:clrMapOvr>
  <p:transition spd="slow"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88742263"/>
      </p:ext>
    </p:extLst>
  </p:cSld>
  <p:clrMapOvr>
    <a:masterClrMapping/>
  </p:clrMapOvr>
  <p:transition spd="slow" advTm="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740709171"/>
      </p:ext>
    </p:extLst>
  </p:cSld>
  <p:clrMapOvr>
    <a:masterClrMapping/>
  </p:clrMapOvr>
  <p:transition spd="slow" advTm="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744075038"/>
      </p:ext>
    </p:extLst>
  </p:cSld>
  <p:clrMapOvr>
    <a:masterClrMapping/>
  </p:clrMapOvr>
  <p:transition spd="slow" advTm="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548949242"/>
      </p:ext>
    </p:extLst>
  </p:cSld>
  <p:clrMapOvr>
    <a:masterClrMapping/>
  </p:clrMapOvr>
  <p:transition spd="slow" advTm="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pPr/>
              <a:t>2018/7/28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3293900792"/>
      </p:ext>
    </p:extLst>
  </p:cSld>
  <p:clrMapOvr>
    <a:masterClrMapping/>
  </p:clrMapOvr>
  <p:transition spd="slow" advTm="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44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F1D807-92CB-40E1-8909-FC53D865401B}" type="datetimeFigureOut">
              <a:rPr lang="zh-CN" altLang="en-US" smtClean="0"/>
              <a:pPr/>
              <a:t>2018/7/28 Saturday</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382672823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p:transition spd="slow" advTm="0">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20080;&#25151;&#38382;&#39064;.doc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22521;&#20859;&#35745;&#31639;&#24605;&#32500;&#26696;&#20363;.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22521;&#20859;&#35745;&#31639;&#24605;&#32500;&#26696;&#20363;.doc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39033;&#30446;&#27963;&#21160;&#35774;&#35745;&#22312;&#39640;&#20013;&#20449;&#24687;&#25216;&#26415;&#25945;&#23398;&#20013;&#30340;&#23454;&#36341;&#24212;&#29992;&#8212;&#20013;&#22269;&#25945;&#32946;&#20449;&#24687;&#21270;%200118.do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7.gif"/><Relationship Id="rId4" Type="http://schemas.openxmlformats.org/officeDocument/2006/relationships/hyperlink" Target="&#30333;&#29645;%20&#25104;&#26524;&#25253;&#21578;-&#25552;&#20132;.do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原创设计师QQ598969553      _8"/>
          <p:cNvSpPr txBox="1">
            <a:spLocks/>
          </p:cNvSpPr>
          <p:nvPr/>
        </p:nvSpPr>
        <p:spPr>
          <a:xfrm>
            <a:off x="971600" y="1347614"/>
            <a:ext cx="6840760" cy="45701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000" b="1"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cs typeface="Tahoma" panose="020B0604030504040204" pitchFamily="34" charset="0"/>
              </a:rPr>
              <a:t>对</a:t>
            </a:r>
            <a:r>
              <a:rPr lang="en-US" altLang="zh-CN" sz="3000" b="1"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cs typeface="Tahoma" panose="020B0604030504040204" pitchFamily="34" charset="0"/>
              </a:rPr>
              <a:t>《</a:t>
            </a:r>
            <a:r>
              <a:rPr lang="zh-CN" altLang="en-US" sz="3000" b="1"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cs typeface="Tahoma" panose="020B0604030504040204" pitchFamily="34" charset="0"/>
              </a:rPr>
              <a:t>普通高中信息技术课程标准</a:t>
            </a:r>
            <a:r>
              <a:rPr lang="en-US" altLang="zh-CN" sz="3000" b="1"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cs typeface="Tahoma" panose="020B0604030504040204" pitchFamily="34" charset="0"/>
              </a:rPr>
              <a:t>》</a:t>
            </a:r>
            <a:endParaRPr lang="en-US" altLang="ko-KR" sz="3000" b="1" dirty="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cs typeface="Tahoma" panose="020B0604030504040204" pitchFamily="34" charset="0"/>
            </a:endParaRPr>
          </a:p>
        </p:txBody>
      </p:sp>
      <p:sp>
        <p:nvSpPr>
          <p:cNvPr id="74" name="原创设计师QQ598969553      _9"/>
          <p:cNvSpPr txBox="1">
            <a:spLocks/>
          </p:cNvSpPr>
          <p:nvPr/>
        </p:nvSpPr>
        <p:spPr>
          <a:xfrm>
            <a:off x="1835696" y="1851670"/>
            <a:ext cx="4637443" cy="504056"/>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2800" b="1" kern="1200" baseline="0">
                <a:solidFill>
                  <a:schemeClr val="bg1"/>
                </a:solid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dirty="0" smtClean="0">
                <a:solidFill>
                  <a:schemeClr val="tx1"/>
                </a:solidFill>
                <a:effectLst>
                  <a:outerShdw blurRad="63500" sx="102000" sy="102000" algn="ctr" rotWithShape="0">
                    <a:prstClr val="black">
                      <a:alpha val="40000"/>
                    </a:prstClr>
                  </a:outerShdw>
                </a:effectLst>
                <a:latin typeface="+mj-ea"/>
                <a:ea typeface="+mj-ea"/>
              </a:rPr>
              <a:t>（</a:t>
            </a:r>
            <a:r>
              <a:rPr lang="en-US" altLang="zh-CN" dirty="0" smtClean="0">
                <a:solidFill>
                  <a:schemeClr val="tx1"/>
                </a:solidFill>
                <a:effectLst>
                  <a:outerShdw blurRad="63500" sx="102000" sy="102000" algn="ctr" rotWithShape="0">
                    <a:prstClr val="black">
                      <a:alpha val="40000"/>
                    </a:prstClr>
                  </a:outerShdw>
                </a:effectLst>
                <a:latin typeface="+mj-ea"/>
                <a:ea typeface="+mj-ea"/>
              </a:rPr>
              <a:t>2017</a:t>
            </a:r>
            <a:r>
              <a:rPr lang="zh-CN" altLang="en-US" dirty="0" smtClean="0">
                <a:solidFill>
                  <a:schemeClr val="tx1"/>
                </a:solidFill>
                <a:effectLst>
                  <a:outerShdw blurRad="63500" sx="102000" sy="102000" algn="ctr" rotWithShape="0">
                    <a:prstClr val="black">
                      <a:alpha val="40000"/>
                    </a:prstClr>
                  </a:outerShdw>
                </a:effectLst>
                <a:latin typeface="+mj-ea"/>
                <a:ea typeface="+mj-ea"/>
              </a:rPr>
              <a:t>年版）的理解与实施</a:t>
            </a:r>
            <a:endParaRPr lang="en-US" altLang="ko-KR" dirty="0">
              <a:solidFill>
                <a:schemeClr val="tx1"/>
              </a:solidFill>
              <a:effectLst>
                <a:outerShdw blurRad="63500" sx="102000" sy="102000" algn="ctr" rotWithShape="0">
                  <a:prstClr val="black">
                    <a:alpha val="40000"/>
                  </a:prstClr>
                </a:outerShdw>
              </a:effectLst>
              <a:latin typeface="+mj-ea"/>
              <a:ea typeface="+mj-ea"/>
            </a:endParaRPr>
          </a:p>
        </p:txBody>
      </p:sp>
      <p:cxnSp>
        <p:nvCxnSpPr>
          <p:cNvPr id="75" name="原创设计师QQ598969553      _10"/>
          <p:cNvCxnSpPr/>
          <p:nvPr/>
        </p:nvCxnSpPr>
        <p:spPr>
          <a:xfrm>
            <a:off x="1802627" y="2544989"/>
            <a:ext cx="533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原创设计师QQ598969553      _11"/>
          <p:cNvSpPr/>
          <p:nvPr/>
        </p:nvSpPr>
        <p:spPr>
          <a:xfrm>
            <a:off x="1709600" y="2643758"/>
            <a:ext cx="5501773" cy="461665"/>
          </a:xfrm>
          <a:prstGeom prst="rect">
            <a:avLst/>
          </a:prstGeom>
        </p:spPr>
        <p:txBody>
          <a:bodyPr wrap="square">
            <a:spAutoFit/>
          </a:bodyPr>
          <a:lstStyle/>
          <a:p>
            <a:pPr algn="ctr"/>
            <a:r>
              <a:rPr lang="zh-CN" altLang="en-US" sz="1200" dirty="0" smtClean="0">
                <a:solidFill>
                  <a:prstClr val="black">
                    <a:lumMod val="85000"/>
                    <a:lumOff val="15000"/>
                  </a:prstClr>
                </a:solidFill>
                <a:latin typeface="微软雅黑" panose="020B0503020204020204" pitchFamily="34" charset="-122"/>
                <a:ea typeface="微软雅黑" panose="020B0503020204020204" pitchFamily="34" charset="-122"/>
              </a:rPr>
              <a:t>陕西省教育科学研究院     白珍</a:t>
            </a:r>
            <a:endParaRPr lang="en-US" altLang="zh-CN" sz="12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en-US" altLang="zh-CN" sz="1200" dirty="0" smtClean="0">
                <a:solidFill>
                  <a:prstClr val="black">
                    <a:lumMod val="85000"/>
                    <a:lumOff val="15000"/>
                  </a:prstClr>
                </a:solidFill>
                <a:latin typeface="微软雅黑" panose="020B0503020204020204" pitchFamily="34" charset="-122"/>
                <a:ea typeface="微软雅黑" panose="020B0503020204020204" pitchFamily="34" charset="-122"/>
              </a:rPr>
              <a:t>QQ</a:t>
            </a:r>
            <a:r>
              <a:rPr lang="zh-CN" altLang="en-US" sz="1200" dirty="0" smtClean="0">
                <a:solidFill>
                  <a:prstClr val="black">
                    <a:lumMod val="85000"/>
                    <a:lumOff val="15000"/>
                  </a:prstClr>
                </a:solidFill>
                <a:latin typeface="微软雅黑" panose="020B0503020204020204" pitchFamily="34" charset="-122"/>
                <a:ea typeface="微软雅黑" panose="020B0503020204020204" pitchFamily="34" charset="-122"/>
              </a:rPr>
              <a:t>：</a:t>
            </a:r>
            <a:r>
              <a:rPr lang="en-US" altLang="zh-CN" sz="1200" dirty="0" smtClean="0">
                <a:solidFill>
                  <a:prstClr val="black">
                    <a:lumMod val="85000"/>
                    <a:lumOff val="15000"/>
                  </a:prstClr>
                </a:solidFill>
                <a:latin typeface="微软雅黑" panose="020B0503020204020204" pitchFamily="34" charset="-122"/>
                <a:ea typeface="微软雅黑" panose="020B0503020204020204" pitchFamily="34" charset="-122"/>
              </a:rPr>
              <a:t>654861386</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1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Tree>
    <p:extLst>
      <p:ext uri="{BB962C8B-B14F-4D97-AF65-F5344CB8AC3E}">
        <p14:creationId xmlns:p14="http://schemas.microsoft.com/office/powerpoint/2010/main" xmlns="" val="2847675474"/>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strVal val="(6*min(max(#ppt_w*#ppt_h,.3),1)-7.4)/-.7*#ppt_w"/>
                                          </p:val>
                                        </p:tav>
                                        <p:tav tm="100000">
                                          <p:val>
                                            <p:strVal val="#ppt_w"/>
                                          </p:val>
                                        </p:tav>
                                      </p:tavLst>
                                    </p:anim>
                                    <p:anim calcmode="lin" valueType="num">
                                      <p:cBhvr>
                                        <p:cTn id="8" dur="500" fill="hold"/>
                                        <p:tgtEl>
                                          <p:spTgt spid="74"/>
                                        </p:tgtEl>
                                        <p:attrNameLst>
                                          <p:attrName>ppt_h</p:attrName>
                                        </p:attrNameLst>
                                      </p:cBhvr>
                                      <p:tavLst>
                                        <p:tav tm="0">
                                          <p:val>
                                            <p:strVal val="(6*min(max(#ppt_w*#ppt_h,.3),1)-7.4)/-.7*#ppt_h"/>
                                          </p:val>
                                        </p:tav>
                                        <p:tav tm="100000">
                                          <p:val>
                                            <p:strVal val="#ppt_h"/>
                                          </p:val>
                                        </p:tav>
                                      </p:tavLst>
                                    </p:anim>
                                    <p:anim calcmode="lin" valueType="num">
                                      <p:cBhvr>
                                        <p:cTn id="9" dur="500" fill="hold"/>
                                        <p:tgtEl>
                                          <p:spTgt spid="74"/>
                                        </p:tgtEl>
                                        <p:attrNameLst>
                                          <p:attrName>ppt_x</p:attrName>
                                        </p:attrNameLst>
                                      </p:cBhvr>
                                      <p:tavLst>
                                        <p:tav tm="0">
                                          <p:val>
                                            <p:fltVal val="0.5"/>
                                          </p:val>
                                        </p:tav>
                                        <p:tav tm="100000">
                                          <p:val>
                                            <p:strVal val="#ppt_x"/>
                                          </p:val>
                                        </p:tav>
                                      </p:tavLst>
                                    </p:anim>
                                    <p:anim calcmode="lin" valueType="num">
                                      <p:cBhvr>
                                        <p:cTn id="10" dur="500" fill="hold"/>
                                        <p:tgtEl>
                                          <p:spTgt spid="74"/>
                                        </p:tgtEl>
                                        <p:attrNameLst>
                                          <p:attrName>ppt_y</p:attrName>
                                        </p:attrNameLst>
                                      </p:cBhvr>
                                      <p:tavLst>
                                        <p:tav tm="0">
                                          <p:val>
                                            <p:strVal val="1+(6*min(max(#ppt_w*#ppt_h,.3),1)-7.4)/-.7*#ppt_h/2"/>
                                          </p:val>
                                        </p:tav>
                                        <p:tav tm="100000">
                                          <p:val>
                                            <p:strVal val="#ppt_y"/>
                                          </p:val>
                                        </p:tav>
                                      </p:tavLst>
                                    </p:anim>
                                  </p:childTnLst>
                                </p:cTn>
                              </p:par>
                              <p:par>
                                <p:cTn id="11" presetID="23" presetClass="entr" presetSubtype="288" fill="hold" nodeType="withEffect">
                                  <p:stCondLst>
                                    <p:cond delay="0"/>
                                  </p:stCondLst>
                                  <p:iterate type="lt">
                                    <p:tmPct val="10000"/>
                                  </p:iterate>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strVal val="4/3*#ppt_w"/>
                                          </p:val>
                                        </p:tav>
                                        <p:tav tm="100000">
                                          <p:val>
                                            <p:strVal val="#ppt_w"/>
                                          </p:val>
                                        </p:tav>
                                      </p:tavLst>
                                    </p:anim>
                                    <p:anim calcmode="lin" valueType="num">
                                      <p:cBhvr>
                                        <p:cTn id="14" dur="500" fill="hold"/>
                                        <p:tgtEl>
                                          <p:spTgt spid="73"/>
                                        </p:tgtEl>
                                        <p:attrNameLst>
                                          <p:attrName>ppt_h</p:attrName>
                                        </p:attrNameLst>
                                      </p:cBhvr>
                                      <p:tavLst>
                                        <p:tav tm="0">
                                          <p:val>
                                            <p:strVal val="4/3*#ppt_h"/>
                                          </p:val>
                                        </p:tav>
                                        <p:tav tm="100000">
                                          <p:val>
                                            <p:strVal val="#ppt_h"/>
                                          </p:val>
                                        </p:tav>
                                      </p:tavLst>
                                    </p:anim>
                                  </p:childTnLst>
                                </p:cTn>
                              </p:par>
                              <p:par>
                                <p:cTn id="15" presetID="22" presetClass="entr" presetSubtype="8"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500"/>
                                        <p:tgtEl>
                                          <p:spTgt spid="75"/>
                                        </p:tgtEl>
                                      </p:cBhvr>
                                    </p:animEffect>
                                  </p:childTnLst>
                                </p:cTn>
                              </p:par>
                              <p:par>
                                <p:cTn id="18" presetID="12" presetClass="entr" presetSubtype="1"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p:tgtEl>
                                          <p:spTgt spid="76"/>
                                        </p:tgtEl>
                                        <p:attrNameLst>
                                          <p:attrName>ppt_y</p:attrName>
                                        </p:attrNameLst>
                                      </p:cBhvr>
                                      <p:tavLst>
                                        <p:tav tm="0">
                                          <p:val>
                                            <p:strVal val="#ppt_y-#ppt_h*1.125000"/>
                                          </p:val>
                                        </p:tav>
                                        <p:tav tm="100000">
                                          <p:val>
                                            <p:strVal val="#ppt_y"/>
                                          </p:val>
                                        </p:tav>
                                      </p:tavLst>
                                    </p:anim>
                                    <p:animEffect transition="in" filter="wipe(down)">
                                      <p:cBhvr>
                                        <p:cTn id="2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4" name="矩形 33"/>
          <p:cNvSpPr/>
          <p:nvPr/>
        </p:nvSpPr>
        <p:spPr>
          <a:xfrm>
            <a:off x="866346" y="237877"/>
            <a:ext cx="2339102" cy="461665"/>
          </a:xfrm>
          <a:prstGeom prst="rect">
            <a:avLst/>
          </a:prstGeom>
        </p:spPr>
        <p:txBody>
          <a:bodyPr wrap="none">
            <a:spAutoFit/>
          </a:bodyPr>
          <a:lstStyle/>
          <a:p>
            <a:pPr algn="ct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合格性考试内容</a:t>
            </a:r>
          </a:p>
        </p:txBody>
      </p:sp>
      <p:pic>
        <p:nvPicPr>
          <p:cNvPr id="108546" name="Picture 2"/>
          <p:cNvPicPr>
            <a:picLocks noChangeAspect="1" noChangeArrowheads="1"/>
          </p:cNvPicPr>
          <p:nvPr/>
        </p:nvPicPr>
        <p:blipFill>
          <a:blip r:embed="rId4" cstate="print"/>
          <a:srcRect/>
          <a:stretch>
            <a:fillRect/>
          </a:stretch>
        </p:blipFill>
        <p:spPr bwMode="auto">
          <a:xfrm>
            <a:off x="3779912" y="1250801"/>
            <a:ext cx="4743450" cy="2905125"/>
          </a:xfrm>
          <a:prstGeom prst="rect">
            <a:avLst/>
          </a:prstGeom>
          <a:noFill/>
          <a:ln w="9525">
            <a:noFill/>
            <a:miter lim="800000"/>
            <a:headEnd/>
            <a:tailEnd/>
          </a:ln>
        </p:spPr>
      </p:pic>
      <p:pic>
        <p:nvPicPr>
          <p:cNvPr id="9" name="图片 8" descr="模块1：数据与计算.gif"/>
          <p:cNvPicPr>
            <a:picLocks noChangeAspect="1"/>
          </p:cNvPicPr>
          <p:nvPr/>
        </p:nvPicPr>
        <p:blipFill>
          <a:blip r:embed="rId5" cstate="print"/>
          <a:stretch>
            <a:fillRect/>
          </a:stretch>
        </p:blipFill>
        <p:spPr>
          <a:xfrm>
            <a:off x="323528" y="1923678"/>
            <a:ext cx="3181350" cy="1428750"/>
          </a:xfrm>
          <a:prstGeom prst="rect">
            <a:avLst/>
          </a:prstGeom>
        </p:spPr>
      </p:pic>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4" name="矩形 33"/>
          <p:cNvSpPr/>
          <p:nvPr/>
        </p:nvSpPr>
        <p:spPr>
          <a:xfrm>
            <a:off x="866346" y="237877"/>
            <a:ext cx="2339102" cy="461665"/>
          </a:xfrm>
          <a:prstGeom prst="rect">
            <a:avLst/>
          </a:prstGeom>
        </p:spPr>
        <p:txBody>
          <a:bodyPr wrap="none">
            <a:spAutoFit/>
          </a:bodyPr>
          <a:lstStyle/>
          <a:p>
            <a:pPr algn="ct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合格性考试内容</a:t>
            </a:r>
          </a:p>
        </p:txBody>
      </p:sp>
      <p:pic>
        <p:nvPicPr>
          <p:cNvPr id="109570" name="Picture 2"/>
          <p:cNvPicPr>
            <a:picLocks noChangeAspect="1" noChangeArrowheads="1"/>
          </p:cNvPicPr>
          <p:nvPr/>
        </p:nvPicPr>
        <p:blipFill>
          <a:blip r:embed="rId4" cstate="print"/>
          <a:srcRect/>
          <a:stretch>
            <a:fillRect/>
          </a:stretch>
        </p:blipFill>
        <p:spPr bwMode="auto">
          <a:xfrm>
            <a:off x="4268663" y="1190600"/>
            <a:ext cx="4695825" cy="1857375"/>
          </a:xfrm>
          <a:prstGeom prst="rect">
            <a:avLst/>
          </a:prstGeom>
          <a:noFill/>
          <a:ln w="9525">
            <a:noFill/>
            <a:miter lim="800000"/>
            <a:headEnd/>
            <a:tailEnd/>
          </a:ln>
        </p:spPr>
      </p:pic>
      <p:pic>
        <p:nvPicPr>
          <p:cNvPr id="109571" name="Picture 3"/>
          <p:cNvPicPr>
            <a:picLocks noChangeAspect="1" noChangeArrowheads="1"/>
          </p:cNvPicPr>
          <p:nvPr/>
        </p:nvPicPr>
        <p:blipFill>
          <a:blip r:embed="rId5" cstate="print"/>
          <a:srcRect/>
          <a:stretch>
            <a:fillRect/>
          </a:stretch>
        </p:blipFill>
        <p:spPr bwMode="auto">
          <a:xfrm>
            <a:off x="4267926" y="3047975"/>
            <a:ext cx="4676775" cy="1323975"/>
          </a:xfrm>
          <a:prstGeom prst="rect">
            <a:avLst/>
          </a:prstGeom>
          <a:noFill/>
          <a:ln w="9525">
            <a:noFill/>
            <a:miter lim="800000"/>
            <a:headEnd/>
            <a:tailEnd/>
          </a:ln>
        </p:spPr>
      </p:pic>
      <p:pic>
        <p:nvPicPr>
          <p:cNvPr id="10" name="图片 9" descr="必修2 信息系统与社会.gif"/>
          <p:cNvPicPr>
            <a:picLocks noChangeAspect="1"/>
          </p:cNvPicPr>
          <p:nvPr/>
        </p:nvPicPr>
        <p:blipFill>
          <a:blip r:embed="rId6" cstate="print"/>
          <a:stretch>
            <a:fillRect/>
          </a:stretch>
        </p:blipFill>
        <p:spPr>
          <a:xfrm>
            <a:off x="107504" y="1967855"/>
            <a:ext cx="4152900" cy="1628775"/>
          </a:xfrm>
          <a:prstGeom prst="rect">
            <a:avLst/>
          </a:prstGeom>
        </p:spPr>
      </p:pic>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906824"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2" name="原创设计师QQ598969553      _2"/>
          <p:cNvGrpSpPr/>
          <p:nvPr/>
        </p:nvGrpSpPr>
        <p:grpSpPr>
          <a:xfrm>
            <a:off x="3013024"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66012"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02</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309544" y="2578861"/>
            <a:ext cx="2520280" cy="707886"/>
          </a:xfrm>
          <a:prstGeom prst="rect">
            <a:avLst/>
          </a:prstGeom>
          <a:noFill/>
        </p:spPr>
        <p:txBody>
          <a:bodyPr wrap="square" rtlCol="0">
            <a:spAutoFit/>
          </a:bodyPr>
          <a:lstStyle/>
          <a:p>
            <a:pPr algn="ctr"/>
            <a:r>
              <a:rPr lang="en-US" altLang="zh-CN" sz="2000" b="1" dirty="0" smtClean="0">
                <a:latin typeface="微软雅黑" panose="020B0503020204020204" pitchFamily="34" charset="-122"/>
                <a:ea typeface="微软雅黑" panose="020B0503020204020204" pitchFamily="34" charset="-122"/>
              </a:rPr>
              <a:t>2017</a:t>
            </a:r>
            <a:r>
              <a:rPr lang="zh-CN" altLang="en-US" sz="2000" b="1" dirty="0" smtClean="0">
                <a:latin typeface="微软雅黑" panose="020B0503020204020204" pitchFamily="34" charset="-122"/>
                <a:ea typeface="微软雅黑" panose="020B0503020204020204" pitchFamily="34" charset="-122"/>
              </a:rPr>
              <a:t>年版课程标准主要变化</a:t>
            </a:r>
          </a:p>
        </p:txBody>
      </p:sp>
      <p:sp>
        <p:nvSpPr>
          <p:cNvPr id="51" name="原创设计师QQ598969553      _5"/>
          <p:cNvSpPr>
            <a:spLocks noEditPoints="1"/>
          </p:cNvSpPr>
          <p:nvPr/>
        </p:nvSpPr>
        <p:spPr bwMode="auto">
          <a:xfrm>
            <a:off x="3213305" y="1211122"/>
            <a:ext cx="352425" cy="249238"/>
          </a:xfrm>
          <a:custGeom>
            <a:avLst/>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Tree>
    <p:extLst>
      <p:ext uri="{BB962C8B-B14F-4D97-AF65-F5344CB8AC3E}">
        <p14:creationId xmlns:p14="http://schemas.microsoft.com/office/powerpoint/2010/main" xmlns="" val="1667090838"/>
      </p:ext>
    </p:extLst>
  </p:cSld>
  <p:clrMapOvr>
    <a:masterClrMapping/>
  </p:clrMapOvr>
  <p:transition spd="slow"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QQ598969553      _1"/>
          <p:cNvCxnSpPr/>
          <p:nvPr/>
        </p:nvCxnSpPr>
        <p:spPr>
          <a:xfrm flipV="1">
            <a:off x="3728035" y="3494327"/>
            <a:ext cx="0" cy="927356"/>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原创设计师QQ598969553      _2"/>
          <p:cNvCxnSpPr/>
          <p:nvPr/>
        </p:nvCxnSpPr>
        <p:spPr>
          <a:xfrm flipV="1">
            <a:off x="4813899" y="2566775"/>
            <a:ext cx="0" cy="234756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原创设计师QQ598969553      _3"/>
          <p:cNvCxnSpPr/>
          <p:nvPr/>
        </p:nvCxnSpPr>
        <p:spPr>
          <a:xfrm flipV="1">
            <a:off x="5914277" y="2033003"/>
            <a:ext cx="0" cy="198511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原创设计师QQ598969553      _4"/>
          <p:cNvCxnSpPr/>
          <p:nvPr/>
        </p:nvCxnSpPr>
        <p:spPr>
          <a:xfrm flipV="1">
            <a:off x="7014654" y="2962178"/>
            <a:ext cx="0" cy="162931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3" name="原创设计师QQ598969553      _5"/>
          <p:cNvSpPr/>
          <p:nvPr/>
        </p:nvSpPr>
        <p:spPr>
          <a:xfrm>
            <a:off x="4722592" y="4138941"/>
            <a:ext cx="1415772" cy="497957"/>
          </a:xfrm>
          <a:prstGeom prst="rect">
            <a:avLst/>
          </a:prstGeom>
        </p:spPr>
        <p:txBody>
          <a:bodyPr wrap="none" anchor="ctr">
            <a:spAutoFit/>
          </a:bodyPr>
          <a:lstStyle/>
          <a:p>
            <a:pPr algn="just">
              <a:lnSpc>
                <a:spcPct val="120000"/>
              </a:lnSpc>
            </a:pPr>
            <a:r>
              <a:rPr lang="zh-CN" altLang="en-US" sz="2400" b="1" dirty="0" smtClean="0">
                <a:gradFill>
                  <a:gsLst>
                    <a:gs pos="32000">
                      <a:schemeClr val="accent2"/>
                    </a:gs>
                    <a:gs pos="100000">
                      <a:schemeClr val="accent1"/>
                    </a:gs>
                  </a:gsLst>
                  <a:lin ang="12600000" scaled="0"/>
                </a:gradFill>
                <a:latin typeface="微软雅黑" pitchFamily="34" charset="-122"/>
                <a:ea typeface="微软雅黑" panose="020B0503020204020204" pitchFamily="34" charset="-122"/>
              </a:rPr>
              <a:t>信息技术</a:t>
            </a:r>
            <a:endParaRPr lang="zh-CN" altLang="en-US" sz="2400" b="1" dirty="0">
              <a:gradFill>
                <a:gsLst>
                  <a:gs pos="32000">
                    <a:schemeClr val="accent2"/>
                  </a:gs>
                  <a:gs pos="100000">
                    <a:schemeClr val="accent1"/>
                  </a:gs>
                </a:gsLst>
                <a:lin ang="12600000" scaled="0"/>
              </a:gradFill>
              <a:latin typeface="微软雅黑" pitchFamily="34" charset="-122"/>
              <a:ea typeface="微软雅黑" panose="020B0503020204020204" pitchFamily="34" charset="-122"/>
            </a:endParaRPr>
          </a:p>
        </p:txBody>
      </p:sp>
      <p:sp>
        <p:nvSpPr>
          <p:cNvPr id="14" name="原创设计师QQ598969553      _6"/>
          <p:cNvSpPr/>
          <p:nvPr/>
        </p:nvSpPr>
        <p:spPr>
          <a:xfrm>
            <a:off x="1115616" y="3067159"/>
            <a:ext cx="2246030" cy="683264"/>
          </a:xfrm>
          <a:prstGeom prst="rect">
            <a:avLst/>
          </a:prstGeom>
        </p:spPr>
        <p:txBody>
          <a:bodyPr wrap="square">
            <a:spAutoFit/>
          </a:bodyPr>
          <a:lstStyle/>
          <a:p>
            <a:pPr algn="dist">
              <a:lnSpc>
                <a:spcPct val="120000"/>
              </a:lnSpc>
            </a:pPr>
            <a:r>
              <a:rPr lang="zh-CN" altLang="en-US" sz="1600" dirty="0" smtClean="0">
                <a:solidFill>
                  <a:schemeClr val="tx2"/>
                </a:solidFill>
                <a:latin typeface="微软雅黑" pitchFamily="34" charset="-122"/>
                <a:ea typeface="微软雅黑" panose="020B0503020204020204" pitchFamily="34" charset="-122"/>
              </a:rPr>
              <a:t>延伸人的思维器官</a:t>
            </a:r>
            <a:endParaRPr lang="en-US" altLang="zh-CN" sz="1600" dirty="0" smtClean="0">
              <a:solidFill>
                <a:schemeClr val="tx2"/>
              </a:solidFill>
              <a:latin typeface="微软雅黑" pitchFamily="34" charset="-122"/>
              <a:ea typeface="微软雅黑" panose="020B0503020204020204" pitchFamily="34" charset="-122"/>
            </a:endParaRPr>
          </a:p>
          <a:p>
            <a:pPr algn="dist">
              <a:lnSpc>
                <a:spcPct val="120000"/>
              </a:lnSpc>
            </a:pPr>
            <a:r>
              <a:rPr lang="zh-CN" altLang="en-US" sz="1600" dirty="0" smtClean="0">
                <a:solidFill>
                  <a:schemeClr val="tx2"/>
                </a:solidFill>
                <a:latin typeface="微软雅黑" pitchFamily="34" charset="-122"/>
                <a:ea typeface="微软雅黑" panose="020B0503020204020204" pitchFamily="34" charset="-122"/>
              </a:rPr>
              <a:t>处理信息和决策的功能</a:t>
            </a:r>
            <a:endParaRPr lang="zh-CN" altLang="en-US" sz="1600" dirty="0">
              <a:solidFill>
                <a:schemeClr val="tx2"/>
              </a:solidFill>
              <a:latin typeface="微软雅黑" pitchFamily="34" charset="-122"/>
              <a:ea typeface="微软雅黑" panose="020B0503020204020204" pitchFamily="34" charset="-122"/>
            </a:endParaRPr>
          </a:p>
        </p:txBody>
      </p:sp>
      <p:sp>
        <p:nvSpPr>
          <p:cNvPr id="15" name="原创设计师QQ598969553      _7"/>
          <p:cNvSpPr/>
          <p:nvPr/>
        </p:nvSpPr>
        <p:spPr>
          <a:xfrm>
            <a:off x="2627783" y="2116680"/>
            <a:ext cx="1869895" cy="683264"/>
          </a:xfrm>
          <a:prstGeom prst="rect">
            <a:avLst/>
          </a:prstGeom>
        </p:spPr>
        <p:txBody>
          <a:bodyPr wrap="square">
            <a:spAutoFit/>
          </a:bodyPr>
          <a:lstStyle/>
          <a:p>
            <a:pPr algn="dist">
              <a:lnSpc>
                <a:spcPct val="120000"/>
              </a:lnSpc>
            </a:pPr>
            <a:r>
              <a:rPr lang="zh-CN" altLang="en-US" sz="1600" dirty="0" smtClean="0">
                <a:solidFill>
                  <a:schemeClr val="tx2"/>
                </a:solidFill>
                <a:latin typeface="微软雅黑" pitchFamily="34" charset="-122"/>
                <a:ea typeface="微软雅黑" panose="020B0503020204020204" pitchFamily="34" charset="-122"/>
              </a:rPr>
              <a:t>延伸人的神经系统传递信息的功能</a:t>
            </a:r>
            <a:endParaRPr lang="zh-CN" altLang="en-US" sz="1600" dirty="0">
              <a:solidFill>
                <a:schemeClr val="tx2"/>
              </a:solidFill>
              <a:latin typeface="微软雅黑" pitchFamily="34" charset="-122"/>
              <a:ea typeface="微软雅黑" panose="020B0503020204020204" pitchFamily="34" charset="-122"/>
            </a:endParaRPr>
          </a:p>
        </p:txBody>
      </p:sp>
      <p:sp>
        <p:nvSpPr>
          <p:cNvPr id="17" name="原创设计师QQ598969553      _9"/>
          <p:cNvSpPr/>
          <p:nvPr/>
        </p:nvSpPr>
        <p:spPr>
          <a:xfrm>
            <a:off x="7362693" y="2392542"/>
            <a:ext cx="2077899" cy="683264"/>
          </a:xfrm>
          <a:prstGeom prst="rect">
            <a:avLst/>
          </a:prstGeom>
        </p:spPr>
        <p:txBody>
          <a:bodyPr wrap="square">
            <a:spAutoFit/>
          </a:bodyPr>
          <a:lstStyle/>
          <a:p>
            <a:pPr>
              <a:lnSpc>
                <a:spcPct val="120000"/>
              </a:lnSpc>
            </a:pPr>
            <a:r>
              <a:rPr lang="zh-CN" altLang="en-US" sz="1600" dirty="0" smtClean="0">
                <a:solidFill>
                  <a:schemeClr val="tx2"/>
                </a:solidFill>
                <a:latin typeface="微软雅黑" pitchFamily="34" charset="-122"/>
                <a:ea typeface="微软雅黑" panose="020B0503020204020204" pitchFamily="34" charset="-122"/>
              </a:rPr>
              <a:t>延伸人对信息控制</a:t>
            </a:r>
            <a:endParaRPr lang="en-US" altLang="zh-CN" sz="1600" dirty="0" smtClean="0">
              <a:solidFill>
                <a:schemeClr val="tx2"/>
              </a:solidFill>
              <a:latin typeface="微软雅黑" pitchFamily="34" charset="-122"/>
              <a:ea typeface="微软雅黑" panose="020B0503020204020204" pitchFamily="34" charset="-122"/>
            </a:endParaRPr>
          </a:p>
          <a:p>
            <a:pPr>
              <a:lnSpc>
                <a:spcPct val="120000"/>
              </a:lnSpc>
            </a:pPr>
            <a:r>
              <a:rPr lang="zh-CN" altLang="en-US" sz="1600" dirty="0" smtClean="0">
                <a:solidFill>
                  <a:schemeClr val="tx2"/>
                </a:solidFill>
                <a:latin typeface="微软雅黑" pitchFamily="34" charset="-122"/>
                <a:ea typeface="微软雅黑" panose="020B0503020204020204" pitchFamily="34" charset="-122"/>
              </a:rPr>
              <a:t>和使用能力</a:t>
            </a:r>
            <a:endParaRPr lang="zh-CN" altLang="en-US" sz="1600" dirty="0">
              <a:solidFill>
                <a:schemeClr val="tx2"/>
              </a:solidFill>
              <a:latin typeface="微软雅黑" pitchFamily="34" charset="-122"/>
              <a:ea typeface="微软雅黑" panose="020B0503020204020204" pitchFamily="34" charset="-122"/>
            </a:endParaRPr>
          </a:p>
        </p:txBody>
      </p:sp>
      <p:sp>
        <p:nvSpPr>
          <p:cNvPr id="18" name="原创设计师QQ598969553      _10"/>
          <p:cNvSpPr/>
          <p:nvPr/>
        </p:nvSpPr>
        <p:spPr>
          <a:xfrm>
            <a:off x="3704595" y="3787578"/>
            <a:ext cx="3451766" cy="1160436"/>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原创设计师QQ598969553      _11"/>
          <p:cNvSpPr/>
          <p:nvPr/>
        </p:nvSpPr>
        <p:spPr>
          <a:xfrm>
            <a:off x="4257202" y="3973357"/>
            <a:ext cx="2346553" cy="788879"/>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 name="原创设计师QQ598969553      _12"/>
          <p:cNvGrpSpPr/>
          <p:nvPr/>
        </p:nvGrpSpPr>
        <p:grpSpPr>
          <a:xfrm>
            <a:off x="3393283" y="3067159"/>
            <a:ext cx="646331" cy="589303"/>
            <a:chOff x="1488380" y="3434341"/>
            <a:chExt cx="646331" cy="589303"/>
          </a:xfrm>
        </p:grpSpPr>
        <p:sp>
          <p:nvSpPr>
            <p:cNvPr id="21"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2" name="文本框 9"/>
            <p:cNvSpPr txBox="1"/>
            <p:nvPr/>
          </p:nvSpPr>
          <p:spPr>
            <a:xfrm>
              <a:off x="1488380" y="3519282"/>
              <a:ext cx="646331" cy="461665"/>
            </a:xfrm>
            <a:prstGeom prst="rect">
              <a:avLst/>
            </a:prstGeom>
            <a:noFill/>
          </p:spPr>
          <p:txBody>
            <a:bodyPr wrap="none" rtlCol="0" anchor="ctr">
              <a:spAutoFit/>
            </a:bodyPr>
            <a:lstStyle/>
            <a:p>
              <a:pPr algn="ctr"/>
              <a:r>
                <a:rPr lang="zh-CN" altLang="en-US" sz="1200" b="1" dirty="0" smtClean="0">
                  <a:solidFill>
                    <a:schemeClr val="bg1"/>
                  </a:solidFill>
                  <a:latin typeface="Impact" pitchFamily="34" charset="0"/>
                  <a:ea typeface="微软雅黑" panose="020B0503020204020204" pitchFamily="34" charset="-122"/>
                </a:rPr>
                <a:t>计算机</a:t>
              </a:r>
              <a:endParaRPr lang="en-US" altLang="zh-CN" sz="1200" b="1" dirty="0" smtClean="0">
                <a:solidFill>
                  <a:schemeClr val="bg1"/>
                </a:solidFill>
                <a:latin typeface="Impact" pitchFamily="34" charset="0"/>
                <a:ea typeface="微软雅黑" panose="020B0503020204020204" pitchFamily="34" charset="-122"/>
              </a:endParaRPr>
            </a:p>
            <a:p>
              <a:pPr algn="ctr"/>
              <a:r>
                <a:rPr lang="zh-CN" altLang="en-US" sz="1200" b="1" dirty="0" smtClean="0">
                  <a:solidFill>
                    <a:schemeClr val="bg1"/>
                  </a:solidFill>
                  <a:latin typeface="Impact" pitchFamily="34" charset="0"/>
                  <a:ea typeface="微软雅黑" panose="020B0503020204020204" pitchFamily="34" charset="-122"/>
                </a:rPr>
                <a:t>技术</a:t>
              </a:r>
              <a:endParaRPr lang="zh-CN" altLang="en-US" sz="1200" b="1" dirty="0">
                <a:solidFill>
                  <a:schemeClr val="bg1"/>
                </a:solidFill>
                <a:latin typeface="Impact" pitchFamily="34" charset="0"/>
                <a:ea typeface="微软雅黑" panose="020B0503020204020204" pitchFamily="34" charset="-122"/>
              </a:endParaRPr>
            </a:p>
          </p:txBody>
        </p:sp>
      </p:grpSp>
      <p:grpSp>
        <p:nvGrpSpPr>
          <p:cNvPr id="3" name="原创设计师QQ598969553      _14"/>
          <p:cNvGrpSpPr/>
          <p:nvPr/>
        </p:nvGrpSpPr>
        <p:grpSpPr>
          <a:xfrm>
            <a:off x="6693184" y="2449290"/>
            <a:ext cx="646331" cy="589303"/>
            <a:chOff x="1488381" y="3434341"/>
            <a:chExt cx="646331" cy="589303"/>
          </a:xfrm>
        </p:grpSpPr>
        <p:sp>
          <p:nvSpPr>
            <p:cNvPr id="27"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8" name="文本框 9"/>
            <p:cNvSpPr txBox="1"/>
            <p:nvPr/>
          </p:nvSpPr>
          <p:spPr>
            <a:xfrm>
              <a:off x="1488381" y="3519282"/>
              <a:ext cx="646331" cy="461665"/>
            </a:xfrm>
            <a:prstGeom prst="rect">
              <a:avLst/>
            </a:prstGeom>
            <a:noFill/>
          </p:spPr>
          <p:txBody>
            <a:bodyPr wrap="none" rtlCol="0" anchor="ctr">
              <a:spAutoFit/>
            </a:bodyPr>
            <a:lstStyle/>
            <a:p>
              <a:pPr algn="ctr"/>
              <a:r>
                <a:rPr lang="zh-CN" altLang="en-US" sz="1200" b="1" dirty="0" smtClean="0">
                  <a:solidFill>
                    <a:schemeClr val="bg1"/>
                  </a:solidFill>
                  <a:latin typeface="Impact" pitchFamily="34" charset="0"/>
                  <a:ea typeface="微软雅黑" panose="020B0503020204020204" pitchFamily="34" charset="-122"/>
                </a:rPr>
                <a:t>微电子</a:t>
              </a:r>
              <a:endParaRPr lang="en-US" altLang="zh-CN" sz="1200" b="1" dirty="0" smtClean="0">
                <a:solidFill>
                  <a:schemeClr val="bg1"/>
                </a:solidFill>
                <a:latin typeface="Impact" pitchFamily="34" charset="0"/>
                <a:ea typeface="微软雅黑" panose="020B0503020204020204" pitchFamily="34" charset="-122"/>
              </a:endParaRPr>
            </a:p>
            <a:p>
              <a:pPr algn="ctr"/>
              <a:r>
                <a:rPr lang="zh-CN" altLang="en-US" sz="1200" b="1" dirty="0" smtClean="0">
                  <a:solidFill>
                    <a:schemeClr val="bg1"/>
                  </a:solidFill>
                  <a:latin typeface="Impact" pitchFamily="34" charset="0"/>
                  <a:ea typeface="微软雅黑" panose="020B0503020204020204" pitchFamily="34" charset="-122"/>
                </a:rPr>
                <a:t>技术</a:t>
              </a:r>
              <a:endParaRPr lang="zh-CN" altLang="en-US" sz="1200" b="1" dirty="0">
                <a:solidFill>
                  <a:schemeClr val="bg1"/>
                </a:solidFill>
                <a:latin typeface="Impact" pitchFamily="34" charset="0"/>
                <a:ea typeface="微软雅黑" panose="020B0503020204020204" pitchFamily="34" charset="-122"/>
              </a:endParaRPr>
            </a:p>
          </p:txBody>
        </p:sp>
      </p:grpSp>
      <p:grpSp>
        <p:nvGrpSpPr>
          <p:cNvPr id="4" name="原创设计师QQ598969553      _15"/>
          <p:cNvGrpSpPr/>
          <p:nvPr/>
        </p:nvGrpSpPr>
        <p:grpSpPr>
          <a:xfrm>
            <a:off x="4530606" y="2116680"/>
            <a:ext cx="589156" cy="589303"/>
            <a:chOff x="1505114" y="3434341"/>
            <a:chExt cx="589156" cy="589303"/>
          </a:xfrm>
        </p:grpSpPr>
        <p:sp>
          <p:nvSpPr>
            <p:cNvPr id="30"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1" name="文本框 9"/>
            <p:cNvSpPr txBox="1"/>
            <p:nvPr/>
          </p:nvSpPr>
          <p:spPr>
            <a:xfrm>
              <a:off x="1575483" y="3509122"/>
              <a:ext cx="492443" cy="461665"/>
            </a:xfrm>
            <a:prstGeom prst="rect">
              <a:avLst/>
            </a:prstGeom>
            <a:noFill/>
          </p:spPr>
          <p:txBody>
            <a:bodyPr wrap="none" rtlCol="0" anchor="ctr">
              <a:spAutoFit/>
            </a:bodyPr>
            <a:lstStyle/>
            <a:p>
              <a:pPr algn="ctr"/>
              <a:r>
                <a:rPr lang="zh-CN" altLang="en-US" sz="1200" b="1" dirty="0" smtClean="0">
                  <a:solidFill>
                    <a:schemeClr val="bg1"/>
                  </a:solidFill>
                  <a:latin typeface="Impact" pitchFamily="34" charset="0"/>
                  <a:ea typeface="微软雅黑" panose="020B0503020204020204" pitchFamily="34" charset="-122"/>
                </a:rPr>
                <a:t>通信</a:t>
              </a:r>
              <a:endParaRPr lang="en-US" altLang="zh-CN" sz="1200" b="1" dirty="0" smtClean="0">
                <a:solidFill>
                  <a:schemeClr val="bg1"/>
                </a:solidFill>
                <a:latin typeface="Impact" pitchFamily="34" charset="0"/>
                <a:ea typeface="微软雅黑" panose="020B0503020204020204" pitchFamily="34" charset="-122"/>
              </a:endParaRPr>
            </a:p>
            <a:p>
              <a:pPr algn="ctr"/>
              <a:r>
                <a:rPr lang="zh-CN" altLang="en-US" sz="1200" b="1" dirty="0" smtClean="0">
                  <a:solidFill>
                    <a:schemeClr val="bg1"/>
                  </a:solidFill>
                  <a:latin typeface="Impact" pitchFamily="34" charset="0"/>
                  <a:ea typeface="微软雅黑" panose="020B0503020204020204" pitchFamily="34" charset="-122"/>
                </a:rPr>
                <a:t>技术</a:t>
              </a:r>
              <a:endParaRPr lang="zh-CN" altLang="en-US" sz="1200" b="1" dirty="0">
                <a:solidFill>
                  <a:schemeClr val="bg1"/>
                </a:solidFill>
                <a:latin typeface="Impact" pitchFamily="34" charset="0"/>
                <a:ea typeface="微软雅黑" panose="020B0503020204020204" pitchFamily="34" charset="-122"/>
              </a:endParaRPr>
            </a:p>
          </p:txBody>
        </p:sp>
      </p:grpSp>
      <p:pic>
        <p:nvPicPr>
          <p:cNvPr id="3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5" name="原创设计师QQ598969553      _3"/>
          <p:cNvSpPr>
            <a:spLocks noChangeArrowheads="1"/>
          </p:cNvSpPr>
          <p:nvPr/>
        </p:nvSpPr>
        <p:spPr bwMode="auto">
          <a:xfrm>
            <a:off x="107504" y="771550"/>
            <a:ext cx="3339904" cy="1296144"/>
          </a:xfrm>
          <a:prstGeom prst="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a:extLst/>
        </p:spPr>
        <p:txBody>
          <a:bodyPr vert="horz" wrap="square" lIns="68564" tIns="34282" rIns="68564" bIns="34282" numCol="1" anchor="t" anchorCtr="0" compatLnSpc="1">
            <a:prstTxWarp prst="textNoShape">
              <a:avLst/>
            </a:prstTxWarp>
          </a:bodyPr>
          <a:lstStyle/>
          <a:p>
            <a:endParaRPr lang="zh-CN" altLang="zh-CN" sz="1350" dirty="0">
              <a:solidFill>
                <a:prstClr val="black"/>
              </a:solidFill>
              <a:ea typeface="微软雅黑" panose="020B0503020204020204" pitchFamily="34" charset="-122"/>
              <a:sym typeface="宋体" pitchFamily="2" charset="-122"/>
            </a:endParaRPr>
          </a:p>
        </p:txBody>
      </p:sp>
      <p:sp>
        <p:nvSpPr>
          <p:cNvPr id="36" name="原创设计师QQ598969553      _4"/>
          <p:cNvSpPr>
            <a:spLocks noChangeArrowheads="1"/>
          </p:cNvSpPr>
          <p:nvPr/>
        </p:nvSpPr>
        <p:spPr bwMode="auto">
          <a:xfrm>
            <a:off x="306335" y="972445"/>
            <a:ext cx="2881470" cy="1029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square" lIns="68545" tIns="34272" rIns="68545" bIns="34272">
            <a:spAutoFit/>
          </a:bodyPr>
          <a:lstStyle/>
          <a:p>
            <a:pPr defTabSz="604484">
              <a:lnSpc>
                <a:spcPct val="130000"/>
              </a:lnSpc>
              <a:spcAft>
                <a:spcPts val="375"/>
              </a:spcAft>
              <a:defRPr/>
            </a:pPr>
            <a:r>
              <a:rPr lang="zh-CN" altLang="en-US" sz="1600" kern="0" dirty="0" smtClean="0">
                <a:solidFill>
                  <a:schemeClr val="bg1"/>
                </a:solidFill>
                <a:latin typeface="微软雅黑" pitchFamily="34" charset="-122"/>
                <a:ea typeface="微软雅黑" pitchFamily="34" charset="-122"/>
                <a:sym typeface="方正兰亭黑_GBK" pitchFamily="2" charset="-122"/>
              </a:rPr>
              <a:t>信息技术是</a:t>
            </a:r>
            <a:r>
              <a:rPr lang="zh-CN" altLang="en-US" sz="1600" kern="0" dirty="0" smtClean="0">
                <a:solidFill>
                  <a:srgbClr val="FFFF00"/>
                </a:solidFill>
                <a:latin typeface="微软雅黑" pitchFamily="34" charset="-122"/>
                <a:ea typeface="微软雅黑" pitchFamily="34" charset="-122"/>
                <a:sym typeface="方正兰亭黑_GBK" pitchFamily="2" charset="-122"/>
              </a:rPr>
              <a:t>指能够获取、表示、传输、存储和加工信息的各种技术。</a:t>
            </a:r>
            <a:endParaRPr lang="en-US" sz="1600" kern="0" dirty="0">
              <a:solidFill>
                <a:srgbClr val="FFFF00"/>
              </a:solidFill>
              <a:latin typeface="微软雅黑" pitchFamily="34" charset="-122"/>
              <a:ea typeface="微软雅黑" pitchFamily="34" charset="-122"/>
              <a:sym typeface="方正兰亭黑_GBK" pitchFamily="2" charset="-122"/>
            </a:endParaRPr>
          </a:p>
        </p:txBody>
      </p:sp>
      <p:sp>
        <p:nvSpPr>
          <p:cNvPr id="37" name="TextBox 4"/>
          <p:cNvSpPr>
            <a:spLocks noChangeArrowheads="1"/>
          </p:cNvSpPr>
          <p:nvPr/>
        </p:nvSpPr>
        <p:spPr bwMode="auto">
          <a:xfrm>
            <a:off x="435460" y="251633"/>
            <a:ext cx="87085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1.</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界定了“信息技术”的概念</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39" name="原创设计师QQ598969553      _3"/>
          <p:cNvSpPr>
            <a:spLocks noChangeArrowheads="1"/>
          </p:cNvSpPr>
          <p:nvPr/>
        </p:nvSpPr>
        <p:spPr bwMode="auto">
          <a:xfrm>
            <a:off x="107504" y="3723878"/>
            <a:ext cx="3339904" cy="1296144"/>
          </a:xfrm>
          <a:prstGeom prst="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a:extLst/>
        </p:spPr>
        <p:txBody>
          <a:bodyPr vert="horz" wrap="square" lIns="68564" tIns="34282" rIns="68564" bIns="34282" numCol="1" anchor="t" anchorCtr="0" compatLnSpc="1">
            <a:prstTxWarp prst="textNoShape">
              <a:avLst/>
            </a:prstTxWarp>
          </a:bodyPr>
          <a:lstStyle/>
          <a:p>
            <a:endParaRPr lang="zh-CN" altLang="zh-CN" sz="1350" dirty="0">
              <a:solidFill>
                <a:prstClr val="black"/>
              </a:solidFill>
              <a:ea typeface="微软雅黑" panose="020B0503020204020204" pitchFamily="34" charset="-122"/>
              <a:sym typeface="宋体" pitchFamily="2" charset="-122"/>
            </a:endParaRPr>
          </a:p>
        </p:txBody>
      </p:sp>
      <p:sp>
        <p:nvSpPr>
          <p:cNvPr id="40" name="原创设计师QQ598969553      _4"/>
          <p:cNvSpPr>
            <a:spLocks noChangeArrowheads="1"/>
          </p:cNvSpPr>
          <p:nvPr/>
        </p:nvSpPr>
        <p:spPr bwMode="auto">
          <a:xfrm>
            <a:off x="306335" y="3924773"/>
            <a:ext cx="2881470" cy="709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square" lIns="68545" tIns="34272" rIns="68545" bIns="34272">
            <a:spAutoFit/>
          </a:bodyPr>
          <a:lstStyle/>
          <a:p>
            <a:pPr defTabSz="604484">
              <a:lnSpc>
                <a:spcPct val="130000"/>
              </a:lnSpc>
              <a:spcAft>
                <a:spcPts val="375"/>
              </a:spcAft>
              <a:defRPr/>
            </a:pPr>
            <a:r>
              <a:rPr lang="zh-CN" altLang="en-US" sz="1600" kern="0" dirty="0" smtClean="0">
                <a:solidFill>
                  <a:schemeClr val="bg1"/>
                </a:solidFill>
                <a:latin typeface="微软雅黑" pitchFamily="34" charset="-122"/>
                <a:ea typeface="微软雅黑" pitchFamily="34" charset="-122"/>
                <a:sym typeface="方正兰亭黑_GBK" pitchFamily="2" charset="-122"/>
              </a:rPr>
              <a:t>高中信息技术必修课程只研究</a:t>
            </a:r>
            <a:r>
              <a:rPr lang="zh-CN" altLang="en-US" sz="1600" kern="0" dirty="0" smtClean="0">
                <a:solidFill>
                  <a:srgbClr val="FFFF00"/>
                </a:solidFill>
                <a:latin typeface="微软雅黑" pitchFamily="34" charset="-122"/>
                <a:ea typeface="微软雅黑" pitchFamily="34" charset="-122"/>
                <a:sym typeface="方正兰亭黑_GBK" pitchFamily="2" charset="-122"/>
              </a:rPr>
              <a:t>用计算机来处理与解决的问题</a:t>
            </a:r>
            <a:r>
              <a:rPr lang="zh-CN" altLang="en-US" sz="1600" kern="0" dirty="0" smtClean="0">
                <a:latin typeface="微软雅黑" pitchFamily="34" charset="-122"/>
                <a:ea typeface="微软雅黑" pitchFamily="34" charset="-122"/>
                <a:sym typeface="方正兰亭黑_GBK" pitchFamily="2" charset="-122"/>
              </a:rPr>
              <a:t>。</a:t>
            </a:r>
            <a:endParaRPr lang="en-US" sz="1600" kern="0" dirty="0">
              <a:latin typeface="微软雅黑" pitchFamily="34" charset="-122"/>
              <a:ea typeface="微软雅黑" pitchFamily="34" charset="-122"/>
              <a:sym typeface="方正兰亭黑_GBK" pitchFamily="2" charset="-122"/>
            </a:endParaRPr>
          </a:p>
        </p:txBody>
      </p:sp>
      <p:sp>
        <p:nvSpPr>
          <p:cNvPr id="32" name="原创设计师QQ598969553      _8"/>
          <p:cNvSpPr/>
          <p:nvPr/>
        </p:nvSpPr>
        <p:spPr>
          <a:xfrm>
            <a:off x="6283245" y="1490090"/>
            <a:ext cx="1905010" cy="683264"/>
          </a:xfrm>
          <a:prstGeom prst="rect">
            <a:avLst/>
          </a:prstGeom>
        </p:spPr>
        <p:txBody>
          <a:bodyPr wrap="square">
            <a:spAutoFit/>
          </a:bodyPr>
          <a:lstStyle/>
          <a:p>
            <a:pPr>
              <a:lnSpc>
                <a:spcPct val="120000"/>
              </a:lnSpc>
            </a:pPr>
            <a:r>
              <a:rPr lang="zh-CN" altLang="en-US" sz="1600" dirty="0" smtClean="0">
                <a:solidFill>
                  <a:schemeClr val="tx2"/>
                </a:solidFill>
                <a:latin typeface="微软雅黑" pitchFamily="34" charset="-122"/>
                <a:ea typeface="微软雅黑" panose="020B0503020204020204" pitchFamily="34" charset="-122"/>
              </a:rPr>
              <a:t>延伸人的感觉器官</a:t>
            </a:r>
            <a:endParaRPr lang="en-US" altLang="zh-CN" sz="1600" dirty="0" smtClean="0">
              <a:solidFill>
                <a:schemeClr val="tx2"/>
              </a:solidFill>
              <a:latin typeface="微软雅黑" pitchFamily="34" charset="-122"/>
              <a:ea typeface="微软雅黑" panose="020B0503020204020204" pitchFamily="34" charset="-122"/>
            </a:endParaRPr>
          </a:p>
          <a:p>
            <a:pPr>
              <a:lnSpc>
                <a:spcPct val="120000"/>
              </a:lnSpc>
            </a:pPr>
            <a:r>
              <a:rPr lang="zh-CN" altLang="en-US" sz="1600" dirty="0" smtClean="0">
                <a:solidFill>
                  <a:schemeClr val="tx2"/>
                </a:solidFill>
                <a:latin typeface="微软雅黑" pitchFamily="34" charset="-122"/>
                <a:ea typeface="微软雅黑" panose="020B0503020204020204" pitchFamily="34" charset="-122"/>
              </a:rPr>
              <a:t>收集信息的功能</a:t>
            </a:r>
            <a:endParaRPr lang="zh-CN" altLang="en-US" sz="1600" dirty="0">
              <a:solidFill>
                <a:schemeClr val="tx2"/>
              </a:solidFill>
              <a:latin typeface="微软雅黑" pitchFamily="34" charset="-122"/>
              <a:ea typeface="微软雅黑" panose="020B0503020204020204" pitchFamily="34" charset="-122"/>
            </a:endParaRPr>
          </a:p>
        </p:txBody>
      </p:sp>
      <p:grpSp>
        <p:nvGrpSpPr>
          <p:cNvPr id="5" name="原创设计师QQ598969553      _13"/>
          <p:cNvGrpSpPr/>
          <p:nvPr/>
        </p:nvGrpSpPr>
        <p:grpSpPr>
          <a:xfrm>
            <a:off x="5637778" y="1477288"/>
            <a:ext cx="589156" cy="589303"/>
            <a:chOff x="1505114" y="3434341"/>
            <a:chExt cx="589156" cy="589303"/>
          </a:xfrm>
        </p:grpSpPr>
        <p:sp>
          <p:nvSpPr>
            <p:cNvPr id="38"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1" name="文本框 9"/>
            <p:cNvSpPr txBox="1"/>
            <p:nvPr/>
          </p:nvSpPr>
          <p:spPr>
            <a:xfrm>
              <a:off x="1545005" y="3488802"/>
              <a:ext cx="492443" cy="461665"/>
            </a:xfrm>
            <a:prstGeom prst="rect">
              <a:avLst/>
            </a:prstGeom>
            <a:noFill/>
          </p:spPr>
          <p:txBody>
            <a:bodyPr wrap="none" rtlCol="0" anchor="ctr">
              <a:spAutoFit/>
            </a:bodyPr>
            <a:lstStyle/>
            <a:p>
              <a:pPr algn="ctr"/>
              <a:r>
                <a:rPr lang="zh-CN" altLang="en-US" sz="1200" b="1" dirty="0" smtClean="0">
                  <a:solidFill>
                    <a:schemeClr val="bg1"/>
                  </a:solidFill>
                  <a:latin typeface="Impact" pitchFamily="34" charset="0"/>
                  <a:ea typeface="微软雅黑" panose="020B0503020204020204" pitchFamily="34" charset="-122"/>
                </a:rPr>
                <a:t>传感</a:t>
              </a:r>
              <a:endParaRPr lang="en-US" altLang="zh-CN" sz="1200" b="1" dirty="0" smtClean="0">
                <a:solidFill>
                  <a:schemeClr val="bg1"/>
                </a:solidFill>
                <a:latin typeface="Impact" pitchFamily="34" charset="0"/>
                <a:ea typeface="微软雅黑" panose="020B0503020204020204" pitchFamily="34" charset="-122"/>
              </a:endParaRPr>
            </a:p>
            <a:p>
              <a:pPr algn="ctr"/>
              <a:r>
                <a:rPr lang="zh-CN" altLang="en-US" sz="1200" b="1" dirty="0" smtClean="0">
                  <a:solidFill>
                    <a:schemeClr val="bg1"/>
                  </a:solidFill>
                  <a:latin typeface="Impact" pitchFamily="34" charset="0"/>
                  <a:ea typeface="微软雅黑" panose="020B0503020204020204" pitchFamily="34" charset="-122"/>
                </a:rPr>
                <a:t>技术</a:t>
              </a:r>
              <a:endParaRPr lang="zh-CN" altLang="en-US" sz="1200" b="1" dirty="0">
                <a:solidFill>
                  <a:schemeClr val="bg1"/>
                </a:solidFill>
                <a:latin typeface="Impact" pitchFamily="34" charset="0"/>
                <a:ea typeface="微软雅黑" panose="020B0503020204020204" pitchFamily="34" charset="-122"/>
              </a:endParaRPr>
            </a:p>
          </p:txBody>
        </p:sp>
      </p:grpSp>
    </p:spTree>
    <p:extLst>
      <p:ext uri="{BB962C8B-B14F-4D97-AF65-F5344CB8AC3E}">
        <p14:creationId xmlns:p14="http://schemas.microsoft.com/office/powerpoint/2010/main" xmlns="" val="40352414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9"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4" name="矩形 33"/>
          <p:cNvSpPr/>
          <p:nvPr/>
        </p:nvSpPr>
        <p:spPr>
          <a:xfrm>
            <a:off x="395536" y="237877"/>
            <a:ext cx="8748464" cy="461665"/>
          </a:xfrm>
          <a:prstGeom prst="rect">
            <a:avLst/>
          </a:prstGeom>
        </p:spPr>
        <p:txBody>
          <a:bodyPr wrap="square">
            <a:spAutoFit/>
          </a:bodyPr>
          <a:lstStyle/>
          <a:p>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2.</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课程性质更加具体</a:t>
            </a:r>
          </a:p>
        </p:txBody>
      </p:sp>
      <p:pic>
        <p:nvPicPr>
          <p:cNvPr id="1026" name="Picture 2"/>
          <p:cNvPicPr>
            <a:picLocks noChangeAspect="1" noChangeArrowheads="1"/>
          </p:cNvPicPr>
          <p:nvPr/>
        </p:nvPicPr>
        <p:blipFill>
          <a:blip r:embed="rId4" cstate="print"/>
          <a:srcRect/>
          <a:stretch>
            <a:fillRect/>
          </a:stretch>
        </p:blipFill>
        <p:spPr bwMode="auto">
          <a:xfrm>
            <a:off x="249933" y="771550"/>
            <a:ext cx="8642548" cy="146838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52536" y="2234579"/>
            <a:ext cx="1619250" cy="49530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32143" y="2355726"/>
            <a:ext cx="4928289" cy="2503449"/>
          </a:xfrm>
          <a:prstGeom prst="rect">
            <a:avLst/>
          </a:prstGeom>
          <a:noFill/>
          <a:ln w="9525">
            <a:noFill/>
            <a:miter lim="800000"/>
            <a:headEnd/>
            <a:tailEnd/>
          </a:ln>
        </p:spPr>
      </p:pic>
      <p:sp>
        <p:nvSpPr>
          <p:cNvPr id="7" name="任意多边形 6"/>
          <p:cNvSpPr/>
          <p:nvPr/>
        </p:nvSpPr>
        <p:spPr>
          <a:xfrm>
            <a:off x="1875959" y="2787774"/>
            <a:ext cx="720080" cy="1815882"/>
          </a:xfrm>
          <a:custGeom>
            <a:avLst/>
            <a:gdLst>
              <a:gd name="connsiteX0" fmla="*/ 0 w 3121368"/>
              <a:gd name="connsiteY0" fmla="*/ 0 h 923330"/>
              <a:gd name="connsiteX1" fmla="*/ 3121368 w 3121368"/>
              <a:gd name="connsiteY1" fmla="*/ 0 h 923330"/>
              <a:gd name="connsiteX2" fmla="*/ 3121368 w 3121368"/>
              <a:gd name="connsiteY2" fmla="*/ 923330 h 923330"/>
              <a:gd name="connsiteX3" fmla="*/ 0 w 3121368"/>
              <a:gd name="connsiteY3" fmla="*/ 923330 h 923330"/>
              <a:gd name="connsiteX4" fmla="*/ 0 w 312136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68" h="923330">
                <a:moveTo>
                  <a:pt x="0" y="0"/>
                </a:moveTo>
                <a:lnTo>
                  <a:pt x="3121368" y="0"/>
                </a:lnTo>
                <a:lnTo>
                  <a:pt x="3121368" y="923330"/>
                </a:lnTo>
                <a:lnTo>
                  <a:pt x="0" y="923330"/>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zh-CN" altLang="en-US" sz="2800" b="1" spc="300" dirty="0" smtClean="0">
                <a:ln w="11430" cmpd="sng">
                  <a:solidFill>
                    <a:schemeClr val="accent1">
                      <a:tint val="10000"/>
                    </a:schemeClr>
                  </a:solidFill>
                  <a:prstDash val="solid"/>
                  <a:miter lim="800000"/>
                </a:ln>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effectLst>
                  <a:glow rad="45500">
                    <a:schemeClr val="accent1">
                      <a:satMod val="220000"/>
                      <a:alpha val="35000"/>
                    </a:schemeClr>
                  </a:glow>
                </a:effectLst>
                <a:latin typeface="微软雅黑" pitchFamily="34" charset="-122"/>
                <a:ea typeface="微软雅黑" pitchFamily="34" charset="-122"/>
              </a:rPr>
              <a:t>信息素养</a:t>
            </a:r>
            <a:endParaRPr lang="zh-CN" altLang="en-US" sz="2800" b="1" cap="none" spc="300" dirty="0">
              <a:ln w="11430" cmpd="sng">
                <a:solidFill>
                  <a:schemeClr val="accent1">
                    <a:tint val="10000"/>
                  </a:schemeClr>
                </a:solidFill>
                <a:prstDash val="solid"/>
                <a:miter lim="800000"/>
              </a:ln>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effectLst>
                <a:glow rad="45500">
                  <a:schemeClr val="accent1">
                    <a:satMod val="220000"/>
                    <a:alpha val="35000"/>
                  </a:schemeClr>
                </a:glow>
              </a:effectLst>
              <a:latin typeface="微软雅黑" pitchFamily="34" charset="-122"/>
              <a:ea typeface="微软雅黑" pitchFamily="34" charset="-122"/>
            </a:endParaRPr>
          </a:p>
        </p:txBody>
      </p:sp>
      <p:sp>
        <p:nvSpPr>
          <p:cNvPr id="14" name="虚尾箭头 13"/>
          <p:cNvSpPr/>
          <p:nvPr/>
        </p:nvSpPr>
        <p:spPr>
          <a:xfrm>
            <a:off x="2524031" y="3363838"/>
            <a:ext cx="864096"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4" name="矩形 33"/>
          <p:cNvSpPr/>
          <p:nvPr/>
        </p:nvSpPr>
        <p:spPr>
          <a:xfrm>
            <a:off x="179512" y="267494"/>
            <a:ext cx="2799164" cy="461665"/>
          </a:xfrm>
          <a:prstGeom prst="rect">
            <a:avLst/>
          </a:prstGeom>
        </p:spPr>
        <p:txBody>
          <a:bodyPr wrap="none">
            <a:spAutoFit/>
          </a:bodyPr>
          <a:lstStyle/>
          <a:p>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  3.</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多元化课程结构</a:t>
            </a:r>
          </a:p>
        </p:txBody>
      </p:sp>
      <p:pic>
        <p:nvPicPr>
          <p:cNvPr id="1026" name="Picture 2"/>
          <p:cNvPicPr>
            <a:picLocks noChangeAspect="1" noChangeArrowheads="1"/>
          </p:cNvPicPr>
          <p:nvPr/>
        </p:nvPicPr>
        <p:blipFill>
          <a:blip r:embed="rId4" cstate="print"/>
          <a:srcRect/>
          <a:stretch>
            <a:fillRect/>
          </a:stretch>
        </p:blipFill>
        <p:spPr bwMode="auto">
          <a:xfrm>
            <a:off x="755576" y="1059582"/>
            <a:ext cx="6919243" cy="3475225"/>
          </a:xfrm>
          <a:prstGeom prst="rect">
            <a:avLst/>
          </a:prstGeom>
          <a:noFill/>
          <a:ln w="9525">
            <a:noFill/>
            <a:miter lim="800000"/>
            <a:headEnd/>
            <a:tailEnd/>
          </a:ln>
        </p:spPr>
      </p:pic>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6" name="矩形 5"/>
          <p:cNvSpPr/>
          <p:nvPr/>
        </p:nvSpPr>
        <p:spPr>
          <a:xfrm>
            <a:off x="507468" y="237877"/>
            <a:ext cx="3847528" cy="461665"/>
          </a:xfrm>
          <a:prstGeom prst="rect">
            <a:avLst/>
          </a:prstGeom>
        </p:spPr>
        <p:txBody>
          <a:bodyPr wrap="none">
            <a:spAutoFit/>
          </a:bodyPr>
          <a:lstStyle/>
          <a:p>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4.</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教学内容回归计算机学科</a:t>
            </a:r>
          </a:p>
        </p:txBody>
      </p:sp>
      <p:pic>
        <p:nvPicPr>
          <p:cNvPr id="9219" name="Picture 3"/>
          <p:cNvPicPr>
            <a:picLocks noChangeAspect="1" noChangeArrowheads="1"/>
          </p:cNvPicPr>
          <p:nvPr/>
        </p:nvPicPr>
        <p:blipFill>
          <a:blip r:embed="rId4" cstate="print"/>
          <a:srcRect/>
          <a:stretch>
            <a:fillRect/>
          </a:stretch>
        </p:blipFill>
        <p:spPr bwMode="auto">
          <a:xfrm>
            <a:off x="1619672" y="781710"/>
            <a:ext cx="5994150" cy="3550426"/>
          </a:xfrm>
          <a:prstGeom prst="rect">
            <a:avLst/>
          </a:prstGeom>
          <a:noFill/>
          <a:ln w="9525">
            <a:noFill/>
            <a:miter lim="800000"/>
            <a:headEnd/>
            <a:tailEnd/>
          </a:ln>
        </p:spPr>
      </p:pic>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6" name="矩形 5"/>
          <p:cNvSpPr/>
          <p:nvPr/>
        </p:nvSpPr>
        <p:spPr>
          <a:xfrm>
            <a:off x="507468" y="237877"/>
            <a:ext cx="2836033"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学科大概念</a:t>
            </a: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1</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：数据</a:t>
            </a:r>
          </a:p>
        </p:txBody>
      </p:sp>
      <p:graphicFrame>
        <p:nvGraphicFramePr>
          <p:cNvPr id="9" name="图示 8"/>
          <p:cNvGraphicFramePr/>
          <p:nvPr/>
        </p:nvGraphicFramePr>
        <p:xfrm>
          <a:off x="1812032" y="1059582"/>
          <a:ext cx="5424264" cy="361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grpSp>
        <p:nvGrpSpPr>
          <p:cNvPr id="5" name="原创设计师QQ598969553      _14"/>
          <p:cNvGrpSpPr/>
          <p:nvPr/>
        </p:nvGrpSpPr>
        <p:grpSpPr>
          <a:xfrm>
            <a:off x="467544" y="1275612"/>
            <a:ext cx="8215297" cy="864094"/>
            <a:chOff x="1661677" y="4388323"/>
            <a:chExt cx="2193797" cy="129284"/>
          </a:xfrm>
        </p:grpSpPr>
        <p:sp>
          <p:nvSpPr>
            <p:cNvPr id="7" name="圆角矩形 6"/>
            <p:cNvSpPr/>
            <p:nvPr/>
          </p:nvSpPr>
          <p:spPr>
            <a:xfrm>
              <a:off x="1661677" y="4388323"/>
              <a:ext cx="2193797" cy="129284"/>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8" name="文本框 48"/>
            <p:cNvSpPr txBox="1"/>
            <p:nvPr/>
          </p:nvSpPr>
          <p:spPr>
            <a:xfrm>
              <a:off x="1705561" y="4402136"/>
              <a:ext cx="2148208" cy="105912"/>
            </a:xfrm>
            <a:prstGeom prst="rect">
              <a:avLst/>
            </a:prstGeom>
            <a:noFill/>
          </p:spPr>
          <p:txBody>
            <a:bodyPr wrap="square" rtlCol="0">
              <a:spAutoFit/>
            </a:bodyPr>
            <a:lstStyle/>
            <a:p>
              <a:r>
                <a:rPr lang="zh-CN" altLang="en-US" sz="2000" dirty="0" smtClean="0">
                  <a:solidFill>
                    <a:schemeClr val="bg1"/>
                  </a:solidFill>
                  <a:ea typeface="微软雅黑" panose="020B0503020204020204" pitchFamily="34" charset="-122"/>
                </a:rPr>
                <a:t>         是对特定问题求解步骤的一种描述，是一系列解决问题的清晰指令。</a:t>
              </a:r>
              <a:endParaRPr lang="zh-CN" altLang="en-US" sz="2000" dirty="0">
                <a:solidFill>
                  <a:schemeClr val="bg1"/>
                </a:solidFill>
                <a:ea typeface="微软雅黑" panose="020B0503020204020204" pitchFamily="34" charset="-122"/>
              </a:endParaRPr>
            </a:p>
          </p:txBody>
        </p:sp>
      </p:grpSp>
      <p:grpSp>
        <p:nvGrpSpPr>
          <p:cNvPr id="15" name="原创设计师QQ598969553      _14"/>
          <p:cNvGrpSpPr/>
          <p:nvPr/>
        </p:nvGrpSpPr>
        <p:grpSpPr>
          <a:xfrm>
            <a:off x="539552" y="2715759"/>
            <a:ext cx="8215297" cy="1047748"/>
            <a:chOff x="1661677" y="4388322"/>
            <a:chExt cx="2193797" cy="156762"/>
          </a:xfrm>
        </p:grpSpPr>
        <p:sp>
          <p:nvSpPr>
            <p:cNvPr id="16" name="圆角矩形 15"/>
            <p:cNvSpPr/>
            <p:nvPr/>
          </p:nvSpPr>
          <p:spPr>
            <a:xfrm>
              <a:off x="1661677" y="4388322"/>
              <a:ext cx="2193797" cy="107737"/>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17" name="文本框 48"/>
            <p:cNvSpPr txBox="1"/>
            <p:nvPr/>
          </p:nvSpPr>
          <p:spPr>
            <a:xfrm>
              <a:off x="1705561" y="4393123"/>
              <a:ext cx="2148208" cy="151961"/>
            </a:xfrm>
            <a:prstGeom prst="rect">
              <a:avLst/>
            </a:prstGeom>
            <a:noFill/>
          </p:spPr>
          <p:txBody>
            <a:bodyPr wrap="square" rtlCol="0">
              <a:spAutoFit/>
            </a:bodyPr>
            <a:lstStyle/>
            <a:p>
              <a:r>
                <a:rPr lang="zh-CN" altLang="en-US" sz="2000" dirty="0" smtClean="0">
                  <a:solidFill>
                    <a:schemeClr val="bg1"/>
                  </a:solidFill>
                  <a:ea typeface="微软雅黑" panose="020B0503020204020204" pitchFamily="34" charset="-122"/>
                </a:rPr>
                <a:t>         对问题的抽象和形式化描述，使复杂问题条理化和简单化，体现了解决问题过程中的思维活动。</a:t>
              </a:r>
            </a:p>
            <a:p>
              <a:endParaRPr lang="zh-CN" altLang="en-US" sz="2000" dirty="0">
                <a:solidFill>
                  <a:schemeClr val="bg1"/>
                </a:solidFill>
                <a:ea typeface="微软雅黑" panose="020B0503020204020204" pitchFamily="34" charset="-122"/>
              </a:endParaRPr>
            </a:p>
          </p:txBody>
        </p:sp>
      </p:grpSp>
      <p:sp>
        <p:nvSpPr>
          <p:cNvPr id="10" name="矩形 9"/>
          <p:cNvSpPr/>
          <p:nvPr/>
        </p:nvSpPr>
        <p:spPr>
          <a:xfrm>
            <a:off x="507468" y="237877"/>
            <a:ext cx="2836033"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学科大概念</a:t>
            </a: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2</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：算法</a:t>
            </a:r>
          </a:p>
        </p:txBody>
      </p:sp>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2025779" y="2313782"/>
            <a:ext cx="1826141" cy="1842144"/>
            <a:chOff x="927738" y="2736943"/>
            <a:chExt cx="1826141" cy="1180345"/>
          </a:xfrm>
        </p:grpSpPr>
        <p:sp>
          <p:nvSpPr>
            <p:cNvPr id="10" name="矩形 9"/>
            <p:cNvSpPr/>
            <p:nvPr/>
          </p:nvSpPr>
          <p:spPr>
            <a:xfrm>
              <a:off x="927738" y="2736943"/>
              <a:ext cx="1826141" cy="387798"/>
            </a:xfrm>
            <a:prstGeom prst="rect">
              <a:avLst/>
            </a:prstGeom>
          </p:spPr>
          <p:txBody>
            <a:bodyPr wrap="none">
              <a:spAutoFit/>
            </a:bodyPr>
            <a:lstStyle/>
            <a:p>
              <a:pPr>
                <a:lnSpc>
                  <a:spcPct val="120000"/>
                </a:lnSpc>
              </a:pPr>
              <a:r>
                <a:rPr lang="zh-CN" altLang="en-US" sz="1600" dirty="0" smtClean="0">
                  <a:gradFill>
                    <a:gsLst>
                      <a:gs pos="25000">
                        <a:schemeClr val="accent2"/>
                      </a:gs>
                      <a:gs pos="100000">
                        <a:schemeClr val="accent1"/>
                      </a:gs>
                    </a:gsLst>
                    <a:lin ang="2700000" scaled="0"/>
                  </a:gradFill>
                  <a:latin typeface="微软雅黑" panose="020B0503020204020204" pitchFamily="34" charset="-122"/>
                  <a:ea typeface="微软雅黑" panose="020B0503020204020204" pitchFamily="34" charset="-122"/>
                </a:rPr>
                <a:t>从组织结构的角度</a:t>
              </a:r>
              <a:endParaRPr lang="zh-CN" altLang="en-US" sz="1600" dirty="0">
                <a:gradFill>
                  <a:gsLst>
                    <a:gs pos="25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p:txBody>
        </p:sp>
        <p:sp>
          <p:nvSpPr>
            <p:cNvPr id="11" name="矩形 10"/>
            <p:cNvSpPr/>
            <p:nvPr/>
          </p:nvSpPr>
          <p:spPr>
            <a:xfrm>
              <a:off x="1016446" y="3049358"/>
              <a:ext cx="1670404" cy="867930"/>
            </a:xfrm>
            <a:prstGeom prst="rect">
              <a:avLst/>
            </a:prstGeom>
          </p:spPr>
          <p:txBody>
            <a:bodyPr wrap="square" anchor="ctr">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anose="020B0503020204020204" pitchFamily="34" charset="-122"/>
                </a:rPr>
                <a:t>指使用计算机并且包含通信网络的系统</a:t>
              </a:r>
            </a:p>
          </p:txBody>
        </p:sp>
      </p:grpSp>
      <p:grpSp>
        <p:nvGrpSpPr>
          <p:cNvPr id="6" name="原创设计师QQ598969553      _5"/>
          <p:cNvGrpSpPr/>
          <p:nvPr/>
        </p:nvGrpSpPr>
        <p:grpSpPr>
          <a:xfrm>
            <a:off x="2479716" y="1347614"/>
            <a:ext cx="878105" cy="878322"/>
            <a:chOff x="701911" y="1144125"/>
            <a:chExt cx="707780" cy="707955"/>
          </a:xfrm>
        </p:grpSpPr>
        <p:sp>
          <p:nvSpPr>
            <p:cNvPr id="22" name="Oval 53"/>
            <p:cNvSpPr>
              <a:spLocks noChangeArrowheads="1"/>
            </p:cNvSpPr>
            <p:nvPr/>
          </p:nvSpPr>
          <p:spPr bwMode="auto">
            <a:xfrm>
              <a:off x="701911" y="1144125"/>
              <a:ext cx="707780" cy="70795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3"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grpSp>
      <p:pic>
        <p:nvPicPr>
          <p:cNvPr id="3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grpSp>
        <p:nvGrpSpPr>
          <p:cNvPr id="30" name="原创设计师QQ598969553      _2"/>
          <p:cNvGrpSpPr/>
          <p:nvPr/>
        </p:nvGrpSpPr>
        <p:grpSpPr>
          <a:xfrm>
            <a:off x="5148064" y="2313782"/>
            <a:ext cx="1826141" cy="2418208"/>
            <a:chOff x="927738" y="2736943"/>
            <a:chExt cx="1826141" cy="2080979"/>
          </a:xfrm>
        </p:grpSpPr>
        <p:sp>
          <p:nvSpPr>
            <p:cNvPr id="33" name="矩形 32"/>
            <p:cNvSpPr/>
            <p:nvPr/>
          </p:nvSpPr>
          <p:spPr>
            <a:xfrm>
              <a:off x="927738" y="2736943"/>
              <a:ext cx="1826141" cy="387798"/>
            </a:xfrm>
            <a:prstGeom prst="rect">
              <a:avLst/>
            </a:prstGeom>
          </p:spPr>
          <p:txBody>
            <a:bodyPr wrap="none">
              <a:spAutoFit/>
            </a:bodyPr>
            <a:lstStyle/>
            <a:p>
              <a:pPr>
                <a:lnSpc>
                  <a:spcPct val="120000"/>
                </a:lnSpc>
              </a:pPr>
              <a:r>
                <a:rPr lang="zh-CN" altLang="en-US" sz="1600" dirty="0" smtClean="0">
                  <a:gradFill>
                    <a:gsLst>
                      <a:gs pos="25000">
                        <a:schemeClr val="accent2"/>
                      </a:gs>
                      <a:gs pos="100000">
                        <a:schemeClr val="accent1"/>
                      </a:gs>
                    </a:gsLst>
                    <a:lin ang="2700000" scaled="0"/>
                  </a:gradFill>
                  <a:latin typeface="微软雅黑" panose="020B0503020204020204" pitchFamily="34" charset="-122"/>
                  <a:ea typeface="微软雅黑" panose="020B0503020204020204" pitchFamily="34" charset="-122"/>
                </a:rPr>
                <a:t>从功能应用的角度</a:t>
              </a:r>
              <a:endParaRPr lang="zh-CN" altLang="en-US" sz="1600" dirty="0">
                <a:gradFill>
                  <a:gsLst>
                    <a:gs pos="25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p:txBody>
        </p:sp>
        <p:sp>
          <p:nvSpPr>
            <p:cNvPr id="35" name="矩形 34"/>
            <p:cNvSpPr/>
            <p:nvPr/>
          </p:nvSpPr>
          <p:spPr>
            <a:xfrm>
              <a:off x="1030666" y="3174395"/>
              <a:ext cx="1670404" cy="1643527"/>
            </a:xfrm>
            <a:prstGeom prst="rect">
              <a:avLst/>
            </a:prstGeom>
          </p:spPr>
          <p:txBody>
            <a:bodyPr wrap="square" anchor="ctr">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anose="020B0503020204020204" pitchFamily="34" charset="-122"/>
                </a:rPr>
                <a:t>合理设计和开发的信息系统，可以更好地收集、存储和管理数据，以提供有用、准确和及时的信息</a:t>
              </a:r>
              <a:endParaRPr lang="zh-CN" altLang="en-US" sz="1400" dirty="0">
                <a:solidFill>
                  <a:schemeClr val="tx1">
                    <a:lumMod val="75000"/>
                    <a:lumOff val="25000"/>
                  </a:schemeClr>
                </a:solidFill>
                <a:latin typeface="微软雅黑" pitchFamily="34" charset="-122"/>
                <a:ea typeface="微软雅黑" panose="020B0503020204020204" pitchFamily="34" charset="-122"/>
              </a:endParaRPr>
            </a:p>
          </p:txBody>
        </p:sp>
      </p:grpSp>
      <p:grpSp>
        <p:nvGrpSpPr>
          <p:cNvPr id="36" name="原创设计师QQ598969553      _7"/>
          <p:cNvGrpSpPr/>
          <p:nvPr/>
        </p:nvGrpSpPr>
        <p:grpSpPr>
          <a:xfrm>
            <a:off x="5351894" y="1347614"/>
            <a:ext cx="878105" cy="878322"/>
            <a:chOff x="5004048" y="1439736"/>
            <a:chExt cx="878105" cy="878322"/>
          </a:xfrm>
        </p:grpSpPr>
        <p:sp>
          <p:nvSpPr>
            <p:cNvPr id="37" name="Oval 53"/>
            <p:cNvSpPr>
              <a:spLocks noChangeArrowheads="1"/>
            </p:cNvSpPr>
            <p:nvPr/>
          </p:nvSpPr>
          <p:spPr bwMode="auto">
            <a:xfrm>
              <a:off x="5004048" y="1439736"/>
              <a:ext cx="878105" cy="878322"/>
            </a:xfrm>
            <a:prstGeom prst="ellipse">
              <a:avLst/>
            </a:prstGeom>
            <a:gradFill>
              <a:gsLst>
                <a:gs pos="100000">
                  <a:schemeClr val="accent1"/>
                </a:gs>
                <a:gs pos="0">
                  <a:schemeClr val="accent2"/>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8" name="Freeform 705"/>
            <p:cNvSpPr>
              <a:spLocks noEditPoints="1"/>
            </p:cNvSpPr>
            <p:nvPr/>
          </p:nvSpPr>
          <p:spPr bwMode="auto">
            <a:xfrm>
              <a:off x="5237915" y="1623903"/>
              <a:ext cx="486213" cy="464267"/>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grpSp>
      <p:sp>
        <p:nvSpPr>
          <p:cNvPr id="39" name="矩形 38"/>
          <p:cNvSpPr/>
          <p:nvPr/>
        </p:nvSpPr>
        <p:spPr>
          <a:xfrm>
            <a:off x="507468" y="237877"/>
            <a:ext cx="3451586"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学科大概念</a:t>
            </a: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3</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：信息系统</a:t>
            </a:r>
          </a:p>
        </p:txBody>
      </p:sp>
    </p:spTree>
    <p:extLst>
      <p:ext uri="{BB962C8B-B14F-4D97-AF65-F5344CB8AC3E}">
        <p14:creationId xmlns:p14="http://schemas.microsoft.com/office/powerpoint/2010/main" xmlns="" val="699988615"/>
      </p:ext>
    </p:extLst>
  </p:cSld>
  <p:clrMapOvr>
    <a:masterClrMapping/>
  </p:clrMapOvr>
  <p:transition spd="slow"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a:spLocks noChangeArrowheads="1"/>
          </p:cNvSpPr>
          <p:nvPr/>
        </p:nvSpPr>
        <p:spPr bwMode="auto">
          <a:xfrm>
            <a:off x="-1" y="238602"/>
            <a:ext cx="440283" cy="648653"/>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ea typeface="微软雅黑" panose="020B0503020204020204" pitchFamily="34" charset="-122"/>
              <a:sym typeface="宋体" pitchFamily="2" charset="-122"/>
            </a:endParaRPr>
          </a:p>
        </p:txBody>
      </p:sp>
      <p:sp>
        <p:nvSpPr>
          <p:cNvPr id="4099" name="原创设计师QQ598969553      _2"/>
          <p:cNvSpPr>
            <a:spLocks noChangeArrowheads="1"/>
          </p:cNvSpPr>
          <p:nvPr/>
        </p:nvSpPr>
        <p:spPr bwMode="auto">
          <a:xfrm>
            <a:off x="490912" y="168969"/>
            <a:ext cx="100540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itchFamily="34" charset="0"/>
              <a:buNone/>
            </a:pPr>
            <a:r>
              <a:rPr lang="zh-CN" altLang="en-US" sz="3200" b="1" dirty="0">
                <a:gradFill>
                  <a:gsLst>
                    <a:gs pos="0">
                      <a:schemeClr val="accent2"/>
                    </a:gs>
                    <a:gs pos="100000">
                      <a:schemeClr val="accent1"/>
                    </a:gs>
                  </a:gsLst>
                  <a:lin ang="10800000" scaled="0"/>
                </a:gradFill>
                <a:latin typeface="微软雅黑" pitchFamily="34" charset="-122"/>
                <a:ea typeface="微软雅黑" panose="020B0503020204020204" pitchFamily="34" charset="-122"/>
                <a:sym typeface="微软雅黑" pitchFamily="34" charset="-122"/>
              </a:rPr>
              <a:t>目录</a:t>
            </a:r>
          </a:p>
        </p:txBody>
      </p:sp>
      <p:sp>
        <p:nvSpPr>
          <p:cNvPr id="4100" name="原创设计师QQ598969553      _3"/>
          <p:cNvSpPr>
            <a:spLocks noChangeArrowheads="1"/>
          </p:cNvSpPr>
          <p:nvPr/>
        </p:nvSpPr>
        <p:spPr bwMode="auto">
          <a:xfrm>
            <a:off x="468687" y="621884"/>
            <a:ext cx="11814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dirty="0">
                <a:solidFill>
                  <a:srgbClr val="7F7F7F"/>
                </a:solidFill>
                <a:latin typeface="微软雅黑" pitchFamily="34" charset="-122"/>
                <a:ea typeface="微软雅黑" pitchFamily="34" charset="-122"/>
                <a:sym typeface="微软雅黑" pitchFamily="34" charset="-122"/>
              </a:rPr>
              <a:t>Contents</a:t>
            </a:r>
            <a:endParaRPr lang="zh-CN" altLang="en-US" dirty="0">
              <a:solidFill>
                <a:srgbClr val="7F7F7F"/>
              </a:solidFill>
              <a:latin typeface="微软雅黑" pitchFamily="34" charset="-122"/>
              <a:ea typeface="微软雅黑" pitchFamily="34" charset="-122"/>
              <a:sym typeface="微软雅黑" pitchFamily="34" charset="-122"/>
            </a:endParaRPr>
          </a:p>
        </p:txBody>
      </p:sp>
      <p:sp>
        <p:nvSpPr>
          <p:cNvPr id="97" name="原创设计师QQ598969553      _11"/>
          <p:cNvSpPr/>
          <p:nvPr/>
        </p:nvSpPr>
        <p:spPr>
          <a:xfrm>
            <a:off x="1116095" y="1563638"/>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98" name="原创设计师QQ598969553      _12"/>
          <p:cNvSpPr/>
          <p:nvPr/>
        </p:nvSpPr>
        <p:spPr>
          <a:xfrm>
            <a:off x="3861064" y="2139702"/>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99" name="原创设计师QQ598969553      _13"/>
          <p:cNvSpPr/>
          <p:nvPr/>
        </p:nvSpPr>
        <p:spPr>
          <a:xfrm>
            <a:off x="6857968" y="2427734"/>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04" name="原创设计师QQ598969553      _18"/>
          <p:cNvSpPr txBox="1"/>
          <p:nvPr/>
        </p:nvSpPr>
        <p:spPr>
          <a:xfrm>
            <a:off x="807592" y="2231580"/>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a:t>
            </a:r>
            <a:r>
              <a:rPr lang="en-US" altLang="zh-CN" sz="1400" dirty="0" smtClean="0">
                <a:solidFill>
                  <a:schemeClr val="accent1"/>
                </a:solidFill>
                <a:latin typeface="微软雅黑" panose="020B0503020204020204" pitchFamily="34" charset="-122"/>
                <a:ea typeface="微软雅黑" panose="020B0503020204020204" pitchFamily="34" charset="-122"/>
              </a:rPr>
              <a:t>01</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105" name="原创设计师QQ598969553      _19"/>
          <p:cNvSpPr txBox="1"/>
          <p:nvPr/>
        </p:nvSpPr>
        <p:spPr>
          <a:xfrm>
            <a:off x="323528" y="2499741"/>
            <a:ext cx="2016224" cy="307777"/>
          </a:xfrm>
          <a:prstGeom prst="rect">
            <a:avLst/>
          </a:prstGeom>
          <a:noFill/>
        </p:spPr>
        <p:txBody>
          <a:bodyPr wrap="square" rtlCol="0">
            <a:spAutoFit/>
          </a:bodyPr>
          <a:lstStyle/>
          <a:p>
            <a:pPr algn="ct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普通高中课程方案</a:t>
            </a:r>
            <a:r>
              <a:rPr lang="en-US" altLang="zh-CN" sz="1400" b="1"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108" name="原创设计师QQ598969553      _22"/>
          <p:cNvSpPr txBox="1"/>
          <p:nvPr/>
        </p:nvSpPr>
        <p:spPr>
          <a:xfrm>
            <a:off x="6559083" y="3095677"/>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a:t>
            </a:r>
            <a:r>
              <a:rPr lang="en-US" altLang="zh-CN" sz="1400" dirty="0" smtClean="0">
                <a:solidFill>
                  <a:schemeClr val="accent1"/>
                </a:solidFill>
                <a:latin typeface="微软雅黑" panose="020B0503020204020204" pitchFamily="34" charset="-122"/>
                <a:ea typeface="微软雅黑" panose="020B0503020204020204" pitchFamily="34" charset="-122"/>
              </a:rPr>
              <a:t>03</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109" name="原创设计师QQ598969553      _23"/>
          <p:cNvSpPr txBox="1"/>
          <p:nvPr/>
        </p:nvSpPr>
        <p:spPr>
          <a:xfrm>
            <a:off x="6444208" y="3364324"/>
            <a:ext cx="1440160" cy="523220"/>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对学科核心素养的理解与实施</a:t>
            </a:r>
            <a:endParaRPr lang="zh-CN" altLang="en-US" sz="1400" b="1" dirty="0">
              <a:latin typeface="微软雅黑" panose="020B0503020204020204" pitchFamily="34" charset="-122"/>
              <a:ea typeface="微软雅黑" panose="020B0503020204020204" pitchFamily="34" charset="-122"/>
            </a:endParaRPr>
          </a:p>
        </p:txBody>
      </p:sp>
      <p:sp>
        <p:nvSpPr>
          <p:cNvPr id="112" name="原创设计师QQ598969553      _26"/>
          <p:cNvSpPr>
            <a:spLocks noEditPoints="1"/>
          </p:cNvSpPr>
          <p:nvPr/>
        </p:nvSpPr>
        <p:spPr bwMode="auto">
          <a:xfrm>
            <a:off x="1252718" y="1733817"/>
            <a:ext cx="263371" cy="186258"/>
          </a:xfrm>
          <a:custGeom>
            <a:avLst/>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13" name="原创设计师QQ598969553      _27"/>
          <p:cNvSpPr>
            <a:spLocks noEditPoints="1"/>
          </p:cNvSpPr>
          <p:nvPr/>
        </p:nvSpPr>
        <p:spPr bwMode="auto">
          <a:xfrm>
            <a:off x="3990751" y="2309881"/>
            <a:ext cx="255067" cy="19693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14" name="原创设计师QQ598969553      _28"/>
          <p:cNvSpPr>
            <a:spLocks noEditPoints="1"/>
          </p:cNvSpPr>
          <p:nvPr/>
        </p:nvSpPr>
        <p:spPr bwMode="auto">
          <a:xfrm>
            <a:off x="7014021" y="2578590"/>
            <a:ext cx="252694" cy="250321"/>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pic>
        <p:nvPicPr>
          <p:cNvPr id="9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23" name="原创设计师QQ598969553      _20"/>
          <p:cNvSpPr txBox="1"/>
          <p:nvPr/>
        </p:nvSpPr>
        <p:spPr>
          <a:xfrm>
            <a:off x="3426163" y="2840885"/>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a:t>
            </a:r>
            <a:r>
              <a:rPr lang="en-US" altLang="zh-CN" sz="1400" dirty="0" smtClean="0">
                <a:solidFill>
                  <a:schemeClr val="accent1"/>
                </a:solidFill>
                <a:latin typeface="微软雅黑" panose="020B0503020204020204" pitchFamily="34" charset="-122"/>
                <a:ea typeface="微软雅黑" panose="020B0503020204020204" pitchFamily="34" charset="-122"/>
              </a:rPr>
              <a:t>02</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24" name="原创设计师QQ598969553      _21"/>
          <p:cNvSpPr txBox="1"/>
          <p:nvPr/>
        </p:nvSpPr>
        <p:spPr>
          <a:xfrm>
            <a:off x="2771800" y="3109532"/>
            <a:ext cx="2592288" cy="307777"/>
          </a:xfrm>
          <a:prstGeom prst="rect">
            <a:avLst/>
          </a:prstGeom>
          <a:noFill/>
        </p:spPr>
        <p:txBody>
          <a:bodyPr wrap="square" rtlCol="0">
            <a:spAutoFit/>
          </a:bodyPr>
          <a:lstStyle/>
          <a:p>
            <a:pPr algn="ctr"/>
            <a:r>
              <a:rPr lang="en-US" altLang="zh-CN" sz="1400" b="1" dirty="0" smtClean="0">
                <a:latin typeface="微软雅黑" panose="020B0503020204020204" pitchFamily="34" charset="-122"/>
                <a:ea typeface="微软雅黑" panose="020B0503020204020204" pitchFamily="34" charset="-122"/>
              </a:rPr>
              <a:t>2017</a:t>
            </a:r>
            <a:r>
              <a:rPr lang="zh-CN" altLang="en-US" sz="1400" b="1" dirty="0" smtClean="0">
                <a:latin typeface="微软雅黑" panose="020B0503020204020204" pitchFamily="34" charset="-122"/>
                <a:ea typeface="微软雅黑" panose="020B0503020204020204" pitchFamily="34" charset="-122"/>
              </a:rPr>
              <a:t>年版课程标准的主要变化</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7577951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1000"/>
                                        <p:tgtEl>
                                          <p:spTgt spid="4099"/>
                                        </p:tgtEl>
                                      </p:cBhvr>
                                    </p:animEffect>
                                    <p:anim calcmode="lin" valueType="num">
                                      <p:cBhvr>
                                        <p:cTn id="12" dur="1000" fill="hold"/>
                                        <p:tgtEl>
                                          <p:spTgt spid="4099"/>
                                        </p:tgtEl>
                                        <p:attrNameLst>
                                          <p:attrName>ppt_x</p:attrName>
                                        </p:attrNameLst>
                                      </p:cBhvr>
                                      <p:tavLst>
                                        <p:tav tm="0">
                                          <p:val>
                                            <p:strVal val="#ppt_x"/>
                                          </p:val>
                                        </p:tav>
                                        <p:tav tm="100000">
                                          <p:val>
                                            <p:strVal val="#ppt_x"/>
                                          </p:val>
                                        </p:tav>
                                      </p:tavLst>
                                    </p:anim>
                                    <p:anim calcmode="lin" valueType="num">
                                      <p:cBhvr>
                                        <p:cTn id="13" dur="1000" fill="hold"/>
                                        <p:tgtEl>
                                          <p:spTgt spid="409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100"/>
                                        </p:tgtEl>
                                        <p:attrNameLst>
                                          <p:attrName>style.visibility</p:attrName>
                                        </p:attrNameLst>
                                      </p:cBhvr>
                                      <p:to>
                                        <p:strVal val="visible"/>
                                      </p:to>
                                    </p:set>
                                    <p:anim calcmode="lin" valueType="num">
                                      <p:cBhvr>
                                        <p:cTn id="17" dur="5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100"/>
                                        </p:tgtEl>
                                        <p:attrNameLst>
                                          <p:attrName>ppt_y</p:attrName>
                                        </p:attrNameLst>
                                      </p:cBhvr>
                                      <p:tavLst>
                                        <p:tav tm="0">
                                          <p:val>
                                            <p:strVal val="#ppt_y"/>
                                          </p:val>
                                        </p:tav>
                                        <p:tav tm="100000">
                                          <p:val>
                                            <p:strVal val="#ppt_y"/>
                                          </p:val>
                                        </p:tav>
                                      </p:tavLst>
                                    </p:anim>
                                    <p:anim calcmode="lin" valueType="num">
                                      <p:cBhvr>
                                        <p:cTn id="19" dur="5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100"/>
                                        </p:tgtEl>
                                        <p:attrNameLst>
                                          <p:attrName>ppt_w</p:attrName>
                                        </p:attrNameLst>
                                      </p:cBhvr>
                                      <p:tavLst>
                                        <p:tav tm="0">
                                          <p:val>
                                            <p:strVal val="#ppt_w/10"/>
                                          </p:val>
                                        </p:tav>
                                        <p:tav tm="50000">
                                          <p:val>
                                            <p:strVal val="#ppt_w+.01"/>
                                          </p:val>
                                        </p:tav>
                                        <p:tav tm="100000">
                                          <p:val>
                                            <p:strVal val="#ppt_w"/>
                                          </p:val>
                                        </p:tav>
                                      </p:tavLst>
                                    </p:anim>
                                    <p:animEffect>
                                      <p:cBhvr>
                                        <p:cTn id="21" dur="500" tmFilter="0,0; .5, 1; 1, 1"/>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4099" grpId="0"/>
      <p:bldP spid="4100"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6" name="矩形 5"/>
          <p:cNvSpPr/>
          <p:nvPr/>
        </p:nvSpPr>
        <p:spPr>
          <a:xfrm>
            <a:off x="507468" y="237877"/>
            <a:ext cx="3451586"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学科大概念</a:t>
            </a: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4</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：信息社会</a:t>
            </a:r>
          </a:p>
        </p:txBody>
      </p:sp>
      <p:grpSp>
        <p:nvGrpSpPr>
          <p:cNvPr id="4" name="原创设计师QQ598969553      _14"/>
          <p:cNvGrpSpPr/>
          <p:nvPr/>
        </p:nvGrpSpPr>
        <p:grpSpPr>
          <a:xfrm>
            <a:off x="467544" y="1275612"/>
            <a:ext cx="8215297" cy="864094"/>
            <a:chOff x="1661677" y="4388323"/>
            <a:chExt cx="2193797" cy="129284"/>
          </a:xfrm>
        </p:grpSpPr>
        <p:sp>
          <p:nvSpPr>
            <p:cNvPr id="5" name="圆角矩形 4"/>
            <p:cNvSpPr/>
            <p:nvPr/>
          </p:nvSpPr>
          <p:spPr>
            <a:xfrm>
              <a:off x="1661677" y="4388323"/>
              <a:ext cx="2193797" cy="129284"/>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7" name="文本框 48"/>
            <p:cNvSpPr txBox="1"/>
            <p:nvPr/>
          </p:nvSpPr>
          <p:spPr>
            <a:xfrm>
              <a:off x="1705561" y="4402136"/>
              <a:ext cx="2148208" cy="105912"/>
            </a:xfrm>
            <a:prstGeom prst="rect">
              <a:avLst/>
            </a:prstGeom>
            <a:noFill/>
          </p:spPr>
          <p:txBody>
            <a:bodyPr wrap="square" rtlCol="0">
              <a:spAutoFit/>
            </a:bodyPr>
            <a:lstStyle/>
            <a:p>
              <a:r>
                <a:rPr lang="zh-CN" altLang="en-US" sz="2000" dirty="0" smtClean="0">
                  <a:solidFill>
                    <a:schemeClr val="bg1"/>
                  </a:solidFill>
                  <a:ea typeface="微软雅黑" panose="020B0503020204020204" pitchFamily="34" charset="-122"/>
                </a:rPr>
                <a:t>         信息社会是指通过创造、分配、使用、整合和处理信息进行社会经济、政治和文化活动的社会形态。</a:t>
              </a:r>
              <a:endParaRPr lang="zh-CN" altLang="en-US" sz="2000" dirty="0">
                <a:solidFill>
                  <a:schemeClr val="bg1"/>
                </a:solidFill>
                <a:ea typeface="微软雅黑" panose="020B0503020204020204" pitchFamily="34" charset="-122"/>
              </a:endParaRPr>
            </a:p>
          </p:txBody>
        </p:sp>
      </p:grpSp>
      <p:grpSp>
        <p:nvGrpSpPr>
          <p:cNvPr id="8" name="原创设计师QQ598969553      _14"/>
          <p:cNvGrpSpPr/>
          <p:nvPr/>
        </p:nvGrpSpPr>
        <p:grpSpPr>
          <a:xfrm>
            <a:off x="539552" y="2715748"/>
            <a:ext cx="8215297" cy="720080"/>
            <a:chOff x="1661677" y="4388322"/>
            <a:chExt cx="2193797" cy="107737"/>
          </a:xfrm>
        </p:grpSpPr>
        <p:sp>
          <p:nvSpPr>
            <p:cNvPr id="9" name="圆角矩形 8"/>
            <p:cNvSpPr/>
            <p:nvPr/>
          </p:nvSpPr>
          <p:spPr>
            <a:xfrm>
              <a:off x="1661677" y="4388322"/>
              <a:ext cx="2193797" cy="107737"/>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10" name="文本框 48"/>
            <p:cNvSpPr txBox="1"/>
            <p:nvPr/>
          </p:nvSpPr>
          <p:spPr>
            <a:xfrm>
              <a:off x="1705561" y="4388323"/>
              <a:ext cx="2148208" cy="105913"/>
            </a:xfrm>
            <a:prstGeom prst="rect">
              <a:avLst/>
            </a:prstGeom>
            <a:noFill/>
          </p:spPr>
          <p:txBody>
            <a:bodyPr wrap="square" rtlCol="0">
              <a:spAutoFit/>
            </a:bodyPr>
            <a:lstStyle/>
            <a:p>
              <a:r>
                <a:rPr lang="zh-CN" altLang="en-US" sz="2000" dirty="0" smtClean="0">
                  <a:solidFill>
                    <a:schemeClr val="bg1"/>
                  </a:solidFill>
                  <a:ea typeface="微软雅黑" panose="020B0503020204020204" pitchFamily="34" charset="-122"/>
                </a:rPr>
                <a:t>         生存于信息社会中，正确理解人、信息技术和信息社会的关系，保持良好的信息行为，是促进信息社会有序发展的保障条件。</a:t>
              </a:r>
              <a:endParaRPr lang="zh-CN" altLang="en-US" sz="2000" dirty="0">
                <a:solidFill>
                  <a:schemeClr val="bg1"/>
                </a:solidFill>
                <a:ea typeface="微软雅黑" panose="020B0503020204020204" pitchFamily="34" charset="-122"/>
              </a:endParaRPr>
            </a:p>
          </p:txBody>
        </p:sp>
      </p:grpSp>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6" name="矩形 5"/>
          <p:cNvSpPr/>
          <p:nvPr/>
        </p:nvSpPr>
        <p:spPr>
          <a:xfrm>
            <a:off x="507468" y="237877"/>
            <a:ext cx="3570208"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教学内容回归计算机学科</a:t>
            </a:r>
          </a:p>
        </p:txBody>
      </p:sp>
      <p:pic>
        <p:nvPicPr>
          <p:cNvPr id="9219" name="Picture 3"/>
          <p:cNvPicPr>
            <a:picLocks noChangeAspect="1" noChangeArrowheads="1"/>
          </p:cNvPicPr>
          <p:nvPr/>
        </p:nvPicPr>
        <p:blipFill>
          <a:blip r:embed="rId4" cstate="print"/>
          <a:srcRect/>
          <a:stretch>
            <a:fillRect/>
          </a:stretch>
        </p:blipFill>
        <p:spPr bwMode="auto">
          <a:xfrm>
            <a:off x="1619672" y="781710"/>
            <a:ext cx="5994150" cy="3550426"/>
          </a:xfrm>
          <a:prstGeom prst="rect">
            <a:avLst/>
          </a:prstGeom>
          <a:noFill/>
          <a:ln w="9525">
            <a:noFill/>
            <a:miter lim="800000"/>
            <a:headEnd/>
            <a:tailEnd/>
          </a:ln>
        </p:spPr>
      </p:pic>
      <p:grpSp>
        <p:nvGrpSpPr>
          <p:cNvPr id="2" name="原创设计师QQ598969553      _14"/>
          <p:cNvGrpSpPr/>
          <p:nvPr/>
        </p:nvGrpSpPr>
        <p:grpSpPr>
          <a:xfrm>
            <a:off x="539552" y="4460287"/>
            <a:ext cx="8215297" cy="487727"/>
            <a:chOff x="1661677" y="4388321"/>
            <a:chExt cx="2193797" cy="404014"/>
          </a:xfrm>
        </p:grpSpPr>
        <p:sp>
          <p:nvSpPr>
            <p:cNvPr id="7" name="圆角矩形 6"/>
            <p:cNvSpPr/>
            <p:nvPr/>
          </p:nvSpPr>
          <p:spPr>
            <a:xfrm>
              <a:off x="1661677" y="4388321"/>
              <a:ext cx="2193797" cy="404014"/>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a:solidFill>
                  <a:prstClr val="black"/>
                </a:solidFill>
                <a:ea typeface="微软雅黑" panose="020B0503020204020204" pitchFamily="34" charset="-122"/>
              </a:endParaRPr>
            </a:p>
          </p:txBody>
        </p:sp>
        <p:sp>
          <p:nvSpPr>
            <p:cNvPr id="8" name="文本框 48"/>
            <p:cNvSpPr txBox="1"/>
            <p:nvPr/>
          </p:nvSpPr>
          <p:spPr>
            <a:xfrm>
              <a:off x="1680906" y="4396737"/>
              <a:ext cx="2148208" cy="331435"/>
            </a:xfrm>
            <a:prstGeom prst="rect">
              <a:avLst/>
            </a:prstGeom>
            <a:noFill/>
          </p:spPr>
          <p:txBody>
            <a:bodyPr wrap="square" rtlCol="0">
              <a:spAutoFit/>
            </a:bodyPr>
            <a:lstStyle/>
            <a:p>
              <a:pPr algn="ctr"/>
              <a:r>
                <a:rPr lang="zh-CN" altLang="en-US" sz="2000" dirty="0" smtClean="0">
                  <a:solidFill>
                    <a:schemeClr val="bg1"/>
                  </a:solidFill>
                  <a:ea typeface="微软雅黑" panose="020B0503020204020204" pitchFamily="34" charset="-122"/>
                </a:rPr>
                <a:t>学科大概念体现了计算机科学的基本概念、知识、原理和方法</a:t>
              </a:r>
              <a:endParaRPr lang="zh-CN" altLang="en-US" sz="2000" dirty="0">
                <a:solidFill>
                  <a:schemeClr val="bg1"/>
                </a:solidFill>
                <a:ea typeface="微软雅黑" panose="020B0503020204020204" pitchFamily="34" charset="-122"/>
              </a:endParaRPr>
            </a:p>
          </p:txBody>
        </p:sp>
      </p:grpSp>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4" name="矩形 33"/>
          <p:cNvSpPr/>
          <p:nvPr/>
        </p:nvSpPr>
        <p:spPr>
          <a:xfrm>
            <a:off x="507468" y="237877"/>
            <a:ext cx="2308645" cy="461665"/>
          </a:xfrm>
          <a:prstGeom prst="rect">
            <a:avLst/>
          </a:prstGeom>
        </p:spPr>
        <p:txBody>
          <a:bodyPr wrap="none">
            <a:spAutoFit/>
          </a:bodyPr>
          <a:lstStyle/>
          <a:p>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5.</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实施建议变化</a:t>
            </a:r>
          </a:p>
        </p:txBody>
      </p:sp>
      <p:pic>
        <p:nvPicPr>
          <p:cNvPr id="1026" name="Picture 2"/>
          <p:cNvPicPr>
            <a:picLocks noChangeAspect="1" noChangeArrowheads="1"/>
          </p:cNvPicPr>
          <p:nvPr/>
        </p:nvPicPr>
        <p:blipFill>
          <a:blip r:embed="rId4" cstate="print"/>
          <a:srcRect/>
          <a:stretch>
            <a:fillRect/>
          </a:stretch>
        </p:blipFill>
        <p:spPr bwMode="auto">
          <a:xfrm>
            <a:off x="1475656" y="1131590"/>
            <a:ext cx="5839922" cy="3312368"/>
          </a:xfrm>
          <a:prstGeom prst="rect">
            <a:avLst/>
          </a:prstGeom>
          <a:noFill/>
          <a:ln w="9525">
            <a:noFill/>
            <a:miter lim="800000"/>
            <a:headEnd/>
            <a:tailEnd/>
          </a:ln>
        </p:spPr>
      </p:pic>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原创设计师QQ598969553      _2"/>
          <p:cNvSpPr txBox="1"/>
          <p:nvPr/>
        </p:nvSpPr>
        <p:spPr>
          <a:xfrm>
            <a:off x="611560" y="2139702"/>
            <a:ext cx="2111475" cy="461665"/>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cs typeface="方正兰亭细黑_GBK_M" pitchFamily="2" charset="2"/>
              </a:rPr>
              <a:t>01</a:t>
            </a:r>
            <a:r>
              <a:rPr lang="en-US" altLang="zh-CN" sz="1200" dirty="0" smtClean="0">
                <a:latin typeface="微软雅黑" panose="020B0503020204020204" pitchFamily="34" charset="-122"/>
                <a:ea typeface="微软雅黑" panose="020B0503020204020204" pitchFamily="34" charset="-122"/>
                <a:cs typeface="方正兰亭细黑_GBK_M" pitchFamily="2" charset="2"/>
              </a:rPr>
              <a:t>.</a:t>
            </a:r>
            <a:r>
              <a:rPr lang="zh-CN" altLang="en-US" sz="1200" dirty="0" smtClean="0">
                <a:latin typeface="微软雅黑" panose="020B0503020204020204" pitchFamily="34" charset="-122"/>
                <a:ea typeface="微软雅黑" panose="020B0503020204020204" pitchFamily="34" charset="-122"/>
                <a:cs typeface="方正兰亭细黑_GBK_M" pitchFamily="2" charset="2"/>
              </a:rPr>
              <a:t>学完必修模块达到学业质量水平一、二级要求。</a:t>
            </a:r>
            <a:endParaRPr lang="zh-CN" altLang="en-US" sz="1200" dirty="0">
              <a:latin typeface="微软雅黑" panose="020B0503020204020204" pitchFamily="34" charset="-122"/>
              <a:ea typeface="微软雅黑" panose="020B0503020204020204" pitchFamily="34" charset="-122"/>
              <a:cs typeface="方正兰亭细黑_GBK_M" pitchFamily="2" charset="2"/>
            </a:endParaRPr>
          </a:p>
        </p:txBody>
      </p:sp>
      <p:sp>
        <p:nvSpPr>
          <p:cNvPr id="13" name="原创设计师QQ598969553      _5"/>
          <p:cNvSpPr txBox="1"/>
          <p:nvPr/>
        </p:nvSpPr>
        <p:spPr>
          <a:xfrm>
            <a:off x="2582778" y="3819560"/>
            <a:ext cx="1980029" cy="400110"/>
          </a:xfrm>
          <a:prstGeom prst="rect">
            <a:avLst/>
          </a:prstGeom>
          <a:noFill/>
          <a:ln>
            <a:noFill/>
          </a:ln>
        </p:spPr>
        <p:txBody>
          <a:bodyPr wrap="none" rtlCol="0">
            <a:spAutoFit/>
          </a:bodyPr>
          <a:lstStyle/>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为高中毕业要求</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sp>
        <p:nvSpPr>
          <p:cNvPr id="14" name="原创设计师QQ598969553      _6"/>
          <p:cNvSpPr txBox="1"/>
          <p:nvPr/>
        </p:nvSpPr>
        <p:spPr>
          <a:xfrm>
            <a:off x="4424460" y="2762131"/>
            <a:ext cx="1467068" cy="400110"/>
          </a:xfrm>
          <a:prstGeom prst="rect">
            <a:avLst/>
          </a:prstGeom>
          <a:noFill/>
          <a:ln>
            <a:noFill/>
          </a:ln>
        </p:spPr>
        <p:txBody>
          <a:bodyPr wrap="none" rtlCol="0">
            <a:spAutoFit/>
          </a:bodyPr>
          <a:lstStyle/>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为高考要求</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sp>
        <p:nvSpPr>
          <p:cNvPr id="15" name="原创设计师QQ598969553      _7"/>
          <p:cNvSpPr txBox="1"/>
          <p:nvPr/>
        </p:nvSpPr>
        <p:spPr>
          <a:xfrm>
            <a:off x="6299007" y="1503824"/>
            <a:ext cx="1723549" cy="707886"/>
          </a:xfrm>
          <a:prstGeom prst="rect">
            <a:avLst/>
          </a:prstGeom>
          <a:noFill/>
          <a:ln>
            <a:noFill/>
          </a:ln>
        </p:spPr>
        <p:txBody>
          <a:bodyPr wrap="none" rtlCol="0">
            <a:spAutoFit/>
          </a:bodyPr>
          <a:lstStyle/>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高校自主招生</a:t>
            </a:r>
            <a:endParaRPr lang="en-US" altLang="zh-CN"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或其他要求</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grpSp>
        <p:nvGrpSpPr>
          <p:cNvPr id="2" name="原创设计师QQ598969553      _8"/>
          <p:cNvGrpSpPr/>
          <p:nvPr/>
        </p:nvGrpSpPr>
        <p:grpSpPr>
          <a:xfrm>
            <a:off x="1520053" y="3221242"/>
            <a:ext cx="887942" cy="888162"/>
            <a:chOff x="-381549" y="1319482"/>
            <a:chExt cx="1132134" cy="1132415"/>
          </a:xfrm>
        </p:grpSpPr>
        <p:sp>
          <p:nvSpPr>
            <p:cNvPr id="17"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268792" y="1630617"/>
              <a:ext cx="919403" cy="510144"/>
            </a:xfrm>
            <a:prstGeom prst="rect">
              <a:avLst/>
            </a:prstGeom>
          </p:spPr>
          <p:txBody>
            <a:bodyPr wrap="square" anchor="ctr">
              <a:spAutoFit/>
            </a:bodyPr>
            <a:lstStyle/>
            <a:p>
              <a:pPr algn="ctr"/>
              <a:r>
                <a:rPr lang="zh-CN" altLang="en-US" sz="2000" dirty="0" smtClean="0">
                  <a:solidFill>
                    <a:schemeClr val="bg1"/>
                  </a:solidFill>
                  <a:latin typeface="微软雅黑" pitchFamily="34" charset="-122"/>
                  <a:ea typeface="微软雅黑" pitchFamily="34" charset="-122"/>
                </a:rPr>
                <a:t>必修</a:t>
              </a:r>
              <a:endParaRPr lang="zh-CN" altLang="en-US" sz="2000" dirty="0">
                <a:solidFill>
                  <a:schemeClr val="bg1"/>
                </a:solidFill>
                <a:latin typeface="微软雅黑" pitchFamily="34" charset="-122"/>
                <a:ea typeface="微软雅黑" pitchFamily="34" charset="-122"/>
              </a:endParaRPr>
            </a:p>
          </p:txBody>
        </p:sp>
      </p:grpSp>
      <p:grpSp>
        <p:nvGrpSpPr>
          <p:cNvPr id="3" name="原创设计师QQ598969553      _9"/>
          <p:cNvGrpSpPr/>
          <p:nvPr/>
        </p:nvGrpSpPr>
        <p:grpSpPr>
          <a:xfrm>
            <a:off x="3296176" y="2414208"/>
            <a:ext cx="936105" cy="888162"/>
            <a:chOff x="-412248" y="1319482"/>
            <a:chExt cx="1193542" cy="1132415"/>
          </a:xfrm>
        </p:grpSpPr>
        <p:sp>
          <p:nvSpPr>
            <p:cNvPr id="20"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412248" y="1590618"/>
              <a:ext cx="1193542" cy="745594"/>
            </a:xfrm>
            <a:prstGeom prst="rect">
              <a:avLst/>
            </a:prstGeom>
          </p:spPr>
          <p:txBody>
            <a:bodyPr wrap="square" anchor="ctr">
              <a:spAutoFit/>
            </a:bodyPr>
            <a:lstStyle/>
            <a:p>
              <a:pPr algn="ctr"/>
              <a:r>
                <a:rPr lang="zh-CN" altLang="en-US" sz="1600" dirty="0" smtClean="0">
                  <a:solidFill>
                    <a:schemeClr val="bg1"/>
                  </a:solidFill>
                  <a:latin typeface="微软雅黑" pitchFamily="34" charset="-122"/>
                  <a:ea typeface="微软雅黑" pitchFamily="34" charset="-122"/>
                </a:rPr>
                <a:t>选择性必修</a:t>
              </a:r>
              <a:endParaRPr lang="zh-CN" altLang="en-US" sz="1600" dirty="0">
                <a:solidFill>
                  <a:schemeClr val="bg1"/>
                </a:solidFill>
                <a:latin typeface="微软雅黑" pitchFamily="34" charset="-122"/>
                <a:ea typeface="微软雅黑" pitchFamily="34" charset="-122"/>
              </a:endParaRPr>
            </a:p>
          </p:txBody>
        </p:sp>
      </p:grpSp>
      <p:grpSp>
        <p:nvGrpSpPr>
          <p:cNvPr id="4" name="原创设计师QQ598969553      _10"/>
          <p:cNvGrpSpPr/>
          <p:nvPr/>
        </p:nvGrpSpPr>
        <p:grpSpPr>
          <a:xfrm>
            <a:off x="5120453" y="1392022"/>
            <a:ext cx="887942" cy="888162"/>
            <a:chOff x="-381549" y="1319482"/>
            <a:chExt cx="1132134" cy="1132415"/>
          </a:xfrm>
        </p:grpSpPr>
        <p:sp>
          <p:nvSpPr>
            <p:cNvPr id="23" name="Oval 53"/>
            <p:cNvSpPr>
              <a:spLocks noChangeArrowheads="1"/>
            </p:cNvSpPr>
            <p:nvPr/>
          </p:nvSpPr>
          <p:spPr bwMode="auto">
            <a:xfrm>
              <a:off x="-381549" y="1319482"/>
              <a:ext cx="1132134" cy="1132415"/>
            </a:xfrm>
            <a:prstGeom prst="ellipse">
              <a:avLst/>
            </a:prstGeom>
            <a:gradFill>
              <a:gsLst>
                <a:gs pos="1500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295068" y="1630617"/>
              <a:ext cx="919403" cy="510144"/>
            </a:xfrm>
            <a:prstGeom prst="rect">
              <a:avLst/>
            </a:prstGeom>
          </p:spPr>
          <p:txBody>
            <a:bodyPr wrap="square" anchor="ctr">
              <a:spAutoFit/>
            </a:bodyPr>
            <a:lstStyle/>
            <a:p>
              <a:pPr algn="ctr"/>
              <a:r>
                <a:rPr lang="zh-CN" altLang="en-US" sz="2000" dirty="0" smtClean="0">
                  <a:solidFill>
                    <a:schemeClr val="bg1"/>
                  </a:solidFill>
                  <a:latin typeface="微软雅黑" pitchFamily="34" charset="-122"/>
                  <a:ea typeface="微软雅黑" pitchFamily="34" charset="-122"/>
                </a:rPr>
                <a:t>选修</a:t>
              </a:r>
              <a:endParaRPr lang="zh-CN" altLang="en-US" sz="2000" dirty="0">
                <a:solidFill>
                  <a:schemeClr val="bg1"/>
                </a:solidFill>
                <a:latin typeface="微软雅黑" pitchFamily="34" charset="-122"/>
                <a:ea typeface="微软雅黑" pitchFamily="34" charset="-122"/>
              </a:endParaRPr>
            </a:p>
          </p:txBody>
        </p:sp>
      </p:grpSp>
      <p:pic>
        <p:nvPicPr>
          <p:cNvPr id="26"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矩形 18"/>
          <p:cNvSpPr/>
          <p:nvPr/>
        </p:nvSpPr>
        <p:spPr>
          <a:xfrm>
            <a:off x="507468" y="237877"/>
            <a:ext cx="3847528" cy="461665"/>
          </a:xfrm>
          <a:prstGeom prst="rect">
            <a:avLst/>
          </a:prstGeom>
        </p:spPr>
        <p:txBody>
          <a:bodyPr wrap="none">
            <a:spAutoFit/>
          </a:bodyPr>
          <a:lstStyle/>
          <a:p>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6.</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增加了学业质量评价标准</a:t>
            </a:r>
          </a:p>
        </p:txBody>
      </p:sp>
    </p:spTree>
    <p:extLst>
      <p:ext uri="{BB962C8B-B14F-4D97-AF65-F5344CB8AC3E}">
        <p14:creationId xmlns:p14="http://schemas.microsoft.com/office/powerpoint/2010/main" xmlns="" val="134836340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3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par>
                                <p:cTn id="24" presetID="12" presetClass="entr" presetSubtype="8" fill="hold" grpId="0" nodeType="withEffect">
                                  <p:stCondLst>
                                    <p:cond delay="6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right)">
                                      <p:cBhvr>
                                        <p:cTn id="27" dur="500"/>
                                        <p:tgtEl>
                                          <p:spTgt spid="14"/>
                                        </p:tgtEl>
                                      </p:cBhvr>
                                    </p:animEffect>
                                  </p:childTnLst>
                                </p:cTn>
                              </p:par>
                              <p:par>
                                <p:cTn id="28" presetID="12" presetClass="entr" presetSubtype="8" fill="hold" grpId="0" nodeType="withEffect">
                                  <p:stCondLst>
                                    <p:cond delay="9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ppt_x</p:attrName>
                                        </p:attrNameLst>
                                      </p:cBhvr>
                                      <p:tavLst>
                                        <p:tav tm="0">
                                          <p:val>
                                            <p:strVal val="#ppt_x-#ppt_w*1.125000"/>
                                          </p:val>
                                        </p:tav>
                                        <p:tav tm="100000">
                                          <p:val>
                                            <p:strVal val="#ppt_x"/>
                                          </p:val>
                                        </p:tav>
                                      </p:tavLst>
                                    </p:anim>
                                    <p:animEffect transition="in" filter="wipe(right)">
                                      <p:cBhvr>
                                        <p:cTn id="31" dur="500"/>
                                        <p:tgtEl>
                                          <p:spTgt spid="15"/>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906824"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2" name="原创设计师QQ598969553      _2"/>
          <p:cNvGrpSpPr/>
          <p:nvPr/>
        </p:nvGrpSpPr>
        <p:grpSpPr>
          <a:xfrm>
            <a:off x="3013024"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66012"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03</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661237" y="2578861"/>
            <a:ext cx="1778000" cy="584775"/>
          </a:xfrm>
          <a:prstGeom prst="rect">
            <a:avLst/>
          </a:prstGeom>
          <a:noFill/>
        </p:spPr>
        <p:txBody>
          <a:bodyPr wrap="square" rtlCol="0">
            <a:spAutoFit/>
          </a:bodyPr>
          <a:lstStyle/>
          <a:p>
            <a:pPr algn="ctr"/>
            <a:r>
              <a:rPr lang="zh-CN" altLang="en-US" sz="1600" b="1" dirty="0" smtClean="0">
                <a:solidFill>
                  <a:prstClr val="black"/>
                </a:solidFill>
                <a:latin typeface="微软雅黑" panose="020B0503020204020204" pitchFamily="34" charset="-122"/>
                <a:ea typeface="微软雅黑" panose="020B0503020204020204" pitchFamily="34" charset="-122"/>
              </a:rPr>
              <a:t>对学科核心素养的理解与实施</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sp>
        <p:nvSpPr>
          <p:cNvPr id="51" name="原创设计师QQ598969553      _5"/>
          <p:cNvSpPr>
            <a:spLocks noEditPoints="1"/>
          </p:cNvSpPr>
          <p:nvPr/>
        </p:nvSpPr>
        <p:spPr bwMode="auto">
          <a:xfrm>
            <a:off x="3218861" y="1278434"/>
            <a:ext cx="341313" cy="26352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Tree>
    <p:extLst>
      <p:ext uri="{BB962C8B-B14F-4D97-AF65-F5344CB8AC3E}">
        <p14:creationId xmlns:p14="http://schemas.microsoft.com/office/powerpoint/2010/main" xmlns="" val="4173149946"/>
      </p:ext>
    </p:extLst>
  </p:cSld>
  <p:clrMapOvr>
    <a:masterClrMapping/>
  </p:clrMapOvr>
  <p:transition spd="slow"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pic>
        <p:nvPicPr>
          <p:cNvPr id="1027" name="Picture 3"/>
          <p:cNvPicPr>
            <a:picLocks noChangeAspect="1" noChangeArrowheads="1"/>
          </p:cNvPicPr>
          <p:nvPr/>
        </p:nvPicPr>
        <p:blipFill>
          <a:blip r:embed="rId4" cstate="print"/>
          <a:srcRect b="23401"/>
          <a:stretch>
            <a:fillRect/>
          </a:stretch>
        </p:blipFill>
        <p:spPr bwMode="auto">
          <a:xfrm>
            <a:off x="1403648" y="1203598"/>
            <a:ext cx="6483821" cy="3096344"/>
          </a:xfrm>
          <a:prstGeom prst="rect">
            <a:avLst/>
          </a:prstGeom>
          <a:noFill/>
          <a:ln w="9525">
            <a:noFill/>
            <a:miter lim="800000"/>
            <a:headEnd/>
            <a:tailEnd/>
          </a:ln>
        </p:spPr>
      </p:pic>
      <p:sp>
        <p:nvSpPr>
          <p:cNvPr id="4" name="矩形 3"/>
          <p:cNvSpPr/>
          <p:nvPr/>
        </p:nvSpPr>
        <p:spPr>
          <a:xfrm>
            <a:off x="611560" y="267494"/>
            <a:ext cx="4770858" cy="461665"/>
          </a:xfrm>
          <a:prstGeom prst="rect">
            <a:avLst/>
          </a:prstGeom>
        </p:spPr>
        <p:txBody>
          <a:bodyPr wrap="none">
            <a:spAutoFit/>
          </a:bodyPr>
          <a:lstStyle/>
          <a:p>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1.</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知识、技能、能力与素养的关系</a:t>
            </a:r>
          </a:p>
        </p:txBody>
      </p:sp>
    </p:spTree>
    <p:extLst>
      <p:ext uri="{BB962C8B-B14F-4D97-AF65-F5344CB8AC3E}">
        <p14:creationId xmlns:p14="http://schemas.microsoft.com/office/powerpoint/2010/main" xmlns="" val="1050115083"/>
      </p:ext>
    </p:extLst>
  </p:cSld>
  <p:clrMapOvr>
    <a:masterClrMapping/>
  </p:clrMapOvr>
  <p:transition spd="slow" advTm="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pic>
        <p:nvPicPr>
          <p:cNvPr id="6146" name="Picture 2"/>
          <p:cNvPicPr>
            <a:picLocks noChangeAspect="1" noChangeArrowheads="1"/>
          </p:cNvPicPr>
          <p:nvPr/>
        </p:nvPicPr>
        <p:blipFill>
          <a:blip r:embed="rId4" cstate="print"/>
          <a:srcRect/>
          <a:stretch>
            <a:fillRect/>
          </a:stretch>
        </p:blipFill>
        <p:spPr bwMode="auto">
          <a:xfrm>
            <a:off x="251520" y="1059582"/>
            <a:ext cx="3743570" cy="3279765"/>
          </a:xfrm>
          <a:prstGeom prst="rect">
            <a:avLst/>
          </a:prstGeom>
          <a:noFill/>
          <a:ln w="9525">
            <a:noFill/>
            <a:miter lim="800000"/>
            <a:headEnd/>
            <a:tailEnd/>
          </a:ln>
        </p:spPr>
      </p:pic>
      <p:sp>
        <p:nvSpPr>
          <p:cNvPr id="16" name="矩形 15"/>
          <p:cNvSpPr/>
          <p:nvPr/>
        </p:nvSpPr>
        <p:spPr>
          <a:xfrm>
            <a:off x="611560" y="267494"/>
            <a:ext cx="4770858" cy="461665"/>
          </a:xfrm>
          <a:prstGeom prst="rect">
            <a:avLst/>
          </a:prstGeom>
        </p:spPr>
        <p:txBody>
          <a:bodyPr wrap="none">
            <a:spAutoFit/>
          </a:bodyPr>
          <a:lstStyle/>
          <a:p>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2.</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核心素养和学科核心素养的关系</a:t>
            </a:r>
          </a:p>
        </p:txBody>
      </p:sp>
      <p:sp>
        <p:nvSpPr>
          <p:cNvPr id="7" name="TextBox 6"/>
          <p:cNvSpPr txBox="1"/>
          <p:nvPr/>
        </p:nvSpPr>
        <p:spPr>
          <a:xfrm>
            <a:off x="611560" y="4547904"/>
            <a:ext cx="3168352" cy="400110"/>
          </a:xfrm>
          <a:prstGeom prst="rect">
            <a:avLst/>
          </a:prstGeom>
          <a:noFill/>
        </p:spPr>
        <p:txBody>
          <a:bodyPr wrap="square" rtlCol="0">
            <a:spAutoFit/>
          </a:bodyPr>
          <a:lstStyle/>
          <a:p>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中国学生发展核心素养</a:t>
            </a:r>
            <a:r>
              <a:rPr lang="en-US" altLang="zh-CN" sz="2000" dirty="0" smtClean="0">
                <a:latin typeface="黑体" pitchFamily="49" charset="-122"/>
                <a:ea typeface="黑体" pitchFamily="49" charset="-122"/>
              </a:rPr>
              <a:t>》</a:t>
            </a:r>
            <a:endParaRPr lang="zh-CN" altLang="en-US" sz="2000" dirty="0">
              <a:latin typeface="黑体" pitchFamily="49" charset="-122"/>
              <a:ea typeface="黑体" pitchFamily="49" charset="-122"/>
            </a:endParaRPr>
          </a:p>
        </p:txBody>
      </p:sp>
      <p:pic>
        <p:nvPicPr>
          <p:cNvPr id="9" name="Picture 2"/>
          <p:cNvPicPr>
            <a:picLocks noChangeAspect="1" noChangeArrowheads="1"/>
          </p:cNvPicPr>
          <p:nvPr/>
        </p:nvPicPr>
        <p:blipFill>
          <a:blip r:embed="rId5" cstate="print"/>
          <a:srcRect l="28658" t="62047" b="11337"/>
          <a:stretch>
            <a:fillRect/>
          </a:stretch>
        </p:blipFill>
        <p:spPr bwMode="auto">
          <a:xfrm>
            <a:off x="4211960" y="1275606"/>
            <a:ext cx="4572000" cy="864096"/>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l="34975" t="34617" b="47190"/>
          <a:stretch>
            <a:fillRect/>
          </a:stretch>
        </p:blipFill>
        <p:spPr bwMode="auto">
          <a:xfrm>
            <a:off x="4211960" y="2787774"/>
            <a:ext cx="4699114" cy="648072"/>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l="38273" t="88290" b="1734"/>
          <a:stretch>
            <a:fillRect/>
          </a:stretch>
        </p:blipFill>
        <p:spPr bwMode="auto">
          <a:xfrm>
            <a:off x="4211960" y="3795886"/>
            <a:ext cx="4877694" cy="576064"/>
          </a:xfrm>
          <a:prstGeom prst="rect">
            <a:avLst/>
          </a:prstGeom>
          <a:noFill/>
          <a:ln w="9525">
            <a:noFill/>
            <a:miter lim="800000"/>
            <a:headEnd/>
            <a:tailEnd/>
          </a:ln>
        </p:spPr>
      </p:pic>
    </p:spTree>
    <p:extLst>
      <p:ext uri="{BB962C8B-B14F-4D97-AF65-F5344CB8AC3E}">
        <p14:creationId xmlns:p14="http://schemas.microsoft.com/office/powerpoint/2010/main" xmlns="" val="6999886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TextBox 4"/>
          <p:cNvSpPr>
            <a:spLocks noChangeArrowheads="1"/>
          </p:cNvSpPr>
          <p:nvPr/>
        </p:nvSpPr>
        <p:spPr bwMode="auto">
          <a:xfrm>
            <a:off x="435460" y="251633"/>
            <a:ext cx="70168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学科核心素养是核心素养在特定学科的具体化</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7" name="原创设计师QQ598969553      _3"/>
          <p:cNvSpPr>
            <a:spLocks noChangeArrowheads="1"/>
          </p:cNvSpPr>
          <p:nvPr/>
        </p:nvSpPr>
        <p:spPr bwMode="auto">
          <a:xfrm>
            <a:off x="5408560" y="1635646"/>
            <a:ext cx="3339904" cy="1772840"/>
          </a:xfrm>
          <a:prstGeom prst="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a:extLst/>
        </p:spPr>
        <p:txBody>
          <a:bodyPr vert="horz" wrap="square" lIns="68564" tIns="34282" rIns="68564" bIns="34282" numCol="1" anchor="t" anchorCtr="0" compatLnSpc="1">
            <a:prstTxWarp prst="textNoShape">
              <a:avLst/>
            </a:prstTxWarp>
          </a:bodyPr>
          <a:lstStyle/>
          <a:p>
            <a:endParaRPr lang="zh-CN" altLang="zh-CN" sz="1350" dirty="0">
              <a:solidFill>
                <a:prstClr val="black"/>
              </a:solidFill>
              <a:ea typeface="微软雅黑" panose="020B0503020204020204" pitchFamily="34" charset="-122"/>
              <a:sym typeface="宋体" pitchFamily="2" charset="-122"/>
            </a:endParaRPr>
          </a:p>
        </p:txBody>
      </p:sp>
      <p:sp>
        <p:nvSpPr>
          <p:cNvPr id="8" name="原创设计师QQ598969553      _4"/>
          <p:cNvSpPr>
            <a:spLocks noChangeArrowheads="1"/>
          </p:cNvSpPr>
          <p:nvPr/>
        </p:nvSpPr>
        <p:spPr bwMode="auto">
          <a:xfrm>
            <a:off x="5607391" y="1836541"/>
            <a:ext cx="2881470" cy="1349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square" lIns="68545" tIns="34272" rIns="68545" bIns="34272">
            <a:spAutoFit/>
          </a:bodyPr>
          <a:lstStyle/>
          <a:p>
            <a:pPr defTabSz="604484">
              <a:lnSpc>
                <a:spcPct val="130000"/>
              </a:lnSpc>
              <a:spcAft>
                <a:spcPts val="375"/>
              </a:spcAft>
              <a:defRPr/>
            </a:pPr>
            <a:r>
              <a:rPr lang="zh-CN" altLang="en-US" sz="1600" kern="0" dirty="0" smtClean="0">
                <a:solidFill>
                  <a:sysClr val="window" lastClr="FFFFFF"/>
                </a:solidFill>
                <a:latin typeface="微软雅黑" pitchFamily="34" charset="-122"/>
                <a:ea typeface="微软雅黑" pitchFamily="34" charset="-122"/>
                <a:sym typeface="方正兰亭黑_GBK" pitchFamily="2" charset="-122"/>
              </a:rPr>
              <a:t>学科核心素养</a:t>
            </a:r>
            <a:r>
              <a:rPr lang="zh-CN" altLang="en-US" sz="1600" kern="0" dirty="0" smtClean="0">
                <a:solidFill>
                  <a:schemeClr val="bg1"/>
                </a:solidFill>
                <a:latin typeface="微软雅黑" pitchFamily="34" charset="-122"/>
                <a:ea typeface="微软雅黑" pitchFamily="34" charset="-122"/>
                <a:sym typeface="方正兰亭黑_GBK" pitchFamily="2" charset="-122"/>
              </a:rPr>
              <a:t>是学科育人价值的集中体现，是学生通过学科学习而逐步形成的</a:t>
            </a:r>
            <a:r>
              <a:rPr lang="zh-CN" altLang="en-US" sz="1600" kern="0" dirty="0" smtClean="0">
                <a:solidFill>
                  <a:srgbClr val="FFFF00"/>
                </a:solidFill>
                <a:latin typeface="微软雅黑" pitchFamily="34" charset="-122"/>
                <a:ea typeface="微软雅黑" pitchFamily="34" charset="-122"/>
                <a:sym typeface="方正兰亭黑_GBK" pitchFamily="2" charset="-122"/>
              </a:rPr>
              <a:t>正确价值观、必备品格和关键能力。</a:t>
            </a:r>
            <a:endParaRPr lang="en-US" sz="1600" kern="0" dirty="0">
              <a:solidFill>
                <a:srgbClr val="FFFF00"/>
              </a:solidFill>
              <a:latin typeface="微软雅黑" pitchFamily="34" charset="-122"/>
              <a:ea typeface="微软雅黑" pitchFamily="34" charset="-122"/>
              <a:sym typeface="方正兰亭黑_GBK" pitchFamily="2" charset="-122"/>
            </a:endParaRPr>
          </a:p>
        </p:txBody>
      </p:sp>
      <p:pic>
        <p:nvPicPr>
          <p:cNvPr id="10" name="Picture 2"/>
          <p:cNvPicPr>
            <a:picLocks noChangeAspect="1" noChangeArrowheads="1"/>
          </p:cNvPicPr>
          <p:nvPr/>
        </p:nvPicPr>
        <p:blipFill>
          <a:blip r:embed="rId4" cstate="print"/>
          <a:srcRect/>
          <a:stretch>
            <a:fillRect/>
          </a:stretch>
        </p:blipFill>
        <p:spPr bwMode="auto">
          <a:xfrm>
            <a:off x="323528" y="1275606"/>
            <a:ext cx="4703222" cy="2389121"/>
          </a:xfrm>
          <a:prstGeom prst="rect">
            <a:avLst/>
          </a:prstGeom>
          <a:noFill/>
          <a:ln w="9525">
            <a:noFill/>
            <a:miter lim="800000"/>
            <a:headEnd/>
            <a:tailEnd/>
          </a:ln>
        </p:spPr>
      </p:pic>
    </p:spTree>
    <p:extLst>
      <p:ext uri="{BB962C8B-B14F-4D97-AF65-F5344CB8AC3E}">
        <p14:creationId xmlns:p14="http://schemas.microsoft.com/office/powerpoint/2010/main" xmlns="" val="41835168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TextBox 4"/>
          <p:cNvSpPr>
            <a:spLocks noChangeArrowheads="1"/>
          </p:cNvSpPr>
          <p:nvPr/>
        </p:nvSpPr>
        <p:spPr bwMode="auto">
          <a:xfrm>
            <a:off x="435460" y="251633"/>
            <a:ext cx="70168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信息意识</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1028" name="Picture 4">
            <a:hlinkClick r:id="rId4" action="ppaction://hlinkfile"/>
          </p:cNvPr>
          <p:cNvPicPr>
            <a:picLocks noChangeAspect="1" noChangeArrowheads="1"/>
          </p:cNvPicPr>
          <p:nvPr/>
        </p:nvPicPr>
        <p:blipFill>
          <a:blip r:embed="rId5" cstate="print"/>
          <a:srcRect/>
          <a:stretch>
            <a:fillRect/>
          </a:stretch>
        </p:blipFill>
        <p:spPr bwMode="auto">
          <a:xfrm>
            <a:off x="611560" y="1203598"/>
            <a:ext cx="7878589" cy="3088551"/>
          </a:xfrm>
          <a:prstGeom prst="rect">
            <a:avLst/>
          </a:prstGeom>
          <a:noFill/>
          <a:ln w="9525">
            <a:noFill/>
            <a:miter lim="800000"/>
            <a:headEnd/>
            <a:tailEnd/>
          </a:ln>
        </p:spPr>
      </p:pic>
    </p:spTree>
    <p:extLst>
      <p:ext uri="{BB962C8B-B14F-4D97-AF65-F5344CB8AC3E}">
        <p14:creationId xmlns:p14="http://schemas.microsoft.com/office/powerpoint/2010/main" xmlns="" val="4183516834"/>
      </p:ext>
    </p:extLst>
  </p:cSld>
  <p:clrMapOvr>
    <a:masterClrMapping/>
  </p:clrMapOvr>
  <p:transition spd="slow"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9" name="矩形 8"/>
          <p:cNvSpPr/>
          <p:nvPr/>
        </p:nvSpPr>
        <p:spPr>
          <a:xfrm>
            <a:off x="611560" y="267494"/>
            <a:ext cx="6340197"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计算思维：体现信息技术学科本质的核心素养</a:t>
            </a:r>
          </a:p>
        </p:txBody>
      </p:sp>
      <p:grpSp>
        <p:nvGrpSpPr>
          <p:cNvPr id="14" name="原创设计师QQ598969553      _14"/>
          <p:cNvGrpSpPr/>
          <p:nvPr/>
        </p:nvGrpSpPr>
        <p:grpSpPr>
          <a:xfrm>
            <a:off x="611560" y="1191652"/>
            <a:ext cx="7495217" cy="732025"/>
            <a:chOff x="1698430" y="4421992"/>
            <a:chExt cx="2193797" cy="606382"/>
          </a:xfrm>
        </p:grpSpPr>
        <p:sp>
          <p:nvSpPr>
            <p:cNvPr id="15" name="圆角矩形 14"/>
            <p:cNvSpPr/>
            <p:nvPr/>
          </p:nvSpPr>
          <p:spPr>
            <a:xfrm>
              <a:off x="1698430" y="4421992"/>
              <a:ext cx="2193797" cy="606382"/>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16" name="文本框 48"/>
            <p:cNvSpPr txBox="1"/>
            <p:nvPr/>
          </p:nvSpPr>
          <p:spPr>
            <a:xfrm>
              <a:off x="1763528" y="4485042"/>
              <a:ext cx="2107623" cy="484406"/>
            </a:xfrm>
            <a:prstGeom prst="rect">
              <a:avLst/>
            </a:prstGeom>
            <a:noFill/>
          </p:spPr>
          <p:txBody>
            <a:bodyPr wrap="square" rtlCol="0">
              <a:spAutoFit/>
            </a:bodyPr>
            <a:lstStyle/>
            <a:p>
              <a:r>
                <a:rPr lang="zh-CN" altLang="en-US" sz="1600" dirty="0" smtClean="0">
                  <a:solidFill>
                    <a:schemeClr val="bg1"/>
                  </a:solidFill>
                  <a:ea typeface="微软雅黑" panose="020B0503020204020204" pitchFamily="34" charset="-122"/>
                </a:rPr>
                <a:t>计算思维起源于计算机科学家们在研究和利用计算机进行问题求解过程中常用的思考问题的方法</a:t>
              </a:r>
              <a:endParaRPr lang="zh-CN" altLang="en-US" sz="1600" dirty="0">
                <a:solidFill>
                  <a:schemeClr val="bg1"/>
                </a:solidFill>
                <a:ea typeface="微软雅黑" panose="020B0503020204020204" pitchFamily="34" charset="-122"/>
              </a:endParaRPr>
            </a:p>
          </p:txBody>
        </p:sp>
      </p:grpSp>
      <p:grpSp>
        <p:nvGrpSpPr>
          <p:cNvPr id="21" name="原创设计师QQ598969553      _14"/>
          <p:cNvGrpSpPr/>
          <p:nvPr/>
        </p:nvGrpSpPr>
        <p:grpSpPr>
          <a:xfrm>
            <a:off x="533167" y="2415789"/>
            <a:ext cx="7495217" cy="732025"/>
            <a:chOff x="1698430" y="4421992"/>
            <a:chExt cx="2193797" cy="606382"/>
          </a:xfrm>
        </p:grpSpPr>
        <p:sp>
          <p:nvSpPr>
            <p:cNvPr id="22" name="圆角矩形 21">
              <a:hlinkClick r:id="rId4" action="ppaction://hlinkfile"/>
            </p:cNvPr>
            <p:cNvSpPr/>
            <p:nvPr/>
          </p:nvSpPr>
          <p:spPr>
            <a:xfrm>
              <a:off x="1698430" y="4421992"/>
              <a:ext cx="2193797" cy="606382"/>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23" name="文本框 48"/>
            <p:cNvSpPr txBox="1"/>
            <p:nvPr/>
          </p:nvSpPr>
          <p:spPr>
            <a:xfrm>
              <a:off x="1763528" y="4485042"/>
              <a:ext cx="2107623" cy="484406"/>
            </a:xfrm>
            <a:prstGeom prst="rect">
              <a:avLst/>
            </a:prstGeom>
            <a:noFill/>
          </p:spPr>
          <p:txBody>
            <a:bodyPr wrap="square" rtlCol="0">
              <a:spAutoFit/>
            </a:bodyPr>
            <a:lstStyle/>
            <a:p>
              <a:r>
                <a:rPr lang="zh-CN" altLang="en-US" sz="1600" dirty="0" smtClean="0">
                  <a:solidFill>
                    <a:schemeClr val="bg1"/>
                  </a:solidFill>
                  <a:ea typeface="微软雅黑" panose="020B0503020204020204" pitchFamily="34" charset="-122"/>
                </a:rPr>
                <a:t>体现为成就计算机和信息技术辉煌发展过程中行之有效的若干分析问题与解决问题的典型手段与途径 。</a:t>
              </a:r>
              <a:endParaRPr lang="zh-CN" altLang="en-US" sz="1600" dirty="0">
                <a:solidFill>
                  <a:schemeClr val="bg1"/>
                </a:solidFill>
                <a:ea typeface="微软雅黑" panose="020B0503020204020204" pitchFamily="34" charset="-122"/>
              </a:endParaRPr>
            </a:p>
          </p:txBody>
        </p:sp>
      </p:grpSp>
    </p:spTree>
    <p:extLst>
      <p:ext uri="{BB962C8B-B14F-4D97-AF65-F5344CB8AC3E}">
        <p14:creationId xmlns:p14="http://schemas.microsoft.com/office/powerpoint/2010/main" xmlns="" val="4183516834"/>
      </p:ext>
    </p:extLst>
  </p:cSld>
  <p:clrMapOvr>
    <a:masterClrMapping/>
  </p:clrMapOvr>
  <p:transition spd="slow"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2"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02996"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01</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255537" y="2531680"/>
            <a:ext cx="2520279" cy="646331"/>
          </a:xfrm>
          <a:prstGeom prst="rect">
            <a:avLst/>
          </a:prstGeom>
          <a:noFill/>
        </p:spPr>
        <p:txBody>
          <a:bodyPr wrap="square" rtlCol="0">
            <a:spAutoFit/>
          </a:bodyPr>
          <a:lstStyle/>
          <a:p>
            <a:pPr algn="ctr"/>
            <a:r>
              <a:rPr lang="en-US" altLang="zh-CN" b="1" dirty="0" smtClean="0">
                <a:solidFill>
                  <a:prstClr val="black"/>
                </a:solidFill>
                <a:latin typeface="微软雅黑" panose="020B0503020204020204" pitchFamily="34" charset="-122"/>
                <a:ea typeface="微软雅黑" panose="020B0503020204020204" pitchFamily="34" charset="-122"/>
              </a:rPr>
              <a:t>《</a:t>
            </a:r>
            <a:r>
              <a:rPr lang="zh-CN" altLang="en-US" b="1" dirty="0" smtClean="0">
                <a:solidFill>
                  <a:prstClr val="black"/>
                </a:solidFill>
                <a:latin typeface="微软雅黑" panose="020B0503020204020204" pitchFamily="34" charset="-122"/>
                <a:ea typeface="微软雅黑" panose="020B0503020204020204" pitchFamily="34" charset="-122"/>
              </a:rPr>
              <a:t>普通高中课程方案</a:t>
            </a:r>
            <a:r>
              <a:rPr lang="en-US" altLang="zh-CN" b="1" dirty="0" smtClean="0">
                <a:solidFill>
                  <a:prstClr val="black"/>
                </a:solidFill>
                <a:latin typeface="微软雅黑" panose="020B0503020204020204" pitchFamily="34" charset="-122"/>
                <a:ea typeface="微软雅黑" panose="020B0503020204020204" pitchFamily="34" charset="-122"/>
              </a:rPr>
              <a:t>》</a:t>
            </a:r>
          </a:p>
          <a:p>
            <a:pPr algn="ctr"/>
            <a:r>
              <a:rPr lang="zh-CN" altLang="en-US" b="1" dirty="0" smtClean="0">
                <a:solidFill>
                  <a:prstClr val="black"/>
                </a:solidFill>
                <a:latin typeface="微软雅黑" panose="020B0503020204020204" pitchFamily="34" charset="-122"/>
                <a:ea typeface="微软雅黑" panose="020B0503020204020204" pitchFamily="34" charset="-122"/>
              </a:rPr>
              <a:t>（</a:t>
            </a:r>
            <a:r>
              <a:rPr lang="en-US" altLang="zh-CN" b="1" dirty="0" smtClean="0">
                <a:solidFill>
                  <a:prstClr val="black"/>
                </a:solidFill>
                <a:latin typeface="微软雅黑" panose="020B0503020204020204" pitchFamily="34" charset="-122"/>
                <a:ea typeface="微软雅黑" panose="020B0503020204020204" pitchFamily="34" charset="-122"/>
              </a:rPr>
              <a:t>2017</a:t>
            </a:r>
            <a:r>
              <a:rPr lang="zh-CN" altLang="en-US" b="1" dirty="0" smtClean="0">
                <a:solidFill>
                  <a:prstClr val="black"/>
                </a:solidFill>
                <a:latin typeface="微软雅黑" panose="020B0503020204020204" pitchFamily="34" charset="-122"/>
                <a:ea typeface="微软雅黑" panose="020B0503020204020204" pitchFamily="34" charset="-122"/>
              </a:rPr>
              <a:t>年版）</a:t>
            </a:r>
            <a:endParaRPr lang="en-US" altLang="zh-CN" b="1" dirty="0">
              <a:solidFill>
                <a:prstClr val="black"/>
              </a:solidFill>
              <a:latin typeface="微软雅黑" panose="020B0503020204020204" pitchFamily="34" charset="-122"/>
              <a:ea typeface="微软雅黑" panose="020B0503020204020204" pitchFamily="34" charset="-122"/>
            </a:endParaRPr>
          </a:p>
        </p:txBody>
      </p:sp>
      <p:sp>
        <p:nvSpPr>
          <p:cNvPr id="51" name="原创设计师QQ598969553      _5"/>
          <p:cNvSpPr>
            <a:spLocks noEditPoints="1"/>
          </p:cNvSpPr>
          <p:nvPr/>
        </p:nvSpPr>
        <p:spPr bwMode="auto">
          <a:xfrm>
            <a:off x="3122508" y="1278434"/>
            <a:ext cx="407988" cy="263525"/>
          </a:xfrm>
          <a:custGeom>
            <a:avLst/>
            <a:gdLst>
              <a:gd name="T0" fmla="*/ 72 w 116"/>
              <a:gd name="T1" fmla="*/ 27 h 75"/>
              <a:gd name="T2" fmla="*/ 69 w 116"/>
              <a:gd name="T3" fmla="*/ 19 h 75"/>
              <a:gd name="T4" fmla="*/ 65 w 116"/>
              <a:gd name="T5" fmla="*/ 20 h 75"/>
              <a:gd name="T6" fmla="*/ 46 w 116"/>
              <a:gd name="T7" fmla="*/ 18 h 75"/>
              <a:gd name="T8" fmla="*/ 46 w 116"/>
              <a:gd name="T9" fmla="*/ 29 h 75"/>
              <a:gd name="T10" fmla="*/ 79 w 116"/>
              <a:gd name="T11" fmla="*/ 9 h 75"/>
              <a:gd name="T12" fmla="*/ 72 w 116"/>
              <a:gd name="T13" fmla="*/ 29 h 75"/>
              <a:gd name="T14" fmla="*/ 7 w 116"/>
              <a:gd name="T15" fmla="*/ 23 h 75"/>
              <a:gd name="T16" fmla="*/ 29 w 116"/>
              <a:gd name="T17" fmla="*/ 36 h 75"/>
              <a:gd name="T18" fmla="*/ 18 w 116"/>
              <a:gd name="T19" fmla="*/ 46 h 75"/>
              <a:gd name="T20" fmla="*/ 10 w 116"/>
              <a:gd name="T21" fmla="*/ 42 h 75"/>
              <a:gd name="T22" fmla="*/ 25 w 116"/>
              <a:gd name="T23" fmla="*/ 46 h 75"/>
              <a:gd name="T24" fmla="*/ 4 w 116"/>
              <a:gd name="T25" fmla="*/ 48 h 75"/>
              <a:gd name="T26" fmla="*/ 3 w 116"/>
              <a:gd name="T27" fmla="*/ 48 h 75"/>
              <a:gd name="T28" fmla="*/ 0 w 116"/>
              <a:gd name="T29" fmla="*/ 62 h 75"/>
              <a:gd name="T30" fmla="*/ 1 w 116"/>
              <a:gd name="T31" fmla="*/ 63 h 75"/>
              <a:gd name="T32" fmla="*/ 26 w 116"/>
              <a:gd name="T33" fmla="*/ 73 h 75"/>
              <a:gd name="T34" fmla="*/ 28 w 116"/>
              <a:gd name="T35" fmla="*/ 75 h 75"/>
              <a:gd name="T36" fmla="*/ 92 w 116"/>
              <a:gd name="T37" fmla="*/ 75 h 75"/>
              <a:gd name="T38" fmla="*/ 92 w 116"/>
              <a:gd name="T39" fmla="*/ 63 h 75"/>
              <a:gd name="T40" fmla="*/ 116 w 116"/>
              <a:gd name="T41" fmla="*/ 63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8 h 75"/>
              <a:gd name="T62" fmla="*/ 56 w 116"/>
              <a:gd name="T63" fmla="*/ 48 h 75"/>
              <a:gd name="T64" fmla="*/ 57 w 116"/>
              <a:gd name="T65" fmla="*/ 54 h 75"/>
              <a:gd name="T66" fmla="*/ 49 w 116"/>
              <a:gd name="T67" fmla="*/ 50 h 75"/>
              <a:gd name="T68" fmla="*/ 46 w 116"/>
              <a:gd name="T69" fmla="*/ 45 h 75"/>
              <a:gd name="T70" fmla="*/ 33 w 116"/>
              <a:gd name="T71" fmla="*/ 48 h 75"/>
              <a:gd name="T72" fmla="*/ 87 w 116"/>
              <a:gd name="T73" fmla="*/ 36 h 75"/>
              <a:gd name="T74" fmla="*/ 109 w 116"/>
              <a:gd name="T75" fmla="*/ 21 h 75"/>
              <a:gd name="T76" fmla="*/ 105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Tree>
    <p:extLst>
      <p:ext uri="{BB962C8B-B14F-4D97-AF65-F5344CB8AC3E}">
        <p14:creationId xmlns:p14="http://schemas.microsoft.com/office/powerpoint/2010/main" xmlns="" val="1693641433"/>
      </p:ext>
    </p:extLst>
  </p:cSld>
  <p:clrMapOvr>
    <a:masterClrMapping/>
  </p:clrMapOvr>
  <p:transition spd="slow"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1" name="圆角矩形 10"/>
          <p:cNvSpPr/>
          <p:nvPr/>
        </p:nvSpPr>
        <p:spPr>
          <a:xfrm>
            <a:off x="159999" y="1757942"/>
            <a:ext cx="8876497" cy="1944216"/>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a:solidFill>
                <a:prstClr val="black"/>
              </a:solidFill>
              <a:ea typeface="微软雅黑" panose="020B0503020204020204" pitchFamily="34" charset="-122"/>
            </a:endParaRPr>
          </a:p>
        </p:txBody>
      </p:sp>
      <p:sp>
        <p:nvSpPr>
          <p:cNvPr id="10" name="TextBox 4"/>
          <p:cNvSpPr>
            <a:spLocks noChangeArrowheads="1"/>
          </p:cNvSpPr>
          <p:nvPr/>
        </p:nvSpPr>
        <p:spPr bwMode="auto">
          <a:xfrm>
            <a:off x="395536" y="251633"/>
            <a:ext cx="54326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用计算机解决问题的思路</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1026" name="Picture 2"/>
          <p:cNvPicPr>
            <a:picLocks noChangeAspect="1" noChangeArrowheads="1"/>
          </p:cNvPicPr>
          <p:nvPr/>
        </p:nvPicPr>
        <p:blipFill>
          <a:blip r:embed="rId4" cstate="print"/>
          <a:srcRect/>
          <a:stretch>
            <a:fillRect/>
          </a:stretch>
        </p:blipFill>
        <p:spPr bwMode="auto">
          <a:xfrm>
            <a:off x="539552" y="2225030"/>
            <a:ext cx="8162925" cy="1066800"/>
          </a:xfrm>
          <a:prstGeom prst="rect">
            <a:avLst/>
          </a:prstGeom>
          <a:noFill/>
          <a:ln w="9525">
            <a:noFill/>
            <a:miter lim="800000"/>
            <a:headEnd/>
            <a:tailEnd/>
          </a:ln>
        </p:spPr>
      </p:pic>
    </p:spTree>
    <p:extLst>
      <p:ext uri="{BB962C8B-B14F-4D97-AF65-F5344CB8AC3E}">
        <p14:creationId xmlns:p14="http://schemas.microsoft.com/office/powerpoint/2010/main" xmlns="" val="4183516834"/>
      </p:ext>
    </p:extLst>
  </p:cSld>
  <p:clrMapOvr>
    <a:masterClrMapping/>
  </p:clrMapOvr>
  <p:transition spd="slow"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pic>
        <p:nvPicPr>
          <p:cNvPr id="6146" name="Picture 2">
            <a:hlinkClick r:id="rId4" action="ppaction://hlinkfile"/>
          </p:cNvPr>
          <p:cNvPicPr>
            <a:picLocks noChangeAspect="1" noChangeArrowheads="1"/>
          </p:cNvPicPr>
          <p:nvPr/>
        </p:nvPicPr>
        <p:blipFill>
          <a:blip r:embed="rId5" cstate="print"/>
          <a:srcRect/>
          <a:stretch>
            <a:fillRect/>
          </a:stretch>
        </p:blipFill>
        <p:spPr bwMode="auto">
          <a:xfrm>
            <a:off x="1475656" y="915566"/>
            <a:ext cx="6336704" cy="2911674"/>
          </a:xfrm>
          <a:prstGeom prst="rect">
            <a:avLst/>
          </a:prstGeom>
          <a:noFill/>
          <a:ln w="9525">
            <a:noFill/>
            <a:miter lim="800000"/>
            <a:headEnd/>
            <a:tailEnd/>
          </a:ln>
        </p:spPr>
      </p:pic>
      <p:grpSp>
        <p:nvGrpSpPr>
          <p:cNvPr id="8" name="原创设计师QQ598969553      _14"/>
          <p:cNvGrpSpPr/>
          <p:nvPr/>
        </p:nvGrpSpPr>
        <p:grpSpPr>
          <a:xfrm>
            <a:off x="893207" y="4155926"/>
            <a:ext cx="7495217" cy="584775"/>
            <a:chOff x="1698430" y="4372233"/>
            <a:chExt cx="2193797" cy="484405"/>
          </a:xfrm>
        </p:grpSpPr>
        <p:sp>
          <p:nvSpPr>
            <p:cNvPr id="10" name="圆角矩形 9"/>
            <p:cNvSpPr/>
            <p:nvPr/>
          </p:nvSpPr>
          <p:spPr>
            <a:xfrm>
              <a:off x="1698430" y="4421987"/>
              <a:ext cx="2193797" cy="404014"/>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a:solidFill>
                  <a:prstClr val="black"/>
                </a:solidFill>
                <a:ea typeface="微软雅黑" panose="020B0503020204020204" pitchFamily="34" charset="-122"/>
              </a:endParaRPr>
            </a:p>
          </p:txBody>
        </p:sp>
        <p:sp>
          <p:nvSpPr>
            <p:cNvPr id="13" name="文本框 48"/>
            <p:cNvSpPr txBox="1"/>
            <p:nvPr/>
          </p:nvSpPr>
          <p:spPr>
            <a:xfrm>
              <a:off x="1763528" y="4372233"/>
              <a:ext cx="2107623" cy="484405"/>
            </a:xfrm>
            <a:prstGeom prst="rect">
              <a:avLst/>
            </a:prstGeom>
            <a:noFill/>
          </p:spPr>
          <p:txBody>
            <a:bodyPr wrap="square" rtlCol="0">
              <a:spAutoFit/>
            </a:bodyPr>
            <a:lstStyle/>
            <a:p>
              <a:r>
                <a:rPr lang="zh-CN" altLang="en-US" sz="1600" b="1" dirty="0" smtClean="0">
                  <a:solidFill>
                    <a:schemeClr val="bg1"/>
                  </a:solidFill>
                  <a:ea typeface="微软雅黑" panose="020B0503020204020204" pitchFamily="34" charset="-122"/>
                </a:rPr>
                <a:t>计算思维是指个体运用计算机科学领域的思想方法，在形成问题解决方案的过程中产生的一系列思维活动。</a:t>
              </a:r>
              <a:endParaRPr lang="zh-CN" altLang="en-US" sz="1600" b="1" dirty="0">
                <a:solidFill>
                  <a:schemeClr val="bg1"/>
                </a:solidFill>
                <a:ea typeface="微软雅黑" panose="020B0503020204020204" pitchFamily="34" charset="-122"/>
              </a:endParaRPr>
            </a:p>
          </p:txBody>
        </p:sp>
      </p:grpSp>
    </p:spTree>
    <p:extLst>
      <p:ext uri="{BB962C8B-B14F-4D97-AF65-F5344CB8AC3E}">
        <p14:creationId xmlns:p14="http://schemas.microsoft.com/office/powerpoint/2010/main" xmlns="" val="4183516834"/>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TextBox 4"/>
          <p:cNvSpPr>
            <a:spLocks noChangeArrowheads="1"/>
          </p:cNvSpPr>
          <p:nvPr/>
        </p:nvSpPr>
        <p:spPr bwMode="auto">
          <a:xfrm>
            <a:off x="363452" y="251633"/>
            <a:ext cx="54326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学科的基本原理、工程思想与系统方法</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4098" name="Picture 2"/>
          <p:cNvPicPr>
            <a:picLocks noChangeAspect="1" noChangeArrowheads="1"/>
          </p:cNvPicPr>
          <p:nvPr/>
        </p:nvPicPr>
        <p:blipFill>
          <a:blip r:embed="rId4" cstate="print"/>
          <a:srcRect/>
          <a:stretch>
            <a:fillRect/>
          </a:stretch>
        </p:blipFill>
        <p:spPr bwMode="auto">
          <a:xfrm>
            <a:off x="323528" y="843558"/>
            <a:ext cx="4999036" cy="2061393"/>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4205768" y="3075806"/>
            <a:ext cx="4416640" cy="1800200"/>
          </a:xfrm>
          <a:prstGeom prst="rect">
            <a:avLst/>
          </a:prstGeom>
          <a:noFill/>
          <a:ln w="9525">
            <a:noFill/>
            <a:miter lim="800000"/>
            <a:headEnd/>
            <a:tailEnd/>
          </a:ln>
        </p:spPr>
      </p:pic>
    </p:spTree>
    <p:extLst>
      <p:ext uri="{BB962C8B-B14F-4D97-AF65-F5344CB8AC3E}">
        <p14:creationId xmlns:p14="http://schemas.microsoft.com/office/powerpoint/2010/main" xmlns="" val="4183516834"/>
      </p:ext>
    </p:extLst>
  </p:cSld>
  <p:clrMapOvr>
    <a:masterClrMapping/>
  </p:clrMapOvr>
  <p:transition spd="slow"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TextBox 4"/>
          <p:cNvSpPr>
            <a:spLocks noChangeArrowheads="1"/>
          </p:cNvSpPr>
          <p:nvPr/>
        </p:nvSpPr>
        <p:spPr bwMode="auto">
          <a:xfrm>
            <a:off x="435460" y="251633"/>
            <a:ext cx="70168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数字化学习与创新</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3074" name="Picture 2">
            <a:hlinkClick r:id="rId4" action="ppaction://hlinkfile"/>
          </p:cNvPr>
          <p:cNvPicPr>
            <a:picLocks noChangeAspect="1" noChangeArrowheads="1"/>
          </p:cNvPicPr>
          <p:nvPr/>
        </p:nvPicPr>
        <p:blipFill>
          <a:blip r:embed="rId5" cstate="print"/>
          <a:srcRect/>
          <a:stretch>
            <a:fillRect/>
          </a:stretch>
        </p:blipFill>
        <p:spPr bwMode="auto">
          <a:xfrm>
            <a:off x="827584" y="1203598"/>
            <a:ext cx="7355483" cy="2825319"/>
          </a:xfrm>
          <a:prstGeom prst="rect">
            <a:avLst/>
          </a:prstGeom>
          <a:noFill/>
          <a:ln w="9525">
            <a:noFill/>
            <a:miter lim="800000"/>
            <a:headEnd/>
            <a:tailEnd/>
          </a:ln>
        </p:spPr>
      </p:pic>
    </p:spTree>
    <p:extLst>
      <p:ext uri="{BB962C8B-B14F-4D97-AF65-F5344CB8AC3E}">
        <p14:creationId xmlns:p14="http://schemas.microsoft.com/office/powerpoint/2010/main" xmlns="" val="4183516834"/>
      </p:ext>
    </p:extLst>
  </p:cSld>
  <p:clrMapOvr>
    <a:masterClrMapping/>
  </p:clrMapOvr>
  <p:transition spd="slow" advTm="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TextBox 4"/>
          <p:cNvSpPr>
            <a:spLocks noChangeArrowheads="1"/>
          </p:cNvSpPr>
          <p:nvPr/>
        </p:nvSpPr>
        <p:spPr bwMode="auto">
          <a:xfrm>
            <a:off x="435460" y="251633"/>
            <a:ext cx="87085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3.</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信息技术课程定位转向</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8194" name="Picture 2"/>
          <p:cNvPicPr>
            <a:picLocks noChangeAspect="1" noChangeArrowheads="1"/>
          </p:cNvPicPr>
          <p:nvPr/>
        </p:nvPicPr>
        <p:blipFill>
          <a:blip r:embed="rId4" cstate="print"/>
          <a:srcRect/>
          <a:stretch>
            <a:fillRect/>
          </a:stretch>
        </p:blipFill>
        <p:spPr bwMode="auto">
          <a:xfrm>
            <a:off x="755576" y="1563638"/>
            <a:ext cx="7276306" cy="2643289"/>
          </a:xfrm>
          <a:prstGeom prst="rect">
            <a:avLst/>
          </a:prstGeom>
          <a:noFill/>
          <a:ln w="9525">
            <a:noFill/>
            <a:miter lim="800000"/>
            <a:headEnd/>
            <a:tailEnd/>
          </a:ln>
        </p:spPr>
      </p:pic>
    </p:spTree>
    <p:extLst>
      <p:ext uri="{BB962C8B-B14F-4D97-AF65-F5344CB8AC3E}">
        <p14:creationId xmlns:p14="http://schemas.microsoft.com/office/powerpoint/2010/main" xmlns="" val="4183516834"/>
      </p:ext>
    </p:extLst>
  </p:cSld>
  <p:clrMapOvr>
    <a:masterClrMapping/>
  </p:clrMapOvr>
  <p:transition spd="slow" advTm="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64"/>
          <p:cNvPicPr>
            <a:picLocks noGrp="1" noSelect="1" noRot="1" noChangeAspect="1" noMove="1" noResize="1" noChangeShapeType="1"/>
          </p:cNvPicPr>
          <p:nvPr/>
        </p:nvPicPr>
        <p:blipFill>
          <a:blip r:embed="rId3" cstate="print">
            <a:extLst>
              <a:ext uri="{28A0092B-C50C-407E-A947-70E740481C1C}">
                <a14:useLocalDpi xmlns="" xmlns:a14="http://schemas.microsoft.com/office/drawing/2010/main" val="0"/>
              </a:ext>
            </a:extLst>
          </a:blip>
          <a:stretch>
            <a:fillRect/>
          </a:stretch>
        </p:blipFill>
        <p:spPr>
          <a:xfrm>
            <a:off x="3583616" y="17705564"/>
            <a:ext cx="1976768" cy="511028"/>
          </a:xfrm>
          <a:prstGeom prst="rect">
            <a:avLst/>
          </a:prstGeom>
        </p:spPr>
      </p:pic>
      <p:sp>
        <p:nvSpPr>
          <p:cNvPr id="30" name="TextBox 4">
            <a:hlinkClick r:id="rId4" action="ppaction://hlinkfile"/>
          </p:cNvPr>
          <p:cNvSpPr>
            <a:spLocks noChangeArrowheads="1"/>
          </p:cNvSpPr>
          <p:nvPr/>
        </p:nvSpPr>
        <p:spPr bwMode="auto">
          <a:xfrm>
            <a:off x="363452" y="251633"/>
            <a:ext cx="69448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itchFamily="34" charset="0"/>
              <a:buNone/>
            </a:pP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4.</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基于学科核心素养的教学模式</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33" name="图片 32" descr="教学模式-横向.gif"/>
          <p:cNvPicPr>
            <a:picLocks noChangeAspect="1"/>
          </p:cNvPicPr>
          <p:nvPr/>
        </p:nvPicPr>
        <p:blipFill>
          <a:blip r:embed="rId5" cstate="print"/>
          <a:stretch>
            <a:fillRect/>
          </a:stretch>
        </p:blipFill>
        <p:spPr>
          <a:xfrm>
            <a:off x="9525" y="1790700"/>
            <a:ext cx="9124950" cy="1562100"/>
          </a:xfrm>
          <a:prstGeom prst="rect">
            <a:avLst/>
          </a:prstGeom>
        </p:spPr>
      </p:pic>
    </p:spTree>
    <p:extLst>
      <p:ext uri="{BB962C8B-B14F-4D97-AF65-F5344CB8AC3E}">
        <p14:creationId xmlns="" xmlns:p14="http://schemas.microsoft.com/office/powerpoint/2010/main" val="1372819593"/>
      </p:ext>
    </p:extLst>
  </p:cSld>
  <p:clrMapOvr>
    <a:masterClrMapping/>
  </p:clrMapOvr>
  <p:transition spd="slow" advTm="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原创设计师QQ598969553      _1"/>
          <p:cNvSpPr/>
          <p:nvPr/>
        </p:nvSpPr>
        <p:spPr>
          <a:xfrm>
            <a:off x="-651634" y="3102646"/>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8" name="原创设计师QQ598969553      _2"/>
          <p:cNvSpPr/>
          <p:nvPr/>
        </p:nvSpPr>
        <p:spPr>
          <a:xfrm>
            <a:off x="-2601084" y="2848420"/>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原创设计师QQ598969553      _3"/>
          <p:cNvSpPr/>
          <p:nvPr/>
        </p:nvSpPr>
        <p:spPr>
          <a:xfrm>
            <a:off x="-5800691" y="-990506"/>
            <a:ext cx="7382360" cy="738236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0" name="原创设计师QQ598969553      _4"/>
          <p:cNvSpPr/>
          <p:nvPr/>
        </p:nvSpPr>
        <p:spPr>
          <a:xfrm flipH="1">
            <a:off x="1650440" y="2774894"/>
            <a:ext cx="657859" cy="657859"/>
          </a:xfrm>
          <a:prstGeom prst="ellipse">
            <a:avLst/>
          </a:prstGeom>
          <a:solidFill>
            <a:schemeClr val="accent2"/>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71" name="原创设计师QQ598969553      _5"/>
          <p:cNvSpPr/>
          <p:nvPr/>
        </p:nvSpPr>
        <p:spPr>
          <a:xfrm>
            <a:off x="452833" y="2474958"/>
            <a:ext cx="599872" cy="599872"/>
          </a:xfrm>
          <a:prstGeom prst="ellipse">
            <a:avLst/>
          </a:prstGeom>
          <a:solidFill>
            <a:schemeClr val="accent1"/>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72" name="原创设计师QQ598969553      _6"/>
          <p:cNvSpPr/>
          <p:nvPr/>
        </p:nvSpPr>
        <p:spPr>
          <a:xfrm>
            <a:off x="681432" y="1604171"/>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1"/>
                </a:solidFill>
                <a:ea typeface="微软雅黑" panose="020B0503020204020204" pitchFamily="34" charset="-122"/>
              </a:rPr>
              <a:t>LOGO</a:t>
            </a:r>
            <a:endParaRPr lang="zh-CN" altLang="en-US" sz="2400" dirty="0">
              <a:solidFill>
                <a:schemeClr val="accent1"/>
              </a:solidFill>
              <a:ea typeface="微软雅黑" panose="020B0503020204020204" pitchFamily="34" charset="-122"/>
            </a:endParaRPr>
          </a:p>
        </p:txBody>
      </p:sp>
      <p:sp>
        <p:nvSpPr>
          <p:cNvPr id="73" name="原创设计师QQ598969553      _7"/>
          <p:cNvSpPr txBox="1">
            <a:spLocks/>
          </p:cNvSpPr>
          <p:nvPr/>
        </p:nvSpPr>
        <p:spPr>
          <a:xfrm>
            <a:off x="3080763" y="1987556"/>
            <a:ext cx="5639771" cy="45701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rPr>
              <a:t>谢谢大</a:t>
            </a:r>
            <a:r>
              <a:rPr lang="zh-CN" altLang="en-US" sz="3200" dirty="0" smtClean="0">
                <a:solidFill>
                  <a:prstClr val="black">
                    <a:lumMod val="85000"/>
                    <a:lumOff val="15000"/>
                  </a:prstClr>
                </a:solidFill>
                <a:latin typeface="微软雅黑" panose="020B0503020204020204" pitchFamily="34" charset="-122"/>
                <a:ea typeface="微软雅黑" panose="020B0503020204020204" pitchFamily="34" charset="-122"/>
              </a:rPr>
              <a:t>家</a:t>
            </a:r>
            <a:endParaRPr lang="en-US" altLang="ko-KR"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原创设计师QQ598969553      _8"/>
          <p:cNvSpPr txBox="1">
            <a:spLocks/>
          </p:cNvSpPr>
          <p:nvPr/>
        </p:nvSpPr>
        <p:spPr>
          <a:xfrm>
            <a:off x="3581926" y="946778"/>
            <a:ext cx="4637443" cy="1008613"/>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2800" b="1" kern="1200" baseline="0">
                <a:solidFill>
                  <a:schemeClr val="bg1"/>
                </a:solid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sz="6600"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rPr>
              <a:t>2018</a:t>
            </a:r>
            <a:endParaRPr lang="en-US" altLang="ko-KR" sz="6600" dirty="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endParaRPr>
          </a:p>
        </p:txBody>
      </p:sp>
      <p:cxnSp>
        <p:nvCxnSpPr>
          <p:cNvPr id="75" name="原创设计师QQ598969553      _9"/>
          <p:cNvCxnSpPr/>
          <p:nvPr/>
        </p:nvCxnSpPr>
        <p:spPr>
          <a:xfrm>
            <a:off x="3242787" y="2544989"/>
            <a:ext cx="533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pic>
        <p:nvPicPr>
          <p:cNvPr id="13" name="Picture 3"/>
          <p:cNvPicPr>
            <a:picLocks noChangeAspect="1" noChangeArrowheads="1"/>
          </p:cNvPicPr>
          <p:nvPr/>
        </p:nvPicPr>
        <p:blipFill>
          <a:blip r:embed="rId4" cstate="print"/>
          <a:srcRect/>
          <a:stretch>
            <a:fillRect/>
          </a:stretch>
        </p:blipFill>
        <p:spPr bwMode="auto">
          <a:xfrm>
            <a:off x="709618" y="1622400"/>
            <a:ext cx="1517069" cy="153151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30598448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2986201" y="1290518"/>
            <a:ext cx="4796939" cy="799142"/>
            <a:chOff x="3980318" y="1721089"/>
            <a:chExt cx="6397399" cy="1065769"/>
          </a:xfrm>
        </p:grpSpPr>
        <p:cxnSp>
          <p:nvCxnSpPr>
            <p:cNvPr id="85" name="直接连接符 84"/>
            <p:cNvCxnSpPr/>
            <p:nvPr/>
          </p:nvCxnSpPr>
          <p:spPr>
            <a:xfrm>
              <a:off x="3980318" y="2251530"/>
              <a:ext cx="12287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左中括号 85"/>
            <p:cNvSpPr/>
            <p:nvPr/>
          </p:nvSpPr>
          <p:spPr>
            <a:xfrm>
              <a:off x="5264605" y="1744778"/>
              <a:ext cx="123825"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87" name="Rectangle 5"/>
            <p:cNvSpPr>
              <a:spLocks/>
            </p:cNvSpPr>
            <p:nvPr/>
          </p:nvSpPr>
          <p:spPr bwMode="auto">
            <a:xfrm>
              <a:off x="5580519" y="1721089"/>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Gill Sans" charset="0"/>
                </a:rPr>
                <a:t>学制为三年。每学年</a:t>
              </a:r>
              <a:r>
                <a:rPr lang="en-US" altLang="zh-CN" sz="1050" dirty="0" smtClean="0">
                  <a:latin typeface="微软雅黑" panose="020B0503020204020204" pitchFamily="34" charset="-122"/>
                  <a:ea typeface="微软雅黑" panose="020B0503020204020204" pitchFamily="34" charset="-122"/>
                  <a:sym typeface="Gill Sans" charset="0"/>
                </a:rPr>
                <a:t>52</a:t>
              </a:r>
              <a:r>
                <a:rPr lang="zh-CN" altLang="en-US" sz="1050" dirty="0" smtClean="0">
                  <a:latin typeface="微软雅黑" panose="020B0503020204020204" pitchFamily="34" charset="-122"/>
                  <a:ea typeface="微软雅黑" panose="020B0503020204020204" pitchFamily="34" charset="-122"/>
                  <a:sym typeface="Gill Sans" charset="0"/>
                </a:rPr>
                <a:t>周，其中教学时间</a:t>
              </a:r>
              <a:r>
                <a:rPr lang="en-US" altLang="zh-CN" sz="1050" dirty="0" smtClean="0">
                  <a:latin typeface="微软雅黑" panose="020B0503020204020204" pitchFamily="34" charset="-122"/>
                  <a:ea typeface="微软雅黑" panose="020B0503020204020204" pitchFamily="34" charset="-122"/>
                  <a:sym typeface="Gill Sans" charset="0"/>
                </a:rPr>
                <a:t>40</a:t>
              </a:r>
              <a:r>
                <a:rPr lang="zh-CN" altLang="en-US" sz="1050" dirty="0" smtClean="0">
                  <a:latin typeface="微软雅黑" panose="020B0503020204020204" pitchFamily="34" charset="-122"/>
                  <a:ea typeface="微软雅黑" panose="020B0503020204020204" pitchFamily="34" charset="-122"/>
                  <a:sym typeface="Gill Sans" charset="0"/>
                </a:rPr>
                <a:t>周，社会实践</a:t>
              </a:r>
              <a:r>
                <a:rPr lang="en-US" altLang="zh-CN" sz="1050" dirty="0" smtClean="0">
                  <a:latin typeface="微软雅黑" panose="020B0503020204020204" pitchFamily="34" charset="-122"/>
                  <a:ea typeface="微软雅黑" panose="020B0503020204020204" pitchFamily="34" charset="-122"/>
                  <a:sym typeface="Gill Sans" charset="0"/>
                </a:rPr>
                <a:t>1</a:t>
              </a:r>
              <a:r>
                <a:rPr lang="zh-CN" altLang="en-US" sz="1050" dirty="0" smtClean="0">
                  <a:latin typeface="微软雅黑" panose="020B0503020204020204" pitchFamily="34" charset="-122"/>
                  <a:ea typeface="微软雅黑" panose="020B0503020204020204" pitchFamily="34" charset="-122"/>
                  <a:sym typeface="Gill Sans" charset="0"/>
                </a:rPr>
                <a:t>周，假期</a:t>
              </a:r>
              <a:r>
                <a:rPr lang="en-US" altLang="zh-CN" sz="1050" dirty="0" smtClean="0">
                  <a:latin typeface="微软雅黑" panose="020B0503020204020204" pitchFamily="34" charset="-122"/>
                  <a:ea typeface="微软雅黑" panose="020B0503020204020204" pitchFamily="34" charset="-122"/>
                  <a:sym typeface="Gill Sans" charset="0"/>
                </a:rPr>
                <a:t>11</a:t>
              </a:r>
              <a:r>
                <a:rPr lang="zh-CN" altLang="en-US" sz="1050" dirty="0" smtClean="0">
                  <a:latin typeface="微软雅黑" panose="020B0503020204020204" pitchFamily="34" charset="-122"/>
                  <a:ea typeface="微软雅黑" panose="020B0503020204020204" pitchFamily="34" charset="-122"/>
                  <a:sym typeface="Gill Sans" charset="0"/>
                </a:rPr>
                <a:t>周。每周</a:t>
              </a:r>
              <a:r>
                <a:rPr lang="en-US" altLang="zh-CN" sz="1050" dirty="0" smtClean="0">
                  <a:latin typeface="微软雅黑" panose="020B0503020204020204" pitchFamily="34" charset="-122"/>
                  <a:ea typeface="微软雅黑" panose="020B0503020204020204" pitchFamily="34" charset="-122"/>
                  <a:sym typeface="Gill Sans" charset="0"/>
                </a:rPr>
                <a:t>35</a:t>
              </a:r>
              <a:r>
                <a:rPr lang="zh-CN" altLang="en-US" sz="1050" dirty="0" smtClean="0">
                  <a:latin typeface="微软雅黑" panose="020B0503020204020204" pitchFamily="34" charset="-122"/>
                  <a:ea typeface="微软雅黑" panose="020B0503020204020204" pitchFamily="34" charset="-122"/>
                  <a:sym typeface="Gill Sans" charset="0"/>
                </a:rPr>
                <a:t>课时，每课时按</a:t>
              </a:r>
              <a:r>
                <a:rPr lang="en-US" altLang="zh-CN" sz="1050" dirty="0" smtClean="0">
                  <a:latin typeface="微软雅黑" panose="020B0503020204020204" pitchFamily="34" charset="-122"/>
                  <a:ea typeface="微软雅黑" panose="020B0503020204020204" pitchFamily="34" charset="-122"/>
                  <a:sym typeface="Gill Sans" charset="0"/>
                </a:rPr>
                <a:t>45</a:t>
              </a:r>
              <a:r>
                <a:rPr lang="zh-CN" altLang="en-US" sz="1050" dirty="0" smtClean="0">
                  <a:latin typeface="微软雅黑" panose="020B0503020204020204" pitchFamily="34" charset="-122"/>
                  <a:ea typeface="微软雅黑" panose="020B0503020204020204" pitchFamily="34" charset="-122"/>
                  <a:sym typeface="Gill Sans" charset="0"/>
                </a:rPr>
                <a:t>分钟计。</a:t>
              </a:r>
              <a:endParaRPr lang="en-US" altLang="zh-CN" sz="1050" dirty="0" smtClean="0">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en-US" altLang="zh-CN" sz="1050" dirty="0" smtClean="0">
                  <a:latin typeface="微软雅黑" panose="020B0503020204020204" pitchFamily="34" charset="-122"/>
                  <a:ea typeface="微软雅黑" panose="020B0503020204020204" pitchFamily="34" charset="-122"/>
                  <a:sym typeface="Gill Sans" charset="0"/>
                </a:rPr>
                <a:t>18</a:t>
              </a:r>
              <a:r>
                <a:rPr lang="zh-CN" altLang="en-US" sz="1050" dirty="0" smtClean="0">
                  <a:latin typeface="微软雅黑" panose="020B0503020204020204" pitchFamily="34" charset="-122"/>
                  <a:ea typeface="微软雅黑" panose="020B0503020204020204" pitchFamily="34" charset="-122"/>
                  <a:sym typeface="Gill Sans" charset="0"/>
                </a:rPr>
                <a:t>课时为</a:t>
              </a:r>
              <a:r>
                <a:rPr lang="en-US" altLang="zh-CN" sz="1050" dirty="0" smtClean="0">
                  <a:latin typeface="微软雅黑" panose="020B0503020204020204" pitchFamily="34" charset="-122"/>
                  <a:ea typeface="微软雅黑" panose="020B0503020204020204" pitchFamily="34" charset="-122"/>
                  <a:sym typeface="Gill Sans" charset="0"/>
                </a:rPr>
                <a:t>1</a:t>
              </a:r>
              <a:r>
                <a:rPr lang="zh-CN" altLang="en-US" sz="1050" dirty="0" smtClean="0">
                  <a:latin typeface="微软雅黑" panose="020B0503020204020204" pitchFamily="34" charset="-122"/>
                  <a:ea typeface="微软雅黑" panose="020B0503020204020204" pitchFamily="34" charset="-122"/>
                  <a:sym typeface="Gill Sans" charset="0"/>
                </a:rPr>
                <a:t>学分。</a:t>
              </a:r>
              <a:endParaRPr lang="en-US" altLang="zh-CN" sz="1050" dirty="0" smtClean="0">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sp>
        <p:nvSpPr>
          <p:cNvPr id="65" name="原创设计师QQ598969553      _3"/>
          <p:cNvSpPr/>
          <p:nvPr/>
        </p:nvSpPr>
        <p:spPr bwMode="blackWhite">
          <a:xfrm>
            <a:off x="2492440" y="3489640"/>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a:ea typeface="微软雅黑" panose="020B0503020204020204" pitchFamily="34" charset="-122"/>
            </a:endParaRPr>
          </a:p>
        </p:txBody>
      </p:sp>
      <p:sp>
        <p:nvSpPr>
          <p:cNvPr id="66" name="原创设计师QQ598969553      _4"/>
          <p:cNvSpPr/>
          <p:nvPr/>
        </p:nvSpPr>
        <p:spPr bwMode="blackWhite">
          <a:xfrm>
            <a:off x="3153699" y="2333160"/>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a:ea typeface="微软雅黑" panose="020B0503020204020204" pitchFamily="34" charset="-122"/>
            </a:endParaRPr>
          </a:p>
        </p:txBody>
      </p:sp>
      <p:sp>
        <p:nvSpPr>
          <p:cNvPr id="67" name="原创设计师QQ598969553      _5"/>
          <p:cNvSpPr/>
          <p:nvPr/>
        </p:nvSpPr>
        <p:spPr bwMode="blackWhite">
          <a:xfrm>
            <a:off x="2560015" y="1247053"/>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a:ea typeface="微软雅黑" panose="020B0503020204020204" pitchFamily="34" charset="-122"/>
            </a:endParaRPr>
          </a:p>
        </p:txBody>
      </p:sp>
      <p:sp>
        <p:nvSpPr>
          <p:cNvPr id="68" name="原创设计师QQ598969553      _6"/>
          <p:cNvSpPr/>
          <p:nvPr/>
        </p:nvSpPr>
        <p:spPr bwMode="blackWhite">
          <a:xfrm>
            <a:off x="825888" y="1962888"/>
            <a:ext cx="1703388" cy="170338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a:ea typeface="微软雅黑" panose="020B0503020204020204" pitchFamily="34" charset="-122"/>
            </a:endParaRPr>
          </a:p>
        </p:txBody>
      </p:sp>
      <p:cxnSp>
        <p:nvCxnSpPr>
          <p:cNvPr id="69" name="原创设计师QQ598969553      _7"/>
          <p:cNvCxnSpPr>
            <a:stCxn id="68" idx="6"/>
            <a:endCxn id="66" idx="2"/>
          </p:cNvCxnSpPr>
          <p:nvPr/>
        </p:nvCxnSpPr>
        <p:spPr>
          <a:xfrm flipV="1">
            <a:off x="2529277" y="2804123"/>
            <a:ext cx="624422" cy="10459"/>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原创设计师QQ598969553      _8"/>
          <p:cNvCxnSpPr/>
          <p:nvPr/>
        </p:nvCxnSpPr>
        <p:spPr>
          <a:xfrm>
            <a:off x="2313955" y="1742755"/>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3" name="原创设计师QQ598969553      _9"/>
          <p:cNvGrpSpPr/>
          <p:nvPr/>
        </p:nvGrpSpPr>
        <p:grpSpPr>
          <a:xfrm>
            <a:off x="2121118" y="1712996"/>
            <a:ext cx="438049" cy="263068"/>
            <a:chOff x="2132468" y="2251530"/>
            <a:chExt cx="584200" cy="350838"/>
          </a:xfrm>
        </p:grpSpPr>
        <p:cxnSp>
          <p:nvCxnSpPr>
            <p:cNvPr id="72" name="直接连接符 71"/>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原创设计师QQ598969553      _10"/>
          <p:cNvGrpSpPr/>
          <p:nvPr/>
        </p:nvGrpSpPr>
        <p:grpSpPr>
          <a:xfrm>
            <a:off x="2668825" y="1363933"/>
            <a:ext cx="718971" cy="718971"/>
            <a:chOff x="2862912" y="1786005"/>
            <a:chExt cx="958850" cy="958850"/>
          </a:xfrm>
        </p:grpSpPr>
        <p:sp>
          <p:nvSpPr>
            <p:cNvPr id="76" name="椭圆 75"/>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77" name="文本框 11"/>
            <p:cNvSpPr txBox="1"/>
            <p:nvPr/>
          </p:nvSpPr>
          <p:spPr>
            <a:xfrm>
              <a:off x="3013968" y="1980923"/>
              <a:ext cx="656743" cy="615696"/>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itchFamily="34" charset="-122"/>
                </a:rPr>
                <a:t>学制</a:t>
              </a:r>
              <a:endParaRPr lang="en-US" altLang="zh-CN" sz="1200" b="1" dirty="0" smtClean="0">
                <a:solidFill>
                  <a:schemeClr val="accent2"/>
                </a:solidFill>
                <a:ea typeface="微软雅黑" panose="020B0503020204020204" pitchFamily="34" charset="-122"/>
                <a:sym typeface="微软雅黑" pitchFamily="34" charset="-122"/>
              </a:endParaRPr>
            </a:p>
            <a:p>
              <a:pPr algn="ctr">
                <a:spcBef>
                  <a:spcPct val="0"/>
                </a:spcBef>
              </a:pPr>
              <a:r>
                <a:rPr lang="zh-CN" altLang="en-US" sz="1200" b="1" dirty="0" smtClean="0">
                  <a:solidFill>
                    <a:schemeClr val="accent2"/>
                  </a:solidFill>
                  <a:ea typeface="微软雅黑" panose="020B0503020204020204" pitchFamily="34" charset="-122"/>
                  <a:sym typeface="微软雅黑" pitchFamily="34" charset="-122"/>
                </a:rPr>
                <a:t>课时</a:t>
              </a:r>
              <a:endParaRPr lang="en-US" altLang="zh-CN" sz="1200" b="1" dirty="0">
                <a:solidFill>
                  <a:schemeClr val="accent2"/>
                </a:solidFill>
                <a:ea typeface="微软雅黑" panose="020B0503020204020204" pitchFamily="34" charset="-122"/>
                <a:sym typeface="微软雅黑" pitchFamily="34" charset="-122"/>
              </a:endParaRPr>
            </a:p>
          </p:txBody>
        </p:sp>
      </p:grpSp>
      <p:grpSp>
        <p:nvGrpSpPr>
          <p:cNvPr id="5" name="原创设计师QQ598969553      _11"/>
          <p:cNvGrpSpPr/>
          <p:nvPr/>
        </p:nvGrpSpPr>
        <p:grpSpPr>
          <a:xfrm>
            <a:off x="3269504" y="2444638"/>
            <a:ext cx="718971" cy="718971"/>
            <a:chOff x="4358143" y="3260272"/>
            <a:chExt cx="958850" cy="958850"/>
          </a:xfrm>
        </p:grpSpPr>
        <p:sp>
          <p:nvSpPr>
            <p:cNvPr id="79" name="椭圆 78"/>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80" name="文本框 15"/>
            <p:cNvSpPr txBox="1"/>
            <p:nvPr/>
          </p:nvSpPr>
          <p:spPr>
            <a:xfrm>
              <a:off x="4503427" y="3461257"/>
              <a:ext cx="656743" cy="615696"/>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itchFamily="34" charset="-122"/>
                </a:rPr>
                <a:t>课程</a:t>
              </a:r>
              <a:endParaRPr lang="en-US" altLang="zh-CN" sz="1200" b="1" dirty="0" smtClean="0">
                <a:solidFill>
                  <a:schemeClr val="accent2"/>
                </a:solidFill>
                <a:ea typeface="微软雅黑" panose="020B0503020204020204" pitchFamily="34" charset="-122"/>
                <a:sym typeface="微软雅黑" pitchFamily="34" charset="-122"/>
              </a:endParaRPr>
            </a:p>
            <a:p>
              <a:pPr algn="ctr">
                <a:spcBef>
                  <a:spcPct val="0"/>
                </a:spcBef>
              </a:pPr>
              <a:r>
                <a:rPr lang="zh-CN" altLang="en-US" sz="1200" b="1" dirty="0" smtClean="0">
                  <a:solidFill>
                    <a:schemeClr val="accent2"/>
                  </a:solidFill>
                  <a:ea typeface="微软雅黑" panose="020B0503020204020204" pitchFamily="34" charset="-122"/>
                  <a:sym typeface="微软雅黑" pitchFamily="34" charset="-122"/>
                </a:rPr>
                <a:t>类别</a:t>
              </a:r>
              <a:endParaRPr lang="zh-CN" altLang="en-US" sz="1200" b="1" dirty="0">
                <a:solidFill>
                  <a:schemeClr val="accent2"/>
                </a:solidFill>
                <a:ea typeface="微软雅黑" panose="020B0503020204020204" pitchFamily="34" charset="-122"/>
                <a:sym typeface="微软雅黑" pitchFamily="34" charset="-122"/>
              </a:endParaRPr>
            </a:p>
          </p:txBody>
        </p:sp>
      </p:grpSp>
      <p:grpSp>
        <p:nvGrpSpPr>
          <p:cNvPr id="6" name="原创设计师QQ598969553      _12"/>
          <p:cNvGrpSpPr/>
          <p:nvPr/>
        </p:nvGrpSpPr>
        <p:grpSpPr>
          <a:xfrm>
            <a:off x="2573023" y="3588354"/>
            <a:ext cx="800219" cy="718971"/>
            <a:chOff x="3175855" y="4823962"/>
            <a:chExt cx="1067206" cy="958850"/>
          </a:xfrm>
        </p:grpSpPr>
        <p:sp>
          <p:nvSpPr>
            <p:cNvPr id="82" name="椭圆 81"/>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prstTxWarp prst="textNoShape">
                <a:avLst/>
              </a:prstTxWarp>
            </a:bodyPr>
            <a:lstStyle/>
            <a:p>
              <a:endParaRPr lang="zh-CN" altLang="en-US" sz="1350" dirty="0">
                <a:solidFill>
                  <a:prstClr val="black"/>
                </a:solidFill>
                <a:ea typeface="微软雅黑" panose="020B0503020204020204" pitchFamily="34" charset="-122"/>
              </a:endParaRPr>
            </a:p>
          </p:txBody>
        </p:sp>
        <p:sp>
          <p:nvSpPr>
            <p:cNvPr id="83" name="文本框 19"/>
            <p:cNvSpPr txBox="1"/>
            <p:nvPr/>
          </p:nvSpPr>
          <p:spPr>
            <a:xfrm>
              <a:off x="3175855" y="5028020"/>
              <a:ext cx="1067206" cy="615696"/>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itchFamily="34" charset="-122"/>
                </a:rPr>
                <a:t>开设科目</a:t>
              </a:r>
              <a:endParaRPr lang="en-US" altLang="zh-CN" sz="1200" b="1" dirty="0" smtClean="0">
                <a:solidFill>
                  <a:schemeClr val="accent2"/>
                </a:solidFill>
                <a:ea typeface="微软雅黑" panose="020B0503020204020204" pitchFamily="34" charset="-122"/>
                <a:sym typeface="微软雅黑" pitchFamily="34" charset="-122"/>
              </a:endParaRPr>
            </a:p>
            <a:p>
              <a:pPr algn="ctr">
                <a:spcBef>
                  <a:spcPct val="0"/>
                </a:spcBef>
              </a:pPr>
              <a:r>
                <a:rPr lang="zh-CN" altLang="en-US" sz="1200" b="1" dirty="0" smtClean="0">
                  <a:solidFill>
                    <a:schemeClr val="accent2"/>
                  </a:solidFill>
                  <a:ea typeface="微软雅黑" panose="020B0503020204020204" pitchFamily="34" charset="-122"/>
                  <a:sym typeface="微软雅黑" pitchFamily="34" charset="-122"/>
                </a:rPr>
                <a:t>与学分</a:t>
              </a:r>
              <a:endParaRPr lang="en-US" altLang="zh-CN" sz="1200" b="1" dirty="0">
                <a:solidFill>
                  <a:schemeClr val="accent2"/>
                </a:solidFill>
                <a:ea typeface="微软雅黑" panose="020B0503020204020204" pitchFamily="34" charset="-122"/>
                <a:sym typeface="微软雅黑" pitchFamily="34" charset="-122"/>
              </a:endParaRPr>
            </a:p>
          </p:txBody>
        </p:sp>
      </p:grpSp>
      <p:grpSp>
        <p:nvGrpSpPr>
          <p:cNvPr id="7" name="原创设计师QQ598969553      _13"/>
          <p:cNvGrpSpPr/>
          <p:nvPr/>
        </p:nvGrpSpPr>
        <p:grpSpPr>
          <a:xfrm>
            <a:off x="4090846" y="2474405"/>
            <a:ext cx="4421468" cy="758415"/>
            <a:chOff x="5453518" y="3299971"/>
            <a:chExt cx="5896655" cy="1011454"/>
          </a:xfrm>
        </p:grpSpPr>
        <p:cxnSp>
          <p:nvCxnSpPr>
            <p:cNvPr id="89" name="直接连接符 88"/>
            <p:cNvCxnSpPr/>
            <p:nvPr/>
          </p:nvCxnSpPr>
          <p:spPr>
            <a:xfrm flipH="1">
              <a:off x="5453518" y="3806372"/>
              <a:ext cx="8937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左中括号 89"/>
            <p:cNvSpPr/>
            <p:nvPr/>
          </p:nvSpPr>
          <p:spPr>
            <a:xfrm>
              <a:off x="6411915" y="3309485"/>
              <a:ext cx="123825" cy="989920"/>
            </a:xfrm>
            <a:prstGeom prst="lef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91" name="Rectangle 5"/>
            <p:cNvSpPr>
              <a:spLocks/>
            </p:cNvSpPr>
            <p:nvPr/>
          </p:nvSpPr>
          <p:spPr bwMode="auto">
            <a:xfrm>
              <a:off x="6654802" y="3299971"/>
              <a:ext cx="4695371"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endParaRPr lang="en-US" altLang="zh-CN" sz="1050" dirty="0" smtClean="0">
                <a:latin typeface="微软雅黑" panose="020B0503020204020204" pitchFamily="34" charset="-122"/>
                <a:ea typeface="微软雅黑" panose="020B0503020204020204" pitchFamily="34" charset="-122"/>
                <a:cs typeface="Lato Light" charset="0"/>
                <a:sym typeface="Lato Light" charset="0"/>
              </a:endParaRPr>
            </a:p>
            <a:p>
              <a:pPr fontAlgn="base">
                <a:lnSpc>
                  <a:spcPct val="15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cs typeface="Lato Light" charset="0"/>
                  <a:sym typeface="Lato Light" charset="0"/>
                </a:rPr>
                <a:t>由必修、选择性必修、选修三类课程构成</a:t>
              </a: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 name="原创设计师QQ598969553      _14"/>
          <p:cNvGrpSpPr/>
          <p:nvPr/>
        </p:nvGrpSpPr>
        <p:grpSpPr>
          <a:xfrm>
            <a:off x="3441337" y="3619257"/>
            <a:ext cx="5019095" cy="773773"/>
            <a:chOff x="4333875" y="4865176"/>
            <a:chExt cx="6029902" cy="1031936"/>
          </a:xfrm>
        </p:grpSpPr>
        <p:cxnSp>
          <p:nvCxnSpPr>
            <p:cNvPr id="93" name="直接连接符 92"/>
            <p:cNvCxnSpPr/>
            <p:nvPr/>
          </p:nvCxnSpPr>
          <p:spPr>
            <a:xfrm flipH="1">
              <a:off x="4333875" y="5361443"/>
              <a:ext cx="89376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4" name="左中括号 93"/>
            <p:cNvSpPr/>
            <p:nvPr/>
          </p:nvSpPr>
          <p:spPr>
            <a:xfrm>
              <a:off x="5327650" y="4865176"/>
              <a:ext cx="123825" cy="992534"/>
            </a:xfrm>
            <a:prstGeom prst="leftBracke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95" name="Rectangle 5"/>
            <p:cNvSpPr>
              <a:spLocks/>
            </p:cNvSpPr>
            <p:nvPr/>
          </p:nvSpPr>
          <p:spPr bwMode="auto">
            <a:xfrm>
              <a:off x="5566579" y="4885658"/>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050" dirty="0" smtClean="0">
                  <a:latin typeface="微软雅黑" panose="020B0503020204020204" pitchFamily="34" charset="-122"/>
                  <a:ea typeface="微软雅黑" panose="020B0503020204020204" pitchFamily="34" charset="-122"/>
                  <a:sym typeface="Gill Sans" charset="0"/>
                </a:rPr>
                <a:t>14</a:t>
              </a:r>
              <a:r>
                <a:rPr lang="zh-CN" altLang="en-US" sz="1050" dirty="0" smtClean="0">
                  <a:latin typeface="微软雅黑" panose="020B0503020204020204" pitchFamily="34" charset="-122"/>
                  <a:ea typeface="微软雅黑" panose="020B0503020204020204" pitchFamily="34" charset="-122"/>
                  <a:sym typeface="Gill Sans" charset="0"/>
                </a:rPr>
                <a:t>门国家课程，及校本课程</a:t>
              </a:r>
              <a:endParaRPr lang="en-US" altLang="zh-CN" sz="1050" dirty="0" smtClean="0">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Gill Sans" charset="0"/>
                </a:rPr>
                <a:t>毕业最低为</a:t>
              </a:r>
              <a:r>
                <a:rPr lang="en-US" altLang="zh-CN" sz="1050" dirty="0" smtClean="0">
                  <a:latin typeface="微软雅黑" panose="020B0503020204020204" pitchFamily="34" charset="-122"/>
                  <a:ea typeface="微软雅黑" panose="020B0503020204020204" pitchFamily="34" charset="-122"/>
                  <a:sym typeface="Gill Sans" charset="0"/>
                </a:rPr>
                <a:t>144</a:t>
              </a:r>
              <a:r>
                <a:rPr lang="zh-CN" altLang="en-US" sz="1050" dirty="0" smtClean="0">
                  <a:latin typeface="微软雅黑" panose="020B0503020204020204" pitchFamily="34" charset="-122"/>
                  <a:ea typeface="微软雅黑" panose="020B0503020204020204" pitchFamily="34" charset="-122"/>
                  <a:sym typeface="Gill Sans" charset="0"/>
                </a:rPr>
                <a:t>学分，必修</a:t>
              </a:r>
              <a:r>
                <a:rPr lang="en-US" altLang="zh-CN" sz="1050" dirty="0" smtClean="0">
                  <a:latin typeface="微软雅黑" panose="020B0503020204020204" pitchFamily="34" charset="-122"/>
                  <a:ea typeface="微软雅黑" panose="020B0503020204020204" pitchFamily="34" charset="-122"/>
                  <a:sym typeface="Gill Sans" charset="0"/>
                </a:rPr>
                <a:t>88+</a:t>
              </a:r>
              <a:r>
                <a:rPr lang="zh-CN" altLang="en-US" sz="1050" dirty="0" smtClean="0">
                  <a:latin typeface="微软雅黑" panose="020B0503020204020204" pitchFamily="34" charset="-122"/>
                  <a:ea typeface="微软雅黑" panose="020B0503020204020204" pitchFamily="34" charset="-122"/>
                  <a:sym typeface="Gill Sans" charset="0"/>
                </a:rPr>
                <a:t>选择性必修</a:t>
              </a:r>
              <a:r>
                <a:rPr lang="en-US" altLang="zh-CN" sz="1050" dirty="0" smtClean="0">
                  <a:latin typeface="微软雅黑" panose="020B0503020204020204" pitchFamily="34" charset="-122"/>
                  <a:ea typeface="微软雅黑" panose="020B0503020204020204" pitchFamily="34" charset="-122"/>
                  <a:sym typeface="Gill Sans" charset="0"/>
                </a:rPr>
                <a:t>42+</a:t>
              </a:r>
              <a:r>
                <a:rPr lang="zh-CN" altLang="en-US" sz="1050" dirty="0" smtClean="0">
                  <a:latin typeface="微软雅黑" panose="020B0503020204020204" pitchFamily="34" charset="-122"/>
                  <a:ea typeface="微软雅黑" panose="020B0503020204020204" pitchFamily="34" charset="-122"/>
                  <a:sym typeface="Gill Sans" charset="0"/>
                </a:rPr>
                <a:t>选修课程</a:t>
              </a:r>
              <a:r>
                <a:rPr lang="en-US" altLang="zh-CN" sz="1050" dirty="0" smtClean="0">
                  <a:latin typeface="微软雅黑" panose="020B0503020204020204" pitchFamily="34" charset="-122"/>
                  <a:ea typeface="微软雅黑" panose="020B0503020204020204" pitchFamily="34" charset="-122"/>
                  <a:sym typeface="Gill Sans" charset="0"/>
                </a:rPr>
                <a:t>14</a:t>
              </a:r>
            </a:p>
            <a:p>
              <a:pPr fontAlgn="base">
                <a:lnSpc>
                  <a:spcPct val="15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Gill Sans" charset="0"/>
                </a:rPr>
                <a:t>信息技术 必修学分为</a:t>
              </a:r>
              <a:r>
                <a:rPr lang="en-US" altLang="zh-CN" sz="1050" dirty="0" smtClean="0">
                  <a:latin typeface="微软雅黑" panose="020B0503020204020204" pitchFamily="34" charset="-122"/>
                  <a:ea typeface="微软雅黑" panose="020B0503020204020204" pitchFamily="34" charset="-122"/>
                  <a:sym typeface="Gill Sans" charset="0"/>
                </a:rPr>
                <a:t>3</a:t>
              </a:r>
              <a:r>
                <a:rPr lang="zh-CN" altLang="en-US" sz="1050" dirty="0" smtClean="0">
                  <a:latin typeface="微软雅黑" panose="020B0503020204020204" pitchFamily="34" charset="-122"/>
                  <a:ea typeface="微软雅黑" panose="020B0503020204020204" pitchFamily="34" charset="-122"/>
                  <a:sym typeface="Gill Sans" charset="0"/>
                </a:rPr>
                <a:t>分，</a:t>
              </a:r>
              <a:r>
                <a:rPr lang="en-US" altLang="zh-CN" sz="1050" dirty="0" smtClean="0">
                  <a:latin typeface="微软雅黑" panose="020B0503020204020204" pitchFamily="34" charset="-122"/>
                  <a:ea typeface="微软雅黑" panose="020B0503020204020204" pitchFamily="34" charset="-122"/>
                  <a:sym typeface="Gill Sans" charset="0"/>
                </a:rPr>
                <a:t>54</a:t>
              </a:r>
              <a:r>
                <a:rPr lang="zh-CN" altLang="en-US" sz="1050" dirty="0" smtClean="0">
                  <a:latin typeface="微软雅黑" panose="020B0503020204020204" pitchFamily="34" charset="-122"/>
                  <a:ea typeface="微软雅黑" panose="020B0503020204020204" pitchFamily="34" charset="-122"/>
                  <a:sym typeface="Gill Sans" charset="0"/>
                </a:rPr>
                <a:t>课时；选择性必修和必修 </a:t>
              </a:r>
              <a:r>
                <a:rPr lang="en-US" altLang="zh-CN" sz="1050" dirty="0" smtClean="0">
                  <a:latin typeface="微软雅黑" panose="020B0503020204020204" pitchFamily="34" charset="-122"/>
                  <a:ea typeface="微软雅黑" panose="020B0503020204020204" pitchFamily="34" charset="-122"/>
                  <a:sym typeface="Gill Sans" charset="0"/>
                </a:rPr>
                <a:t>2</a:t>
              </a:r>
              <a:r>
                <a:rPr lang="zh-CN" altLang="en-US" sz="1050" dirty="0" smtClean="0">
                  <a:latin typeface="微软雅黑" panose="020B0503020204020204" pitchFamily="34" charset="-122"/>
                  <a:ea typeface="微软雅黑" panose="020B0503020204020204" pitchFamily="34" charset="-122"/>
                  <a:sym typeface="Gill Sans" charset="0"/>
                </a:rPr>
                <a:t>学分</a:t>
              </a:r>
              <a:r>
                <a:rPr lang="en-US" altLang="zh-CN" sz="1050" dirty="0" smtClean="0">
                  <a:latin typeface="微软雅黑" panose="020B0503020204020204" pitchFamily="34" charset="-122"/>
                  <a:ea typeface="微软雅黑" panose="020B0503020204020204" pitchFamily="34" charset="-122"/>
                  <a:sym typeface="Gill Sans" charset="0"/>
                </a:rPr>
                <a:t>/</a:t>
              </a:r>
              <a:r>
                <a:rPr lang="zh-CN" altLang="en-US" sz="1050" dirty="0" smtClean="0">
                  <a:latin typeface="微软雅黑" panose="020B0503020204020204" pitchFamily="34" charset="-122"/>
                  <a:ea typeface="微软雅黑" panose="020B0503020204020204" pitchFamily="34" charset="-122"/>
                  <a:sym typeface="Gill Sans" charset="0"/>
                </a:rPr>
                <a:t>模块</a:t>
              </a:r>
              <a:endParaRPr lang="en-US" altLang="zh-CN" sz="1050" dirty="0" smtClean="0">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9" name="原创设计师QQ598969553      _15"/>
          <p:cNvGrpSpPr/>
          <p:nvPr/>
        </p:nvGrpSpPr>
        <p:grpSpPr>
          <a:xfrm>
            <a:off x="1021786" y="2152579"/>
            <a:ext cx="1321797" cy="1321797"/>
            <a:chOff x="1360492" y="2870770"/>
            <a:chExt cx="1762804" cy="1762804"/>
          </a:xfrm>
        </p:grpSpPr>
        <p:sp>
          <p:nvSpPr>
            <p:cNvPr id="97" name="椭圆 96"/>
            <p:cNvSpPr/>
            <p:nvPr/>
          </p:nvSpPr>
          <p:spPr>
            <a:xfrm>
              <a:off x="1360492" y="2870770"/>
              <a:ext cx="1762804" cy="1762804"/>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350">
                <a:solidFill>
                  <a:prstClr val="black"/>
                </a:solidFill>
                <a:ea typeface="微软雅黑" panose="020B0503020204020204" pitchFamily="34" charset="-122"/>
              </a:endParaRPr>
            </a:p>
          </p:txBody>
        </p:sp>
        <p:sp>
          <p:nvSpPr>
            <p:cNvPr id="99" name="矩形 98"/>
            <p:cNvSpPr/>
            <p:nvPr/>
          </p:nvSpPr>
          <p:spPr>
            <a:xfrm>
              <a:off x="1643536" y="3527778"/>
              <a:ext cx="1204027" cy="410464"/>
            </a:xfrm>
            <a:prstGeom prst="rect">
              <a:avLst/>
            </a:prstGeom>
          </p:spPr>
          <p:txBody>
            <a:bodyPr wrap="none">
              <a:spAutoFit/>
            </a:bodyPr>
            <a:lstStyle/>
            <a:p>
              <a:pPr algn="ctr">
                <a:spcBef>
                  <a:spcPct val="0"/>
                </a:spcBef>
              </a:pPr>
              <a:r>
                <a:rPr lang="zh-CN" altLang="en-US" sz="1400" b="1" dirty="0" smtClean="0">
                  <a:solidFill>
                    <a:schemeClr val="bg1"/>
                  </a:solidFill>
                  <a:ea typeface="微软雅黑" panose="020B0503020204020204" pitchFamily="34" charset="-122"/>
                  <a:sym typeface="微软雅黑" pitchFamily="34" charset="-122"/>
                </a:rPr>
                <a:t>课程设置</a:t>
              </a:r>
              <a:endParaRPr lang="en-US" altLang="zh-CN" sz="1400" b="1" dirty="0" smtClean="0">
                <a:solidFill>
                  <a:schemeClr val="bg1"/>
                </a:solidFill>
                <a:ea typeface="微软雅黑" panose="020B0503020204020204" pitchFamily="34" charset="-122"/>
                <a:sym typeface="微软雅黑" pitchFamily="34" charset="-122"/>
              </a:endParaRPr>
            </a:p>
          </p:txBody>
        </p:sp>
      </p:grpSp>
      <p:grpSp>
        <p:nvGrpSpPr>
          <p:cNvPr id="10" name="原创设计师QQ598969553      _16"/>
          <p:cNvGrpSpPr/>
          <p:nvPr/>
        </p:nvGrpSpPr>
        <p:grpSpPr>
          <a:xfrm flipV="1">
            <a:off x="2061344" y="3619257"/>
            <a:ext cx="438049" cy="263068"/>
            <a:chOff x="2132468" y="2251530"/>
            <a:chExt cx="584200" cy="350838"/>
          </a:xfrm>
        </p:grpSpPr>
        <p:cxnSp>
          <p:nvCxnSpPr>
            <p:cNvPr id="106" name="直接连接符 105"/>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40" name="TextBox 4"/>
          <p:cNvSpPr>
            <a:spLocks noChangeArrowheads="1"/>
          </p:cNvSpPr>
          <p:nvPr/>
        </p:nvSpPr>
        <p:spPr bwMode="auto">
          <a:xfrm>
            <a:off x="539552" y="207328"/>
            <a:ext cx="52565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Font typeface="Arial" pitchFamily="34" charset="0"/>
              <a:buNone/>
            </a:pP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普通高中的课程设置</a:t>
            </a:r>
            <a:endParaRPr lang="zh-CN" altLang="en-US" sz="2400" b="1" dirty="0">
              <a:solidFill>
                <a:schemeClr val="tx1">
                  <a:lumMod val="65000"/>
                  <a:lumOff val="3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438631789"/>
      </p:ext>
    </p:extLst>
  </p:cSld>
  <p:clrMapOvr>
    <a:masterClrMapping/>
  </p:clrMapOvr>
  <p:transition spd="slow" advTm="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原创设计师QQ598969553      _5"/>
          <p:cNvSpPr txBox="1"/>
          <p:nvPr/>
        </p:nvSpPr>
        <p:spPr>
          <a:xfrm>
            <a:off x="2582778" y="3819560"/>
            <a:ext cx="1980029" cy="400110"/>
          </a:xfrm>
          <a:prstGeom prst="rect">
            <a:avLst/>
          </a:prstGeom>
          <a:noFill/>
          <a:ln>
            <a:noFill/>
          </a:ln>
        </p:spPr>
        <p:txBody>
          <a:bodyPr wrap="none" rtlCol="0">
            <a:spAutoFit/>
          </a:bodyPr>
          <a:lstStyle/>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为高中毕业要求</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sp>
        <p:nvSpPr>
          <p:cNvPr id="14" name="原创设计师QQ598969553      _6"/>
          <p:cNvSpPr txBox="1"/>
          <p:nvPr/>
        </p:nvSpPr>
        <p:spPr>
          <a:xfrm>
            <a:off x="4424460" y="2762131"/>
            <a:ext cx="1467068" cy="400110"/>
          </a:xfrm>
          <a:prstGeom prst="rect">
            <a:avLst/>
          </a:prstGeom>
          <a:noFill/>
          <a:ln>
            <a:noFill/>
          </a:ln>
        </p:spPr>
        <p:txBody>
          <a:bodyPr wrap="none" rtlCol="0">
            <a:spAutoFit/>
          </a:bodyPr>
          <a:lstStyle/>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为高考要求</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sp>
        <p:nvSpPr>
          <p:cNvPr id="15" name="原创设计师QQ598969553      _7"/>
          <p:cNvSpPr txBox="1"/>
          <p:nvPr/>
        </p:nvSpPr>
        <p:spPr>
          <a:xfrm>
            <a:off x="6299007" y="1503824"/>
            <a:ext cx="1723549" cy="707886"/>
          </a:xfrm>
          <a:prstGeom prst="rect">
            <a:avLst/>
          </a:prstGeom>
          <a:noFill/>
          <a:ln>
            <a:noFill/>
          </a:ln>
        </p:spPr>
        <p:txBody>
          <a:bodyPr wrap="none" rtlCol="0">
            <a:spAutoFit/>
          </a:bodyPr>
          <a:lstStyle/>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高校自主招生</a:t>
            </a:r>
            <a:endParaRPr lang="en-US" altLang="zh-CN"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或其他要求</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grpSp>
        <p:nvGrpSpPr>
          <p:cNvPr id="2" name="原创设计师QQ598969553      _8"/>
          <p:cNvGrpSpPr/>
          <p:nvPr/>
        </p:nvGrpSpPr>
        <p:grpSpPr>
          <a:xfrm>
            <a:off x="1520053" y="3221242"/>
            <a:ext cx="887942" cy="888162"/>
            <a:chOff x="-381549" y="1319482"/>
            <a:chExt cx="1132134" cy="1132415"/>
          </a:xfrm>
        </p:grpSpPr>
        <p:sp>
          <p:nvSpPr>
            <p:cNvPr id="17"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268792" y="1630617"/>
              <a:ext cx="919403" cy="510144"/>
            </a:xfrm>
            <a:prstGeom prst="rect">
              <a:avLst/>
            </a:prstGeom>
          </p:spPr>
          <p:txBody>
            <a:bodyPr wrap="square" anchor="ctr">
              <a:spAutoFit/>
            </a:bodyPr>
            <a:lstStyle/>
            <a:p>
              <a:pPr algn="ctr"/>
              <a:r>
                <a:rPr lang="zh-CN" altLang="en-US" sz="2000" dirty="0" smtClean="0">
                  <a:solidFill>
                    <a:schemeClr val="bg1"/>
                  </a:solidFill>
                  <a:latin typeface="微软雅黑" pitchFamily="34" charset="-122"/>
                  <a:ea typeface="微软雅黑" pitchFamily="34" charset="-122"/>
                </a:rPr>
                <a:t>必修</a:t>
              </a:r>
              <a:endParaRPr lang="zh-CN" altLang="en-US" sz="2000" dirty="0">
                <a:solidFill>
                  <a:schemeClr val="bg1"/>
                </a:solidFill>
                <a:latin typeface="微软雅黑" pitchFamily="34" charset="-122"/>
                <a:ea typeface="微软雅黑" pitchFamily="34" charset="-122"/>
              </a:endParaRPr>
            </a:p>
          </p:txBody>
        </p:sp>
      </p:grpSp>
      <p:grpSp>
        <p:nvGrpSpPr>
          <p:cNvPr id="3" name="原创设计师QQ598969553      _9"/>
          <p:cNvGrpSpPr/>
          <p:nvPr/>
        </p:nvGrpSpPr>
        <p:grpSpPr>
          <a:xfrm>
            <a:off x="3296176" y="2414208"/>
            <a:ext cx="936105" cy="888162"/>
            <a:chOff x="-412248" y="1319482"/>
            <a:chExt cx="1193542" cy="1132415"/>
          </a:xfrm>
        </p:grpSpPr>
        <p:sp>
          <p:nvSpPr>
            <p:cNvPr id="20"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412248" y="1590618"/>
              <a:ext cx="1193542" cy="745594"/>
            </a:xfrm>
            <a:prstGeom prst="rect">
              <a:avLst/>
            </a:prstGeom>
          </p:spPr>
          <p:txBody>
            <a:bodyPr wrap="square" anchor="ctr">
              <a:spAutoFit/>
            </a:bodyPr>
            <a:lstStyle/>
            <a:p>
              <a:pPr algn="ctr"/>
              <a:r>
                <a:rPr lang="zh-CN" altLang="en-US" sz="1600" dirty="0" smtClean="0">
                  <a:solidFill>
                    <a:schemeClr val="bg1"/>
                  </a:solidFill>
                  <a:latin typeface="微软雅黑" pitchFamily="34" charset="-122"/>
                  <a:ea typeface="微软雅黑" pitchFamily="34" charset="-122"/>
                </a:rPr>
                <a:t>选择性必修</a:t>
              </a:r>
              <a:endParaRPr lang="zh-CN" altLang="en-US" sz="1600" dirty="0">
                <a:solidFill>
                  <a:schemeClr val="bg1"/>
                </a:solidFill>
                <a:latin typeface="微软雅黑" pitchFamily="34" charset="-122"/>
                <a:ea typeface="微软雅黑" pitchFamily="34" charset="-122"/>
              </a:endParaRPr>
            </a:p>
          </p:txBody>
        </p:sp>
      </p:grpSp>
      <p:grpSp>
        <p:nvGrpSpPr>
          <p:cNvPr id="4" name="原创设计师QQ598969553      _10"/>
          <p:cNvGrpSpPr/>
          <p:nvPr/>
        </p:nvGrpSpPr>
        <p:grpSpPr>
          <a:xfrm>
            <a:off x="5120453" y="1392022"/>
            <a:ext cx="887942" cy="888162"/>
            <a:chOff x="-381549" y="1319482"/>
            <a:chExt cx="1132134" cy="1132415"/>
          </a:xfrm>
        </p:grpSpPr>
        <p:sp>
          <p:nvSpPr>
            <p:cNvPr id="23" name="Oval 53"/>
            <p:cNvSpPr>
              <a:spLocks noChangeArrowheads="1"/>
            </p:cNvSpPr>
            <p:nvPr/>
          </p:nvSpPr>
          <p:spPr bwMode="auto">
            <a:xfrm>
              <a:off x="-381549" y="1319482"/>
              <a:ext cx="1132134" cy="1132415"/>
            </a:xfrm>
            <a:prstGeom prst="ellipse">
              <a:avLst/>
            </a:prstGeom>
            <a:gradFill>
              <a:gsLst>
                <a:gs pos="1500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295068" y="1630617"/>
              <a:ext cx="919403" cy="510144"/>
            </a:xfrm>
            <a:prstGeom prst="rect">
              <a:avLst/>
            </a:prstGeom>
          </p:spPr>
          <p:txBody>
            <a:bodyPr wrap="square" anchor="ctr">
              <a:spAutoFit/>
            </a:bodyPr>
            <a:lstStyle/>
            <a:p>
              <a:pPr algn="ctr"/>
              <a:r>
                <a:rPr lang="zh-CN" altLang="en-US" sz="2000" dirty="0" smtClean="0">
                  <a:solidFill>
                    <a:schemeClr val="bg1"/>
                  </a:solidFill>
                  <a:latin typeface="微软雅黑" pitchFamily="34" charset="-122"/>
                  <a:ea typeface="微软雅黑" pitchFamily="34" charset="-122"/>
                </a:rPr>
                <a:t>选修</a:t>
              </a:r>
              <a:endParaRPr lang="zh-CN" altLang="en-US" sz="2000" dirty="0">
                <a:solidFill>
                  <a:schemeClr val="bg1"/>
                </a:solidFill>
                <a:latin typeface="微软雅黑" pitchFamily="34" charset="-122"/>
                <a:ea typeface="微软雅黑" pitchFamily="34" charset="-122"/>
              </a:endParaRPr>
            </a:p>
          </p:txBody>
        </p:sp>
      </p:grpSp>
      <p:pic>
        <p:nvPicPr>
          <p:cNvPr id="26"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矩形 18"/>
          <p:cNvSpPr/>
          <p:nvPr/>
        </p:nvSpPr>
        <p:spPr>
          <a:xfrm>
            <a:off x="507468" y="237877"/>
            <a:ext cx="1415772"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课程类型</a:t>
            </a:r>
          </a:p>
        </p:txBody>
      </p:sp>
    </p:spTree>
    <p:extLst>
      <p:ext uri="{BB962C8B-B14F-4D97-AF65-F5344CB8AC3E}">
        <p14:creationId xmlns:p14="http://schemas.microsoft.com/office/powerpoint/2010/main" xmlns="" val="1348363405"/>
      </p:ext>
    </p:extLst>
  </p:cSld>
  <p:clrMapOvr>
    <a:masterClrMapping/>
  </p:clrMapOvr>
  <p:transition spd="slow"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原创设计师QQ598969553      _1"/>
          <p:cNvSpPr/>
          <p:nvPr/>
        </p:nvSpPr>
        <p:spPr>
          <a:xfrm>
            <a:off x="3688319" y="2232536"/>
            <a:ext cx="392682" cy="39268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cxnSp>
        <p:nvCxnSpPr>
          <p:cNvPr id="10" name="原创设计师QQ598969553      _2"/>
          <p:cNvCxnSpPr/>
          <p:nvPr/>
        </p:nvCxnSpPr>
        <p:spPr>
          <a:xfrm flipV="1">
            <a:off x="2080134" y="2010036"/>
            <a:ext cx="1399691" cy="144055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原创设计师QQ598969553      _3"/>
          <p:cNvCxnSpPr/>
          <p:nvPr/>
        </p:nvCxnSpPr>
        <p:spPr>
          <a:xfrm flipH="1" flipV="1">
            <a:off x="3467100" y="2011551"/>
            <a:ext cx="1860966" cy="65905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6" name="原创设计师QQ598969553      _6"/>
          <p:cNvSpPr/>
          <p:nvPr/>
        </p:nvSpPr>
        <p:spPr>
          <a:xfrm>
            <a:off x="827584" y="1491630"/>
            <a:ext cx="2155349" cy="362792"/>
          </a:xfrm>
          <a:prstGeom prst="rect">
            <a:avLst/>
          </a:prstGeom>
        </p:spPr>
        <p:txBody>
          <a:bodyPr wrap="square">
            <a:spAutoFit/>
          </a:bodyPr>
          <a:lstStyle/>
          <a:p>
            <a:pPr algn="r">
              <a:lnSpc>
                <a:spcPct val="120000"/>
              </a:lnSpc>
            </a:pPr>
            <a:r>
              <a:rPr lang="zh-CN" altLang="en-US" sz="1600" dirty="0" smtClean="0">
                <a:solidFill>
                  <a:schemeClr val="tx1">
                    <a:lumMod val="75000"/>
                    <a:lumOff val="25000"/>
                  </a:schemeClr>
                </a:solidFill>
                <a:latin typeface="微软雅黑" pitchFamily="34" charset="-122"/>
                <a:ea typeface="微软雅黑" panose="020B0503020204020204" pitchFamily="34" charset="-122"/>
              </a:rPr>
              <a:t>由学校认定</a:t>
            </a:r>
            <a:endParaRPr lang="zh-CN" altLang="en-US" sz="1600" dirty="0">
              <a:solidFill>
                <a:schemeClr val="tx1">
                  <a:lumMod val="75000"/>
                  <a:lumOff val="25000"/>
                </a:schemeClr>
              </a:solidFill>
              <a:latin typeface="微软雅黑" pitchFamily="34" charset="-122"/>
              <a:ea typeface="微软雅黑" panose="020B0503020204020204" pitchFamily="34" charset="-122"/>
            </a:endParaRPr>
          </a:p>
        </p:txBody>
      </p:sp>
      <p:sp>
        <p:nvSpPr>
          <p:cNvPr id="20" name="原创设计师QQ598969553      _10"/>
          <p:cNvSpPr/>
          <p:nvPr/>
        </p:nvSpPr>
        <p:spPr>
          <a:xfrm>
            <a:off x="6002082" y="2614692"/>
            <a:ext cx="2155349" cy="683264"/>
          </a:xfrm>
          <a:prstGeom prst="rect">
            <a:avLst/>
          </a:prstGeom>
        </p:spPr>
        <p:txBody>
          <a:bodyPr wrap="square">
            <a:spAutoFit/>
          </a:bodyPr>
          <a:lstStyle/>
          <a:p>
            <a:pPr>
              <a:lnSpc>
                <a:spcPct val="120000"/>
              </a:lnSpc>
            </a:pPr>
            <a:r>
              <a:rPr lang="zh-CN" altLang="en-US" sz="1600" dirty="0" smtClean="0">
                <a:solidFill>
                  <a:schemeClr val="tx1">
                    <a:lumMod val="75000"/>
                    <a:lumOff val="25000"/>
                  </a:schemeClr>
                </a:solidFill>
                <a:latin typeface="微软雅黑" pitchFamily="34" charset="-122"/>
                <a:ea typeface="微软雅黑" panose="020B0503020204020204" pitchFamily="34" charset="-122"/>
              </a:rPr>
              <a:t>合格性考试</a:t>
            </a:r>
            <a:endParaRPr lang="en-US" altLang="zh-CN" sz="1600" dirty="0" smtClean="0">
              <a:solidFill>
                <a:schemeClr val="tx1">
                  <a:lumMod val="75000"/>
                  <a:lumOff val="25000"/>
                </a:schemeClr>
              </a:solidFill>
              <a:latin typeface="微软雅黑" pitchFamily="34" charset="-122"/>
              <a:ea typeface="微软雅黑" panose="020B0503020204020204" pitchFamily="34" charset="-122"/>
            </a:endParaRPr>
          </a:p>
          <a:p>
            <a:pPr>
              <a:lnSpc>
                <a:spcPct val="120000"/>
              </a:lnSpc>
            </a:pPr>
            <a:r>
              <a:rPr lang="zh-CN" altLang="en-US" sz="1600" dirty="0" smtClean="0">
                <a:solidFill>
                  <a:schemeClr val="tx1">
                    <a:lumMod val="75000"/>
                    <a:lumOff val="25000"/>
                  </a:schemeClr>
                </a:solidFill>
                <a:latin typeface="微软雅黑" pitchFamily="34" charset="-122"/>
                <a:ea typeface="微软雅黑" panose="020B0503020204020204" pitchFamily="34" charset="-122"/>
              </a:rPr>
              <a:t>等级性考试</a:t>
            </a:r>
            <a:endParaRPr lang="zh-CN" altLang="en-US" sz="1600" dirty="0">
              <a:solidFill>
                <a:schemeClr val="tx1">
                  <a:lumMod val="75000"/>
                  <a:lumOff val="25000"/>
                </a:schemeClr>
              </a:solidFill>
              <a:latin typeface="微软雅黑" pitchFamily="34" charset="-122"/>
              <a:ea typeface="微软雅黑" panose="020B0503020204020204" pitchFamily="34" charset="-122"/>
            </a:endParaRPr>
          </a:p>
        </p:txBody>
      </p:sp>
      <p:sp>
        <p:nvSpPr>
          <p:cNvPr id="24" name="原创设计师QQ598969553      _14"/>
          <p:cNvSpPr/>
          <p:nvPr/>
        </p:nvSpPr>
        <p:spPr>
          <a:xfrm>
            <a:off x="3873794" y="1608894"/>
            <a:ext cx="392682" cy="39268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25" name="原创设计师QQ598969553      _15"/>
          <p:cNvSpPr/>
          <p:nvPr/>
        </p:nvSpPr>
        <p:spPr>
          <a:xfrm>
            <a:off x="5524407" y="2861562"/>
            <a:ext cx="392682" cy="39268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grpSp>
        <p:nvGrpSpPr>
          <p:cNvPr id="3" name="原创设计师QQ598969553      _17"/>
          <p:cNvGrpSpPr/>
          <p:nvPr/>
        </p:nvGrpSpPr>
        <p:grpSpPr>
          <a:xfrm>
            <a:off x="3068976" y="1329128"/>
            <a:ext cx="792088" cy="792286"/>
            <a:chOff x="1505114" y="3434341"/>
            <a:chExt cx="589156" cy="589303"/>
          </a:xfrm>
        </p:grpSpPr>
        <p:sp>
          <p:nvSpPr>
            <p:cNvPr id="28"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9" name="文本框 9"/>
            <p:cNvSpPr txBox="1"/>
            <p:nvPr/>
          </p:nvSpPr>
          <p:spPr>
            <a:xfrm>
              <a:off x="1589009" y="3525049"/>
              <a:ext cx="404434" cy="389171"/>
            </a:xfrm>
            <a:prstGeom prst="rect">
              <a:avLst/>
            </a:prstGeom>
            <a:noFill/>
          </p:spPr>
          <p:txBody>
            <a:bodyPr wrap="none" rtlCol="0" anchor="ctr">
              <a:spAutoFit/>
            </a:bodyPr>
            <a:lstStyle/>
            <a:p>
              <a:pPr algn="ctr"/>
              <a:r>
                <a:rPr lang="zh-CN" altLang="en-US" sz="1400" dirty="0" smtClean="0">
                  <a:solidFill>
                    <a:schemeClr val="bg1"/>
                  </a:solidFill>
                  <a:latin typeface="Impact" pitchFamily="34" charset="0"/>
                  <a:ea typeface="微软雅黑" panose="020B0503020204020204" pitchFamily="34" charset="-122"/>
                </a:rPr>
                <a:t>学分</a:t>
              </a:r>
              <a:endParaRPr lang="en-US" altLang="zh-CN" sz="1400" dirty="0" smtClean="0">
                <a:solidFill>
                  <a:schemeClr val="bg1"/>
                </a:solidFill>
                <a:latin typeface="Impact" pitchFamily="34" charset="0"/>
                <a:ea typeface="微软雅黑" panose="020B0503020204020204" pitchFamily="34" charset="-122"/>
              </a:endParaRPr>
            </a:p>
            <a:p>
              <a:pPr algn="ctr"/>
              <a:r>
                <a:rPr lang="zh-CN" altLang="en-US" sz="1400" dirty="0" smtClean="0">
                  <a:solidFill>
                    <a:schemeClr val="bg1"/>
                  </a:solidFill>
                  <a:latin typeface="Impact" pitchFamily="34" charset="0"/>
                  <a:ea typeface="微软雅黑" panose="020B0503020204020204" pitchFamily="34" charset="-122"/>
                </a:rPr>
                <a:t>认定</a:t>
              </a:r>
              <a:endParaRPr lang="zh-CN" altLang="en-US" sz="1400" dirty="0">
                <a:solidFill>
                  <a:schemeClr val="bg1"/>
                </a:solidFill>
                <a:latin typeface="Impact" pitchFamily="34" charset="0"/>
                <a:ea typeface="微软雅黑" panose="020B0503020204020204" pitchFamily="34" charset="-122"/>
              </a:endParaRPr>
            </a:p>
          </p:txBody>
        </p:sp>
      </p:grpSp>
      <p:grpSp>
        <p:nvGrpSpPr>
          <p:cNvPr id="5" name="原创设计师QQ598969553      _19"/>
          <p:cNvGrpSpPr/>
          <p:nvPr/>
        </p:nvGrpSpPr>
        <p:grpSpPr>
          <a:xfrm>
            <a:off x="4841111" y="2311332"/>
            <a:ext cx="837748" cy="837957"/>
            <a:chOff x="1505114" y="3434341"/>
            <a:chExt cx="589156" cy="589303"/>
          </a:xfrm>
        </p:grpSpPr>
        <p:sp>
          <p:nvSpPr>
            <p:cNvPr id="34"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5" name="文本框 9"/>
            <p:cNvSpPr txBox="1"/>
            <p:nvPr/>
          </p:nvSpPr>
          <p:spPr>
            <a:xfrm>
              <a:off x="1600032" y="3459898"/>
              <a:ext cx="382391" cy="519474"/>
            </a:xfrm>
            <a:prstGeom prst="rect">
              <a:avLst/>
            </a:prstGeom>
            <a:noFill/>
          </p:spPr>
          <p:txBody>
            <a:bodyPr wrap="none" rtlCol="0" anchor="ctr">
              <a:spAutoFit/>
            </a:bodyPr>
            <a:lstStyle/>
            <a:p>
              <a:pPr algn="ctr"/>
              <a:r>
                <a:rPr lang="zh-CN" altLang="en-US" sz="1400" dirty="0" smtClean="0">
                  <a:solidFill>
                    <a:schemeClr val="bg1"/>
                  </a:solidFill>
                  <a:latin typeface="Impact" pitchFamily="34" charset="0"/>
                  <a:ea typeface="微软雅黑" panose="020B0503020204020204" pitchFamily="34" charset="-122"/>
                </a:rPr>
                <a:t>学业</a:t>
              </a:r>
              <a:endParaRPr lang="en-US" altLang="zh-CN" sz="1400" dirty="0" smtClean="0">
                <a:solidFill>
                  <a:schemeClr val="bg1"/>
                </a:solidFill>
                <a:latin typeface="Impact" pitchFamily="34" charset="0"/>
                <a:ea typeface="微软雅黑" panose="020B0503020204020204" pitchFamily="34" charset="-122"/>
              </a:endParaRPr>
            </a:p>
            <a:p>
              <a:pPr algn="ctr"/>
              <a:r>
                <a:rPr lang="zh-CN" altLang="en-US" sz="1400" dirty="0" smtClean="0">
                  <a:solidFill>
                    <a:schemeClr val="bg1"/>
                  </a:solidFill>
                  <a:latin typeface="Impact" pitchFamily="34" charset="0"/>
                  <a:ea typeface="微软雅黑" panose="020B0503020204020204" pitchFamily="34" charset="-122"/>
                </a:rPr>
                <a:t>水平</a:t>
              </a:r>
              <a:endParaRPr lang="en-US" altLang="zh-CN" sz="1400" dirty="0" smtClean="0">
                <a:solidFill>
                  <a:schemeClr val="bg1"/>
                </a:solidFill>
                <a:latin typeface="Impact" pitchFamily="34" charset="0"/>
                <a:ea typeface="微软雅黑" panose="020B0503020204020204" pitchFamily="34" charset="-122"/>
              </a:endParaRPr>
            </a:p>
            <a:p>
              <a:pPr algn="ctr"/>
              <a:r>
                <a:rPr lang="zh-CN" altLang="en-US" sz="1400" dirty="0" smtClean="0">
                  <a:solidFill>
                    <a:schemeClr val="bg1"/>
                  </a:solidFill>
                  <a:latin typeface="Impact" pitchFamily="34" charset="0"/>
                  <a:ea typeface="微软雅黑" panose="020B0503020204020204" pitchFamily="34" charset="-122"/>
                </a:rPr>
                <a:t>考试</a:t>
              </a:r>
              <a:endParaRPr lang="zh-CN" altLang="en-US" sz="1400" dirty="0">
                <a:solidFill>
                  <a:schemeClr val="bg1"/>
                </a:solidFill>
                <a:latin typeface="Impact" pitchFamily="34" charset="0"/>
                <a:ea typeface="微软雅黑" panose="020B0503020204020204" pitchFamily="34" charset="-122"/>
              </a:endParaRPr>
            </a:p>
          </p:txBody>
        </p:sp>
      </p:grpSp>
      <p:pic>
        <p:nvPicPr>
          <p:cNvPr id="37"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0" name="矩形 29"/>
          <p:cNvSpPr/>
          <p:nvPr/>
        </p:nvSpPr>
        <p:spPr>
          <a:xfrm>
            <a:off x="611560" y="267494"/>
            <a:ext cx="2954655"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普通高中的考试评价</a:t>
            </a:r>
          </a:p>
        </p:txBody>
      </p:sp>
      <p:grpSp>
        <p:nvGrpSpPr>
          <p:cNvPr id="27" name="原创设计师QQ598969553      _4"/>
          <p:cNvGrpSpPr/>
          <p:nvPr/>
        </p:nvGrpSpPr>
        <p:grpSpPr>
          <a:xfrm>
            <a:off x="1638588" y="3375865"/>
            <a:ext cx="923846" cy="924077"/>
            <a:chOff x="1505114" y="3434341"/>
            <a:chExt cx="589156" cy="589303"/>
          </a:xfrm>
        </p:grpSpPr>
        <p:sp>
          <p:nvSpPr>
            <p:cNvPr id="33"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6" name="文本框 9"/>
            <p:cNvSpPr txBox="1"/>
            <p:nvPr/>
          </p:nvSpPr>
          <p:spPr>
            <a:xfrm>
              <a:off x="1617847" y="3484104"/>
              <a:ext cx="346754" cy="471061"/>
            </a:xfrm>
            <a:prstGeom prst="rect">
              <a:avLst/>
            </a:prstGeom>
            <a:noFill/>
          </p:spPr>
          <p:txBody>
            <a:bodyPr wrap="none" rtlCol="0" anchor="ctr">
              <a:spAutoFit/>
            </a:bodyPr>
            <a:lstStyle/>
            <a:p>
              <a:pPr algn="ctr"/>
              <a:r>
                <a:rPr lang="zh-CN" altLang="en-US" sz="1400" dirty="0" smtClean="0">
                  <a:solidFill>
                    <a:schemeClr val="bg1"/>
                  </a:solidFill>
                  <a:latin typeface="Impact" pitchFamily="34" charset="0"/>
                  <a:ea typeface="微软雅黑" panose="020B0503020204020204" pitchFamily="34" charset="-122"/>
                </a:rPr>
                <a:t>综合</a:t>
              </a:r>
              <a:endParaRPr lang="en-US" altLang="zh-CN" sz="1400" dirty="0" smtClean="0">
                <a:solidFill>
                  <a:schemeClr val="bg1"/>
                </a:solidFill>
                <a:latin typeface="Impact" pitchFamily="34" charset="0"/>
                <a:ea typeface="微软雅黑" panose="020B0503020204020204" pitchFamily="34" charset="-122"/>
              </a:endParaRPr>
            </a:p>
            <a:p>
              <a:pPr algn="ctr"/>
              <a:r>
                <a:rPr lang="zh-CN" altLang="en-US" sz="1400" dirty="0" smtClean="0">
                  <a:solidFill>
                    <a:schemeClr val="bg1"/>
                  </a:solidFill>
                  <a:latin typeface="Impact" pitchFamily="34" charset="0"/>
                  <a:ea typeface="微软雅黑" panose="020B0503020204020204" pitchFamily="34" charset="-122"/>
                </a:rPr>
                <a:t>素质</a:t>
              </a:r>
              <a:endParaRPr lang="en-US" altLang="zh-CN" sz="1400" dirty="0" smtClean="0">
                <a:solidFill>
                  <a:schemeClr val="bg1"/>
                </a:solidFill>
                <a:latin typeface="Impact" pitchFamily="34" charset="0"/>
                <a:ea typeface="微软雅黑" panose="020B0503020204020204" pitchFamily="34" charset="-122"/>
              </a:endParaRPr>
            </a:p>
            <a:p>
              <a:pPr algn="ctr"/>
              <a:r>
                <a:rPr lang="zh-CN" altLang="en-US" sz="1400" dirty="0" smtClean="0">
                  <a:solidFill>
                    <a:schemeClr val="bg1"/>
                  </a:solidFill>
                  <a:latin typeface="Impact" pitchFamily="34" charset="0"/>
                  <a:ea typeface="微软雅黑" panose="020B0503020204020204" pitchFamily="34" charset="-122"/>
                </a:rPr>
                <a:t>评价</a:t>
              </a:r>
              <a:endParaRPr lang="zh-CN" altLang="en-US" sz="1400" dirty="0">
                <a:solidFill>
                  <a:schemeClr val="bg1"/>
                </a:solidFill>
                <a:latin typeface="Impact" pitchFamily="34" charset="0"/>
                <a:ea typeface="微软雅黑" panose="020B0503020204020204" pitchFamily="34" charset="-122"/>
              </a:endParaRPr>
            </a:p>
          </p:txBody>
        </p:sp>
      </p:grpSp>
      <p:sp>
        <p:nvSpPr>
          <p:cNvPr id="38" name="原创设计师QQ598969553      _8"/>
          <p:cNvSpPr/>
          <p:nvPr/>
        </p:nvSpPr>
        <p:spPr>
          <a:xfrm>
            <a:off x="2555776" y="3651870"/>
            <a:ext cx="2520280" cy="362792"/>
          </a:xfrm>
          <a:prstGeom prst="rect">
            <a:avLst/>
          </a:prstGeom>
        </p:spPr>
        <p:txBody>
          <a:bodyPr wrap="square">
            <a:spAutoFit/>
          </a:bodyPr>
          <a:lstStyle/>
          <a:p>
            <a:pPr>
              <a:lnSpc>
                <a:spcPct val="120000"/>
              </a:lnSpc>
            </a:pPr>
            <a:r>
              <a:rPr lang="zh-CN" altLang="en-US" sz="1600" dirty="0" smtClean="0">
                <a:solidFill>
                  <a:schemeClr val="tx1">
                    <a:lumMod val="75000"/>
                    <a:lumOff val="25000"/>
                  </a:schemeClr>
                </a:solidFill>
                <a:latin typeface="微软雅黑" pitchFamily="34" charset="-122"/>
                <a:ea typeface="微软雅黑" panose="020B0503020204020204" pitchFamily="34" charset="-122"/>
              </a:rPr>
              <a:t>建立学生综合素质档案</a:t>
            </a:r>
            <a:endParaRPr lang="zh-CN" altLang="en-US" sz="16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xmlns="" val="1372819593"/>
      </p:ext>
    </p:extLst>
  </p:cSld>
  <p:clrMapOvr>
    <a:masterClrMapping/>
  </p:clrMapOvr>
  <p:transition spd="slow"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原创设计师QQ598969553      _7"/>
          <p:cNvSpPr txBox="1"/>
          <p:nvPr/>
        </p:nvSpPr>
        <p:spPr>
          <a:xfrm>
            <a:off x="3474645" y="3103406"/>
            <a:ext cx="4801314" cy="1323439"/>
          </a:xfrm>
          <a:prstGeom prst="rect">
            <a:avLst/>
          </a:prstGeom>
          <a:noFill/>
          <a:ln>
            <a:noFill/>
          </a:ln>
        </p:spPr>
        <p:txBody>
          <a:bodyPr wrap="none" rtlCol="0">
            <a:spAutoFit/>
          </a:bodyPr>
          <a:lstStyle/>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科目</a:t>
            </a:r>
            <a:r>
              <a:rPr lang="zh-CN" altLang="en-US"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rPr>
              <a:t>各省自定</a:t>
            </a:r>
            <a:endParaRPr lang="en-US" altLang="zh-CN"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endParaRPr>
          </a:p>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陕西省定为</a:t>
            </a:r>
            <a:r>
              <a:rPr lang="zh-CN" altLang="en-US"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rPr>
              <a:t>政 史 地 理 化 </a:t>
            </a:r>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生</a:t>
            </a:r>
            <a:r>
              <a:rPr lang="en-US" altLang="zh-CN"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6</a:t>
            </a:r>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门课程</a:t>
            </a:r>
            <a:endParaRPr lang="en-US" altLang="zh-CN"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考试内容限定在</a:t>
            </a:r>
            <a:r>
              <a:rPr lang="zh-CN" altLang="en-US"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rPr>
              <a:t>必修和选择性必修</a:t>
            </a:r>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范围内</a:t>
            </a:r>
            <a:endParaRPr lang="en-US" altLang="zh-CN"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a:p>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考试成绩</a:t>
            </a:r>
            <a:r>
              <a:rPr lang="zh-CN" altLang="en-US"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rPr>
              <a:t>计入</a:t>
            </a:r>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高校招生录取总成绩</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grpSp>
        <p:nvGrpSpPr>
          <p:cNvPr id="4" name="原创设计师QQ598969553      _10"/>
          <p:cNvGrpSpPr/>
          <p:nvPr/>
        </p:nvGrpSpPr>
        <p:grpSpPr>
          <a:xfrm>
            <a:off x="2394525" y="2931790"/>
            <a:ext cx="891707" cy="888162"/>
            <a:chOff x="-381549" y="1319482"/>
            <a:chExt cx="1136934" cy="1132415"/>
          </a:xfrm>
        </p:grpSpPr>
        <p:sp>
          <p:nvSpPr>
            <p:cNvPr id="23" name="Oval 53"/>
            <p:cNvSpPr>
              <a:spLocks noChangeArrowheads="1"/>
            </p:cNvSpPr>
            <p:nvPr/>
          </p:nvSpPr>
          <p:spPr bwMode="auto">
            <a:xfrm>
              <a:off x="-381549" y="1319482"/>
              <a:ext cx="1132134" cy="1132415"/>
            </a:xfrm>
            <a:prstGeom prst="ellipse">
              <a:avLst/>
            </a:prstGeom>
            <a:gradFill>
              <a:gsLst>
                <a:gs pos="1500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295068" y="1512893"/>
              <a:ext cx="1050453" cy="745594"/>
            </a:xfrm>
            <a:prstGeom prst="rect">
              <a:avLst/>
            </a:prstGeom>
          </p:spPr>
          <p:txBody>
            <a:bodyPr wrap="square" anchor="ctr">
              <a:spAutoFit/>
            </a:bodyPr>
            <a:lstStyle/>
            <a:p>
              <a:pPr algn="ctr"/>
              <a:r>
                <a:rPr lang="zh-CN" altLang="en-US" sz="1600" dirty="0" smtClean="0">
                  <a:solidFill>
                    <a:schemeClr val="bg1"/>
                  </a:solidFill>
                  <a:latin typeface="微软雅黑" pitchFamily="34" charset="-122"/>
                  <a:ea typeface="微软雅黑" pitchFamily="34" charset="-122"/>
                </a:rPr>
                <a:t>等级性考试</a:t>
              </a:r>
              <a:endParaRPr lang="zh-CN" altLang="en-US" sz="1600" dirty="0">
                <a:solidFill>
                  <a:schemeClr val="bg1"/>
                </a:solidFill>
                <a:latin typeface="微软雅黑" pitchFamily="34" charset="-122"/>
                <a:ea typeface="微软雅黑" pitchFamily="34" charset="-122"/>
              </a:endParaRPr>
            </a:p>
          </p:txBody>
        </p:sp>
      </p:grpSp>
      <p:pic>
        <p:nvPicPr>
          <p:cNvPr id="26"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19" name="矩形 18"/>
          <p:cNvSpPr/>
          <p:nvPr/>
        </p:nvSpPr>
        <p:spPr>
          <a:xfrm>
            <a:off x="507468" y="237877"/>
            <a:ext cx="2646878" cy="461665"/>
          </a:xfrm>
          <a:prstGeom prst="rect">
            <a:avLst/>
          </a:prstGeom>
        </p:spPr>
        <p:txBody>
          <a:bodyPr wrap="none">
            <a:spAutoFit/>
          </a:bodyPr>
          <a:lstStyle/>
          <a:p>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学业水平考试类型</a:t>
            </a:r>
          </a:p>
        </p:txBody>
      </p:sp>
      <p:sp>
        <p:nvSpPr>
          <p:cNvPr id="16" name="原创设计师QQ598969553      _6"/>
          <p:cNvSpPr txBox="1"/>
          <p:nvPr/>
        </p:nvSpPr>
        <p:spPr>
          <a:xfrm>
            <a:off x="2699792" y="1203598"/>
            <a:ext cx="4801314" cy="1323439"/>
          </a:xfrm>
          <a:prstGeom prst="rect">
            <a:avLst/>
          </a:prstGeom>
          <a:noFill/>
          <a:ln>
            <a:noFill/>
          </a:ln>
        </p:spPr>
        <p:txBody>
          <a:bodyPr wrap="none" rtlCol="0">
            <a:spAutoFit/>
          </a:bodyPr>
          <a:lstStyle/>
          <a:p>
            <a:pPr algn="dist"/>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科目设定为</a:t>
            </a:r>
            <a:r>
              <a:rPr lang="en-US" altLang="zh-CN"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rPr>
              <a:t>14</a:t>
            </a:r>
            <a:r>
              <a:rPr lang="zh-CN" altLang="en-US"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rPr>
              <a:t>门课程</a:t>
            </a:r>
            <a:endParaRPr lang="en-US" altLang="zh-CN"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endParaRPr>
          </a:p>
          <a:p>
            <a:pPr algn="dist"/>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考试内容限定在</a:t>
            </a:r>
            <a:r>
              <a:rPr lang="zh-CN" altLang="en-US" sz="2000" dirty="0" smtClean="0">
                <a:solidFill>
                  <a:srgbClr val="C00000"/>
                </a:solidFill>
                <a:latin typeface="微软雅黑" panose="020B0503020204020204" pitchFamily="34" charset="-122"/>
                <a:ea typeface="微软雅黑" panose="020B0503020204020204" pitchFamily="34" charset="-122"/>
                <a:cs typeface="方正兰亭细黑_GBK_M" pitchFamily="2" charset="2"/>
              </a:rPr>
              <a:t>必修</a:t>
            </a:r>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课程范围内</a:t>
            </a:r>
            <a:endParaRPr lang="en-US" altLang="zh-CN"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a:p>
            <a:pPr algn="dist"/>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成绩合格方可报考相应科目的等级性考试</a:t>
            </a:r>
            <a:endParaRPr lang="en-US" altLang="zh-CN"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a:p>
            <a:pPr algn="dist"/>
            <a:r>
              <a:rPr lang="zh-CN" altLang="en-US" sz="2000" dirty="0" smtClean="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rPr>
              <a:t>高中毕业要求</a:t>
            </a:r>
            <a:endParaRPr lang="zh-CN" altLang="en-US" sz="2000" dirty="0">
              <a:gradFill>
                <a:gsLst>
                  <a:gs pos="40000">
                    <a:schemeClr val="accent2"/>
                  </a:gs>
                  <a:gs pos="100000">
                    <a:schemeClr val="accent1"/>
                  </a:gs>
                </a:gsLst>
                <a:lin ang="12600000" scaled="0"/>
              </a:gradFill>
              <a:latin typeface="微软雅黑" panose="020B0503020204020204" pitchFamily="34" charset="-122"/>
              <a:ea typeface="微软雅黑" panose="020B0503020204020204" pitchFamily="34" charset="-122"/>
              <a:cs typeface="方正兰亭细黑_GBK_M" pitchFamily="2" charset="2"/>
            </a:endParaRPr>
          </a:p>
        </p:txBody>
      </p:sp>
      <p:grpSp>
        <p:nvGrpSpPr>
          <p:cNvPr id="22" name="原创设计师QQ598969553      _9"/>
          <p:cNvGrpSpPr/>
          <p:nvPr/>
        </p:nvGrpSpPr>
        <p:grpSpPr>
          <a:xfrm>
            <a:off x="1547664" y="1208164"/>
            <a:ext cx="936105" cy="888162"/>
            <a:chOff x="-412248" y="1319482"/>
            <a:chExt cx="1193542" cy="1132415"/>
          </a:xfrm>
        </p:grpSpPr>
        <p:sp>
          <p:nvSpPr>
            <p:cNvPr id="25" name="Oval 53"/>
            <p:cNvSpPr>
              <a:spLocks noChangeArrowheads="1"/>
            </p:cNvSpPr>
            <p:nvPr/>
          </p:nvSpPr>
          <p:spPr bwMode="auto">
            <a:xfrm>
              <a:off x="-381549" y="1319482"/>
              <a:ext cx="1132134" cy="1132415"/>
            </a:xfrm>
            <a:prstGeom prst="ellipse">
              <a:avLst/>
            </a:prstGeom>
            <a:gradFill>
              <a:gsLst>
                <a:gs pos="0">
                  <a:schemeClr val="accent2"/>
                </a:gs>
                <a:gs pos="100000">
                  <a:schemeClr val="accent1"/>
                </a:gs>
              </a:gsLst>
              <a:lin ang="12600000" scaled="0"/>
            </a:gra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412248" y="1590618"/>
              <a:ext cx="1193542" cy="745594"/>
            </a:xfrm>
            <a:prstGeom prst="rect">
              <a:avLst/>
            </a:prstGeom>
          </p:spPr>
          <p:txBody>
            <a:bodyPr wrap="square" anchor="ctr">
              <a:spAutoFit/>
            </a:bodyPr>
            <a:lstStyle/>
            <a:p>
              <a:pPr algn="ctr"/>
              <a:r>
                <a:rPr lang="zh-CN" altLang="en-US" sz="1600" dirty="0" smtClean="0">
                  <a:solidFill>
                    <a:schemeClr val="bg1"/>
                  </a:solidFill>
                  <a:latin typeface="微软雅黑" pitchFamily="34" charset="-122"/>
                  <a:ea typeface="微软雅黑" pitchFamily="34" charset="-122"/>
                </a:rPr>
                <a:t>合格性考试</a:t>
              </a:r>
              <a:endParaRPr lang="zh-CN" altLang="en-US" sz="16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1348363405"/>
      </p:ext>
    </p:extLst>
  </p:cSld>
  <p:clrMapOvr>
    <a:masterClrMapping/>
  </p:clrMapOvr>
  <p:transition spd="slow"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4034357" y="2296724"/>
            <a:ext cx="1061000" cy="1214343"/>
            <a:chOff x="5379142" y="2991066"/>
            <a:chExt cx="1414667" cy="1619124"/>
          </a:xfrm>
          <a:gradFill>
            <a:gsLst>
              <a:gs pos="25000">
                <a:schemeClr val="accent2"/>
              </a:gs>
              <a:gs pos="100000">
                <a:schemeClr val="accent1"/>
              </a:gs>
            </a:gsLst>
            <a:lin ang="12600000" scaled="0"/>
          </a:gradFill>
        </p:grpSpPr>
        <p:sp>
          <p:nvSpPr>
            <p:cNvPr id="10" name="Shape 1723"/>
            <p:cNvSpPr/>
            <p:nvPr/>
          </p:nvSpPr>
          <p:spPr>
            <a:xfrm rot="18900000">
              <a:off x="5379143"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1726"/>
            <p:cNvSpPr/>
            <p:nvPr/>
          </p:nvSpPr>
          <p:spPr>
            <a:xfrm rot="18900000">
              <a:off x="5379142"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3" name="原创设计师QQ598969553      _2"/>
          <p:cNvGrpSpPr/>
          <p:nvPr/>
        </p:nvGrpSpPr>
        <p:grpSpPr>
          <a:xfrm>
            <a:off x="2672903" y="2452981"/>
            <a:ext cx="1061000" cy="1214343"/>
            <a:chOff x="3563871" y="3199409"/>
            <a:chExt cx="1414666" cy="1619124"/>
          </a:xfrm>
          <a:gradFill>
            <a:gsLst>
              <a:gs pos="25000">
                <a:schemeClr val="accent2"/>
              </a:gs>
              <a:gs pos="100000">
                <a:schemeClr val="accent1"/>
              </a:gs>
            </a:gsLst>
            <a:lin ang="12600000" scaled="0"/>
          </a:gradFill>
        </p:grpSpPr>
        <p:sp>
          <p:nvSpPr>
            <p:cNvPr id="13" name="Shape 1722"/>
            <p:cNvSpPr/>
            <p:nvPr/>
          </p:nvSpPr>
          <p:spPr>
            <a:xfrm rot="8100000">
              <a:off x="3563871" y="3403867"/>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1729"/>
            <p:cNvSpPr/>
            <p:nvPr/>
          </p:nvSpPr>
          <p:spPr>
            <a:xfrm rot="8100000">
              <a:off x="3563871"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 name="原创设计师QQ598969553      _3"/>
          <p:cNvGrpSpPr/>
          <p:nvPr/>
        </p:nvGrpSpPr>
        <p:grpSpPr>
          <a:xfrm>
            <a:off x="1259632" y="2296724"/>
            <a:ext cx="1061000" cy="1214343"/>
            <a:chOff x="1743076" y="2991066"/>
            <a:chExt cx="1414666" cy="1619124"/>
          </a:xfrm>
          <a:gradFill>
            <a:gsLst>
              <a:gs pos="25000">
                <a:schemeClr val="accent2"/>
              </a:gs>
              <a:gs pos="100000">
                <a:schemeClr val="accent1"/>
              </a:gs>
            </a:gsLst>
            <a:lin ang="12600000" scaled="0"/>
          </a:gradFill>
        </p:grpSpPr>
        <p:sp>
          <p:nvSpPr>
            <p:cNvPr id="16"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原创设计师QQ598969553      _4"/>
          <p:cNvGrpSpPr/>
          <p:nvPr/>
        </p:nvGrpSpPr>
        <p:grpSpPr>
          <a:xfrm>
            <a:off x="5399953" y="2452981"/>
            <a:ext cx="1061000" cy="1214344"/>
            <a:chOff x="7199937" y="3199409"/>
            <a:chExt cx="1414666" cy="1619125"/>
          </a:xfrm>
          <a:gradFill>
            <a:gsLst>
              <a:gs pos="25000">
                <a:schemeClr val="accent2"/>
              </a:gs>
              <a:gs pos="100000">
                <a:schemeClr val="accent1"/>
              </a:gs>
            </a:gsLst>
            <a:lin ang="12600000" scaled="0"/>
          </a:gradFill>
        </p:grpSpPr>
        <p:sp>
          <p:nvSpPr>
            <p:cNvPr id="19" name="Shape 1724"/>
            <p:cNvSpPr/>
            <p:nvPr/>
          </p:nvSpPr>
          <p:spPr>
            <a:xfrm rot="8100000">
              <a:off x="7199937" y="3403868"/>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1735"/>
            <p:cNvSpPr/>
            <p:nvPr/>
          </p:nvSpPr>
          <p:spPr>
            <a:xfrm rot="8100000">
              <a:off x="7199937"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6" name="原创设计师QQ598969553      _5"/>
          <p:cNvGrpSpPr/>
          <p:nvPr/>
        </p:nvGrpSpPr>
        <p:grpSpPr>
          <a:xfrm>
            <a:off x="6761407" y="2296724"/>
            <a:ext cx="1061000" cy="1214343"/>
            <a:chOff x="9015209" y="2991066"/>
            <a:chExt cx="1414666" cy="1619124"/>
          </a:xfrm>
          <a:gradFill>
            <a:gsLst>
              <a:gs pos="25000">
                <a:schemeClr val="accent2"/>
              </a:gs>
              <a:gs pos="100000">
                <a:schemeClr val="accent1"/>
              </a:gs>
            </a:gsLst>
            <a:lin ang="12600000" scaled="0"/>
          </a:gradFill>
        </p:grpSpPr>
        <p:sp>
          <p:nvSpPr>
            <p:cNvPr id="22" name="Shape 1725"/>
            <p:cNvSpPr/>
            <p:nvPr/>
          </p:nvSpPr>
          <p:spPr>
            <a:xfrm rot="18900000">
              <a:off x="9015209"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1738"/>
            <p:cNvSpPr/>
            <p:nvPr/>
          </p:nvSpPr>
          <p:spPr>
            <a:xfrm rot="18900000">
              <a:off x="9015209"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原创设计师QQ598969553      _6"/>
          <p:cNvSpPr txBox="1">
            <a:spLocks/>
          </p:cNvSpPr>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smtClean="0">
                <a:solidFill>
                  <a:schemeClr val="bg1"/>
                </a:solidFill>
                <a:latin typeface="微软雅黑" panose="020B0503020204020204" pitchFamily="34" charset="-122"/>
                <a:ea typeface="微软雅黑" panose="020B0503020204020204" pitchFamily="34" charset="-122"/>
              </a:rPr>
              <a:t>考试类别</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5" name="原创设计师QQ598969553      _7"/>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smtClean="0">
                <a:solidFill>
                  <a:schemeClr val="bg1"/>
                </a:solidFill>
                <a:latin typeface="微软雅黑" panose="020B0503020204020204" pitchFamily="34" charset="-122"/>
                <a:ea typeface="微软雅黑" panose="020B0503020204020204" pitchFamily="34" charset="-122"/>
              </a:rPr>
              <a:t>考试内容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6" name="原创设计师QQ598969553      _8"/>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smtClean="0">
                <a:solidFill>
                  <a:schemeClr val="bg1"/>
                </a:solidFill>
                <a:latin typeface="微软雅黑" panose="020B0503020204020204" pitchFamily="34" charset="-122"/>
                <a:ea typeface="微软雅黑" panose="020B0503020204020204" pitchFamily="34" charset="-122"/>
              </a:rPr>
              <a:t>考试方式</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7" name="原创设计师QQ598969553      _9"/>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smtClean="0">
                <a:solidFill>
                  <a:schemeClr val="bg1"/>
                </a:solidFill>
                <a:latin typeface="微软雅黑" panose="020B0503020204020204" pitchFamily="34" charset="-122"/>
                <a:ea typeface="微软雅黑" panose="020B0503020204020204" pitchFamily="34" charset="-122"/>
              </a:rPr>
              <a:t>考试组织</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8" name="原创设计师QQ598969553      _10"/>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smtClean="0">
                <a:solidFill>
                  <a:schemeClr val="bg1"/>
                </a:solidFill>
                <a:latin typeface="微软雅黑" panose="020B0503020204020204" pitchFamily="34" charset="-122"/>
                <a:ea typeface="微软雅黑" panose="020B0503020204020204" pitchFamily="34" charset="-122"/>
              </a:rPr>
              <a:t>考试安排</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9" name="原创设计师QQ598969553      _11"/>
          <p:cNvSpPr txBox="1"/>
          <p:nvPr/>
        </p:nvSpPr>
        <p:spPr>
          <a:xfrm>
            <a:off x="1259632" y="1707654"/>
            <a:ext cx="1271908" cy="295466"/>
          </a:xfrm>
          <a:prstGeom prst="rect">
            <a:avLst/>
          </a:prstGeom>
          <a:noFill/>
        </p:spPr>
        <p:txBody>
          <a:bodyPr wrap="square" lIns="0" tIns="0" rIns="0" bIns="0" rtlCol="0">
            <a:spAutoFit/>
          </a:bodyPr>
          <a:lstStyle/>
          <a:p>
            <a:pPr algn="just">
              <a:lnSpc>
                <a:spcPct val="120000"/>
              </a:lnSpc>
            </a:pPr>
            <a:r>
              <a:rPr lang="zh-CN" altLang="en-US" sz="1600" dirty="0" smtClean="0">
                <a:solidFill>
                  <a:schemeClr val="tx2"/>
                </a:solidFill>
                <a:latin typeface="微软雅黑" pitchFamily="34" charset="-122"/>
                <a:ea typeface="微软雅黑" pitchFamily="34" charset="-122"/>
              </a:rPr>
              <a:t>合格性考试</a:t>
            </a:r>
            <a:endParaRPr lang="en-US" altLang="zh-CN" sz="1600" dirty="0">
              <a:solidFill>
                <a:schemeClr val="tx2"/>
              </a:solidFill>
              <a:latin typeface="微软雅黑" pitchFamily="34" charset="-122"/>
              <a:ea typeface="微软雅黑" pitchFamily="34" charset="-122"/>
            </a:endParaRPr>
          </a:p>
        </p:txBody>
      </p:sp>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4" name="矩形 33"/>
          <p:cNvSpPr/>
          <p:nvPr/>
        </p:nvSpPr>
        <p:spPr>
          <a:xfrm>
            <a:off x="467544" y="237877"/>
            <a:ext cx="7782900" cy="461665"/>
          </a:xfrm>
          <a:prstGeom prst="rect">
            <a:avLst/>
          </a:prstGeom>
        </p:spPr>
        <p:txBody>
          <a:bodyPr wrap="none">
            <a:spAutoFit/>
          </a:bodyPr>
          <a:lstStyle/>
          <a:p>
            <a:pPr algn="ct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陕西省信息技术学业水平考试（</a:t>
            </a: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2019</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年</a:t>
            </a: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9</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月</a:t>
            </a:r>
            <a:r>
              <a:rPr lang="en-US" altLang="zh-CN" sz="2400" b="1" dirty="0" smtClean="0">
                <a:solidFill>
                  <a:schemeClr val="tx1">
                    <a:lumMod val="65000"/>
                    <a:lumOff val="35000"/>
                  </a:schemeClr>
                </a:solidFill>
                <a:latin typeface="微软雅黑" pitchFamily="34" charset="-122"/>
                <a:ea typeface="微软雅黑" pitchFamily="34" charset="-122"/>
                <a:sym typeface="微软雅黑" pitchFamily="34" charset="-122"/>
              </a:rPr>
              <a:t>1</a:t>
            </a: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日起实施）</a:t>
            </a:r>
          </a:p>
        </p:txBody>
      </p:sp>
      <p:sp>
        <p:nvSpPr>
          <p:cNvPr id="36" name="原创设计师QQ598969553      _11"/>
          <p:cNvSpPr txBox="1"/>
          <p:nvPr/>
        </p:nvSpPr>
        <p:spPr>
          <a:xfrm>
            <a:off x="2771800" y="3932468"/>
            <a:ext cx="936104" cy="295466"/>
          </a:xfrm>
          <a:prstGeom prst="rect">
            <a:avLst/>
          </a:prstGeom>
          <a:noFill/>
        </p:spPr>
        <p:txBody>
          <a:bodyPr wrap="square" lIns="0" tIns="0" rIns="0" bIns="0" rtlCol="0">
            <a:spAutoFit/>
          </a:bodyPr>
          <a:lstStyle/>
          <a:p>
            <a:pPr algn="just">
              <a:lnSpc>
                <a:spcPct val="120000"/>
              </a:lnSpc>
            </a:pPr>
            <a:r>
              <a:rPr lang="zh-CN" altLang="en-US" sz="1600" dirty="0" smtClean="0">
                <a:solidFill>
                  <a:schemeClr val="tx2"/>
                </a:solidFill>
                <a:latin typeface="微软雅黑" pitchFamily="34" charset="-122"/>
                <a:ea typeface="微软雅黑" pitchFamily="34" charset="-122"/>
              </a:rPr>
              <a:t>必修内容</a:t>
            </a:r>
            <a:endParaRPr lang="en-US" altLang="zh-CN" sz="1600" dirty="0">
              <a:solidFill>
                <a:schemeClr val="tx2"/>
              </a:solidFill>
              <a:latin typeface="微软雅黑" pitchFamily="34" charset="-122"/>
              <a:ea typeface="微软雅黑" pitchFamily="34" charset="-122"/>
            </a:endParaRPr>
          </a:p>
        </p:txBody>
      </p:sp>
      <p:sp>
        <p:nvSpPr>
          <p:cNvPr id="37" name="原创设计师QQ598969553      _11"/>
          <p:cNvSpPr txBox="1"/>
          <p:nvPr/>
        </p:nvSpPr>
        <p:spPr>
          <a:xfrm>
            <a:off x="3834024" y="1707654"/>
            <a:ext cx="1540574" cy="295466"/>
          </a:xfrm>
          <a:prstGeom prst="rect">
            <a:avLst/>
          </a:prstGeom>
          <a:noFill/>
        </p:spPr>
        <p:txBody>
          <a:bodyPr wrap="square" lIns="0" tIns="0" rIns="0" bIns="0" rtlCol="0">
            <a:spAutoFit/>
          </a:bodyPr>
          <a:lstStyle/>
          <a:p>
            <a:pPr algn="just">
              <a:lnSpc>
                <a:spcPct val="120000"/>
              </a:lnSpc>
            </a:pPr>
            <a:r>
              <a:rPr lang="zh-CN" altLang="en-US" sz="1600" dirty="0" smtClean="0">
                <a:solidFill>
                  <a:schemeClr val="tx2"/>
                </a:solidFill>
                <a:latin typeface="微软雅黑" pitchFamily="34" charset="-122"/>
                <a:ea typeface="微软雅黑" pitchFamily="34" charset="-122"/>
              </a:rPr>
              <a:t>上机操作</a:t>
            </a:r>
            <a:r>
              <a:rPr lang="en-US" altLang="zh-CN" sz="1600" dirty="0" smtClean="0">
                <a:solidFill>
                  <a:schemeClr val="tx2"/>
                </a:solidFill>
                <a:latin typeface="微软雅黑" pitchFamily="34" charset="-122"/>
                <a:ea typeface="微软雅黑" pitchFamily="34" charset="-122"/>
              </a:rPr>
              <a:t>60</a:t>
            </a:r>
            <a:r>
              <a:rPr lang="zh-CN" altLang="en-US" sz="1600" dirty="0" smtClean="0">
                <a:solidFill>
                  <a:schemeClr val="tx2"/>
                </a:solidFill>
                <a:latin typeface="微软雅黑" pitchFamily="34" charset="-122"/>
                <a:ea typeface="微软雅黑" pitchFamily="34" charset="-122"/>
              </a:rPr>
              <a:t>分钟</a:t>
            </a:r>
            <a:endParaRPr lang="en-US" altLang="zh-CN" sz="1600" dirty="0">
              <a:solidFill>
                <a:schemeClr val="tx2"/>
              </a:solidFill>
              <a:latin typeface="微软雅黑" pitchFamily="34" charset="-122"/>
              <a:ea typeface="微软雅黑" pitchFamily="34" charset="-122"/>
            </a:endParaRPr>
          </a:p>
        </p:txBody>
      </p:sp>
      <p:sp>
        <p:nvSpPr>
          <p:cNvPr id="38" name="原创设计师QQ598969553      _11"/>
          <p:cNvSpPr txBox="1"/>
          <p:nvPr/>
        </p:nvSpPr>
        <p:spPr>
          <a:xfrm>
            <a:off x="5335682" y="3867894"/>
            <a:ext cx="1324550" cy="295466"/>
          </a:xfrm>
          <a:prstGeom prst="rect">
            <a:avLst/>
          </a:prstGeom>
          <a:noFill/>
        </p:spPr>
        <p:txBody>
          <a:bodyPr wrap="square" lIns="0" tIns="0" rIns="0" bIns="0" rtlCol="0">
            <a:spAutoFit/>
          </a:bodyPr>
          <a:lstStyle/>
          <a:p>
            <a:pPr algn="just">
              <a:lnSpc>
                <a:spcPct val="120000"/>
              </a:lnSpc>
            </a:pPr>
            <a:r>
              <a:rPr lang="zh-CN" altLang="en-US" sz="1600" dirty="0" smtClean="0">
                <a:solidFill>
                  <a:schemeClr val="tx2"/>
                </a:solidFill>
                <a:latin typeface="微软雅黑" pitchFamily="34" charset="-122"/>
                <a:ea typeface="微软雅黑" pitchFamily="34" charset="-122"/>
              </a:rPr>
              <a:t>省上统一组织</a:t>
            </a:r>
            <a:endParaRPr lang="en-US" altLang="zh-CN" sz="1600" dirty="0">
              <a:solidFill>
                <a:schemeClr val="tx2"/>
              </a:solidFill>
              <a:latin typeface="微软雅黑" pitchFamily="34" charset="-122"/>
              <a:ea typeface="微软雅黑" pitchFamily="34" charset="-122"/>
            </a:endParaRPr>
          </a:p>
        </p:txBody>
      </p:sp>
      <p:sp>
        <p:nvSpPr>
          <p:cNvPr id="39" name="原创设计师QQ598969553      _11"/>
          <p:cNvSpPr txBox="1"/>
          <p:nvPr/>
        </p:nvSpPr>
        <p:spPr>
          <a:xfrm>
            <a:off x="6372200" y="1131590"/>
            <a:ext cx="2592288" cy="1181862"/>
          </a:xfrm>
          <a:prstGeom prst="rect">
            <a:avLst/>
          </a:prstGeom>
          <a:noFill/>
        </p:spPr>
        <p:txBody>
          <a:bodyPr wrap="square" lIns="0" tIns="0" rIns="0" bIns="0" rtlCol="0">
            <a:spAutoFit/>
          </a:bodyPr>
          <a:lstStyle/>
          <a:p>
            <a:pPr algn="just">
              <a:lnSpc>
                <a:spcPct val="120000"/>
              </a:lnSpc>
            </a:pPr>
            <a:r>
              <a:rPr lang="zh-CN" altLang="en-US" sz="1600" dirty="0" smtClean="0">
                <a:solidFill>
                  <a:schemeClr val="tx2"/>
                </a:solidFill>
                <a:latin typeface="微软雅黑" pitchFamily="34" charset="-122"/>
                <a:ea typeface="微软雅黑" pitchFamily="34" charset="-122"/>
              </a:rPr>
              <a:t>随教随考随清</a:t>
            </a:r>
            <a:endParaRPr lang="en-US" altLang="zh-CN" sz="1600" dirty="0" smtClean="0">
              <a:solidFill>
                <a:schemeClr val="tx2"/>
              </a:solidFill>
              <a:latin typeface="微软雅黑" pitchFamily="34" charset="-122"/>
              <a:ea typeface="微软雅黑" pitchFamily="34" charset="-122"/>
            </a:endParaRPr>
          </a:p>
          <a:p>
            <a:pPr algn="just">
              <a:lnSpc>
                <a:spcPct val="120000"/>
              </a:lnSpc>
            </a:pPr>
            <a:r>
              <a:rPr lang="zh-CN" altLang="en-US" sz="1600" dirty="0" smtClean="0">
                <a:solidFill>
                  <a:schemeClr val="tx2"/>
                </a:solidFill>
                <a:latin typeface="微软雅黑" pitchFamily="34" charset="-122"/>
                <a:ea typeface="微软雅黑" pitchFamily="34" charset="-122"/>
              </a:rPr>
              <a:t>每年</a:t>
            </a:r>
            <a:r>
              <a:rPr lang="en-US" altLang="zh-CN" sz="1600" dirty="0" smtClean="0">
                <a:solidFill>
                  <a:schemeClr val="tx2"/>
                </a:solidFill>
                <a:latin typeface="微软雅黑" pitchFamily="34" charset="-122"/>
                <a:ea typeface="微软雅黑" pitchFamily="34" charset="-122"/>
              </a:rPr>
              <a:t>4</a:t>
            </a:r>
            <a:r>
              <a:rPr lang="zh-CN" altLang="en-US" sz="1600" dirty="0" smtClean="0">
                <a:solidFill>
                  <a:schemeClr val="tx2"/>
                </a:solidFill>
                <a:latin typeface="微软雅黑" pitchFamily="34" charset="-122"/>
                <a:ea typeface="微软雅黑" pitchFamily="34" charset="-122"/>
              </a:rPr>
              <a:t>月第二周的后三天进行</a:t>
            </a:r>
            <a:endParaRPr lang="en-US" altLang="zh-CN" sz="1600" dirty="0" smtClean="0">
              <a:solidFill>
                <a:schemeClr val="tx2"/>
              </a:solidFill>
              <a:latin typeface="微软雅黑" pitchFamily="34" charset="-122"/>
              <a:ea typeface="微软雅黑" pitchFamily="34" charset="-122"/>
            </a:endParaRPr>
          </a:p>
          <a:p>
            <a:pPr algn="just">
              <a:lnSpc>
                <a:spcPct val="120000"/>
              </a:lnSpc>
            </a:pPr>
            <a:r>
              <a:rPr lang="zh-CN" altLang="en-US" sz="1600" dirty="0" smtClean="0">
                <a:solidFill>
                  <a:schemeClr val="tx2"/>
                </a:solidFill>
                <a:latin typeface="微软雅黑" pitchFamily="34" charset="-122"/>
                <a:ea typeface="微软雅黑" pitchFamily="34" charset="-122"/>
              </a:rPr>
              <a:t>具体办法待定</a:t>
            </a:r>
            <a:endParaRPr lang="en-US" altLang="zh-CN" sz="1600" dirty="0" smtClean="0">
              <a:solidFill>
                <a:schemeClr val="tx2"/>
              </a:solidFill>
              <a:latin typeface="微软雅黑" pitchFamily="34" charset="-122"/>
              <a:ea typeface="微软雅黑" pitchFamily="34" charset="-122"/>
            </a:endParaRPr>
          </a:p>
          <a:p>
            <a:pPr algn="just">
              <a:lnSpc>
                <a:spcPct val="120000"/>
              </a:lnSpc>
            </a:pPr>
            <a:endParaRPr lang="en-US" altLang="zh-CN" sz="1600"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xmlns="" val="0"/>
              </a:ext>
            </a:extLst>
          </a:blip>
          <a:stretch>
            <a:fillRect/>
          </a:stretch>
        </p:blipFill>
        <p:spPr>
          <a:xfrm>
            <a:off x="3583616" y="17705564"/>
            <a:ext cx="1976768" cy="511028"/>
          </a:xfrm>
          <a:prstGeom prst="rect">
            <a:avLst/>
          </a:prstGeom>
        </p:spPr>
      </p:pic>
      <p:sp>
        <p:nvSpPr>
          <p:cNvPr id="34" name="矩形 33"/>
          <p:cNvSpPr/>
          <p:nvPr/>
        </p:nvSpPr>
        <p:spPr>
          <a:xfrm>
            <a:off x="866346" y="237877"/>
            <a:ext cx="2339102" cy="461665"/>
          </a:xfrm>
          <a:prstGeom prst="rect">
            <a:avLst/>
          </a:prstGeom>
        </p:spPr>
        <p:txBody>
          <a:bodyPr wrap="none">
            <a:spAutoFit/>
          </a:bodyPr>
          <a:lstStyle/>
          <a:p>
            <a:pPr algn="ctr"/>
            <a:r>
              <a:rPr lang="zh-CN" altLang="en-US" sz="2400" b="1" dirty="0" smtClean="0">
                <a:solidFill>
                  <a:schemeClr val="tx1">
                    <a:lumMod val="65000"/>
                    <a:lumOff val="35000"/>
                  </a:schemeClr>
                </a:solidFill>
                <a:latin typeface="微软雅黑" pitchFamily="34" charset="-122"/>
                <a:ea typeface="微软雅黑" pitchFamily="34" charset="-122"/>
                <a:sym typeface="微软雅黑" pitchFamily="34" charset="-122"/>
              </a:rPr>
              <a:t>合格性考试内容</a:t>
            </a:r>
          </a:p>
        </p:txBody>
      </p:sp>
      <p:pic>
        <p:nvPicPr>
          <p:cNvPr id="6" name="图片 5" descr="必修结构图.gif"/>
          <p:cNvPicPr>
            <a:picLocks noChangeAspect="1"/>
          </p:cNvPicPr>
          <p:nvPr/>
        </p:nvPicPr>
        <p:blipFill>
          <a:blip r:embed="rId4" cstate="print"/>
          <a:stretch>
            <a:fillRect/>
          </a:stretch>
        </p:blipFill>
        <p:spPr>
          <a:xfrm>
            <a:off x="1403648" y="1203598"/>
            <a:ext cx="5324475" cy="3019425"/>
          </a:xfrm>
          <a:prstGeom prst="rect">
            <a:avLst/>
          </a:prstGeom>
        </p:spPr>
      </p:pic>
    </p:spTree>
    <p:extLst>
      <p:ext uri="{BB962C8B-B14F-4D97-AF65-F5344CB8AC3E}">
        <p14:creationId xmlns:p14="http://schemas.microsoft.com/office/powerpoint/2010/main" xmlns="" val="529525535"/>
      </p:ext>
    </p:extLst>
  </p:cSld>
  <p:clrMapOvr>
    <a:masterClrMapping/>
  </p:clrMapOvr>
  <p:transition spd="slow" advTm="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6"/>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0073C3"/>
      </a:accent1>
      <a:accent2>
        <a:srgbClr val="01B0F1"/>
      </a:accent2>
      <a:accent3>
        <a:srgbClr val="0073C3"/>
      </a:accent3>
      <a:accent4>
        <a:srgbClr val="01B0F1"/>
      </a:accent4>
      <a:accent5>
        <a:srgbClr val="0073C3"/>
      </a:accent5>
      <a:accent6>
        <a:srgbClr val="01B0F1"/>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TotalTime>
  <Words>2513</Words>
  <Application>Microsoft Office PowerPoint</Application>
  <PresentationFormat>全屏显示(16:9)</PresentationFormat>
  <Paragraphs>229</Paragraphs>
  <Slides>36</Slides>
  <Notes>36</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346</cp:revision>
  <dcterms:created xsi:type="dcterms:W3CDTF">2015-12-26T16:30:42Z</dcterms:created>
  <dcterms:modified xsi:type="dcterms:W3CDTF">2018-07-28T08:48:15Z</dcterms:modified>
</cp:coreProperties>
</file>