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1"/>
  </p:notesMasterIdLst>
  <p:sldIdLst>
    <p:sldId id="257" r:id="rId2"/>
    <p:sldId id="419" r:id="rId3"/>
    <p:sldId id="415" r:id="rId4"/>
    <p:sldId id="436" r:id="rId5"/>
    <p:sldId id="416" r:id="rId6"/>
    <p:sldId id="554" r:id="rId7"/>
    <p:sldId id="356" r:id="rId8"/>
    <p:sldId id="692" r:id="rId9"/>
    <p:sldId id="422" r:id="rId10"/>
    <p:sldId id="421" r:id="rId11"/>
    <p:sldId id="432" r:id="rId12"/>
    <p:sldId id="433" r:id="rId13"/>
    <p:sldId id="434" r:id="rId14"/>
    <p:sldId id="679" r:id="rId15"/>
    <p:sldId id="435" r:id="rId16"/>
    <p:sldId id="437" r:id="rId17"/>
    <p:sldId id="417" r:id="rId18"/>
    <p:sldId id="418" r:id="rId19"/>
    <p:sldId id="420" r:id="rId20"/>
    <p:sldId id="425" r:id="rId21"/>
    <p:sldId id="423" r:id="rId22"/>
    <p:sldId id="424" r:id="rId23"/>
    <p:sldId id="438" r:id="rId24"/>
    <p:sldId id="442" r:id="rId25"/>
    <p:sldId id="439" r:id="rId26"/>
    <p:sldId id="440" r:id="rId27"/>
    <p:sldId id="690" r:id="rId28"/>
    <p:sldId id="689" r:id="rId29"/>
    <p:sldId id="365" r:id="rId30"/>
    <p:sldId id="441" r:id="rId31"/>
    <p:sldId id="366" r:id="rId32"/>
    <p:sldId id="367" r:id="rId33"/>
    <p:sldId id="369" r:id="rId34"/>
    <p:sldId id="693" r:id="rId35"/>
    <p:sldId id="372" r:id="rId36"/>
    <p:sldId id="373" r:id="rId37"/>
    <p:sldId id="381" r:id="rId38"/>
    <p:sldId id="382" r:id="rId39"/>
    <p:sldId id="674" r:id="rId40"/>
    <p:sldId id="383" r:id="rId41"/>
    <p:sldId id="384" r:id="rId42"/>
    <p:sldId id="385" r:id="rId43"/>
    <p:sldId id="386" r:id="rId44"/>
    <p:sldId id="387" r:id="rId45"/>
    <p:sldId id="388" r:id="rId46"/>
    <p:sldId id="389" r:id="rId47"/>
    <p:sldId id="390" r:id="rId48"/>
    <p:sldId id="391" r:id="rId49"/>
    <p:sldId id="392" r:id="rId50"/>
    <p:sldId id="675" r:id="rId51"/>
    <p:sldId id="677" r:id="rId52"/>
    <p:sldId id="676" r:id="rId53"/>
    <p:sldId id="678" r:id="rId54"/>
    <p:sldId id="694" r:id="rId55"/>
    <p:sldId id="681" r:id="rId56"/>
    <p:sldId id="263" r:id="rId57"/>
    <p:sldId id="265" r:id="rId58"/>
    <p:sldId id="264" r:id="rId59"/>
    <p:sldId id="267" r:id="rId60"/>
    <p:sldId id="266" r:id="rId61"/>
    <p:sldId id="268" r:id="rId62"/>
    <p:sldId id="269" r:id="rId63"/>
    <p:sldId id="270" r:id="rId64"/>
    <p:sldId id="271" r:id="rId65"/>
    <p:sldId id="272" r:id="rId66"/>
    <p:sldId id="273" r:id="rId67"/>
    <p:sldId id="274" r:id="rId68"/>
    <p:sldId id="277" r:id="rId69"/>
    <p:sldId id="278" r:id="rId70"/>
    <p:sldId id="279" r:id="rId71"/>
    <p:sldId id="350" r:id="rId72"/>
    <p:sldId id="280" r:id="rId73"/>
    <p:sldId id="680" r:id="rId74"/>
    <p:sldId id="281" r:id="rId75"/>
    <p:sldId id="282" r:id="rId76"/>
    <p:sldId id="283" r:id="rId77"/>
    <p:sldId id="285" r:id="rId78"/>
    <p:sldId id="286" r:id="rId79"/>
    <p:sldId id="287" r:id="rId8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p:cViewPr varScale="1">
        <p:scale>
          <a:sx n="120" d="100"/>
          <a:sy n="120" d="100"/>
        </p:scale>
        <p:origin x="564" y="96"/>
      </p:cViewPr>
      <p:guideLst>
        <p:guide orient="horz" pos="1620"/>
        <p:guide pos="2851"/>
      </p:guideLst>
    </p:cSldViewPr>
  </p:slideViewPr>
  <p:notesTextViewPr>
    <p:cViewPr>
      <p:scale>
        <a:sx n="100" d="100"/>
        <a:sy n="100" d="100"/>
      </p:scale>
      <p:origin x="0" y="0"/>
    </p:cViewPr>
  </p:notesTextViewPr>
  <p:sorterViewPr>
    <p:cViewPr>
      <p:scale>
        <a:sx n="150" d="100"/>
        <a:sy n="150" d="100"/>
      </p:scale>
      <p:origin x="0" y="-267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06D5576-F863-4BFF-95ED-4DE0A2535B04}" type="doc">
      <dgm:prSet loTypeId="urn:microsoft.com/office/officeart/2005/8/layout/pyramid2#1" loCatId="pyramid" qsTypeId="urn:microsoft.com/office/officeart/2005/8/quickstyle/simple2" qsCatId="simple" csTypeId="urn:microsoft.com/office/officeart/2005/8/colors/accent1_2#1" csCatId="accent1" phldr="1"/>
      <dgm:spPr/>
    </dgm:pt>
    <dgm:pt modelId="{096291FF-0143-4380-A237-35ED51788B79}">
      <dgm:prSet phldrT="[文本]" custT="1"/>
      <dgm:spPr/>
      <dgm:t>
        <a:bodyPr/>
        <a:lstStyle/>
        <a:p>
          <a:r>
            <a:rPr lang="zh-CN" sz="2800" b="1" smtClean="0">
              <a:latin typeface="黑体" panose="02010609060101010101" pitchFamily="49" charset="-122"/>
              <a:ea typeface="黑体" panose="02010609060101010101" pitchFamily="49" charset="-122"/>
            </a:rPr>
            <a:t>考实性认识</a:t>
          </a:r>
          <a:endParaRPr lang="zh-CN" altLang="en-US" sz="2800" b="1" dirty="0">
            <a:latin typeface="黑体" panose="02010609060101010101" pitchFamily="49" charset="-122"/>
            <a:ea typeface="黑体" panose="02010609060101010101" pitchFamily="49" charset="-122"/>
          </a:endParaRPr>
        </a:p>
      </dgm:t>
    </dgm:pt>
    <dgm:pt modelId="{D0A44F16-5826-4AA2-8FA5-EBE728F97D8C}" type="parTrans" cxnId="{201656A2-306A-4672-A643-AA999D4E70F6}">
      <dgm:prSet/>
      <dgm:spPr/>
      <dgm:t>
        <a:bodyPr/>
        <a:lstStyle/>
        <a:p>
          <a:endParaRPr lang="zh-CN" altLang="en-US"/>
        </a:p>
      </dgm:t>
    </dgm:pt>
    <dgm:pt modelId="{752ADC2F-892D-41D8-B280-DDFA46BEFD76}" type="sibTrans" cxnId="{201656A2-306A-4672-A643-AA999D4E70F6}">
      <dgm:prSet/>
      <dgm:spPr/>
      <dgm:t>
        <a:bodyPr/>
        <a:lstStyle/>
        <a:p>
          <a:endParaRPr lang="zh-CN" altLang="en-US"/>
        </a:p>
      </dgm:t>
    </dgm:pt>
    <dgm:pt modelId="{E6EC9842-859E-4872-859A-764D2EA9F6E1}">
      <dgm:prSet phldrT="[文本]" custT="1"/>
      <dgm:spPr/>
      <dgm:t>
        <a:bodyPr/>
        <a:lstStyle/>
        <a:p>
          <a:r>
            <a:rPr lang="zh-CN" sz="2800" b="1" smtClean="0">
              <a:latin typeface="黑体" panose="02010609060101010101" pitchFamily="49" charset="-122"/>
              <a:ea typeface="黑体" panose="02010609060101010101" pitchFamily="49" charset="-122"/>
            </a:rPr>
            <a:t>抽象性认识</a:t>
          </a:r>
          <a:endParaRPr lang="zh-CN" altLang="en-US" sz="2800" b="1" dirty="0">
            <a:latin typeface="黑体" panose="02010609060101010101" pitchFamily="49" charset="-122"/>
            <a:ea typeface="黑体" panose="02010609060101010101" pitchFamily="49" charset="-122"/>
          </a:endParaRPr>
        </a:p>
      </dgm:t>
    </dgm:pt>
    <dgm:pt modelId="{149B5A03-4611-401D-BFD4-BE96D8086C07}" type="parTrans" cxnId="{889A7DEF-F70A-48B6-BD31-0C8B31EF18EB}">
      <dgm:prSet/>
      <dgm:spPr/>
      <dgm:t>
        <a:bodyPr/>
        <a:lstStyle/>
        <a:p>
          <a:endParaRPr lang="zh-CN" altLang="en-US"/>
        </a:p>
      </dgm:t>
    </dgm:pt>
    <dgm:pt modelId="{43DDDE7F-6A9A-4248-AF6E-9F108E624451}" type="sibTrans" cxnId="{889A7DEF-F70A-48B6-BD31-0C8B31EF18EB}">
      <dgm:prSet/>
      <dgm:spPr/>
      <dgm:t>
        <a:bodyPr/>
        <a:lstStyle/>
        <a:p>
          <a:endParaRPr lang="zh-CN" altLang="en-US"/>
        </a:p>
      </dgm:t>
    </dgm:pt>
    <dgm:pt modelId="{770FA709-5E63-4754-9BB3-FBEDCEAF8CA7}">
      <dgm:prSet phldrT="[文本]" custT="1"/>
      <dgm:spPr/>
      <dgm:t>
        <a:bodyPr/>
        <a:lstStyle/>
        <a:p>
          <a:r>
            <a:rPr lang="zh-CN" sz="2800" b="1" smtClean="0">
              <a:latin typeface="黑体" panose="02010609060101010101" pitchFamily="49" charset="-122"/>
              <a:ea typeface="黑体" panose="02010609060101010101" pitchFamily="49" charset="-122"/>
            </a:rPr>
            <a:t>价值性认识</a:t>
          </a:r>
          <a:endParaRPr lang="zh-CN" altLang="en-US" sz="2800" b="1" dirty="0">
            <a:latin typeface="黑体" panose="02010609060101010101" pitchFamily="49" charset="-122"/>
            <a:ea typeface="黑体" panose="02010609060101010101" pitchFamily="49" charset="-122"/>
          </a:endParaRPr>
        </a:p>
      </dgm:t>
    </dgm:pt>
    <dgm:pt modelId="{CB790277-B201-4401-9406-C9D2D03FAB92}" type="parTrans" cxnId="{AF910A81-9169-47F1-9AD8-4EA18EE28811}">
      <dgm:prSet/>
      <dgm:spPr/>
      <dgm:t>
        <a:bodyPr/>
        <a:lstStyle/>
        <a:p>
          <a:endParaRPr lang="zh-CN" altLang="en-US"/>
        </a:p>
      </dgm:t>
    </dgm:pt>
    <dgm:pt modelId="{0A9845A0-675E-4F7B-8178-E8BB226F6EA7}" type="sibTrans" cxnId="{AF910A81-9169-47F1-9AD8-4EA18EE28811}">
      <dgm:prSet/>
      <dgm:spPr/>
      <dgm:t>
        <a:bodyPr/>
        <a:lstStyle/>
        <a:p>
          <a:endParaRPr lang="zh-CN" altLang="en-US"/>
        </a:p>
      </dgm:t>
    </dgm:pt>
    <dgm:pt modelId="{344470B1-49D6-4A23-B519-9056C0319CBC}" type="pres">
      <dgm:prSet presAssocID="{F06D5576-F863-4BFF-95ED-4DE0A2535B04}" presName="compositeShape" presStyleCnt="0">
        <dgm:presLayoutVars>
          <dgm:dir/>
          <dgm:resizeHandles/>
        </dgm:presLayoutVars>
      </dgm:prSet>
      <dgm:spPr/>
    </dgm:pt>
    <dgm:pt modelId="{A3A50491-762D-445A-ABA8-32F902E69063}" type="pres">
      <dgm:prSet presAssocID="{F06D5576-F863-4BFF-95ED-4DE0A2535B04}" presName="pyramid" presStyleLbl="node1" presStyleIdx="0" presStyleCnt="1" custScaleX="130477"/>
      <dgm:spPr/>
    </dgm:pt>
    <dgm:pt modelId="{F2B7A721-9F34-4234-95A9-975CBBFC78FE}" type="pres">
      <dgm:prSet presAssocID="{F06D5576-F863-4BFF-95ED-4DE0A2535B04}" presName="theList" presStyleCnt="0"/>
      <dgm:spPr/>
    </dgm:pt>
    <dgm:pt modelId="{971F82B5-5933-4717-8A00-7EBE0F4C5DB0}" type="pres">
      <dgm:prSet presAssocID="{096291FF-0143-4380-A237-35ED51788B79}" presName="aNode" presStyleLbl="fgAcc1" presStyleIdx="0" presStyleCnt="3" custScaleX="123752">
        <dgm:presLayoutVars>
          <dgm:bulletEnabled val="1"/>
        </dgm:presLayoutVars>
      </dgm:prSet>
      <dgm:spPr/>
      <dgm:t>
        <a:bodyPr/>
        <a:lstStyle/>
        <a:p>
          <a:endParaRPr lang="zh-CN" altLang="en-US"/>
        </a:p>
      </dgm:t>
    </dgm:pt>
    <dgm:pt modelId="{A894EC04-7473-4112-AD04-B61E8F13C755}" type="pres">
      <dgm:prSet presAssocID="{096291FF-0143-4380-A237-35ED51788B79}" presName="aSpace" presStyleCnt="0"/>
      <dgm:spPr/>
    </dgm:pt>
    <dgm:pt modelId="{7766A257-BDDD-4BB4-A7C2-62E53231ED6B}" type="pres">
      <dgm:prSet presAssocID="{E6EC9842-859E-4872-859A-764D2EA9F6E1}" presName="aNode" presStyleLbl="fgAcc1" presStyleIdx="1" presStyleCnt="3" custScaleX="114787">
        <dgm:presLayoutVars>
          <dgm:bulletEnabled val="1"/>
        </dgm:presLayoutVars>
      </dgm:prSet>
      <dgm:spPr/>
      <dgm:t>
        <a:bodyPr/>
        <a:lstStyle/>
        <a:p>
          <a:endParaRPr lang="zh-CN" altLang="en-US"/>
        </a:p>
      </dgm:t>
    </dgm:pt>
    <dgm:pt modelId="{1B8ED61A-0D67-409B-9C66-3A4017636E23}" type="pres">
      <dgm:prSet presAssocID="{E6EC9842-859E-4872-859A-764D2EA9F6E1}" presName="aSpace" presStyleCnt="0"/>
      <dgm:spPr/>
    </dgm:pt>
    <dgm:pt modelId="{4D00E582-922E-4CC3-94DE-AAE47A26CB19}" type="pres">
      <dgm:prSet presAssocID="{770FA709-5E63-4754-9BB3-FBEDCEAF8CA7}" presName="aNode" presStyleLbl="fgAcc1" presStyleIdx="2" presStyleCnt="3" custScaleX="114787">
        <dgm:presLayoutVars>
          <dgm:bulletEnabled val="1"/>
        </dgm:presLayoutVars>
      </dgm:prSet>
      <dgm:spPr/>
      <dgm:t>
        <a:bodyPr/>
        <a:lstStyle/>
        <a:p>
          <a:endParaRPr lang="zh-CN" altLang="en-US"/>
        </a:p>
      </dgm:t>
    </dgm:pt>
    <dgm:pt modelId="{48E1D5AB-1063-44D1-A1F4-A9684066BE03}" type="pres">
      <dgm:prSet presAssocID="{770FA709-5E63-4754-9BB3-FBEDCEAF8CA7}" presName="aSpace" presStyleCnt="0"/>
      <dgm:spPr/>
    </dgm:pt>
  </dgm:ptLst>
  <dgm:cxnLst>
    <dgm:cxn modelId="{9C46F5B8-3187-4536-AC81-37E953C16115}" type="presOf" srcId="{F06D5576-F863-4BFF-95ED-4DE0A2535B04}" destId="{344470B1-49D6-4A23-B519-9056C0319CBC}" srcOrd="0" destOrd="0" presId="urn:microsoft.com/office/officeart/2005/8/layout/pyramid2#1"/>
    <dgm:cxn modelId="{0D4B4F02-4B4F-4B69-A3B7-4CB3F42B2A96}" type="presOf" srcId="{770FA709-5E63-4754-9BB3-FBEDCEAF8CA7}" destId="{4D00E582-922E-4CC3-94DE-AAE47A26CB19}" srcOrd="0" destOrd="0" presId="urn:microsoft.com/office/officeart/2005/8/layout/pyramid2#1"/>
    <dgm:cxn modelId="{3678B1CA-5A58-47CD-85D5-73535DA292DC}" type="presOf" srcId="{E6EC9842-859E-4872-859A-764D2EA9F6E1}" destId="{7766A257-BDDD-4BB4-A7C2-62E53231ED6B}" srcOrd="0" destOrd="0" presId="urn:microsoft.com/office/officeart/2005/8/layout/pyramid2#1"/>
    <dgm:cxn modelId="{889A7DEF-F70A-48B6-BD31-0C8B31EF18EB}" srcId="{F06D5576-F863-4BFF-95ED-4DE0A2535B04}" destId="{E6EC9842-859E-4872-859A-764D2EA9F6E1}" srcOrd="1" destOrd="0" parTransId="{149B5A03-4611-401D-BFD4-BE96D8086C07}" sibTransId="{43DDDE7F-6A9A-4248-AF6E-9F108E624451}"/>
    <dgm:cxn modelId="{AF910A81-9169-47F1-9AD8-4EA18EE28811}" srcId="{F06D5576-F863-4BFF-95ED-4DE0A2535B04}" destId="{770FA709-5E63-4754-9BB3-FBEDCEAF8CA7}" srcOrd="2" destOrd="0" parTransId="{CB790277-B201-4401-9406-C9D2D03FAB92}" sibTransId="{0A9845A0-675E-4F7B-8178-E8BB226F6EA7}"/>
    <dgm:cxn modelId="{2572B1B8-3D31-455E-BD72-4F1B8C750B1D}" type="presOf" srcId="{096291FF-0143-4380-A237-35ED51788B79}" destId="{971F82B5-5933-4717-8A00-7EBE0F4C5DB0}" srcOrd="0" destOrd="0" presId="urn:microsoft.com/office/officeart/2005/8/layout/pyramid2#1"/>
    <dgm:cxn modelId="{201656A2-306A-4672-A643-AA999D4E70F6}" srcId="{F06D5576-F863-4BFF-95ED-4DE0A2535B04}" destId="{096291FF-0143-4380-A237-35ED51788B79}" srcOrd="0" destOrd="0" parTransId="{D0A44F16-5826-4AA2-8FA5-EBE728F97D8C}" sibTransId="{752ADC2F-892D-41D8-B280-DDFA46BEFD76}"/>
    <dgm:cxn modelId="{69807074-1EB4-4DC7-B57A-A5562BDA3630}" type="presParOf" srcId="{344470B1-49D6-4A23-B519-9056C0319CBC}" destId="{A3A50491-762D-445A-ABA8-32F902E69063}" srcOrd="0" destOrd="0" presId="urn:microsoft.com/office/officeart/2005/8/layout/pyramid2#1"/>
    <dgm:cxn modelId="{EC71F003-D23E-493A-8B5E-B3A364DBACF2}" type="presParOf" srcId="{344470B1-49D6-4A23-B519-9056C0319CBC}" destId="{F2B7A721-9F34-4234-95A9-975CBBFC78FE}" srcOrd="1" destOrd="0" presId="urn:microsoft.com/office/officeart/2005/8/layout/pyramid2#1"/>
    <dgm:cxn modelId="{7C5CB6BF-4784-42EA-952B-0A0922780C9C}" type="presParOf" srcId="{F2B7A721-9F34-4234-95A9-975CBBFC78FE}" destId="{971F82B5-5933-4717-8A00-7EBE0F4C5DB0}" srcOrd="0" destOrd="0" presId="urn:microsoft.com/office/officeart/2005/8/layout/pyramid2#1"/>
    <dgm:cxn modelId="{C0053052-18D4-456B-83E1-B80AE3CC8599}" type="presParOf" srcId="{F2B7A721-9F34-4234-95A9-975CBBFC78FE}" destId="{A894EC04-7473-4112-AD04-B61E8F13C755}" srcOrd="1" destOrd="0" presId="urn:microsoft.com/office/officeart/2005/8/layout/pyramid2#1"/>
    <dgm:cxn modelId="{D32BFF62-5924-4BDF-9D04-D0B2ADDAF9AF}" type="presParOf" srcId="{F2B7A721-9F34-4234-95A9-975CBBFC78FE}" destId="{7766A257-BDDD-4BB4-A7C2-62E53231ED6B}" srcOrd="2" destOrd="0" presId="urn:microsoft.com/office/officeart/2005/8/layout/pyramid2#1"/>
    <dgm:cxn modelId="{F86C669C-63F5-423F-A7D0-201C602E37F1}" type="presParOf" srcId="{F2B7A721-9F34-4234-95A9-975CBBFC78FE}" destId="{1B8ED61A-0D67-409B-9C66-3A4017636E23}" srcOrd="3" destOrd="0" presId="urn:microsoft.com/office/officeart/2005/8/layout/pyramid2#1"/>
    <dgm:cxn modelId="{D4C03DAF-399A-401B-8957-A58BE2B88E1C}" type="presParOf" srcId="{F2B7A721-9F34-4234-95A9-975CBBFC78FE}" destId="{4D00E582-922E-4CC3-94DE-AAE47A26CB19}" srcOrd="4" destOrd="0" presId="urn:microsoft.com/office/officeart/2005/8/layout/pyramid2#1"/>
    <dgm:cxn modelId="{3A8505ED-DE5B-4C0C-A883-AAE22CBC808B}" type="presParOf" srcId="{F2B7A721-9F34-4234-95A9-975CBBFC78FE}" destId="{48E1D5AB-1063-44D1-A1F4-A9684066BE03}" srcOrd="5" destOrd="0" presId="urn:microsoft.com/office/officeart/2005/8/layout/pyramid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6D5576-F863-4BFF-95ED-4DE0A2535B04}" type="doc">
      <dgm:prSet loTypeId="urn:microsoft.com/office/officeart/2005/8/layout/pyramid2#1" loCatId="pyramid" qsTypeId="urn:microsoft.com/office/officeart/2005/8/quickstyle/simple1#1" qsCatId="simple" csTypeId="urn:microsoft.com/office/officeart/2005/8/colors/accent1_2#1" csCatId="accent1" phldr="1"/>
      <dgm:spPr/>
    </dgm:pt>
    <dgm:pt modelId="{096291FF-0143-4380-A237-35ED51788B79}">
      <dgm:prSet phldrT="[文本]" custT="1"/>
      <dgm:spPr/>
      <dgm:t>
        <a:bodyPr/>
        <a:lstStyle/>
        <a:p>
          <a:r>
            <a:rPr lang="zh-CN" altLang="en-US" sz="2800" dirty="0" smtClean="0">
              <a:solidFill>
                <a:srgbClr val="FF0000"/>
              </a:solidFill>
              <a:latin typeface="黑体" panose="02010609060101010101" pitchFamily="49" charset="-122"/>
              <a:ea typeface="黑体" panose="02010609060101010101" pitchFamily="49" charset="-122"/>
            </a:rPr>
            <a:t>价值判断</a:t>
          </a:r>
          <a:endParaRPr lang="zh-CN" altLang="en-US" sz="2800" dirty="0">
            <a:solidFill>
              <a:srgbClr val="FF0000"/>
            </a:solidFill>
            <a:latin typeface="黑体" panose="02010609060101010101" pitchFamily="49" charset="-122"/>
            <a:ea typeface="黑体" panose="02010609060101010101" pitchFamily="49" charset="-122"/>
          </a:endParaRPr>
        </a:p>
      </dgm:t>
    </dgm:pt>
    <dgm:pt modelId="{D0A44F16-5826-4AA2-8FA5-EBE728F97D8C}" type="parTrans" cxnId="{201656A2-306A-4672-A643-AA999D4E70F6}">
      <dgm:prSet/>
      <dgm:spPr/>
      <dgm:t>
        <a:bodyPr/>
        <a:lstStyle/>
        <a:p>
          <a:endParaRPr lang="zh-CN" altLang="en-US"/>
        </a:p>
      </dgm:t>
    </dgm:pt>
    <dgm:pt modelId="{752ADC2F-892D-41D8-B280-DDFA46BEFD76}" type="sibTrans" cxnId="{201656A2-306A-4672-A643-AA999D4E70F6}">
      <dgm:prSet/>
      <dgm:spPr/>
      <dgm:t>
        <a:bodyPr/>
        <a:lstStyle/>
        <a:p>
          <a:endParaRPr lang="zh-CN" altLang="en-US"/>
        </a:p>
      </dgm:t>
    </dgm:pt>
    <dgm:pt modelId="{E6EC9842-859E-4872-859A-764D2EA9F6E1}">
      <dgm:prSet phldrT="[文本]" custT="1"/>
      <dgm:spPr/>
      <dgm:t>
        <a:bodyPr/>
        <a:lstStyle/>
        <a:p>
          <a:r>
            <a:rPr lang="zh-CN" altLang="en-US" sz="2800" dirty="0" smtClean="0">
              <a:solidFill>
                <a:srgbClr val="FF0000"/>
              </a:solidFill>
              <a:latin typeface="黑体" panose="02010609060101010101" pitchFamily="49" charset="-122"/>
              <a:ea typeface="黑体" panose="02010609060101010101" pitchFamily="49" charset="-122"/>
            </a:rPr>
            <a:t>成因判断</a:t>
          </a:r>
          <a:endParaRPr lang="zh-CN" altLang="en-US" sz="2800" dirty="0">
            <a:solidFill>
              <a:srgbClr val="FF0000"/>
            </a:solidFill>
            <a:latin typeface="黑体" panose="02010609060101010101" pitchFamily="49" charset="-122"/>
            <a:ea typeface="黑体" panose="02010609060101010101" pitchFamily="49" charset="-122"/>
          </a:endParaRPr>
        </a:p>
      </dgm:t>
    </dgm:pt>
    <dgm:pt modelId="{149B5A03-4611-401D-BFD4-BE96D8086C07}" type="parTrans" cxnId="{889A7DEF-F70A-48B6-BD31-0C8B31EF18EB}">
      <dgm:prSet/>
      <dgm:spPr/>
      <dgm:t>
        <a:bodyPr/>
        <a:lstStyle/>
        <a:p>
          <a:endParaRPr lang="zh-CN" altLang="en-US"/>
        </a:p>
      </dgm:t>
    </dgm:pt>
    <dgm:pt modelId="{43DDDE7F-6A9A-4248-AF6E-9F108E624451}" type="sibTrans" cxnId="{889A7DEF-F70A-48B6-BD31-0C8B31EF18EB}">
      <dgm:prSet/>
      <dgm:spPr/>
      <dgm:t>
        <a:bodyPr/>
        <a:lstStyle/>
        <a:p>
          <a:endParaRPr lang="zh-CN" altLang="en-US"/>
        </a:p>
      </dgm:t>
    </dgm:pt>
    <dgm:pt modelId="{770FA709-5E63-4754-9BB3-FBEDCEAF8CA7}">
      <dgm:prSet phldrT="[文本]" custT="1"/>
      <dgm:spPr/>
      <dgm:t>
        <a:bodyPr/>
        <a:lstStyle/>
        <a:p>
          <a:r>
            <a:rPr lang="zh-CN" altLang="en-US" sz="2800" dirty="0" smtClean="0">
              <a:solidFill>
                <a:srgbClr val="FF0000"/>
              </a:solidFill>
              <a:latin typeface="黑体" panose="02010609060101010101" pitchFamily="49" charset="-122"/>
              <a:ea typeface="黑体" panose="02010609060101010101" pitchFamily="49" charset="-122"/>
            </a:rPr>
            <a:t>事实判断</a:t>
          </a:r>
          <a:endParaRPr lang="zh-CN" altLang="en-US" sz="2800" dirty="0">
            <a:solidFill>
              <a:srgbClr val="FF0000"/>
            </a:solidFill>
            <a:latin typeface="黑体" panose="02010609060101010101" pitchFamily="49" charset="-122"/>
            <a:ea typeface="黑体" panose="02010609060101010101" pitchFamily="49" charset="-122"/>
          </a:endParaRPr>
        </a:p>
      </dgm:t>
    </dgm:pt>
    <dgm:pt modelId="{CB790277-B201-4401-9406-C9D2D03FAB92}" type="parTrans" cxnId="{AF910A81-9169-47F1-9AD8-4EA18EE28811}">
      <dgm:prSet/>
      <dgm:spPr/>
      <dgm:t>
        <a:bodyPr/>
        <a:lstStyle/>
        <a:p>
          <a:endParaRPr lang="zh-CN" altLang="en-US"/>
        </a:p>
      </dgm:t>
    </dgm:pt>
    <dgm:pt modelId="{0A9845A0-675E-4F7B-8178-E8BB226F6EA7}" type="sibTrans" cxnId="{AF910A81-9169-47F1-9AD8-4EA18EE28811}">
      <dgm:prSet/>
      <dgm:spPr/>
      <dgm:t>
        <a:bodyPr/>
        <a:lstStyle/>
        <a:p>
          <a:endParaRPr lang="zh-CN" altLang="en-US"/>
        </a:p>
      </dgm:t>
    </dgm:pt>
    <dgm:pt modelId="{344470B1-49D6-4A23-B519-9056C0319CBC}" type="pres">
      <dgm:prSet presAssocID="{F06D5576-F863-4BFF-95ED-4DE0A2535B04}" presName="compositeShape" presStyleCnt="0">
        <dgm:presLayoutVars>
          <dgm:dir/>
          <dgm:resizeHandles/>
        </dgm:presLayoutVars>
      </dgm:prSet>
      <dgm:spPr/>
    </dgm:pt>
    <dgm:pt modelId="{A3A50491-762D-445A-ABA8-32F902E69063}" type="pres">
      <dgm:prSet presAssocID="{F06D5576-F863-4BFF-95ED-4DE0A2535B04}" presName="pyramid" presStyleLbl="node1" presStyleIdx="0" presStyleCnt="1" custScaleX="130477"/>
      <dgm:spPr>
        <a:solidFill>
          <a:srgbClr val="FFC000"/>
        </a:solidFill>
      </dgm:spPr>
    </dgm:pt>
    <dgm:pt modelId="{F2B7A721-9F34-4234-95A9-975CBBFC78FE}" type="pres">
      <dgm:prSet presAssocID="{F06D5576-F863-4BFF-95ED-4DE0A2535B04}" presName="theList" presStyleCnt="0"/>
      <dgm:spPr/>
    </dgm:pt>
    <dgm:pt modelId="{971F82B5-5933-4717-8A00-7EBE0F4C5DB0}" type="pres">
      <dgm:prSet presAssocID="{096291FF-0143-4380-A237-35ED51788B79}" presName="aNode" presStyleLbl="fgAcc1" presStyleIdx="0" presStyleCnt="3">
        <dgm:presLayoutVars>
          <dgm:bulletEnabled val="1"/>
        </dgm:presLayoutVars>
      </dgm:prSet>
      <dgm:spPr/>
      <dgm:t>
        <a:bodyPr/>
        <a:lstStyle/>
        <a:p>
          <a:endParaRPr lang="zh-CN" altLang="en-US"/>
        </a:p>
      </dgm:t>
    </dgm:pt>
    <dgm:pt modelId="{A894EC04-7473-4112-AD04-B61E8F13C755}" type="pres">
      <dgm:prSet presAssocID="{096291FF-0143-4380-A237-35ED51788B79}" presName="aSpace" presStyleCnt="0"/>
      <dgm:spPr/>
    </dgm:pt>
    <dgm:pt modelId="{7766A257-BDDD-4BB4-A7C2-62E53231ED6B}" type="pres">
      <dgm:prSet presAssocID="{E6EC9842-859E-4872-859A-764D2EA9F6E1}" presName="aNode" presStyleLbl="fgAcc1" presStyleIdx="1" presStyleCnt="3">
        <dgm:presLayoutVars>
          <dgm:bulletEnabled val="1"/>
        </dgm:presLayoutVars>
      </dgm:prSet>
      <dgm:spPr/>
      <dgm:t>
        <a:bodyPr/>
        <a:lstStyle/>
        <a:p>
          <a:endParaRPr lang="zh-CN" altLang="en-US"/>
        </a:p>
      </dgm:t>
    </dgm:pt>
    <dgm:pt modelId="{1B8ED61A-0D67-409B-9C66-3A4017636E23}" type="pres">
      <dgm:prSet presAssocID="{E6EC9842-859E-4872-859A-764D2EA9F6E1}" presName="aSpace" presStyleCnt="0"/>
      <dgm:spPr/>
    </dgm:pt>
    <dgm:pt modelId="{4D00E582-922E-4CC3-94DE-AAE47A26CB19}" type="pres">
      <dgm:prSet presAssocID="{770FA709-5E63-4754-9BB3-FBEDCEAF8CA7}" presName="aNode" presStyleLbl="fgAcc1" presStyleIdx="2" presStyleCnt="3">
        <dgm:presLayoutVars>
          <dgm:bulletEnabled val="1"/>
        </dgm:presLayoutVars>
      </dgm:prSet>
      <dgm:spPr/>
      <dgm:t>
        <a:bodyPr/>
        <a:lstStyle/>
        <a:p>
          <a:endParaRPr lang="zh-CN" altLang="en-US"/>
        </a:p>
      </dgm:t>
    </dgm:pt>
    <dgm:pt modelId="{48E1D5AB-1063-44D1-A1F4-A9684066BE03}" type="pres">
      <dgm:prSet presAssocID="{770FA709-5E63-4754-9BB3-FBEDCEAF8CA7}" presName="aSpace" presStyleCnt="0"/>
      <dgm:spPr/>
    </dgm:pt>
  </dgm:ptLst>
  <dgm:cxnLst>
    <dgm:cxn modelId="{9C46F5B8-3187-4536-AC81-37E953C16115}" type="presOf" srcId="{F06D5576-F863-4BFF-95ED-4DE0A2535B04}" destId="{344470B1-49D6-4A23-B519-9056C0319CBC}" srcOrd="0" destOrd="0" presId="urn:microsoft.com/office/officeart/2005/8/layout/pyramid2#1"/>
    <dgm:cxn modelId="{0D4B4F02-4B4F-4B69-A3B7-4CB3F42B2A96}" type="presOf" srcId="{770FA709-5E63-4754-9BB3-FBEDCEAF8CA7}" destId="{4D00E582-922E-4CC3-94DE-AAE47A26CB19}" srcOrd="0" destOrd="0" presId="urn:microsoft.com/office/officeart/2005/8/layout/pyramid2#1"/>
    <dgm:cxn modelId="{3678B1CA-5A58-47CD-85D5-73535DA292DC}" type="presOf" srcId="{E6EC9842-859E-4872-859A-764D2EA9F6E1}" destId="{7766A257-BDDD-4BB4-A7C2-62E53231ED6B}" srcOrd="0" destOrd="0" presId="urn:microsoft.com/office/officeart/2005/8/layout/pyramid2#1"/>
    <dgm:cxn modelId="{889A7DEF-F70A-48B6-BD31-0C8B31EF18EB}" srcId="{F06D5576-F863-4BFF-95ED-4DE0A2535B04}" destId="{E6EC9842-859E-4872-859A-764D2EA9F6E1}" srcOrd="1" destOrd="0" parTransId="{149B5A03-4611-401D-BFD4-BE96D8086C07}" sibTransId="{43DDDE7F-6A9A-4248-AF6E-9F108E624451}"/>
    <dgm:cxn modelId="{AF910A81-9169-47F1-9AD8-4EA18EE28811}" srcId="{F06D5576-F863-4BFF-95ED-4DE0A2535B04}" destId="{770FA709-5E63-4754-9BB3-FBEDCEAF8CA7}" srcOrd="2" destOrd="0" parTransId="{CB790277-B201-4401-9406-C9D2D03FAB92}" sibTransId="{0A9845A0-675E-4F7B-8178-E8BB226F6EA7}"/>
    <dgm:cxn modelId="{2572B1B8-3D31-455E-BD72-4F1B8C750B1D}" type="presOf" srcId="{096291FF-0143-4380-A237-35ED51788B79}" destId="{971F82B5-5933-4717-8A00-7EBE0F4C5DB0}" srcOrd="0" destOrd="0" presId="urn:microsoft.com/office/officeart/2005/8/layout/pyramid2#1"/>
    <dgm:cxn modelId="{201656A2-306A-4672-A643-AA999D4E70F6}" srcId="{F06D5576-F863-4BFF-95ED-4DE0A2535B04}" destId="{096291FF-0143-4380-A237-35ED51788B79}" srcOrd="0" destOrd="0" parTransId="{D0A44F16-5826-4AA2-8FA5-EBE728F97D8C}" sibTransId="{752ADC2F-892D-41D8-B280-DDFA46BEFD76}"/>
    <dgm:cxn modelId="{69807074-1EB4-4DC7-B57A-A5562BDA3630}" type="presParOf" srcId="{344470B1-49D6-4A23-B519-9056C0319CBC}" destId="{A3A50491-762D-445A-ABA8-32F902E69063}" srcOrd="0" destOrd="0" presId="urn:microsoft.com/office/officeart/2005/8/layout/pyramid2#1"/>
    <dgm:cxn modelId="{EC71F003-D23E-493A-8B5E-B3A364DBACF2}" type="presParOf" srcId="{344470B1-49D6-4A23-B519-9056C0319CBC}" destId="{F2B7A721-9F34-4234-95A9-975CBBFC78FE}" srcOrd="1" destOrd="0" presId="urn:microsoft.com/office/officeart/2005/8/layout/pyramid2#1"/>
    <dgm:cxn modelId="{7C5CB6BF-4784-42EA-952B-0A0922780C9C}" type="presParOf" srcId="{F2B7A721-9F34-4234-95A9-975CBBFC78FE}" destId="{971F82B5-5933-4717-8A00-7EBE0F4C5DB0}" srcOrd="0" destOrd="0" presId="urn:microsoft.com/office/officeart/2005/8/layout/pyramid2#1"/>
    <dgm:cxn modelId="{C0053052-18D4-456B-83E1-B80AE3CC8599}" type="presParOf" srcId="{F2B7A721-9F34-4234-95A9-975CBBFC78FE}" destId="{A894EC04-7473-4112-AD04-B61E8F13C755}" srcOrd="1" destOrd="0" presId="urn:microsoft.com/office/officeart/2005/8/layout/pyramid2#1"/>
    <dgm:cxn modelId="{D32BFF62-5924-4BDF-9D04-D0B2ADDAF9AF}" type="presParOf" srcId="{F2B7A721-9F34-4234-95A9-975CBBFC78FE}" destId="{7766A257-BDDD-4BB4-A7C2-62E53231ED6B}" srcOrd="2" destOrd="0" presId="urn:microsoft.com/office/officeart/2005/8/layout/pyramid2#1"/>
    <dgm:cxn modelId="{F86C669C-63F5-423F-A7D0-201C602E37F1}" type="presParOf" srcId="{F2B7A721-9F34-4234-95A9-975CBBFC78FE}" destId="{1B8ED61A-0D67-409B-9C66-3A4017636E23}" srcOrd="3" destOrd="0" presId="urn:microsoft.com/office/officeart/2005/8/layout/pyramid2#1"/>
    <dgm:cxn modelId="{D4C03DAF-399A-401B-8957-A58BE2B88E1C}" type="presParOf" srcId="{F2B7A721-9F34-4234-95A9-975CBBFC78FE}" destId="{4D00E582-922E-4CC3-94DE-AAE47A26CB19}" srcOrd="4" destOrd="0" presId="urn:microsoft.com/office/officeart/2005/8/layout/pyramid2#1"/>
    <dgm:cxn modelId="{3A8505ED-DE5B-4C0C-A883-AAE22CBC808B}" type="presParOf" srcId="{F2B7A721-9F34-4234-95A9-975CBBFC78FE}" destId="{48E1D5AB-1063-44D1-A1F4-A9684066BE03}" srcOrd="5" destOrd="0" presId="urn:microsoft.com/office/officeart/2005/8/layout/pyramid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969C7-7AF1-40B0-BCA0-04490E5D6CF3}" type="doc">
      <dgm:prSet loTypeId="urn:microsoft.com/office/officeart/2005/8/layout/venn1" loCatId="relationship" qsTypeId="urn:microsoft.com/office/officeart/2005/8/quickstyle/simple1#2" qsCatId="simple" csTypeId="urn:microsoft.com/office/officeart/2005/8/colors/accent1_2#2" csCatId="accent1" phldr="1"/>
      <dgm:spPr/>
    </dgm:pt>
    <dgm:pt modelId="{01DF0F81-FCCF-4DB1-843D-85031DEA5C95}">
      <dgm:prSet custT="1"/>
      <dgm:spPr>
        <a:solidFill>
          <a:srgbClr val="0000FF">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smtClean="0">
              <a:ln>
                <a:noFill/>
              </a:ln>
              <a:solidFill>
                <a:srgbClr val="FF0000"/>
              </a:solidFill>
              <a:effectLst/>
              <a:latin typeface="华文琥珀" pitchFamily="2" charset="-122"/>
              <a:ea typeface="华文琥珀" pitchFamily="2" charset="-122"/>
            </a:rPr>
            <a:t>学科</a:t>
          </a:r>
        </a:p>
      </dgm:t>
    </dgm:pt>
    <dgm:pt modelId="{0DB28C96-36D3-47BB-8362-46B158E22BF0}" type="parTrans" cxnId="{30C4DD7E-8516-4B6F-8A55-A031B284F703}">
      <dgm:prSet/>
      <dgm:spPr/>
      <dgm:t>
        <a:bodyPr/>
        <a:lstStyle/>
        <a:p>
          <a:endParaRPr lang="zh-CN" altLang="en-US"/>
        </a:p>
      </dgm:t>
    </dgm:pt>
    <dgm:pt modelId="{E417983C-042B-4139-B182-83212E82E989}" type="sibTrans" cxnId="{30C4DD7E-8516-4B6F-8A55-A031B284F703}">
      <dgm:prSet/>
      <dgm:spPr/>
      <dgm:t>
        <a:bodyPr/>
        <a:lstStyle/>
        <a:p>
          <a:endParaRPr lang="zh-CN" altLang="en-US"/>
        </a:p>
      </dgm:t>
    </dgm:pt>
    <dgm:pt modelId="{109B290B-36A6-40A1-9311-93D98A83EADD}">
      <dgm:prSet custT="1"/>
      <dgm:spPr>
        <a:solidFill>
          <a:schemeClr val="accent3">
            <a:lumMod val="60000"/>
            <a:lumOff val="4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smtClean="0">
              <a:ln>
                <a:noFill/>
              </a:ln>
              <a:solidFill>
                <a:srgbClr val="FF0000"/>
              </a:solidFill>
              <a:effectLst/>
              <a:latin typeface="华文琥珀" pitchFamily="2" charset="-122"/>
              <a:ea typeface="华文琥珀" pitchFamily="2" charset="-122"/>
            </a:rPr>
            <a:t>教育</a:t>
          </a:r>
        </a:p>
      </dgm:t>
    </dgm:pt>
    <dgm:pt modelId="{7F65B582-8617-484A-B018-991839B10C2D}" type="parTrans" cxnId="{CCB7280B-5906-4F5E-AFFA-8CE35DD61372}">
      <dgm:prSet/>
      <dgm:spPr/>
      <dgm:t>
        <a:bodyPr/>
        <a:lstStyle/>
        <a:p>
          <a:endParaRPr lang="zh-CN" altLang="en-US"/>
        </a:p>
      </dgm:t>
    </dgm:pt>
    <dgm:pt modelId="{6FC37864-9B22-4B08-84A4-F849599B1952}" type="sibTrans" cxnId="{CCB7280B-5906-4F5E-AFFA-8CE35DD61372}">
      <dgm:prSet/>
      <dgm:spPr/>
      <dgm:t>
        <a:bodyPr/>
        <a:lstStyle/>
        <a:p>
          <a:endParaRPr lang="zh-CN" altLang="en-US"/>
        </a:p>
      </dgm:t>
    </dgm:pt>
    <dgm:pt modelId="{A458D376-02C2-4812-8C4A-3B33B0A3A69A}">
      <dgm:prSet custT="1"/>
      <dgm:spPr>
        <a:solidFill>
          <a:srgbClr val="FFC00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smtClean="0">
              <a:ln>
                <a:noFill/>
              </a:ln>
              <a:solidFill>
                <a:srgbClr val="FF0000"/>
              </a:solidFill>
              <a:effectLst/>
              <a:latin typeface="华文琥珀" pitchFamily="2" charset="-122"/>
              <a:ea typeface="华文琥珀" pitchFamily="2" charset="-122"/>
            </a:rPr>
            <a:t>学生</a:t>
          </a:r>
        </a:p>
      </dgm:t>
    </dgm:pt>
    <dgm:pt modelId="{8AA9E354-323B-41EC-A230-BF5C69B71F04}" type="sibTrans" cxnId="{72D02C28-4E35-4B60-8EB2-C34285587D63}">
      <dgm:prSet/>
      <dgm:spPr/>
      <dgm:t>
        <a:bodyPr/>
        <a:lstStyle/>
        <a:p>
          <a:endParaRPr lang="zh-CN" altLang="en-US"/>
        </a:p>
      </dgm:t>
    </dgm:pt>
    <dgm:pt modelId="{C55B5D91-AF2A-4D40-B6C6-DB9174C617D3}" type="parTrans" cxnId="{72D02C28-4E35-4B60-8EB2-C34285587D63}">
      <dgm:prSet/>
      <dgm:spPr/>
      <dgm:t>
        <a:bodyPr/>
        <a:lstStyle/>
        <a:p>
          <a:endParaRPr lang="zh-CN" altLang="en-US"/>
        </a:p>
      </dgm:t>
    </dgm:pt>
    <dgm:pt modelId="{61C902A8-165C-44D0-A891-84D742227425}" type="pres">
      <dgm:prSet presAssocID="{F0A969C7-7AF1-40B0-BCA0-04490E5D6CF3}" presName="compositeShape" presStyleCnt="0">
        <dgm:presLayoutVars>
          <dgm:chMax val="7"/>
          <dgm:dir/>
          <dgm:resizeHandles val="exact"/>
        </dgm:presLayoutVars>
      </dgm:prSet>
      <dgm:spPr/>
    </dgm:pt>
    <dgm:pt modelId="{181310D2-C3EC-4F7B-A6BA-8BE90A5EF40D}" type="pres">
      <dgm:prSet presAssocID="{A458D376-02C2-4812-8C4A-3B33B0A3A69A}" presName="circ1" presStyleLbl="vennNode1" presStyleIdx="0" presStyleCnt="3" custLinFactNeighborY="-11080"/>
      <dgm:spPr/>
      <dgm:t>
        <a:bodyPr/>
        <a:lstStyle/>
        <a:p>
          <a:endParaRPr lang="zh-CN" altLang="en-US"/>
        </a:p>
      </dgm:t>
    </dgm:pt>
    <dgm:pt modelId="{3D67B573-C9A5-4515-A196-6FC46B09C53C}" type="pres">
      <dgm:prSet presAssocID="{A458D376-02C2-4812-8C4A-3B33B0A3A69A}" presName="circ1Tx" presStyleLbl="revTx" presStyleIdx="0" presStyleCnt="0">
        <dgm:presLayoutVars>
          <dgm:chMax val="0"/>
          <dgm:chPref val="0"/>
          <dgm:bulletEnabled val="1"/>
        </dgm:presLayoutVars>
      </dgm:prSet>
      <dgm:spPr/>
      <dgm:t>
        <a:bodyPr/>
        <a:lstStyle/>
        <a:p>
          <a:endParaRPr lang="zh-CN" altLang="en-US"/>
        </a:p>
      </dgm:t>
    </dgm:pt>
    <dgm:pt modelId="{D6F2FC4D-7196-4626-85D3-79B0A7D365F0}" type="pres">
      <dgm:prSet presAssocID="{01DF0F81-FCCF-4DB1-843D-85031DEA5C95}" presName="circ2" presStyleLbl="vennNode1" presStyleIdx="1" presStyleCnt="3" custLinFactNeighborX="9397" custLinFactNeighborY="-638"/>
      <dgm:spPr/>
      <dgm:t>
        <a:bodyPr/>
        <a:lstStyle/>
        <a:p>
          <a:endParaRPr lang="zh-CN" altLang="en-US"/>
        </a:p>
      </dgm:t>
    </dgm:pt>
    <dgm:pt modelId="{E42C2AEA-BEF0-487E-8CB8-8A4EAA571C78}" type="pres">
      <dgm:prSet presAssocID="{01DF0F81-FCCF-4DB1-843D-85031DEA5C95}" presName="circ2Tx" presStyleLbl="revTx" presStyleIdx="0" presStyleCnt="0">
        <dgm:presLayoutVars>
          <dgm:chMax val="0"/>
          <dgm:chPref val="0"/>
          <dgm:bulletEnabled val="1"/>
        </dgm:presLayoutVars>
      </dgm:prSet>
      <dgm:spPr/>
      <dgm:t>
        <a:bodyPr/>
        <a:lstStyle/>
        <a:p>
          <a:endParaRPr lang="zh-CN" altLang="en-US"/>
        </a:p>
      </dgm:t>
    </dgm:pt>
    <dgm:pt modelId="{4BCAD930-D625-4F30-A7C8-FF84D635FF2F}" type="pres">
      <dgm:prSet presAssocID="{109B290B-36A6-40A1-9311-93D98A83EADD}" presName="circ3" presStyleLbl="vennNode1" presStyleIdx="2" presStyleCnt="3" custLinFactNeighborX="-2551" custLinFactNeighborY="0"/>
      <dgm:spPr/>
      <dgm:t>
        <a:bodyPr/>
        <a:lstStyle/>
        <a:p>
          <a:endParaRPr lang="zh-CN" altLang="en-US"/>
        </a:p>
      </dgm:t>
    </dgm:pt>
    <dgm:pt modelId="{1D8C18F6-029C-4C0B-B835-5365E463A754}" type="pres">
      <dgm:prSet presAssocID="{109B290B-36A6-40A1-9311-93D98A83EADD}" presName="circ3Tx" presStyleLbl="revTx" presStyleIdx="0" presStyleCnt="0">
        <dgm:presLayoutVars>
          <dgm:chMax val="0"/>
          <dgm:chPref val="0"/>
          <dgm:bulletEnabled val="1"/>
        </dgm:presLayoutVars>
      </dgm:prSet>
      <dgm:spPr/>
      <dgm:t>
        <a:bodyPr/>
        <a:lstStyle/>
        <a:p>
          <a:endParaRPr lang="zh-CN" altLang="en-US"/>
        </a:p>
      </dgm:t>
    </dgm:pt>
  </dgm:ptLst>
  <dgm:cxnLst>
    <dgm:cxn modelId="{31017118-9C88-407F-A3CF-D6BCD4C74540}" type="presOf" srcId="{01DF0F81-FCCF-4DB1-843D-85031DEA5C95}" destId="{D6F2FC4D-7196-4626-85D3-79B0A7D365F0}" srcOrd="0" destOrd="0" presId="urn:microsoft.com/office/officeart/2005/8/layout/venn1"/>
    <dgm:cxn modelId="{550029DC-C395-4711-9BD2-61553F35875A}" type="presOf" srcId="{A458D376-02C2-4812-8C4A-3B33B0A3A69A}" destId="{181310D2-C3EC-4F7B-A6BA-8BE90A5EF40D}" srcOrd="0" destOrd="0" presId="urn:microsoft.com/office/officeart/2005/8/layout/venn1"/>
    <dgm:cxn modelId="{30C4DD7E-8516-4B6F-8A55-A031B284F703}" srcId="{F0A969C7-7AF1-40B0-BCA0-04490E5D6CF3}" destId="{01DF0F81-FCCF-4DB1-843D-85031DEA5C95}" srcOrd="1" destOrd="0" parTransId="{0DB28C96-36D3-47BB-8362-46B158E22BF0}" sibTransId="{E417983C-042B-4139-B182-83212E82E989}"/>
    <dgm:cxn modelId="{768D4CA1-FCF8-4D95-A2FA-4DA4D035F7D0}" type="presOf" srcId="{109B290B-36A6-40A1-9311-93D98A83EADD}" destId="{4BCAD930-D625-4F30-A7C8-FF84D635FF2F}" srcOrd="0" destOrd="0" presId="urn:microsoft.com/office/officeart/2005/8/layout/venn1"/>
    <dgm:cxn modelId="{931EE7E7-2295-4EBB-A09B-0280A1673D90}" type="presOf" srcId="{A458D376-02C2-4812-8C4A-3B33B0A3A69A}" destId="{3D67B573-C9A5-4515-A196-6FC46B09C53C}" srcOrd="1" destOrd="0" presId="urn:microsoft.com/office/officeart/2005/8/layout/venn1"/>
    <dgm:cxn modelId="{06BFD02D-AFDF-4ED3-BDCA-F432DD8AB639}" type="presOf" srcId="{F0A969C7-7AF1-40B0-BCA0-04490E5D6CF3}" destId="{61C902A8-165C-44D0-A891-84D742227425}" srcOrd="0" destOrd="0" presId="urn:microsoft.com/office/officeart/2005/8/layout/venn1"/>
    <dgm:cxn modelId="{F4BF133B-F236-45E2-A434-73FFC730F0E2}" type="presOf" srcId="{01DF0F81-FCCF-4DB1-843D-85031DEA5C95}" destId="{E42C2AEA-BEF0-487E-8CB8-8A4EAA571C78}" srcOrd="1" destOrd="0" presId="urn:microsoft.com/office/officeart/2005/8/layout/venn1"/>
    <dgm:cxn modelId="{72D02C28-4E35-4B60-8EB2-C34285587D63}" srcId="{F0A969C7-7AF1-40B0-BCA0-04490E5D6CF3}" destId="{A458D376-02C2-4812-8C4A-3B33B0A3A69A}" srcOrd="0" destOrd="0" parTransId="{C55B5D91-AF2A-4D40-B6C6-DB9174C617D3}" sibTransId="{8AA9E354-323B-41EC-A230-BF5C69B71F04}"/>
    <dgm:cxn modelId="{CF8DE9F9-A791-45FE-8405-C76E6F3373AA}" type="presOf" srcId="{109B290B-36A6-40A1-9311-93D98A83EADD}" destId="{1D8C18F6-029C-4C0B-B835-5365E463A754}" srcOrd="1" destOrd="0" presId="urn:microsoft.com/office/officeart/2005/8/layout/venn1"/>
    <dgm:cxn modelId="{CCB7280B-5906-4F5E-AFFA-8CE35DD61372}" srcId="{F0A969C7-7AF1-40B0-BCA0-04490E5D6CF3}" destId="{109B290B-36A6-40A1-9311-93D98A83EADD}" srcOrd="2" destOrd="0" parTransId="{7F65B582-8617-484A-B018-991839B10C2D}" sibTransId="{6FC37864-9B22-4B08-84A4-F849599B1952}"/>
    <dgm:cxn modelId="{7FE69954-116E-4CEB-AB6A-832558524170}" type="presParOf" srcId="{61C902A8-165C-44D0-A891-84D742227425}" destId="{181310D2-C3EC-4F7B-A6BA-8BE90A5EF40D}" srcOrd="0" destOrd="0" presId="urn:microsoft.com/office/officeart/2005/8/layout/venn1"/>
    <dgm:cxn modelId="{E23627AF-8559-4DB6-B6BA-C965C9021959}" type="presParOf" srcId="{61C902A8-165C-44D0-A891-84D742227425}" destId="{3D67B573-C9A5-4515-A196-6FC46B09C53C}" srcOrd="1" destOrd="0" presId="urn:microsoft.com/office/officeart/2005/8/layout/venn1"/>
    <dgm:cxn modelId="{6B853EC3-D050-48D9-96C9-F53BE514AE0A}" type="presParOf" srcId="{61C902A8-165C-44D0-A891-84D742227425}" destId="{D6F2FC4D-7196-4626-85D3-79B0A7D365F0}" srcOrd="2" destOrd="0" presId="urn:microsoft.com/office/officeart/2005/8/layout/venn1"/>
    <dgm:cxn modelId="{D47F1D45-E131-42B7-A5BC-C9817BD874DE}" type="presParOf" srcId="{61C902A8-165C-44D0-A891-84D742227425}" destId="{E42C2AEA-BEF0-487E-8CB8-8A4EAA571C78}" srcOrd="3" destOrd="0" presId="urn:microsoft.com/office/officeart/2005/8/layout/venn1"/>
    <dgm:cxn modelId="{D203B3A8-D417-48FD-9B4A-BA662D0DEA92}" type="presParOf" srcId="{61C902A8-165C-44D0-A891-84D742227425}" destId="{4BCAD930-D625-4F30-A7C8-FF84D635FF2F}" srcOrd="4" destOrd="0" presId="urn:microsoft.com/office/officeart/2005/8/layout/venn1"/>
    <dgm:cxn modelId="{B9602F9A-F4C2-4C54-873A-341D2A09C405}" type="presParOf" srcId="{61C902A8-165C-44D0-A891-84D742227425}" destId="{1D8C18F6-029C-4C0B-B835-5365E463A75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A969C7-7AF1-40B0-BCA0-04490E5D6CF3}" type="doc">
      <dgm:prSet loTypeId="urn:microsoft.com/office/officeart/2005/8/layout/venn1" loCatId="relationship" qsTypeId="urn:microsoft.com/office/officeart/2005/8/quickstyle/simple1#3" qsCatId="simple" csTypeId="urn:microsoft.com/office/officeart/2005/8/colors/accent1_2#3" csCatId="accent1" phldr="1"/>
      <dgm:spPr/>
    </dgm:pt>
    <dgm:pt modelId="{01DF0F81-FCCF-4DB1-843D-85031DEA5C95}">
      <dgm:prSet custT="1"/>
      <dgm:spPr>
        <a:solidFill>
          <a:srgbClr val="0000FF">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smtClean="0">
              <a:ln>
                <a:noFill/>
              </a:ln>
              <a:solidFill>
                <a:srgbClr val="FF0000"/>
              </a:solidFill>
              <a:effectLst/>
              <a:latin typeface="华文琥珀" pitchFamily="2" charset="-122"/>
              <a:ea typeface="华文琥珀" pitchFamily="2" charset="-122"/>
            </a:rPr>
            <a:t>学科</a:t>
          </a:r>
        </a:p>
      </dgm:t>
    </dgm:pt>
    <dgm:pt modelId="{0DB28C96-36D3-47BB-8362-46B158E22BF0}" type="parTrans" cxnId="{30C4DD7E-8516-4B6F-8A55-A031B284F703}">
      <dgm:prSet/>
      <dgm:spPr/>
      <dgm:t>
        <a:bodyPr/>
        <a:lstStyle/>
        <a:p>
          <a:endParaRPr lang="zh-CN" altLang="en-US"/>
        </a:p>
      </dgm:t>
    </dgm:pt>
    <dgm:pt modelId="{E417983C-042B-4139-B182-83212E82E989}" type="sibTrans" cxnId="{30C4DD7E-8516-4B6F-8A55-A031B284F703}">
      <dgm:prSet/>
      <dgm:spPr/>
      <dgm:t>
        <a:bodyPr/>
        <a:lstStyle/>
        <a:p>
          <a:endParaRPr lang="zh-CN" altLang="en-US"/>
        </a:p>
      </dgm:t>
    </dgm:pt>
    <dgm:pt modelId="{109B290B-36A6-40A1-9311-93D98A83EADD}">
      <dgm:prSet custT="1"/>
      <dgm:spPr>
        <a:solidFill>
          <a:schemeClr val="accent3">
            <a:lumMod val="60000"/>
            <a:lumOff val="40000"/>
            <a:alpha val="5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smtClean="0">
              <a:ln>
                <a:noFill/>
              </a:ln>
              <a:solidFill>
                <a:srgbClr val="FF0000"/>
              </a:solidFill>
              <a:effectLst/>
              <a:latin typeface="华文琥珀" pitchFamily="2" charset="-122"/>
              <a:ea typeface="华文琥珀" pitchFamily="2" charset="-122"/>
            </a:rPr>
            <a:t>教育</a:t>
          </a:r>
        </a:p>
      </dgm:t>
    </dgm:pt>
    <dgm:pt modelId="{7F65B582-8617-484A-B018-991839B10C2D}" type="parTrans" cxnId="{CCB7280B-5906-4F5E-AFFA-8CE35DD61372}">
      <dgm:prSet/>
      <dgm:spPr/>
      <dgm:t>
        <a:bodyPr/>
        <a:lstStyle/>
        <a:p>
          <a:endParaRPr lang="zh-CN" altLang="en-US"/>
        </a:p>
      </dgm:t>
    </dgm:pt>
    <dgm:pt modelId="{6FC37864-9B22-4B08-84A4-F849599B1952}" type="sibTrans" cxnId="{CCB7280B-5906-4F5E-AFFA-8CE35DD61372}">
      <dgm:prSet/>
      <dgm:spPr/>
      <dgm:t>
        <a:bodyPr/>
        <a:lstStyle/>
        <a:p>
          <a:endParaRPr lang="zh-CN" altLang="en-US"/>
        </a:p>
      </dgm:t>
    </dgm:pt>
    <dgm:pt modelId="{A458D376-02C2-4812-8C4A-3B33B0A3A69A}">
      <dgm:prSet custT="1"/>
      <dgm:spPr>
        <a:solidFill>
          <a:srgbClr val="FFC000">
            <a:alpha val="50000"/>
          </a:srgbClr>
        </a:solidFill>
      </dgm:spPr>
      <dgm: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smtClean="0">
              <a:ln>
                <a:noFill/>
              </a:ln>
              <a:solidFill>
                <a:srgbClr val="FF0000"/>
              </a:solidFill>
              <a:effectLst/>
              <a:latin typeface="华文琥珀" pitchFamily="2" charset="-122"/>
              <a:ea typeface="华文琥珀" pitchFamily="2" charset="-122"/>
            </a:rPr>
            <a:t>学生</a:t>
          </a:r>
        </a:p>
      </dgm:t>
    </dgm:pt>
    <dgm:pt modelId="{8AA9E354-323B-41EC-A230-BF5C69B71F04}" type="sibTrans" cxnId="{72D02C28-4E35-4B60-8EB2-C34285587D63}">
      <dgm:prSet/>
      <dgm:spPr/>
      <dgm:t>
        <a:bodyPr/>
        <a:lstStyle/>
        <a:p>
          <a:endParaRPr lang="zh-CN" altLang="en-US"/>
        </a:p>
      </dgm:t>
    </dgm:pt>
    <dgm:pt modelId="{C55B5D91-AF2A-4D40-B6C6-DB9174C617D3}" type="parTrans" cxnId="{72D02C28-4E35-4B60-8EB2-C34285587D63}">
      <dgm:prSet/>
      <dgm:spPr/>
      <dgm:t>
        <a:bodyPr/>
        <a:lstStyle/>
        <a:p>
          <a:endParaRPr lang="zh-CN" altLang="en-US"/>
        </a:p>
      </dgm:t>
    </dgm:pt>
    <dgm:pt modelId="{61C902A8-165C-44D0-A891-84D742227425}" type="pres">
      <dgm:prSet presAssocID="{F0A969C7-7AF1-40B0-BCA0-04490E5D6CF3}" presName="compositeShape" presStyleCnt="0">
        <dgm:presLayoutVars>
          <dgm:chMax val="7"/>
          <dgm:dir/>
          <dgm:resizeHandles val="exact"/>
        </dgm:presLayoutVars>
      </dgm:prSet>
      <dgm:spPr/>
    </dgm:pt>
    <dgm:pt modelId="{181310D2-C3EC-4F7B-A6BA-8BE90A5EF40D}" type="pres">
      <dgm:prSet presAssocID="{A458D376-02C2-4812-8C4A-3B33B0A3A69A}" presName="circ1" presStyleLbl="vennNode1" presStyleIdx="0" presStyleCnt="3" custLinFactNeighborY="-11080"/>
      <dgm:spPr/>
      <dgm:t>
        <a:bodyPr/>
        <a:lstStyle/>
        <a:p>
          <a:endParaRPr lang="zh-CN" altLang="en-US"/>
        </a:p>
      </dgm:t>
    </dgm:pt>
    <dgm:pt modelId="{3D67B573-C9A5-4515-A196-6FC46B09C53C}" type="pres">
      <dgm:prSet presAssocID="{A458D376-02C2-4812-8C4A-3B33B0A3A69A}" presName="circ1Tx" presStyleLbl="revTx" presStyleIdx="0" presStyleCnt="0">
        <dgm:presLayoutVars>
          <dgm:chMax val="0"/>
          <dgm:chPref val="0"/>
          <dgm:bulletEnabled val="1"/>
        </dgm:presLayoutVars>
      </dgm:prSet>
      <dgm:spPr/>
      <dgm:t>
        <a:bodyPr/>
        <a:lstStyle/>
        <a:p>
          <a:endParaRPr lang="zh-CN" altLang="en-US"/>
        </a:p>
      </dgm:t>
    </dgm:pt>
    <dgm:pt modelId="{D6F2FC4D-7196-4626-85D3-79B0A7D365F0}" type="pres">
      <dgm:prSet presAssocID="{01DF0F81-FCCF-4DB1-843D-85031DEA5C95}" presName="circ2" presStyleLbl="vennNode1" presStyleIdx="1" presStyleCnt="3" custLinFactNeighborX="9397" custLinFactNeighborY="-638"/>
      <dgm:spPr/>
      <dgm:t>
        <a:bodyPr/>
        <a:lstStyle/>
        <a:p>
          <a:endParaRPr lang="zh-CN" altLang="en-US"/>
        </a:p>
      </dgm:t>
    </dgm:pt>
    <dgm:pt modelId="{E42C2AEA-BEF0-487E-8CB8-8A4EAA571C78}" type="pres">
      <dgm:prSet presAssocID="{01DF0F81-FCCF-4DB1-843D-85031DEA5C95}" presName="circ2Tx" presStyleLbl="revTx" presStyleIdx="0" presStyleCnt="0">
        <dgm:presLayoutVars>
          <dgm:chMax val="0"/>
          <dgm:chPref val="0"/>
          <dgm:bulletEnabled val="1"/>
        </dgm:presLayoutVars>
      </dgm:prSet>
      <dgm:spPr/>
      <dgm:t>
        <a:bodyPr/>
        <a:lstStyle/>
        <a:p>
          <a:endParaRPr lang="zh-CN" altLang="en-US"/>
        </a:p>
      </dgm:t>
    </dgm:pt>
    <dgm:pt modelId="{4BCAD930-D625-4F30-A7C8-FF84D635FF2F}" type="pres">
      <dgm:prSet presAssocID="{109B290B-36A6-40A1-9311-93D98A83EADD}" presName="circ3" presStyleLbl="vennNode1" presStyleIdx="2" presStyleCnt="3" custLinFactNeighborX="-2551" custLinFactNeighborY="0"/>
      <dgm:spPr/>
      <dgm:t>
        <a:bodyPr/>
        <a:lstStyle/>
        <a:p>
          <a:endParaRPr lang="zh-CN" altLang="en-US"/>
        </a:p>
      </dgm:t>
    </dgm:pt>
    <dgm:pt modelId="{1D8C18F6-029C-4C0B-B835-5365E463A754}" type="pres">
      <dgm:prSet presAssocID="{109B290B-36A6-40A1-9311-93D98A83EADD}" presName="circ3Tx" presStyleLbl="revTx" presStyleIdx="0" presStyleCnt="0">
        <dgm:presLayoutVars>
          <dgm:chMax val="0"/>
          <dgm:chPref val="0"/>
          <dgm:bulletEnabled val="1"/>
        </dgm:presLayoutVars>
      </dgm:prSet>
      <dgm:spPr/>
      <dgm:t>
        <a:bodyPr/>
        <a:lstStyle/>
        <a:p>
          <a:endParaRPr lang="zh-CN" altLang="en-US"/>
        </a:p>
      </dgm:t>
    </dgm:pt>
  </dgm:ptLst>
  <dgm:cxnLst>
    <dgm:cxn modelId="{31017118-9C88-407F-A3CF-D6BCD4C74540}" type="presOf" srcId="{01DF0F81-FCCF-4DB1-843D-85031DEA5C95}" destId="{D6F2FC4D-7196-4626-85D3-79B0A7D365F0}" srcOrd="0" destOrd="0" presId="urn:microsoft.com/office/officeart/2005/8/layout/venn1"/>
    <dgm:cxn modelId="{550029DC-C395-4711-9BD2-61553F35875A}" type="presOf" srcId="{A458D376-02C2-4812-8C4A-3B33B0A3A69A}" destId="{181310D2-C3EC-4F7B-A6BA-8BE90A5EF40D}" srcOrd="0" destOrd="0" presId="urn:microsoft.com/office/officeart/2005/8/layout/venn1"/>
    <dgm:cxn modelId="{30C4DD7E-8516-4B6F-8A55-A031B284F703}" srcId="{F0A969C7-7AF1-40B0-BCA0-04490E5D6CF3}" destId="{01DF0F81-FCCF-4DB1-843D-85031DEA5C95}" srcOrd="1" destOrd="0" parTransId="{0DB28C96-36D3-47BB-8362-46B158E22BF0}" sibTransId="{E417983C-042B-4139-B182-83212E82E989}"/>
    <dgm:cxn modelId="{768D4CA1-FCF8-4D95-A2FA-4DA4D035F7D0}" type="presOf" srcId="{109B290B-36A6-40A1-9311-93D98A83EADD}" destId="{4BCAD930-D625-4F30-A7C8-FF84D635FF2F}" srcOrd="0" destOrd="0" presId="urn:microsoft.com/office/officeart/2005/8/layout/venn1"/>
    <dgm:cxn modelId="{931EE7E7-2295-4EBB-A09B-0280A1673D90}" type="presOf" srcId="{A458D376-02C2-4812-8C4A-3B33B0A3A69A}" destId="{3D67B573-C9A5-4515-A196-6FC46B09C53C}" srcOrd="1" destOrd="0" presId="urn:microsoft.com/office/officeart/2005/8/layout/venn1"/>
    <dgm:cxn modelId="{06BFD02D-AFDF-4ED3-BDCA-F432DD8AB639}" type="presOf" srcId="{F0A969C7-7AF1-40B0-BCA0-04490E5D6CF3}" destId="{61C902A8-165C-44D0-A891-84D742227425}" srcOrd="0" destOrd="0" presId="urn:microsoft.com/office/officeart/2005/8/layout/venn1"/>
    <dgm:cxn modelId="{F4BF133B-F236-45E2-A434-73FFC730F0E2}" type="presOf" srcId="{01DF0F81-FCCF-4DB1-843D-85031DEA5C95}" destId="{E42C2AEA-BEF0-487E-8CB8-8A4EAA571C78}" srcOrd="1" destOrd="0" presId="urn:microsoft.com/office/officeart/2005/8/layout/venn1"/>
    <dgm:cxn modelId="{72D02C28-4E35-4B60-8EB2-C34285587D63}" srcId="{F0A969C7-7AF1-40B0-BCA0-04490E5D6CF3}" destId="{A458D376-02C2-4812-8C4A-3B33B0A3A69A}" srcOrd="0" destOrd="0" parTransId="{C55B5D91-AF2A-4D40-B6C6-DB9174C617D3}" sibTransId="{8AA9E354-323B-41EC-A230-BF5C69B71F04}"/>
    <dgm:cxn modelId="{CF8DE9F9-A791-45FE-8405-C76E6F3373AA}" type="presOf" srcId="{109B290B-36A6-40A1-9311-93D98A83EADD}" destId="{1D8C18F6-029C-4C0B-B835-5365E463A754}" srcOrd="1" destOrd="0" presId="urn:microsoft.com/office/officeart/2005/8/layout/venn1"/>
    <dgm:cxn modelId="{CCB7280B-5906-4F5E-AFFA-8CE35DD61372}" srcId="{F0A969C7-7AF1-40B0-BCA0-04490E5D6CF3}" destId="{109B290B-36A6-40A1-9311-93D98A83EADD}" srcOrd="2" destOrd="0" parTransId="{7F65B582-8617-484A-B018-991839B10C2D}" sibTransId="{6FC37864-9B22-4B08-84A4-F849599B1952}"/>
    <dgm:cxn modelId="{7FE69954-116E-4CEB-AB6A-832558524170}" type="presParOf" srcId="{61C902A8-165C-44D0-A891-84D742227425}" destId="{181310D2-C3EC-4F7B-A6BA-8BE90A5EF40D}" srcOrd="0" destOrd="0" presId="urn:microsoft.com/office/officeart/2005/8/layout/venn1"/>
    <dgm:cxn modelId="{E23627AF-8559-4DB6-B6BA-C965C9021959}" type="presParOf" srcId="{61C902A8-165C-44D0-A891-84D742227425}" destId="{3D67B573-C9A5-4515-A196-6FC46B09C53C}" srcOrd="1" destOrd="0" presId="urn:microsoft.com/office/officeart/2005/8/layout/venn1"/>
    <dgm:cxn modelId="{6B853EC3-D050-48D9-96C9-F53BE514AE0A}" type="presParOf" srcId="{61C902A8-165C-44D0-A891-84D742227425}" destId="{D6F2FC4D-7196-4626-85D3-79B0A7D365F0}" srcOrd="2" destOrd="0" presId="urn:microsoft.com/office/officeart/2005/8/layout/venn1"/>
    <dgm:cxn modelId="{D47F1D45-E131-42B7-A5BC-C9817BD874DE}" type="presParOf" srcId="{61C902A8-165C-44D0-A891-84D742227425}" destId="{E42C2AEA-BEF0-487E-8CB8-8A4EAA571C78}" srcOrd="3" destOrd="0" presId="urn:microsoft.com/office/officeart/2005/8/layout/venn1"/>
    <dgm:cxn modelId="{D203B3A8-D417-48FD-9B4A-BA662D0DEA92}" type="presParOf" srcId="{61C902A8-165C-44D0-A891-84D742227425}" destId="{4BCAD930-D625-4F30-A7C8-FF84D635FF2F}" srcOrd="4" destOrd="0" presId="urn:microsoft.com/office/officeart/2005/8/layout/venn1"/>
    <dgm:cxn modelId="{B9602F9A-F4C2-4C54-873A-341D2A09C405}" type="presParOf" srcId="{61C902A8-165C-44D0-A891-84D742227425}" destId="{1D8C18F6-029C-4C0B-B835-5365E463A75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50491-762D-445A-ABA8-32F902E69063}">
      <dsp:nvSpPr>
        <dsp:cNvPr id="0" name=""/>
        <dsp:cNvSpPr/>
      </dsp:nvSpPr>
      <dsp:spPr>
        <a:xfrm>
          <a:off x="155169" y="0"/>
          <a:ext cx="3758155" cy="2880320"/>
        </a:xfrm>
        <a:prstGeom prst="triangl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5400" dir="5400000" algn="t"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sp>
    <dsp:sp modelId="{971F82B5-5933-4717-8A00-7EBE0F4C5DB0}">
      <dsp:nvSpPr>
        <dsp:cNvPr id="0" name=""/>
        <dsp:cNvSpPr/>
      </dsp:nvSpPr>
      <dsp:spPr>
        <a:xfrm>
          <a:off x="1811903" y="289579"/>
          <a:ext cx="2316894" cy="6818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smtClean="0">
              <a:latin typeface="黑体" panose="02010609060101010101" pitchFamily="49" charset="-122"/>
              <a:ea typeface="黑体" panose="02010609060101010101" pitchFamily="49" charset="-122"/>
            </a:rPr>
            <a:t>考实性认识</a:t>
          </a:r>
          <a:endParaRPr lang="zh-CN" altLang="en-US" sz="2800" b="1" kern="1200" dirty="0">
            <a:latin typeface="黑体" panose="02010609060101010101" pitchFamily="49" charset="-122"/>
            <a:ea typeface="黑体" panose="02010609060101010101" pitchFamily="49" charset="-122"/>
          </a:endParaRPr>
        </a:p>
      </dsp:txBody>
      <dsp:txXfrm>
        <a:off x="1845187" y="322863"/>
        <a:ext cx="2250326" cy="615257"/>
      </dsp:txXfrm>
    </dsp:sp>
    <dsp:sp modelId="{7766A257-BDDD-4BB4-A7C2-62E53231ED6B}">
      <dsp:nvSpPr>
        <dsp:cNvPr id="0" name=""/>
        <dsp:cNvSpPr/>
      </dsp:nvSpPr>
      <dsp:spPr>
        <a:xfrm>
          <a:off x="1895825" y="1056633"/>
          <a:ext cx="2149051" cy="6818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smtClean="0">
              <a:latin typeface="黑体" panose="02010609060101010101" pitchFamily="49" charset="-122"/>
              <a:ea typeface="黑体" panose="02010609060101010101" pitchFamily="49" charset="-122"/>
            </a:rPr>
            <a:t>抽象性认识</a:t>
          </a:r>
          <a:endParaRPr lang="zh-CN" altLang="en-US" sz="2800" b="1" kern="1200" dirty="0">
            <a:latin typeface="黑体" panose="02010609060101010101" pitchFamily="49" charset="-122"/>
            <a:ea typeface="黑体" panose="02010609060101010101" pitchFamily="49" charset="-122"/>
          </a:endParaRPr>
        </a:p>
      </dsp:txBody>
      <dsp:txXfrm>
        <a:off x="1929109" y="1089917"/>
        <a:ext cx="2082483" cy="615257"/>
      </dsp:txXfrm>
    </dsp:sp>
    <dsp:sp modelId="{4D00E582-922E-4CC3-94DE-AAE47A26CB19}">
      <dsp:nvSpPr>
        <dsp:cNvPr id="0" name=""/>
        <dsp:cNvSpPr/>
      </dsp:nvSpPr>
      <dsp:spPr>
        <a:xfrm>
          <a:off x="1895825" y="1823686"/>
          <a:ext cx="2149051" cy="6818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b="1" kern="1200" smtClean="0">
              <a:latin typeface="黑体" panose="02010609060101010101" pitchFamily="49" charset="-122"/>
              <a:ea typeface="黑体" panose="02010609060101010101" pitchFamily="49" charset="-122"/>
            </a:rPr>
            <a:t>价值性认识</a:t>
          </a:r>
          <a:endParaRPr lang="zh-CN" altLang="en-US" sz="2800" b="1" kern="1200" dirty="0">
            <a:latin typeface="黑体" panose="02010609060101010101" pitchFamily="49" charset="-122"/>
            <a:ea typeface="黑体" panose="02010609060101010101" pitchFamily="49" charset="-122"/>
          </a:endParaRPr>
        </a:p>
      </dsp:txBody>
      <dsp:txXfrm>
        <a:off x="1929109" y="1856970"/>
        <a:ext cx="2082483" cy="6152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50491-762D-445A-ABA8-32F902E69063}">
      <dsp:nvSpPr>
        <dsp:cNvPr id="0" name=""/>
        <dsp:cNvSpPr/>
      </dsp:nvSpPr>
      <dsp:spPr>
        <a:xfrm>
          <a:off x="262906" y="0"/>
          <a:ext cx="3758155" cy="2880320"/>
        </a:xfrm>
        <a:prstGeom prst="triangle">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1F82B5-5933-4717-8A00-7EBE0F4C5DB0}">
      <dsp:nvSpPr>
        <dsp:cNvPr id="0" name=""/>
        <dsp:cNvSpPr/>
      </dsp:nvSpPr>
      <dsp:spPr>
        <a:xfrm>
          <a:off x="2141984" y="289579"/>
          <a:ext cx="1872208" cy="6818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rgbClr val="FF0000"/>
              </a:solidFill>
              <a:latin typeface="黑体" panose="02010609060101010101" pitchFamily="49" charset="-122"/>
              <a:ea typeface="黑体" panose="02010609060101010101" pitchFamily="49" charset="-122"/>
            </a:rPr>
            <a:t>价值判断</a:t>
          </a:r>
          <a:endParaRPr lang="zh-CN" altLang="en-US" sz="2800" kern="1200" dirty="0">
            <a:solidFill>
              <a:srgbClr val="FF0000"/>
            </a:solidFill>
            <a:latin typeface="黑体" panose="02010609060101010101" pitchFamily="49" charset="-122"/>
            <a:ea typeface="黑体" panose="02010609060101010101" pitchFamily="49" charset="-122"/>
          </a:endParaRPr>
        </a:p>
      </dsp:txBody>
      <dsp:txXfrm>
        <a:off x="2175268" y="322863"/>
        <a:ext cx="1805640" cy="615257"/>
      </dsp:txXfrm>
    </dsp:sp>
    <dsp:sp modelId="{7766A257-BDDD-4BB4-A7C2-62E53231ED6B}">
      <dsp:nvSpPr>
        <dsp:cNvPr id="0" name=""/>
        <dsp:cNvSpPr/>
      </dsp:nvSpPr>
      <dsp:spPr>
        <a:xfrm>
          <a:off x="2141984" y="1056633"/>
          <a:ext cx="1872208" cy="6818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rgbClr val="FF0000"/>
              </a:solidFill>
              <a:latin typeface="黑体" panose="02010609060101010101" pitchFamily="49" charset="-122"/>
              <a:ea typeface="黑体" panose="02010609060101010101" pitchFamily="49" charset="-122"/>
            </a:rPr>
            <a:t>成因判断</a:t>
          </a:r>
          <a:endParaRPr lang="zh-CN" altLang="en-US" sz="2800" kern="1200" dirty="0">
            <a:solidFill>
              <a:srgbClr val="FF0000"/>
            </a:solidFill>
            <a:latin typeface="黑体" panose="02010609060101010101" pitchFamily="49" charset="-122"/>
            <a:ea typeface="黑体" panose="02010609060101010101" pitchFamily="49" charset="-122"/>
          </a:endParaRPr>
        </a:p>
      </dsp:txBody>
      <dsp:txXfrm>
        <a:off x="2175268" y="1089917"/>
        <a:ext cx="1805640" cy="615257"/>
      </dsp:txXfrm>
    </dsp:sp>
    <dsp:sp modelId="{4D00E582-922E-4CC3-94DE-AAE47A26CB19}">
      <dsp:nvSpPr>
        <dsp:cNvPr id="0" name=""/>
        <dsp:cNvSpPr/>
      </dsp:nvSpPr>
      <dsp:spPr>
        <a:xfrm>
          <a:off x="2141984" y="1823686"/>
          <a:ext cx="1872208" cy="6818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rgbClr val="FF0000"/>
              </a:solidFill>
              <a:latin typeface="黑体" panose="02010609060101010101" pitchFamily="49" charset="-122"/>
              <a:ea typeface="黑体" panose="02010609060101010101" pitchFamily="49" charset="-122"/>
            </a:rPr>
            <a:t>事实判断</a:t>
          </a:r>
          <a:endParaRPr lang="zh-CN" altLang="en-US" sz="2800" kern="1200" dirty="0">
            <a:solidFill>
              <a:srgbClr val="FF0000"/>
            </a:solidFill>
            <a:latin typeface="黑体" panose="02010609060101010101" pitchFamily="49" charset="-122"/>
            <a:ea typeface="黑体" panose="02010609060101010101" pitchFamily="49" charset="-122"/>
          </a:endParaRPr>
        </a:p>
      </dsp:txBody>
      <dsp:txXfrm>
        <a:off x="2175268" y="1856970"/>
        <a:ext cx="1805640" cy="615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10D2-C3EC-4F7B-A6BA-8BE90A5EF40D}">
      <dsp:nvSpPr>
        <dsp:cNvPr id="0" name=""/>
        <dsp:cNvSpPr/>
      </dsp:nvSpPr>
      <dsp:spPr>
        <a:xfrm>
          <a:off x="710124" y="0"/>
          <a:ext cx="1196826" cy="1196826"/>
        </a:xfrm>
        <a:prstGeom prst="ellipse">
          <a:avLst/>
        </a:prstGeom>
        <a:solidFill>
          <a:srgbClr val="FFC00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kern="1200" cap="none" normalizeH="0" baseline="0" dirty="0" smtClean="0">
              <a:ln>
                <a:noFill/>
              </a:ln>
              <a:solidFill>
                <a:srgbClr val="FF0000"/>
              </a:solidFill>
              <a:effectLst/>
              <a:latin typeface="华文琥珀" pitchFamily="2" charset="-122"/>
              <a:ea typeface="华文琥珀" pitchFamily="2" charset="-122"/>
            </a:rPr>
            <a:t>学生</a:t>
          </a:r>
        </a:p>
      </dsp:txBody>
      <dsp:txXfrm>
        <a:off x="869701" y="209444"/>
        <a:ext cx="877673" cy="538572"/>
      </dsp:txXfrm>
    </dsp:sp>
    <dsp:sp modelId="{D6F2FC4D-7196-4626-85D3-79B0A7D365F0}">
      <dsp:nvSpPr>
        <dsp:cNvPr id="0" name=""/>
        <dsp:cNvSpPr/>
      </dsp:nvSpPr>
      <dsp:spPr>
        <a:xfrm>
          <a:off x="1254445" y="798227"/>
          <a:ext cx="1196826" cy="1196826"/>
        </a:xfrm>
        <a:prstGeom prst="ellipse">
          <a:avLst/>
        </a:prstGeom>
        <a:solidFill>
          <a:srgbClr val="0000FF">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kern="1200" cap="none" normalizeH="0" baseline="0" dirty="0" smtClean="0">
              <a:ln>
                <a:noFill/>
              </a:ln>
              <a:solidFill>
                <a:srgbClr val="FF0000"/>
              </a:solidFill>
              <a:effectLst/>
              <a:latin typeface="华文琥珀" pitchFamily="2" charset="-122"/>
              <a:ea typeface="华文琥珀" pitchFamily="2" charset="-122"/>
            </a:rPr>
            <a:t>学科</a:t>
          </a:r>
        </a:p>
      </dsp:txBody>
      <dsp:txXfrm>
        <a:off x="1620474" y="1107407"/>
        <a:ext cx="718096" cy="658254"/>
      </dsp:txXfrm>
    </dsp:sp>
    <dsp:sp modelId="{4BCAD930-D625-4F30-A7C8-FF84D635FF2F}">
      <dsp:nvSpPr>
        <dsp:cNvPr id="0" name=""/>
        <dsp:cNvSpPr/>
      </dsp:nvSpPr>
      <dsp:spPr>
        <a:xfrm>
          <a:off x="247738" y="805863"/>
          <a:ext cx="1196826" cy="1196826"/>
        </a:xfrm>
        <a:prstGeom prst="ellipse">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kern="1200" cap="none" normalizeH="0" baseline="0" dirty="0" smtClean="0">
              <a:ln>
                <a:noFill/>
              </a:ln>
              <a:solidFill>
                <a:srgbClr val="FF0000"/>
              </a:solidFill>
              <a:effectLst/>
              <a:latin typeface="华文琥珀" pitchFamily="2" charset="-122"/>
              <a:ea typeface="华文琥珀" pitchFamily="2" charset="-122"/>
            </a:rPr>
            <a:t>教育</a:t>
          </a:r>
        </a:p>
      </dsp:txBody>
      <dsp:txXfrm>
        <a:off x="360439" y="1115043"/>
        <a:ext cx="718096" cy="6582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10D2-C3EC-4F7B-A6BA-8BE90A5EF40D}">
      <dsp:nvSpPr>
        <dsp:cNvPr id="0" name=""/>
        <dsp:cNvSpPr/>
      </dsp:nvSpPr>
      <dsp:spPr>
        <a:xfrm>
          <a:off x="710124" y="0"/>
          <a:ext cx="1196826" cy="1196826"/>
        </a:xfrm>
        <a:prstGeom prst="ellipse">
          <a:avLst/>
        </a:prstGeom>
        <a:solidFill>
          <a:srgbClr val="FFC000">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kern="1200" cap="none" normalizeH="0" baseline="0" dirty="0" smtClean="0">
              <a:ln>
                <a:noFill/>
              </a:ln>
              <a:solidFill>
                <a:srgbClr val="FF0000"/>
              </a:solidFill>
              <a:effectLst/>
              <a:latin typeface="华文琥珀" pitchFamily="2" charset="-122"/>
              <a:ea typeface="华文琥珀" pitchFamily="2" charset="-122"/>
            </a:rPr>
            <a:t>学生</a:t>
          </a:r>
        </a:p>
      </dsp:txBody>
      <dsp:txXfrm>
        <a:off x="869701" y="209444"/>
        <a:ext cx="877673" cy="538572"/>
      </dsp:txXfrm>
    </dsp:sp>
    <dsp:sp modelId="{D6F2FC4D-7196-4626-85D3-79B0A7D365F0}">
      <dsp:nvSpPr>
        <dsp:cNvPr id="0" name=""/>
        <dsp:cNvSpPr/>
      </dsp:nvSpPr>
      <dsp:spPr>
        <a:xfrm>
          <a:off x="1254445" y="798227"/>
          <a:ext cx="1196826" cy="1196826"/>
        </a:xfrm>
        <a:prstGeom prst="ellipse">
          <a:avLst/>
        </a:prstGeom>
        <a:solidFill>
          <a:srgbClr val="0000FF">
            <a:alpha val="50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kern="1200" cap="none" normalizeH="0" baseline="0" dirty="0" smtClean="0">
              <a:ln>
                <a:noFill/>
              </a:ln>
              <a:solidFill>
                <a:srgbClr val="FF0000"/>
              </a:solidFill>
              <a:effectLst/>
              <a:latin typeface="华文琥珀" pitchFamily="2" charset="-122"/>
              <a:ea typeface="华文琥珀" pitchFamily="2" charset="-122"/>
            </a:rPr>
            <a:t>学科</a:t>
          </a:r>
        </a:p>
      </dsp:txBody>
      <dsp:txXfrm>
        <a:off x="1620474" y="1107407"/>
        <a:ext cx="718096" cy="658254"/>
      </dsp:txXfrm>
    </dsp:sp>
    <dsp:sp modelId="{4BCAD930-D625-4F30-A7C8-FF84D635FF2F}">
      <dsp:nvSpPr>
        <dsp:cNvPr id="0" name=""/>
        <dsp:cNvSpPr/>
      </dsp:nvSpPr>
      <dsp:spPr>
        <a:xfrm>
          <a:off x="247738" y="805863"/>
          <a:ext cx="1196826" cy="1196826"/>
        </a:xfrm>
        <a:prstGeom prst="ellipse">
          <a:avLst/>
        </a:prstGeom>
        <a:solidFill>
          <a:schemeClr val="accent3">
            <a:lumMod val="60000"/>
            <a:lumOff val="40000"/>
            <a:alpha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kern="1200" cap="none" normalizeH="0" baseline="0" dirty="0" smtClean="0">
              <a:ln>
                <a:noFill/>
              </a:ln>
              <a:solidFill>
                <a:srgbClr val="FF0000"/>
              </a:solidFill>
              <a:effectLst/>
              <a:latin typeface="华文琥珀" pitchFamily="2" charset="-122"/>
              <a:ea typeface="华文琥珀" pitchFamily="2" charset="-122"/>
            </a:rPr>
            <a:t>教育</a:t>
          </a:r>
        </a:p>
      </dsp:txBody>
      <dsp:txXfrm>
        <a:off x="360439" y="1115043"/>
        <a:ext cx="718096" cy="6582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1">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varLst>
      <dgm:dir/>
      <dgm:resizeHandles/>
    </dgm:varLst>
    <dgm:alg type="composite"/>
    <dgm:shape xmlns:r="http://schemas.openxmlformats.org/officeDocument/2006/relationships" r:blip="">
      <dgm:adjLst/>
    </dgm:shape>
    <dgm:presOf/>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圆角矩形 12"/>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标题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17" name="页脚占位符 16"/>
          <p:cNvSpPr>
            <a:spLocks noGrp="1"/>
          </p:cNvSpPr>
          <p:nvPr>
            <p:ph type="ftr" sz="quarter" idx="11"/>
          </p:nvPr>
        </p:nvSpPr>
        <p:spPr/>
        <p:txBody>
          <a:bodyPr/>
          <a:lstStyle/>
          <a:p>
            <a:endParaRPr lang="zh-CN" altLang="en-US"/>
          </a:p>
        </p:txBody>
      </p:sp>
      <p:sp>
        <p:nvSpPr>
          <p:cNvPr id="29" name="灯片编号占位符 28"/>
          <p:cNvSpPr>
            <a:spLocks noGrp="1"/>
          </p:cNvSpPr>
          <p:nvPr>
            <p:ph type="sldNum" sz="quarter" idx="12"/>
          </p:nvPr>
        </p:nvSpPr>
        <p:spPr/>
        <p:txBody>
          <a:bodyPr lIns="0" tIns="0" rIns="0" bIns="0">
            <a:noAutofit/>
          </a:bodyPr>
          <a:lstStyle>
            <a:lvl1pPr>
              <a:defRPr sz="1400">
                <a:solidFill>
                  <a:srgbClr val="FFFFFF"/>
                </a:solidFill>
              </a:defRPr>
            </a:lvl1pPr>
          </a:lstStyle>
          <a:p>
            <a:fld id="{01602D09-427E-4DB1-BC2D-B37C9BE91EC6}" type="slidenum">
              <a:rPr lang="zh-CN" altLang="en-US" smtClean="0"/>
              <a:t>‹#›</a:t>
            </a:fld>
            <a:endParaRPr lang="zh-CN" altLang="en-US"/>
          </a:p>
        </p:txBody>
      </p:sp>
      <p:sp>
        <p:nvSpPr>
          <p:cNvPr id="7" name="矩形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标题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zh-CN" altLang="en-US" smtClean="0"/>
              <a:t>单击此处编辑母版标题样式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02D09-427E-4DB1-BC2D-B37C9BE91EC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1"/>
            <a:ext cx="2011680" cy="4388644"/>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914400" y="205980"/>
            <a:ext cx="5562600" cy="4388644"/>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02D09-427E-4DB1-BC2D-B37C9BE91EC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4" name="日期占位符 3"/>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602D09-427E-4DB1-BC2D-B37C9BE91EC6}" type="slidenum">
              <a:rPr lang="zh-CN" altLang="en-US" smtClean="0"/>
              <a:t>‹#›</a:t>
            </a:fld>
            <a:endParaRPr lang="zh-CN" altLang="en-US"/>
          </a:p>
        </p:txBody>
      </p:sp>
      <p:sp>
        <p:nvSpPr>
          <p:cNvPr id="8" name="内容占位符 7"/>
          <p:cNvSpPr>
            <a:spLocks noGrp="1"/>
          </p:cNvSpPr>
          <p:nvPr>
            <p:ph sz="quarter" idx="1"/>
          </p:nvPr>
        </p:nvSpPr>
        <p:spPr>
          <a:xfrm>
            <a:off x="914400" y="1085850"/>
            <a:ext cx="7772400" cy="3429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圆角矩形 9"/>
          <p:cNvSpPr/>
          <p:nvPr/>
        </p:nvSpPr>
        <p:spPr>
          <a:xfrm>
            <a:off x="65313" y="52317"/>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722313" y="714376"/>
            <a:ext cx="7772400" cy="1021556"/>
          </a:xfrm>
        </p:spPr>
        <p:txBody>
          <a:bodyPr anchor="b" anchorCtr="0"/>
          <a:lstStyle>
            <a:lvl1pPr algn="l">
              <a:buNone/>
              <a:defRPr sz="4000" b="0" cap="none"/>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5" name="页脚占位符 4"/>
          <p:cNvSpPr>
            <a:spLocks noGrp="1"/>
          </p:cNvSpPr>
          <p:nvPr>
            <p:ph type="ftr" sz="quarter" idx="11"/>
          </p:nvPr>
        </p:nvSpPr>
        <p:spPr>
          <a:xfrm>
            <a:off x="800100" y="4629150"/>
            <a:ext cx="4000500" cy="342900"/>
          </a:xfrm>
        </p:spPr>
        <p:txBody>
          <a:bodyPr/>
          <a:lstStyle/>
          <a:p>
            <a:endParaRPr lang="zh-CN" altLang="en-US"/>
          </a:p>
        </p:txBody>
      </p:sp>
      <p:sp>
        <p:nvSpPr>
          <p:cNvPr id="7" name="矩形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7"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7"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灯片编号占位符 5"/>
          <p:cNvSpPr>
            <a:spLocks noGrp="1"/>
          </p:cNvSpPr>
          <p:nvPr>
            <p:ph type="sldNum" sz="quarter" idx="12"/>
          </p:nvPr>
        </p:nvSpPr>
        <p:spPr>
          <a:xfrm>
            <a:off x="146304" y="4656582"/>
            <a:ext cx="457200" cy="342900"/>
          </a:xfrm>
        </p:spPr>
        <p:txBody>
          <a:bodyPr/>
          <a:lstStyle/>
          <a:p>
            <a:fld id="{01602D09-427E-4DB1-BC2D-B37C9BE91EC6}"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602D09-427E-4DB1-BC2D-B37C9BE91EC6}" type="slidenum">
              <a:rPr lang="zh-CN" altLang="en-US" smtClean="0"/>
              <a:t>‹#›</a:t>
            </a:fld>
            <a:endParaRPr lang="zh-CN" altLang="en-US"/>
          </a:p>
        </p:txBody>
      </p:sp>
      <p:sp>
        <p:nvSpPr>
          <p:cNvPr id="9" name="内容占位符 8"/>
          <p:cNvSpPr>
            <a:spLocks noGrp="1"/>
          </p:cNvSpPr>
          <p:nvPr>
            <p:ph sz="quarter" idx="1"/>
          </p:nvPr>
        </p:nvSpPr>
        <p:spPr>
          <a:xfrm>
            <a:off x="914400" y="1085850"/>
            <a:ext cx="3749040" cy="3429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933950" y="1085850"/>
            <a:ext cx="3749040" cy="342900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204788"/>
            <a:ext cx="7772400" cy="857250"/>
          </a:xfrm>
        </p:spPr>
        <p:txBody>
          <a:bodyPr anchor="b" anchorCtr="0"/>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7" name="日期占位符 6"/>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602D09-427E-4DB1-BC2D-B37C9BE91EC6}" type="slidenum">
              <a:rPr lang="zh-CN" altLang="en-US" smtClean="0"/>
              <a:t>‹#›</a:t>
            </a:fld>
            <a:endParaRPr lang="zh-CN" altLang="en-US"/>
          </a:p>
        </p:txBody>
      </p:sp>
      <p:sp>
        <p:nvSpPr>
          <p:cNvPr id="11" name="内容占位符 10"/>
          <p:cNvSpPr>
            <a:spLocks noGrp="1"/>
          </p:cNvSpPr>
          <p:nvPr>
            <p:ph sz="half" idx="2"/>
          </p:nvPr>
        </p:nvSpPr>
        <p:spPr>
          <a:xfrm>
            <a:off x="914400" y="1685925"/>
            <a:ext cx="3733800" cy="291465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4"/>
          </p:nvPr>
        </p:nvSpPr>
        <p:spPr>
          <a:xfrm>
            <a:off x="4953000" y="1685925"/>
            <a:ext cx="3733800" cy="291465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602D09-427E-4DB1-BC2D-B37C9BE91EC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602D09-427E-4DB1-BC2D-B37C9BE91EC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圆角矩形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914400" y="204788"/>
            <a:ext cx="7772400" cy="857250"/>
          </a:xfrm>
        </p:spPr>
        <p:txBody>
          <a:bodyPr anchor="b" anchorCtr="0"/>
          <a:lstStyle>
            <a:lvl1pPr algn="l">
              <a:buNone/>
              <a:defRPr sz="4000" b="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602D09-427E-4DB1-BC2D-B37C9BE91EC6}" type="slidenum">
              <a:rPr lang="zh-CN" altLang="en-US" smtClean="0"/>
              <a:t>‹#›</a:t>
            </a:fld>
            <a:endParaRPr lang="zh-CN" altLang="en-US"/>
          </a:p>
        </p:txBody>
      </p:sp>
      <p:sp>
        <p:nvSpPr>
          <p:cNvPr id="11" name="内容占位符 10"/>
          <p:cNvSpPr>
            <a:spLocks noGrp="1"/>
          </p:cNvSpPr>
          <p:nvPr>
            <p:ph sz="quarter" idx="1"/>
          </p:nvPr>
        </p:nvSpPr>
        <p:spPr>
          <a:xfrm>
            <a:off x="2971800" y="1200150"/>
            <a:ext cx="5715000" cy="3371850"/>
          </a:xfrm>
        </p:spPr>
        <p:txBody>
          <a:bodyPr vert="horz"/>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日期占位符 4"/>
          <p:cNvSpPr>
            <a:spLocks noGrp="1"/>
          </p:cNvSpPr>
          <p:nvPr>
            <p:ph type="dt" sz="half" idx="10"/>
          </p:nvPr>
        </p:nvSpPr>
        <p:spPr/>
        <p:txBody>
          <a:bodyPr/>
          <a:lstStyle/>
          <a:p>
            <a:fld id="{3CC58F69-8685-4E93-AC02-C83B9D7C7C3B}" type="datetimeFigureOut">
              <a:rPr lang="zh-CN" altLang="en-US" smtClean="0"/>
              <a:t>2018/7/22</a:t>
            </a:fld>
            <a:endParaRPr lang="zh-CN" altLang="en-US"/>
          </a:p>
        </p:txBody>
      </p:sp>
      <p:sp>
        <p:nvSpPr>
          <p:cNvPr id="6" name="页脚占位符 5"/>
          <p:cNvSpPr>
            <a:spLocks noGrp="1"/>
          </p:cNvSpPr>
          <p:nvPr>
            <p:ph type="ftr" sz="quarter" idx="11"/>
          </p:nvPr>
        </p:nvSpPr>
        <p:spPr>
          <a:xfrm>
            <a:off x="914400" y="4629150"/>
            <a:ext cx="3886200" cy="342900"/>
          </a:xfrm>
        </p:spPr>
        <p:txBody>
          <a:bodyPr/>
          <a:lstStyle/>
          <a:p>
            <a:endParaRPr lang="zh-CN" altLang="en-US"/>
          </a:p>
        </p:txBody>
      </p:sp>
      <p:sp>
        <p:nvSpPr>
          <p:cNvPr id="7" name="灯片编号占位符 6"/>
          <p:cNvSpPr>
            <a:spLocks noGrp="1"/>
          </p:cNvSpPr>
          <p:nvPr>
            <p:ph type="sldNum" sz="quarter" idx="12"/>
          </p:nvPr>
        </p:nvSpPr>
        <p:spPr>
          <a:xfrm>
            <a:off x="146304" y="4656582"/>
            <a:ext cx="457200" cy="342900"/>
          </a:xfrm>
        </p:spPr>
        <p:txBody>
          <a:bodyPr/>
          <a:lstStyle/>
          <a:p>
            <a:fld id="{01602D09-427E-4DB1-BC2D-B37C9BE91EC6}" type="slidenum">
              <a:rPr lang="zh-CN" altLang="en-US" smtClean="0"/>
              <a:t>‹#›</a:t>
            </a:fld>
            <a:endParaRPr lang="zh-CN" altLang="en-US"/>
          </a:p>
        </p:txBody>
      </p:sp>
      <p:sp>
        <p:nvSpPr>
          <p:cNvPr id="11" name="矩形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图片占位符 2"/>
          <p:cNvSpPr>
            <a:spLocks noGrp="1"/>
          </p:cNvSpPr>
          <p:nvPr>
            <p:ph type="pic" idx="1"/>
          </p:nvPr>
        </p:nvSpPr>
        <p:spPr>
          <a:xfrm>
            <a:off x="68309" y="50007"/>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CN" altLang="en-US" smtClean="0"/>
              <a:t>单击图标添加图片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圆角矩形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标题占位符 21"/>
          <p:cNvSpPr>
            <a:spLocks noGrp="1"/>
          </p:cNvSpPr>
          <p:nvPr>
            <p:ph type="title"/>
          </p:nvPr>
        </p:nvSpPr>
        <p:spPr>
          <a:xfrm>
            <a:off x="914400" y="205979"/>
            <a:ext cx="7772400" cy="857250"/>
          </a:xfrm>
          <a:prstGeom prst="rect">
            <a:avLst/>
          </a:prstGeom>
        </p:spPr>
        <p:txBody>
          <a:bodyPr bIns="91440" anchor="b" anchorCtr="0">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3CC58F69-8685-4E93-AC02-C83B9D7C7C3B}" type="datetimeFigureOut">
              <a:rPr lang="zh-CN" altLang="en-US" smtClean="0"/>
              <a:t>2018/7/22</a:t>
            </a:fld>
            <a:endParaRPr lang="zh-CN" altLang="en-US"/>
          </a:p>
        </p:txBody>
      </p:sp>
      <p:sp>
        <p:nvSpPr>
          <p:cNvPr id="3" name="页脚占位符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lang="zh-CN" altLang="en-US"/>
          </a:p>
        </p:txBody>
      </p:sp>
      <p:sp>
        <p:nvSpPr>
          <p:cNvPr id="23" name="灯片编号占位符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1602D09-427E-4DB1-BC2D-B37C9BE91EC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photo.blog.sina.com.cn/showpic.html"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p:cNvSpPr>
          <p:nvPr>
            <p:ph type="subTitle" idx="1"/>
          </p:nvPr>
        </p:nvSpPr>
        <p:spPr>
          <a:xfrm>
            <a:off x="785786" y="1285866"/>
            <a:ext cx="7429552" cy="857256"/>
          </a:xfrm>
        </p:spPr>
        <p:txBody>
          <a:bodyPr>
            <a:noAutofit/>
          </a:bodyPr>
          <a:lstStyle/>
          <a:p>
            <a:pPr algn="l">
              <a:lnSpc>
                <a:spcPct val="90000"/>
              </a:lnSpc>
              <a:buFont typeface="Wingdings 3" pitchFamily="18" charset="2"/>
              <a:buNone/>
            </a:pPr>
            <a:r>
              <a:rPr lang="zh-CN" altLang="en-US" sz="4000" b="1" dirty="0" smtClean="0">
                <a:solidFill>
                  <a:srgbClr val="FFFF00"/>
                </a:solidFill>
                <a:latin typeface="黑体" panose="02010609060101010101" pitchFamily="49" charset="-122"/>
                <a:ea typeface="黑体" panose="02010609060101010101" pitchFamily="49" charset="-122"/>
              </a:rPr>
              <a:t>基于核心素养的高中历史教学</a:t>
            </a: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92325" y="462280"/>
            <a:ext cx="4958715" cy="460375"/>
          </a:xfrm>
          <a:prstGeom prst="rect">
            <a:avLst/>
          </a:prstGeom>
          <a:noFill/>
        </p:spPr>
        <p:txBody>
          <a:bodyPr wrap="square" rtlCol="0">
            <a:spAutoFit/>
          </a:bodyPr>
          <a:lstStyle/>
          <a:p>
            <a:pPr algn="ctr"/>
            <a:r>
              <a:rPr lang="zh-CN" altLang="en-US" sz="2400" b="1" dirty="0" smtClean="0">
                <a:solidFill>
                  <a:srgbClr val="C00000"/>
                </a:solidFill>
                <a:latin typeface="黑体" panose="02010609060101010101" pitchFamily="49" charset="-122"/>
                <a:ea typeface="黑体" panose="02010609060101010101" pitchFamily="49" charset="-122"/>
              </a:rPr>
              <a:t>历史学科五个核心素养的结构关系</a:t>
            </a:r>
            <a:endParaRPr lang="zh-CN" altLang="en-US" sz="2400" b="1" dirty="0">
              <a:solidFill>
                <a:srgbClr val="C00000"/>
              </a:soli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2"/>
          <a:stretch>
            <a:fillRect/>
          </a:stretch>
        </p:blipFill>
        <p:spPr>
          <a:xfrm>
            <a:off x="765684" y="1347614"/>
            <a:ext cx="7611995" cy="345115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9752" y="241206"/>
            <a:ext cx="4161656" cy="857250"/>
          </a:xfrm>
        </p:spPr>
        <p:txBody>
          <a:bodyPr>
            <a:normAutofit/>
          </a:bodyPr>
          <a:lstStyle/>
          <a:p>
            <a:pPr algn="ctr"/>
            <a:r>
              <a:rPr lang="zh-CN" altLang="en-US" sz="3675" b="1" dirty="0" smtClean="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cs typeface="+mn-cs"/>
              </a:rPr>
              <a:t>史料实证</a:t>
            </a:r>
            <a:endParaRPr lang="zh-CN" altLang="en-US" dirty="0"/>
          </a:p>
        </p:txBody>
      </p:sp>
      <p:sp>
        <p:nvSpPr>
          <p:cNvPr id="3" name="内容占位符 2"/>
          <p:cNvSpPr>
            <a:spLocks noGrp="1"/>
          </p:cNvSpPr>
          <p:nvPr>
            <p:ph idx="1"/>
          </p:nvPr>
        </p:nvSpPr>
        <p:spPr>
          <a:xfrm>
            <a:off x="323528" y="1563638"/>
            <a:ext cx="8568952" cy="2520280"/>
          </a:xfrm>
        </p:spPr>
        <p:txBody>
          <a:bodyPr>
            <a:normAutofit/>
          </a:bodyPr>
          <a:lstStyle/>
          <a:p>
            <a:r>
              <a:rPr lang="zh-CN" altLang="en-US" sz="2400" dirty="0">
                <a:solidFill>
                  <a:srgbClr val="FF0000"/>
                </a:solidFill>
                <a:latin typeface="黑体" panose="02010609060101010101" pitchFamily="49" charset="-122"/>
                <a:ea typeface="黑体" panose="02010609060101010101" pitchFamily="49" charset="-122"/>
              </a:rPr>
              <a:t>一、按内容分类：</a:t>
            </a:r>
          </a:p>
          <a:p>
            <a:r>
              <a:rPr lang="en-US" altLang="zh-CN" sz="2000" dirty="0">
                <a:solidFill>
                  <a:srgbClr val="C00000"/>
                </a:solidFill>
                <a:latin typeface="黑体" panose="02010609060101010101" pitchFamily="49" charset="-122"/>
                <a:ea typeface="黑体" panose="02010609060101010101" pitchFamily="49" charset="-122"/>
              </a:rPr>
              <a:t>1.</a:t>
            </a:r>
            <a:r>
              <a:rPr lang="zh-CN" altLang="en-US" sz="2000" dirty="0">
                <a:solidFill>
                  <a:srgbClr val="C00000"/>
                </a:solidFill>
                <a:latin typeface="黑体" panose="02010609060101010101" pitchFamily="49" charset="-122"/>
                <a:ea typeface="黑体" panose="02010609060101010101" pitchFamily="49" charset="-122"/>
              </a:rPr>
              <a:t>文献史料</a:t>
            </a:r>
            <a:r>
              <a:rPr lang="zh-CN" altLang="en-US" sz="2000" dirty="0" smtClean="0">
                <a:solidFill>
                  <a:srgbClr val="C00000"/>
                </a:solidFill>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史书</a:t>
            </a:r>
            <a:r>
              <a:rPr lang="zh-CN" altLang="en-US" sz="2000" dirty="0">
                <a:latin typeface="黑体" panose="02010609060101010101" pitchFamily="49" charset="-122"/>
                <a:ea typeface="黑体" panose="02010609060101010101" pitchFamily="49" charset="-122"/>
              </a:rPr>
              <a:t>、档案、地方志、家谱、日记、笔记、近代以来的报刊、杂志等</a:t>
            </a:r>
            <a:r>
              <a:rPr lang="zh-CN" altLang="en-US" sz="2000" dirty="0" smtClean="0">
                <a:latin typeface="黑体" panose="02010609060101010101" pitchFamily="49" charset="-122"/>
                <a:ea typeface="黑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（文字形式）</a:t>
            </a:r>
            <a:r>
              <a:rPr lang="zh-CN" altLang="en-US" sz="2000" dirty="0">
                <a:latin typeface="黑体" panose="02010609060101010101" pitchFamily="49" charset="-122"/>
                <a:ea typeface="黑体" panose="02010609060101010101" pitchFamily="49" charset="-122"/>
              </a:rPr>
              <a:t/>
            </a:r>
            <a:br>
              <a:rPr lang="zh-CN" altLang="en-US" sz="2000" dirty="0">
                <a:latin typeface="黑体" panose="02010609060101010101" pitchFamily="49" charset="-122"/>
                <a:ea typeface="黑体" panose="02010609060101010101" pitchFamily="49" charset="-122"/>
              </a:rPr>
            </a:br>
            <a:r>
              <a:rPr lang="en-US" altLang="zh-CN" sz="2000" dirty="0">
                <a:solidFill>
                  <a:srgbClr val="C00000"/>
                </a:solidFill>
                <a:latin typeface="黑体" panose="02010609060101010101" pitchFamily="49" charset="-122"/>
                <a:ea typeface="黑体" panose="02010609060101010101" pitchFamily="49" charset="-122"/>
              </a:rPr>
              <a:t>2.</a:t>
            </a:r>
            <a:r>
              <a:rPr lang="zh-CN" altLang="en-US" sz="2000" dirty="0">
                <a:solidFill>
                  <a:srgbClr val="C00000"/>
                </a:solidFill>
                <a:latin typeface="黑体" panose="02010609060101010101" pitchFamily="49" charset="-122"/>
                <a:ea typeface="黑体" panose="02010609060101010101" pitchFamily="49" charset="-122"/>
              </a:rPr>
              <a:t>实物史料</a:t>
            </a:r>
            <a:r>
              <a:rPr lang="zh-CN" altLang="en-US" sz="2000" dirty="0" smtClean="0">
                <a:solidFill>
                  <a:srgbClr val="C00000"/>
                </a:solidFill>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考古</a:t>
            </a:r>
            <a:r>
              <a:rPr lang="zh-CN" altLang="en-US" sz="2000" dirty="0">
                <a:latin typeface="黑体" panose="02010609060101010101" pitchFamily="49" charset="-122"/>
                <a:ea typeface="黑体" panose="02010609060101010101" pitchFamily="49" charset="-122"/>
              </a:rPr>
              <a:t>发现的遗址、墓葬、出土的文物、钱币、饰品、家具、近代的旧照片等</a:t>
            </a:r>
            <a:r>
              <a:rPr lang="zh-CN" altLang="en-US" sz="2000" dirty="0" smtClean="0">
                <a:latin typeface="黑体" panose="02010609060101010101" pitchFamily="49" charset="-122"/>
                <a:ea typeface="黑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（实物、物件形式）</a:t>
            </a:r>
            <a:endParaRPr lang="zh-CN" altLang="en-US" sz="2000" dirty="0">
              <a:latin typeface="黑体" panose="02010609060101010101" pitchFamily="49" charset="-122"/>
              <a:ea typeface="黑体" panose="02010609060101010101" pitchFamily="49" charset="-122"/>
            </a:endParaRPr>
          </a:p>
          <a:p>
            <a:r>
              <a:rPr lang="en-US" altLang="zh-CN" sz="2000" dirty="0">
                <a:solidFill>
                  <a:srgbClr val="C00000"/>
                </a:solidFill>
                <a:latin typeface="黑体" panose="02010609060101010101" pitchFamily="49" charset="-122"/>
                <a:ea typeface="黑体" panose="02010609060101010101" pitchFamily="49" charset="-122"/>
              </a:rPr>
              <a:t>3.</a:t>
            </a:r>
            <a:r>
              <a:rPr lang="zh-CN" altLang="en-US" sz="2000" dirty="0">
                <a:solidFill>
                  <a:srgbClr val="C00000"/>
                </a:solidFill>
                <a:latin typeface="黑体" panose="02010609060101010101" pitchFamily="49" charset="-122"/>
                <a:ea typeface="黑体" panose="02010609060101010101" pitchFamily="49" charset="-122"/>
              </a:rPr>
              <a:t>口述史料</a:t>
            </a:r>
            <a:r>
              <a:rPr lang="zh-CN" altLang="en-US" sz="2000" dirty="0" smtClean="0">
                <a:solidFill>
                  <a:srgbClr val="C00000"/>
                </a:solidFill>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神话</a:t>
            </a:r>
            <a:r>
              <a:rPr lang="zh-CN" altLang="en-US" sz="2000" dirty="0">
                <a:latin typeface="黑体" panose="02010609060101010101" pitchFamily="49" charset="-122"/>
                <a:ea typeface="黑体" panose="02010609060101010101" pitchFamily="49" charset="-122"/>
              </a:rPr>
              <a:t>、传说、史诗、民谣、近代以来的调查采访、回忆录、对话录等</a:t>
            </a:r>
            <a:r>
              <a:rPr lang="zh-CN" altLang="en-US" sz="2000" dirty="0" smtClean="0">
                <a:latin typeface="黑体" panose="02010609060101010101" pitchFamily="49" charset="-122"/>
                <a:ea typeface="黑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（人们口口相传的资料）</a:t>
            </a:r>
            <a:endParaRPr lang="zh-CN" altLang="en-US" sz="2000" dirty="0">
              <a:latin typeface="黑体" panose="02010609060101010101" pitchFamily="49" charset="-122"/>
              <a:ea typeface="黑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4290" y="339502"/>
            <a:ext cx="5457800" cy="857250"/>
          </a:xfrm>
        </p:spPr>
        <p:txBody>
          <a:bodyPr/>
          <a:lstStyle/>
          <a:p>
            <a:pPr algn="ctr"/>
            <a:r>
              <a:rPr lang="zh-CN" altLang="en-US"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史料实证</a:t>
            </a:r>
            <a:endParaRPr lang="zh-CN" altLang="en-US" dirty="0"/>
          </a:p>
        </p:txBody>
      </p:sp>
      <p:sp>
        <p:nvSpPr>
          <p:cNvPr id="5" name="AutoShape 4" descr="http://mmbiz.qpic.cn/mmbiz_jpg/yZMLfTOicNTibJdkWicVGNAF16ic7CDXzNL1UeibQJNF17dePQMuQ3D6ibh6aa6CBCXODhbQTWnN0Nr2p80ibQofIRJcA/640?wx_fmt=jpeg&amp;tp=webp&amp;wxfrom=5&amp;wx_lazy=1"/>
          <p:cNvSpPr>
            <a:spLocks noGrp="1" noChangeAspect="1" noChangeArrowheads="1"/>
          </p:cNvSpPr>
          <p:nvPr>
            <p:ph idx="1"/>
          </p:nvPr>
        </p:nvSpPr>
        <p:spPr bwMode="auto">
          <a:xfrm>
            <a:off x="345281" y="1707654"/>
            <a:ext cx="8341519" cy="29512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normAutofit/>
          </a:bodyPr>
          <a:lstStyle/>
          <a:p>
            <a:r>
              <a:rPr lang="zh-CN" altLang="en-US" sz="2400" dirty="0">
                <a:solidFill>
                  <a:srgbClr val="FF0000"/>
                </a:solidFill>
                <a:latin typeface="黑体" panose="02010609060101010101" pitchFamily="49" charset="-122"/>
                <a:ea typeface="黑体" panose="02010609060101010101" pitchFamily="49" charset="-122"/>
              </a:rPr>
              <a:t>二、按学术价值分类：</a:t>
            </a:r>
            <a:endParaRPr lang="en-US" altLang="zh-CN" sz="2400" dirty="0">
              <a:solidFill>
                <a:srgbClr val="FF0000"/>
              </a:solidFill>
              <a:latin typeface="黑体" panose="02010609060101010101" pitchFamily="49" charset="-122"/>
              <a:ea typeface="黑体" panose="02010609060101010101" pitchFamily="49" charset="-122"/>
            </a:endParaRPr>
          </a:p>
          <a:p>
            <a:r>
              <a:rPr lang="en-US" altLang="zh-CN" sz="2000" dirty="0">
                <a:solidFill>
                  <a:srgbClr val="C00000"/>
                </a:solidFill>
                <a:latin typeface="黑体" panose="02010609060101010101" pitchFamily="49" charset="-122"/>
                <a:ea typeface="黑体" panose="02010609060101010101" pitchFamily="49" charset="-122"/>
              </a:rPr>
              <a:t>1.</a:t>
            </a:r>
            <a:r>
              <a:rPr lang="zh-CN" altLang="en-US" sz="2000" dirty="0">
                <a:solidFill>
                  <a:srgbClr val="C00000"/>
                </a:solidFill>
                <a:latin typeface="黑体" panose="02010609060101010101" pitchFamily="49" charset="-122"/>
                <a:ea typeface="黑体" panose="02010609060101010101" pitchFamily="49" charset="-122"/>
              </a:rPr>
              <a:t>第一手史料</a:t>
            </a:r>
            <a:r>
              <a:rPr lang="zh-CN" altLang="en-US" sz="2000" dirty="0" smtClean="0">
                <a:solidFill>
                  <a:srgbClr val="C00000"/>
                </a:solidFill>
                <a:latin typeface="黑体" panose="02010609060101010101" pitchFamily="49" charset="-122"/>
                <a:ea typeface="黑体" panose="02010609060101010101" pitchFamily="49" charset="-122"/>
                <a:sym typeface="Wingdings" panose="05000000000000000000" pitchFamily="2" charset="2"/>
              </a:rPr>
              <a:t>：</a:t>
            </a:r>
            <a:r>
              <a:rPr lang="zh-CN" altLang="en-US" sz="2000" dirty="0" smtClean="0">
                <a:latin typeface="黑体" panose="02010609060101010101" pitchFamily="49" charset="-122"/>
                <a:ea typeface="黑体" panose="02010609060101010101" pitchFamily="49" charset="-122"/>
                <a:sym typeface="Wingdings" panose="05000000000000000000" pitchFamily="2" charset="2"/>
              </a:rPr>
              <a:t>亦称“原始材料”</a:t>
            </a:r>
            <a:r>
              <a:rPr lang="zh-CN" altLang="en-US" sz="2000" dirty="0">
                <a:latin typeface="黑体" panose="02010609060101010101" pitchFamily="49" charset="-122"/>
                <a:ea typeface="黑体" panose="02010609060101010101" pitchFamily="49" charset="-122"/>
                <a:sym typeface="Wingdings" panose="05000000000000000000" pitchFamily="2" charset="2"/>
              </a:rPr>
              <a:t>，</a:t>
            </a:r>
            <a:r>
              <a:rPr lang="zh-CN" altLang="en-US" sz="2000" dirty="0" smtClean="0">
                <a:latin typeface="黑体" panose="02010609060101010101" pitchFamily="49" charset="-122"/>
                <a:ea typeface="黑体" panose="02010609060101010101" pitchFamily="49" charset="-122"/>
              </a:rPr>
              <a:t>当时</a:t>
            </a:r>
            <a:r>
              <a:rPr lang="zh-CN" altLang="en-US" sz="2000" dirty="0">
                <a:latin typeface="黑体" panose="02010609060101010101" pitchFamily="49" charset="-122"/>
                <a:ea typeface="黑体" panose="02010609060101010101" pitchFamily="49" charset="-122"/>
              </a:rPr>
              <a:t>那个年代留下的，特别是当时的人留下</a:t>
            </a:r>
            <a:r>
              <a:rPr lang="zh-CN" altLang="en-US" sz="2000" dirty="0" smtClean="0">
                <a:latin typeface="黑体" panose="02010609060101010101" pitchFamily="49" charset="-122"/>
                <a:ea typeface="黑体" panose="02010609060101010101" pitchFamily="49" charset="-122"/>
              </a:rPr>
              <a:t>的</a:t>
            </a:r>
            <a:r>
              <a:rPr lang="zh-CN" altLang="en-US" sz="2000" b="1" dirty="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zh-CN" altLang="en-US" sz="2000" b="1" dirty="0">
                <a:solidFill>
                  <a:srgbClr val="0000FF"/>
                </a:solidFill>
                <a:latin typeface="楷体" panose="02010609060101010101" pitchFamily="49" charset="-122"/>
                <a:ea typeface="楷体" panose="02010609060101010101" pitchFamily="49" charset="-122"/>
              </a:rPr>
              <a:t>概念含义</a:t>
            </a:r>
            <a:r>
              <a:rPr lang="zh-CN" altLang="en-US" sz="20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smtClean="0">
                <a:latin typeface="黑体" panose="02010609060101010101" pitchFamily="49" charset="-122"/>
                <a:ea typeface="黑体" panose="02010609060101010101" pitchFamily="49" charset="-122"/>
              </a:rPr>
              <a:t>，较</a:t>
            </a:r>
            <a:r>
              <a:rPr lang="zh-CN" altLang="en-US" sz="2000" dirty="0">
                <a:latin typeface="黑体" panose="02010609060101010101" pitchFamily="49" charset="-122"/>
                <a:ea typeface="黑体" panose="02010609060101010101" pitchFamily="49" charset="-122"/>
              </a:rPr>
              <a:t>客观</a:t>
            </a:r>
            <a:r>
              <a:rPr lang="zh-CN" altLang="en-US" sz="2000" dirty="0" smtClean="0">
                <a:latin typeface="黑体" panose="02010609060101010101" pitchFamily="49" charset="-122"/>
                <a:ea typeface="黑体" panose="02010609060101010101" pitchFamily="49" charset="-122"/>
              </a:rPr>
              <a:t>、真实、学术价值较高</a:t>
            </a:r>
            <a:r>
              <a:rPr lang="zh-CN" altLang="en-US" sz="2000" b="1" dirty="0">
                <a:solidFill>
                  <a:srgbClr val="0000FF"/>
                </a:solidFill>
                <a:latin typeface="楷体" panose="02010609060101010101" pitchFamily="49" charset="-122"/>
                <a:ea typeface="楷体" panose="02010609060101010101" pitchFamily="49" charset="-122"/>
              </a:rPr>
              <a:t>（</a:t>
            </a:r>
            <a:r>
              <a:rPr lang="zh-CN" altLang="en-US" sz="2000" b="1" dirty="0" smtClean="0">
                <a:solidFill>
                  <a:srgbClr val="0000FF"/>
                </a:solidFill>
                <a:latin typeface="楷体" panose="02010609060101010101" pitchFamily="49" charset="-122"/>
                <a:ea typeface="楷体" panose="02010609060101010101" pitchFamily="49" charset="-122"/>
              </a:rPr>
              <a:t>学术</a:t>
            </a:r>
            <a:r>
              <a:rPr lang="zh-CN" altLang="en-US" sz="2000" b="1" dirty="0">
                <a:solidFill>
                  <a:srgbClr val="0000FF"/>
                </a:solidFill>
                <a:latin typeface="楷体" panose="02010609060101010101" pitchFamily="49" charset="-122"/>
                <a:ea typeface="楷体" panose="02010609060101010101" pitchFamily="49" charset="-122"/>
              </a:rPr>
              <a:t>价值）（实物史料、回忆录、当时史学家的直接记载，一般都是第一手史料</a:t>
            </a:r>
            <a:r>
              <a:rPr lang="zh-CN" altLang="en-US" sz="2000" b="1" dirty="0" smtClean="0">
                <a:solidFill>
                  <a:srgbClr val="0000FF"/>
                </a:solidFill>
                <a:latin typeface="楷体" panose="02010609060101010101" pitchFamily="49" charset="-122"/>
                <a:ea typeface="楷体" panose="02010609060101010101" pitchFamily="49" charset="-122"/>
              </a:rPr>
              <a:t>）</a:t>
            </a:r>
            <a:r>
              <a:rPr lang="zh-CN" altLang="en-US" sz="2000" dirty="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r>
              <a:rPr lang="en-US" altLang="zh-CN" sz="2000" dirty="0">
                <a:solidFill>
                  <a:srgbClr val="C00000"/>
                </a:solidFill>
                <a:latin typeface="黑体" panose="02010609060101010101" pitchFamily="49" charset="-122"/>
                <a:ea typeface="黑体" panose="02010609060101010101" pitchFamily="49" charset="-122"/>
              </a:rPr>
              <a:t>2.</a:t>
            </a:r>
            <a:r>
              <a:rPr lang="zh-CN" altLang="en-US" sz="2000" dirty="0">
                <a:solidFill>
                  <a:srgbClr val="C00000"/>
                </a:solidFill>
                <a:latin typeface="黑体" panose="02010609060101010101" pitchFamily="49" charset="-122"/>
                <a:ea typeface="黑体" panose="02010609060101010101" pitchFamily="49" charset="-122"/>
              </a:rPr>
              <a:t>第二手史料</a:t>
            </a:r>
            <a:r>
              <a:rPr lang="zh-CN" altLang="en-US" sz="2000" dirty="0" smtClean="0">
                <a:solidFill>
                  <a:srgbClr val="C00000"/>
                </a:solidFill>
                <a:latin typeface="黑体" panose="02010609060101010101" pitchFamily="49" charset="-122"/>
                <a:ea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rPr>
              <a:t>是</a:t>
            </a:r>
            <a:r>
              <a:rPr lang="zh-CN" altLang="en-US" sz="2000" dirty="0">
                <a:latin typeface="黑体" panose="02010609060101010101" pitchFamily="49" charset="-122"/>
                <a:ea typeface="黑体" panose="02010609060101010101" pitchFamily="49" charset="-122"/>
              </a:rPr>
              <a:t>对第一手资料的分析、</a:t>
            </a:r>
            <a:r>
              <a:rPr lang="zh-CN" altLang="en-US" sz="2000" dirty="0" smtClean="0">
                <a:latin typeface="黑体" panose="02010609060101010101" pitchFamily="49" charset="-122"/>
                <a:ea typeface="黑体" panose="02010609060101010101" pitchFamily="49" charset="-122"/>
              </a:rPr>
              <a:t>摘要或重组，</a:t>
            </a:r>
            <a:r>
              <a:rPr lang="zh-CN" altLang="en-US" sz="2000" dirty="0" smtClean="0">
                <a:latin typeface="黑体" panose="02010609060101010101" pitchFamily="49" charset="-122"/>
                <a:ea typeface="黑体" panose="02010609060101010101" pitchFamily="49" charset="-122"/>
                <a:sym typeface="Wingdings" panose="05000000000000000000" pitchFamily="2" charset="2"/>
              </a:rPr>
              <a:t>或者</a:t>
            </a:r>
            <a:r>
              <a:rPr lang="zh-CN" altLang="en-US" sz="2000" dirty="0">
                <a:latin typeface="黑体" panose="02010609060101010101" pitchFamily="49" charset="-122"/>
                <a:ea typeface="黑体" panose="02010609060101010101" pitchFamily="49" charset="-122"/>
                <a:sym typeface="Wingdings" panose="05000000000000000000" pitchFamily="2" charset="2"/>
              </a:rPr>
              <a:t>后人的研究</a:t>
            </a:r>
            <a:r>
              <a:rPr lang="zh-CN" altLang="en-US" sz="2000" dirty="0" smtClean="0">
                <a:latin typeface="黑体" panose="02010609060101010101" pitchFamily="49" charset="-122"/>
                <a:ea typeface="黑体" panose="02010609060101010101" pitchFamily="49" charset="-122"/>
                <a:sym typeface="Wingdings" panose="05000000000000000000" pitchFamily="2" charset="2"/>
              </a:rPr>
              <a:t>成果</a:t>
            </a:r>
            <a:r>
              <a:rPr lang="zh-CN" altLang="en-US" sz="2000" b="1" dirty="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zh-CN" altLang="en-US" sz="2000" b="1" dirty="0">
                <a:solidFill>
                  <a:srgbClr val="0000FF"/>
                </a:solidFill>
                <a:latin typeface="楷体" panose="02010609060101010101" pitchFamily="49" charset="-122"/>
                <a:ea typeface="楷体" panose="02010609060101010101" pitchFamily="49" charset="-122"/>
              </a:rPr>
              <a:t>概念含义</a:t>
            </a:r>
            <a:r>
              <a:rPr lang="zh-CN" altLang="en-US" sz="20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a:t>
            </a:r>
            <a:r>
              <a:rPr lang="zh-CN" altLang="en-US" sz="2000" dirty="0" smtClean="0">
                <a:latin typeface="黑体" panose="02010609060101010101" pitchFamily="49" charset="-122"/>
                <a:ea typeface="黑体" panose="02010609060101010101" pitchFamily="49" charset="-122"/>
              </a:rPr>
              <a:t>，有</a:t>
            </a:r>
            <a:r>
              <a:rPr lang="zh-CN" altLang="en-US" sz="2000" dirty="0">
                <a:latin typeface="黑体" panose="02010609060101010101" pitchFamily="49" charset="-122"/>
                <a:ea typeface="黑体" panose="02010609060101010101" pitchFamily="49" charset="-122"/>
              </a:rPr>
              <a:t>较强的主观</a:t>
            </a:r>
            <a:r>
              <a:rPr lang="zh-CN" altLang="en-US" sz="2000" dirty="0" smtClean="0">
                <a:latin typeface="黑体" panose="02010609060101010101" pitchFamily="49" charset="-122"/>
                <a:ea typeface="黑体" panose="02010609060101010101" pitchFamily="49" charset="-122"/>
              </a:rPr>
              <a:t>色彩</a:t>
            </a:r>
            <a:r>
              <a:rPr lang="zh-CN" altLang="en-US" sz="2000" b="1" dirty="0">
                <a:solidFill>
                  <a:srgbClr val="0000FF"/>
                </a:solidFill>
                <a:latin typeface="楷体" panose="02010609060101010101" pitchFamily="49" charset="-122"/>
                <a:ea typeface="楷体" panose="02010609060101010101" pitchFamily="49" charset="-122"/>
              </a:rPr>
              <a:t>（</a:t>
            </a:r>
            <a:r>
              <a:rPr lang="zh-CN" altLang="en-US" sz="2000" b="1" dirty="0" smtClean="0">
                <a:solidFill>
                  <a:srgbClr val="0000FF"/>
                </a:solidFill>
                <a:latin typeface="楷体" panose="02010609060101010101" pitchFamily="49" charset="-122"/>
                <a:ea typeface="楷体" panose="02010609060101010101" pitchFamily="49" charset="-122"/>
              </a:rPr>
              <a:t>学术</a:t>
            </a:r>
            <a:r>
              <a:rPr lang="zh-CN" altLang="en-US" sz="2000" b="1" dirty="0">
                <a:solidFill>
                  <a:srgbClr val="0000FF"/>
                </a:solidFill>
                <a:latin typeface="楷体" panose="02010609060101010101" pitchFamily="49" charset="-122"/>
                <a:ea typeface="楷体" panose="02010609060101010101" pitchFamily="49" charset="-122"/>
              </a:rPr>
              <a:t>价值）</a:t>
            </a:r>
            <a:r>
              <a:rPr lang="zh-CN" altLang="en-US" sz="2000" dirty="0" smtClean="0">
                <a:latin typeface="黑体" panose="02010609060101010101" pitchFamily="49" charset="-122"/>
                <a:ea typeface="黑体" panose="02010609060101010101" pitchFamily="49" charset="-122"/>
              </a:rPr>
              <a:t>。</a:t>
            </a:r>
            <a:endParaRPr lang="en-US" altLang="zh-CN" sz="2000" dirty="0">
              <a:latin typeface="黑体" panose="02010609060101010101" pitchFamily="49" charset="-122"/>
              <a:ea typeface="黑体" panose="02010609060101010101" pitchFamily="49" charset="-122"/>
            </a:endParaRPr>
          </a:p>
          <a:p>
            <a:endParaRPr lang="en-US" altLang="zh-CN" sz="2175" dirty="0">
              <a:solidFill>
                <a:srgbClr val="FF0000"/>
              </a:solidFill>
              <a:latin typeface="黑体" panose="02010609060101010101" pitchFamily="49" charset="-122"/>
              <a:ea typeface="黑体" panose="02010609060101010101" pitchFamily="49" charset="-122"/>
            </a:endParaRPr>
          </a:p>
          <a:p>
            <a:endParaRPr lang="zh-CN" altLang="en-US" dirty="0"/>
          </a:p>
        </p:txBody>
      </p:sp>
      <p:sp>
        <p:nvSpPr>
          <p:cNvPr id="6" name="AutoShape 6" descr="http://mmbiz.qpic.cn/mmbiz_jpg/yZMLfTOicNTibJdkWicVGNAF16ic7CDXzNL1UeibQJNF17dePQMuQ3D6ibh6aa6CBCXODhbQTWnN0Nr2p80ibQofIRJcA/640?wx_fmt=jpeg&amp;tp=webp&amp;wxfrom=5&amp;wx_lazy=1"/>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
        <p:nvSpPr>
          <p:cNvPr id="7" name="AutoShape 8" descr="http://mmbiz.qpic.cn/mmbiz_jpg/yZMLfTOicNTibJdkWicVGNAF16ic7CDXzNL1UeibQJNF17dePQMuQ3D6ibh6aa6CBCXODhbQTWnN0Nr2p80ibQofIRJcA/640?wx_fmt=jpeg&amp;tp=webp&amp;wxfrom=5&amp;wx_lazy=1"/>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35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23728" y="267494"/>
            <a:ext cx="4593704" cy="857250"/>
          </a:xfrm>
        </p:spPr>
        <p:txBody>
          <a:bodyPr/>
          <a:lstStyle/>
          <a:p>
            <a:pPr algn="ctr"/>
            <a:r>
              <a:rPr lang="zh-CN" altLang="en-US"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史料实证</a:t>
            </a:r>
            <a:endParaRPr lang="zh-CN" altLang="en-US" dirty="0"/>
          </a:p>
        </p:txBody>
      </p:sp>
      <p:sp>
        <p:nvSpPr>
          <p:cNvPr id="4" name="内容占位符 3"/>
          <p:cNvSpPr txBox="1">
            <a:spLocks noGrp="1"/>
          </p:cNvSpPr>
          <p:nvPr>
            <p:ph idx="1"/>
          </p:nvPr>
        </p:nvSpPr>
        <p:spPr>
          <a:xfrm>
            <a:off x="323528" y="1491630"/>
            <a:ext cx="8453511" cy="3339376"/>
          </a:xfrm>
          <a:prstGeom prst="rect">
            <a:avLst/>
          </a:prstGeom>
          <a:noFill/>
        </p:spPr>
        <p:txBody>
          <a:bodyPr wrap="square" rtlCol="0">
            <a:spAutoFit/>
          </a:bodyPr>
          <a:lstStyle/>
          <a:p>
            <a:r>
              <a:rPr lang="zh-CN" altLang="en-US" sz="3200" dirty="0" smtClean="0">
                <a:solidFill>
                  <a:srgbClr val="C00000"/>
                </a:solidFill>
                <a:latin typeface="黑体" panose="02010609060101010101" pitchFamily="49" charset="-122"/>
                <a:ea typeface="黑体" panose="02010609060101010101" pitchFamily="49" charset="-122"/>
              </a:rPr>
              <a:t>有限的史料，无限</a:t>
            </a:r>
            <a:r>
              <a:rPr lang="zh-CN" altLang="en-US" sz="3200" dirty="0">
                <a:solidFill>
                  <a:srgbClr val="C00000"/>
                </a:solidFill>
                <a:latin typeface="黑体" panose="02010609060101010101" pitchFamily="49" charset="-122"/>
                <a:ea typeface="黑体" panose="02010609060101010101" pitchFamily="49" charset="-122"/>
              </a:rPr>
              <a:t>的历史：</a:t>
            </a:r>
            <a:endParaRPr lang="en-US" altLang="zh-CN" sz="3200" dirty="0">
              <a:solidFill>
                <a:srgbClr val="C00000"/>
              </a:solidFill>
              <a:latin typeface="黑体" panose="02010609060101010101" pitchFamily="49" charset="-122"/>
              <a:ea typeface="黑体" panose="02010609060101010101" pitchFamily="49" charset="-122"/>
            </a:endParaRPr>
          </a:p>
          <a:p>
            <a:endParaRPr lang="en-US" altLang="zh-CN" sz="1800" dirty="0" smtClean="0">
              <a:solidFill>
                <a:srgbClr val="FF0000"/>
              </a:solidFill>
              <a:latin typeface="黑体" panose="02010609060101010101" pitchFamily="49" charset="-122"/>
              <a:ea typeface="黑体" panose="02010609060101010101" pitchFamily="49" charset="-122"/>
            </a:endParaRPr>
          </a:p>
          <a:p>
            <a:r>
              <a:rPr lang="zh-CN" altLang="en-US" sz="1800" dirty="0">
                <a:solidFill>
                  <a:srgbClr val="FF0000"/>
                </a:solidFill>
                <a:latin typeface="黑体" panose="02010609060101010101" pitchFamily="49" charset="-122"/>
                <a:ea typeface="黑体" panose="02010609060101010101" pitchFamily="49" charset="-122"/>
              </a:rPr>
              <a:t>历史不是史料的</a:t>
            </a:r>
            <a:r>
              <a:rPr lang="zh-CN" altLang="en-US" sz="1800" dirty="0" smtClean="0">
                <a:solidFill>
                  <a:srgbClr val="FF0000"/>
                </a:solidFill>
                <a:latin typeface="黑体" panose="02010609060101010101" pitchFamily="49" charset="-122"/>
                <a:ea typeface="黑体" panose="02010609060101010101" pitchFamily="49" charset="-122"/>
              </a:rPr>
              <a:t>堆砌。</a:t>
            </a:r>
            <a:endParaRPr lang="en-US" altLang="zh-CN" sz="1800" dirty="0">
              <a:solidFill>
                <a:srgbClr val="FF0000"/>
              </a:solidFill>
              <a:latin typeface="黑体" panose="02010609060101010101" pitchFamily="49" charset="-122"/>
              <a:ea typeface="黑体" panose="02010609060101010101" pitchFamily="49" charset="-122"/>
            </a:endParaRPr>
          </a:p>
          <a:p>
            <a:r>
              <a:rPr lang="zh-CN" altLang="en-US" sz="1800" dirty="0" smtClean="0">
                <a:solidFill>
                  <a:srgbClr val="FF0000"/>
                </a:solidFill>
                <a:latin typeface="黑体" panose="02010609060101010101" pitchFamily="49" charset="-122"/>
                <a:ea typeface="黑体" panose="02010609060101010101" pitchFamily="49" charset="-122"/>
              </a:rPr>
              <a:t>史料</a:t>
            </a:r>
            <a:r>
              <a:rPr lang="zh-CN" altLang="en-US" sz="1800" dirty="0">
                <a:solidFill>
                  <a:srgbClr val="FF0000"/>
                </a:solidFill>
                <a:latin typeface="黑体" panose="02010609060101010101" pitchFamily="49" charset="-122"/>
                <a:ea typeface="黑体" panose="02010609060101010101" pitchFamily="49" charset="-122"/>
              </a:rPr>
              <a:t>之所以能够成为史料，源于我们对告知者的信任。</a:t>
            </a:r>
            <a:endParaRPr lang="en-US" altLang="zh-CN" sz="1800" dirty="0">
              <a:solidFill>
                <a:srgbClr val="FF0000"/>
              </a:solidFill>
              <a:latin typeface="黑体" panose="02010609060101010101" pitchFamily="49" charset="-122"/>
              <a:ea typeface="黑体" panose="02010609060101010101" pitchFamily="49" charset="-122"/>
            </a:endParaRPr>
          </a:p>
          <a:p>
            <a:r>
              <a:rPr lang="zh-CN" altLang="en-US" sz="1800" dirty="0">
                <a:solidFill>
                  <a:srgbClr val="FF0000"/>
                </a:solidFill>
                <a:latin typeface="黑体" panose="02010609060101010101" pitchFamily="49" charset="-122"/>
                <a:ea typeface="黑体" panose="02010609060101010101" pitchFamily="49" charset="-122"/>
              </a:rPr>
              <a:t>史料不等于历史</a:t>
            </a:r>
            <a:r>
              <a:rPr lang="zh-CN" altLang="en-US" sz="1800" dirty="0" smtClean="0">
                <a:solidFill>
                  <a:srgbClr val="FF0000"/>
                </a:solidFill>
                <a:latin typeface="黑体" panose="02010609060101010101" pitchFamily="49" charset="-122"/>
                <a:ea typeface="黑体" panose="02010609060101010101" pitchFamily="49" charset="-122"/>
              </a:rPr>
              <a:t>；真实的史料不等于真实的历史。</a:t>
            </a:r>
            <a:endParaRPr lang="en-US" altLang="zh-CN" sz="1800" dirty="0" smtClean="0">
              <a:solidFill>
                <a:srgbClr val="FF0000"/>
              </a:solidFill>
              <a:latin typeface="黑体" panose="02010609060101010101" pitchFamily="49" charset="-122"/>
              <a:ea typeface="黑体" panose="02010609060101010101" pitchFamily="49" charset="-122"/>
            </a:endParaRPr>
          </a:p>
          <a:p>
            <a:r>
              <a:rPr lang="zh-CN" altLang="en-US" sz="1800" dirty="0" smtClean="0">
                <a:solidFill>
                  <a:srgbClr val="FF0000"/>
                </a:solidFill>
                <a:latin typeface="黑体" panose="02010609060101010101" pitchFamily="49" charset="-122"/>
                <a:ea typeface="黑体" panose="02010609060101010101" pitchFamily="49" charset="-122"/>
              </a:rPr>
              <a:t>史料</a:t>
            </a:r>
            <a:r>
              <a:rPr lang="zh-CN" altLang="en-US" sz="1800" dirty="0">
                <a:solidFill>
                  <a:srgbClr val="FF0000"/>
                </a:solidFill>
                <a:latin typeface="黑体" panose="02010609060101010101" pitchFamily="49" charset="-122"/>
                <a:ea typeface="黑体" panose="02010609060101010101" pitchFamily="49" charset="-122"/>
              </a:rPr>
              <a:t>只有在被纳入历史研究的论证系统时，</a:t>
            </a:r>
            <a:r>
              <a:rPr lang="zh-CN" altLang="en-US" sz="1800" dirty="0" smtClean="0">
                <a:solidFill>
                  <a:srgbClr val="FF0000"/>
                </a:solidFill>
                <a:latin typeface="黑体" panose="02010609060101010101" pitchFamily="49" charset="-122"/>
                <a:ea typeface="黑体" panose="02010609060101010101" pitchFamily="49" charset="-122"/>
              </a:rPr>
              <a:t>才能够成为历史的证据。</a:t>
            </a:r>
            <a:endParaRPr lang="en-US" altLang="zh-CN" sz="1800" dirty="0" smtClean="0">
              <a:solidFill>
                <a:srgbClr val="FF0000"/>
              </a:solidFill>
              <a:latin typeface="黑体" panose="02010609060101010101" pitchFamily="49" charset="-122"/>
              <a:ea typeface="黑体" panose="02010609060101010101" pitchFamily="49" charset="-122"/>
            </a:endParaRPr>
          </a:p>
          <a:p>
            <a:endParaRPr lang="en-US" altLang="zh-CN" sz="2800" dirty="0" smtClean="0">
              <a:solidFill>
                <a:srgbClr val="FF0000"/>
              </a:solidFill>
              <a:latin typeface="黑体" panose="02010609060101010101" pitchFamily="49" charset="-122"/>
              <a:ea typeface="黑体" panose="02010609060101010101" pitchFamily="49" charset="-122"/>
            </a:endParaRPr>
          </a:p>
          <a:p>
            <a:r>
              <a:rPr lang="zh-CN" altLang="en-US" sz="2100" b="1" dirty="0" smtClean="0">
                <a:solidFill>
                  <a:srgbClr val="FF0000"/>
                </a:solidFill>
                <a:latin typeface="楷体" panose="02010609060101010101" pitchFamily="49" charset="-122"/>
                <a:ea typeface="楷体" panose="02010609060101010101" pitchFamily="49" charset="-122"/>
              </a:rPr>
              <a:t>“知其然”</a:t>
            </a:r>
            <a:r>
              <a:rPr lang="en-US" altLang="zh-CN" sz="2100" b="1" dirty="0" smtClean="0">
                <a:solidFill>
                  <a:srgbClr val="FF0000"/>
                </a:solidFill>
                <a:latin typeface="楷体" panose="02010609060101010101" pitchFamily="49" charset="-122"/>
                <a:ea typeface="楷体" panose="02010609060101010101" pitchFamily="49" charset="-122"/>
              </a:rPr>
              <a:t>:</a:t>
            </a:r>
            <a:r>
              <a:rPr lang="zh-CN" altLang="en-US" sz="2100" dirty="0" smtClean="0">
                <a:solidFill>
                  <a:srgbClr val="C00000"/>
                </a:solidFill>
                <a:latin typeface="黑体" panose="02010609060101010101" pitchFamily="49" charset="-122"/>
                <a:ea typeface="黑体" panose="02010609060101010101" pitchFamily="49" charset="-122"/>
              </a:rPr>
              <a:t>还原真相</a:t>
            </a:r>
            <a:r>
              <a:rPr lang="en-US" altLang="zh-CN" b="1" dirty="0" smtClean="0">
                <a:solidFill>
                  <a:srgbClr val="FF0000"/>
                </a:solidFill>
                <a:latin typeface="楷体" panose="02010609060101010101" pitchFamily="49" charset="-122"/>
                <a:ea typeface="楷体" panose="02010609060101010101" pitchFamily="49" charset="-122"/>
              </a:rPr>
              <a:t>;</a:t>
            </a:r>
            <a:r>
              <a:rPr lang="zh-CN" altLang="en-US" sz="2100" b="1" dirty="0" smtClean="0">
                <a:solidFill>
                  <a:srgbClr val="FF0000"/>
                </a:solidFill>
                <a:latin typeface="楷体" panose="02010609060101010101" pitchFamily="49" charset="-122"/>
                <a:ea typeface="楷体" panose="02010609060101010101" pitchFamily="49" charset="-122"/>
              </a:rPr>
              <a:t>“知其所以然”</a:t>
            </a:r>
            <a:r>
              <a:rPr lang="en-US" altLang="zh-CN" sz="2100" b="1" dirty="0" smtClean="0">
                <a:solidFill>
                  <a:srgbClr val="FF0000"/>
                </a:solidFill>
                <a:latin typeface="楷体" panose="02010609060101010101" pitchFamily="49" charset="-122"/>
                <a:ea typeface="楷体" panose="02010609060101010101" pitchFamily="49" charset="-122"/>
              </a:rPr>
              <a:t>:</a:t>
            </a:r>
            <a:r>
              <a:rPr lang="zh-CN" altLang="en-US" sz="2100" dirty="0" smtClean="0">
                <a:solidFill>
                  <a:srgbClr val="C00000"/>
                </a:solidFill>
                <a:latin typeface="黑体" panose="02010609060101010101" pitchFamily="49" charset="-122"/>
                <a:ea typeface="黑体" panose="02010609060101010101" pitchFamily="49" charset="-122"/>
              </a:rPr>
              <a:t>分析解释</a:t>
            </a:r>
            <a:r>
              <a:rPr lang="zh-CN" altLang="en-US" sz="2100" dirty="0">
                <a:solidFill>
                  <a:srgbClr val="FF0000"/>
                </a:solidFill>
                <a:latin typeface="黑体" panose="02010609060101010101" pitchFamily="49" charset="-122"/>
                <a:ea typeface="黑体" panose="02010609060101010101" pitchFamily="49" charset="-122"/>
              </a:rPr>
              <a:t>。</a:t>
            </a:r>
            <a:endParaRPr lang="zh-CN" altLang="en-US" sz="1800"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53691" y="740331"/>
            <a:ext cx="7131844" cy="522684"/>
          </a:xfrm>
          <a:prstGeom prst="rect">
            <a:avLst/>
          </a:prstGeom>
        </p:spPr>
        <p:txBody>
          <a:bodyPr/>
          <a:lstStyle/>
          <a:p>
            <a:pPr algn="ctr" eaLnBrk="1" hangingPunct="1">
              <a:defRPr/>
            </a:pPr>
            <a:r>
              <a:rPr lang="zh-CN" altLang="en-US" sz="3300" b="1" dirty="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史料阅读能力的层次标准</a:t>
            </a:r>
            <a:endParaRPr lang="zh-CN" altLang="zh-CN" sz="3300" kern="0" dirty="0">
              <a:solidFill>
                <a:srgbClr val="FF0000"/>
              </a:solidFill>
              <a:ea typeface="华文隶书" pitchFamily="2" charset="-122"/>
            </a:endParaRPr>
          </a:p>
        </p:txBody>
      </p:sp>
      <p:graphicFrame>
        <p:nvGraphicFramePr>
          <p:cNvPr id="60490" name="Group 74"/>
          <p:cNvGraphicFramePr>
            <a:graphicFrameLocks noGrp="1"/>
          </p:cNvGraphicFramePr>
          <p:nvPr/>
        </p:nvGraphicFramePr>
        <p:xfrm>
          <a:off x="635556" y="1726430"/>
          <a:ext cx="7865269" cy="2540338"/>
        </p:xfrm>
        <a:graphic>
          <a:graphicData uri="http://schemas.openxmlformats.org/drawingml/2006/table">
            <a:tbl>
              <a:tblPr>
                <a:tableStyleId>{3C2FFA5D-87B4-456A-9821-1D502468CF0F}</a:tableStyleId>
              </a:tblPr>
              <a:tblGrid>
                <a:gridCol w="2501979">
                  <a:extLst>
                    <a:ext uri="{9D8B030D-6E8A-4147-A177-3AD203B41FA5}">
                      <a16:colId xmlns:a16="http://schemas.microsoft.com/office/drawing/2014/main" val="20000"/>
                    </a:ext>
                  </a:extLst>
                </a:gridCol>
                <a:gridCol w="5363290">
                  <a:extLst>
                    <a:ext uri="{9D8B030D-6E8A-4147-A177-3AD203B41FA5}">
                      <a16:colId xmlns:a16="http://schemas.microsoft.com/office/drawing/2014/main" val="20001"/>
                    </a:ext>
                  </a:extLst>
                </a:gridCol>
              </a:tblGrid>
              <a:tr h="434345">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solidFill>
                            <a:srgbClr val="FF0000"/>
                          </a:solidFill>
                          <a:effectLst/>
                          <a:latin typeface="华文琥珀" pitchFamily="2" charset="-122"/>
                          <a:ea typeface="华文琥珀" pitchFamily="2" charset="-122"/>
                        </a:rPr>
                        <a:t>层  次  要  求</a:t>
                      </a:r>
                      <a:endParaRPr kumimoji="0" lang="zh-CN" altLang="en-US" sz="2400" b="1" i="0" u="none" strike="noStrike" cap="none" normalizeH="0" baseline="0" dirty="0" smtClean="0">
                        <a:ln>
                          <a:noFill/>
                        </a:ln>
                        <a:solidFill>
                          <a:srgbClr val="FF0000"/>
                        </a:solidFill>
                        <a:effectLst/>
                        <a:latin typeface="华文琥珀" pitchFamily="2" charset="-122"/>
                        <a:ea typeface="华文琥珀" pitchFamily="2" charset="-122"/>
                        <a:cs typeface="Times New Roman" panose="02020603050405020304" pitchFamily="18" charset="0"/>
                      </a:endParaRPr>
                    </a:p>
                  </a:txBody>
                  <a:tcPr marL="68580" marR="68580" marT="34292" marB="34292"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zh-CN" altLang="en-US" sz="2400" b="1" u="none" strike="noStrike" cap="none" normalizeH="0" baseline="0" dirty="0" smtClean="0">
                          <a:ln>
                            <a:noFill/>
                          </a:ln>
                          <a:solidFill>
                            <a:srgbClr val="FF0000"/>
                          </a:solidFill>
                          <a:effectLst/>
                          <a:latin typeface="华文琥珀" pitchFamily="2" charset="-122"/>
                          <a:ea typeface="华文琥珀" pitchFamily="2" charset="-122"/>
                        </a:rPr>
                        <a:t>水      平      表      现</a:t>
                      </a:r>
                      <a:endParaRPr kumimoji="0" lang="zh-CN" altLang="en-US" sz="2400" b="1" i="0" u="none" strike="noStrike" cap="none" normalizeH="0" baseline="0" dirty="0" smtClean="0">
                        <a:ln>
                          <a:noFill/>
                        </a:ln>
                        <a:solidFill>
                          <a:srgbClr val="FF0000"/>
                        </a:solidFill>
                        <a:effectLst/>
                        <a:latin typeface="华文琥珀" pitchFamily="2" charset="-122"/>
                        <a:ea typeface="华文琥珀" pitchFamily="2" charset="-122"/>
                        <a:cs typeface="Times New Roman" panose="02020603050405020304" pitchFamily="18" charset="0"/>
                      </a:endParaRPr>
                    </a:p>
                  </a:txBody>
                  <a:tcPr marL="68580" marR="68580" marT="34292" marB="34292" horzOverflow="overflow"/>
                </a:tc>
                <a:extLst>
                  <a:ext uri="{0D108BD9-81ED-4DB2-BD59-A6C34878D82A}">
                    <a16:rowId xmlns:a16="http://schemas.microsoft.com/office/drawing/2014/main" val="10000"/>
                  </a:ext>
                </a:extLst>
              </a:tr>
              <a:tr h="434345">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rPr>
                        <a:t>历史材料的甄别与分类</a:t>
                      </a:r>
                      <a:endParaRPr kumimoji="0" lang="zh-CN" altLang="en-US" sz="1800" b="1"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endParaRPr>
                    </a:p>
                  </a:txBody>
                  <a:tcPr marL="68580" marR="68580" marT="34292" marB="3429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rPr>
                        <a:t>依据历史材料制作的年代、来源、载体、属性等方面甄别史料类型，判断史料的客观性与价值性。</a:t>
                      </a:r>
                      <a:endParaRPr kumimoji="0" lang="zh-CN" altLang="en-US" sz="12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endParaRPr>
                    </a:p>
                  </a:txBody>
                  <a:tcPr marL="68580" marR="68580" marT="34292" marB="34292" horzOverflow="overflow"/>
                </a:tc>
                <a:extLst>
                  <a:ext uri="{0D108BD9-81ED-4DB2-BD59-A6C34878D82A}">
                    <a16:rowId xmlns:a16="http://schemas.microsoft.com/office/drawing/2014/main" val="10001"/>
                  </a:ext>
                </a:extLst>
              </a:tr>
              <a:tr h="617225">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rPr>
                        <a:t>历史信息的获取与解读</a:t>
                      </a:r>
                      <a:endParaRPr kumimoji="0" lang="zh-CN" altLang="en-US" sz="1800" b="1"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34292" marB="3429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rPr>
                        <a:t>根据问题要求，通过对史料进行分析、归纳与概括，最大限度地获取史料所包含的有效信息；借助历史语境和史学语境，将有效信息还原到相关的历史情境中，从而对史料予以准确和完整地解读。</a:t>
                      </a:r>
                      <a:endParaRPr kumimoji="0" lang="zh-CN" altLang="en-US" sz="12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34292" marB="34292" horzOverflow="overflow"/>
                </a:tc>
                <a:extLst>
                  <a:ext uri="{0D108BD9-81ED-4DB2-BD59-A6C34878D82A}">
                    <a16:rowId xmlns:a16="http://schemas.microsoft.com/office/drawing/2014/main" val="10002"/>
                  </a:ext>
                </a:extLst>
              </a:tr>
              <a:tr h="437198">
                <a:tc>
                  <a:txBody>
                    <a:bodyPr/>
                    <a:lstStyle/>
                    <a:p>
                      <a:pPr marL="0" marR="0" lvl="0" indent="0" algn="ctr" defTabSz="457200" rtl="0" eaLnBrk="1" fontAlgn="base" latinLnBrk="0" hangingPunct="1">
                        <a:lnSpc>
                          <a:spcPct val="100000"/>
                        </a:lnSpc>
                        <a:spcBef>
                          <a:spcPct val="0"/>
                        </a:spcBef>
                        <a:spcAft>
                          <a:spcPct val="0"/>
                        </a:spcAft>
                        <a:buClrTx/>
                        <a:buSzTx/>
                        <a:buFontTx/>
                        <a:buNone/>
                      </a:pPr>
                      <a:r>
                        <a:rPr kumimoji="0" lang="zh-CN" altLang="en-US" sz="180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rPr>
                        <a:t>历史信息的综合与运用</a:t>
                      </a:r>
                      <a:endParaRPr kumimoji="0" lang="zh-CN" altLang="en-US" sz="1800" b="1"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34292" marB="3429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rPr>
                        <a:t>将对有效信息的解读与已有历史知识进行综合，以构建新的历史认知；针对具体问题，有效调用相关知识予以解答。</a:t>
                      </a:r>
                      <a:endParaRPr kumimoji="0" lang="zh-CN" altLang="en-US" sz="12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34292" marB="34292" horzOverflow="overflow"/>
                </a:tc>
                <a:extLst>
                  <a:ext uri="{0D108BD9-81ED-4DB2-BD59-A6C34878D82A}">
                    <a16:rowId xmlns:a16="http://schemas.microsoft.com/office/drawing/2014/main" val="10003"/>
                  </a:ext>
                </a:extLst>
              </a:tr>
              <a:tr h="617225">
                <a:tc>
                  <a:txBody>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zh-CN" altLang="en-US" sz="180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rPr>
                        <a:t>历史材料的反思与评价</a:t>
                      </a:r>
                      <a:endParaRPr kumimoji="0" lang="zh-CN" altLang="en-US" sz="1800" b="1" i="0" u="none" strike="noStrike" cap="none" normalizeH="0" baseline="0" dirty="0" smtClean="0">
                        <a:ln>
                          <a:noFill/>
                        </a:ln>
                        <a:solidFill>
                          <a:srgbClr val="0000FF"/>
                        </a:solidFill>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34292" marB="34292"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pPr>
                      <a:r>
                        <a:rPr kumimoji="0" lang="zh-CN" altLang="en-US" sz="1200" b="1"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rPr>
                        <a:t>分析史料制作者的思想意图，比较不同时期、不同人群对该史料的认识差异，反省自我对该史料认识判断所持有的基本立场、观点与方法；在反思的基础上，评价该史料的史学价值、社会价值以及教育价值。</a:t>
                      </a:r>
                      <a:endParaRPr kumimoji="0" lang="zh-CN" altLang="en-US" sz="1200" b="1" i="0" u="none" strike="noStrike" cap="none" normalizeH="0" baseline="0" dirty="0" smtClean="0">
                        <a:ln>
                          <a:noFill/>
                        </a:ln>
                        <a:solidFill>
                          <a:srgbClr val="C00000"/>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34292" marB="34292" horzOverflow="overflow"/>
                </a:tc>
                <a:extLst>
                  <a:ext uri="{0D108BD9-81ED-4DB2-BD59-A6C34878D82A}">
                    <a16:rowId xmlns:a16="http://schemas.microsoft.com/office/drawing/2014/main" val="10004"/>
                  </a:ext>
                </a:extLst>
              </a:tr>
            </a:tbl>
          </a:graphicData>
        </a:graphic>
      </p:graphicFrame>
      <p:sp>
        <p:nvSpPr>
          <p:cNvPr id="25623" name="Rectangle 68"/>
          <p:cNvSpPr>
            <a:spLocks noChangeArrowheads="1"/>
          </p:cNvSpPr>
          <p:nvPr/>
        </p:nvSpPr>
        <p:spPr bwMode="auto">
          <a:xfrm>
            <a:off x="-2243137" y="3339487"/>
            <a:ext cx="18473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zh-CN" altLang="en-US" sz="900"/>
              <a:t/>
            </a:r>
            <a:br>
              <a:rPr lang="zh-CN" altLang="en-US" sz="900"/>
            </a:br>
            <a:endParaRPr lang="zh-CN" altLang="en-US" sz="1350"/>
          </a:p>
        </p:txBody>
      </p:sp>
      <p:sp>
        <p:nvSpPr>
          <p:cNvPr id="25625" name="Rectangle 70"/>
          <p:cNvSpPr>
            <a:spLocks noChangeArrowheads="1"/>
          </p:cNvSpPr>
          <p:nvPr/>
        </p:nvSpPr>
        <p:spPr bwMode="auto">
          <a:xfrm>
            <a:off x="-2243137" y="3739552"/>
            <a:ext cx="184731" cy="4111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bIns="7142" anchor="ctr">
            <a:spAutoFit/>
          </a:bodyPr>
          <a:lstStyle/>
          <a:p>
            <a:endParaRPr lang="zh-CN" altLang="en-US" sz="975" b="1"/>
          </a:p>
          <a:p>
            <a:pPr eaLnBrk="0" hangingPunct="0"/>
            <a:endParaRPr lang="zh-CN" altLang="en-US" sz="1350"/>
          </a:p>
        </p:txBody>
      </p:sp>
    </p:spTree>
    <p:extLst>
      <p:ext uri="{BB962C8B-B14F-4D97-AF65-F5344CB8AC3E}">
        <p14:creationId xmlns:p14="http://schemas.microsoft.com/office/powerpoint/2010/main" val="228044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39552" y="987574"/>
            <a:ext cx="8221265" cy="2060244"/>
          </a:xfrm>
          <a:prstGeom prst="rect">
            <a:avLst/>
          </a:prstGeom>
        </p:spPr>
        <p:txBody>
          <a:bodyPr>
            <a:spAutoFit/>
          </a:bodyPr>
          <a:lstStyle/>
          <a:p>
            <a:pPr eaLnBrk="1" hangingPunct="1">
              <a:defRPr/>
            </a:pPr>
            <a:r>
              <a:rPr lang="zh-CN" altLang="en-US" sz="2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    历史不是以门类来划分的学科，而是</a:t>
            </a:r>
            <a:r>
              <a:rPr lang="zh-CN" altLang="en-US" sz="2100" b="1" dirty="0">
                <a:solidFill>
                  <a:srgbClr val="6600FF"/>
                </a:solidFill>
                <a:latin typeface="楷体" panose="02010609060101010101" pitchFamily="49" charset="-122"/>
                <a:ea typeface="楷体" panose="02010609060101010101" pitchFamily="49" charset="-122"/>
                <a:cs typeface="Times New Roman" panose="02020603050405020304" pitchFamily="18" charset="0"/>
              </a:rPr>
              <a:t>以对象所处的时段及其运动变化</a:t>
            </a:r>
            <a:r>
              <a:rPr lang="zh-CN" altLang="en-US" sz="2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来划分的学科。</a:t>
            </a:r>
          </a:p>
          <a:p>
            <a:pPr eaLnBrk="1" hangingPunct="1">
              <a:defRPr/>
            </a:pPr>
            <a:endParaRPr lang="zh-CN" altLang="en-US" sz="300" b="1" kern="0" dirty="0">
              <a:latin typeface="黑体" panose="02010609060101010101" pitchFamily="49" charset="-122"/>
              <a:ea typeface="黑体" panose="02010609060101010101" pitchFamily="49" charset="-122"/>
            </a:endParaRPr>
          </a:p>
          <a:p>
            <a:pPr>
              <a:defRPr/>
            </a:pPr>
            <a:endParaRPr lang="en-US" altLang="zh-CN"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zh-CN" altLang="en-US"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案例：</a:t>
            </a:r>
            <a:r>
              <a:rPr lang="en-US" altLang="zh-CN"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美国联邦政府的建立</a:t>
            </a:r>
            <a:r>
              <a:rPr lang="en-US" altLang="zh-CN"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p>
          <a:p>
            <a:pPr>
              <a:defRPr/>
            </a:pPr>
            <a:endParaRPr lang="en-US" altLang="zh-CN"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eaLnBrk="1" hangingPunct="1">
              <a:defRPr/>
            </a:pPr>
            <a:endParaRPr lang="en-US" altLang="zh-CN" sz="790" b="1" kern="0" dirty="0">
              <a:latin typeface="黑体" panose="02010609060101010101" pitchFamily="49" charset="-122"/>
              <a:ea typeface="黑体" panose="02010609060101010101" pitchFamily="49" charset="-122"/>
            </a:endParaRPr>
          </a:p>
          <a:p>
            <a:pPr>
              <a:defRPr/>
            </a:pPr>
            <a:r>
              <a:rPr lang="zh-CN" altLang="en-US" sz="21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    </a:t>
            </a:r>
            <a:endParaRPr lang="zh-CN" altLang="en-US" sz="1500" b="1" dirty="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3" name="标题 1"/>
          <p:cNvSpPr txBox="1"/>
          <p:nvPr/>
        </p:nvSpPr>
        <p:spPr>
          <a:xfrm>
            <a:off x="2123728" y="267494"/>
            <a:ext cx="4593704" cy="857250"/>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zh-CN" altLang="en-US" b="1" dirty="0" smtClean="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时空观念</a:t>
            </a:r>
            <a:endParaRPr lang="zh-CN" altLang="en-US" dirty="0"/>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7457" y="2522527"/>
            <a:ext cx="4427984" cy="2490741"/>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12" y="2477044"/>
            <a:ext cx="3353320" cy="25176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1059582"/>
            <a:ext cx="8856984" cy="3847207"/>
          </a:xfrm>
          <a:prstGeom prst="rect">
            <a:avLst/>
          </a:prstGeom>
        </p:spPr>
        <p:txBody>
          <a:bodyPr wrap="square">
            <a:spAutoFit/>
          </a:bodyPr>
          <a:lstStyle/>
          <a:p>
            <a:pPr>
              <a:defRPr/>
            </a:pPr>
            <a:r>
              <a:rPr lang="zh-CN" altLang="en-US" sz="24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    </a:t>
            </a:r>
            <a:r>
              <a:rPr lang="zh-CN" altLang="en-US" sz="2200" dirty="0" smtClean="0">
                <a:solidFill>
                  <a:srgbClr val="C00000"/>
                </a:solidFill>
                <a:latin typeface="黑体" panose="02010609060101010101" pitchFamily="49" charset="-122"/>
                <a:ea typeface="黑体" panose="02010609060101010101" pitchFamily="49" charset="-122"/>
                <a:cs typeface="Times New Roman" panose="02020603050405020304" pitchFamily="18" charset="0"/>
              </a:rPr>
              <a:t>历史</a:t>
            </a:r>
            <a:r>
              <a:rPr lang="zh-CN" altLang="en-US" sz="22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思维的特点就是避免“就事论事”，而是以时间与空间两个维度，综合多种因素，以不同视角，全面综合地思考问题。</a:t>
            </a:r>
            <a:endParaRPr lang="en-US" altLang="zh-CN" sz="2200" dirty="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a:defRPr/>
            </a:pPr>
            <a:endParaRPr lang="en-US" altLang="zh-CN"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zh-CN" altLang="en-US"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案例</a:t>
            </a:r>
            <a:r>
              <a:rPr lang="zh-CN" altLang="en-US" b="1" dirty="0">
                <a:solidFill>
                  <a:srgbClr val="7030A0"/>
                </a:solidFill>
                <a:latin typeface="楷体" panose="02010609060101010101" pitchFamily="49" charset="-122"/>
                <a:ea typeface="楷体" panose="02010609060101010101" pitchFamily="49" charset="-122"/>
                <a:cs typeface="Times New Roman" panose="02020603050405020304" pitchFamily="18" charset="0"/>
              </a:rPr>
              <a:t>：</a:t>
            </a:r>
            <a:r>
              <a:rPr lang="en-US" altLang="zh-CN"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建国以来的重大科技成就</a:t>
            </a:r>
            <a:r>
              <a:rPr lang="en-US" altLang="zh-CN"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en-US" altLang="zh-CN" b="1" dirty="0">
              <a:solidFill>
                <a:srgbClr val="FF000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  </a:t>
            </a:r>
            <a:r>
              <a:rPr lang="zh-CN" altLang="en-US"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一、发展科技的重要性：</a:t>
            </a:r>
            <a:endParaRPr lang="en-US" altLang="zh-CN"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1.</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国家安全的需要：当时的国际政治环境，新时期中国对原子弹的态度；</a:t>
            </a:r>
            <a:endPar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2.</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人民生产生活需要：原子能，人造卫星、航天技术、杂交水稻、计算机、生物技术</a:t>
            </a:r>
            <a:endParaRPr lang="en-US" altLang="zh-CN" b="1" dirty="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  </a:t>
            </a:r>
            <a:r>
              <a:rPr lang="zh-CN" altLang="en-US"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二、科技发展的重要因素：</a:t>
            </a:r>
            <a:endParaRPr lang="en-US" altLang="zh-CN"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1.</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国家领导的</a:t>
            </a:r>
            <a:r>
              <a:rPr lang="zh-CN" altLang="en-US" b="1" dirty="0">
                <a:solidFill>
                  <a:srgbClr val="002060"/>
                </a:solidFill>
                <a:latin typeface="楷体" panose="02010609060101010101" pitchFamily="49" charset="-122"/>
                <a:ea typeface="楷体" panose="02010609060101010101" pitchFamily="49" charset="-122"/>
                <a:cs typeface="Times New Roman" panose="02020603050405020304" pitchFamily="18" charset="0"/>
              </a:rPr>
              <a:t>激励</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政策：毛泽东等中共领导，邓小平与“</a:t>
            </a: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863</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计划”；</a:t>
            </a:r>
            <a:endParaRPr lang="en-US" altLang="zh-CN" b="1" dirty="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2.</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科学家的爱国奉献精神：钱学森，袁隆平；</a:t>
            </a:r>
            <a:endPar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  </a:t>
            </a:r>
            <a:r>
              <a:rPr lang="zh-CN" altLang="en-US"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三、认识科技改变生活的价值意义：</a:t>
            </a:r>
            <a:endParaRPr lang="en-US" altLang="zh-CN"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1.</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认识科技是第一生产力，发展科技的目的是为了改善提高人民生活；</a:t>
            </a:r>
            <a:endPar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2.</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科技成果不是</a:t>
            </a:r>
            <a:r>
              <a:rPr lang="zh-CN" altLang="en-US" b="1" dirty="0">
                <a:solidFill>
                  <a:srgbClr val="002060"/>
                </a:solidFill>
                <a:latin typeface="楷体" panose="02010609060101010101" pitchFamily="49" charset="-122"/>
                <a:ea typeface="楷体" panose="02010609060101010101" pitchFamily="49" charset="-122"/>
                <a:cs typeface="Times New Roman" panose="02020603050405020304" pitchFamily="18" charset="0"/>
              </a:rPr>
              <a:t>为了争</a:t>
            </a:r>
            <a:r>
              <a:rPr lang="zh-CN" altLang="en-US"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第一，“为国争光” 应该体现在能让人民能够获得幸福。</a:t>
            </a:r>
            <a:endParaRPr lang="en-US" altLang="zh-CN"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p:txBody>
      </p:sp>
      <p:sp>
        <p:nvSpPr>
          <p:cNvPr id="3" name="标题 1"/>
          <p:cNvSpPr txBox="1"/>
          <p:nvPr/>
        </p:nvSpPr>
        <p:spPr>
          <a:xfrm>
            <a:off x="2123728" y="267494"/>
            <a:ext cx="4593704" cy="648072"/>
          </a:xfrm>
          <a:prstGeom prst="rect">
            <a:avLst/>
          </a:prstGeom>
        </p:spPr>
        <p:txBody>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zh-CN" altLang="en-US" b="1" dirty="0" smtClean="0">
                <a:solidFill>
                  <a:srgbClr val="FF0000"/>
                </a:solidFill>
                <a:effectLst>
                  <a:outerShdw blurRad="38100" dist="38100" dir="2700000" algn="tl">
                    <a:srgbClr val="C0C0C0"/>
                  </a:outerShdw>
                </a:effectLst>
                <a:latin typeface="楷体" panose="02010609060101010101" pitchFamily="49" charset="-122"/>
                <a:ea typeface="楷体" panose="02010609060101010101" pitchFamily="49" charset="-122"/>
              </a:rPr>
              <a:t>时空观念</a:t>
            </a:r>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2"/>
          <p:cNvSpPr>
            <a:spLocks noChangeArrowheads="1"/>
          </p:cNvSpPr>
          <p:nvPr/>
        </p:nvSpPr>
        <p:spPr bwMode="auto">
          <a:xfrm>
            <a:off x="2857500" y="1851125"/>
            <a:ext cx="3429000" cy="397032"/>
          </a:xfrm>
          <a:prstGeom prst="rect">
            <a:avLst/>
          </a:prstGeom>
          <a:noFill/>
          <a:ln w="9525">
            <a:noFill/>
            <a:miter lim="800000"/>
          </a:ln>
        </p:spPr>
        <p:txBody>
          <a:bodyPr>
            <a:spAutoFit/>
          </a:bodyPr>
          <a:lstStyle/>
          <a:p>
            <a:pPr marL="273050" indent="-273050">
              <a:lnSpc>
                <a:spcPct val="110000"/>
              </a:lnSpc>
            </a:pPr>
            <a:r>
              <a:rPr lang="en-US" altLang="zh-CN" b="1">
                <a:solidFill>
                  <a:srgbClr val="0000FF"/>
                </a:solidFill>
                <a:latin typeface="微软雅黑" panose="020B0503020204020204" pitchFamily="34" charset="-122"/>
                <a:ea typeface="微软雅黑" panose="020B0503020204020204" pitchFamily="34" charset="-122"/>
              </a:rPr>
              <a:t> </a:t>
            </a:r>
            <a:endParaRPr lang="en-US" altLang="zh-CN"/>
          </a:p>
        </p:txBody>
      </p:sp>
      <p:sp>
        <p:nvSpPr>
          <p:cNvPr id="8" name="圆角矩形 7"/>
          <p:cNvSpPr>
            <a:spLocks noChangeArrowheads="1"/>
          </p:cNvSpPr>
          <p:nvPr/>
        </p:nvSpPr>
        <p:spPr bwMode="auto">
          <a:xfrm>
            <a:off x="1371386" y="1357304"/>
            <a:ext cx="1314450" cy="450056"/>
          </a:xfrm>
          <a:prstGeom prst="roundRect">
            <a:avLst>
              <a:gd name="adj" fmla="val 16667"/>
            </a:avLst>
          </a:prstGeom>
          <a:blipFill dpi="0" rotWithShape="1">
            <a:blip r:embed="rId2" cstate="print"/>
            <a:srcRect/>
            <a:tile tx="0" ty="0" sx="100000" sy="100000" flip="none" algn="tl"/>
          </a:blipFill>
          <a:ln w="25400">
            <a:solidFill>
              <a:srgbClr val="161645"/>
            </a:solidFill>
            <a:round/>
          </a:ln>
        </p:spPr>
        <p:txBody>
          <a:bodyPr anchor="ctr"/>
          <a:lstStyle/>
          <a:p>
            <a:pPr algn="ctr">
              <a:defRPr/>
            </a:pPr>
            <a:r>
              <a:rPr lang="zh-CN" altLang="en-US" b="1" dirty="0" smtClean="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rPr>
              <a:t>必修</a:t>
            </a:r>
            <a:r>
              <a:rPr lang="zh-CN" altLang="en-US"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rPr>
              <a:t>课程</a:t>
            </a:r>
            <a:endParaRPr lang="zh-CN" altLang="en-US" sz="2400"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9" name="圆角矩形 8"/>
          <p:cNvSpPr>
            <a:spLocks noChangeArrowheads="1"/>
          </p:cNvSpPr>
          <p:nvPr/>
        </p:nvSpPr>
        <p:spPr bwMode="auto">
          <a:xfrm>
            <a:off x="3821901" y="1178711"/>
            <a:ext cx="1485900" cy="450056"/>
          </a:xfrm>
          <a:prstGeom prst="roundRect">
            <a:avLst>
              <a:gd name="adj" fmla="val 16667"/>
            </a:avLst>
          </a:prstGeom>
          <a:blipFill dpi="0" rotWithShape="1">
            <a:blip r:embed="rId2" cstate="print"/>
            <a:srcRect/>
            <a:tile tx="0" ty="0" sx="100000" sy="100000" flip="none" algn="tl"/>
          </a:blipFill>
          <a:ln w="25400">
            <a:solidFill>
              <a:schemeClr val="tx1"/>
            </a:solidFill>
            <a:round/>
          </a:ln>
        </p:spPr>
        <p:txBody>
          <a:bodyPr/>
          <a:lstStyle/>
          <a:p>
            <a:pPr>
              <a:defRPr/>
            </a:pPr>
            <a:r>
              <a:rPr lang="zh-CN" altLang="en-US"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rPr>
              <a:t>选修</a:t>
            </a:r>
            <a:r>
              <a:rPr lang="en-US" altLang="zh-CN"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rPr>
              <a:t>Ⅰ</a:t>
            </a:r>
            <a:r>
              <a:rPr lang="zh-CN" altLang="en-US"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rPr>
              <a:t>课程</a:t>
            </a:r>
          </a:p>
        </p:txBody>
      </p:sp>
      <p:sp>
        <p:nvSpPr>
          <p:cNvPr id="10" name="圆角矩形 9"/>
          <p:cNvSpPr>
            <a:spLocks noChangeArrowheads="1"/>
          </p:cNvSpPr>
          <p:nvPr/>
        </p:nvSpPr>
        <p:spPr bwMode="auto">
          <a:xfrm>
            <a:off x="6094306" y="1211613"/>
            <a:ext cx="1728192" cy="906987"/>
          </a:xfrm>
          <a:prstGeom prst="roundRect">
            <a:avLst>
              <a:gd name="adj" fmla="val 15467"/>
            </a:avLst>
          </a:prstGeom>
          <a:blipFill dpi="0" rotWithShape="1">
            <a:blip r:embed="rId2" cstate="print"/>
            <a:srcRect/>
            <a:tile tx="0" ty="0" sx="100000" sy="100000" flip="none" algn="tl"/>
          </a:blipFill>
          <a:ln w="25400">
            <a:solidFill>
              <a:srgbClr val="161645"/>
            </a:solidFill>
            <a:round/>
          </a:ln>
        </p:spPr>
        <p:txBody>
          <a:bodyPr/>
          <a:lstStyle/>
          <a:p>
            <a:pPr algn="ctr">
              <a:defRPr/>
            </a:pPr>
            <a:r>
              <a:rPr lang="zh-CN" altLang="en-US" b="1" dirty="0" smtClean="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rPr>
              <a:t>选修</a:t>
            </a:r>
            <a:r>
              <a:rPr lang="en-US" altLang="zh-CN"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rPr>
              <a:t>Ⅱ</a:t>
            </a:r>
            <a:r>
              <a:rPr lang="zh-CN" altLang="en-US"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rPr>
              <a:t>课程</a:t>
            </a:r>
            <a:endParaRPr lang="en-US" altLang="zh-CN" sz="2400"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defRPr/>
            </a:pPr>
            <a:r>
              <a:rPr lang="zh-CN" altLang="en-US" sz="1400" b="1" dirty="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（校本课程，由学校自主开设）</a:t>
            </a:r>
            <a:endParaRPr lang="zh-CN" altLang="en-US" sz="1400" b="1" dirty="0">
              <a:solidFill>
                <a:srgbClr val="36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11" name="圆角矩形 10"/>
          <p:cNvSpPr>
            <a:spLocks noChangeArrowheads="1"/>
          </p:cNvSpPr>
          <p:nvPr/>
        </p:nvSpPr>
        <p:spPr bwMode="auto">
          <a:xfrm>
            <a:off x="1028486" y="2392234"/>
            <a:ext cx="2000250" cy="1471615"/>
          </a:xfrm>
          <a:prstGeom prst="roundRect">
            <a:avLst>
              <a:gd name="adj" fmla="val 16667"/>
            </a:avLst>
          </a:prstGeom>
          <a:blipFill dpi="0" rotWithShape="1">
            <a:blip r:embed="rId3" cstate="print"/>
            <a:srcRect/>
            <a:tile tx="0" ty="0" sx="100000" sy="100000" flip="none" algn="tl"/>
          </a:blipFill>
          <a:ln w="38100">
            <a:solidFill>
              <a:srgbClr val="511B2A"/>
            </a:solidFill>
            <a:round/>
          </a:ln>
        </p:spPr>
        <p:txBody>
          <a:bodyPr/>
          <a:lstStyle/>
          <a:p>
            <a:pPr>
              <a:defRPr/>
            </a:pPr>
            <a:r>
              <a:rPr lang="zh-CN" altLang="en-US" sz="800" b="1" dirty="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b="1" dirty="0">
                <a:solidFill>
                  <a:srgbClr val="000099"/>
                </a:solidFill>
                <a:latin typeface="微软雅黑" panose="020B0503020204020204" pitchFamily="34" charset="-122"/>
                <a:ea typeface="微软雅黑" panose="020B0503020204020204" pitchFamily="34" charset="-122"/>
              </a:rPr>
              <a:t>中外历史纲要</a:t>
            </a:r>
            <a:endParaRPr lang="en-US" altLang="zh-CN" sz="1100" b="1" dirty="0">
              <a:solidFill>
                <a:srgbClr val="000099"/>
              </a:solidFill>
              <a:latin typeface="微软雅黑" panose="020B0503020204020204" pitchFamily="34" charset="-122"/>
              <a:ea typeface="微软雅黑" panose="020B0503020204020204" pitchFamily="34" charset="-122"/>
            </a:endParaRPr>
          </a:p>
          <a:p>
            <a:pPr>
              <a:defRPr/>
            </a:pPr>
            <a:endParaRPr lang="en-US" altLang="zh-CN" sz="800" b="1" dirty="0">
              <a:solidFill>
                <a:srgbClr val="000099"/>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gn="ctr">
              <a:defRPr/>
            </a:pPr>
            <a:r>
              <a:rPr lang="zh-CN" altLang="en-US" sz="1600" b="1" dirty="0">
                <a:solidFill>
                  <a:srgbClr val="990000"/>
                </a:solidFill>
                <a:latin typeface="微软雅黑" panose="020B0503020204020204" pitchFamily="34" charset="-122"/>
                <a:ea typeface="微软雅黑" panose="020B0503020204020204" pitchFamily="34" charset="-122"/>
              </a:rPr>
              <a:t>中国古代史</a:t>
            </a:r>
            <a:r>
              <a:rPr lang="zh-CN" altLang="en-US" sz="600" b="1" dirty="0">
                <a:solidFill>
                  <a:srgbClr val="990000"/>
                </a:solidFill>
                <a:latin typeface="微软雅黑" panose="020B0503020204020204" pitchFamily="34" charset="-122"/>
                <a:ea typeface="微软雅黑" panose="020B0503020204020204" pitchFamily="34" charset="-122"/>
              </a:rPr>
              <a:t> </a:t>
            </a:r>
            <a:endParaRPr lang="en-US" altLang="zh-CN" sz="600" b="1" dirty="0">
              <a:solidFill>
                <a:srgbClr val="990000"/>
              </a:solidFill>
              <a:latin typeface="微软雅黑" panose="020B0503020204020204" pitchFamily="34" charset="-122"/>
              <a:ea typeface="微软雅黑" panose="020B0503020204020204" pitchFamily="34" charset="-122"/>
            </a:endParaRPr>
          </a:p>
          <a:p>
            <a:pPr algn="ctr">
              <a:defRPr/>
            </a:pPr>
            <a:r>
              <a:rPr lang="en-US" altLang="zh-CN" sz="600" b="1" dirty="0">
                <a:solidFill>
                  <a:srgbClr val="990000"/>
                </a:solidFill>
                <a:latin typeface="微软雅黑" panose="020B0503020204020204" pitchFamily="34" charset="-122"/>
                <a:ea typeface="微软雅黑" panose="020B0503020204020204" pitchFamily="34" charset="-122"/>
              </a:rPr>
              <a:t> </a:t>
            </a:r>
            <a:endParaRPr lang="en-US" altLang="zh-CN" sz="1600" b="1" dirty="0">
              <a:solidFill>
                <a:srgbClr val="990000"/>
              </a:solidFill>
              <a:latin typeface="微软雅黑" panose="020B0503020204020204" pitchFamily="34" charset="-122"/>
              <a:ea typeface="微软雅黑" panose="020B0503020204020204" pitchFamily="34" charset="-122"/>
            </a:endParaRPr>
          </a:p>
          <a:p>
            <a:pPr algn="ctr">
              <a:defRPr/>
            </a:pPr>
            <a:r>
              <a:rPr lang="zh-CN" altLang="en-US" sz="1600" b="1" dirty="0">
                <a:solidFill>
                  <a:srgbClr val="990000"/>
                </a:solidFill>
                <a:latin typeface="微软雅黑" panose="020B0503020204020204" pitchFamily="34" charset="-122"/>
                <a:ea typeface="微软雅黑" panose="020B0503020204020204" pitchFamily="34" charset="-122"/>
              </a:rPr>
              <a:t>中国近现代史</a:t>
            </a:r>
            <a:r>
              <a:rPr lang="zh-CN" altLang="en-US" sz="600" b="1" dirty="0">
                <a:solidFill>
                  <a:srgbClr val="990000"/>
                </a:solidFill>
                <a:latin typeface="微软雅黑" panose="020B0503020204020204" pitchFamily="34" charset="-122"/>
                <a:ea typeface="微软雅黑" panose="020B0503020204020204" pitchFamily="34" charset="-122"/>
              </a:rPr>
              <a:t> </a:t>
            </a:r>
            <a:endParaRPr lang="en-US" altLang="zh-CN" sz="600" b="1" dirty="0">
              <a:solidFill>
                <a:srgbClr val="990000"/>
              </a:solidFill>
              <a:latin typeface="微软雅黑" panose="020B0503020204020204" pitchFamily="34" charset="-122"/>
              <a:ea typeface="微软雅黑" panose="020B0503020204020204" pitchFamily="34" charset="-122"/>
            </a:endParaRPr>
          </a:p>
          <a:p>
            <a:pPr algn="ctr">
              <a:defRPr/>
            </a:pPr>
            <a:r>
              <a:rPr lang="en-US" altLang="zh-CN" sz="600" b="1" dirty="0">
                <a:solidFill>
                  <a:srgbClr val="99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 </a:t>
            </a:r>
            <a:endParaRPr lang="en-US" altLang="zh-CN" sz="1600" b="1" dirty="0">
              <a:solidFill>
                <a:srgbClr val="990000"/>
              </a:solidFill>
              <a:effectLst>
                <a:outerShdw blurRad="38100" dist="38100" dir="2700000" algn="tl">
                  <a:srgbClr val="C0C0C0"/>
                </a:outerShdw>
              </a:effectLst>
              <a:latin typeface="黑体" panose="02010609060101010101" pitchFamily="49" charset="-122"/>
              <a:ea typeface="黑体" panose="02010609060101010101" pitchFamily="49" charset="-122"/>
            </a:endParaRPr>
          </a:p>
          <a:p>
            <a:pPr algn="ctr">
              <a:defRPr/>
            </a:pPr>
            <a:r>
              <a:rPr lang="zh-CN" altLang="en-US" sz="1600" b="1" dirty="0">
                <a:solidFill>
                  <a:srgbClr val="990000"/>
                </a:solidFill>
                <a:latin typeface="微软雅黑" panose="020B0503020204020204" pitchFamily="34" charset="-122"/>
                <a:ea typeface="微软雅黑" panose="020B0503020204020204" pitchFamily="34" charset="-122"/>
              </a:rPr>
              <a:t>世界史</a:t>
            </a:r>
            <a:endParaRPr lang="zh-CN" altLang="en-US" sz="2000" b="1" dirty="0">
              <a:solidFill>
                <a:srgbClr val="990000"/>
              </a:solidFill>
              <a:latin typeface="微软雅黑" panose="020B0503020204020204" pitchFamily="34" charset="-122"/>
              <a:ea typeface="微软雅黑" panose="020B0503020204020204" pitchFamily="34" charset="-122"/>
            </a:endParaRPr>
          </a:p>
        </p:txBody>
      </p:sp>
      <p:sp>
        <p:nvSpPr>
          <p:cNvPr id="12" name="圆角矩形 11"/>
          <p:cNvSpPr>
            <a:spLocks noChangeArrowheads="1"/>
          </p:cNvSpPr>
          <p:nvPr/>
        </p:nvSpPr>
        <p:spPr bwMode="auto">
          <a:xfrm>
            <a:off x="3590078" y="1875229"/>
            <a:ext cx="1771650" cy="900113"/>
          </a:xfrm>
          <a:prstGeom prst="roundRect">
            <a:avLst>
              <a:gd name="adj" fmla="val 16667"/>
            </a:avLst>
          </a:prstGeom>
          <a:blipFill dpi="0" rotWithShape="1">
            <a:blip r:embed="rId3" cstate="print"/>
            <a:srcRect/>
            <a:tile tx="0" ty="0" sx="100000" sy="100000" flip="none" algn="tl"/>
          </a:blipFill>
          <a:ln w="38100">
            <a:solidFill>
              <a:srgbClr val="511B2A"/>
            </a:solidFill>
            <a:round/>
          </a:ln>
        </p:spPr>
        <p:txBody>
          <a:bodyPr/>
          <a:lstStyle/>
          <a:p>
            <a:pPr algn="ctr">
              <a:defRPr/>
            </a:pPr>
            <a:r>
              <a:rPr lang="zh-CN" altLang="en-US" sz="1600" b="1" dirty="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模块</a:t>
            </a:r>
            <a:r>
              <a:rPr lang="en-US" altLang="zh-CN" sz="1600" b="1" dirty="0" smtClean="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1</a:t>
            </a:r>
          </a:p>
          <a:p>
            <a:pPr algn="ctr">
              <a:defRPr/>
            </a:pPr>
            <a:r>
              <a:rPr lang="zh-CN" altLang="en-US" sz="1600" b="1" dirty="0" smtClean="0">
                <a:solidFill>
                  <a:srgbClr val="990000"/>
                </a:solidFill>
                <a:latin typeface="微软雅黑" panose="020B0503020204020204" pitchFamily="34" charset="-122"/>
                <a:ea typeface="微软雅黑" panose="020B0503020204020204" pitchFamily="34" charset="-122"/>
              </a:rPr>
              <a:t>国家</a:t>
            </a:r>
            <a:r>
              <a:rPr lang="zh-CN" altLang="en-US" sz="1600" b="1" dirty="0">
                <a:solidFill>
                  <a:srgbClr val="990000"/>
                </a:solidFill>
                <a:latin typeface="微软雅黑" panose="020B0503020204020204" pitchFamily="34" charset="-122"/>
                <a:ea typeface="微软雅黑" panose="020B0503020204020204" pitchFamily="34" charset="-122"/>
              </a:rPr>
              <a:t>制度与社会治理</a:t>
            </a:r>
          </a:p>
        </p:txBody>
      </p:sp>
      <p:sp>
        <p:nvSpPr>
          <p:cNvPr id="13" name="圆角矩形 12"/>
          <p:cNvSpPr>
            <a:spLocks noChangeArrowheads="1"/>
          </p:cNvSpPr>
          <p:nvPr/>
        </p:nvSpPr>
        <p:spPr bwMode="auto">
          <a:xfrm>
            <a:off x="3581088" y="2982942"/>
            <a:ext cx="1857388" cy="753247"/>
          </a:xfrm>
          <a:prstGeom prst="roundRect">
            <a:avLst>
              <a:gd name="adj" fmla="val 16667"/>
            </a:avLst>
          </a:prstGeom>
          <a:blipFill dpi="0" rotWithShape="1">
            <a:blip r:embed="rId3" cstate="print"/>
            <a:srcRect/>
            <a:tile tx="0" ty="0" sx="100000" sy="100000" flip="none" algn="tl"/>
          </a:blipFill>
          <a:ln w="38100">
            <a:solidFill>
              <a:srgbClr val="511B2A"/>
            </a:solidFill>
            <a:round/>
          </a:ln>
        </p:spPr>
        <p:txBody>
          <a:bodyPr/>
          <a:lstStyle/>
          <a:p>
            <a:pPr algn="ctr">
              <a:defRPr/>
            </a:pPr>
            <a:r>
              <a:rPr lang="zh-CN" altLang="en-US" sz="1600" b="1" dirty="0" smtClean="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模块</a:t>
            </a:r>
            <a:r>
              <a:rPr lang="en-US" altLang="zh-CN" sz="1600" b="1" dirty="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2</a:t>
            </a:r>
          </a:p>
          <a:p>
            <a:pPr>
              <a:defRPr/>
            </a:pPr>
            <a:r>
              <a:rPr lang="zh-CN" altLang="en-US" sz="1600" b="1" dirty="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1600" b="1" dirty="0">
                <a:solidFill>
                  <a:srgbClr val="990000"/>
                </a:solidFill>
                <a:latin typeface="微软雅黑" panose="020B0503020204020204" pitchFamily="34" charset="-122"/>
                <a:ea typeface="微软雅黑" panose="020B0503020204020204" pitchFamily="34" charset="-122"/>
              </a:rPr>
              <a:t>经济与社会生活</a:t>
            </a:r>
            <a:endParaRPr lang="en-US" altLang="zh-CN" sz="1600" b="1" dirty="0">
              <a:solidFill>
                <a:srgbClr val="990000"/>
              </a:solidFill>
              <a:latin typeface="微软雅黑" panose="020B0503020204020204" pitchFamily="34" charset="-122"/>
              <a:ea typeface="微软雅黑" panose="020B0503020204020204" pitchFamily="34" charset="-122"/>
            </a:endParaRPr>
          </a:p>
          <a:p>
            <a:pPr>
              <a:defRPr/>
            </a:pPr>
            <a:endParaRPr lang="zh-CN" altLang="en-US" sz="2000" b="1" dirty="0">
              <a:solidFill>
                <a:srgbClr val="990000"/>
              </a:solidFill>
              <a:latin typeface="微软雅黑" panose="020B0503020204020204" pitchFamily="34" charset="-122"/>
              <a:ea typeface="微软雅黑" panose="020B0503020204020204" pitchFamily="34" charset="-122"/>
            </a:endParaRPr>
          </a:p>
        </p:txBody>
      </p:sp>
      <p:sp>
        <p:nvSpPr>
          <p:cNvPr id="14" name="圆角矩形 13"/>
          <p:cNvSpPr>
            <a:spLocks noChangeArrowheads="1"/>
          </p:cNvSpPr>
          <p:nvPr/>
        </p:nvSpPr>
        <p:spPr bwMode="auto">
          <a:xfrm>
            <a:off x="3581088" y="4011910"/>
            <a:ext cx="1875247" cy="771106"/>
          </a:xfrm>
          <a:prstGeom prst="roundRect">
            <a:avLst>
              <a:gd name="adj" fmla="val 16667"/>
            </a:avLst>
          </a:prstGeom>
          <a:blipFill dpi="0" rotWithShape="1">
            <a:blip r:embed="rId3" cstate="print"/>
            <a:srcRect/>
            <a:tile tx="0" ty="0" sx="100000" sy="100000" flip="none" algn="tl"/>
          </a:blipFill>
          <a:ln w="38100">
            <a:solidFill>
              <a:srgbClr val="511B2A"/>
            </a:solidFill>
            <a:round/>
          </a:ln>
        </p:spPr>
        <p:txBody>
          <a:bodyPr/>
          <a:lstStyle/>
          <a:p>
            <a:pPr>
              <a:defRPr/>
            </a:pPr>
            <a:r>
              <a:rPr lang="zh-CN" altLang="en-US" sz="2000" b="1" dirty="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1600" b="1" dirty="0" smtClean="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模块</a:t>
            </a:r>
            <a:r>
              <a:rPr lang="en-US" altLang="zh-CN" sz="1600" b="1" dirty="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3</a:t>
            </a:r>
          </a:p>
          <a:p>
            <a:pPr>
              <a:defRPr/>
            </a:pPr>
            <a:r>
              <a:rPr lang="zh-CN" altLang="en-US" sz="1600" b="1" dirty="0">
                <a:solidFill>
                  <a:srgbClr val="990000"/>
                </a:solidFill>
                <a:latin typeface="微软雅黑" panose="020B0503020204020204" pitchFamily="34" charset="-122"/>
                <a:ea typeface="微软雅黑" panose="020B0503020204020204" pitchFamily="34" charset="-122"/>
              </a:rPr>
              <a:t>  文化交流与传播</a:t>
            </a:r>
            <a:endParaRPr lang="en-US" altLang="zh-CN" sz="1600" b="1" dirty="0">
              <a:solidFill>
                <a:srgbClr val="990000"/>
              </a:solidFill>
              <a:latin typeface="微软雅黑" panose="020B0503020204020204" pitchFamily="34" charset="-122"/>
              <a:ea typeface="微软雅黑" panose="020B0503020204020204" pitchFamily="34" charset="-122"/>
            </a:endParaRPr>
          </a:p>
          <a:p>
            <a:pPr>
              <a:defRPr/>
            </a:pPr>
            <a:r>
              <a:rPr lang="en-US" altLang="zh-CN" sz="2000" b="1" dirty="0">
                <a:solidFill>
                  <a:srgbClr val="990000"/>
                </a:solidFill>
                <a:latin typeface="微软雅黑" panose="020B0503020204020204" pitchFamily="34" charset="-122"/>
                <a:ea typeface="微软雅黑" panose="020B0503020204020204" pitchFamily="34" charset="-122"/>
              </a:rPr>
              <a:t>        </a:t>
            </a:r>
            <a:endParaRPr lang="zh-CN" altLang="en-US" sz="2000" b="1" dirty="0">
              <a:solidFill>
                <a:srgbClr val="990000"/>
              </a:solidFill>
              <a:latin typeface="微软雅黑" panose="020B0503020204020204" pitchFamily="34" charset="-122"/>
              <a:ea typeface="微软雅黑" panose="020B0503020204020204" pitchFamily="34" charset="-122"/>
            </a:endParaRPr>
          </a:p>
        </p:txBody>
      </p:sp>
      <p:sp>
        <p:nvSpPr>
          <p:cNvPr id="15" name="圆角矩形 14"/>
          <p:cNvSpPr>
            <a:spLocks noChangeArrowheads="1"/>
          </p:cNvSpPr>
          <p:nvPr/>
        </p:nvSpPr>
        <p:spPr bwMode="auto">
          <a:xfrm>
            <a:off x="6211362" y="2481889"/>
            <a:ext cx="1512094" cy="707231"/>
          </a:xfrm>
          <a:prstGeom prst="roundRect">
            <a:avLst>
              <a:gd name="adj" fmla="val 16667"/>
            </a:avLst>
          </a:prstGeom>
          <a:blipFill dpi="0" rotWithShape="1">
            <a:blip r:embed="rId3" cstate="print"/>
            <a:srcRect/>
            <a:tile tx="0" ty="0" sx="100000" sy="100000" flip="none" algn="tl"/>
          </a:blipFill>
          <a:ln w="38100">
            <a:solidFill>
              <a:srgbClr val="511B2A"/>
            </a:solidFill>
            <a:round/>
          </a:ln>
        </p:spPr>
        <p:txBody>
          <a:bodyPr/>
          <a:lstStyle/>
          <a:p>
            <a:pPr algn="ctr">
              <a:defRPr/>
            </a:pPr>
            <a:r>
              <a:rPr lang="zh-CN" altLang="en-US" sz="1600" b="1" dirty="0" smtClean="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模块</a:t>
            </a:r>
            <a:r>
              <a:rPr lang="en-US" altLang="zh-CN" sz="1600" b="1" dirty="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1</a:t>
            </a:r>
          </a:p>
          <a:p>
            <a:pPr algn="ctr">
              <a:defRPr/>
            </a:pPr>
            <a:r>
              <a:rPr lang="zh-CN" altLang="en-US" sz="1600" b="1" dirty="0" smtClean="0">
                <a:solidFill>
                  <a:srgbClr val="990000"/>
                </a:solidFill>
                <a:latin typeface="微软雅黑" panose="020B0503020204020204" pitchFamily="34" charset="-122"/>
                <a:ea typeface="微软雅黑" panose="020B0503020204020204" pitchFamily="34" charset="-122"/>
              </a:rPr>
              <a:t>史学</a:t>
            </a:r>
            <a:r>
              <a:rPr lang="zh-CN" altLang="en-US" sz="1600" b="1" dirty="0">
                <a:solidFill>
                  <a:srgbClr val="990000"/>
                </a:solidFill>
                <a:latin typeface="微软雅黑" panose="020B0503020204020204" pitchFamily="34" charset="-122"/>
                <a:ea typeface="微软雅黑" panose="020B0503020204020204" pitchFamily="34" charset="-122"/>
              </a:rPr>
              <a:t>入门</a:t>
            </a:r>
          </a:p>
        </p:txBody>
      </p:sp>
      <p:sp>
        <p:nvSpPr>
          <p:cNvPr id="16" name="圆角矩形 15"/>
          <p:cNvSpPr>
            <a:spLocks noChangeArrowheads="1"/>
          </p:cNvSpPr>
          <p:nvPr/>
        </p:nvSpPr>
        <p:spPr bwMode="auto">
          <a:xfrm>
            <a:off x="6202355" y="3510233"/>
            <a:ext cx="1512094" cy="707231"/>
          </a:xfrm>
          <a:prstGeom prst="roundRect">
            <a:avLst>
              <a:gd name="adj" fmla="val 16667"/>
            </a:avLst>
          </a:prstGeom>
          <a:blipFill dpi="0" rotWithShape="1">
            <a:blip r:embed="rId3" cstate="print"/>
            <a:srcRect/>
            <a:tile tx="0" ty="0" sx="100000" sy="100000" flip="none" algn="tl"/>
          </a:blipFill>
          <a:ln w="38100">
            <a:solidFill>
              <a:srgbClr val="511B2A"/>
            </a:solidFill>
            <a:round/>
          </a:ln>
        </p:spPr>
        <p:txBody>
          <a:bodyPr/>
          <a:lstStyle/>
          <a:p>
            <a:pPr algn="ctr">
              <a:defRPr/>
            </a:pPr>
            <a:r>
              <a:rPr lang="zh-CN" altLang="en-US" sz="1600" b="1" dirty="0" smtClean="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模块</a:t>
            </a:r>
            <a:r>
              <a:rPr lang="en-US" altLang="zh-CN" sz="1600" b="1" dirty="0">
                <a:solidFill>
                  <a:srgbClr val="0D0D0D"/>
                </a:solidFill>
                <a:effectLst>
                  <a:outerShdw blurRad="38100" dist="38100" dir="2700000" algn="tl">
                    <a:srgbClr val="C0C0C0"/>
                  </a:outerShdw>
                </a:effectLst>
                <a:latin typeface="黑体" panose="02010609060101010101" pitchFamily="49" charset="-122"/>
                <a:ea typeface="黑体" panose="02010609060101010101" pitchFamily="49" charset="-122"/>
              </a:rPr>
              <a:t>2</a:t>
            </a:r>
          </a:p>
          <a:p>
            <a:pPr algn="ctr">
              <a:defRPr/>
            </a:pPr>
            <a:r>
              <a:rPr lang="zh-CN" altLang="en-US" sz="1600" b="1" dirty="0" smtClean="0">
                <a:solidFill>
                  <a:srgbClr val="990000"/>
                </a:solidFill>
                <a:latin typeface="微软雅黑" panose="020B0503020204020204" pitchFamily="34" charset="-122"/>
                <a:ea typeface="微软雅黑" panose="020B0503020204020204" pitchFamily="34" charset="-122"/>
              </a:rPr>
              <a:t>史料</a:t>
            </a:r>
            <a:r>
              <a:rPr lang="zh-CN" altLang="en-US" sz="1600" b="1" dirty="0">
                <a:solidFill>
                  <a:srgbClr val="990000"/>
                </a:solidFill>
                <a:latin typeface="微软雅黑" panose="020B0503020204020204" pitchFamily="34" charset="-122"/>
                <a:ea typeface="微软雅黑" panose="020B0503020204020204" pitchFamily="34" charset="-122"/>
              </a:rPr>
              <a:t>研读</a:t>
            </a:r>
          </a:p>
        </p:txBody>
      </p:sp>
      <p:sp>
        <p:nvSpPr>
          <p:cNvPr id="17420" name="TextBox 17"/>
          <p:cNvSpPr txBox="1">
            <a:spLocks noChangeArrowheads="1"/>
          </p:cNvSpPr>
          <p:nvPr/>
        </p:nvSpPr>
        <p:spPr bwMode="auto">
          <a:xfrm>
            <a:off x="714348" y="285734"/>
            <a:ext cx="7858180" cy="646331"/>
          </a:xfrm>
          <a:prstGeom prst="rect">
            <a:avLst/>
          </a:prstGeom>
          <a:noFill/>
          <a:ln w="9525">
            <a:noFill/>
            <a:miter lim="800000"/>
          </a:ln>
        </p:spPr>
        <p:txBody>
          <a:bodyPr wrap="square">
            <a:spAutoFit/>
          </a:bodyPr>
          <a:lstStyle/>
          <a:p>
            <a:r>
              <a:rPr lang="zh-CN" altLang="en-US" sz="3600" b="1" dirty="0">
                <a:solidFill>
                  <a:srgbClr val="0000CC"/>
                </a:solidFill>
                <a:latin typeface="隶书" pitchFamily="49" charset="-122"/>
                <a:ea typeface="隶书" pitchFamily="49" charset="-122"/>
              </a:rPr>
              <a:t>基于核心素养调整高中历史课程内容</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a:xfrm>
            <a:off x="499745" y="1000125"/>
            <a:ext cx="8041005" cy="3270250"/>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fontAlgn="auto">
              <a:spcBef>
                <a:spcPct val="0"/>
              </a:spcBef>
              <a:buFontTx/>
              <a:buNone/>
            </a:pPr>
            <a:r>
              <a:rPr lang="zh-CN" altLang="en-US" b="1" dirty="0" smtClean="0">
                <a:solidFill>
                  <a:srgbClr val="FF0000"/>
                </a:solidFill>
                <a:latin typeface="华文楷体" panose="02010600040101010101" pitchFamily="2" charset="-122"/>
                <a:ea typeface="华文楷体" panose="02010600040101010101" pitchFamily="2" charset="-122"/>
              </a:rPr>
              <a:t>      我们</a:t>
            </a:r>
            <a:r>
              <a:rPr lang="zh-CN" altLang="en-US" b="1" dirty="0">
                <a:solidFill>
                  <a:srgbClr val="FF0000"/>
                </a:solidFill>
                <a:latin typeface="华文楷体" panose="02010600040101010101" pitchFamily="2" charset="-122"/>
                <a:ea typeface="华文楷体" panose="02010600040101010101" pitchFamily="2" charset="-122"/>
              </a:rPr>
              <a:t>仅仅知道一门唯一的科学，即历史</a:t>
            </a:r>
            <a:r>
              <a:rPr lang="zh-CN" altLang="en-US" b="1" dirty="0" smtClean="0">
                <a:solidFill>
                  <a:srgbClr val="FF0000"/>
                </a:solidFill>
                <a:latin typeface="华文楷体" panose="02010600040101010101" pitchFamily="2" charset="-122"/>
                <a:ea typeface="华文楷体" panose="02010600040101010101" pitchFamily="2" charset="-122"/>
              </a:rPr>
              <a:t>科学。历史可以从两方面来考查，可以把它划分为自然史和人类史。</a:t>
            </a:r>
            <a:endParaRPr lang="en-US" altLang="zh-CN" b="1" dirty="0" smtClean="0">
              <a:solidFill>
                <a:srgbClr val="FF0000"/>
              </a:solidFill>
              <a:latin typeface="华文楷体" panose="02010600040101010101" pitchFamily="2" charset="-122"/>
              <a:ea typeface="华文楷体" panose="02010600040101010101" pitchFamily="2" charset="-122"/>
            </a:endParaRPr>
          </a:p>
          <a:p>
            <a:pPr algn="r" fontAlgn="auto">
              <a:spcBef>
                <a:spcPct val="0"/>
              </a:spcBef>
              <a:buFontTx/>
              <a:buNone/>
            </a:pPr>
            <a:r>
              <a:rPr lang="en-US" altLang="zh-CN" b="1" dirty="0" smtClean="0">
                <a:solidFill>
                  <a:srgbClr val="FF0000"/>
                </a:solidFill>
                <a:latin typeface="华文楷体" panose="02010600040101010101" pitchFamily="2" charset="-122"/>
                <a:ea typeface="华文楷体" panose="02010600040101010101" pitchFamily="2" charset="-122"/>
              </a:rPr>
              <a:t>                         ——</a:t>
            </a:r>
            <a:r>
              <a:rPr lang="zh-CN" altLang="en-US" sz="1800" b="1" dirty="0">
                <a:solidFill>
                  <a:srgbClr val="C00000"/>
                </a:solidFill>
                <a:latin typeface="华文楷体" panose="02010600040101010101" pitchFamily="2" charset="-122"/>
                <a:ea typeface="华文楷体" panose="02010600040101010101" pitchFamily="2" charset="-122"/>
              </a:rPr>
              <a:t>马克思、</a:t>
            </a:r>
            <a:r>
              <a:rPr lang="zh-CN" altLang="en-US" sz="1800" b="1" dirty="0" smtClean="0">
                <a:solidFill>
                  <a:srgbClr val="C00000"/>
                </a:solidFill>
                <a:latin typeface="华文楷体" panose="02010600040101010101" pitchFamily="2" charset="-122"/>
                <a:ea typeface="华文楷体" panose="02010600040101010101" pitchFamily="2" charset="-122"/>
              </a:rPr>
              <a:t>恩格斯（选集</a:t>
            </a:r>
            <a:r>
              <a:rPr lang="en-US" altLang="zh-CN" sz="1800" b="1" dirty="0" smtClean="0">
                <a:solidFill>
                  <a:srgbClr val="C00000"/>
                </a:solidFill>
                <a:latin typeface="华文楷体" panose="02010600040101010101" pitchFamily="2" charset="-122"/>
                <a:ea typeface="华文楷体" panose="02010600040101010101" pitchFamily="2" charset="-122"/>
              </a:rPr>
              <a:t>1</a:t>
            </a:r>
            <a:r>
              <a:rPr lang="zh-CN" altLang="en-US" sz="1800" b="1" dirty="0" smtClean="0">
                <a:solidFill>
                  <a:srgbClr val="C00000"/>
                </a:solidFill>
                <a:latin typeface="华文楷体" panose="02010600040101010101" pitchFamily="2" charset="-122"/>
                <a:ea typeface="华文楷体" panose="02010600040101010101" pitchFamily="2" charset="-122"/>
              </a:rPr>
              <a:t>卷</a:t>
            </a:r>
            <a:r>
              <a:rPr lang="en-US" altLang="zh-CN" sz="1800" b="1" dirty="0" smtClean="0">
                <a:solidFill>
                  <a:srgbClr val="C00000"/>
                </a:solidFill>
                <a:latin typeface="华文楷体" panose="02010600040101010101" pitchFamily="2" charset="-122"/>
                <a:ea typeface="华文楷体" panose="02010600040101010101" pitchFamily="2" charset="-122"/>
              </a:rPr>
              <a:t>66</a:t>
            </a:r>
            <a:r>
              <a:rPr lang="zh-CN" altLang="en-US" sz="1800" b="1" dirty="0" smtClean="0">
                <a:solidFill>
                  <a:srgbClr val="C00000"/>
                </a:solidFill>
                <a:latin typeface="华文楷体" panose="02010600040101010101" pitchFamily="2" charset="-122"/>
                <a:ea typeface="华文楷体" panose="02010600040101010101" pitchFamily="2" charset="-122"/>
              </a:rPr>
              <a:t>页）</a:t>
            </a:r>
            <a:endParaRPr lang="en-US" altLang="zh-CN" sz="1800" b="1" dirty="0" smtClean="0">
              <a:solidFill>
                <a:srgbClr val="C00000"/>
              </a:solidFill>
              <a:latin typeface="华文楷体" panose="02010600040101010101" pitchFamily="2" charset="-122"/>
              <a:ea typeface="华文楷体" panose="02010600040101010101" pitchFamily="2" charset="-122"/>
            </a:endParaRPr>
          </a:p>
          <a:p>
            <a:pPr fontAlgn="auto">
              <a:spcBef>
                <a:spcPct val="0"/>
              </a:spcBef>
              <a:buNone/>
            </a:pPr>
            <a:endParaRPr lang="en-US" altLang="zh-CN" b="1" dirty="0">
              <a:solidFill>
                <a:srgbClr val="FF0000"/>
              </a:solidFill>
              <a:latin typeface="华文楷体" panose="02010600040101010101" pitchFamily="2" charset="-122"/>
              <a:ea typeface="华文楷体" panose="02010600040101010101" pitchFamily="2" charset="-122"/>
            </a:endParaRPr>
          </a:p>
          <a:p>
            <a:pPr fontAlgn="auto">
              <a:spcBef>
                <a:spcPct val="0"/>
              </a:spcBef>
              <a:buNone/>
            </a:pPr>
            <a:r>
              <a:rPr lang="zh-CN" altLang="en-US" b="1" dirty="0" smtClean="0">
                <a:solidFill>
                  <a:srgbClr val="FF0000"/>
                </a:solidFill>
                <a:latin typeface="华文楷体" panose="02010600040101010101" pitchFamily="2" charset="-122"/>
                <a:ea typeface="华文楷体" panose="02010600040101010101" pitchFamily="2" charset="-122"/>
              </a:rPr>
              <a:t>      “一个民族要想站在科学的最高峰，就一刻也不能停止理论思维。”                                               </a:t>
            </a:r>
            <a:endParaRPr lang="en-US" altLang="zh-CN" b="1" dirty="0" smtClean="0">
              <a:solidFill>
                <a:srgbClr val="FF0000"/>
              </a:solidFill>
              <a:latin typeface="华文楷体" panose="02010600040101010101" pitchFamily="2" charset="-122"/>
              <a:ea typeface="华文楷体" panose="02010600040101010101" pitchFamily="2" charset="-122"/>
            </a:endParaRPr>
          </a:p>
          <a:p>
            <a:pPr algn="r" fontAlgn="auto">
              <a:spcBef>
                <a:spcPct val="0"/>
              </a:spcBef>
              <a:buNone/>
            </a:pPr>
            <a:r>
              <a:rPr lang="en-US" altLang="zh-CN" b="1" dirty="0" smtClean="0">
                <a:solidFill>
                  <a:srgbClr val="FF0000"/>
                </a:solidFill>
                <a:latin typeface="华文楷体" panose="02010600040101010101" pitchFamily="2" charset="-122"/>
                <a:ea typeface="华文楷体" panose="02010600040101010101" pitchFamily="2" charset="-122"/>
              </a:rPr>
              <a:t>——</a:t>
            </a:r>
            <a:r>
              <a:rPr lang="zh-CN" altLang="en-US" sz="1800" b="1" dirty="0">
                <a:solidFill>
                  <a:srgbClr val="C00000"/>
                </a:solidFill>
                <a:latin typeface="华文楷体" panose="02010600040101010101" pitchFamily="2" charset="-122"/>
                <a:ea typeface="华文楷体" panose="02010600040101010101" pitchFamily="2" charset="-122"/>
              </a:rPr>
              <a:t>恩格斯</a:t>
            </a:r>
            <a:endParaRPr lang="en-US" altLang="zh-CN" sz="1800" b="1" dirty="0">
              <a:solidFill>
                <a:srgbClr val="C00000"/>
              </a:solidFill>
              <a:latin typeface="华文楷体" panose="02010600040101010101" pitchFamily="2" charset="-122"/>
              <a:ea typeface="华文楷体" panose="02010600040101010101" pitchFamily="2" charset="-122"/>
            </a:endParaRPr>
          </a:p>
          <a:p>
            <a:pPr fontAlgn="auto">
              <a:spcBef>
                <a:spcPct val="0"/>
              </a:spcBef>
              <a:buFontTx/>
              <a:buNone/>
            </a:pPr>
            <a:endParaRPr lang="en-US" altLang="zh-CN" sz="4400" dirty="0" smtClean="0"/>
          </a:p>
          <a:p>
            <a:pPr fontAlgn="auto">
              <a:spcBef>
                <a:spcPct val="0"/>
              </a:spcBef>
              <a:buFontTx/>
              <a:buNone/>
            </a:pPr>
            <a:r>
              <a:rPr lang="en-US" altLang="zh-CN" sz="1400" b="1" dirty="0" smtClean="0">
                <a:solidFill>
                  <a:srgbClr val="C00000"/>
                </a:solidFill>
              </a:rPr>
              <a:t>          </a:t>
            </a:r>
            <a:endParaRPr lang="zh-CN" altLang="en-US" sz="600" b="1" dirty="0" smtClean="0">
              <a:solidFill>
                <a:srgbClr val="C00000"/>
              </a:solidFill>
            </a:endParaRPr>
          </a:p>
          <a:p>
            <a:pPr fontAlgn="auto"/>
            <a:endParaRPr lang="zh-CN" alt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0000"/>
                </a:solidFill>
              </a:rPr>
              <a:t>如何认识历史课堂教学？</a:t>
            </a:r>
            <a:endParaRPr lang="zh-CN" altLang="en-US" b="1" dirty="0">
              <a:solidFill>
                <a:srgbClr val="FF0000"/>
              </a:solidFill>
            </a:endParaRPr>
          </a:p>
        </p:txBody>
      </p:sp>
      <p:sp>
        <p:nvSpPr>
          <p:cNvPr id="3" name="文本占位符 2"/>
          <p:cNvSpPr>
            <a:spLocks noGrp="1"/>
          </p:cNvSpPr>
          <p:nvPr>
            <p:ph type="body" idx="1"/>
          </p:nvPr>
        </p:nvSpPr>
        <p:spPr>
          <a:xfrm>
            <a:off x="722630" y="2360930"/>
            <a:ext cx="4307840" cy="553720"/>
          </a:xfrm>
        </p:spPr>
        <p:txBody>
          <a:bodyPr>
            <a:normAutofit/>
          </a:bodyPr>
          <a:lstStyle/>
          <a:p>
            <a:pPr algn="ctr"/>
            <a:r>
              <a:rPr lang="zh-CN" altLang="en-US" sz="2000" b="1" dirty="0" smtClean="0">
                <a:solidFill>
                  <a:schemeClr val="tx1"/>
                </a:solidFill>
                <a:latin typeface="黑体" panose="02010609060101010101" pitchFamily="49" charset="-122"/>
                <a:ea typeface="黑体" panose="02010609060101010101" pitchFamily="49" charset="-122"/>
              </a:rPr>
              <a:t>课程标准    教科书    学生</a:t>
            </a:r>
            <a:endParaRPr lang="zh-CN" altLang="en-US" sz="2000" b="1" dirty="0">
              <a:solidFill>
                <a:schemeClr val="tx1"/>
              </a:solidFill>
              <a:latin typeface="黑体" panose="02010609060101010101" pitchFamily="49" charset="-122"/>
              <a:ea typeface="黑体" panose="02010609060101010101" pitchFamily="49" charset="-122"/>
            </a:endParaRPr>
          </a:p>
        </p:txBody>
      </p:sp>
      <p:graphicFrame>
        <p:nvGraphicFramePr>
          <p:cNvPr id="8" name="图示 7"/>
          <p:cNvGraphicFramePr/>
          <p:nvPr/>
        </p:nvGraphicFramePr>
        <p:xfrm>
          <a:off x="5658069" y="2259032"/>
          <a:ext cx="2617076" cy="206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FF0000"/>
                </a:solidFill>
              </a:rPr>
              <a:t>如何认识历史学科核心素养？</a:t>
            </a:r>
            <a:endParaRPr lang="zh-CN" altLang="en-US" b="1" dirty="0">
              <a:solidFill>
                <a:srgbClr val="FF0000"/>
              </a:solidFill>
            </a:endParaRPr>
          </a:p>
        </p:txBody>
      </p:sp>
      <p:sp>
        <p:nvSpPr>
          <p:cNvPr id="3" name="文本占位符 2"/>
          <p:cNvSpPr>
            <a:spLocks noGrp="1"/>
          </p:cNvSpPr>
          <p:nvPr>
            <p:ph type="body" idx="1"/>
          </p:nvPr>
        </p:nvSpPr>
        <p:spPr/>
        <p:txBody>
          <a:bodyPr/>
          <a:lstStyle/>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8797" y="850900"/>
            <a:ext cx="7200897" cy="977900"/>
          </a:xfrm>
        </p:spPr>
        <p:txBody>
          <a:bodyPr>
            <a:normAutofit/>
          </a:bodyPr>
          <a:lstStyle/>
          <a:p>
            <a:r>
              <a:rPr lang="zh-CN" altLang="en-US" sz="4950" dirty="0">
                <a:solidFill>
                  <a:srgbClr val="FF0000"/>
                </a:solidFill>
              </a:rPr>
              <a:t>什么</a:t>
            </a:r>
            <a:r>
              <a:rPr lang="zh-CN" altLang="en-US" sz="4950" dirty="0" smtClean="0">
                <a:solidFill>
                  <a:srgbClr val="FF0000"/>
                </a:solidFill>
              </a:rPr>
              <a:t>是课程标准？</a:t>
            </a:r>
            <a:endParaRPr lang="zh-CN" altLang="en-US" sz="4950" dirty="0">
              <a:solidFill>
                <a:srgbClr val="FF0000"/>
              </a:solidFill>
            </a:endParaRPr>
          </a:p>
        </p:txBody>
      </p:sp>
      <p:pic>
        <p:nvPicPr>
          <p:cNvPr id="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990" y="1161288"/>
            <a:ext cx="2142394" cy="359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6856" y="477320"/>
            <a:ext cx="7859110" cy="4062651"/>
          </a:xfrm>
          <a:prstGeom prst="rect">
            <a:avLst/>
          </a:prstGeom>
        </p:spPr>
        <p:txBody>
          <a:bodyPr wrap="square">
            <a:spAutoFit/>
          </a:bodyPr>
          <a:lstStyle/>
          <a:p>
            <a:pPr algn="ctr"/>
            <a:r>
              <a:rPr lang="zh-CN" altLang="zh-CN" sz="3000"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什么是标准？</a:t>
            </a:r>
          </a:p>
          <a:p>
            <a:r>
              <a:rPr lang="en-US" altLang="zh-CN" sz="2100" b="1" dirty="0">
                <a:solidFill>
                  <a:srgbClr val="0000FF"/>
                </a:solidFill>
              </a:rPr>
              <a:t>       </a:t>
            </a:r>
          </a:p>
          <a:p>
            <a:r>
              <a:rPr lang="en-US" altLang="zh-CN" sz="2100" b="1" dirty="0">
                <a:solidFill>
                  <a:srgbClr val="C00000"/>
                </a:solidFill>
              </a:rPr>
              <a:t>    </a:t>
            </a:r>
            <a:r>
              <a:rPr lang="zh-CN" altLang="zh-CN" sz="2100" b="1" dirty="0" smtClean="0">
                <a:solidFill>
                  <a:srgbClr val="C00000"/>
                </a:solidFill>
              </a:rPr>
              <a:t>标准</a:t>
            </a:r>
            <a:r>
              <a:rPr lang="zh-CN" altLang="zh-CN" sz="2100" b="1" dirty="0">
                <a:solidFill>
                  <a:srgbClr val="C00000"/>
                </a:solidFill>
              </a:rPr>
              <a:t>应以科学、技术和实践经验的综合成果为基础，以促进最佳社会效益为目的。</a:t>
            </a:r>
            <a:endParaRPr lang="en-US" altLang="zh-CN" sz="2100" b="1" dirty="0">
              <a:solidFill>
                <a:srgbClr val="C00000"/>
              </a:solidFill>
            </a:endParaRPr>
          </a:p>
          <a:p>
            <a:endParaRPr lang="zh-CN" altLang="zh-CN" sz="2100" b="1" dirty="0">
              <a:solidFill>
                <a:srgbClr val="C00000"/>
              </a:solidFill>
            </a:endParaRPr>
          </a:p>
          <a:p>
            <a:r>
              <a:rPr lang="zh-CN" altLang="en-US" sz="2100" b="1" dirty="0">
                <a:solidFill>
                  <a:srgbClr val="C00000"/>
                </a:solidFill>
                <a:latin typeface="黑体" panose="02010609060101010101" pitchFamily="49" charset="-122"/>
                <a:ea typeface="黑体" panose="02010609060101010101" pitchFamily="49" charset="-122"/>
              </a:rPr>
              <a:t>国际标准化组织（</a:t>
            </a:r>
            <a:r>
              <a:rPr lang="en-US" altLang="zh-CN" sz="2100" b="1" dirty="0" err="1">
                <a:solidFill>
                  <a:srgbClr val="C00000"/>
                </a:solidFill>
                <a:latin typeface="黑体" panose="02010609060101010101" pitchFamily="49" charset="-122"/>
                <a:ea typeface="黑体" panose="02010609060101010101" pitchFamily="49" charset="-122"/>
              </a:rPr>
              <a:t>iso</a:t>
            </a:r>
            <a:r>
              <a:rPr lang="zh-CN" altLang="en-US" sz="2100" b="1" dirty="0">
                <a:solidFill>
                  <a:srgbClr val="C00000"/>
                </a:solidFill>
                <a:latin typeface="黑体" panose="02010609060101010101" pitchFamily="49" charset="-122"/>
                <a:ea typeface="黑体" panose="02010609060101010101" pitchFamily="49" charset="-122"/>
              </a:rPr>
              <a:t>）</a:t>
            </a:r>
            <a:r>
              <a:rPr lang="zh-CN" altLang="zh-CN" sz="2100" b="1" dirty="0">
                <a:solidFill>
                  <a:srgbClr val="0000FF"/>
                </a:solidFill>
              </a:rPr>
              <a:t>：由有关各方根据科学技术成就与经验共同合作起草，且达成一致，并由标准化团体批准的技术规范或其他公开文件，旨在促进最佳的公众利益。</a:t>
            </a:r>
          </a:p>
          <a:p>
            <a:r>
              <a:rPr lang="zh-CN" altLang="zh-CN" sz="2100" b="1" dirty="0">
                <a:solidFill>
                  <a:srgbClr val="C00000"/>
                </a:solidFill>
                <a:latin typeface="黑体" panose="02010609060101010101" pitchFamily="49" charset="-122"/>
                <a:ea typeface="黑体" panose="02010609060101010101" pitchFamily="49" charset="-122"/>
              </a:rPr>
              <a:t>中国《标准化法》：</a:t>
            </a:r>
            <a:r>
              <a:rPr lang="zh-CN" altLang="zh-CN" sz="2100" b="1" dirty="0">
                <a:solidFill>
                  <a:srgbClr val="0000FF"/>
                </a:solidFill>
              </a:rPr>
              <a:t>为在一定的范围内获得最佳秩序，对活动或其结果规定共同的和重复使用的规则、导则或特性的文件。该文件经协商一致制定并经一个公认机构的批准。</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a:p>
            <a:endParaRPr lang="en-US" altLang="zh-CN" kern="0" dirty="0">
              <a:solidFill>
                <a:srgbClr val="000000"/>
              </a:solidFill>
              <a:latin typeface="Calibri" panose="020F0502020204030204" pitchFamily="34" charset="0"/>
              <a:ea typeface="Helvetica"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0394" y="1051859"/>
            <a:ext cx="7362497" cy="2769989"/>
          </a:xfrm>
          <a:prstGeom prst="rect">
            <a:avLst/>
          </a:prstGeom>
        </p:spPr>
        <p:txBody>
          <a:bodyPr wrap="square">
            <a:spAutoFit/>
          </a:bodyPr>
          <a:lstStyle/>
          <a:p>
            <a:pPr algn="ctr"/>
            <a:r>
              <a:rPr lang="zh-CN" altLang="zh-CN" sz="2700" kern="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课程标准、学业质量水平与评价标准</a:t>
            </a:r>
            <a:endParaRPr lang="en-US" altLang="zh-CN" sz="2700" kern="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gn="ctr"/>
            <a:endParaRPr lang="en-US" altLang="zh-CN" sz="2100" kern="0" dirty="0">
              <a:solidFill>
                <a:srgbClr val="FF0000"/>
              </a:solidFill>
              <a:latin typeface="Calibri" panose="020F0502020204030204" pitchFamily="34" charset="0"/>
              <a:ea typeface="Helvetica" panose="020B0604020202020204" pitchFamily="34" charset="0"/>
              <a:cs typeface="Times New Roman" panose="02020603050405020304" pitchFamily="18" charset="0"/>
            </a:endParaRPr>
          </a:p>
          <a:p>
            <a:r>
              <a:rPr lang="en-US" altLang="zh-CN" sz="2100" b="1" dirty="0">
                <a:solidFill>
                  <a:srgbClr val="0000FF"/>
                </a:solidFill>
              </a:rPr>
              <a:t>    </a:t>
            </a:r>
            <a:r>
              <a:rPr lang="en-US" altLang="zh-CN" sz="2100" b="1" dirty="0" smtClean="0">
                <a:solidFill>
                  <a:srgbClr val="0000FF"/>
                </a:solidFill>
              </a:rPr>
              <a:t>2014</a:t>
            </a:r>
            <a:r>
              <a:rPr lang="zh-CN" altLang="zh-CN" sz="2100" b="1" dirty="0">
                <a:solidFill>
                  <a:srgbClr val="0000FF"/>
                </a:solidFill>
              </a:rPr>
              <a:t>年</a:t>
            </a:r>
            <a:r>
              <a:rPr lang="en-US" altLang="zh-CN" sz="2100" b="1" dirty="0">
                <a:solidFill>
                  <a:srgbClr val="0000FF"/>
                </a:solidFill>
              </a:rPr>
              <a:t>3</a:t>
            </a:r>
            <a:r>
              <a:rPr lang="zh-CN" altLang="zh-CN" sz="2100" b="1" dirty="0">
                <a:solidFill>
                  <a:srgbClr val="0000FF"/>
                </a:solidFill>
              </a:rPr>
              <a:t>月教育部《关于全面深化课程改革，落实立德树人根本任务的意见》中提出，“</a:t>
            </a:r>
            <a:r>
              <a:rPr lang="zh-CN" altLang="zh-CN" sz="2100" b="1" dirty="0">
                <a:solidFill>
                  <a:srgbClr val="C00000"/>
                </a:solidFill>
              </a:rPr>
              <a:t>研究制订中小学各学科学业质量标准和高等学校相关学科专业类教学质量国家标准，根据核心素养体系，明确学生完成不同学段、不同年级、不同学科学习内容后应该达到的程度要求，指导教师准确把握教学的深度和广度，使考试评价更加准确反映人才培养要求。</a:t>
            </a:r>
            <a:r>
              <a:rPr lang="zh-CN" altLang="zh-CN" sz="2100" b="1" dirty="0">
                <a:solidFill>
                  <a:srgbClr val="0000FF"/>
                </a:solidFill>
              </a:rPr>
              <a:t>”</a:t>
            </a:r>
            <a:endParaRPr lang="en-US" altLang="zh-CN" sz="2100" b="1"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521173" y="483518"/>
            <a:ext cx="4554883" cy="761126"/>
          </a:xfrm>
        </p:spPr>
        <p:txBody>
          <a:bodyPr>
            <a:normAutofit/>
          </a:bodyPr>
          <a:lstStyle/>
          <a:p>
            <a:pPr algn="ctr"/>
            <a:r>
              <a:rPr lang="zh-CN" altLang="en-US" sz="3200" dirty="0" smtClean="0">
                <a:solidFill>
                  <a:srgbClr val="FF0000"/>
                </a:solidFill>
                <a:ea typeface="黑体" panose="02010609060101010101" pitchFamily="49" charset="-122"/>
              </a:rPr>
              <a:t>课程目标与教学目标</a:t>
            </a:r>
          </a:p>
        </p:txBody>
      </p:sp>
      <p:sp>
        <p:nvSpPr>
          <p:cNvPr id="87043" name="Rectangle 3"/>
          <p:cNvSpPr>
            <a:spLocks noGrp="1" noChangeArrowheads="1"/>
          </p:cNvSpPr>
          <p:nvPr>
            <p:ph type="body" idx="4294967295"/>
          </p:nvPr>
        </p:nvSpPr>
        <p:spPr>
          <a:xfrm>
            <a:off x="278334" y="1563638"/>
            <a:ext cx="5040559" cy="2818284"/>
          </a:xfrm>
        </p:spPr>
        <p:txBody>
          <a:bodyPr>
            <a:normAutofit lnSpcReduction="10000"/>
          </a:bodyPr>
          <a:lstStyle/>
          <a:p>
            <a:pPr>
              <a:buFont typeface="Arial" panose="020B0604020202020204" pitchFamily="34" charset="0"/>
              <a:buNone/>
            </a:pPr>
            <a:r>
              <a:rPr lang="en-US" altLang="zh-CN" sz="1800" b="1" dirty="0" smtClean="0">
                <a:solidFill>
                  <a:srgbClr val="6600FF"/>
                </a:solidFill>
                <a:latin typeface="楷体" panose="02010609060101010101" pitchFamily="49" charset="-122"/>
                <a:ea typeface="楷体" panose="02010609060101010101" pitchFamily="49" charset="-122"/>
              </a:rPr>
              <a:t>A</a:t>
            </a:r>
            <a:r>
              <a:rPr lang="en-US" altLang="zh-CN" sz="1800" b="1" dirty="0">
                <a:solidFill>
                  <a:srgbClr val="6600FF"/>
                </a:solidFill>
                <a:latin typeface="楷体" panose="02010609060101010101" pitchFamily="49" charset="-122"/>
                <a:ea typeface="楷体" panose="02010609060101010101" pitchFamily="49" charset="-122"/>
              </a:rPr>
              <a:t>.</a:t>
            </a:r>
            <a:r>
              <a:rPr lang="zh-CN" altLang="en-US" sz="1800" b="1" dirty="0">
                <a:solidFill>
                  <a:srgbClr val="6600FF"/>
                </a:solidFill>
                <a:latin typeface="楷体" panose="02010609060101010101" pitchFamily="49" charset="-122"/>
                <a:ea typeface="楷体" panose="02010609060101010101" pitchFamily="49" charset="-122"/>
              </a:rPr>
              <a:t>课标为什么不能作为教学目标</a:t>
            </a:r>
            <a:r>
              <a:rPr lang="zh-CN" altLang="en-US" sz="1800" b="1" dirty="0" smtClean="0">
                <a:solidFill>
                  <a:srgbClr val="6600FF"/>
                </a:solidFill>
                <a:latin typeface="楷体" panose="02010609060101010101" pitchFamily="49" charset="-122"/>
                <a:ea typeface="楷体" panose="02010609060101010101" pitchFamily="49" charset="-122"/>
              </a:rPr>
              <a:t>？</a:t>
            </a:r>
            <a:endParaRPr lang="en-US" altLang="zh-CN" sz="1800" b="1" dirty="0" smtClean="0">
              <a:solidFill>
                <a:srgbClr val="6600FF"/>
              </a:solidFill>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1800" b="1" dirty="0">
                <a:solidFill>
                  <a:srgbClr val="6600FF"/>
                </a:solidFill>
                <a:latin typeface="楷体" panose="02010609060101010101" pitchFamily="49" charset="-122"/>
                <a:ea typeface="楷体" panose="02010609060101010101" pitchFamily="49" charset="-122"/>
              </a:rPr>
              <a:t> </a:t>
            </a:r>
            <a:r>
              <a:rPr lang="en-US" altLang="zh-CN" sz="1800" b="1" dirty="0" smtClean="0">
                <a:solidFill>
                  <a:srgbClr val="6600FF"/>
                </a:solidFill>
                <a:latin typeface="楷体" panose="02010609060101010101" pitchFamily="49" charset="-122"/>
                <a:ea typeface="楷体" panose="02010609060101010101" pitchFamily="49" charset="-122"/>
              </a:rPr>
              <a:t>  </a:t>
            </a:r>
            <a:r>
              <a:rPr lang="zh-CN" altLang="en-US" sz="1800" b="1" dirty="0" smtClean="0">
                <a:solidFill>
                  <a:srgbClr val="FF0000"/>
                </a:solidFill>
                <a:latin typeface="楷体" panose="02010609060101010101" pitchFamily="49" charset="-122"/>
                <a:ea typeface="楷体" panose="02010609060101010101" pitchFamily="49" charset="-122"/>
              </a:rPr>
              <a:t> 课</a:t>
            </a:r>
            <a:r>
              <a:rPr lang="zh-CN" altLang="en-US" sz="1800" b="1" dirty="0">
                <a:solidFill>
                  <a:srgbClr val="FF0000"/>
                </a:solidFill>
                <a:latin typeface="楷体" panose="02010609060101010101" pitchFamily="49" charset="-122"/>
                <a:ea typeface="楷体" panose="02010609060101010101" pitchFamily="49" charset="-122"/>
              </a:rPr>
              <a:t>标是内容和方向，不是</a:t>
            </a:r>
            <a:r>
              <a:rPr lang="zh-CN" altLang="en-US" sz="1800" b="1" dirty="0" smtClean="0">
                <a:solidFill>
                  <a:srgbClr val="FF0000"/>
                </a:solidFill>
                <a:latin typeface="楷体" panose="02010609060101010101" pitchFamily="49" charset="-122"/>
                <a:ea typeface="楷体" panose="02010609060101010101" pitchFamily="49" charset="-122"/>
              </a:rPr>
              <a:t>任务。 </a:t>
            </a:r>
            <a:endParaRPr lang="en-US" altLang="zh-CN" sz="1800" b="1" dirty="0">
              <a:solidFill>
                <a:srgbClr val="FF0000"/>
              </a:solidFill>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1800" b="1" dirty="0">
                <a:solidFill>
                  <a:srgbClr val="6600FF"/>
                </a:solidFill>
                <a:latin typeface="楷体" panose="02010609060101010101" pitchFamily="49" charset="-122"/>
                <a:ea typeface="楷体" panose="02010609060101010101" pitchFamily="49" charset="-122"/>
              </a:rPr>
              <a:t>B.</a:t>
            </a:r>
            <a:r>
              <a:rPr lang="zh-CN" altLang="en-US" sz="1800" b="1" dirty="0">
                <a:solidFill>
                  <a:srgbClr val="6600FF"/>
                </a:solidFill>
                <a:latin typeface="楷体" panose="02010609060101010101" pitchFamily="49" charset="-122"/>
                <a:ea typeface="楷体" panose="02010609060101010101" pitchFamily="49" charset="-122"/>
              </a:rPr>
              <a:t>教学目标的确定的依据是什么？是课标？教材？考试</a:t>
            </a:r>
            <a:r>
              <a:rPr lang="zh-CN" altLang="en-US" sz="1800" b="1" dirty="0" smtClean="0">
                <a:solidFill>
                  <a:srgbClr val="6600FF"/>
                </a:solidFill>
                <a:latin typeface="楷体" panose="02010609060101010101" pitchFamily="49" charset="-122"/>
                <a:ea typeface="楷体" panose="02010609060101010101" pitchFamily="49" charset="-122"/>
              </a:rPr>
              <a:t>？</a:t>
            </a:r>
            <a:endParaRPr lang="en-US" altLang="zh-CN" sz="1800" b="1" dirty="0" smtClean="0">
              <a:solidFill>
                <a:srgbClr val="6600FF"/>
              </a:solidFill>
              <a:latin typeface="楷体" panose="02010609060101010101" pitchFamily="49" charset="-122"/>
              <a:ea typeface="楷体" panose="02010609060101010101" pitchFamily="49" charset="-122"/>
            </a:endParaRPr>
          </a:p>
          <a:p>
            <a:pPr>
              <a:buFont typeface="Arial" panose="020B0604020202020204" pitchFamily="34" charset="0"/>
              <a:buNone/>
            </a:pPr>
            <a:r>
              <a:rPr lang="zh-CN" altLang="en-US" sz="1800" b="1" dirty="0" smtClean="0">
                <a:solidFill>
                  <a:srgbClr val="FF0000"/>
                </a:solidFill>
                <a:latin typeface="楷体" panose="02010609060101010101" pitchFamily="49" charset="-122"/>
                <a:ea typeface="楷体" panose="02010609060101010101" pitchFamily="49" charset="-122"/>
              </a:rPr>
              <a:t>     应当</a:t>
            </a:r>
            <a:r>
              <a:rPr lang="zh-CN" altLang="en-US" sz="1800" b="1" dirty="0">
                <a:solidFill>
                  <a:srgbClr val="FF0000"/>
                </a:solidFill>
                <a:latin typeface="楷体" panose="02010609060101010101" pitchFamily="49" charset="-122"/>
                <a:ea typeface="楷体" panose="02010609060101010101" pitchFamily="49" charset="-122"/>
              </a:rPr>
              <a:t>是学生的最近发展区，学生的学习环境、学习特点、学习</a:t>
            </a:r>
            <a:r>
              <a:rPr lang="zh-CN" altLang="en-US" sz="1800" b="1" dirty="0" smtClean="0">
                <a:solidFill>
                  <a:srgbClr val="FF0000"/>
                </a:solidFill>
                <a:latin typeface="楷体" panose="02010609060101010101" pitchFamily="49" charset="-122"/>
                <a:ea typeface="楷体" panose="02010609060101010101" pitchFamily="49" charset="-122"/>
              </a:rPr>
              <a:t>需求。 </a:t>
            </a:r>
            <a:endParaRPr lang="en-US" altLang="zh-CN" sz="1800" b="1" dirty="0">
              <a:solidFill>
                <a:srgbClr val="FF0000"/>
              </a:solidFill>
              <a:latin typeface="楷体" panose="02010609060101010101" pitchFamily="49" charset="-122"/>
              <a:ea typeface="楷体" panose="02010609060101010101" pitchFamily="49" charset="-122"/>
            </a:endParaRPr>
          </a:p>
          <a:p>
            <a:pPr>
              <a:buFont typeface="Arial" panose="020B0604020202020204" pitchFamily="34" charset="0"/>
              <a:buNone/>
            </a:pPr>
            <a:r>
              <a:rPr lang="en-US" altLang="zh-CN" sz="1800" b="1" dirty="0">
                <a:solidFill>
                  <a:srgbClr val="6600FF"/>
                </a:solidFill>
                <a:latin typeface="楷体" panose="02010609060101010101" pitchFamily="49" charset="-122"/>
                <a:ea typeface="楷体" panose="02010609060101010101" pitchFamily="49" charset="-122"/>
              </a:rPr>
              <a:t>C.</a:t>
            </a:r>
            <a:r>
              <a:rPr lang="zh-CN" altLang="en-US" sz="1800" b="1" dirty="0">
                <a:solidFill>
                  <a:srgbClr val="6600FF"/>
                </a:solidFill>
                <a:latin typeface="楷体" panose="02010609060101010101" pitchFamily="49" charset="-122"/>
                <a:ea typeface="楷体" panose="02010609060101010101" pitchFamily="49" charset="-122"/>
              </a:rPr>
              <a:t>如果课标也是教学目标确定的依据之一，那么应该如何将课标细化为教学目标</a:t>
            </a:r>
            <a:r>
              <a:rPr lang="zh-CN" altLang="en-US" sz="1800" b="1" dirty="0" smtClean="0">
                <a:solidFill>
                  <a:srgbClr val="6600FF"/>
                </a:solidFill>
                <a:latin typeface="楷体" panose="02010609060101010101" pitchFamily="49" charset="-122"/>
                <a:ea typeface="楷体" panose="02010609060101010101" pitchFamily="49" charset="-122"/>
              </a:rPr>
              <a:t>？</a:t>
            </a:r>
            <a:endParaRPr lang="en-US" altLang="zh-CN" sz="1800" b="1" dirty="0" smtClean="0">
              <a:solidFill>
                <a:srgbClr val="6600FF"/>
              </a:solidFill>
              <a:latin typeface="楷体" panose="02010609060101010101" pitchFamily="49" charset="-122"/>
              <a:ea typeface="楷体" panose="02010609060101010101" pitchFamily="49" charset="-122"/>
            </a:endParaRPr>
          </a:p>
          <a:p>
            <a:pPr>
              <a:buFont typeface="Arial" panose="020B0604020202020204" pitchFamily="34" charset="0"/>
              <a:buNone/>
            </a:pPr>
            <a:r>
              <a:rPr lang="zh-CN" altLang="en-US" sz="1800" b="1" dirty="0" smtClean="0">
                <a:solidFill>
                  <a:srgbClr val="FF0000"/>
                </a:solidFill>
                <a:latin typeface="楷体" panose="02010609060101010101" pitchFamily="49" charset="-122"/>
                <a:ea typeface="楷体" panose="02010609060101010101" pitchFamily="49" charset="-122"/>
              </a:rPr>
              <a:t>     不是</a:t>
            </a:r>
            <a:r>
              <a:rPr lang="zh-CN" altLang="en-US" sz="1800" b="1" dirty="0">
                <a:solidFill>
                  <a:srgbClr val="FF0000"/>
                </a:solidFill>
                <a:latin typeface="楷体" panose="02010609060101010101" pitchFamily="49" charset="-122"/>
                <a:ea typeface="楷体" panose="02010609060101010101" pitchFamily="49" charset="-122"/>
              </a:rPr>
              <a:t>细化，而是</a:t>
            </a:r>
            <a:r>
              <a:rPr lang="zh-CN" altLang="en-US" sz="1800" b="1" dirty="0" smtClean="0">
                <a:solidFill>
                  <a:srgbClr val="FF0000"/>
                </a:solidFill>
                <a:latin typeface="楷体" panose="02010609060101010101" pitchFamily="49" charset="-122"/>
                <a:ea typeface="楷体" panose="02010609060101010101" pitchFamily="49" charset="-122"/>
              </a:rPr>
              <a:t>转化。 </a:t>
            </a:r>
            <a:endParaRPr lang="en-US" altLang="zh-CN" sz="1800" b="1" dirty="0">
              <a:solidFill>
                <a:srgbClr val="FF0000"/>
              </a:solidFill>
              <a:latin typeface="楷体" panose="02010609060101010101" pitchFamily="49" charset="-122"/>
              <a:ea typeface="楷体" panose="02010609060101010101" pitchFamily="49" charset="-122"/>
            </a:endParaRPr>
          </a:p>
          <a:p>
            <a:pPr>
              <a:buFont typeface="Arial" panose="020B0604020202020204" pitchFamily="34" charset="0"/>
              <a:buNone/>
            </a:pPr>
            <a:endParaRPr lang="en-US" altLang="zh-CN" dirty="0" smtClean="0"/>
          </a:p>
        </p:txBody>
      </p:sp>
      <p:pic>
        <p:nvPicPr>
          <p:cNvPr id="87044"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267494"/>
            <a:ext cx="3648564" cy="418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8797" y="850900"/>
            <a:ext cx="7200897" cy="977900"/>
          </a:xfrm>
        </p:spPr>
        <p:txBody>
          <a:bodyPr>
            <a:normAutofit/>
          </a:bodyPr>
          <a:lstStyle/>
          <a:p>
            <a:r>
              <a:rPr lang="zh-CN" altLang="en-US" sz="4950" dirty="0" smtClean="0">
                <a:solidFill>
                  <a:srgbClr val="FF0000"/>
                </a:solidFill>
              </a:rPr>
              <a:t>学生为什么要学习历史？</a:t>
            </a:r>
            <a:endParaRPr lang="zh-CN" altLang="en-US" sz="4950" dirty="0">
              <a:solidFill>
                <a:srgbClr val="FF0000"/>
              </a:solidFill>
            </a:endParaRPr>
          </a:p>
        </p:txBody>
      </p:sp>
      <p:pic>
        <p:nvPicPr>
          <p:cNvPr id="5"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990" y="1161288"/>
            <a:ext cx="2142394" cy="359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6654" y="411510"/>
            <a:ext cx="7772400" cy="857250"/>
          </a:xfrm>
        </p:spPr>
        <p:txBody>
          <a:bodyPr/>
          <a:lstStyle/>
          <a:p>
            <a:pPr algn="ctr"/>
            <a:r>
              <a:rPr lang="zh-CN" altLang="en-US" b="1" dirty="0">
                <a:solidFill>
                  <a:srgbClr val="FF0000"/>
                </a:solidFill>
              </a:rPr>
              <a:t>我们为什么要学习历史？</a:t>
            </a:r>
            <a:endParaRPr lang="zh-CN" altLang="en-US" dirty="0"/>
          </a:p>
        </p:txBody>
      </p:sp>
      <p:sp>
        <p:nvSpPr>
          <p:cNvPr id="3" name="内容占位符 2"/>
          <p:cNvSpPr>
            <a:spLocks noGrp="1"/>
          </p:cNvSpPr>
          <p:nvPr>
            <p:ph idx="1"/>
          </p:nvPr>
        </p:nvSpPr>
        <p:spPr>
          <a:xfrm>
            <a:off x="558362" y="1779662"/>
            <a:ext cx="7995425" cy="2489202"/>
          </a:xfrm>
        </p:spPr>
        <p:txBody>
          <a:bodyPr>
            <a:normAutofit fontScale="70000" lnSpcReduction="20000"/>
          </a:bodyPr>
          <a:lstStyle/>
          <a:p>
            <a:r>
              <a:rPr lang="zh-CN" altLang="en-US" b="1" dirty="0">
                <a:latin typeface="黑体" panose="02010609060101010101" pitchFamily="49" charset="-122"/>
                <a:ea typeface="黑体" panose="02010609060101010101" pitchFamily="49" charset="-122"/>
              </a:rPr>
              <a:t>人的成长过程就是从“自然人”发展成为“社会人”的转化过程。</a:t>
            </a:r>
          </a:p>
          <a:p>
            <a:r>
              <a:rPr lang="zh-CN" altLang="en-US" b="1" dirty="0">
                <a:latin typeface="黑体" panose="02010609060101010101" pitchFamily="49" charset="-122"/>
                <a:ea typeface="黑体" panose="02010609060101010101" pitchFamily="49" charset="-122"/>
              </a:rPr>
              <a:t>马克思：社会关系中的人；实现自我目的的人；社会实践中的人。</a:t>
            </a:r>
          </a:p>
          <a:p>
            <a:r>
              <a:rPr lang="zh-CN" altLang="en-US" b="1" dirty="0">
                <a:latin typeface="黑体" panose="02010609060101010101" pitchFamily="49" charset="-122"/>
                <a:ea typeface="黑体" panose="02010609060101010101" pitchFamily="49" charset="-122"/>
              </a:rPr>
              <a:t>开始尝试形塑自我，渴望得到社会尊重。</a:t>
            </a:r>
            <a:r>
              <a:rPr lang="zh-CN" altLang="en-US" b="1" dirty="0" smtClean="0">
                <a:solidFill>
                  <a:srgbClr val="6600FF"/>
                </a:solidFill>
                <a:latin typeface="楷体" panose="02010609060101010101" pitchFamily="49" charset="-122"/>
                <a:ea typeface="楷体" panose="02010609060101010101" pitchFamily="49" charset="-122"/>
              </a:rPr>
              <a:t>（</a:t>
            </a:r>
            <a:r>
              <a:rPr lang="zh-CN" altLang="en-US" b="1" dirty="0">
                <a:solidFill>
                  <a:srgbClr val="6600FF"/>
                </a:solidFill>
                <a:latin typeface="楷体" panose="02010609060101010101" pitchFamily="49" charset="-122"/>
                <a:ea typeface="楷体" panose="02010609060101010101" pitchFamily="49" charset="-122"/>
              </a:rPr>
              <a:t>表现</a:t>
            </a:r>
            <a:r>
              <a:rPr lang="zh-CN" altLang="en-US" b="1" dirty="0" smtClean="0">
                <a:solidFill>
                  <a:srgbClr val="6600FF"/>
                </a:solidFill>
                <a:latin typeface="楷体" panose="02010609060101010101" pitchFamily="49" charset="-122"/>
                <a:ea typeface="楷体" panose="02010609060101010101" pitchFamily="49" charset="-122"/>
              </a:rPr>
              <a:t>：</a:t>
            </a:r>
            <a:r>
              <a:rPr lang="zh-CN" altLang="en-US" b="1" dirty="0">
                <a:solidFill>
                  <a:srgbClr val="6600FF"/>
                </a:solidFill>
                <a:latin typeface="楷体" panose="02010609060101010101" pitchFamily="49" charset="-122"/>
                <a:ea typeface="楷体" panose="02010609060101010101" pitchFamily="49" charset="-122"/>
              </a:rPr>
              <a:t>自尊心增强</a:t>
            </a:r>
            <a:r>
              <a:rPr lang="zh-CN" altLang="en-US" b="1" dirty="0" smtClean="0">
                <a:solidFill>
                  <a:srgbClr val="6600FF"/>
                </a:solidFill>
                <a:latin typeface="楷体" panose="02010609060101010101" pitchFamily="49" charset="-122"/>
                <a:ea typeface="楷体" panose="02010609060101010101" pitchFamily="49" charset="-122"/>
              </a:rPr>
              <a:t>，渴望得到尊重理解；独立</a:t>
            </a:r>
            <a:r>
              <a:rPr lang="zh-CN" altLang="en-US" b="1" dirty="0">
                <a:solidFill>
                  <a:srgbClr val="6600FF"/>
                </a:solidFill>
                <a:latin typeface="楷体" panose="02010609060101010101" pitchFamily="49" charset="-122"/>
                <a:ea typeface="楷体" panose="02010609060101010101" pitchFamily="49" charset="-122"/>
              </a:rPr>
              <a:t>意识开始</a:t>
            </a:r>
            <a:r>
              <a:rPr lang="zh-CN" altLang="en-US" b="1" dirty="0" smtClean="0">
                <a:solidFill>
                  <a:srgbClr val="6600FF"/>
                </a:solidFill>
                <a:latin typeface="楷体" panose="02010609060101010101" pitchFamily="49" charset="-122"/>
                <a:ea typeface="楷体" panose="02010609060101010101" pitchFamily="49" charset="-122"/>
              </a:rPr>
              <a:t>增强，有意加强与成人沟通交流；敏感</a:t>
            </a:r>
            <a:r>
              <a:rPr lang="zh-CN" altLang="en-US" b="1" dirty="0">
                <a:solidFill>
                  <a:srgbClr val="6600FF"/>
                </a:solidFill>
                <a:latin typeface="楷体" panose="02010609060101010101" pitchFamily="49" charset="-122"/>
                <a:ea typeface="楷体" panose="02010609060101010101" pitchFamily="49" charset="-122"/>
              </a:rPr>
              <a:t>焦虑</a:t>
            </a:r>
            <a:r>
              <a:rPr lang="zh-CN" altLang="en-US" b="1" dirty="0" smtClean="0">
                <a:solidFill>
                  <a:srgbClr val="6600FF"/>
                </a:solidFill>
                <a:latin typeface="楷体" panose="02010609060101010101" pitchFamily="49" charset="-122"/>
                <a:ea typeface="楷体" panose="02010609060101010101" pitchFamily="49" charset="-122"/>
              </a:rPr>
              <a:t>，不安冲动</a:t>
            </a:r>
            <a:r>
              <a:rPr lang="zh-CN" altLang="en-US" b="1" dirty="0">
                <a:solidFill>
                  <a:srgbClr val="6600FF"/>
                </a:solidFill>
                <a:latin typeface="楷体" panose="02010609060101010101" pitchFamily="49" charset="-122"/>
                <a:ea typeface="楷体" panose="02010609060101010101" pitchFamily="49" charset="-122"/>
              </a:rPr>
              <a:t>。）</a:t>
            </a:r>
            <a:r>
              <a:rPr lang="zh-CN" altLang="en-US" b="1" dirty="0">
                <a:solidFill>
                  <a:srgbClr val="C00000"/>
                </a:solidFill>
                <a:latin typeface="楷体" panose="02010609060101010101" pitchFamily="49" charset="-122"/>
                <a:ea typeface="楷体" panose="02010609060101010101" pitchFamily="49" charset="-122"/>
              </a:rPr>
              <a:t>（</a:t>
            </a:r>
            <a:r>
              <a:rPr lang="zh-CN" altLang="en-US" b="1" dirty="0" smtClean="0">
                <a:solidFill>
                  <a:srgbClr val="C00000"/>
                </a:solidFill>
                <a:latin typeface="楷体" panose="02010609060101010101" pitchFamily="49" charset="-122"/>
                <a:ea typeface="楷体" panose="02010609060101010101" pitchFamily="49" charset="-122"/>
              </a:rPr>
              <a:t>脑科学）</a:t>
            </a:r>
            <a:endParaRPr lang="en-US" altLang="zh-CN" b="1" dirty="0" smtClean="0">
              <a:solidFill>
                <a:srgbClr val="C00000"/>
              </a:solidFill>
              <a:latin typeface="楷体" panose="02010609060101010101" pitchFamily="49" charset="-122"/>
              <a:ea typeface="楷体" panose="02010609060101010101" pitchFamily="49" charset="-122"/>
            </a:endParaRPr>
          </a:p>
          <a:p>
            <a:r>
              <a:rPr lang="zh-CN" altLang="en-US" b="1" dirty="0">
                <a:latin typeface="黑体" panose="02010609060101010101" pitchFamily="49" charset="-122"/>
                <a:ea typeface="黑体" panose="02010609060101010101" pitchFamily="49" charset="-122"/>
              </a:rPr>
              <a:t>积极寻求社会存在感与归属感，逐步确立人生发展方向。</a:t>
            </a:r>
            <a:r>
              <a:rPr lang="zh-CN" altLang="en-US" b="1" dirty="0" smtClean="0">
                <a:solidFill>
                  <a:srgbClr val="6600FF"/>
                </a:solidFill>
                <a:latin typeface="楷体" panose="02010609060101010101" pitchFamily="49" charset="-122"/>
                <a:ea typeface="楷体" panose="02010609060101010101" pitchFamily="49" charset="-122"/>
              </a:rPr>
              <a:t>（问题：喜欢合群并分化；寻找自己的精神家园，人生观</a:t>
            </a:r>
            <a:r>
              <a:rPr lang="zh-CN" altLang="en-US" b="1" dirty="0">
                <a:solidFill>
                  <a:srgbClr val="6600FF"/>
                </a:solidFill>
                <a:latin typeface="楷体" panose="02010609060101010101" pitchFamily="49" charset="-122"/>
                <a:ea typeface="楷体" panose="02010609060101010101" pitchFamily="49" charset="-122"/>
              </a:rPr>
              <a:t>和</a:t>
            </a:r>
            <a:r>
              <a:rPr lang="zh-CN" altLang="en-US" b="1" dirty="0" smtClean="0">
                <a:solidFill>
                  <a:srgbClr val="6600FF"/>
                </a:solidFill>
                <a:latin typeface="楷体" panose="02010609060101010101" pitchFamily="49" charset="-122"/>
                <a:ea typeface="楷体" panose="02010609060101010101" pitchFamily="49" charset="-122"/>
              </a:rPr>
              <a:t>价值观逐步形成。）</a:t>
            </a:r>
            <a:endParaRPr lang="en-US" altLang="zh-CN" b="1" dirty="0" smtClean="0">
              <a:solidFill>
                <a:srgbClr val="6600FF"/>
              </a:solidFill>
              <a:latin typeface="楷体" panose="02010609060101010101" pitchFamily="49" charset="-122"/>
              <a:ea typeface="楷体" panose="02010609060101010101" pitchFamily="49" charset="-122"/>
            </a:endParaRPr>
          </a:p>
          <a:p>
            <a:r>
              <a:rPr lang="zh-CN" altLang="en-US" b="1" dirty="0">
                <a:latin typeface="黑体" panose="02010609060101010101" pitchFamily="49" charset="-122"/>
                <a:ea typeface="黑体" panose="02010609060101010101" pitchFamily="49" charset="-122"/>
              </a:rPr>
              <a:t>他们希望走向精神独立，但又缺乏生活经验和社会阅历。</a:t>
            </a:r>
            <a:r>
              <a:rPr lang="zh-CN" altLang="en-US" b="1" dirty="0" smtClean="0">
                <a:solidFill>
                  <a:srgbClr val="6600FF"/>
                </a:solidFill>
                <a:latin typeface="楷体" panose="02010609060101010101" pitchFamily="49" charset="-122"/>
                <a:ea typeface="楷体" panose="02010609060101010101" pitchFamily="49" charset="-122"/>
              </a:rPr>
              <a:t>（困难：经济独立方面缺乏物质基础，商品经济时代金钱的</a:t>
            </a:r>
            <a:r>
              <a:rPr lang="zh-CN" altLang="en-US" b="1" dirty="0">
                <a:solidFill>
                  <a:srgbClr val="6600FF"/>
                </a:solidFill>
                <a:latin typeface="楷体" panose="02010609060101010101" pitchFamily="49" charset="-122"/>
                <a:ea typeface="楷体" panose="02010609060101010101" pitchFamily="49" charset="-122"/>
              </a:rPr>
              <a:t>社会意义）</a:t>
            </a:r>
            <a:endParaRPr lang="zh-CN" altLang="en-US" b="1" dirty="0">
              <a:latin typeface="黑体" panose="02010609060101010101" pitchFamily="49" charset="-122"/>
              <a:ea typeface="黑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0000"/>
                </a:solidFill>
              </a:rPr>
              <a:t>我们为什么要学习历史？</a:t>
            </a:r>
            <a:endParaRPr lang="zh-CN" altLang="en-US" dirty="0"/>
          </a:p>
        </p:txBody>
      </p:sp>
      <p:sp>
        <p:nvSpPr>
          <p:cNvPr id="3" name="内容占位符 2"/>
          <p:cNvSpPr>
            <a:spLocks noGrp="1"/>
          </p:cNvSpPr>
          <p:nvPr>
            <p:ph idx="1"/>
          </p:nvPr>
        </p:nvSpPr>
        <p:spPr>
          <a:xfrm>
            <a:off x="593802" y="1884245"/>
            <a:ext cx="7928517" cy="2489202"/>
          </a:xfrm>
        </p:spPr>
        <p:txBody>
          <a:bodyPr>
            <a:normAutofit lnSpcReduction="10000"/>
          </a:bodyPr>
          <a:lstStyle/>
          <a:p>
            <a:r>
              <a:rPr lang="zh-CN" altLang="en-US" sz="2100" b="1" dirty="0">
                <a:latin typeface="黑体" panose="02010609060101010101" pitchFamily="49" charset="-122"/>
                <a:ea typeface="黑体" panose="02010609060101010101" pitchFamily="49" charset="-122"/>
              </a:rPr>
              <a:t>中学阶段的学生开始具有强烈主动融入社会的心理动机。</a:t>
            </a:r>
            <a:r>
              <a:rPr lang="zh-CN" altLang="en-US" sz="1950" b="1" dirty="0">
                <a:solidFill>
                  <a:srgbClr val="6600FF"/>
                </a:solidFill>
                <a:latin typeface="楷体" panose="02010609060101010101" pitchFamily="49" charset="-122"/>
                <a:ea typeface="楷体" panose="02010609060101010101" pitchFamily="49" charset="-122"/>
              </a:rPr>
              <a:t>（表现：阅读历史或文学；崇拜英雄，模仿偶像）</a:t>
            </a:r>
            <a:r>
              <a:rPr lang="zh-CN" altLang="en-US" sz="1950" b="1" dirty="0">
                <a:latin typeface="黑体" panose="02010609060101010101" pitchFamily="49" charset="-122"/>
                <a:ea typeface="黑体" panose="02010609060101010101" pitchFamily="49" charset="-122"/>
              </a:rPr>
              <a:t>历史教育的功能就是要帮助学生通过学习历史，将历史的间接经验通过感悟转化为他们的直接经验，以滋养他们的心智成长需求。</a:t>
            </a:r>
            <a:r>
              <a:rPr lang="zh-CN" altLang="en-US" sz="1950" b="1" dirty="0">
                <a:solidFill>
                  <a:srgbClr val="6600FF"/>
                </a:solidFill>
                <a:latin typeface="楷体" panose="02010609060101010101" pitchFamily="49" charset="-122"/>
                <a:ea typeface="楷体" panose="02010609060101010101" pitchFamily="49" charset="-122"/>
              </a:rPr>
              <a:t>（培养理性，走向成熟）</a:t>
            </a:r>
            <a:endParaRPr lang="en-US" altLang="zh-CN" sz="1950" b="1" dirty="0">
              <a:latin typeface="黑体" panose="02010609060101010101" pitchFamily="49" charset="-122"/>
              <a:ea typeface="黑体" panose="02010609060101010101" pitchFamily="49" charset="-122"/>
            </a:endParaRPr>
          </a:p>
          <a:p>
            <a:r>
              <a:rPr lang="zh-CN" altLang="en-US" sz="1950" b="1" dirty="0">
                <a:latin typeface="黑体" panose="02010609060101010101" pitchFamily="49" charset="-122"/>
                <a:ea typeface="黑体" panose="02010609060101010101" pitchFamily="49" charset="-122"/>
              </a:rPr>
              <a:t>历史智慧也能引导他们正确地认识社会，树立积极的价值观念，逐步形成社会责任意识。</a:t>
            </a:r>
            <a:r>
              <a:rPr lang="zh-CN" altLang="en-US" sz="1950" b="1" dirty="0">
                <a:solidFill>
                  <a:srgbClr val="6600FF"/>
                </a:solidFill>
                <a:latin typeface="楷体" panose="02010609060101010101" pitchFamily="49" charset="-122"/>
                <a:ea typeface="楷体" panose="02010609060101010101" pitchFamily="49" charset="-122"/>
              </a:rPr>
              <a:t>（思想丰富，精神独立，人格健全）</a:t>
            </a:r>
            <a:endParaRPr lang="en-US" altLang="zh-CN" sz="1950" b="1" dirty="0">
              <a:solidFill>
                <a:srgbClr val="6600FF"/>
              </a:solidFill>
              <a:latin typeface="楷体" panose="02010609060101010101" pitchFamily="49" charset="-122"/>
              <a:ea typeface="楷体" panose="02010609060101010101" pitchFamily="49" charset="-122"/>
            </a:endParaRPr>
          </a:p>
          <a:p>
            <a:r>
              <a:rPr lang="zh-CN" altLang="en-US" sz="2100" b="1" dirty="0">
                <a:solidFill>
                  <a:srgbClr val="FF0000"/>
                </a:solidFill>
                <a:latin typeface="楷体" panose="02010609060101010101" pitchFamily="49" charset="-122"/>
                <a:ea typeface="楷体" panose="02010609060101010101" pitchFamily="49" charset="-122"/>
              </a:rPr>
              <a:t>    学生之问：老师讲的内容我都明白了，但是，这些内容与我又有什么关系呢？</a:t>
            </a:r>
          </a:p>
          <a:p>
            <a:endParaRPr lang="zh-CN" altLang="en-US" sz="1950" b="1" dirty="0">
              <a:latin typeface="黑体" panose="02010609060101010101" pitchFamily="49" charset="-122"/>
              <a:ea typeface="黑体" panose="02010609060101010101" pitchFamily="49" charset="-122"/>
            </a:endParaRPr>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555526"/>
            <a:ext cx="8640960" cy="3308598"/>
          </a:xfrm>
          <a:prstGeom prst="rect">
            <a:avLst/>
          </a:prstGeom>
        </p:spPr>
        <p:txBody>
          <a:bodyPr wrap="square">
            <a:spAutoFit/>
          </a:bodyPr>
          <a:lstStyle/>
          <a:p>
            <a:endParaRPr lang="en-US" altLang="zh-CN" sz="1500" b="1" dirty="0" smtClean="0">
              <a:solidFill>
                <a:srgbClr val="FF0000"/>
              </a:solidFill>
              <a:latin typeface="华文楷体" panose="02010600040101010101" pitchFamily="2" charset="-122"/>
              <a:ea typeface="华文楷体" panose="02010600040101010101" pitchFamily="2" charset="-122"/>
            </a:endParaRPr>
          </a:p>
          <a:p>
            <a:pPr algn="ctr"/>
            <a:r>
              <a:rPr lang="zh-CN" altLang="en-US" sz="2800" b="1" dirty="0" smtClean="0">
                <a:solidFill>
                  <a:srgbClr val="FF0000"/>
                </a:solidFill>
                <a:latin typeface="黑体" panose="02010609060101010101" pitchFamily="49" charset="-122"/>
                <a:ea typeface="黑体" panose="02010609060101010101" pitchFamily="49" charset="-122"/>
              </a:rPr>
              <a:t>从认识现实社会，了解历史</a:t>
            </a:r>
            <a:endParaRPr lang="en-US" altLang="zh-CN" b="1" dirty="0" smtClean="0">
              <a:solidFill>
                <a:srgbClr val="FF0000"/>
              </a:solidFill>
              <a:latin typeface="华文楷体" panose="02010600040101010101" pitchFamily="2" charset="-122"/>
              <a:ea typeface="华文楷体" panose="02010600040101010101" pitchFamily="2" charset="-122"/>
            </a:endParaRPr>
          </a:p>
          <a:p>
            <a:endParaRPr lang="en-US" altLang="zh-CN" b="1" dirty="0">
              <a:solidFill>
                <a:srgbClr val="FF0000"/>
              </a:solidFill>
              <a:latin typeface="华文楷体" panose="02010600040101010101" pitchFamily="2" charset="-122"/>
              <a:ea typeface="华文楷体" panose="02010600040101010101" pitchFamily="2" charset="-122"/>
            </a:endParaRPr>
          </a:p>
          <a:p>
            <a:r>
              <a:rPr lang="zh-CN" altLang="en-US" sz="2400" b="1" dirty="0" smtClean="0">
                <a:solidFill>
                  <a:srgbClr val="FF0000"/>
                </a:solidFill>
                <a:latin typeface="华文楷体" panose="02010600040101010101" pitchFamily="2" charset="-122"/>
                <a:ea typeface="华文楷体" panose="02010600040101010101" pitchFamily="2" charset="-122"/>
              </a:rPr>
              <a:t>案例</a:t>
            </a:r>
            <a:r>
              <a:rPr lang="zh-CN" altLang="en-US" sz="2400" b="1" dirty="0">
                <a:solidFill>
                  <a:srgbClr val="FF0000"/>
                </a:solidFill>
                <a:latin typeface="华文楷体" panose="02010600040101010101" pitchFamily="2" charset="-122"/>
                <a:ea typeface="华文楷体" panose="02010600040101010101" pitchFamily="2" charset="-122"/>
              </a:rPr>
              <a:t>：</a:t>
            </a:r>
            <a:r>
              <a:rPr lang="en-US" altLang="zh-CN" sz="2400" b="1" dirty="0">
                <a:solidFill>
                  <a:srgbClr val="FF0000"/>
                </a:solidFill>
                <a:latin typeface="华文楷体" panose="02010600040101010101" pitchFamily="2" charset="-122"/>
                <a:ea typeface="华文楷体" panose="02010600040101010101" pitchFamily="2" charset="-122"/>
              </a:rPr>
              <a:t>《</a:t>
            </a:r>
            <a:r>
              <a:rPr lang="zh-CN" altLang="en-US" sz="2400" b="1" dirty="0">
                <a:solidFill>
                  <a:srgbClr val="FF0000"/>
                </a:solidFill>
                <a:latin typeface="华文楷体" panose="02010600040101010101" pitchFamily="2" charset="-122"/>
                <a:ea typeface="华文楷体" panose="02010600040101010101" pitchFamily="2" charset="-122"/>
              </a:rPr>
              <a:t>外交事业的发展</a:t>
            </a:r>
            <a:r>
              <a:rPr lang="en-US" altLang="zh-CN" sz="2400" b="1" dirty="0">
                <a:solidFill>
                  <a:srgbClr val="FF0000"/>
                </a:solidFill>
                <a:latin typeface="华文楷体" panose="02010600040101010101" pitchFamily="2" charset="-122"/>
                <a:ea typeface="华文楷体" panose="02010600040101010101" pitchFamily="2" charset="-122"/>
              </a:rPr>
              <a:t>》</a:t>
            </a:r>
          </a:p>
          <a:p>
            <a:r>
              <a:rPr lang="en-US" altLang="zh-CN" dirty="0">
                <a:solidFill>
                  <a:srgbClr val="C00000"/>
                </a:solidFill>
                <a:latin typeface="黑体" panose="02010609060101010101" pitchFamily="49" charset="-122"/>
                <a:ea typeface="黑体" panose="02010609060101010101" pitchFamily="49" charset="-122"/>
              </a:rPr>
              <a:t>1.</a:t>
            </a:r>
            <a:r>
              <a:rPr lang="zh-CN" altLang="en-US" dirty="0">
                <a:solidFill>
                  <a:srgbClr val="C00000"/>
                </a:solidFill>
                <a:latin typeface="黑体" panose="02010609060101010101" pitchFamily="49" charset="-122"/>
                <a:ea typeface="黑体" panose="02010609060101010101" pitchFamily="49" charset="-122"/>
              </a:rPr>
              <a:t>基于学生认识现实问题的立场，设计现实的社会问题（不是单纯的知识性问题）；</a:t>
            </a:r>
            <a:endParaRPr lang="en-US" altLang="zh-CN" dirty="0">
              <a:solidFill>
                <a:srgbClr val="C00000"/>
              </a:solidFill>
              <a:latin typeface="黑体" panose="02010609060101010101" pitchFamily="49" charset="-122"/>
              <a:ea typeface="黑体" panose="02010609060101010101" pitchFamily="49" charset="-122"/>
            </a:endParaRPr>
          </a:p>
          <a:p>
            <a:r>
              <a:rPr lang="zh-CN" altLang="en-US" b="1" dirty="0">
                <a:solidFill>
                  <a:srgbClr val="7030A0"/>
                </a:solidFill>
                <a:latin typeface="楷体" panose="02010609060101010101" pitchFamily="49" charset="-122"/>
                <a:ea typeface="楷体" panose="02010609060101010101" pitchFamily="49" charset="-122"/>
              </a:rPr>
              <a:t>知道：</a:t>
            </a:r>
            <a:r>
              <a:rPr lang="zh-CN" altLang="en-US" sz="1600" b="1" dirty="0">
                <a:latin typeface="宋体" panose="02010600030101010101" pitchFamily="2" charset="-122"/>
                <a:ea typeface="宋体" panose="02010600030101010101" pitchFamily="2" charset="-122"/>
              </a:rPr>
              <a:t>什么是外交？为什么要搞外交</a:t>
            </a:r>
            <a:r>
              <a:rPr lang="zh-CN" altLang="en-US" sz="1600" b="1" dirty="0" smtClean="0">
                <a:latin typeface="宋体" panose="02010600030101010101" pitchFamily="2" charset="-122"/>
                <a:ea typeface="宋体" panose="02010600030101010101" pitchFamily="2" charset="-122"/>
              </a:rPr>
              <a:t>？（外交的实质是什么？外交需要怎样的内外环境条件？）</a:t>
            </a:r>
            <a:endParaRPr lang="en-US" altLang="zh-CN" sz="1600" b="1" dirty="0">
              <a:latin typeface="宋体" panose="02010600030101010101" pitchFamily="2" charset="-122"/>
              <a:ea typeface="宋体" panose="02010600030101010101" pitchFamily="2" charset="-122"/>
            </a:endParaRPr>
          </a:p>
          <a:p>
            <a:r>
              <a:rPr lang="zh-CN" altLang="en-US" b="1" dirty="0">
                <a:solidFill>
                  <a:srgbClr val="7030A0"/>
                </a:solidFill>
                <a:latin typeface="楷体" panose="02010609060101010101" pitchFamily="49" charset="-122"/>
                <a:ea typeface="楷体" panose="02010609060101010101" pitchFamily="49" charset="-122"/>
              </a:rPr>
              <a:t>了解：</a:t>
            </a:r>
            <a:r>
              <a:rPr lang="zh-CN" altLang="en-US" sz="1600" b="1" dirty="0">
                <a:latin typeface="宋体" panose="02010600030101010101" pitchFamily="2" charset="-122"/>
                <a:ea typeface="宋体" panose="02010600030101010101" pitchFamily="2" charset="-122"/>
              </a:rPr>
              <a:t>过去有着怎样的外交？历史的经验与教训有哪些？</a:t>
            </a:r>
            <a:endParaRPr lang="en-US" altLang="zh-CN" sz="1600" b="1" dirty="0">
              <a:latin typeface="宋体" panose="02010600030101010101" pitchFamily="2" charset="-122"/>
              <a:ea typeface="宋体" panose="02010600030101010101" pitchFamily="2" charset="-122"/>
            </a:endParaRPr>
          </a:p>
          <a:p>
            <a:r>
              <a:rPr lang="zh-CN" altLang="en-US" b="1" dirty="0">
                <a:solidFill>
                  <a:srgbClr val="7030A0"/>
                </a:solidFill>
                <a:latin typeface="楷体" panose="02010609060101010101" pitchFamily="49" charset="-122"/>
                <a:ea typeface="楷体" panose="02010609060101010101" pitchFamily="49" charset="-122"/>
              </a:rPr>
              <a:t>认识：</a:t>
            </a:r>
            <a:r>
              <a:rPr lang="zh-CN" altLang="en-US" sz="1600" b="1" dirty="0">
                <a:latin typeface="宋体" panose="02010600030101010101" pitchFamily="2" charset="-122"/>
                <a:ea typeface="宋体" panose="02010600030101010101" pitchFamily="2" charset="-122"/>
              </a:rPr>
              <a:t>如何以历史的眼光审视今天的外交？今天需要怎样的外交？</a:t>
            </a:r>
            <a:endParaRPr lang="en-US" altLang="zh-CN" sz="1600" b="1" dirty="0">
              <a:latin typeface="宋体" panose="02010600030101010101" pitchFamily="2" charset="-122"/>
              <a:ea typeface="宋体" panose="02010600030101010101" pitchFamily="2" charset="-122"/>
            </a:endParaRPr>
          </a:p>
          <a:p>
            <a:r>
              <a:rPr lang="en-US" altLang="zh-CN" dirty="0">
                <a:solidFill>
                  <a:srgbClr val="C00000"/>
                </a:solidFill>
                <a:latin typeface="黑体" panose="02010609060101010101" pitchFamily="49" charset="-122"/>
                <a:ea typeface="黑体" panose="02010609060101010101" pitchFamily="49" charset="-122"/>
              </a:rPr>
              <a:t>2.</a:t>
            </a:r>
            <a:r>
              <a:rPr lang="zh-CN" altLang="en-US" dirty="0">
                <a:solidFill>
                  <a:srgbClr val="C00000"/>
                </a:solidFill>
                <a:latin typeface="黑体" panose="02010609060101010101" pitchFamily="49" charset="-122"/>
                <a:ea typeface="黑体" panose="02010609060101010101" pitchFamily="49" charset="-122"/>
              </a:rPr>
              <a:t>要生动叙述历史人物的故事，而不是抽象历史名词概念。</a:t>
            </a:r>
            <a:endParaRPr lang="en-US" altLang="zh-CN" dirty="0">
              <a:solidFill>
                <a:srgbClr val="C00000"/>
              </a:solidFill>
              <a:latin typeface="黑体" panose="02010609060101010101" pitchFamily="49" charset="-122"/>
              <a:ea typeface="黑体" panose="02010609060101010101" pitchFamily="49" charset="-122"/>
            </a:endParaRPr>
          </a:p>
          <a:p>
            <a:r>
              <a:rPr lang="zh-CN" altLang="en-US" b="1" dirty="0">
                <a:solidFill>
                  <a:srgbClr val="7030A0"/>
                </a:solidFill>
                <a:latin typeface="楷体" panose="02010609060101010101" pitchFamily="49" charset="-122"/>
                <a:ea typeface="楷体" panose="02010609060101010101" pitchFamily="49" charset="-122"/>
              </a:rPr>
              <a:t>认识：领袖的政治智慧与人格魅力</a:t>
            </a:r>
            <a:endParaRPr lang="en-US" altLang="zh-CN" sz="1600" b="1" dirty="0">
              <a:solidFill>
                <a:srgbClr val="FF0000"/>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4252718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555526"/>
            <a:ext cx="8640960" cy="3862596"/>
          </a:xfrm>
          <a:prstGeom prst="rect">
            <a:avLst/>
          </a:prstGeom>
        </p:spPr>
        <p:txBody>
          <a:bodyPr wrap="square">
            <a:spAutoFit/>
          </a:bodyPr>
          <a:lstStyle/>
          <a:p>
            <a:endParaRPr lang="en-US" altLang="zh-CN" sz="1050" b="1" dirty="0" smtClean="0">
              <a:solidFill>
                <a:srgbClr val="FF0000"/>
              </a:solidFill>
              <a:latin typeface="华文楷体" panose="02010600040101010101" pitchFamily="2" charset="-122"/>
              <a:ea typeface="华文楷体" panose="02010600040101010101" pitchFamily="2" charset="-122"/>
            </a:endParaRPr>
          </a:p>
          <a:p>
            <a:pPr algn="ctr"/>
            <a:r>
              <a:rPr lang="zh-CN" altLang="en-US" sz="2800" b="1" dirty="0" smtClean="0">
                <a:solidFill>
                  <a:srgbClr val="FF0000"/>
                </a:solidFill>
                <a:latin typeface="黑体" panose="02010609060101010101" pitchFamily="49" charset="-122"/>
                <a:ea typeface="黑体" panose="02010609060101010101" pitchFamily="49" charset="-122"/>
              </a:rPr>
              <a:t>从探究现实问题，追溯历史</a:t>
            </a:r>
            <a:endParaRPr lang="en-US" altLang="zh-CN" sz="2800" b="1" dirty="0">
              <a:solidFill>
                <a:srgbClr val="FF0000"/>
              </a:solidFill>
              <a:latin typeface="黑体" panose="02010609060101010101" pitchFamily="49" charset="-122"/>
              <a:ea typeface="黑体" panose="02010609060101010101" pitchFamily="49" charset="-122"/>
            </a:endParaRPr>
          </a:p>
          <a:p>
            <a:endParaRPr lang="en-US" altLang="zh-CN" sz="1050" b="1" dirty="0">
              <a:solidFill>
                <a:srgbClr val="FF0000"/>
              </a:solidFill>
              <a:latin typeface="华文楷体" panose="02010600040101010101" pitchFamily="2" charset="-122"/>
              <a:ea typeface="华文楷体" panose="02010600040101010101" pitchFamily="2" charset="-122"/>
            </a:endParaRPr>
          </a:p>
          <a:p>
            <a:endParaRPr lang="en-US" altLang="zh-CN" b="1" dirty="0" smtClean="0">
              <a:solidFill>
                <a:srgbClr val="FF0000"/>
              </a:solidFill>
              <a:latin typeface="华文楷体" panose="02010600040101010101" pitchFamily="2" charset="-122"/>
              <a:ea typeface="华文楷体" panose="02010600040101010101" pitchFamily="2" charset="-122"/>
            </a:endParaRPr>
          </a:p>
          <a:p>
            <a:r>
              <a:rPr lang="zh-CN" altLang="en-US" sz="2000" b="1" dirty="0" smtClean="0">
                <a:solidFill>
                  <a:srgbClr val="FF0000"/>
                </a:solidFill>
                <a:latin typeface="华文楷体" panose="02010600040101010101" pitchFamily="2" charset="-122"/>
                <a:ea typeface="华文楷体" panose="02010600040101010101" pitchFamily="2" charset="-122"/>
              </a:rPr>
              <a:t>案例</a:t>
            </a:r>
            <a:r>
              <a:rPr lang="zh-CN" altLang="en-US" sz="2000" b="1" dirty="0">
                <a:solidFill>
                  <a:srgbClr val="FF0000"/>
                </a:solidFill>
                <a:latin typeface="华文楷体" panose="02010600040101010101" pitchFamily="2" charset="-122"/>
                <a:ea typeface="华文楷体" panose="02010600040101010101" pitchFamily="2" charset="-122"/>
              </a:rPr>
              <a:t>：</a:t>
            </a:r>
            <a:r>
              <a:rPr lang="en-US" altLang="zh-CN" sz="2000" b="1" dirty="0">
                <a:solidFill>
                  <a:srgbClr val="FF0000"/>
                </a:solidFill>
                <a:latin typeface="华文楷体" panose="02010600040101010101" pitchFamily="2" charset="-122"/>
                <a:ea typeface="华文楷体" panose="02010600040101010101" pitchFamily="2" charset="-122"/>
              </a:rPr>
              <a:t>《</a:t>
            </a:r>
            <a:r>
              <a:rPr lang="zh-CN" altLang="en-US" sz="2000" b="1" dirty="0">
                <a:solidFill>
                  <a:srgbClr val="FF0000"/>
                </a:solidFill>
                <a:latin typeface="华文楷体" panose="02010600040101010101" pitchFamily="2" charset="-122"/>
                <a:ea typeface="华文楷体" panose="02010600040101010101" pitchFamily="2" charset="-122"/>
              </a:rPr>
              <a:t>朝鲜战争</a:t>
            </a:r>
            <a:r>
              <a:rPr lang="en-US" altLang="zh-CN" sz="2000" b="1" dirty="0">
                <a:solidFill>
                  <a:srgbClr val="FF0000"/>
                </a:solidFill>
                <a:latin typeface="华文楷体" panose="02010600040101010101" pitchFamily="2" charset="-122"/>
                <a:ea typeface="华文楷体" panose="02010600040101010101" pitchFamily="2" charset="-122"/>
              </a:rPr>
              <a:t>》</a:t>
            </a:r>
            <a:r>
              <a:rPr lang="zh-CN" altLang="en-US" sz="2000" b="1" dirty="0">
                <a:solidFill>
                  <a:srgbClr val="FF0000"/>
                </a:solidFill>
                <a:latin typeface="华文楷体" panose="02010600040101010101" pitchFamily="2" charset="-122"/>
                <a:ea typeface="华文楷体" panose="02010600040101010101" pitchFamily="2" charset="-122"/>
              </a:rPr>
              <a:t>教学设计需要考虑的因素：</a:t>
            </a:r>
            <a:endParaRPr lang="en-US" altLang="zh-CN" sz="2000" b="1" dirty="0">
              <a:solidFill>
                <a:srgbClr val="FF0000"/>
              </a:solidFill>
              <a:latin typeface="华文楷体" panose="02010600040101010101" pitchFamily="2" charset="-122"/>
              <a:ea typeface="华文楷体" panose="02010600040101010101" pitchFamily="2" charset="-122"/>
            </a:endParaRPr>
          </a:p>
          <a:p>
            <a:r>
              <a:rPr lang="en-US" altLang="zh-CN" sz="2000" dirty="0">
                <a:solidFill>
                  <a:srgbClr val="C00000"/>
                </a:solidFill>
                <a:latin typeface="黑体" panose="02010609060101010101" pitchFamily="49" charset="-122"/>
                <a:ea typeface="黑体" panose="02010609060101010101" pitchFamily="49" charset="-122"/>
              </a:rPr>
              <a:t>1.</a:t>
            </a:r>
            <a:r>
              <a:rPr lang="zh-CN" altLang="en-US" sz="2000" dirty="0">
                <a:solidFill>
                  <a:srgbClr val="C00000"/>
                </a:solidFill>
                <a:latin typeface="黑体" panose="02010609060101010101" pitchFamily="49" charset="-122"/>
                <a:ea typeface="黑体" panose="02010609060101010101" pitchFamily="49" charset="-122"/>
              </a:rPr>
              <a:t>立足于现实问题：从时代发展角度审视历史问题。</a:t>
            </a:r>
            <a:endParaRPr lang="en-US" altLang="zh-CN" sz="2000" dirty="0">
              <a:solidFill>
                <a:srgbClr val="C00000"/>
              </a:solidFill>
              <a:latin typeface="黑体" panose="02010609060101010101" pitchFamily="49" charset="-122"/>
              <a:ea typeface="黑体" panose="02010609060101010101" pitchFamily="49" charset="-122"/>
            </a:endParaRPr>
          </a:p>
          <a:p>
            <a:r>
              <a:rPr lang="zh-CN" altLang="en-US" b="1" dirty="0">
                <a:solidFill>
                  <a:srgbClr val="7030A0"/>
                </a:solidFill>
                <a:latin typeface="楷体" panose="02010609060101010101" pitchFamily="49" charset="-122"/>
                <a:ea typeface="楷体" panose="02010609060101010101" pitchFamily="49" charset="-122"/>
              </a:rPr>
              <a:t>朝鲜半岛问题的由来；中国与朝鲜战争的关系；</a:t>
            </a:r>
            <a:r>
              <a:rPr lang="zh-CN" altLang="en-US" b="1" dirty="0">
                <a:solidFill>
                  <a:srgbClr val="7030A0"/>
                </a:solidFill>
                <a:latin typeface="楷体" panose="02010609060101010101" pitchFamily="49" charset="-122"/>
                <a:ea typeface="楷体" panose="02010609060101010101" pitchFamily="49" charset="-122"/>
                <a:sym typeface="+mn-ea"/>
              </a:rPr>
              <a:t>如何认识过去的朝鲜战争；</a:t>
            </a:r>
            <a:r>
              <a:rPr lang="zh-CN" altLang="en-US" b="1" dirty="0">
                <a:solidFill>
                  <a:srgbClr val="7030A0"/>
                </a:solidFill>
                <a:latin typeface="楷体" panose="02010609060101010101" pitchFamily="49" charset="-122"/>
                <a:ea typeface="楷体" panose="02010609060101010101" pitchFamily="49" charset="-122"/>
              </a:rPr>
              <a:t>今天朝鲜问题解决的发展方向？</a:t>
            </a:r>
            <a:endParaRPr lang="zh-CN" altLang="zh-CN" sz="1400" b="1" dirty="0">
              <a:latin typeface="宋体" panose="02010600030101010101" pitchFamily="2" charset="-122"/>
              <a:ea typeface="宋体" panose="02010600030101010101" pitchFamily="2" charset="-122"/>
            </a:endParaRPr>
          </a:p>
          <a:p>
            <a:r>
              <a:rPr lang="en-US" altLang="zh-CN" sz="2000" dirty="0">
                <a:solidFill>
                  <a:srgbClr val="C00000"/>
                </a:solidFill>
                <a:latin typeface="黑体" panose="02010609060101010101" pitchFamily="49" charset="-122"/>
                <a:ea typeface="黑体" panose="02010609060101010101" pitchFamily="49" charset="-122"/>
              </a:rPr>
              <a:t>2.</a:t>
            </a:r>
            <a:r>
              <a:rPr lang="zh-CN" altLang="en-US" sz="2000" dirty="0">
                <a:solidFill>
                  <a:srgbClr val="C00000"/>
                </a:solidFill>
                <a:latin typeface="黑体" panose="02010609060101010101" pitchFamily="49" charset="-122"/>
                <a:ea typeface="黑体" panose="02010609060101010101" pitchFamily="49" charset="-122"/>
              </a:rPr>
              <a:t>立足于理性思维：从多角度思考社会问题。</a:t>
            </a:r>
            <a:endParaRPr lang="en-US" altLang="zh-CN" sz="2000" dirty="0">
              <a:solidFill>
                <a:srgbClr val="C00000"/>
              </a:solidFill>
              <a:latin typeface="黑体" panose="02010609060101010101" pitchFamily="49" charset="-122"/>
              <a:ea typeface="黑体" panose="02010609060101010101" pitchFamily="49" charset="-122"/>
            </a:endParaRPr>
          </a:p>
          <a:p>
            <a:r>
              <a:rPr lang="zh-CN" altLang="en-US" sz="1600" b="1" dirty="0">
                <a:solidFill>
                  <a:srgbClr val="7030A0"/>
                </a:solidFill>
                <a:latin typeface="楷体" panose="02010609060101010101" pitchFamily="49" charset="-122"/>
                <a:ea typeface="楷体" panose="02010609060101010101" pitchFamily="49" charset="-122"/>
              </a:rPr>
              <a:t>出兵朝鲜的历史抉择。</a:t>
            </a:r>
            <a:r>
              <a:rPr lang="zh-CN" altLang="en-US" sz="1400" b="1" dirty="0">
                <a:latin typeface="宋体" panose="02010600030101010101" pitchFamily="2" charset="-122"/>
                <a:ea typeface="宋体" panose="02010600030101010101" pitchFamily="2" charset="-122"/>
              </a:rPr>
              <a:t>任何社会问题都是十分复杂的，都必然会牵扯到方方面面。因此，对社会问题的分析认识与判断选择都是需要科学理性的。从而，通过对历史问题的探究，调动学生综合各方面因素深刻思考，提高学生理性分析问题的能力。</a:t>
            </a:r>
            <a:endParaRPr lang="en-US" altLang="zh-CN" sz="1400" b="1" dirty="0">
              <a:latin typeface="宋体" panose="02010600030101010101" pitchFamily="2" charset="-122"/>
              <a:ea typeface="宋体" panose="02010600030101010101" pitchFamily="2" charset="-122"/>
            </a:endParaRPr>
          </a:p>
          <a:p>
            <a:r>
              <a:rPr lang="en-US" altLang="zh-CN" sz="2000" dirty="0">
                <a:solidFill>
                  <a:srgbClr val="C00000"/>
                </a:solidFill>
                <a:latin typeface="黑体" panose="02010609060101010101" pitchFamily="49" charset="-122"/>
                <a:ea typeface="黑体" panose="02010609060101010101" pitchFamily="49" charset="-122"/>
              </a:rPr>
              <a:t>3.</a:t>
            </a:r>
            <a:r>
              <a:rPr lang="zh-CN" altLang="en-US" sz="2000" dirty="0">
                <a:solidFill>
                  <a:srgbClr val="C00000"/>
                </a:solidFill>
                <a:latin typeface="黑体" panose="02010609060101010101" pitchFamily="49" charset="-122"/>
                <a:ea typeface="黑体" panose="02010609060101010101" pitchFamily="49" charset="-122"/>
              </a:rPr>
              <a:t>立足于学生认知：根据学生年龄特点创设情境走进历史，树立人生楷模。</a:t>
            </a:r>
            <a:endParaRPr lang="en-US" altLang="zh-CN" sz="2000" dirty="0">
              <a:solidFill>
                <a:srgbClr val="C00000"/>
              </a:solidFill>
              <a:latin typeface="黑体" panose="02010609060101010101" pitchFamily="49" charset="-122"/>
              <a:ea typeface="黑体" panose="02010609060101010101" pitchFamily="49" charset="-122"/>
            </a:endParaRPr>
          </a:p>
          <a:p>
            <a:r>
              <a:rPr lang="zh-CN" altLang="en-US" sz="1400" b="1" dirty="0">
                <a:latin typeface="宋体" panose="02010600030101010101" pitchFamily="2" charset="-122"/>
                <a:ea typeface="宋体" panose="02010600030101010101" pitchFamily="2" charset="-122"/>
              </a:rPr>
              <a:t>设计吃炒面的环节，让学生感受当时朝鲜志愿军的艰苦生活，真正认识“最可爱的人”。</a:t>
            </a:r>
            <a:endParaRPr lang="en-US" altLang="zh-CN" sz="1400" b="1"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396828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43808" y="1017420"/>
            <a:ext cx="5317552" cy="977900"/>
          </a:xfrm>
        </p:spPr>
        <p:txBody>
          <a:bodyPr>
            <a:normAutofit/>
          </a:bodyPr>
          <a:lstStyle/>
          <a:p>
            <a:pPr algn="ctr"/>
            <a:r>
              <a:rPr lang="zh-CN" altLang="en-US" sz="4050" b="1" dirty="0">
                <a:solidFill>
                  <a:srgbClr val="FF0000"/>
                </a:solidFill>
              </a:rPr>
              <a:t>什么是历史教学？</a:t>
            </a:r>
          </a:p>
        </p:txBody>
      </p:sp>
      <p:pic>
        <p:nvPicPr>
          <p:cNvPr id="3" name="Picture 120" descr="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04" y="369919"/>
            <a:ext cx="2307431" cy="227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reeform 2"/>
          <p:cNvSpPr>
            <a:spLocks noEditPoints="1"/>
          </p:cNvSpPr>
          <p:nvPr/>
        </p:nvSpPr>
        <p:spPr bwMode="gray">
          <a:xfrm>
            <a:off x="2371725" y="1047750"/>
            <a:ext cx="4743450" cy="3467100"/>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rgbClr val="00CCFF">
                  <a:gamma/>
                  <a:shade val="46275"/>
                  <a:invGamma/>
                </a:srgbClr>
              </a:gs>
              <a:gs pos="100000">
                <a:srgbClr val="00CCFF"/>
              </a:gs>
            </a:gsLst>
            <a:lin ang="5400000" scaled="1"/>
          </a:gradFill>
          <a:ln w="0">
            <a:noFill/>
            <a:prstDash val="solid"/>
            <a:round/>
          </a:ln>
          <a:effectLst>
            <a:outerShdw dist="206741" dir="8249373" algn="ctr" rotWithShape="0">
              <a:schemeClr val="bg2">
                <a:alpha val="50000"/>
              </a:schemeClr>
            </a:outerShdw>
          </a:effectLst>
        </p:spPr>
        <p:txBody>
          <a:bodyPr/>
          <a:lstStyle/>
          <a:p>
            <a:pPr algn="ctr" fontAlgn="auto">
              <a:spcBef>
                <a:spcPts val="0"/>
              </a:spcBef>
              <a:spcAft>
                <a:spcPts val="0"/>
              </a:spcAft>
              <a:defRPr/>
            </a:pPr>
            <a:endParaRPr lang="zh-CN" altLang="en-US" sz="1805">
              <a:ea typeface="+mn-ea"/>
            </a:endParaRPr>
          </a:p>
        </p:txBody>
      </p:sp>
      <p:pic>
        <p:nvPicPr>
          <p:cNvPr id="45058" name="Picture 39" descr="png-0804"/>
          <p:cNvPicPr>
            <a:picLocks noChangeAspect="1" noChangeArrowheads="1"/>
          </p:cNvPicPr>
          <p:nvPr/>
        </p:nvPicPr>
        <p:blipFill>
          <a:blip r:embed="rId2"/>
          <a:srcRect/>
          <a:stretch>
            <a:fillRect/>
          </a:stretch>
        </p:blipFill>
        <p:spPr bwMode="auto">
          <a:xfrm>
            <a:off x="2203847" y="1371600"/>
            <a:ext cx="1013222" cy="1085850"/>
          </a:xfrm>
          <a:prstGeom prst="rect">
            <a:avLst/>
          </a:prstGeom>
          <a:noFill/>
          <a:ln w="9525">
            <a:noFill/>
            <a:miter lim="800000"/>
            <a:headEnd/>
            <a:tailEnd/>
          </a:ln>
        </p:spPr>
      </p:pic>
      <p:grpSp>
        <p:nvGrpSpPr>
          <p:cNvPr id="2" name="Group 22"/>
          <p:cNvGrpSpPr/>
          <p:nvPr/>
        </p:nvGrpSpPr>
        <p:grpSpPr bwMode="auto">
          <a:xfrm>
            <a:off x="3196830" y="967979"/>
            <a:ext cx="645319" cy="713184"/>
            <a:chOff x="1610" y="1344"/>
            <a:chExt cx="2041" cy="2223"/>
          </a:xfrm>
        </p:grpSpPr>
        <p:sp>
          <p:nvSpPr>
            <p:cNvPr id="149527" name="Oval 23"/>
            <p:cNvSpPr>
              <a:spLocks noChangeArrowheads="1"/>
            </p:cNvSpPr>
            <p:nvPr/>
          </p:nvSpPr>
          <p:spPr bwMode="gray">
            <a:xfrm>
              <a:off x="1610" y="2706"/>
              <a:ext cx="2041" cy="861"/>
            </a:xfrm>
            <a:prstGeom prst="ellipse">
              <a:avLst/>
            </a:prstGeom>
            <a:gradFill rotWithShape="1">
              <a:gsLst>
                <a:gs pos="0">
                  <a:schemeClr val="tx1">
                    <a:alpha val="52000"/>
                  </a:schemeClr>
                </a:gs>
                <a:gs pos="100000">
                  <a:schemeClr val="tx1">
                    <a:gamma/>
                    <a:shade val="0"/>
                    <a:invGamma/>
                    <a:alpha val="0"/>
                  </a:schemeClr>
                </a:gs>
              </a:gsLst>
              <a:path path="shape">
                <a:fillToRect l="50000" t="50000" r="50000" b="50000"/>
              </a:path>
            </a:gradFill>
            <a:ln w="9525" algn="ctr">
              <a:noFill/>
              <a:round/>
            </a:ln>
            <a:effectLst/>
          </p:spPr>
          <p:txBody>
            <a:bodyPr vert="eaVert" wrap="none" anchor="ctr"/>
            <a:lstStyle/>
            <a:p>
              <a:pPr algn="ctr" fontAlgn="auto">
                <a:spcBef>
                  <a:spcPts val="0"/>
                </a:spcBef>
                <a:spcAft>
                  <a:spcPts val="0"/>
                </a:spcAft>
                <a:defRPr/>
              </a:pPr>
              <a:endParaRPr lang="zh-CN" altLang="en-US" sz="1805">
                <a:ea typeface="+mn-ea"/>
              </a:endParaRPr>
            </a:p>
          </p:txBody>
        </p:sp>
        <p:sp>
          <p:nvSpPr>
            <p:cNvPr id="149528" name="Oval 24"/>
            <p:cNvSpPr>
              <a:spLocks noChangeArrowheads="1"/>
            </p:cNvSpPr>
            <p:nvPr/>
          </p:nvSpPr>
          <p:spPr bwMode="gray">
            <a:xfrm>
              <a:off x="1700" y="1344"/>
              <a:ext cx="1860" cy="1859"/>
            </a:xfrm>
            <a:prstGeom prst="ellipse">
              <a:avLst/>
            </a:prstGeom>
            <a:gradFill rotWithShape="1">
              <a:gsLst>
                <a:gs pos="0">
                  <a:schemeClr val="bg2">
                    <a:gamma/>
                    <a:shade val="46275"/>
                    <a:invGamma/>
                  </a:schemeClr>
                </a:gs>
                <a:gs pos="100000">
                  <a:schemeClr val="bg2"/>
                </a:gs>
              </a:gsLst>
              <a:lin ang="5400000" scaled="1"/>
            </a:gradFill>
            <a:ln w="9525" algn="ctr">
              <a:noFill/>
              <a:round/>
            </a:ln>
            <a:effectLst/>
          </p:spPr>
          <p:txBody>
            <a:bodyPr vert="eaVert" wrap="none" anchor="ctr"/>
            <a:lstStyle/>
            <a:p>
              <a:pPr algn="ctr" fontAlgn="auto">
                <a:spcBef>
                  <a:spcPts val="0"/>
                </a:spcBef>
                <a:spcAft>
                  <a:spcPts val="0"/>
                </a:spcAft>
                <a:defRPr/>
              </a:pPr>
              <a:endParaRPr lang="zh-CN" altLang="en-US" sz="1805">
                <a:ea typeface="+mn-ea"/>
              </a:endParaRPr>
            </a:p>
          </p:txBody>
        </p:sp>
        <p:sp>
          <p:nvSpPr>
            <p:cNvPr id="149529" name="Oval 25"/>
            <p:cNvSpPr>
              <a:spLocks noChangeArrowheads="1"/>
            </p:cNvSpPr>
            <p:nvPr/>
          </p:nvSpPr>
          <p:spPr bwMode="gray">
            <a:xfrm>
              <a:off x="1723" y="1355"/>
              <a:ext cx="1815" cy="1818"/>
            </a:xfrm>
            <a:prstGeom prst="ellipse">
              <a:avLst/>
            </a:prstGeom>
            <a:gradFill rotWithShape="1">
              <a:gsLst>
                <a:gs pos="0">
                  <a:schemeClr val="bg2">
                    <a:alpha val="0"/>
                  </a:schemeClr>
                </a:gs>
                <a:gs pos="100000">
                  <a:schemeClr val="bg2">
                    <a:gamma/>
                    <a:tint val="34902"/>
                    <a:invGamma/>
                  </a:schemeClr>
                </a:gs>
              </a:gsLst>
              <a:lin ang="5400000" scaled="1"/>
            </a:gradFill>
            <a:ln w="9525" algn="ctr">
              <a:noFill/>
              <a:round/>
            </a:ln>
            <a:effectLst/>
          </p:spPr>
          <p:txBody>
            <a:bodyPr vert="eaVert" wrap="none" anchor="ctr"/>
            <a:lstStyle/>
            <a:p>
              <a:pPr algn="ctr" fontAlgn="auto">
                <a:spcBef>
                  <a:spcPts val="0"/>
                </a:spcBef>
                <a:spcAft>
                  <a:spcPts val="0"/>
                </a:spcAft>
                <a:defRPr/>
              </a:pPr>
              <a:endParaRPr lang="zh-CN" altLang="en-US" sz="1805">
                <a:ea typeface="+mn-ea"/>
              </a:endParaRPr>
            </a:p>
          </p:txBody>
        </p:sp>
        <p:sp>
          <p:nvSpPr>
            <p:cNvPr id="149530" name="Oval 26"/>
            <p:cNvSpPr>
              <a:spLocks noChangeArrowheads="1"/>
            </p:cNvSpPr>
            <p:nvPr/>
          </p:nvSpPr>
          <p:spPr bwMode="gray">
            <a:xfrm>
              <a:off x="1746" y="1374"/>
              <a:ext cx="1725" cy="1696"/>
            </a:xfrm>
            <a:prstGeom prst="ellipse">
              <a:avLst/>
            </a:prstGeom>
            <a:gradFill rotWithShape="1">
              <a:gsLst>
                <a:gs pos="0">
                  <a:schemeClr val="bg2">
                    <a:gamma/>
                    <a:shade val="79216"/>
                    <a:invGamma/>
                  </a:schemeClr>
                </a:gs>
                <a:gs pos="100000">
                  <a:schemeClr val="bg2">
                    <a:alpha val="48000"/>
                  </a:schemeClr>
                </a:gs>
              </a:gsLst>
              <a:lin ang="5400000" scaled="1"/>
            </a:gradFill>
            <a:ln w="9525" algn="ctr">
              <a:noFill/>
              <a:round/>
            </a:ln>
            <a:effectLst/>
          </p:spPr>
          <p:txBody>
            <a:bodyPr vert="eaVert" wrap="none" anchor="ctr"/>
            <a:lstStyle/>
            <a:p>
              <a:pPr algn="ctr" fontAlgn="auto">
                <a:spcBef>
                  <a:spcPts val="0"/>
                </a:spcBef>
                <a:spcAft>
                  <a:spcPts val="0"/>
                </a:spcAft>
                <a:defRPr/>
              </a:pPr>
              <a:endParaRPr lang="zh-CN" altLang="en-US" sz="1805">
                <a:ea typeface="+mn-ea"/>
              </a:endParaRPr>
            </a:p>
          </p:txBody>
        </p:sp>
        <p:sp>
          <p:nvSpPr>
            <p:cNvPr id="149531" name="Oval 27"/>
            <p:cNvSpPr>
              <a:spLocks noChangeArrowheads="1"/>
            </p:cNvSpPr>
            <p:nvPr/>
          </p:nvSpPr>
          <p:spPr bwMode="gray">
            <a:xfrm>
              <a:off x="1843" y="1418"/>
              <a:ext cx="1536" cy="1373"/>
            </a:xfrm>
            <a:prstGeom prst="ellipse">
              <a:avLst/>
            </a:prstGeom>
            <a:gradFill rotWithShape="1">
              <a:gsLst>
                <a:gs pos="0">
                  <a:schemeClr val="bg2">
                    <a:gamma/>
                    <a:tint val="0"/>
                    <a:invGamma/>
                  </a:schemeClr>
                </a:gs>
                <a:gs pos="100000">
                  <a:schemeClr val="bg2">
                    <a:alpha val="38000"/>
                  </a:schemeClr>
                </a:gs>
              </a:gsLst>
              <a:lin ang="5400000" scaled="1"/>
            </a:gradFill>
            <a:ln w="9525" algn="ctr">
              <a:noFill/>
              <a:round/>
            </a:ln>
            <a:effectLst/>
          </p:spPr>
          <p:txBody>
            <a:bodyPr vert="eaVert" wrap="none" anchor="ctr"/>
            <a:lstStyle/>
            <a:p>
              <a:pPr algn="ctr" fontAlgn="auto">
                <a:spcBef>
                  <a:spcPts val="0"/>
                </a:spcBef>
                <a:spcAft>
                  <a:spcPts val="0"/>
                </a:spcAft>
                <a:defRPr/>
              </a:pPr>
              <a:endParaRPr lang="zh-CN" altLang="en-US" sz="1805">
                <a:ea typeface="+mn-ea"/>
              </a:endParaRPr>
            </a:p>
          </p:txBody>
        </p:sp>
      </p:grpSp>
      <p:sp>
        <p:nvSpPr>
          <p:cNvPr id="29701" name="Text Box 29"/>
          <p:cNvSpPr txBox="1">
            <a:spLocks noChangeArrowheads="1"/>
          </p:cNvSpPr>
          <p:nvPr/>
        </p:nvSpPr>
        <p:spPr bwMode="gray">
          <a:xfrm>
            <a:off x="2379769" y="1591867"/>
            <a:ext cx="493212" cy="598883"/>
          </a:xfrm>
          <a:prstGeom prst="rect">
            <a:avLst/>
          </a:prstGeom>
          <a:noFill/>
          <a:ln>
            <a:noFill/>
          </a:ln>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ts val="0"/>
              </a:spcBef>
              <a:spcAft>
                <a:spcPts val="0"/>
              </a:spcAft>
              <a:defRPr/>
            </a:pPr>
            <a:r>
              <a:rPr lang="zh-CN" altLang="en-US" sz="2005" b="1">
                <a:ea typeface="黑体" panose="02010609060101010101" pitchFamily="49" charset="-122"/>
              </a:rPr>
              <a:t>知识</a:t>
            </a:r>
          </a:p>
        </p:txBody>
      </p:sp>
      <p:sp>
        <p:nvSpPr>
          <p:cNvPr id="29702" name="Text Box 30"/>
          <p:cNvSpPr txBox="1">
            <a:spLocks noChangeArrowheads="1"/>
          </p:cNvSpPr>
          <p:nvPr/>
        </p:nvSpPr>
        <p:spPr bwMode="gray">
          <a:xfrm>
            <a:off x="3259410" y="1081087"/>
            <a:ext cx="431528" cy="496290"/>
          </a:xfrm>
          <a:prstGeom prst="rect">
            <a:avLst/>
          </a:prstGeom>
          <a:noFill/>
          <a:ln>
            <a:noFill/>
          </a:ln>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ts val="0"/>
              </a:spcBef>
              <a:spcAft>
                <a:spcPts val="0"/>
              </a:spcAft>
              <a:defRPr/>
            </a:pPr>
            <a:r>
              <a:rPr lang="zh-CN" altLang="en-US" sz="1605" b="1">
                <a:ea typeface="黑体" panose="02010609060101010101" pitchFamily="49" charset="-122"/>
              </a:rPr>
              <a:t>教材</a:t>
            </a:r>
          </a:p>
        </p:txBody>
      </p:sp>
      <p:sp>
        <p:nvSpPr>
          <p:cNvPr id="29703" name="Text Box 31"/>
          <p:cNvSpPr txBox="1">
            <a:spLocks noChangeArrowheads="1"/>
          </p:cNvSpPr>
          <p:nvPr/>
        </p:nvSpPr>
        <p:spPr bwMode="auto">
          <a:xfrm>
            <a:off x="1153191" y="4234211"/>
            <a:ext cx="1719789" cy="46256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ct val="50000"/>
              </a:spcBef>
              <a:spcAft>
                <a:spcPts val="0"/>
              </a:spcAft>
              <a:defRPr/>
            </a:pPr>
            <a:r>
              <a:rPr lang="zh-CN" altLang="en-US" sz="2405" b="1" dirty="0" smtClean="0">
                <a:solidFill>
                  <a:srgbClr val="326FD2"/>
                </a:solidFill>
                <a:latin typeface="Times New Roman" panose="02020603050405020304" pitchFamily="18" charset="0"/>
                <a:ea typeface="黑体" panose="02010609060101010101" pitchFamily="49" charset="-122"/>
              </a:rPr>
              <a:t>观念转变</a:t>
            </a:r>
            <a:endParaRPr lang="zh-CN" altLang="en-US" sz="2405" b="1" dirty="0">
              <a:solidFill>
                <a:srgbClr val="326FD2"/>
              </a:solidFill>
              <a:latin typeface="Times New Roman" panose="02020603050405020304" pitchFamily="18" charset="0"/>
              <a:ea typeface="黑体" panose="02010609060101010101" pitchFamily="49" charset="-122"/>
            </a:endParaRPr>
          </a:p>
        </p:txBody>
      </p:sp>
      <p:pic>
        <p:nvPicPr>
          <p:cNvPr id="149540" name="Picture 36" descr="ssff"/>
          <p:cNvPicPr>
            <a:picLocks noChangeAspect="1" noChangeArrowheads="1"/>
          </p:cNvPicPr>
          <p:nvPr/>
        </p:nvPicPr>
        <p:blipFill>
          <a:blip r:embed="rId3" cstate="print"/>
          <a:srcRect/>
          <a:stretch>
            <a:fillRect/>
          </a:stretch>
        </p:blipFill>
        <p:spPr bwMode="auto">
          <a:xfrm>
            <a:off x="225609" y="3901679"/>
            <a:ext cx="1044178" cy="1241822"/>
          </a:xfrm>
          <a:prstGeom prst="rect">
            <a:avLst/>
          </a:prstGeom>
          <a:noFill/>
          <a:ln w="9525">
            <a:noFill/>
            <a:miter lim="800000"/>
            <a:headEnd/>
            <a:tailEnd/>
          </a:ln>
        </p:spPr>
      </p:pic>
      <p:pic>
        <p:nvPicPr>
          <p:cNvPr id="45064" name="Picture 42" descr="003"/>
          <p:cNvPicPr>
            <a:picLocks noChangeAspect="1" noChangeArrowheads="1"/>
          </p:cNvPicPr>
          <p:nvPr/>
        </p:nvPicPr>
        <p:blipFill>
          <a:blip r:embed="rId4"/>
          <a:srcRect/>
          <a:stretch>
            <a:fillRect/>
          </a:stretch>
        </p:blipFill>
        <p:spPr bwMode="auto">
          <a:xfrm>
            <a:off x="2259806" y="2343151"/>
            <a:ext cx="1409700" cy="1289447"/>
          </a:xfrm>
          <a:prstGeom prst="rect">
            <a:avLst/>
          </a:prstGeom>
          <a:noFill/>
          <a:ln w="9525">
            <a:noFill/>
            <a:miter lim="800000"/>
            <a:headEnd/>
            <a:tailEnd/>
          </a:ln>
        </p:spPr>
      </p:pic>
      <p:pic>
        <p:nvPicPr>
          <p:cNvPr id="45065" name="Picture 45" descr="002"/>
          <p:cNvPicPr>
            <a:picLocks noChangeAspect="1" noChangeArrowheads="1"/>
          </p:cNvPicPr>
          <p:nvPr/>
        </p:nvPicPr>
        <p:blipFill>
          <a:blip r:embed="rId5"/>
          <a:srcRect/>
          <a:stretch>
            <a:fillRect/>
          </a:stretch>
        </p:blipFill>
        <p:spPr bwMode="auto">
          <a:xfrm>
            <a:off x="3387329" y="2572941"/>
            <a:ext cx="2369344" cy="2265759"/>
          </a:xfrm>
          <a:prstGeom prst="rect">
            <a:avLst/>
          </a:prstGeom>
          <a:noFill/>
          <a:ln w="9525">
            <a:noFill/>
            <a:miter lim="800000"/>
            <a:headEnd/>
            <a:tailEnd/>
          </a:ln>
        </p:spPr>
      </p:pic>
      <p:sp>
        <p:nvSpPr>
          <p:cNvPr id="29707" name="Text Box 9"/>
          <p:cNvSpPr txBox="1">
            <a:spLocks noChangeArrowheads="1"/>
          </p:cNvSpPr>
          <p:nvPr/>
        </p:nvSpPr>
        <p:spPr bwMode="gray">
          <a:xfrm>
            <a:off x="4090128" y="3394473"/>
            <a:ext cx="678327" cy="903452"/>
          </a:xfrm>
          <a:prstGeom prst="rect">
            <a:avLst/>
          </a:prstGeom>
          <a:noFill/>
          <a:ln>
            <a:noFill/>
          </a:ln>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ts val="0"/>
              </a:spcBef>
              <a:spcAft>
                <a:spcPts val="0"/>
              </a:spcAft>
              <a:defRPr/>
            </a:pPr>
            <a:r>
              <a:rPr lang="zh-CN" altLang="en-US" sz="3210" b="1">
                <a:solidFill>
                  <a:srgbClr val="000000"/>
                </a:solidFill>
                <a:ea typeface="黑体" panose="02010609060101010101" pitchFamily="49" charset="-122"/>
              </a:rPr>
              <a:t>思想</a:t>
            </a:r>
          </a:p>
        </p:txBody>
      </p:sp>
      <p:sp>
        <p:nvSpPr>
          <p:cNvPr id="29708" name="Text Box 47"/>
          <p:cNvSpPr txBox="1">
            <a:spLocks noChangeArrowheads="1"/>
          </p:cNvSpPr>
          <p:nvPr/>
        </p:nvSpPr>
        <p:spPr bwMode="gray">
          <a:xfrm>
            <a:off x="2579794" y="2718198"/>
            <a:ext cx="493212" cy="598883"/>
          </a:xfrm>
          <a:prstGeom prst="rect">
            <a:avLst/>
          </a:prstGeom>
          <a:noFill/>
          <a:ln>
            <a:noFill/>
          </a:ln>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spcBef>
                <a:spcPts val="0"/>
              </a:spcBef>
              <a:spcAft>
                <a:spcPts val="0"/>
              </a:spcAft>
              <a:defRPr/>
            </a:pPr>
            <a:r>
              <a:rPr lang="zh-CN" altLang="en-US" sz="2005" b="1">
                <a:solidFill>
                  <a:srgbClr val="000000"/>
                </a:solidFill>
                <a:ea typeface="黑体" panose="02010609060101010101" pitchFamily="49" charset="-122"/>
              </a:rPr>
              <a:t>方法</a:t>
            </a:r>
          </a:p>
        </p:txBody>
      </p:sp>
      <p:sp>
        <p:nvSpPr>
          <p:cNvPr id="45068" name="Text Box 53"/>
          <p:cNvSpPr txBox="1">
            <a:spLocks noChangeArrowheads="1"/>
          </p:cNvSpPr>
          <p:nvPr/>
        </p:nvSpPr>
        <p:spPr bwMode="auto">
          <a:xfrm>
            <a:off x="323528" y="296486"/>
            <a:ext cx="2154160" cy="461665"/>
          </a:xfrm>
          <a:prstGeom prst="rect">
            <a:avLst/>
          </a:prstGeom>
          <a:noFill/>
          <a:ln w="9525">
            <a:noFill/>
            <a:miter lim="800000"/>
          </a:ln>
        </p:spPr>
        <p:txBody>
          <a:bodyPr wrap="square">
            <a:spAutoFit/>
          </a:bodyPr>
          <a:lstStyle/>
          <a:p>
            <a:pPr algn="ctr" eaLnBrk="0" hangingPunct="0">
              <a:spcBef>
                <a:spcPct val="50000"/>
              </a:spcBef>
            </a:pPr>
            <a:r>
              <a:rPr lang="zh-CN" altLang="en-US" sz="2400" dirty="0">
                <a:solidFill>
                  <a:srgbClr val="7030A0"/>
                </a:solidFill>
                <a:latin typeface="Times New Roman" panose="02020603050405020304" pitchFamily="18" charset="0"/>
                <a:ea typeface="黑体" panose="02010609060101010101" pitchFamily="49" charset="-122"/>
                <a:cs typeface="方正行楷简体"/>
              </a:rPr>
              <a:t>高中</a:t>
            </a:r>
            <a:r>
              <a:rPr lang="zh-CN" altLang="en-US" sz="2400" dirty="0" smtClean="0">
                <a:solidFill>
                  <a:srgbClr val="7030A0"/>
                </a:solidFill>
                <a:latin typeface="Times New Roman" panose="02020603050405020304" pitchFamily="18" charset="0"/>
                <a:ea typeface="黑体" panose="02010609060101010101" pitchFamily="49" charset="-122"/>
                <a:cs typeface="方正行楷简体"/>
              </a:rPr>
              <a:t>历史教学</a:t>
            </a:r>
            <a:endParaRPr lang="zh-CN" altLang="en-US" sz="2400" dirty="0">
              <a:solidFill>
                <a:srgbClr val="7030A0"/>
              </a:solidFill>
              <a:latin typeface="Times New Roman" panose="02020603050405020304" pitchFamily="18" charset="0"/>
              <a:ea typeface="黑体" panose="02010609060101010101" pitchFamily="49" charset="-122"/>
              <a:cs typeface="方正行楷简体"/>
            </a:endParaRPr>
          </a:p>
        </p:txBody>
      </p:sp>
      <p:sp>
        <p:nvSpPr>
          <p:cNvPr id="19" name="Text Box 5"/>
          <p:cNvSpPr txBox="1">
            <a:spLocks noChangeArrowheads="1"/>
          </p:cNvSpPr>
          <p:nvPr/>
        </p:nvSpPr>
        <p:spPr bwMode="auto">
          <a:xfrm>
            <a:off x="4932040" y="1198550"/>
            <a:ext cx="33735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3600" b="1" dirty="0" smtClean="0">
                <a:solidFill>
                  <a:srgbClr val="C00000"/>
                </a:solidFill>
                <a:latin typeface="华文新魏" panose="02010800040101010101" pitchFamily="2" charset="-122"/>
                <a:ea typeface="华文新魏" panose="02010800040101010101" pitchFamily="2" charset="-122"/>
              </a:rPr>
              <a:t>学科</a:t>
            </a:r>
            <a:r>
              <a:rPr lang="en-US" altLang="zh-CN" sz="3600" b="1" dirty="0" smtClean="0">
                <a:solidFill>
                  <a:srgbClr val="C00000"/>
                </a:solidFill>
                <a:latin typeface="华文新魏" panose="02010800040101010101" pitchFamily="2" charset="-122"/>
                <a:ea typeface="华文新魏" panose="02010800040101010101" pitchFamily="2" charset="-122"/>
              </a:rPr>
              <a:t>+</a:t>
            </a:r>
            <a:r>
              <a:rPr lang="zh-CN" altLang="en-US" sz="3600" b="1" dirty="0" smtClean="0">
                <a:solidFill>
                  <a:srgbClr val="C00000"/>
                </a:solidFill>
                <a:latin typeface="华文新魏" panose="02010800040101010101" pitchFamily="2" charset="-122"/>
                <a:ea typeface="华文新魏" panose="02010800040101010101" pitchFamily="2" charset="-122"/>
              </a:rPr>
              <a:t>教学</a:t>
            </a:r>
            <a:endParaRPr lang="zh-CN" altLang="en-US" sz="3600" b="1"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9540"/>
                                        </p:tgtEl>
                                        <p:attrNameLst>
                                          <p:attrName>style.visibility</p:attrName>
                                        </p:attrNameLst>
                                      </p:cBhvr>
                                      <p:to>
                                        <p:strVal val="visible"/>
                                      </p:to>
                                    </p:set>
                                    <p:anim calcmode="lin" valueType="num">
                                      <p:cBhvr additive="base">
                                        <p:cTn id="7" dur="500" fill="hold"/>
                                        <p:tgtEl>
                                          <p:spTgt spid="149540"/>
                                        </p:tgtEl>
                                        <p:attrNameLst>
                                          <p:attrName>ppt_x</p:attrName>
                                        </p:attrNameLst>
                                      </p:cBhvr>
                                      <p:tavLst>
                                        <p:tav tm="0">
                                          <p:val>
                                            <p:strVal val="1+#ppt_w/2"/>
                                          </p:val>
                                        </p:tav>
                                        <p:tav tm="100000">
                                          <p:val>
                                            <p:strVal val="#ppt_x"/>
                                          </p:val>
                                        </p:tav>
                                      </p:tavLst>
                                    </p:anim>
                                    <p:anim calcmode="lin" valueType="num">
                                      <p:cBhvr additive="base">
                                        <p:cTn id="8" dur="500" fill="hold"/>
                                        <p:tgtEl>
                                          <p:spTgt spid="1495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a:xfrm>
            <a:off x="1277056" y="764201"/>
            <a:ext cx="6684169" cy="767715"/>
          </a:xfrm>
        </p:spPr>
        <p:txBody>
          <a:bodyPr/>
          <a:lstStyle/>
          <a:p>
            <a:pPr algn="ctr" eaLnBrk="1" hangingPunct="1"/>
            <a:r>
              <a:rPr lang="zh-CN" altLang="en-US" sz="3450" dirty="0">
                <a:solidFill>
                  <a:srgbClr val="FF0000"/>
                </a:solidFill>
                <a:ea typeface="华文琥珀" pitchFamily="2" charset="-122"/>
              </a:rPr>
              <a:t>当前学生普遍存在的问题</a:t>
            </a:r>
          </a:p>
        </p:txBody>
      </p:sp>
      <p:sp>
        <p:nvSpPr>
          <p:cNvPr id="25602" name="Rectangle 3"/>
          <p:cNvSpPr>
            <a:spLocks noGrp="1"/>
          </p:cNvSpPr>
          <p:nvPr>
            <p:ph type="body" idx="4294967295"/>
          </p:nvPr>
        </p:nvSpPr>
        <p:spPr>
          <a:xfrm>
            <a:off x="2033924" y="2107153"/>
            <a:ext cx="5391150" cy="1688306"/>
          </a:xfrm>
        </p:spPr>
        <p:txBody>
          <a:bodyPr>
            <a:normAutofit/>
          </a:bodyPr>
          <a:lstStyle/>
          <a:p>
            <a:pPr eaLnBrk="1" hangingPunct="1"/>
            <a:r>
              <a:rPr lang="zh-CN" altLang="en-US" sz="2775" dirty="0">
                <a:ea typeface="宋体" panose="02010600030101010101" pitchFamily="2" charset="-122"/>
              </a:rPr>
              <a:t>有</a:t>
            </a:r>
            <a:r>
              <a:rPr lang="zh-CN" altLang="en-US" sz="3075" dirty="0">
                <a:solidFill>
                  <a:srgbClr val="0000FF"/>
                </a:solidFill>
              </a:rPr>
              <a:t>历史知识</a:t>
            </a:r>
            <a:r>
              <a:rPr lang="zh-CN" altLang="en-US" sz="2775" dirty="0">
                <a:ea typeface="宋体" panose="02010600030101010101" pitchFamily="2" charset="-122"/>
              </a:rPr>
              <a:t>，而无</a:t>
            </a:r>
            <a:r>
              <a:rPr lang="zh-CN" altLang="en-US" sz="3075" dirty="0">
                <a:solidFill>
                  <a:srgbClr val="FF0066"/>
                </a:solidFill>
              </a:rPr>
              <a:t>史学思想</a:t>
            </a:r>
          </a:p>
          <a:p>
            <a:pPr eaLnBrk="1" hangingPunct="1"/>
            <a:r>
              <a:rPr lang="zh-CN" altLang="en-US" sz="2775" dirty="0">
                <a:ea typeface="宋体" panose="02010600030101010101" pitchFamily="2" charset="-122"/>
              </a:rPr>
              <a:t>有</a:t>
            </a:r>
            <a:r>
              <a:rPr lang="zh-CN" altLang="en-US" sz="3075" dirty="0">
                <a:solidFill>
                  <a:srgbClr val="0000FF"/>
                </a:solidFill>
              </a:rPr>
              <a:t>直接结论</a:t>
            </a:r>
            <a:r>
              <a:rPr lang="zh-CN" altLang="en-US" sz="2775" dirty="0">
                <a:ea typeface="宋体" panose="02010600030101010101" pitchFamily="2" charset="-122"/>
              </a:rPr>
              <a:t>，而无</a:t>
            </a:r>
            <a:r>
              <a:rPr lang="zh-CN" altLang="en-US" sz="3075" dirty="0">
                <a:solidFill>
                  <a:srgbClr val="FF0066"/>
                </a:solidFill>
              </a:rPr>
              <a:t>思维过程</a:t>
            </a:r>
          </a:p>
          <a:p>
            <a:pPr eaLnBrk="1" hangingPunct="1"/>
            <a:r>
              <a:rPr lang="zh-CN" altLang="en-US" sz="2775" dirty="0">
                <a:ea typeface="宋体" panose="02010600030101010101" pitchFamily="2" charset="-122"/>
              </a:rPr>
              <a:t>有</a:t>
            </a:r>
            <a:r>
              <a:rPr lang="zh-CN" altLang="en-US" sz="3075" dirty="0">
                <a:solidFill>
                  <a:srgbClr val="0000FF"/>
                </a:solidFill>
              </a:rPr>
              <a:t>唯一答案</a:t>
            </a:r>
            <a:r>
              <a:rPr lang="zh-CN" altLang="en-US" sz="2775" dirty="0">
                <a:ea typeface="宋体" panose="02010600030101010101" pitchFamily="2" charset="-122"/>
              </a:rPr>
              <a:t>，而无</a:t>
            </a:r>
            <a:r>
              <a:rPr lang="zh-CN" altLang="en-US" sz="3075" dirty="0">
                <a:solidFill>
                  <a:srgbClr val="FF0066"/>
                </a:solidFill>
              </a:rPr>
              <a:t>独立创见</a:t>
            </a:r>
          </a:p>
          <a:p>
            <a:pPr eaLnBrk="1" hangingPunct="1"/>
            <a:endParaRPr lang="zh-CN" altLang="en-US" sz="3075" dirty="0">
              <a:solidFill>
                <a:srgbClr val="FF0066"/>
              </a:solidFill>
            </a:endParaRPr>
          </a:p>
          <a:p>
            <a:pPr eaLnBrk="1" hangingPunct="1"/>
            <a:endParaRPr lang="zh-CN" altLang="en-US" sz="2775" b="1" dirty="0">
              <a:solidFill>
                <a:srgbClr val="FF0000"/>
              </a:solidFill>
              <a:latin typeface="华文新魏" panose="020108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01043" y="1242337"/>
            <a:ext cx="8023622" cy="636705"/>
          </a:xfrm>
          <a:prstGeom prst="rect">
            <a:avLst/>
          </a:prstGeom>
          <a:solidFill>
            <a:schemeClr val="bg1"/>
          </a:solidFill>
          <a:ln>
            <a:solidFill>
              <a:schemeClr val="bg1"/>
            </a:solid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a:lstStyle>
          <a:p>
            <a:pPr eaLnBrk="1" hangingPunct="1">
              <a:defRPr/>
            </a:pPr>
            <a:r>
              <a:rPr lang="zh-CN" altLang="en-US" sz="18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历史是一门及其复杂的学科，几乎囊括了我们所有的认知形式和知识品种，这些不同的认知形式生产不同的知识产品，体现不同的学科属性。</a:t>
            </a:r>
            <a:endParaRPr lang="en-US" altLang="zh-CN" sz="1800" dirty="0">
              <a:solidFill>
                <a:srgbClr val="C00000"/>
              </a:solidFill>
              <a:latin typeface="黑体" panose="02010609060101010101" pitchFamily="49" charset="-122"/>
              <a:ea typeface="黑体" panose="02010609060101010101" pitchFamily="49" charset="-122"/>
              <a:cs typeface="Times New Roman" panose="02020603050405020304" pitchFamily="18" charset="0"/>
            </a:endParaRPr>
          </a:p>
          <a:p>
            <a:pPr eaLnBrk="1" hangingPunct="1">
              <a:defRPr/>
            </a:pPr>
            <a:endParaRPr lang="en-US" altLang="zh-CN" sz="1800" kern="0" dirty="0"/>
          </a:p>
        </p:txBody>
      </p:sp>
      <p:sp>
        <p:nvSpPr>
          <p:cNvPr id="6" name="Text Box 5"/>
          <p:cNvSpPr txBox="1">
            <a:spLocks noChangeArrowheads="1"/>
          </p:cNvSpPr>
          <p:nvPr/>
        </p:nvSpPr>
        <p:spPr bwMode="auto">
          <a:xfrm>
            <a:off x="662360" y="2151994"/>
            <a:ext cx="7900988"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800" b="1" dirty="0">
                <a:solidFill>
                  <a:srgbClr val="FF0000"/>
                </a:solidFill>
                <a:latin typeface="黑体" panose="02010609060101010101" pitchFamily="49" charset="-122"/>
                <a:ea typeface="黑体" panose="02010609060101010101" pitchFamily="49" charset="-122"/>
              </a:rPr>
              <a:t>知识</a:t>
            </a:r>
            <a:r>
              <a:rPr lang="zh-CN" altLang="en-US" sz="1800" b="1" dirty="0">
                <a:solidFill>
                  <a:srgbClr val="0000FF"/>
                </a:solidFill>
                <a:latin typeface="黑体" panose="02010609060101010101" pitchFamily="49" charset="-122"/>
                <a:ea typeface="黑体" panose="02010609060101010101" pitchFamily="49" charset="-122"/>
              </a:rPr>
              <a:t>是人们对事物</a:t>
            </a:r>
            <a:r>
              <a:rPr lang="zh-CN" altLang="en-US" sz="1800" b="1" dirty="0">
                <a:solidFill>
                  <a:srgbClr val="FF0000"/>
                </a:solidFill>
                <a:latin typeface="黑体" panose="02010609060101010101" pitchFamily="49" charset="-122"/>
                <a:ea typeface="黑体" panose="02010609060101010101" pitchFamily="49" charset="-122"/>
              </a:rPr>
              <a:t>认识</a:t>
            </a:r>
            <a:r>
              <a:rPr lang="zh-CN" altLang="en-US" sz="1800" b="1" dirty="0">
                <a:solidFill>
                  <a:srgbClr val="0000FF"/>
                </a:solidFill>
                <a:latin typeface="黑体" panose="02010609060101010101" pitchFamily="49" charset="-122"/>
                <a:ea typeface="黑体" panose="02010609060101010101" pitchFamily="49" charset="-122"/>
              </a:rPr>
              <a:t>的</a:t>
            </a:r>
            <a:r>
              <a:rPr lang="zh-CN" altLang="en-US" sz="1800" b="1" dirty="0">
                <a:solidFill>
                  <a:srgbClr val="FF0000"/>
                </a:solidFill>
                <a:latin typeface="黑体" panose="02010609060101010101" pitchFamily="49" charset="-122"/>
                <a:ea typeface="黑体" panose="02010609060101010101" pitchFamily="49" charset="-122"/>
              </a:rPr>
              <a:t>结果</a:t>
            </a:r>
            <a:r>
              <a:rPr lang="zh-CN" altLang="en-US" sz="1800" b="1" dirty="0">
                <a:solidFill>
                  <a:srgbClr val="0000FF"/>
                </a:solidFill>
                <a:latin typeface="黑体" panose="02010609060101010101" pitchFamily="49" charset="-122"/>
                <a:ea typeface="黑体" panose="02010609060101010101" pitchFamily="49" charset="-122"/>
              </a:rPr>
              <a:t>。</a:t>
            </a:r>
            <a:endParaRPr lang="en-US" altLang="zh-CN" sz="1800" b="1" dirty="0">
              <a:solidFill>
                <a:srgbClr val="0000FF"/>
              </a:solidFill>
              <a:latin typeface="黑体" panose="02010609060101010101" pitchFamily="49" charset="-122"/>
              <a:ea typeface="黑体" panose="02010609060101010101" pitchFamily="49" charset="-122"/>
            </a:endParaRPr>
          </a:p>
          <a:p>
            <a:pPr algn="ctr">
              <a:lnSpc>
                <a:spcPct val="100000"/>
              </a:lnSpc>
              <a:spcBef>
                <a:spcPct val="0"/>
              </a:spcBef>
              <a:buFontTx/>
              <a:buNone/>
            </a:pPr>
            <a:r>
              <a:rPr lang="zh-CN" altLang="en-US" sz="1800" b="1" dirty="0">
                <a:solidFill>
                  <a:srgbClr val="0000FF"/>
                </a:solidFill>
                <a:latin typeface="黑体" panose="02010609060101010101" pitchFamily="49" charset="-122"/>
                <a:ea typeface="黑体" panose="02010609060101010101" pitchFamily="49" charset="-122"/>
              </a:rPr>
              <a:t>历史知识是人们对</a:t>
            </a:r>
            <a:r>
              <a:rPr lang="zh-CN" altLang="en-US" sz="1800" b="1" dirty="0">
                <a:solidFill>
                  <a:srgbClr val="FF0000"/>
                </a:solidFill>
                <a:latin typeface="黑体" panose="02010609060101010101" pitchFamily="49" charset="-122"/>
                <a:ea typeface="黑体" panose="02010609060101010101" pitchFamily="49" charset="-122"/>
              </a:rPr>
              <a:t>历史</a:t>
            </a:r>
            <a:r>
              <a:rPr lang="zh-CN" altLang="en-US" sz="1800" b="1" dirty="0">
                <a:solidFill>
                  <a:srgbClr val="0000FF"/>
                </a:solidFill>
                <a:latin typeface="黑体" panose="02010609060101010101" pitchFamily="49" charset="-122"/>
                <a:ea typeface="黑体" panose="02010609060101010101" pitchFamily="49" charset="-122"/>
              </a:rPr>
              <a:t>认识的结果。</a:t>
            </a:r>
            <a:endParaRPr lang="en-US" altLang="zh-CN" sz="1800" b="1" dirty="0">
              <a:solidFill>
                <a:srgbClr val="0000FF"/>
              </a:solidFill>
              <a:latin typeface="黑体" panose="02010609060101010101" pitchFamily="49" charset="-122"/>
              <a:ea typeface="黑体" panose="02010609060101010101" pitchFamily="49" charset="-122"/>
            </a:endParaRPr>
          </a:p>
          <a:p>
            <a:pPr algn="ctr">
              <a:lnSpc>
                <a:spcPct val="100000"/>
              </a:lnSpc>
              <a:spcBef>
                <a:spcPct val="0"/>
              </a:spcBef>
              <a:buFontTx/>
              <a:buNone/>
            </a:pPr>
            <a:endParaRPr lang="en-US" altLang="zh-CN" sz="1800" b="1" dirty="0">
              <a:solidFill>
                <a:srgbClr val="0000FF"/>
              </a:solidFill>
              <a:latin typeface="黑体" panose="02010609060101010101" pitchFamily="49" charset="-122"/>
              <a:ea typeface="黑体" panose="02010609060101010101" pitchFamily="49" charset="-122"/>
            </a:endParaRPr>
          </a:p>
          <a:p>
            <a:pPr algn="ctr">
              <a:lnSpc>
                <a:spcPct val="100000"/>
              </a:lnSpc>
              <a:spcBef>
                <a:spcPct val="0"/>
              </a:spcBef>
              <a:buFontTx/>
              <a:buNone/>
            </a:pPr>
            <a:r>
              <a:rPr lang="zh-CN" altLang="en-US" sz="1800" b="1" dirty="0">
                <a:solidFill>
                  <a:srgbClr val="FF0000"/>
                </a:solidFill>
                <a:latin typeface="黑体" panose="02010609060101010101" pitchFamily="49" charset="-122"/>
                <a:ea typeface="黑体" panose="02010609060101010101" pitchFamily="49" charset="-122"/>
              </a:rPr>
              <a:t>学习</a:t>
            </a:r>
            <a:r>
              <a:rPr lang="zh-CN" altLang="en-US" sz="1800" b="1" dirty="0">
                <a:solidFill>
                  <a:srgbClr val="0000FF"/>
                </a:solidFill>
                <a:latin typeface="黑体" panose="02010609060101010101" pitchFamily="49" charset="-122"/>
                <a:ea typeface="黑体" panose="02010609060101010101" pitchFamily="49" charset="-122"/>
              </a:rPr>
              <a:t>是学生对知识进行</a:t>
            </a:r>
            <a:r>
              <a:rPr lang="zh-CN" altLang="en-US" sz="1800" b="1" dirty="0">
                <a:solidFill>
                  <a:srgbClr val="FF0000"/>
                </a:solidFill>
                <a:latin typeface="黑体" panose="02010609060101010101" pitchFamily="49" charset="-122"/>
                <a:ea typeface="黑体" panose="02010609060101010101" pitchFamily="49" charset="-122"/>
              </a:rPr>
              <a:t>心理内化</a:t>
            </a:r>
            <a:r>
              <a:rPr lang="zh-CN" altLang="en-US" sz="1800" b="1" dirty="0">
                <a:solidFill>
                  <a:srgbClr val="0000FF"/>
                </a:solidFill>
                <a:latin typeface="黑体" panose="02010609060101010101" pitchFamily="49" charset="-122"/>
                <a:ea typeface="黑体" panose="02010609060101010101" pitchFamily="49" charset="-122"/>
              </a:rPr>
              <a:t>的</a:t>
            </a:r>
            <a:r>
              <a:rPr lang="zh-CN" altLang="en-US" sz="1800" b="1" dirty="0">
                <a:solidFill>
                  <a:srgbClr val="FF0000"/>
                </a:solidFill>
                <a:latin typeface="黑体" panose="02010609060101010101" pitchFamily="49" charset="-122"/>
                <a:ea typeface="黑体" panose="02010609060101010101" pitchFamily="49" charset="-122"/>
              </a:rPr>
              <a:t>过程</a:t>
            </a:r>
            <a:endParaRPr lang="en-US" altLang="zh-CN" sz="1800" b="1" dirty="0">
              <a:solidFill>
                <a:srgbClr val="0000FF"/>
              </a:solidFill>
              <a:latin typeface="黑体" panose="02010609060101010101" pitchFamily="49" charset="-122"/>
              <a:ea typeface="黑体" panose="02010609060101010101" pitchFamily="49" charset="-122"/>
            </a:endParaRPr>
          </a:p>
          <a:p>
            <a:pPr algn="ctr">
              <a:lnSpc>
                <a:spcPct val="100000"/>
              </a:lnSpc>
              <a:spcBef>
                <a:spcPct val="0"/>
              </a:spcBef>
              <a:buFontTx/>
              <a:buNone/>
            </a:pPr>
            <a:r>
              <a:rPr lang="zh-CN" altLang="en-US" sz="1800" b="1" dirty="0">
                <a:solidFill>
                  <a:srgbClr val="FF0000"/>
                </a:solidFill>
                <a:latin typeface="黑体" panose="02010609060101010101" pitchFamily="49" charset="-122"/>
                <a:ea typeface="黑体" panose="02010609060101010101" pitchFamily="49" charset="-122"/>
              </a:rPr>
              <a:t>心里内化</a:t>
            </a:r>
            <a:r>
              <a:rPr lang="zh-CN" altLang="en-US" sz="1800" b="1" dirty="0">
                <a:solidFill>
                  <a:srgbClr val="0000FF"/>
                </a:solidFill>
                <a:latin typeface="黑体" panose="02010609060101010101" pitchFamily="49" charset="-122"/>
                <a:ea typeface="黑体" panose="02010609060101010101" pitchFamily="49" charset="-122"/>
              </a:rPr>
              <a:t>需要必要的</a:t>
            </a:r>
            <a:r>
              <a:rPr lang="zh-CN" altLang="en-US" sz="1800" b="1" dirty="0">
                <a:solidFill>
                  <a:srgbClr val="FF0000"/>
                </a:solidFill>
                <a:latin typeface="黑体" panose="02010609060101010101" pitchFamily="49" charset="-122"/>
                <a:ea typeface="黑体" panose="02010609060101010101" pitchFamily="49" charset="-122"/>
              </a:rPr>
              <a:t>环境氛围</a:t>
            </a:r>
            <a:r>
              <a:rPr lang="zh-CN" altLang="en-US" sz="1800" b="1" dirty="0">
                <a:solidFill>
                  <a:srgbClr val="0000FF"/>
                </a:solidFill>
                <a:latin typeface="黑体" panose="02010609060101010101" pitchFamily="49" charset="-122"/>
                <a:ea typeface="黑体" panose="02010609060101010101" pitchFamily="49" charset="-122"/>
              </a:rPr>
              <a:t>以辅助催化</a:t>
            </a:r>
            <a:endParaRPr lang="en-US" altLang="zh-CN" sz="1800" b="1" dirty="0">
              <a:solidFill>
                <a:srgbClr val="0000FF"/>
              </a:solidFill>
              <a:latin typeface="黑体" panose="02010609060101010101" pitchFamily="49" charset="-122"/>
              <a:ea typeface="黑体" panose="02010609060101010101" pitchFamily="49" charset="-122"/>
            </a:endParaRPr>
          </a:p>
          <a:p>
            <a:pPr algn="ctr">
              <a:lnSpc>
                <a:spcPct val="100000"/>
              </a:lnSpc>
              <a:spcBef>
                <a:spcPct val="0"/>
              </a:spcBef>
              <a:buFontTx/>
              <a:buNone/>
            </a:pPr>
            <a:endParaRPr lang="en-US" altLang="zh-CN" sz="1800" b="1" dirty="0">
              <a:solidFill>
                <a:srgbClr val="0000FF"/>
              </a:solidFill>
              <a:latin typeface="黑体" panose="02010609060101010101" pitchFamily="49" charset="-122"/>
              <a:ea typeface="黑体" panose="02010609060101010101" pitchFamily="49" charset="-122"/>
            </a:endParaRPr>
          </a:p>
          <a:p>
            <a:pPr algn="ctr">
              <a:lnSpc>
                <a:spcPct val="100000"/>
              </a:lnSpc>
              <a:spcBef>
                <a:spcPct val="0"/>
              </a:spcBef>
              <a:buFontTx/>
              <a:buNone/>
            </a:pPr>
            <a:r>
              <a:rPr lang="zh-CN" altLang="en-US" sz="1800" b="1" dirty="0">
                <a:solidFill>
                  <a:srgbClr val="FF0000"/>
                </a:solidFill>
                <a:latin typeface="黑体" panose="02010609060101010101" pitchFamily="49" charset="-122"/>
                <a:ea typeface="黑体" panose="02010609060101010101" pitchFamily="49" charset="-122"/>
              </a:rPr>
              <a:t>情感培养</a:t>
            </a:r>
            <a:r>
              <a:rPr lang="zh-CN" altLang="en-US" sz="1800" b="1" dirty="0">
                <a:solidFill>
                  <a:srgbClr val="0000FF"/>
                </a:solidFill>
                <a:latin typeface="黑体" panose="02010609060101010101" pitchFamily="49" charset="-122"/>
                <a:ea typeface="黑体" panose="02010609060101010101" pitchFamily="49" charset="-122"/>
              </a:rPr>
              <a:t>需要通过师生</a:t>
            </a:r>
            <a:r>
              <a:rPr lang="zh-CN" altLang="en-US" sz="1800" b="1" dirty="0">
                <a:solidFill>
                  <a:srgbClr val="FF0000"/>
                </a:solidFill>
                <a:latin typeface="黑体" panose="02010609060101010101" pitchFamily="49" charset="-122"/>
                <a:ea typeface="黑体" panose="02010609060101010101" pitchFamily="49" charset="-122"/>
              </a:rPr>
              <a:t>和谐关系</a:t>
            </a:r>
            <a:r>
              <a:rPr lang="zh-CN" altLang="en-US" sz="1800" b="1" dirty="0">
                <a:solidFill>
                  <a:srgbClr val="0000FF"/>
                </a:solidFill>
                <a:latin typeface="黑体" panose="02010609060101010101" pitchFamily="49" charset="-122"/>
                <a:ea typeface="黑体" panose="02010609060101010101" pitchFamily="49" charset="-122"/>
              </a:rPr>
              <a:t>上的共情以实现移情</a:t>
            </a:r>
            <a:endParaRPr lang="en-US" altLang="zh-CN" sz="1800" b="1" dirty="0">
              <a:solidFill>
                <a:srgbClr val="0000FF"/>
              </a:solidFill>
              <a:latin typeface="黑体" panose="02010609060101010101" pitchFamily="49" charset="-122"/>
              <a:ea typeface="黑体" panose="02010609060101010101" pitchFamily="49" charset="-122"/>
            </a:endParaRPr>
          </a:p>
          <a:p>
            <a:pPr algn="ctr">
              <a:lnSpc>
                <a:spcPct val="100000"/>
              </a:lnSpc>
              <a:spcBef>
                <a:spcPct val="0"/>
              </a:spcBef>
              <a:buFontTx/>
              <a:buNone/>
            </a:pPr>
            <a:r>
              <a:rPr lang="zh-CN" altLang="en-US" sz="1800" b="1" dirty="0">
                <a:solidFill>
                  <a:srgbClr val="FF0000"/>
                </a:solidFill>
                <a:latin typeface="黑体" panose="02010609060101010101" pitchFamily="49" charset="-122"/>
                <a:ea typeface="黑体" panose="02010609060101010101" pitchFamily="49" charset="-122"/>
              </a:rPr>
              <a:t>科学认知</a:t>
            </a:r>
            <a:r>
              <a:rPr lang="zh-CN" altLang="en-US" sz="1800" b="1" dirty="0">
                <a:solidFill>
                  <a:srgbClr val="0000FF"/>
                </a:solidFill>
                <a:latin typeface="黑体" panose="02010609060101010101" pitchFamily="49" charset="-122"/>
                <a:ea typeface="黑体" panose="02010609060101010101" pitchFamily="49" charset="-122"/>
              </a:rPr>
              <a:t>需要通过</a:t>
            </a:r>
            <a:r>
              <a:rPr lang="zh-CN" altLang="en-US" sz="1800" b="1" dirty="0">
                <a:solidFill>
                  <a:srgbClr val="FF0000"/>
                </a:solidFill>
                <a:latin typeface="黑体" panose="02010609060101010101" pitchFamily="49" charset="-122"/>
                <a:ea typeface="黑体" panose="02010609060101010101" pitchFamily="49" charset="-122"/>
              </a:rPr>
              <a:t>平等</a:t>
            </a:r>
            <a:r>
              <a:rPr lang="zh-CN" altLang="en-US" sz="1800" b="1" dirty="0" smtClean="0">
                <a:solidFill>
                  <a:srgbClr val="FF0000"/>
                </a:solidFill>
                <a:latin typeface="黑体" panose="02010609060101010101" pitchFamily="49" charset="-122"/>
                <a:ea typeface="黑体" panose="02010609060101010101" pitchFamily="49" charset="-122"/>
              </a:rPr>
              <a:t>对话</a:t>
            </a:r>
            <a:r>
              <a:rPr lang="zh-CN" altLang="en-US" sz="1800" b="1" dirty="0" smtClean="0">
                <a:solidFill>
                  <a:srgbClr val="0000FF"/>
                </a:solidFill>
                <a:latin typeface="黑体" panose="02010609060101010101" pitchFamily="49" charset="-122"/>
                <a:ea typeface="黑体" panose="02010609060101010101" pitchFamily="49" charset="-122"/>
              </a:rPr>
              <a:t>基础上的</a:t>
            </a:r>
            <a:r>
              <a:rPr lang="zh-CN" altLang="en-US" sz="1800" b="1" dirty="0" smtClean="0">
                <a:solidFill>
                  <a:srgbClr val="FF0000"/>
                </a:solidFill>
                <a:latin typeface="黑体" panose="02010609060101010101" pitchFamily="49" charset="-122"/>
                <a:ea typeface="黑体" panose="02010609060101010101" pitchFamily="49" charset="-122"/>
              </a:rPr>
              <a:t>深度</a:t>
            </a:r>
            <a:r>
              <a:rPr lang="zh-CN" altLang="en-US" sz="1800" b="1" dirty="0">
                <a:solidFill>
                  <a:srgbClr val="FF0000"/>
                </a:solidFill>
                <a:latin typeface="黑体" panose="02010609060101010101" pitchFamily="49" charset="-122"/>
                <a:ea typeface="黑体" panose="02010609060101010101" pitchFamily="49" charset="-122"/>
              </a:rPr>
              <a:t>思辨</a:t>
            </a:r>
            <a:r>
              <a:rPr lang="zh-CN" altLang="en-US" sz="1800" b="1" dirty="0">
                <a:solidFill>
                  <a:srgbClr val="0000FF"/>
                </a:solidFill>
                <a:latin typeface="黑体" panose="02010609060101010101" pitchFamily="49" charset="-122"/>
                <a:ea typeface="黑体" panose="02010609060101010101" pitchFamily="49" charset="-122"/>
              </a:rPr>
              <a:t>以形成逻辑理性</a:t>
            </a:r>
            <a:endParaRPr lang="en-US" altLang="zh-CN" sz="1800" b="1" dirty="0">
              <a:solidFill>
                <a:srgbClr val="0000FF"/>
              </a:solidFill>
              <a:latin typeface="黑体" panose="02010609060101010101" pitchFamily="49" charset="-122"/>
              <a:ea typeface="黑体" panose="02010609060101010101" pitchFamily="49" charset="-122"/>
            </a:endParaRPr>
          </a:p>
          <a:p>
            <a:pPr algn="ctr">
              <a:lnSpc>
                <a:spcPct val="100000"/>
              </a:lnSpc>
              <a:spcBef>
                <a:spcPct val="0"/>
              </a:spcBef>
              <a:buFontTx/>
              <a:buNone/>
            </a:pPr>
            <a:endParaRPr lang="zh-CN" altLang="en-US" sz="1800" b="1" dirty="0">
              <a:solidFill>
                <a:srgbClr val="0000FF"/>
              </a:solidFill>
              <a:latin typeface="黑体" panose="02010609060101010101" pitchFamily="49" charset="-122"/>
              <a:ea typeface="黑体" panose="02010609060101010101" pitchFamily="49" charset="-122"/>
            </a:endParaRPr>
          </a:p>
        </p:txBody>
      </p:sp>
      <p:sp>
        <p:nvSpPr>
          <p:cNvPr id="3" name="矩形 2"/>
          <p:cNvSpPr/>
          <p:nvPr/>
        </p:nvSpPr>
        <p:spPr>
          <a:xfrm>
            <a:off x="1124115" y="576970"/>
            <a:ext cx="6957354" cy="415498"/>
          </a:xfrm>
          <a:prstGeom prst="rect">
            <a:avLst/>
          </a:prstGeom>
        </p:spPr>
        <p:txBody>
          <a:bodyPr wrap="none">
            <a:spAutoFit/>
          </a:bodyPr>
          <a:lstStyle/>
          <a:p>
            <a:pPr algn="ctr"/>
            <a:r>
              <a:rPr lang="zh-CN" altLang="en-US" sz="2100" b="1" dirty="0">
                <a:solidFill>
                  <a:srgbClr val="FF0000"/>
                </a:solidFill>
                <a:ea typeface="楷体" panose="02010609060101010101" pitchFamily="49" charset="-122"/>
              </a:rPr>
              <a:t>转变知识观是打开转变教学观念和教学方式的一把钥匙！</a:t>
            </a:r>
            <a:endParaRPr lang="zh-CN" altLang="en-US" sz="24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819807" y="1162790"/>
            <a:ext cx="7267904"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   历史知识的构建：</a:t>
            </a:r>
            <a:endParaRPr lang="en-US" altLang="zh-CN" sz="2400" b="1" dirty="0">
              <a:solidFill>
                <a:srgbClr val="C00000"/>
              </a:solidFill>
              <a:latin typeface="黑体" panose="02010609060101010101" pitchFamily="49" charset="-122"/>
              <a:ea typeface="黑体" panose="02010609060101010101" pitchFamily="49" charset="-122"/>
            </a:endParaRPr>
          </a:p>
          <a:p>
            <a:pPr>
              <a:lnSpc>
                <a:spcPct val="100000"/>
              </a:lnSpc>
              <a:spcBef>
                <a:spcPct val="0"/>
              </a:spcBef>
              <a:buFontTx/>
              <a:buNone/>
            </a:pPr>
            <a:r>
              <a:rPr lang="en-US" altLang="zh-CN" sz="2400" b="1" dirty="0">
                <a:solidFill>
                  <a:srgbClr val="C00000"/>
                </a:solidFill>
                <a:latin typeface="黑体" panose="02010609060101010101" pitchFamily="49" charset="-122"/>
                <a:ea typeface="黑体" panose="02010609060101010101" pitchFamily="49" charset="-122"/>
              </a:rPr>
              <a:t>   </a:t>
            </a:r>
            <a:r>
              <a:rPr lang="zh-CN" altLang="en-US" sz="2100" b="1" dirty="0">
                <a:solidFill>
                  <a:srgbClr val="6600FF"/>
                </a:solidFill>
                <a:latin typeface="黑体" panose="02010609060101010101" pitchFamily="49" charset="-122"/>
                <a:ea typeface="黑体" panose="02010609060101010101" pitchFamily="49" charset="-122"/>
              </a:rPr>
              <a:t>人文学科的知识体系是由价值观念决定的，价值观念是人们根据需要所进行选择的，并且是随时代发展不断变化的。</a:t>
            </a:r>
            <a:endParaRPr lang="en-US" altLang="zh-CN" sz="2100" b="1" dirty="0">
              <a:solidFill>
                <a:srgbClr val="6600FF"/>
              </a:solidFill>
              <a:latin typeface="黑体" panose="02010609060101010101" pitchFamily="49" charset="-122"/>
              <a:ea typeface="黑体" panose="02010609060101010101" pitchFamily="49" charset="-122"/>
            </a:endParaRPr>
          </a:p>
          <a:p>
            <a:pPr>
              <a:lnSpc>
                <a:spcPct val="100000"/>
              </a:lnSpc>
              <a:spcBef>
                <a:spcPct val="0"/>
              </a:spcBef>
              <a:buFontTx/>
              <a:buNone/>
            </a:pPr>
            <a:endParaRPr lang="en-US" altLang="zh-CN" sz="2100" b="1" dirty="0">
              <a:solidFill>
                <a:srgbClr val="6600FF"/>
              </a:solidFill>
              <a:latin typeface="黑体" panose="02010609060101010101" pitchFamily="49" charset="-122"/>
              <a:ea typeface="黑体" panose="02010609060101010101" pitchFamily="49" charset="-122"/>
            </a:endParaRPr>
          </a:p>
          <a:p>
            <a:pPr>
              <a:lnSpc>
                <a:spcPct val="100000"/>
              </a:lnSpc>
              <a:spcBef>
                <a:spcPct val="0"/>
              </a:spcBef>
              <a:buFontTx/>
              <a:buNone/>
            </a:pPr>
            <a:r>
              <a:rPr lang="zh-CN" altLang="en-US" sz="2100" b="1" dirty="0">
                <a:solidFill>
                  <a:srgbClr val="6600FF"/>
                </a:solidFill>
                <a:latin typeface="黑体" panose="02010609060101010101" pitchFamily="49" charset="-122"/>
                <a:ea typeface="黑体" panose="02010609060101010101" pitchFamily="49" charset="-122"/>
              </a:rPr>
              <a:t>    </a:t>
            </a:r>
            <a:r>
              <a:rPr lang="zh-CN" altLang="en-US" sz="2100" b="1" dirty="0">
                <a:solidFill>
                  <a:srgbClr val="C00000"/>
                </a:solidFill>
                <a:latin typeface="楷体" panose="02010609060101010101" pitchFamily="49" charset="-122"/>
                <a:ea typeface="楷体" panose="02010609060101010101" pitchFamily="49" charset="-122"/>
              </a:rPr>
              <a:t>例如：对李鸿章人物的认识评价。</a:t>
            </a:r>
            <a:endParaRPr lang="en-US" altLang="zh-CN" sz="1500" b="1" dirty="0">
              <a:solidFill>
                <a:srgbClr val="C00000"/>
              </a:solidFill>
              <a:latin typeface="楷体" panose="02010609060101010101" pitchFamily="49" charset="-122"/>
              <a:ea typeface="楷体" panose="02010609060101010101" pitchFamily="49" charset="-122"/>
            </a:endParaRPr>
          </a:p>
        </p:txBody>
      </p:sp>
      <p:pic>
        <p:nvPicPr>
          <p:cNvPr id="16388"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3848" y="3199210"/>
            <a:ext cx="3112294" cy="193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3"/>
          <p:cNvSpPr>
            <a:spLocks noChangeArrowheads="1"/>
          </p:cNvSpPr>
          <p:nvPr/>
        </p:nvSpPr>
        <p:spPr bwMode="auto">
          <a:xfrm>
            <a:off x="715668" y="2808497"/>
            <a:ext cx="771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从教育的角度：</a:t>
            </a:r>
            <a:r>
              <a:rPr lang="zh-CN" altLang="en-US" sz="2100" b="1" dirty="0">
                <a:solidFill>
                  <a:srgbClr val="6600FF"/>
                </a:solidFill>
                <a:latin typeface="黑体" panose="02010609060101010101" pitchFamily="49" charset="-122"/>
                <a:ea typeface="黑体" panose="02010609060101010101" pitchFamily="49" charset="-122"/>
              </a:rPr>
              <a:t>历史发展趋势、国家时事政治、真理正义导向</a:t>
            </a:r>
            <a:endParaRPr lang="en-US" altLang="zh-CN" sz="2100" b="1" dirty="0">
              <a:solidFill>
                <a:srgbClr val="6600FF"/>
              </a:solidFill>
              <a:latin typeface="黑体" panose="02010609060101010101" pitchFamily="49" charset="-122"/>
              <a:ea typeface="黑体" panose="02010609060101010101" pitchFamily="49" charset="-122"/>
            </a:endParaRPr>
          </a:p>
        </p:txBody>
      </p:sp>
      <p:sp>
        <p:nvSpPr>
          <p:cNvPr id="15363" name="矩形 4"/>
          <p:cNvSpPr>
            <a:spLocks noChangeArrowheads="1"/>
          </p:cNvSpPr>
          <p:nvPr/>
        </p:nvSpPr>
        <p:spPr bwMode="auto">
          <a:xfrm>
            <a:off x="1490264" y="1753312"/>
            <a:ext cx="5753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关注研究历史：</a:t>
            </a:r>
            <a:r>
              <a:rPr lang="zh-CN" altLang="en-US" sz="2400" b="1" dirty="0">
                <a:solidFill>
                  <a:srgbClr val="6600FF"/>
                </a:solidFill>
                <a:latin typeface="黑体" panose="02010609060101010101" pitchFamily="49" charset="-122"/>
                <a:ea typeface="黑体" panose="02010609060101010101" pitchFamily="49" charset="-122"/>
              </a:rPr>
              <a:t>国家、民间、学者、教育</a:t>
            </a:r>
            <a:endParaRPr lang="en-US" altLang="zh-CN" sz="2100" b="1" dirty="0">
              <a:solidFill>
                <a:srgbClr val="0000FF"/>
              </a:solidFill>
              <a:latin typeface="Arial" panose="020B0604020202020204" pitchFamily="34" charset="0"/>
              <a:ea typeface="仿宋_GB2312" pitchFamily="1"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8098" y="359674"/>
            <a:ext cx="2321719"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608" y="3329071"/>
            <a:ext cx="1957388" cy="145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2"/>
          <p:cNvSpPr txBox="1">
            <a:spLocks noChangeArrowheads="1"/>
          </p:cNvSpPr>
          <p:nvPr/>
        </p:nvSpPr>
        <p:spPr bwMode="auto">
          <a:xfrm>
            <a:off x="472967" y="1159260"/>
            <a:ext cx="491095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2400" b="1" dirty="0">
                <a:solidFill>
                  <a:srgbClr val="C00000"/>
                </a:solidFill>
                <a:latin typeface="黑体" panose="02010609060101010101" pitchFamily="49" charset="-122"/>
                <a:ea typeface="黑体" panose="02010609060101010101" pitchFamily="49" charset="-122"/>
              </a:rPr>
              <a:t>中学历史教学的基本要求</a:t>
            </a:r>
            <a:endParaRPr lang="en-US" altLang="zh-CN" sz="2400" b="1" dirty="0">
              <a:solidFill>
                <a:srgbClr val="C00000"/>
              </a:solidFill>
              <a:latin typeface="黑体" panose="02010609060101010101" pitchFamily="49" charset="-122"/>
              <a:ea typeface="黑体" panose="02010609060101010101" pitchFamily="49" charset="-122"/>
            </a:endParaRPr>
          </a:p>
          <a:p>
            <a:pPr algn="ctr">
              <a:lnSpc>
                <a:spcPct val="100000"/>
              </a:lnSpc>
              <a:spcBef>
                <a:spcPct val="0"/>
              </a:spcBef>
              <a:buFontTx/>
              <a:buNone/>
            </a:pPr>
            <a:endParaRPr lang="en-US" altLang="zh-CN" sz="2400" b="1" dirty="0">
              <a:solidFill>
                <a:srgbClr val="C00000"/>
              </a:solidFill>
              <a:latin typeface="黑体" panose="02010609060101010101" pitchFamily="49" charset="-122"/>
              <a:ea typeface="黑体" panose="02010609060101010101" pitchFamily="49" charset="-122"/>
            </a:endParaRPr>
          </a:p>
          <a:p>
            <a:pPr>
              <a:lnSpc>
                <a:spcPct val="100000"/>
              </a:lnSpc>
              <a:spcBef>
                <a:spcPct val="0"/>
              </a:spcBef>
              <a:buFontTx/>
              <a:buNone/>
            </a:pPr>
            <a:r>
              <a:rPr lang="zh-CN" altLang="en-US" sz="1800" b="1" dirty="0">
                <a:solidFill>
                  <a:srgbClr val="0000FF"/>
                </a:solidFill>
                <a:latin typeface="黑体" panose="02010609060101010101" pitchFamily="49" charset="-122"/>
                <a:ea typeface="黑体" panose="02010609060101010101" pitchFamily="49" charset="-122"/>
              </a:rPr>
              <a:t>  掌握中外历史发展</a:t>
            </a:r>
            <a:r>
              <a:rPr lang="zh-CN" altLang="en-US" sz="1800" b="1" dirty="0" smtClean="0">
                <a:solidFill>
                  <a:srgbClr val="0000FF"/>
                </a:solidFill>
                <a:latin typeface="黑体" panose="02010609060101010101" pitchFamily="49" charset="-122"/>
                <a:ea typeface="黑体" panose="02010609060101010101" pitchFamily="49" charset="-122"/>
              </a:rPr>
              <a:t>的主干线索</a:t>
            </a:r>
            <a:r>
              <a:rPr lang="zh-CN" altLang="en-US" sz="1800" b="1" dirty="0">
                <a:solidFill>
                  <a:srgbClr val="0000FF"/>
                </a:solidFill>
                <a:latin typeface="黑体" panose="02010609060101010101" pitchFamily="49" charset="-122"/>
                <a:ea typeface="黑体" panose="02010609060101010101" pitchFamily="49" charset="-122"/>
              </a:rPr>
              <a:t>；</a:t>
            </a:r>
            <a:endParaRPr lang="en-US" altLang="zh-CN" sz="1800" b="1" dirty="0">
              <a:solidFill>
                <a:srgbClr val="0000FF"/>
              </a:solidFill>
              <a:latin typeface="黑体" panose="02010609060101010101" pitchFamily="49" charset="-122"/>
              <a:ea typeface="黑体" panose="02010609060101010101" pitchFamily="49" charset="-122"/>
            </a:endParaRPr>
          </a:p>
          <a:p>
            <a:pPr>
              <a:lnSpc>
                <a:spcPct val="100000"/>
              </a:lnSpc>
              <a:spcBef>
                <a:spcPct val="0"/>
              </a:spcBef>
              <a:buFontTx/>
              <a:buNone/>
            </a:pPr>
            <a:r>
              <a:rPr lang="zh-CN" altLang="en-US" sz="1800" b="1" dirty="0">
                <a:solidFill>
                  <a:srgbClr val="0000FF"/>
                </a:solidFill>
                <a:latin typeface="黑体" panose="02010609060101010101" pitchFamily="49" charset="-122"/>
                <a:ea typeface="黑体" panose="02010609060101010101" pitchFamily="49" charset="-122"/>
              </a:rPr>
              <a:t>  培养探究历史问题的基本</a:t>
            </a:r>
            <a:r>
              <a:rPr lang="zh-CN" altLang="en-US" sz="1800" b="1" dirty="0" smtClean="0">
                <a:solidFill>
                  <a:srgbClr val="0000FF"/>
                </a:solidFill>
                <a:latin typeface="黑体" panose="02010609060101010101" pitchFamily="49" charset="-122"/>
                <a:ea typeface="黑体" panose="02010609060101010101" pitchFamily="49" charset="-122"/>
              </a:rPr>
              <a:t>能力；</a:t>
            </a:r>
            <a:endParaRPr lang="en-US" altLang="zh-CN" sz="1800" b="1" dirty="0">
              <a:solidFill>
                <a:srgbClr val="0000FF"/>
              </a:solidFill>
              <a:latin typeface="黑体" panose="02010609060101010101" pitchFamily="49" charset="-122"/>
              <a:ea typeface="黑体" panose="02010609060101010101" pitchFamily="49" charset="-122"/>
            </a:endParaRPr>
          </a:p>
          <a:p>
            <a:pPr>
              <a:lnSpc>
                <a:spcPct val="100000"/>
              </a:lnSpc>
              <a:spcBef>
                <a:spcPct val="0"/>
              </a:spcBef>
              <a:buFontTx/>
              <a:buNone/>
            </a:pPr>
            <a:r>
              <a:rPr lang="zh-CN" altLang="en-US" sz="1800" b="1" dirty="0">
                <a:solidFill>
                  <a:srgbClr val="0000FF"/>
                </a:solidFill>
                <a:latin typeface="黑体" panose="02010609060101010101" pitchFamily="49" charset="-122"/>
                <a:ea typeface="黑体" panose="02010609060101010101" pitchFamily="49" charset="-122"/>
              </a:rPr>
              <a:t>  </a:t>
            </a:r>
            <a:r>
              <a:rPr lang="zh-CN" altLang="en-US" sz="1800" b="1" dirty="0" smtClean="0">
                <a:solidFill>
                  <a:srgbClr val="0000FF"/>
                </a:solidFill>
                <a:latin typeface="黑体" panose="02010609060101010101" pitchFamily="49" charset="-122"/>
                <a:ea typeface="黑体" panose="02010609060101010101" pitchFamily="49" charset="-122"/>
              </a:rPr>
              <a:t>树立正确思考历史的</a:t>
            </a:r>
            <a:r>
              <a:rPr lang="zh-CN" altLang="en-US" sz="1800" b="1" dirty="0">
                <a:solidFill>
                  <a:srgbClr val="0000FF"/>
                </a:solidFill>
                <a:latin typeface="黑体" panose="02010609060101010101" pitchFamily="49" charset="-122"/>
                <a:ea typeface="黑体" panose="02010609060101010101" pitchFamily="49" charset="-122"/>
              </a:rPr>
              <a:t>价值观念。</a:t>
            </a:r>
          </a:p>
        </p:txBody>
      </p:sp>
      <p:sp>
        <p:nvSpPr>
          <p:cNvPr id="2" name="矩形 1"/>
          <p:cNvSpPr/>
          <p:nvPr/>
        </p:nvSpPr>
        <p:spPr>
          <a:xfrm>
            <a:off x="2435773" y="3329071"/>
            <a:ext cx="6172200" cy="1246495"/>
          </a:xfrm>
          <a:prstGeom prst="rect">
            <a:avLst/>
          </a:prstGeom>
        </p:spPr>
        <p:txBody>
          <a:bodyPr wrap="square">
            <a:spAutoFit/>
          </a:bodyPr>
          <a:lstStyle/>
          <a:p>
            <a:r>
              <a:rPr lang="en-US" altLang="zh-CN" sz="1500" b="1" dirty="0">
                <a:solidFill>
                  <a:srgbClr val="FF0000"/>
                </a:solidFill>
                <a:latin typeface="黑体" panose="02010609060101010101" pitchFamily="49" charset="-122"/>
                <a:ea typeface="黑体" panose="02010609060101010101" pitchFamily="49" charset="-122"/>
              </a:rPr>
              <a:t>《</a:t>
            </a:r>
            <a:r>
              <a:rPr lang="zh-CN" altLang="en-US" sz="1500" b="1" dirty="0">
                <a:solidFill>
                  <a:srgbClr val="FF0000"/>
                </a:solidFill>
                <a:latin typeface="黑体" panose="02010609060101010101" pitchFamily="49" charset="-122"/>
                <a:ea typeface="黑体" panose="02010609060101010101" pitchFamily="49" charset="-122"/>
              </a:rPr>
              <a:t>大学</a:t>
            </a:r>
            <a:r>
              <a:rPr lang="en-US" altLang="zh-CN" sz="1500" b="1" dirty="0">
                <a:solidFill>
                  <a:srgbClr val="FF0000"/>
                </a:solidFill>
                <a:latin typeface="黑体" panose="02010609060101010101" pitchFamily="49" charset="-122"/>
                <a:ea typeface="黑体" panose="02010609060101010101" pitchFamily="49" charset="-122"/>
              </a:rPr>
              <a:t>》</a:t>
            </a:r>
            <a:r>
              <a:rPr lang="zh-CN" altLang="en-US" sz="1500" b="1" dirty="0">
                <a:solidFill>
                  <a:srgbClr val="FF0000"/>
                </a:solidFill>
                <a:latin typeface="黑体" panose="02010609060101010101" pitchFamily="49" charset="-122"/>
                <a:ea typeface="黑体" panose="02010609060101010101" pitchFamily="49" charset="-122"/>
              </a:rPr>
              <a:t>：</a:t>
            </a:r>
            <a:r>
              <a:rPr lang="zh-CN" altLang="en-US" sz="1500" dirty="0">
                <a:latin typeface="黑体" panose="02010609060101010101" pitchFamily="49" charset="-122"/>
                <a:ea typeface="黑体" panose="02010609060101010101" pitchFamily="49" charset="-122"/>
              </a:rPr>
              <a:t>物有本末，事有终始。知所先后，则近道矣。</a:t>
            </a:r>
            <a:r>
              <a:rPr lang="zh-CN" altLang="en-US" sz="1500" b="1" dirty="0">
                <a:solidFill>
                  <a:srgbClr val="0000FF"/>
                </a:solidFill>
                <a:latin typeface="楷体" panose="02010609060101010101" pitchFamily="49" charset="-122"/>
                <a:ea typeface="楷体" panose="02010609060101010101" pitchFamily="49" charset="-122"/>
              </a:rPr>
              <a:t>（每样东西都有根本有枝末，每件事情都有开始有终结。明白了这本末始终的道理，就接近事物发展的规律了。 ）</a:t>
            </a:r>
          </a:p>
          <a:p>
            <a:endParaRPr lang="zh-CN" altLang="en-US" sz="1500" b="1" dirty="0">
              <a:solidFill>
                <a:srgbClr val="0000FF"/>
              </a:solidFill>
              <a:latin typeface="楷体" panose="02010609060101010101" pitchFamily="49" charset="-122"/>
              <a:ea typeface="楷体" panose="02010609060101010101" pitchFamily="49" charset="-122"/>
            </a:endParaRPr>
          </a:p>
          <a:p>
            <a:r>
              <a:rPr lang="zh-CN" altLang="en-US" sz="1500" b="1" dirty="0">
                <a:solidFill>
                  <a:srgbClr val="0000FF"/>
                </a:solidFill>
                <a:latin typeface="楷体" panose="02010609060101010101" pitchFamily="49" charset="-122"/>
                <a:ea typeface="楷体" panose="02010609060101010101" pitchFamily="49" charset="-122"/>
              </a:rPr>
              <a:t>  因果关系；因果律；因果必然律。</a:t>
            </a:r>
          </a:p>
        </p:txBody>
      </p:sp>
    </p:spTree>
    <p:extLst>
      <p:ext uri="{BB962C8B-B14F-4D97-AF65-F5344CB8AC3E}">
        <p14:creationId xmlns:p14="http://schemas.microsoft.com/office/powerpoint/2010/main" val="609499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smtClean="0">
                <a:solidFill>
                  <a:srgbClr val="FF0000"/>
                </a:solidFill>
                <a:latin typeface="Trebuchet MS" panose="020B0603020202020204" pitchFamily="34" charset="0"/>
                <a:ea typeface="华文隶书" pitchFamily="2" charset="-122"/>
              </a:rPr>
              <a:t>历史教学的三个维度</a:t>
            </a:r>
            <a:endParaRPr lang="zh-CN" altLang="en-US" dirty="0"/>
          </a:p>
        </p:txBody>
      </p:sp>
      <p:sp>
        <p:nvSpPr>
          <p:cNvPr id="3" name="内容占位符 2"/>
          <p:cNvSpPr>
            <a:spLocks noGrp="1"/>
          </p:cNvSpPr>
          <p:nvPr>
            <p:ph idx="1"/>
          </p:nvPr>
        </p:nvSpPr>
        <p:spPr>
          <a:xfrm>
            <a:off x="755576" y="1347614"/>
            <a:ext cx="7772400" cy="3429000"/>
          </a:xfrm>
        </p:spPr>
        <p:txBody>
          <a:bodyPr/>
          <a:lstStyle/>
          <a:p>
            <a:r>
              <a:rPr lang="zh-CN" altLang="en-US" sz="2100" b="1" dirty="0">
                <a:latin typeface="黑体" panose="02010609060101010101" pitchFamily="49" charset="-122"/>
                <a:ea typeface="黑体" panose="02010609060101010101" pitchFamily="49" charset="-122"/>
              </a:rPr>
              <a:t>历史教学：学生的认知规律；</a:t>
            </a:r>
          </a:p>
          <a:p>
            <a:r>
              <a:rPr lang="zh-CN" altLang="en-US" sz="2100" b="1" dirty="0">
                <a:latin typeface="黑体" panose="02010609060101010101" pitchFamily="49" charset="-122"/>
                <a:ea typeface="黑体" panose="02010609060101010101" pitchFamily="49" charset="-122"/>
              </a:rPr>
              <a:t>历史教育：课程的教育功能；</a:t>
            </a:r>
          </a:p>
          <a:p>
            <a:pPr fontAlgn="auto"/>
            <a:r>
              <a:rPr lang="zh-CN" altLang="en-US" sz="2100" b="1" dirty="0">
                <a:latin typeface="黑体" panose="02010609060101010101" pitchFamily="49" charset="-122"/>
                <a:ea typeface="黑体" panose="02010609060101010101" pitchFamily="49" charset="-122"/>
              </a:rPr>
              <a:t>历史学科：学科的属性特征。</a:t>
            </a:r>
          </a:p>
          <a:p>
            <a:pPr fontAlgn="auto"/>
            <a:endParaRPr lang="zh-CN" altLang="en-US" sz="2100" b="1" dirty="0">
              <a:latin typeface="黑体" panose="02010609060101010101" pitchFamily="49" charset="-122"/>
              <a:ea typeface="黑体" panose="02010609060101010101" pitchFamily="49" charset="-122"/>
            </a:endParaRPr>
          </a:p>
          <a:p>
            <a:pPr fontAlgn="auto"/>
            <a:r>
              <a:rPr lang="zh-CN" altLang="en-US" sz="2100" b="1" dirty="0">
                <a:latin typeface="黑体" panose="02010609060101010101" pitchFamily="49" charset="-122"/>
                <a:ea typeface="黑体" panose="02010609060101010101" pitchFamily="49" charset="-122"/>
              </a:rPr>
              <a:t>三者是否有着完美的统一？</a:t>
            </a:r>
            <a:endParaRPr lang="zh-CN" altLang="en-US" sz="2100" b="1" dirty="0">
              <a:solidFill>
                <a:srgbClr val="0000FF"/>
              </a:solidFill>
              <a:latin typeface="黑体" panose="02010609060101010101" pitchFamily="49" charset="-122"/>
              <a:ea typeface="黑体" panose="02010609060101010101" pitchFamily="49" charset="-122"/>
            </a:endParaRPr>
          </a:p>
          <a:p>
            <a:endParaRPr lang="zh-CN" altLang="en-US" dirty="0"/>
          </a:p>
        </p:txBody>
      </p:sp>
      <p:graphicFrame>
        <p:nvGraphicFramePr>
          <p:cNvPr id="8" name="图示 7"/>
          <p:cNvGraphicFramePr/>
          <p:nvPr/>
        </p:nvGraphicFramePr>
        <p:xfrm>
          <a:off x="5683469" y="2132032"/>
          <a:ext cx="2617076" cy="206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内容占位符 5"/>
          <p:cNvPicPr>
            <a:picLocks noGrp="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36998" y="1762125"/>
            <a:ext cx="6779419" cy="2400300"/>
          </a:xfrm>
        </p:spPr>
      </p:pic>
      <p:sp>
        <p:nvSpPr>
          <p:cNvPr id="61442" name="Rectangle 2"/>
          <p:cNvSpPr>
            <a:spLocks noGrp="1" noChangeArrowheads="1"/>
          </p:cNvSpPr>
          <p:nvPr>
            <p:ph type="title" idx="4294967295"/>
          </p:nvPr>
        </p:nvSpPr>
        <p:spPr>
          <a:xfrm>
            <a:off x="1925242" y="465535"/>
            <a:ext cx="5183981" cy="857250"/>
          </a:xfrm>
        </p:spPr>
        <p:txBody>
          <a:bodyPr/>
          <a:lstStyle/>
          <a:p>
            <a:pPr eaLnBrk="1" hangingPunct="1"/>
            <a:r>
              <a:rPr lang="zh-CN" altLang="en-US" sz="3225">
                <a:solidFill>
                  <a:srgbClr val="FF0000"/>
                </a:solidFill>
                <a:ea typeface="华文琥珀" pitchFamily="2" charset="-122"/>
              </a:rPr>
              <a:t>历史课堂设计的三个维度</a:t>
            </a:r>
            <a:endParaRPr lang="zh-CN" altLang="en-US" sz="2400">
              <a:solidFill>
                <a:srgbClr val="FF0000"/>
              </a:solidFill>
              <a:ea typeface="华文新魏" panose="0201080004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87824" y="699542"/>
            <a:ext cx="5487265" cy="977900"/>
          </a:xfrm>
        </p:spPr>
        <p:txBody>
          <a:bodyPr>
            <a:normAutofit/>
          </a:bodyPr>
          <a:lstStyle/>
          <a:p>
            <a:r>
              <a:rPr lang="zh-CN" altLang="en-US" sz="4050" b="1" dirty="0">
                <a:solidFill>
                  <a:srgbClr val="FF0000"/>
                </a:solidFill>
              </a:rPr>
              <a:t>怎样设计历史教学？</a:t>
            </a:r>
          </a:p>
        </p:txBody>
      </p:sp>
      <p:pic>
        <p:nvPicPr>
          <p:cNvPr id="3" name="Picture 120" descr="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7494"/>
            <a:ext cx="2307431" cy="227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1740694" y="1340644"/>
            <a:ext cx="6020991"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4050" dirty="0">
                <a:solidFill>
                  <a:srgbClr val="FF0000"/>
                </a:solidFill>
                <a:effectLst>
                  <a:outerShdw blurRad="38100" dist="38100" dir="2700000" algn="tl">
                    <a:srgbClr val="C0C0C0"/>
                  </a:outerShdw>
                </a:effectLst>
                <a:latin typeface="华文琥珀" pitchFamily="2" charset="-122"/>
                <a:ea typeface="华文琥珀" pitchFamily="2" charset="-122"/>
              </a:rPr>
              <a:t>对外开放格局的初步形成</a:t>
            </a:r>
          </a:p>
          <a:p>
            <a:pPr algn="ctr" eaLnBrk="1" hangingPunct="1">
              <a:defRPr/>
            </a:pPr>
            <a:endParaRPr lang="zh-CN" altLang="en-US" sz="3000" dirty="0">
              <a:solidFill>
                <a:schemeClr val="accent2"/>
              </a:solidFill>
              <a:effectLst>
                <a:outerShdw blurRad="38100" dist="38100" dir="2700000" algn="tl">
                  <a:srgbClr val="C0C0C0"/>
                </a:outerShdw>
              </a:effectLst>
              <a:ea typeface="楷体" panose="02010609060101010101" pitchFamily="49" charset="-122"/>
            </a:endParaRPr>
          </a:p>
          <a:p>
            <a:pPr algn="ctr" eaLnBrk="1" hangingPunct="1">
              <a:defRPr/>
            </a:pPr>
            <a:r>
              <a:rPr lang="zh-CN" altLang="en-US" sz="3000" dirty="0">
                <a:solidFill>
                  <a:schemeClr val="accent2"/>
                </a:solidFill>
                <a:effectLst>
                  <a:outerShdw blurRad="38100" dist="38100" dir="2700000" algn="tl">
                    <a:srgbClr val="C0C0C0"/>
                  </a:outerShdw>
                </a:effectLst>
                <a:ea typeface="楷体" panose="02010609060101010101" pitchFamily="49" charset="-122"/>
              </a:rPr>
              <a:t>   </a:t>
            </a:r>
          </a:p>
          <a:p>
            <a:pPr algn="ctr" eaLnBrk="1" hangingPunct="1">
              <a:defRPr/>
            </a:pPr>
            <a:r>
              <a:rPr lang="zh-CN" altLang="en-US" sz="3000" dirty="0">
                <a:solidFill>
                  <a:schemeClr val="accent2"/>
                </a:solidFill>
                <a:effectLst>
                  <a:outerShdw blurRad="38100" dist="38100" dir="2700000" algn="tl">
                    <a:srgbClr val="C0C0C0"/>
                  </a:outerShdw>
                </a:effectLst>
                <a:ea typeface="楷体" panose="02010609060101010101" pitchFamily="49" charset="-122"/>
              </a:rPr>
              <a:t>  </a:t>
            </a:r>
            <a:r>
              <a:rPr lang="zh-CN" altLang="en-US" sz="2700" dirty="0">
                <a:solidFill>
                  <a:schemeClr val="accent2"/>
                </a:solidFill>
                <a:effectLst>
                  <a:outerShdw blurRad="38100" dist="38100" dir="2700000" algn="tl">
                    <a:srgbClr val="C0C0C0"/>
                  </a:outerShdw>
                </a:effectLst>
                <a:ea typeface="楷体" panose="02010609060101010101" pitchFamily="49" charset="-122"/>
              </a:rPr>
              <a:t>天津开发区二中 白玉</a:t>
            </a:r>
            <a:endParaRPr lang="zh-CN" altLang="en-US" sz="2700" dirty="0">
              <a:effectLst>
                <a:outerShdw blurRad="38100" dist="38100" dir="2700000" algn="tl">
                  <a:srgbClr val="C0C0C0"/>
                </a:outerShdw>
              </a:effectLst>
            </a:endParaRPr>
          </a:p>
          <a:p>
            <a:pPr algn="ctr" eaLnBrk="1" hangingPunct="1">
              <a:defRPr/>
            </a:pPr>
            <a:endParaRPr lang="zh-CN" altLang="en-US" sz="1500" dirty="0">
              <a:effectLst>
                <a:outerShdw blurRad="38100" dist="38100" dir="2700000" algn="tl">
                  <a:srgbClr val="C0C0C0"/>
                </a:outerShdw>
              </a:effectLst>
            </a:endParaRPr>
          </a:p>
        </p:txBody>
      </p:sp>
      <p:pic>
        <p:nvPicPr>
          <p:cNvPr id="44035" name="Picture 120" descr="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7" y="97631"/>
            <a:ext cx="1837134" cy="276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8036" y="532405"/>
            <a:ext cx="7693573" cy="4085734"/>
          </a:xfrm>
          <a:prstGeom prst="rect">
            <a:avLst/>
          </a:prstGeom>
        </p:spPr>
        <p:txBody>
          <a:bodyPr wrap="square">
            <a:spAutoFit/>
          </a:bodyPr>
          <a:lstStyle/>
          <a:p>
            <a:pPr algn="ctr"/>
            <a:r>
              <a:rPr lang="zh-CN" altLang="en-US" sz="2700" kern="0" dirty="0" smtClean="0">
                <a:solidFill>
                  <a:srgbClr val="FF0000"/>
                </a:solidFill>
                <a:latin typeface="黑体" panose="02010609060101010101" pitchFamily="49" charset="-122"/>
                <a:ea typeface="黑体" panose="02010609060101010101" pitchFamily="49" charset="-122"/>
                <a:cs typeface="-webkit-standard"/>
              </a:rPr>
              <a:t>本课</a:t>
            </a:r>
            <a:r>
              <a:rPr lang="zh-CN" altLang="zh-CN" sz="2700" kern="0" dirty="0" smtClean="0">
                <a:solidFill>
                  <a:srgbClr val="FF0000"/>
                </a:solidFill>
                <a:latin typeface="黑体" panose="02010609060101010101" pitchFamily="49" charset="-122"/>
                <a:ea typeface="黑体" panose="02010609060101010101" pitchFamily="49" charset="-122"/>
                <a:cs typeface="-webkit-standard"/>
              </a:rPr>
              <a:t>教学</a:t>
            </a:r>
            <a:r>
              <a:rPr lang="zh-CN" altLang="zh-CN" sz="2700" kern="0" dirty="0">
                <a:solidFill>
                  <a:srgbClr val="FF0000"/>
                </a:solidFill>
                <a:latin typeface="黑体" panose="02010609060101010101" pitchFamily="49" charset="-122"/>
                <a:ea typeface="黑体" panose="02010609060101010101" pitchFamily="49" charset="-122"/>
                <a:cs typeface="-webkit-standard"/>
              </a:rPr>
              <a:t>设计及其教学理念</a:t>
            </a:r>
            <a:endParaRPr lang="zh-CN" altLang="zh-CN" sz="27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endParaRPr lang="en-US" altLang="zh-CN" sz="1350" kern="0" dirty="0">
              <a:solidFill>
                <a:srgbClr val="000000"/>
              </a:solidFill>
              <a:latin typeface="Calibri" panose="020F0502020204030204" pitchFamily="34" charset="0"/>
              <a:ea typeface="-webkit-standard"/>
              <a:cs typeface="-webkit-standard"/>
            </a:endParaRPr>
          </a:p>
          <a:p>
            <a:r>
              <a:rPr lang="en-US" altLang="zh-CN" sz="2100" kern="0" dirty="0">
                <a:solidFill>
                  <a:srgbClr val="0000FF"/>
                </a:solidFill>
                <a:latin typeface="黑体" panose="02010609060101010101" pitchFamily="49" charset="-122"/>
                <a:ea typeface="黑体" panose="02010609060101010101" pitchFamily="49" charset="-122"/>
                <a:cs typeface="-webkit-standard"/>
              </a:rPr>
              <a:t>    </a:t>
            </a:r>
            <a:r>
              <a:rPr lang="zh-CN" altLang="zh-CN" sz="2100" kern="0" dirty="0">
                <a:solidFill>
                  <a:srgbClr val="0000FF"/>
                </a:solidFill>
                <a:latin typeface="黑体" panose="02010609060101010101" pitchFamily="49" charset="-122"/>
                <a:ea typeface="黑体" panose="02010609060101010101" pitchFamily="49" charset="-122"/>
                <a:cs typeface="-webkit-standard"/>
              </a:rPr>
              <a:t>一般老师的教学设计</a:t>
            </a:r>
          </a:p>
          <a:p>
            <a:r>
              <a:rPr lang="en-US" altLang="zh-CN" kern="0" dirty="0">
                <a:solidFill>
                  <a:srgbClr val="C00000"/>
                </a:solidFill>
                <a:latin typeface="黑体" panose="02010609060101010101" pitchFamily="49" charset="-122"/>
                <a:ea typeface="黑体" panose="02010609060101010101" pitchFamily="49" charset="-122"/>
                <a:cs typeface="-webkit-standard"/>
              </a:rPr>
              <a:t>    1.</a:t>
            </a:r>
            <a:r>
              <a:rPr lang="zh-CN" altLang="zh-CN" kern="0" dirty="0">
                <a:solidFill>
                  <a:srgbClr val="C00000"/>
                </a:solidFill>
                <a:latin typeface="黑体" panose="02010609060101010101" pitchFamily="49" charset="-122"/>
                <a:ea typeface="黑体" panose="02010609060101010101" pitchFamily="49" charset="-122"/>
                <a:cs typeface="-webkit-standard"/>
              </a:rPr>
              <a:t>大事年表式的知识梳理：</a:t>
            </a:r>
            <a:endParaRPr lang="en-US" altLang="zh-CN" kern="0" dirty="0">
              <a:solidFill>
                <a:srgbClr val="C00000"/>
              </a:solidFill>
              <a:latin typeface="黑体" panose="02010609060101010101" pitchFamily="49" charset="-122"/>
              <a:ea typeface="黑体" panose="02010609060101010101" pitchFamily="49" charset="-122"/>
              <a:cs typeface="-webkit-standard"/>
            </a:endParaRP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r>
              <a:rPr lang="zh-CN" altLang="zh-CN" b="1" kern="0" dirty="0">
                <a:solidFill>
                  <a:srgbClr val="000000"/>
                </a:solidFill>
                <a:latin typeface="Calibri" panose="020F0502020204030204" pitchFamily="34" charset="0"/>
                <a:ea typeface="-webkit-standard"/>
                <a:cs typeface="-webkit-standard"/>
              </a:rPr>
              <a:t>列举国家自改革开放以来所推出的各种重大举措，颁行的各种文件，以及由此所取得的各方面重大成就。问题：宏大叙事，</a:t>
            </a:r>
            <a:r>
              <a:rPr lang="zh-CN" altLang="zh-CN" b="1" kern="0" dirty="0" smtClean="0">
                <a:solidFill>
                  <a:srgbClr val="000000"/>
                </a:solidFill>
                <a:latin typeface="Calibri" panose="020F0502020204030204" pitchFamily="34" charset="0"/>
                <a:ea typeface="-webkit-standard"/>
                <a:cs typeface="-webkit-standard"/>
              </a:rPr>
              <a:t>抽象</a:t>
            </a:r>
            <a:r>
              <a:rPr lang="zh-CN" altLang="en-US" b="1" kern="0" dirty="0" smtClean="0">
                <a:solidFill>
                  <a:srgbClr val="000000"/>
                </a:solidFill>
                <a:latin typeface="Calibri" panose="020F0502020204030204" pitchFamily="34" charset="0"/>
                <a:ea typeface="-webkit-standard"/>
                <a:cs typeface="-webkit-standard"/>
              </a:rPr>
              <a:t>堆砌</a:t>
            </a:r>
            <a:r>
              <a:rPr lang="zh-CN" altLang="zh-CN" b="1" kern="0" dirty="0" smtClean="0">
                <a:solidFill>
                  <a:srgbClr val="000000"/>
                </a:solidFill>
                <a:latin typeface="Calibri" panose="020F0502020204030204" pitchFamily="34" charset="0"/>
                <a:ea typeface="-webkit-standard"/>
                <a:cs typeface="-webkit-standard"/>
              </a:rPr>
              <a:t>，</a:t>
            </a:r>
            <a:r>
              <a:rPr lang="zh-CN" altLang="zh-CN" b="1" kern="0" dirty="0">
                <a:solidFill>
                  <a:srgbClr val="000000"/>
                </a:solidFill>
                <a:latin typeface="Calibri" panose="020F0502020204030204" pitchFamily="34" charset="0"/>
                <a:ea typeface="-webkit-standard"/>
                <a:cs typeface="-webkit-standard"/>
              </a:rPr>
              <a:t>远离学生生活经验。</a:t>
            </a:r>
            <a:endParaRPr lang="zh-CN" altLang="zh-CN" b="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kern="0" dirty="0">
                <a:solidFill>
                  <a:srgbClr val="C00000"/>
                </a:solidFill>
                <a:latin typeface="黑体" panose="02010609060101010101" pitchFamily="49" charset="-122"/>
                <a:ea typeface="黑体" panose="02010609060101010101" pitchFamily="49" charset="-122"/>
                <a:cs typeface="-webkit-standard"/>
              </a:rPr>
              <a:t>    2.</a:t>
            </a:r>
            <a:r>
              <a:rPr lang="zh-CN" altLang="zh-CN" kern="0" dirty="0">
                <a:solidFill>
                  <a:srgbClr val="C00000"/>
                </a:solidFill>
                <a:latin typeface="黑体" panose="02010609060101010101" pitchFamily="49" charset="-122"/>
                <a:ea typeface="黑体" panose="02010609060101010101" pitchFamily="49" charset="-122"/>
                <a:cs typeface="-webkit-standard"/>
              </a:rPr>
              <a:t>今昔</a:t>
            </a:r>
            <a:r>
              <a:rPr lang="zh-CN" altLang="en-US" kern="0" dirty="0">
                <a:solidFill>
                  <a:srgbClr val="C00000"/>
                </a:solidFill>
                <a:latin typeface="黑体" panose="02010609060101010101" pitchFamily="49" charset="-122"/>
                <a:ea typeface="黑体" panose="02010609060101010101" pitchFamily="49" charset="-122"/>
                <a:cs typeface="-webkit-standard"/>
              </a:rPr>
              <a:t>比较</a:t>
            </a:r>
            <a:r>
              <a:rPr lang="zh-CN" altLang="zh-CN" kern="0" dirty="0">
                <a:solidFill>
                  <a:srgbClr val="C00000"/>
                </a:solidFill>
                <a:latin typeface="黑体" panose="02010609060101010101" pitchFamily="49" charset="-122"/>
                <a:ea typeface="黑体" panose="02010609060101010101" pitchFamily="49" charset="-122"/>
                <a:cs typeface="-webkit-standard"/>
              </a:rPr>
              <a:t>式的</a:t>
            </a:r>
            <a:r>
              <a:rPr lang="zh-CN" altLang="en-US" kern="0" dirty="0">
                <a:solidFill>
                  <a:srgbClr val="C00000"/>
                </a:solidFill>
                <a:latin typeface="黑体" panose="02010609060101010101" pitchFamily="49" charset="-122"/>
                <a:ea typeface="黑体" panose="02010609060101010101" pitchFamily="49" charset="-122"/>
                <a:cs typeface="-webkit-standard"/>
              </a:rPr>
              <a:t>对照</a:t>
            </a:r>
            <a:r>
              <a:rPr lang="zh-CN" altLang="zh-CN" kern="0" dirty="0">
                <a:solidFill>
                  <a:srgbClr val="C00000"/>
                </a:solidFill>
                <a:latin typeface="黑体" panose="02010609060101010101" pitchFamily="49" charset="-122"/>
                <a:ea typeface="黑体" panose="02010609060101010101" pitchFamily="49" charset="-122"/>
                <a:cs typeface="-webkit-standard"/>
              </a:rPr>
              <a:t>回顾：</a:t>
            </a:r>
            <a:endParaRPr lang="en-US" altLang="zh-CN" kern="0" dirty="0">
              <a:solidFill>
                <a:srgbClr val="C00000"/>
              </a:solidFill>
              <a:latin typeface="黑体" panose="02010609060101010101" pitchFamily="49" charset="-122"/>
              <a:ea typeface="黑体" panose="02010609060101010101" pitchFamily="49" charset="-122"/>
              <a:cs typeface="-webkit-standard"/>
            </a:endParaRP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r>
              <a:rPr lang="zh-CN" altLang="zh-CN" b="1" kern="0" dirty="0">
                <a:solidFill>
                  <a:srgbClr val="000000"/>
                </a:solidFill>
                <a:latin typeface="Calibri" panose="020F0502020204030204" pitchFamily="34" charset="0"/>
                <a:ea typeface="-webkit-standard"/>
                <a:cs typeface="-webkit-standard"/>
              </a:rPr>
              <a:t>家人的回顾、粮票、老照片、社区访问等，增加学生走进社会、了解社会，但是由于学生缺乏今昔不同生活的体验比照，仍难以产生明显的心理感受，也难以激发学生内心的融入，仍然是一位</a:t>
            </a:r>
            <a:r>
              <a:rPr lang="zh-CN" altLang="en-US" b="1" kern="0" dirty="0">
                <a:solidFill>
                  <a:srgbClr val="000000"/>
                </a:solidFill>
                <a:latin typeface="Calibri" panose="020F0502020204030204" pitchFamily="34" charset="0"/>
                <a:ea typeface="-webkit-standard"/>
                <a:cs typeface="-webkit-standard"/>
              </a:rPr>
              <a:t>历史的</a:t>
            </a:r>
            <a:r>
              <a:rPr lang="zh-CN" altLang="zh-CN" b="1" kern="0" dirty="0">
                <a:solidFill>
                  <a:srgbClr val="000000"/>
                </a:solidFill>
                <a:latin typeface="Calibri" panose="020F0502020204030204" pitchFamily="34" charset="0"/>
                <a:ea typeface="-webkit-standard"/>
                <a:cs typeface="-webkit-standard"/>
              </a:rPr>
              <a:t>旁观者。</a:t>
            </a:r>
            <a:endParaRPr lang="en-US" altLang="zh-CN" b="1" kern="0" dirty="0">
              <a:solidFill>
                <a:srgbClr val="000000"/>
              </a:solidFill>
              <a:latin typeface="Calibri" panose="020F0502020204030204" pitchFamily="34" charset="0"/>
              <a:ea typeface="-webkit-standard"/>
              <a:cs typeface="-webkit-standard"/>
            </a:endParaRPr>
          </a:p>
          <a:p>
            <a:endParaRPr lang="en-US" altLang="zh-CN" b="1" kern="0" dirty="0">
              <a:solidFill>
                <a:srgbClr val="000000"/>
              </a:solidFill>
              <a:latin typeface="Calibri" panose="020F0502020204030204" pitchFamily="34" charset="0"/>
              <a:ea typeface="-webkit-standard"/>
              <a:cs typeface="-webkit-standard"/>
            </a:endParaRPr>
          </a:p>
          <a:p>
            <a:r>
              <a:rPr lang="en-US" altLang="zh-CN" b="1" kern="0" dirty="0">
                <a:solidFill>
                  <a:srgbClr val="000000"/>
                </a:solidFill>
                <a:latin typeface="Calibri" panose="020F0502020204030204" pitchFamily="34" charset="0"/>
                <a:ea typeface="-webkit-standard"/>
                <a:cs typeface="-webkit-standard"/>
              </a:rPr>
              <a:t>         </a:t>
            </a:r>
            <a:r>
              <a:rPr lang="zh-CN" altLang="en-US" b="1" kern="0" dirty="0">
                <a:solidFill>
                  <a:srgbClr val="000000"/>
                </a:solidFill>
                <a:latin typeface="Calibri" panose="020F0502020204030204" pitchFamily="34" charset="0"/>
                <a:ea typeface="-webkit-standard"/>
                <a:cs typeface="-webkit-standard"/>
              </a:rPr>
              <a:t>曾经也看过一些教师在课上引用他人的私人日记或者其他生活留存，大多数也</a:t>
            </a:r>
            <a:r>
              <a:rPr lang="zh-CN" altLang="en-US" b="1" kern="0" dirty="0" smtClean="0">
                <a:solidFill>
                  <a:srgbClr val="000000"/>
                </a:solidFill>
                <a:latin typeface="Calibri" panose="020F0502020204030204" pitchFamily="34" charset="0"/>
                <a:ea typeface="-webkit-standard"/>
                <a:cs typeface="-webkit-standard"/>
              </a:rPr>
              <a:t>只是作为教学的引子，而教学结构并未发生根本性改变</a:t>
            </a:r>
            <a:r>
              <a:rPr lang="zh-CN" altLang="en-US" b="1" kern="0" dirty="0">
                <a:solidFill>
                  <a:srgbClr val="000000"/>
                </a:solidFill>
                <a:latin typeface="Calibri" panose="020F0502020204030204" pitchFamily="34" charset="0"/>
                <a:ea typeface="-webkit-standard"/>
                <a:cs typeface="-webkit-standard"/>
              </a:rPr>
              <a:t>。</a:t>
            </a:r>
            <a:endParaRPr lang="zh-CN" altLang="zh-CN" b="1" kern="0" dirty="0">
              <a:solidFill>
                <a:srgbClr val="000000"/>
              </a:solidFill>
              <a:latin typeface="Calibri" panose="020F0502020204030204" pitchFamily="34" charset="0"/>
              <a:ea typeface="-webkit-standard"/>
              <a:cs typeface="-webkit-standard"/>
            </a:endParaRPr>
          </a:p>
        </p:txBody>
      </p:sp>
    </p:spTree>
    <p:extLst>
      <p:ext uri="{BB962C8B-B14F-4D97-AF65-F5344CB8AC3E}">
        <p14:creationId xmlns:p14="http://schemas.microsoft.com/office/powerpoint/2010/main" val="250196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3721" y="1856679"/>
            <a:ext cx="6476556" cy="2550223"/>
          </a:xfrm>
        </p:spPr>
        <p:txBody>
          <a:bodyPr>
            <a:normAutofit/>
          </a:bodyPr>
          <a:lstStyle/>
          <a:p>
            <a:pPr>
              <a:lnSpc>
                <a:spcPct val="100000"/>
              </a:lnSpc>
              <a:spcBef>
                <a:spcPct val="0"/>
              </a:spcBef>
              <a:buFontTx/>
              <a:buNone/>
            </a:pPr>
            <a:r>
              <a:rPr lang="zh-CN" altLang="en-US" sz="2100" b="1" dirty="0" smtClean="0">
                <a:solidFill>
                  <a:srgbClr val="C00000"/>
                </a:solidFill>
                <a:latin typeface="宋体" panose="02010600030101010101" pitchFamily="2" charset="-122"/>
                <a:cs typeface="Times New Roman" panose="02020603050405020304" pitchFamily="18" charset="0"/>
              </a:rPr>
              <a:t>历史研究的科学方法：</a:t>
            </a:r>
            <a:endParaRPr lang="en-US" altLang="zh-CN" sz="2100" b="1" dirty="0" smtClean="0">
              <a:solidFill>
                <a:srgbClr val="C00000"/>
              </a:solidFill>
              <a:latin typeface="宋体" panose="02010600030101010101" pitchFamily="2" charset="-122"/>
              <a:cs typeface="Times New Roman" panose="02020603050405020304" pitchFamily="18" charset="0"/>
            </a:endParaRPr>
          </a:p>
          <a:p>
            <a:pPr>
              <a:lnSpc>
                <a:spcPct val="100000"/>
              </a:lnSpc>
              <a:spcBef>
                <a:spcPct val="0"/>
              </a:spcBef>
              <a:buFontTx/>
              <a:buNone/>
            </a:pPr>
            <a:r>
              <a:rPr lang="zh-CN" altLang="en-US" sz="2100" b="1" dirty="0" smtClean="0">
                <a:solidFill>
                  <a:srgbClr val="6600FF"/>
                </a:solidFill>
                <a:latin typeface="宋体" panose="02010600030101010101" pitchFamily="2" charset="-122"/>
                <a:cs typeface="Times New Roman" panose="02020603050405020304" pitchFamily="18" charset="0"/>
              </a:rPr>
              <a:t>    史料实证、孤证不立、多重互证、时空统一；</a:t>
            </a:r>
            <a:endParaRPr lang="en-US" altLang="zh-CN" sz="2100" b="1" dirty="0" smtClean="0">
              <a:solidFill>
                <a:srgbClr val="6600FF"/>
              </a:solidFill>
              <a:latin typeface="宋体" panose="02010600030101010101" pitchFamily="2" charset="-122"/>
              <a:cs typeface="Times New Roman" panose="02020603050405020304" pitchFamily="18" charset="0"/>
            </a:endParaRPr>
          </a:p>
          <a:p>
            <a:pPr>
              <a:lnSpc>
                <a:spcPct val="100000"/>
              </a:lnSpc>
              <a:spcBef>
                <a:spcPct val="0"/>
              </a:spcBef>
              <a:buFontTx/>
              <a:buNone/>
            </a:pPr>
            <a:r>
              <a:rPr lang="zh-CN" altLang="en-US" sz="21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历史论证的基本原则：</a:t>
            </a:r>
            <a:endParaRPr lang="en-US" altLang="zh-CN" sz="21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Bef>
                <a:spcPct val="0"/>
              </a:spcBef>
              <a:buFontTx/>
              <a:buNone/>
            </a:pPr>
            <a:r>
              <a:rPr lang="zh-CN" altLang="en-US" sz="2100" b="1" dirty="0" smtClean="0">
                <a:solidFill>
                  <a:srgbClr val="6600FF"/>
                </a:solidFill>
                <a:latin typeface="宋体" panose="02010600030101010101" pitchFamily="2" charset="-122"/>
                <a:ea typeface="宋体" panose="02010600030101010101" pitchFamily="2" charset="-122"/>
                <a:cs typeface="Times New Roman" panose="02020603050405020304" pitchFamily="18" charset="0"/>
              </a:rPr>
              <a:t>    </a:t>
            </a:r>
            <a:r>
              <a:rPr lang="zh-CN" altLang="en-US" sz="2100" b="1" dirty="0">
                <a:solidFill>
                  <a:srgbClr val="6600FF"/>
                </a:solidFill>
                <a:latin typeface="宋体" panose="02010600030101010101" pitchFamily="2" charset="-122"/>
                <a:ea typeface="宋体" panose="02010600030101010101" pitchFamily="2" charset="-122"/>
                <a:cs typeface="Times New Roman" panose="02020603050405020304" pitchFamily="18" charset="0"/>
              </a:rPr>
              <a:t>论从史出、证由史来、证必充分、史论结合；</a:t>
            </a:r>
            <a:endParaRPr lang="en-US" altLang="zh-CN" sz="2100" b="1" dirty="0">
              <a:solidFill>
                <a:srgbClr val="6600FF"/>
              </a:solidFill>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Bef>
                <a:spcPct val="0"/>
              </a:spcBef>
              <a:buFontTx/>
              <a:buNone/>
            </a:pPr>
            <a:r>
              <a:rPr lang="zh-CN" altLang="en-US" sz="2100" b="1" dirty="0" smtClean="0">
                <a:solidFill>
                  <a:srgbClr val="C00000"/>
                </a:solidFill>
                <a:latin typeface="宋体" panose="02010600030101010101" pitchFamily="2" charset="-122"/>
                <a:ea typeface="宋体" panose="02010600030101010101" pitchFamily="2" charset="-122"/>
                <a:cs typeface="Times New Roman" panose="02020603050405020304" pitchFamily="18" charset="0"/>
              </a:rPr>
              <a:t>历史</a:t>
            </a:r>
            <a:r>
              <a:rPr lang="zh-CN" altLang="en-US" sz="2100" b="1" dirty="0">
                <a:solidFill>
                  <a:srgbClr val="C00000"/>
                </a:solidFill>
                <a:latin typeface="宋体" panose="02010600030101010101" pitchFamily="2" charset="-122"/>
                <a:ea typeface="宋体" panose="02010600030101010101" pitchFamily="2" charset="-122"/>
                <a:cs typeface="Times New Roman" panose="02020603050405020304" pitchFamily="18" charset="0"/>
              </a:rPr>
              <a:t>认识的价值追求：</a:t>
            </a:r>
            <a:endParaRPr lang="en-US" altLang="zh-CN" sz="2100" b="1" dirty="0">
              <a:solidFill>
                <a:srgbClr val="C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Bef>
                <a:spcPct val="0"/>
              </a:spcBef>
              <a:buFontTx/>
              <a:buNone/>
            </a:pPr>
            <a:r>
              <a:rPr lang="zh-CN" altLang="en-US" sz="2100" b="1" dirty="0">
                <a:solidFill>
                  <a:srgbClr val="6600FF"/>
                </a:solidFill>
                <a:latin typeface="宋体" panose="02010600030101010101" pitchFamily="2" charset="-122"/>
                <a:ea typeface="宋体" panose="02010600030101010101" pitchFamily="2" charset="-122"/>
                <a:cs typeface="Times New Roman" panose="02020603050405020304" pitchFamily="18" charset="0"/>
              </a:rPr>
              <a:t>    科学辨证、正确立场、合理解释、价值意义。</a:t>
            </a:r>
            <a:endParaRPr lang="en-US" altLang="zh-CN" sz="2100" b="1" dirty="0">
              <a:solidFill>
                <a:srgbClr val="6600FF"/>
              </a:solidFill>
              <a:latin typeface="宋体" panose="02010600030101010101" pitchFamily="2" charset="-122"/>
              <a:ea typeface="宋体" panose="02010600030101010101" pitchFamily="2" charset="-122"/>
              <a:cs typeface="Times New Roman" panose="02020603050405020304" pitchFamily="18" charset="0"/>
            </a:endParaRPr>
          </a:p>
          <a:p>
            <a:pPr>
              <a:lnSpc>
                <a:spcPct val="100000"/>
              </a:lnSpc>
              <a:spcBef>
                <a:spcPct val="0"/>
              </a:spcBef>
              <a:buFontTx/>
              <a:buNone/>
            </a:pPr>
            <a:endParaRPr lang="en-US" altLang="zh-CN" sz="1950" b="1" dirty="0">
              <a:solidFill>
                <a:srgbClr val="6600FF"/>
              </a:solidFill>
              <a:latin typeface="宋体" panose="02010600030101010101" pitchFamily="2" charset="-122"/>
              <a:ea typeface="宋体" panose="02010600030101010101" pitchFamily="2" charset="-122"/>
              <a:cs typeface="Times New Roman" panose="02020603050405020304" pitchFamily="18" charset="0"/>
            </a:endParaRPr>
          </a:p>
          <a:p>
            <a:endParaRPr lang="zh-CN" altLang="en-US" dirty="0"/>
          </a:p>
        </p:txBody>
      </p:sp>
      <p:sp>
        <p:nvSpPr>
          <p:cNvPr id="4" name="标题 3"/>
          <p:cNvSpPr txBox="1">
            <a:spLocks noGrp="1"/>
          </p:cNvSpPr>
          <p:nvPr>
            <p:ph type="title"/>
          </p:nvPr>
        </p:nvSpPr>
        <p:spPr>
          <a:xfrm>
            <a:off x="2425258" y="844676"/>
            <a:ext cx="4339650" cy="692497"/>
          </a:xfrm>
          <a:prstGeom prst="rect">
            <a:avLst/>
          </a:prstGeom>
          <a:noFill/>
        </p:spPr>
        <p:txBody>
          <a:bodyPr wrap="none">
            <a:spAutoFit/>
          </a:bodyPr>
          <a:lstStyle/>
          <a:p>
            <a:pPr>
              <a:defRPr/>
            </a:pPr>
            <a:r>
              <a:rPr lang="zh-CN" altLang="en-US" sz="3600" b="1" dirty="0">
                <a:solidFill>
                  <a:srgbClr val="FF0000"/>
                </a:solidFill>
                <a:latin typeface="Trebuchet MS" panose="020B0603020202020204" pitchFamily="34" charset="0"/>
                <a:ea typeface="华文隶书" pitchFamily="2" charset="-122"/>
              </a:rPr>
              <a:t>历史学科的教育价值</a:t>
            </a:r>
            <a:endParaRPr lang="zh-CN" altLang="en-US" sz="3320" dirty="0">
              <a:solidFill>
                <a:srgbClr val="FF0000"/>
              </a:solidFill>
              <a:ea typeface="华文琥珀"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874987" y="303610"/>
            <a:ext cx="7299435"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2100" b="1" dirty="0">
                <a:solidFill>
                  <a:schemeClr val="accent2"/>
                </a:solidFill>
                <a:latin typeface="黑体" panose="02010609060101010101" pitchFamily="49" charset="-122"/>
                <a:ea typeface="黑体" panose="02010609060101010101" pitchFamily="49" charset="-122"/>
              </a:rPr>
              <a:t>    </a:t>
            </a:r>
            <a:r>
              <a:rPr lang="en-US" altLang="zh-CN" sz="2100" b="1" dirty="0">
                <a:solidFill>
                  <a:srgbClr val="0000CC"/>
                </a:solidFill>
                <a:latin typeface="黑体" panose="02010609060101010101" pitchFamily="49" charset="-122"/>
                <a:ea typeface="黑体" panose="02010609060101010101" pitchFamily="49" charset="-122"/>
              </a:rPr>
              <a:t>1983</a:t>
            </a:r>
            <a:r>
              <a:rPr lang="zh-CN" altLang="en-US" sz="2100" b="1" dirty="0">
                <a:solidFill>
                  <a:srgbClr val="0000CC"/>
                </a:solidFill>
                <a:latin typeface="黑体" panose="02010609060101010101" pitchFamily="49" charset="-122"/>
                <a:ea typeface="黑体" panose="02010609060101010101" pitchFamily="49" charset="-122"/>
              </a:rPr>
              <a:t>年，深圳工业产值达到</a:t>
            </a:r>
            <a:r>
              <a:rPr lang="en-US" altLang="zh-CN" sz="2100" b="1" dirty="0">
                <a:solidFill>
                  <a:srgbClr val="0000CC"/>
                </a:solidFill>
                <a:latin typeface="黑体" panose="02010609060101010101" pitchFamily="49" charset="-122"/>
                <a:ea typeface="黑体" panose="02010609060101010101" pitchFamily="49" charset="-122"/>
              </a:rPr>
              <a:t>7.2</a:t>
            </a:r>
            <a:r>
              <a:rPr lang="zh-CN" altLang="en-US" sz="2100" b="1" dirty="0">
                <a:solidFill>
                  <a:srgbClr val="0000CC"/>
                </a:solidFill>
                <a:latin typeface="黑体" panose="02010609060101010101" pitchFamily="49" charset="-122"/>
                <a:ea typeface="黑体" panose="02010609060101010101" pitchFamily="49" charset="-122"/>
              </a:rPr>
              <a:t>亿，比</a:t>
            </a:r>
            <a:r>
              <a:rPr lang="en-US" altLang="zh-CN" sz="2100" b="1" dirty="0">
                <a:solidFill>
                  <a:srgbClr val="0000CC"/>
                </a:solidFill>
                <a:latin typeface="黑体" panose="02010609060101010101" pitchFamily="49" charset="-122"/>
                <a:ea typeface="黑体" panose="02010609060101010101" pitchFamily="49" charset="-122"/>
              </a:rPr>
              <a:t>1982</a:t>
            </a:r>
            <a:r>
              <a:rPr lang="zh-CN" altLang="en-US" sz="2100" b="1" dirty="0">
                <a:solidFill>
                  <a:srgbClr val="0000CC"/>
                </a:solidFill>
                <a:latin typeface="黑体" panose="02010609060101010101" pitchFamily="49" charset="-122"/>
                <a:ea typeface="黑体" panose="02010609060101010101" pitchFamily="49" charset="-122"/>
              </a:rPr>
              <a:t>年翻了一番，比办特区前的</a:t>
            </a:r>
            <a:r>
              <a:rPr lang="en-US" altLang="zh-CN" sz="2100" b="1" dirty="0">
                <a:solidFill>
                  <a:srgbClr val="0000CC"/>
                </a:solidFill>
                <a:latin typeface="黑体" panose="02010609060101010101" pitchFamily="49" charset="-122"/>
                <a:ea typeface="黑体" panose="02010609060101010101" pitchFamily="49" charset="-122"/>
              </a:rPr>
              <a:t>1978</a:t>
            </a:r>
            <a:r>
              <a:rPr lang="zh-CN" altLang="en-US" sz="2100" b="1" dirty="0">
                <a:solidFill>
                  <a:srgbClr val="0000CC"/>
                </a:solidFill>
                <a:latin typeface="黑体" panose="02010609060101010101" pitchFamily="49" charset="-122"/>
                <a:ea typeface="黑体" panose="02010609060101010101" pitchFamily="49" charset="-122"/>
              </a:rPr>
              <a:t>年增长了</a:t>
            </a:r>
            <a:r>
              <a:rPr lang="en-US" altLang="zh-CN" sz="2100" b="1" dirty="0">
                <a:solidFill>
                  <a:srgbClr val="0000CC"/>
                </a:solidFill>
                <a:latin typeface="黑体" panose="02010609060101010101" pitchFamily="49" charset="-122"/>
                <a:ea typeface="黑体" panose="02010609060101010101" pitchFamily="49" charset="-122"/>
              </a:rPr>
              <a:t>10</a:t>
            </a:r>
            <a:r>
              <a:rPr lang="zh-CN" altLang="en-US" sz="2100" b="1" dirty="0">
                <a:solidFill>
                  <a:srgbClr val="0000CC"/>
                </a:solidFill>
                <a:latin typeface="黑体" panose="02010609060101010101" pitchFamily="49" charset="-122"/>
                <a:ea typeface="黑体" panose="02010609060101010101" pitchFamily="49" charset="-122"/>
              </a:rPr>
              <a:t>倍多。</a:t>
            </a:r>
          </a:p>
          <a:p>
            <a:pPr algn="r" eaLnBrk="1" hangingPunct="1">
              <a:spcBef>
                <a:spcPct val="50000"/>
              </a:spcBef>
              <a:buFontTx/>
              <a:buNone/>
            </a:pPr>
            <a:r>
              <a:rPr lang="en-US" altLang="zh-CN" sz="1800" b="1" dirty="0">
                <a:solidFill>
                  <a:srgbClr val="0000CC"/>
                </a:solidFill>
                <a:latin typeface="黑体" panose="02010609060101010101" pitchFamily="49" charset="-122"/>
                <a:ea typeface="黑体" panose="02010609060101010101" pitchFamily="49" charset="-122"/>
              </a:rPr>
              <a:t>                       ——</a:t>
            </a:r>
            <a:r>
              <a:rPr lang="zh-CN" altLang="en-US" sz="1800" b="1" dirty="0">
                <a:solidFill>
                  <a:srgbClr val="0000CC"/>
                </a:solidFill>
                <a:latin typeface="黑体" panose="02010609060101010101" pitchFamily="49" charset="-122"/>
                <a:ea typeface="黑体" panose="02010609060101010101" pitchFamily="49" charset="-122"/>
              </a:rPr>
              <a:t>武国友</a:t>
            </a:r>
            <a:r>
              <a:rPr lang="en-US" altLang="zh-CN" sz="1800" b="1" dirty="0">
                <a:solidFill>
                  <a:srgbClr val="0000CC"/>
                </a:solidFill>
                <a:latin typeface="黑体" panose="02010609060101010101" pitchFamily="49" charset="-122"/>
                <a:ea typeface="黑体" panose="02010609060101010101" pitchFamily="49" charset="-122"/>
              </a:rPr>
              <a:t>《</a:t>
            </a:r>
            <a:r>
              <a:rPr lang="zh-CN" altLang="en-US" sz="1800" b="1" dirty="0">
                <a:solidFill>
                  <a:srgbClr val="0000CC"/>
                </a:solidFill>
                <a:latin typeface="黑体" panose="02010609060101010101" pitchFamily="49" charset="-122"/>
                <a:ea typeface="黑体" panose="02010609060101010101" pitchFamily="49" charset="-122"/>
              </a:rPr>
              <a:t>邓小平的改革岁月</a:t>
            </a:r>
            <a:r>
              <a:rPr lang="en-US" altLang="zh-CN" sz="1800" b="1" dirty="0">
                <a:solidFill>
                  <a:srgbClr val="0000CC"/>
                </a:solidFill>
                <a:latin typeface="黑体" panose="02010609060101010101" pitchFamily="49" charset="-122"/>
                <a:ea typeface="黑体" panose="02010609060101010101" pitchFamily="49" charset="-122"/>
              </a:rPr>
              <a:t>》</a:t>
            </a:r>
            <a:endParaRPr lang="zh-CN" altLang="en-US" sz="1800" b="1" dirty="0">
              <a:solidFill>
                <a:srgbClr val="0000CC"/>
              </a:solidFill>
              <a:latin typeface="黑体" panose="02010609060101010101" pitchFamily="49" charset="-122"/>
              <a:ea typeface="黑体" panose="02010609060101010101" pitchFamily="49" charset="-122"/>
            </a:endParaRPr>
          </a:p>
        </p:txBody>
      </p:sp>
      <p:pic>
        <p:nvPicPr>
          <p:cNvPr id="3" name="Picture 4" descr="改革开放初期深圳的真实状况(组图.文)">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633" y="1423989"/>
            <a:ext cx="5359084" cy="334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a:xfrm>
            <a:off x="1862919" y="561647"/>
            <a:ext cx="5270978" cy="857250"/>
          </a:xfrm>
          <a:prstGeom prst="rect">
            <a:avLst/>
          </a:prstGeom>
          <a:noFill/>
        </p:spPr>
        <p:txBody>
          <a:bodyPr>
            <a:normAutofit fontScale="60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ct val="50000"/>
              </a:spcBef>
            </a:pPr>
            <a:r>
              <a:rPr lang="en-US" altLang="zh-CN" sz="3975" b="1" dirty="0">
                <a:solidFill>
                  <a:srgbClr val="FF0000"/>
                </a:solidFill>
                <a:latin typeface="黑体" panose="02010609060101010101" pitchFamily="49" charset="-122"/>
                <a:ea typeface="黑体" panose="02010609060101010101" pitchFamily="49" charset="-122"/>
              </a:rPr>
              <a:t>1983</a:t>
            </a:r>
            <a:r>
              <a:rPr lang="zh-CN" altLang="en-US" sz="3975" b="1" dirty="0">
                <a:solidFill>
                  <a:srgbClr val="FF0000"/>
                </a:solidFill>
                <a:latin typeface="黑体" panose="02010609060101010101" pitchFamily="49" charset="-122"/>
                <a:ea typeface="黑体" panose="02010609060101010101" pitchFamily="49" charset="-122"/>
              </a:rPr>
              <a:t>年  深圳</a:t>
            </a:r>
            <a:r>
              <a:rPr lang="en-US" altLang="zh-CN" sz="3975" b="1" dirty="0">
                <a:solidFill>
                  <a:srgbClr val="FF0000"/>
                </a:solidFill>
                <a:latin typeface="黑体" panose="02010609060101010101" pitchFamily="49" charset="-122"/>
                <a:ea typeface="黑体" panose="02010609060101010101" pitchFamily="49" charset="-122"/>
              </a:rPr>
              <a:t/>
            </a:r>
            <a:br>
              <a:rPr lang="en-US" altLang="zh-CN" sz="3975" b="1" dirty="0">
                <a:solidFill>
                  <a:srgbClr val="FF0000"/>
                </a:solidFill>
                <a:latin typeface="黑体" panose="02010609060101010101" pitchFamily="49" charset="-122"/>
                <a:ea typeface="黑体" panose="02010609060101010101" pitchFamily="49" charset="-122"/>
              </a:rPr>
            </a:br>
            <a:r>
              <a:rPr lang="en-US" altLang="zh-CN" sz="3975" b="1" dirty="0">
                <a:solidFill>
                  <a:schemeClr val="accent2"/>
                </a:solidFill>
                <a:latin typeface="黑体" panose="02010609060101010101" pitchFamily="49" charset="-122"/>
                <a:ea typeface="黑体" panose="02010609060101010101" pitchFamily="49" charset="-122"/>
              </a:rPr>
              <a:t>   </a:t>
            </a:r>
            <a:r>
              <a:rPr lang="zh-CN" altLang="en-US" sz="3975" b="1" dirty="0">
                <a:solidFill>
                  <a:srgbClr val="0000FF"/>
                </a:solidFill>
                <a:latin typeface="黑体" panose="02010609060101010101" pitchFamily="49" charset="-122"/>
                <a:ea typeface="黑体" panose="02010609060101010101" pitchFamily="49" charset="-122"/>
              </a:rPr>
              <a:t>人口增长到</a:t>
            </a:r>
            <a:r>
              <a:rPr lang="en-US" altLang="zh-CN" sz="3975" b="1" dirty="0">
                <a:solidFill>
                  <a:srgbClr val="0000FF"/>
                </a:solidFill>
                <a:latin typeface="黑体" panose="02010609060101010101" pitchFamily="49" charset="-122"/>
                <a:ea typeface="黑体" panose="02010609060101010101" pitchFamily="49" charset="-122"/>
              </a:rPr>
              <a:t>30</a:t>
            </a:r>
            <a:r>
              <a:rPr lang="zh-CN" altLang="en-US" sz="3975" b="1" dirty="0">
                <a:solidFill>
                  <a:srgbClr val="0000FF"/>
                </a:solidFill>
                <a:latin typeface="黑体" panose="02010609060101010101" pitchFamily="49" charset="-122"/>
                <a:ea typeface="黑体" panose="02010609060101010101" pitchFamily="49" charset="-122"/>
              </a:rPr>
              <a:t>万人，吃菜成了难题。</a:t>
            </a:r>
            <a:endParaRPr lang="en-US" altLang="zh-CN" sz="3975" b="1" dirty="0">
              <a:solidFill>
                <a:srgbClr val="0000FF"/>
              </a:solidFill>
              <a:latin typeface="黑体" panose="02010609060101010101" pitchFamily="49" charset="-122"/>
              <a:ea typeface="黑体" panose="02010609060101010101" pitchFamily="49" charset="-122"/>
            </a:endParaRPr>
          </a:p>
        </p:txBody>
      </p:sp>
      <p:pic>
        <p:nvPicPr>
          <p:cNvPr id="3" name="Picture 5" descr="001e4f9daa87152d793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256" y="1418896"/>
            <a:ext cx="2638013" cy="328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4635062" y="2358259"/>
            <a:ext cx="361818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2100" b="1" dirty="0">
                <a:solidFill>
                  <a:schemeClr val="accent2"/>
                </a:solidFill>
                <a:ea typeface="黑体" panose="02010609060101010101" pitchFamily="49" charset="-122"/>
              </a:rPr>
              <a:t>李定，时任深圳财贸办主任。</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7"/>
          <p:cNvSpPr txBox="1">
            <a:spLocks noChangeArrowheads="1"/>
          </p:cNvSpPr>
          <p:nvPr/>
        </p:nvSpPr>
        <p:spPr bwMode="auto">
          <a:xfrm>
            <a:off x="1277541" y="951310"/>
            <a:ext cx="704730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4050" b="1" dirty="0">
                <a:solidFill>
                  <a:srgbClr val="FF3300"/>
                </a:solidFill>
              </a:rPr>
              <a:t>    </a:t>
            </a:r>
            <a:r>
              <a:rPr lang="zh-CN" altLang="en-US" sz="3000" b="1" dirty="0">
                <a:solidFill>
                  <a:schemeClr val="accent2"/>
                </a:solidFill>
                <a:latin typeface="黑体" panose="02010609060101010101" pitchFamily="49" charset="-122"/>
                <a:ea typeface="黑体" panose="02010609060101010101" pitchFamily="49" charset="-122"/>
              </a:rPr>
              <a:t>汕头市委派了</a:t>
            </a:r>
            <a:r>
              <a:rPr lang="en-US" altLang="zh-CN" sz="3000" b="1" dirty="0">
                <a:solidFill>
                  <a:schemeClr val="accent2"/>
                </a:solidFill>
                <a:latin typeface="黑体" panose="02010609060101010101" pitchFamily="49" charset="-122"/>
                <a:ea typeface="黑体" panose="02010609060101010101" pitchFamily="49" charset="-122"/>
              </a:rPr>
              <a:t>5000</a:t>
            </a:r>
            <a:r>
              <a:rPr lang="zh-CN" altLang="en-US" sz="3000" b="1" dirty="0">
                <a:solidFill>
                  <a:schemeClr val="accent2"/>
                </a:solidFill>
                <a:latin typeface="黑体" panose="02010609060101010101" pitchFamily="49" charset="-122"/>
                <a:ea typeface="黑体" panose="02010609060101010101" pitchFamily="49" charset="-122"/>
              </a:rPr>
              <a:t>名菜农去深圳</a:t>
            </a:r>
          </a:p>
        </p:txBody>
      </p:sp>
      <p:sp>
        <p:nvSpPr>
          <p:cNvPr id="2" name="Text Box 7"/>
          <p:cNvSpPr txBox="1">
            <a:spLocks noChangeArrowheads="1"/>
          </p:cNvSpPr>
          <p:nvPr/>
        </p:nvSpPr>
        <p:spPr bwMode="auto">
          <a:xfrm>
            <a:off x="1608082" y="1491854"/>
            <a:ext cx="620360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4050" b="1" dirty="0">
                <a:solidFill>
                  <a:srgbClr val="FF3300"/>
                </a:solidFill>
              </a:rPr>
              <a:t>  </a:t>
            </a:r>
            <a:r>
              <a:rPr lang="en-US" altLang="zh-CN" sz="3000" b="1" dirty="0">
                <a:solidFill>
                  <a:schemeClr val="accent2"/>
                </a:solidFill>
                <a:latin typeface="黑体" panose="02010609060101010101" pitchFamily="49" charset="-122"/>
                <a:ea typeface="黑体" panose="02010609060101010101" pitchFamily="49" charset="-122"/>
              </a:rPr>
              <a:t>5000</a:t>
            </a:r>
            <a:r>
              <a:rPr lang="zh-CN" altLang="en-US" sz="3000" b="1" dirty="0">
                <a:solidFill>
                  <a:schemeClr val="accent2"/>
                </a:solidFill>
                <a:latin typeface="黑体" panose="02010609060101010101" pitchFamily="49" charset="-122"/>
                <a:ea typeface="黑体" panose="02010609060101010101" pitchFamily="49" charset="-122"/>
              </a:rPr>
              <a:t>人跑了，怎么办？</a:t>
            </a:r>
          </a:p>
        </p:txBody>
      </p:sp>
      <p:sp>
        <p:nvSpPr>
          <p:cNvPr id="3" name="Text Box 7"/>
          <p:cNvSpPr txBox="1">
            <a:spLocks noChangeArrowheads="1"/>
          </p:cNvSpPr>
          <p:nvPr/>
        </p:nvSpPr>
        <p:spPr bwMode="auto">
          <a:xfrm>
            <a:off x="1439466" y="2733676"/>
            <a:ext cx="62103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en-US" altLang="zh-CN" sz="3300" b="1" dirty="0">
                <a:solidFill>
                  <a:schemeClr val="accent2"/>
                </a:solidFill>
                <a:latin typeface="黑体" panose="02010609060101010101" pitchFamily="49" charset="-122"/>
                <a:ea typeface="黑体" panose="02010609060101010101" pitchFamily="49" charset="-122"/>
              </a:rPr>
              <a:t> </a:t>
            </a:r>
            <a:r>
              <a:rPr lang="zh-CN" altLang="en-US" sz="3000" b="1" dirty="0">
                <a:solidFill>
                  <a:schemeClr val="accent2"/>
                </a:solidFill>
                <a:latin typeface="黑体" panose="02010609060101010101" pitchFamily="49" charset="-122"/>
                <a:ea typeface="黑体" panose="02010609060101010101" pitchFamily="49" charset="-122"/>
              </a:rPr>
              <a:t>“</a:t>
            </a:r>
            <a:r>
              <a:rPr lang="zh-CN" altLang="en-US" sz="3000" b="1" dirty="0">
                <a:solidFill>
                  <a:schemeClr val="accent2"/>
                </a:solidFill>
                <a:ea typeface="黑体" panose="02010609060101010101" pitchFamily="49" charset="-122"/>
              </a:rPr>
              <a:t>汕头的人不行就去广州找</a:t>
            </a:r>
            <a:r>
              <a:rPr lang="zh-CN" altLang="en-US" sz="3000" b="1" dirty="0">
                <a:solidFill>
                  <a:schemeClr val="accent2"/>
                </a:solidFill>
                <a:latin typeface="黑体" panose="02010609060101010101" pitchFamily="49" charset="-122"/>
                <a:ea typeface="黑体" panose="02010609060101010101" pitchFamily="49" charset="-122"/>
              </a:rPr>
              <a:t>”</a:t>
            </a:r>
            <a:endParaRPr lang="zh-CN" altLang="en-US" sz="3000" b="1" dirty="0">
              <a:solidFill>
                <a:schemeClr val="accent2"/>
              </a:solidFill>
              <a:ea typeface="黑体" panose="02010609060101010101" pitchFamily="49" charset="-122"/>
            </a:endParaRPr>
          </a:p>
          <a:p>
            <a:pPr>
              <a:lnSpc>
                <a:spcPct val="90000"/>
              </a:lnSpc>
              <a:buFontTx/>
              <a:buNone/>
            </a:pPr>
            <a:r>
              <a:rPr lang="zh-CN" altLang="en-US" sz="3000" b="1" dirty="0">
                <a:solidFill>
                  <a:schemeClr val="accent2"/>
                </a:solidFill>
                <a:latin typeface="黑体" panose="02010609060101010101" pitchFamily="49" charset="-122"/>
                <a:ea typeface="黑体" panose="02010609060101010101" pitchFamily="49" charset="-122"/>
              </a:rPr>
              <a:t>  广州的</a:t>
            </a:r>
            <a:r>
              <a:rPr lang="en-US" altLang="zh-CN" sz="3000" b="1" dirty="0">
                <a:solidFill>
                  <a:schemeClr val="accent2"/>
                </a:solidFill>
                <a:latin typeface="黑体" panose="02010609060101010101" pitchFamily="49" charset="-122"/>
                <a:ea typeface="黑体" panose="02010609060101010101" pitchFamily="49" charset="-122"/>
              </a:rPr>
              <a:t>5000</a:t>
            </a:r>
            <a:r>
              <a:rPr lang="zh-CN" altLang="en-US" sz="3000" b="1" dirty="0">
                <a:solidFill>
                  <a:schemeClr val="accent2"/>
                </a:solidFill>
                <a:latin typeface="黑体" panose="02010609060101010101" pitchFamily="49" charset="-122"/>
                <a:ea typeface="黑体" panose="02010609060101010101" pitchFamily="49" charset="-122"/>
              </a:rPr>
              <a:t>菜农又跑了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601391" y="1383506"/>
            <a:ext cx="6075759" cy="178236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fontAlgn="auto">
              <a:buFontTx/>
              <a:buNone/>
            </a:pPr>
            <a:r>
              <a:rPr lang="zh-CN" altLang="en-US" sz="1800" b="1" dirty="0">
                <a:solidFill>
                  <a:srgbClr val="FF3300"/>
                </a:solidFill>
                <a:latin typeface="黑体" panose="02010609060101010101" pitchFamily="49" charset="-122"/>
                <a:ea typeface="黑体" panose="02010609060101010101" pitchFamily="49" charset="-122"/>
              </a:rPr>
              <a:t>   </a:t>
            </a:r>
            <a:r>
              <a:rPr lang="zh-CN" altLang="en-US" sz="3600" b="1" dirty="0">
                <a:solidFill>
                  <a:schemeClr val="accent2"/>
                </a:solidFill>
                <a:latin typeface="黑体" panose="02010609060101010101" pitchFamily="49" charset="-122"/>
                <a:ea typeface="黑体" panose="02010609060101010101" pitchFamily="49" charset="-122"/>
              </a:rPr>
              <a:t>   </a:t>
            </a:r>
          </a:p>
          <a:p>
            <a:pPr fontAlgn="auto">
              <a:buFontTx/>
              <a:buNone/>
            </a:pPr>
            <a:r>
              <a:rPr lang="zh-CN" altLang="en-US" sz="3600" b="1" dirty="0">
                <a:solidFill>
                  <a:srgbClr val="0000FF"/>
                </a:solidFill>
                <a:latin typeface="黑体" panose="02010609060101010101" pitchFamily="49" charset="-122"/>
                <a:ea typeface="黑体" panose="02010609060101010101" pitchFamily="49" charset="-122"/>
              </a:rPr>
              <a:t>   为什么菜农总跑？</a:t>
            </a:r>
          </a:p>
          <a:p>
            <a:pPr fontAlgn="auto">
              <a:buFontTx/>
              <a:buNone/>
            </a:pPr>
            <a:endParaRPr lang="zh-CN" altLang="en-US" sz="3600" b="1" dirty="0">
              <a:solidFill>
                <a:schemeClr val="accent2"/>
              </a:solidFill>
              <a:latin typeface="黑体" panose="02010609060101010101" pitchFamily="49" charset="-122"/>
              <a:ea typeface="黑体" panose="02010609060101010101" pitchFamily="49" charset="-122"/>
            </a:endParaRPr>
          </a:p>
          <a:p>
            <a:pPr fontAlgn="auto">
              <a:buFontTx/>
              <a:buNone/>
            </a:pPr>
            <a:endParaRPr lang="zh-CN" altLang="en-US" sz="3600" b="1" dirty="0">
              <a:solidFill>
                <a:srgbClr val="FF3300"/>
              </a:solidFill>
              <a:latin typeface="黑体" panose="02010609060101010101" pitchFamily="49" charset="-122"/>
              <a:ea typeface="黑体" panose="02010609060101010101"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1143001" y="1815704"/>
            <a:ext cx="6156722"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4050" b="1">
                <a:solidFill>
                  <a:srgbClr val="FF3300"/>
                </a:solidFill>
              </a:rPr>
              <a:t>    </a:t>
            </a:r>
            <a:r>
              <a:rPr lang="zh-CN" altLang="en-US" sz="2700" b="1">
                <a:solidFill>
                  <a:schemeClr val="accent2"/>
                </a:solidFill>
                <a:latin typeface="黑体" panose="02010609060101010101" pitchFamily="49" charset="-122"/>
                <a:ea typeface="黑体" panose="02010609060101010101" pitchFamily="49" charset="-122"/>
              </a:rPr>
              <a:t>国家规定青菜菜价</a:t>
            </a:r>
            <a:r>
              <a:rPr lang="en-US" altLang="zh-CN" sz="2700" b="1">
                <a:solidFill>
                  <a:schemeClr val="accent2"/>
                </a:solidFill>
                <a:latin typeface="黑体" panose="02010609060101010101" pitchFamily="49" charset="-122"/>
                <a:ea typeface="黑体" panose="02010609060101010101" pitchFamily="49" charset="-122"/>
              </a:rPr>
              <a:t>——</a:t>
            </a:r>
            <a:r>
              <a:rPr lang="zh-CN" altLang="en-US" sz="2700" b="1">
                <a:solidFill>
                  <a:schemeClr val="accent2"/>
                </a:solidFill>
                <a:latin typeface="黑体" panose="02010609060101010101" pitchFamily="49" charset="-122"/>
                <a:ea typeface="黑体" panose="02010609060101010101" pitchFamily="49" charset="-122"/>
              </a:rPr>
              <a:t>每斤</a:t>
            </a:r>
            <a:r>
              <a:rPr lang="en-US" altLang="zh-CN" sz="2700" b="1">
                <a:solidFill>
                  <a:schemeClr val="accent2"/>
                </a:solidFill>
                <a:latin typeface="黑体" panose="02010609060101010101" pitchFamily="49" charset="-122"/>
                <a:ea typeface="黑体" panose="02010609060101010101" pitchFamily="49" charset="-122"/>
              </a:rPr>
              <a:t>0.05</a:t>
            </a:r>
            <a:r>
              <a:rPr lang="zh-CN" altLang="en-US" sz="2700" b="1">
                <a:solidFill>
                  <a:schemeClr val="accent2"/>
                </a:solidFill>
                <a:latin typeface="黑体" panose="02010609060101010101" pitchFamily="49" charset="-122"/>
                <a:ea typeface="黑体" panose="02010609060101010101" pitchFamily="49" charset="-122"/>
              </a:rPr>
              <a:t>元</a:t>
            </a:r>
          </a:p>
          <a:p>
            <a:pPr eaLnBrk="1" hangingPunct="1">
              <a:spcBef>
                <a:spcPct val="50000"/>
              </a:spcBef>
              <a:buFontTx/>
              <a:buNone/>
            </a:pPr>
            <a:r>
              <a:rPr lang="zh-CN" altLang="en-US" sz="2700" b="1">
                <a:solidFill>
                  <a:schemeClr val="accent2"/>
                </a:solidFill>
                <a:latin typeface="黑体" panose="02010609060101010101" pitchFamily="49" charset="-122"/>
                <a:ea typeface="黑体" panose="02010609060101010101" pitchFamily="49" charset="-122"/>
              </a:rPr>
              <a:t>   深圳种青菜成本</a:t>
            </a:r>
            <a:r>
              <a:rPr lang="en-US" altLang="zh-CN" sz="2700" b="1">
                <a:solidFill>
                  <a:schemeClr val="accent2"/>
                </a:solidFill>
                <a:latin typeface="黑体" panose="02010609060101010101" pitchFamily="49" charset="-122"/>
                <a:ea typeface="黑体" panose="02010609060101010101" pitchFamily="49" charset="-122"/>
              </a:rPr>
              <a:t>——</a:t>
            </a:r>
            <a:r>
              <a:rPr lang="zh-CN" altLang="en-US" sz="2700" b="1">
                <a:solidFill>
                  <a:schemeClr val="accent2"/>
                </a:solidFill>
                <a:latin typeface="黑体" panose="02010609060101010101" pitchFamily="49" charset="-122"/>
                <a:ea typeface="黑体" panose="02010609060101010101" pitchFamily="49" charset="-122"/>
              </a:rPr>
              <a:t>每斤</a:t>
            </a:r>
            <a:r>
              <a:rPr lang="en-US" altLang="zh-CN" sz="2700" b="1">
                <a:solidFill>
                  <a:schemeClr val="accent2"/>
                </a:solidFill>
                <a:latin typeface="黑体" panose="02010609060101010101" pitchFamily="49" charset="-122"/>
                <a:ea typeface="黑体" panose="02010609060101010101" pitchFamily="49" charset="-122"/>
              </a:rPr>
              <a:t>0.3</a:t>
            </a:r>
            <a:r>
              <a:rPr lang="zh-CN" altLang="en-US" sz="2700" b="1">
                <a:solidFill>
                  <a:schemeClr val="accent2"/>
                </a:solidFill>
                <a:latin typeface="黑体" panose="02010609060101010101" pitchFamily="49" charset="-122"/>
                <a:ea typeface="黑体" panose="02010609060101010101" pitchFamily="49" charset="-122"/>
              </a:rPr>
              <a:t>元</a:t>
            </a:r>
          </a:p>
          <a:p>
            <a:pPr eaLnBrk="1" hangingPunct="1">
              <a:spcBef>
                <a:spcPct val="50000"/>
              </a:spcBef>
              <a:buFontTx/>
              <a:buNone/>
            </a:pPr>
            <a:r>
              <a:rPr lang="zh-CN" altLang="en-US" sz="2700" b="1">
                <a:solidFill>
                  <a:schemeClr val="accent2"/>
                </a:solidFill>
                <a:latin typeface="黑体" panose="02010609060101010101" pitchFamily="49" charset="-122"/>
                <a:ea typeface="黑体" panose="02010609060101010101" pitchFamily="49" charset="-122"/>
              </a:rPr>
              <a:t>   </a:t>
            </a:r>
            <a:endParaRPr lang="en-US" altLang="zh-CN" sz="2100" b="1">
              <a:solidFill>
                <a:schemeClr val="accent2"/>
              </a:solidFill>
              <a:latin typeface="黑体" panose="02010609060101010101" pitchFamily="49" charset="-122"/>
              <a:ea typeface="黑体" panose="02010609060101010101" pitchFamily="49" charset="-122"/>
            </a:endParaRPr>
          </a:p>
          <a:p>
            <a:pPr eaLnBrk="1" hangingPunct="1">
              <a:spcBef>
                <a:spcPct val="50000"/>
              </a:spcBef>
              <a:buFontTx/>
              <a:buNone/>
            </a:pPr>
            <a:r>
              <a:rPr lang="en-US" altLang="zh-CN" sz="2100" b="1">
                <a:solidFill>
                  <a:schemeClr val="accent2"/>
                </a:solidFill>
                <a:latin typeface="黑体" panose="02010609060101010101" pitchFamily="49" charset="-122"/>
                <a:ea typeface="黑体" panose="02010609060101010101" pitchFamily="49" charset="-122"/>
              </a:rPr>
              <a:t>    </a:t>
            </a:r>
            <a:endParaRPr lang="en-US" altLang="zh-CN" sz="2100">
              <a:solidFill>
                <a:schemeClr val="accent2"/>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5">
                                            <p:txEl>
                                              <p:pRg st="0" end="0"/>
                                            </p:txEl>
                                          </p:spTgt>
                                        </p:tgtEl>
                                        <p:attrNameLst>
                                          <p:attrName>style.visibility</p:attrName>
                                        </p:attrNameLst>
                                      </p:cBhvr>
                                      <p:to>
                                        <p:strVal val="visible"/>
                                      </p:to>
                                    </p:set>
                                    <p:animEffect transition="in" filter="box(in)">
                                      <p:cBhvr>
                                        <p:cTn id="7" dur="500"/>
                                        <p:tgtEl>
                                          <p:spTgt spid="174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788275" y="1491854"/>
            <a:ext cx="7512269" cy="234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buFontTx/>
              <a:buNone/>
            </a:pPr>
            <a:r>
              <a:rPr lang="zh-CN" altLang="en-US" sz="4050" b="1" dirty="0">
                <a:solidFill>
                  <a:srgbClr val="FF3300"/>
                </a:solidFill>
              </a:rPr>
              <a:t>   </a:t>
            </a:r>
            <a:r>
              <a:rPr lang="zh-CN" altLang="en-US" sz="2700" b="1" dirty="0">
                <a:solidFill>
                  <a:srgbClr val="0000FF"/>
                </a:solidFill>
                <a:latin typeface="黑体" panose="02010609060101010101" pitchFamily="49" charset="-122"/>
                <a:ea typeface="黑体" panose="02010609060101010101" pitchFamily="49" charset="-122"/>
              </a:rPr>
              <a:t>“在当时计划经济体制下，一盒火柴提价两分钱，都要到省委常委会讨论决定。”</a:t>
            </a:r>
          </a:p>
          <a:p>
            <a:pPr algn="r" eaLnBrk="1" hangingPunct="1">
              <a:spcBef>
                <a:spcPct val="50000"/>
              </a:spcBef>
              <a:buFontTx/>
              <a:buNone/>
            </a:pPr>
            <a:r>
              <a:rPr lang="en-US" altLang="zh-CN" sz="3000" b="1" dirty="0">
                <a:solidFill>
                  <a:schemeClr val="accent2"/>
                </a:solidFill>
                <a:latin typeface="黑体" panose="02010609060101010101" pitchFamily="49" charset="-122"/>
                <a:ea typeface="黑体" panose="02010609060101010101" pitchFamily="49" charset="-122"/>
              </a:rPr>
              <a:t>       </a:t>
            </a:r>
            <a:r>
              <a:rPr lang="en-US" altLang="zh-CN" sz="2100" b="1" dirty="0">
                <a:solidFill>
                  <a:schemeClr val="accent2"/>
                </a:solidFill>
                <a:latin typeface="黑体" panose="02010609060101010101" pitchFamily="49" charset="-122"/>
                <a:ea typeface="黑体" panose="02010609060101010101" pitchFamily="49" charset="-122"/>
              </a:rPr>
              <a:t>——</a:t>
            </a:r>
            <a:r>
              <a:rPr lang="zh-CN" altLang="en-US" sz="2100" b="1" dirty="0">
                <a:solidFill>
                  <a:schemeClr val="accent2"/>
                </a:solidFill>
                <a:latin typeface="黑体" panose="02010609060101010101" pitchFamily="49" charset="-122"/>
                <a:ea typeface="黑体" panose="02010609060101010101" pitchFamily="49" charset="-122"/>
              </a:rPr>
              <a:t>新华网</a:t>
            </a:r>
            <a:r>
              <a:rPr lang="en-US" altLang="zh-CN" sz="2100" b="1" dirty="0">
                <a:solidFill>
                  <a:schemeClr val="accent2"/>
                </a:solidFill>
                <a:latin typeface="黑体" panose="02010609060101010101" pitchFamily="49" charset="-122"/>
                <a:ea typeface="黑体" panose="02010609060101010101" pitchFamily="49" charset="-122"/>
              </a:rPr>
              <a:t>《</a:t>
            </a:r>
            <a:r>
              <a:rPr lang="zh-CN" altLang="en-US" sz="2100" b="1" dirty="0">
                <a:solidFill>
                  <a:schemeClr val="accent2"/>
                </a:solidFill>
                <a:latin typeface="黑体" panose="02010609060101010101" pitchFamily="49" charset="-122"/>
                <a:ea typeface="黑体" panose="02010609060101010101" pitchFamily="49" charset="-122"/>
              </a:rPr>
              <a:t>改革的开路先锋任仲夷</a:t>
            </a:r>
            <a:r>
              <a:rPr lang="en-US" altLang="zh-CN" sz="2100" b="1" dirty="0">
                <a:solidFill>
                  <a:schemeClr val="accent2"/>
                </a:solidFill>
                <a:latin typeface="黑体" panose="02010609060101010101" pitchFamily="49" charset="-122"/>
                <a:ea typeface="黑体" panose="02010609060101010101" pitchFamily="49" charset="-122"/>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1358503" y="1437086"/>
            <a:ext cx="6642497" cy="2273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sz="4050" b="1">
                <a:solidFill>
                  <a:srgbClr val="FF3300"/>
                </a:solidFill>
              </a:rPr>
              <a:t>   </a:t>
            </a:r>
            <a:r>
              <a:rPr lang="zh-CN" altLang="en-US" sz="4050" b="1">
                <a:solidFill>
                  <a:srgbClr val="FF0000"/>
                </a:solidFill>
                <a:ea typeface="黑体" panose="02010609060101010101" pitchFamily="49" charset="-122"/>
              </a:rPr>
              <a:t>突破旧体制，放开价格。</a:t>
            </a:r>
            <a:r>
              <a:rPr lang="zh-CN" altLang="en-US" sz="4050" b="1">
                <a:solidFill>
                  <a:schemeClr val="accent2"/>
                </a:solidFill>
                <a:latin typeface="黑体" panose="02010609060101010101" pitchFamily="49" charset="-122"/>
                <a:ea typeface="黑体" panose="02010609060101010101" pitchFamily="49" charset="-122"/>
              </a:rPr>
              <a:t>  </a:t>
            </a:r>
          </a:p>
          <a:p>
            <a:pPr eaLnBrk="1" hangingPunct="1">
              <a:spcBef>
                <a:spcPct val="50000"/>
              </a:spcBef>
              <a:buFontTx/>
              <a:buNone/>
            </a:pPr>
            <a:r>
              <a:rPr lang="zh-CN" altLang="en-US" sz="4050" b="1">
                <a:solidFill>
                  <a:schemeClr val="accent2"/>
                </a:solidFill>
                <a:latin typeface="黑体" panose="02010609060101010101" pitchFamily="49" charset="-122"/>
                <a:ea typeface="黑体" panose="02010609060101010101" pitchFamily="49" charset="-122"/>
              </a:rPr>
              <a:t>    </a:t>
            </a:r>
            <a:r>
              <a:rPr lang="zh-CN" altLang="en-US" sz="3000" b="1">
                <a:solidFill>
                  <a:schemeClr val="accent2"/>
                </a:solidFill>
                <a:latin typeface="黑体" panose="02010609060101010101" pitchFamily="49" charset="-122"/>
                <a:ea typeface="黑体" panose="02010609060101010101" pitchFamily="49" charset="-122"/>
              </a:rPr>
              <a:t>青菜很快涨到</a:t>
            </a:r>
            <a:r>
              <a:rPr lang="en-US" altLang="zh-CN" sz="3000" b="1">
                <a:solidFill>
                  <a:schemeClr val="accent2"/>
                </a:solidFill>
                <a:latin typeface="黑体" panose="02010609060101010101" pitchFamily="49" charset="-122"/>
                <a:ea typeface="黑体" panose="02010609060101010101" pitchFamily="49" charset="-122"/>
              </a:rPr>
              <a:t>1.2</a:t>
            </a:r>
            <a:r>
              <a:rPr lang="zh-CN" altLang="en-US" sz="3000" b="1">
                <a:solidFill>
                  <a:schemeClr val="accent2"/>
                </a:solidFill>
                <a:latin typeface="黑体" panose="02010609060101010101" pitchFamily="49" charset="-122"/>
                <a:ea typeface="黑体" panose="02010609060101010101" pitchFamily="49" charset="-122"/>
              </a:rPr>
              <a:t>元</a:t>
            </a:r>
          </a:p>
          <a:p>
            <a:pPr eaLnBrk="1" hangingPunct="1">
              <a:spcBef>
                <a:spcPct val="0"/>
              </a:spcBef>
              <a:buFontTx/>
              <a:buNone/>
            </a:pPr>
            <a:r>
              <a:rPr lang="zh-CN" altLang="en-US" sz="3000" b="1">
                <a:solidFill>
                  <a:schemeClr val="accent2"/>
                </a:solidFill>
                <a:ea typeface="黑体" panose="02010609060101010101" pitchFamily="49" charset="-122"/>
              </a:rPr>
              <a:t>          </a:t>
            </a:r>
            <a:r>
              <a:rPr lang="zh-CN" altLang="en-US" sz="4050" b="1">
                <a:solidFill>
                  <a:schemeClr val="accent2"/>
                </a:solidFill>
                <a:latin typeface="黑体" panose="02010609060101010101" pitchFamily="49" charset="-122"/>
                <a:ea typeface="黑体" panose="02010609060101010101"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5">
                                            <p:txEl>
                                              <p:pRg st="1" end="1"/>
                                            </p:txEl>
                                          </p:spTgt>
                                        </p:tgtEl>
                                        <p:attrNameLst>
                                          <p:attrName>style.visibility</p:attrName>
                                        </p:attrNameLst>
                                      </p:cBhvr>
                                      <p:to>
                                        <p:strVal val="visible"/>
                                      </p:to>
                                    </p:set>
                                    <p:animEffect transition="in" filter="blinds(horizontal)">
                                      <p:cBhvr>
                                        <p:cTn id="7" dur="500"/>
                                        <p:tgtEl>
                                          <p:spTgt spid="174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20263" y="1114837"/>
            <a:ext cx="7985234" cy="3394472"/>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fontAlgn="auto">
              <a:lnSpc>
                <a:spcPct val="90000"/>
              </a:lnSpc>
              <a:buFontTx/>
              <a:buNone/>
            </a:pPr>
            <a:r>
              <a:rPr lang="zh-CN" altLang="en-US" sz="1800" dirty="0"/>
              <a:t>    </a:t>
            </a:r>
            <a:r>
              <a:rPr lang="zh-CN" altLang="en-US" sz="1800" dirty="0" smtClean="0"/>
              <a:t>   </a:t>
            </a:r>
            <a:r>
              <a:rPr lang="zh-CN" altLang="en-US" sz="2100" dirty="0" smtClean="0">
                <a:solidFill>
                  <a:srgbClr val="0000FF"/>
                </a:solidFill>
                <a:latin typeface="黑体" panose="02010609060101010101" pitchFamily="49" charset="-122"/>
                <a:ea typeface="黑体" panose="02010609060101010101" pitchFamily="49" charset="-122"/>
              </a:rPr>
              <a:t>“</a:t>
            </a:r>
            <a:r>
              <a:rPr lang="zh-CN" altLang="en-US" sz="2100" dirty="0">
                <a:solidFill>
                  <a:srgbClr val="0000FF"/>
                </a:solidFill>
                <a:latin typeface="黑体" panose="02010609060101010101" pitchFamily="49" charset="-122"/>
                <a:ea typeface="黑体" panose="02010609060101010101" pitchFamily="49" charset="-122"/>
              </a:rPr>
              <a:t>人们开始怨声载道，我开始头皮发麻。”</a:t>
            </a:r>
          </a:p>
          <a:p>
            <a:pPr fontAlgn="auto">
              <a:lnSpc>
                <a:spcPct val="90000"/>
              </a:lnSpc>
              <a:buFontTx/>
              <a:buNone/>
            </a:pPr>
            <a:endParaRPr lang="zh-CN" altLang="en-US" sz="1800" dirty="0">
              <a:solidFill>
                <a:schemeClr val="accent2"/>
              </a:solidFill>
              <a:latin typeface="黑体" panose="02010609060101010101" pitchFamily="49" charset="-122"/>
              <a:ea typeface="黑体" panose="02010609060101010101" pitchFamily="49" charset="-122"/>
            </a:endParaRPr>
          </a:p>
          <a:p>
            <a:pPr fontAlgn="auto">
              <a:lnSpc>
                <a:spcPct val="90000"/>
              </a:lnSpc>
              <a:buFont typeface="Arial" panose="020B0604020202020204"/>
              <a:buNone/>
            </a:pPr>
            <a:r>
              <a:rPr lang="zh-CN" altLang="en-US" sz="2100" dirty="0">
                <a:solidFill>
                  <a:schemeClr val="accent2"/>
                </a:solidFill>
                <a:latin typeface="黑体" panose="02010609060101010101" pitchFamily="49" charset="-122"/>
                <a:ea typeface="黑体" panose="02010609060101010101" pitchFamily="49" charset="-122"/>
              </a:rPr>
              <a:t>    </a:t>
            </a:r>
            <a:r>
              <a:rPr lang="zh-CN" altLang="en-US" sz="2100" dirty="0">
                <a:solidFill>
                  <a:srgbClr val="0000FF"/>
                </a:solidFill>
                <a:latin typeface="黑体" panose="02010609060101010101" pitchFamily="49" charset="-122"/>
                <a:ea typeface="黑体" panose="02010609060101010101" pitchFamily="49" charset="-122"/>
              </a:rPr>
              <a:t>“市委准备再过两周开会，取消我放开菜价的办法，还要当场宣布如果再解决不了吃菜难题，就要撤掉我所担任的财贸办主任的职务。”</a:t>
            </a:r>
          </a:p>
          <a:p>
            <a:pPr algn="r" fontAlgn="auto">
              <a:lnSpc>
                <a:spcPct val="90000"/>
              </a:lnSpc>
              <a:buFontTx/>
              <a:buNone/>
            </a:pPr>
            <a:r>
              <a:rPr lang="zh-CN" altLang="en-US" sz="1800" dirty="0">
                <a:solidFill>
                  <a:schemeClr val="accent2"/>
                </a:solidFill>
                <a:latin typeface="黑体" panose="02010609060101010101" pitchFamily="49" charset="-122"/>
                <a:ea typeface="黑体" panose="02010609060101010101" pitchFamily="49" charset="-122"/>
              </a:rPr>
              <a:t>                   </a:t>
            </a:r>
            <a:r>
              <a:rPr lang="en-US" altLang="zh-CN" sz="1800" dirty="0">
                <a:solidFill>
                  <a:schemeClr val="accent2"/>
                </a:solidFill>
                <a:latin typeface="黑体" panose="02010609060101010101" pitchFamily="49" charset="-122"/>
                <a:ea typeface="黑体" panose="02010609060101010101" pitchFamily="49" charset="-122"/>
              </a:rPr>
              <a:t>——</a:t>
            </a:r>
            <a:r>
              <a:rPr lang="zh-CN" altLang="en-US" sz="1800" dirty="0">
                <a:solidFill>
                  <a:schemeClr val="accent2"/>
                </a:solidFill>
                <a:latin typeface="黑体" panose="02010609060101010101" pitchFamily="49" charset="-122"/>
                <a:ea typeface="黑体" panose="02010609060101010101" pitchFamily="49" charset="-122"/>
              </a:rPr>
              <a:t>王穗明主编</a:t>
            </a:r>
            <a:r>
              <a:rPr lang="en-US" altLang="zh-CN" sz="1800" dirty="0">
                <a:solidFill>
                  <a:schemeClr val="accent2"/>
                </a:solidFill>
                <a:latin typeface="黑体" panose="02010609060101010101" pitchFamily="49" charset="-122"/>
                <a:ea typeface="黑体" panose="02010609060101010101" pitchFamily="49" charset="-122"/>
              </a:rPr>
              <a:t>《</a:t>
            </a:r>
            <a:r>
              <a:rPr lang="zh-CN" altLang="en-US" sz="1800" dirty="0">
                <a:solidFill>
                  <a:schemeClr val="accent2"/>
                </a:solidFill>
                <a:latin typeface="黑体" panose="02010609060101010101" pitchFamily="49" charset="-122"/>
                <a:ea typeface="黑体" panose="02010609060101010101" pitchFamily="49" charset="-122"/>
              </a:rPr>
              <a:t>深圳口述史</a:t>
            </a:r>
            <a:r>
              <a:rPr lang="en-US" altLang="zh-CN" sz="1800" dirty="0">
                <a:solidFill>
                  <a:schemeClr val="accent2"/>
                </a:solidFill>
                <a:latin typeface="黑体" panose="02010609060101010101" pitchFamily="49" charset="-122"/>
                <a:ea typeface="黑体" panose="02010609060101010101" pitchFamily="49" charset="-122"/>
              </a:rPr>
              <a:t>》</a:t>
            </a:r>
          </a:p>
          <a:p>
            <a:pPr fontAlgn="auto">
              <a:lnSpc>
                <a:spcPct val="90000"/>
              </a:lnSpc>
              <a:buFontTx/>
              <a:buNone/>
            </a:pPr>
            <a:endParaRPr lang="zh-CN" altLang="en-US" sz="1800" dirty="0">
              <a:solidFill>
                <a:schemeClr val="accent2"/>
              </a:solidFill>
              <a:latin typeface="黑体" panose="02010609060101010101" pitchFamily="49" charset="-122"/>
              <a:ea typeface="黑体" panose="02010609060101010101" pitchFamily="49" charset="-122"/>
            </a:endParaRPr>
          </a:p>
          <a:p>
            <a:pPr fontAlgn="auto">
              <a:lnSpc>
                <a:spcPct val="90000"/>
              </a:lnSpc>
              <a:buFont typeface="Arial" panose="020B0604020202020204"/>
              <a:buNone/>
            </a:pPr>
            <a:r>
              <a:rPr lang="zh-CN" altLang="en-US" sz="1800" dirty="0">
                <a:solidFill>
                  <a:schemeClr val="accent2"/>
                </a:solidFill>
              </a:rPr>
              <a:t> </a:t>
            </a:r>
            <a:r>
              <a:rPr lang="zh-CN" altLang="en-US" sz="2100" dirty="0" smtClean="0">
                <a:solidFill>
                  <a:srgbClr val="0000FF"/>
                </a:solidFill>
                <a:latin typeface="黑体" panose="02010609060101010101" pitchFamily="49" charset="-122"/>
                <a:ea typeface="黑体" panose="02010609060101010101" pitchFamily="49" charset="-122"/>
              </a:rPr>
              <a:t>“</a:t>
            </a:r>
            <a:r>
              <a:rPr lang="zh-CN" altLang="en-US" sz="2100" dirty="0">
                <a:solidFill>
                  <a:srgbClr val="0000FF"/>
                </a:solidFill>
                <a:latin typeface="黑体" panose="02010609060101010101" pitchFamily="49" charset="-122"/>
                <a:ea typeface="黑体" panose="02010609060101010101" pitchFamily="49" charset="-122"/>
              </a:rPr>
              <a:t>我心想，撤就撤吧，我也没有办法，但我还是要这样执行。”</a:t>
            </a:r>
          </a:p>
          <a:p>
            <a:pPr fontAlgn="auto">
              <a:lnSpc>
                <a:spcPct val="90000"/>
              </a:lnSpc>
              <a:buFontTx/>
              <a:buNone/>
            </a:pPr>
            <a:r>
              <a:rPr lang="zh-CN" altLang="en-US" sz="1800" dirty="0">
                <a:solidFill>
                  <a:schemeClr val="accent2"/>
                </a:solidFill>
                <a:latin typeface="黑体" panose="02010609060101010101" pitchFamily="49" charset="-122"/>
                <a:ea typeface="黑体" panose="02010609060101010101"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linds(horizontal)">
                                      <p:cBhvr>
                                        <p:cTn id="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4628" y="859221"/>
            <a:ext cx="7433441" cy="3020617"/>
          </a:xfrm>
          <a:prstGeom prst="rect">
            <a:avLst/>
          </a:prstGeom>
        </p:spPr>
        <p:txBody>
          <a:bodyPr>
            <a:normAutofit fontScale="77500" lnSpcReduction="20000"/>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fontAlgn="auto">
              <a:lnSpc>
                <a:spcPct val="170000"/>
              </a:lnSpc>
              <a:buFontTx/>
              <a:buNone/>
            </a:pPr>
            <a:r>
              <a:rPr lang="zh-CN" altLang="en-US" sz="4050" dirty="0">
                <a:ea typeface="黑体" panose="02010609060101010101" pitchFamily="49" charset="-122"/>
              </a:rPr>
              <a:t>   </a:t>
            </a:r>
            <a:r>
              <a:rPr lang="zh-CN" altLang="en-US" sz="2700" b="1" dirty="0" smtClean="0">
                <a:solidFill>
                  <a:schemeClr val="accent2"/>
                </a:solidFill>
                <a:latin typeface="黑体" panose="02010609060101010101" pitchFamily="49" charset="-122"/>
                <a:ea typeface="黑体" panose="02010609060101010101" pitchFamily="49" charset="-122"/>
              </a:rPr>
              <a:t>“</a:t>
            </a:r>
            <a:r>
              <a:rPr lang="zh-CN" altLang="en-US" sz="2700" b="1" dirty="0">
                <a:solidFill>
                  <a:schemeClr val="accent2"/>
                </a:solidFill>
                <a:latin typeface="黑体" panose="02010609060101010101" pitchFamily="49" charset="-122"/>
                <a:ea typeface="黑体" panose="02010609060101010101" pitchFamily="49" charset="-122"/>
              </a:rPr>
              <a:t>由于深圳的菜价高，不仅本地种菜的人开始增多，而且东莞等周边菜农也开始运菜来深圳卖。卖菜的人多了，菜价自然就下来了。最终菜价降到</a:t>
            </a:r>
            <a:r>
              <a:rPr lang="en-US" altLang="zh-CN" sz="2700" b="1" dirty="0">
                <a:solidFill>
                  <a:schemeClr val="accent2"/>
                </a:solidFill>
                <a:latin typeface="黑体" panose="02010609060101010101" pitchFamily="49" charset="-122"/>
                <a:ea typeface="黑体" panose="02010609060101010101" pitchFamily="49" charset="-122"/>
              </a:rPr>
              <a:t>4</a:t>
            </a:r>
            <a:r>
              <a:rPr lang="zh-CN" altLang="en-US" sz="2700" b="1" dirty="0">
                <a:solidFill>
                  <a:schemeClr val="accent2"/>
                </a:solidFill>
                <a:latin typeface="黑体" panose="02010609060101010101" pitchFamily="49" charset="-122"/>
                <a:ea typeface="黑体" panose="02010609060101010101" pitchFamily="49" charset="-122"/>
              </a:rPr>
              <a:t>毛钱左右就稳住了。”</a:t>
            </a:r>
            <a:endParaRPr lang="en-US" altLang="zh-CN" sz="2700" b="1" dirty="0">
              <a:solidFill>
                <a:schemeClr val="accent2"/>
              </a:solidFill>
              <a:latin typeface="黑体" panose="02010609060101010101" pitchFamily="49" charset="-122"/>
              <a:ea typeface="黑体" panose="02010609060101010101" pitchFamily="49" charset="-122"/>
            </a:endParaRPr>
          </a:p>
          <a:p>
            <a:pPr fontAlgn="auto">
              <a:buFontTx/>
              <a:buNone/>
            </a:pPr>
            <a:r>
              <a:rPr lang="en-US" altLang="zh-CN" sz="1800" b="1" dirty="0">
                <a:solidFill>
                  <a:schemeClr val="accent2"/>
                </a:solidFill>
                <a:latin typeface="黑体" panose="02010609060101010101" pitchFamily="49" charset="-122"/>
                <a:ea typeface="黑体" panose="02010609060101010101" pitchFamily="49" charset="-122"/>
              </a:rPr>
              <a:t>                </a:t>
            </a:r>
          </a:p>
          <a:p>
            <a:pPr algn="r" fontAlgn="auto">
              <a:buFontTx/>
              <a:buNone/>
            </a:pPr>
            <a:r>
              <a:rPr lang="en-US" altLang="zh-CN" sz="1800" b="1" dirty="0">
                <a:solidFill>
                  <a:schemeClr val="accent2"/>
                </a:solidFill>
                <a:latin typeface="黑体" panose="02010609060101010101" pitchFamily="49" charset="-122"/>
                <a:ea typeface="黑体" panose="02010609060101010101" pitchFamily="49" charset="-122"/>
              </a:rPr>
              <a:t>                </a:t>
            </a:r>
          </a:p>
          <a:p>
            <a:pPr algn="r" fontAlgn="auto">
              <a:buFontTx/>
              <a:buNone/>
            </a:pPr>
            <a:r>
              <a:rPr lang="en-US" altLang="zh-CN" sz="2100" dirty="0">
                <a:solidFill>
                  <a:schemeClr val="accent2"/>
                </a:solidFill>
                <a:latin typeface="黑体" panose="02010609060101010101" pitchFamily="49" charset="-122"/>
                <a:ea typeface="黑体" panose="02010609060101010101" pitchFamily="49" charset="-122"/>
              </a:rPr>
              <a:t>——</a:t>
            </a:r>
            <a:r>
              <a:rPr lang="zh-CN" altLang="en-US" sz="2100" dirty="0">
                <a:solidFill>
                  <a:schemeClr val="accent2"/>
                </a:solidFill>
                <a:latin typeface="黑体" panose="02010609060101010101" pitchFamily="49" charset="-122"/>
                <a:ea typeface="黑体" panose="02010609060101010101" pitchFamily="49" charset="-122"/>
              </a:rPr>
              <a:t>王穗明主编</a:t>
            </a:r>
            <a:r>
              <a:rPr lang="en-US" altLang="zh-CN" sz="2100" dirty="0">
                <a:solidFill>
                  <a:schemeClr val="accent2"/>
                </a:solidFill>
                <a:latin typeface="黑体" panose="02010609060101010101" pitchFamily="49" charset="-122"/>
                <a:ea typeface="黑体" panose="02010609060101010101" pitchFamily="49" charset="-122"/>
              </a:rPr>
              <a:t>《</a:t>
            </a:r>
            <a:r>
              <a:rPr lang="zh-CN" altLang="en-US" sz="2100" dirty="0">
                <a:solidFill>
                  <a:schemeClr val="accent2"/>
                </a:solidFill>
                <a:latin typeface="黑体" panose="02010609060101010101" pitchFamily="49" charset="-122"/>
                <a:ea typeface="黑体" panose="02010609060101010101" pitchFamily="49" charset="-122"/>
              </a:rPr>
              <a:t>深圳口述史</a:t>
            </a:r>
            <a:r>
              <a:rPr lang="en-US" altLang="zh-CN" sz="2100" dirty="0">
                <a:solidFill>
                  <a:schemeClr val="accent2"/>
                </a:solidFill>
                <a:latin typeface="黑体" panose="02010609060101010101" pitchFamily="49" charset="-122"/>
                <a:ea typeface="黑体" panose="02010609060101010101" pitchFamily="49" charset="-122"/>
              </a:rPr>
              <a:t>》</a:t>
            </a:r>
            <a:endParaRPr lang="zh-CN" altLang="en-US" sz="2100" dirty="0">
              <a:solidFill>
                <a:schemeClr val="accent2"/>
              </a:solidFill>
              <a:latin typeface="黑体" panose="02010609060101010101" pitchFamily="49" charset="-122"/>
              <a:ea typeface="黑体" panose="02010609060101010101" pitchFamily="49" charset="-122"/>
            </a:endParaRPr>
          </a:p>
          <a:p>
            <a:pPr fontAlgn="auto">
              <a:buFontTx/>
              <a:buNone/>
            </a:pPr>
            <a:r>
              <a:rPr lang="zh-CN" altLang="en-US" sz="2100" dirty="0">
                <a:solidFill>
                  <a:schemeClr val="accent2"/>
                </a:solidFill>
                <a:latin typeface="黑体" panose="02010609060101010101" pitchFamily="49" charset="-122"/>
                <a:ea typeface="黑体" panose="02010609060101010101" pitchFamily="49" charset="-122"/>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17332" y="1639613"/>
            <a:ext cx="7512269" cy="1710560"/>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fontAlgn="auto">
              <a:buFontTx/>
              <a:buNone/>
            </a:pPr>
            <a:r>
              <a:rPr lang="zh-CN" altLang="en-US" sz="4500" dirty="0">
                <a:ea typeface="黑体" panose="02010609060101010101" pitchFamily="49" charset="-122"/>
              </a:rPr>
              <a:t>  </a:t>
            </a:r>
            <a:r>
              <a:rPr lang="zh-CN" altLang="en-US" sz="2100" b="1" dirty="0" smtClean="0">
                <a:solidFill>
                  <a:schemeClr val="accent2"/>
                </a:solidFill>
                <a:latin typeface="黑体" panose="02010609060101010101" pitchFamily="49" charset="-122"/>
                <a:ea typeface="黑体" panose="02010609060101010101" pitchFamily="49" charset="-122"/>
              </a:rPr>
              <a:t>“</a:t>
            </a:r>
            <a:r>
              <a:rPr lang="zh-CN" altLang="en-US" sz="2100" b="1" dirty="0">
                <a:solidFill>
                  <a:schemeClr val="accent2"/>
                </a:solidFill>
                <a:latin typeface="黑体" panose="02010609060101010101" pitchFamily="49" charset="-122"/>
                <a:ea typeface="黑体" panose="02010609060101010101" pitchFamily="49" charset="-122"/>
              </a:rPr>
              <a:t>经济特区就像一个伟大的支点，借助它，撬动中国旧体制的巨石，打开对外开放的大门</a:t>
            </a:r>
            <a:r>
              <a:rPr lang="en-US" altLang="zh-CN" sz="2100" b="1" dirty="0">
                <a:solidFill>
                  <a:schemeClr val="accent2"/>
                </a:solidFill>
                <a:latin typeface="黑体" panose="02010609060101010101" pitchFamily="49" charset="-122"/>
                <a:ea typeface="黑体" panose="02010609060101010101" pitchFamily="49" charset="-122"/>
              </a:rPr>
              <a:t>……</a:t>
            </a:r>
            <a:r>
              <a:rPr lang="zh-CN" altLang="en-US" sz="2100" b="1" dirty="0">
                <a:solidFill>
                  <a:schemeClr val="accent2"/>
                </a:solidFill>
                <a:latin typeface="黑体" panose="02010609060101010101" pitchFamily="49" charset="-122"/>
                <a:ea typeface="黑体" panose="02010609060101010101" pitchFamily="49" charset="-122"/>
              </a:rPr>
              <a:t>”</a:t>
            </a:r>
          </a:p>
          <a:p>
            <a:pPr algn="r" fontAlgn="auto">
              <a:buFontTx/>
              <a:buNone/>
            </a:pPr>
            <a:r>
              <a:rPr lang="zh-CN" altLang="en-US" sz="1800" dirty="0">
                <a:solidFill>
                  <a:schemeClr val="accent2"/>
                </a:solidFill>
                <a:latin typeface="黑体" panose="02010609060101010101" pitchFamily="49" charset="-122"/>
                <a:ea typeface="黑体" panose="02010609060101010101" pitchFamily="49" charset="-122"/>
              </a:rPr>
              <a:t>                    </a:t>
            </a:r>
            <a:endParaRPr lang="en-US" altLang="zh-CN" sz="1800" dirty="0">
              <a:solidFill>
                <a:schemeClr val="accent2"/>
              </a:solidFill>
              <a:latin typeface="黑体" panose="02010609060101010101" pitchFamily="49" charset="-122"/>
              <a:ea typeface="黑体" panose="02010609060101010101" pitchFamily="49" charset="-122"/>
            </a:endParaRPr>
          </a:p>
          <a:p>
            <a:pPr algn="r" fontAlgn="auto">
              <a:buFontTx/>
              <a:buNone/>
            </a:pPr>
            <a:r>
              <a:rPr lang="en-US" altLang="zh-CN" sz="1800" b="1" dirty="0">
                <a:solidFill>
                  <a:schemeClr val="accent2"/>
                </a:solidFill>
                <a:latin typeface="黑体" panose="02010609060101010101" pitchFamily="49" charset="-122"/>
                <a:ea typeface="黑体" panose="02010609060101010101" pitchFamily="49" charset="-122"/>
              </a:rPr>
              <a:t>——</a:t>
            </a:r>
            <a:r>
              <a:rPr lang="zh-CN" altLang="en-US" sz="1800" b="1" dirty="0">
                <a:solidFill>
                  <a:schemeClr val="accent2"/>
                </a:solidFill>
                <a:latin typeface="黑体" panose="02010609060101010101" pitchFamily="49" charset="-122"/>
                <a:ea typeface="黑体" panose="02010609060101010101" pitchFamily="49" charset="-122"/>
              </a:rPr>
              <a:t>人教版历史必修二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55576" y="1151055"/>
            <a:ext cx="553998" cy="3186354"/>
          </a:xfrm>
          <a:prstGeom prst="rect">
            <a:avLst/>
          </a:prstGeom>
          <a:blipFill dpi="0" rotWithShape="1">
            <a:blip r:embed="rId2" cstate="print"/>
            <a:srcRect/>
            <a:tile tx="0" ty="0" sx="100000" sy="100000" flip="none" algn="tl"/>
          </a:blipFill>
          <a:ln w="31750">
            <a:solidFill>
              <a:srgbClr val="800000"/>
            </a:solidFill>
            <a:miter lim="800000"/>
          </a:ln>
        </p:spPr>
        <p:txBody>
          <a:bodyPr vert="eaVert" wrap="square">
            <a:spAutoFit/>
          </a:bodyPr>
          <a:lstStyle/>
          <a:p>
            <a:pPr>
              <a:defRPr/>
            </a:pPr>
            <a:r>
              <a:rPr lang="zh-CN" altLang="en-US" sz="2400" b="1" dirty="0">
                <a:solidFill>
                  <a:schemeClr val="accent2">
                    <a:lumMod val="75000"/>
                  </a:schemeClr>
                </a:solidFill>
                <a:effectLst>
                  <a:outerShdw blurRad="38100" dist="38100" dir="2700000" algn="tl">
                    <a:srgbClr val="C0C0C0"/>
                  </a:outerShdw>
                </a:effectLst>
                <a:latin typeface="黑体" panose="02010609060101010101" pitchFamily="49" charset="-122"/>
                <a:ea typeface="黑体" panose="02010609060101010101" pitchFamily="49" charset="-122"/>
              </a:rPr>
              <a:t>学习、认识、研究历史</a:t>
            </a:r>
            <a:endParaRPr lang="zh-CN" altLang="en-US" sz="3200" b="1" dirty="0">
              <a:solidFill>
                <a:schemeClr val="accent2">
                  <a:lumMod val="75000"/>
                </a:schemeClr>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4" name="圆角矩形 3"/>
          <p:cNvSpPr/>
          <p:nvPr/>
        </p:nvSpPr>
        <p:spPr bwMode="auto">
          <a:xfrm>
            <a:off x="1770380" y="902335"/>
            <a:ext cx="3262630" cy="541655"/>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lstStyle/>
          <a:p>
            <a:pPr>
              <a:defRPr/>
            </a:pPr>
            <a:r>
              <a:rPr lang="zh-CN" altLang="en-US" sz="14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唯物史观使历史成为一门科学，是正确认识历史的</a:t>
            </a:r>
            <a:r>
              <a:rPr lang="zh-CN" altLang="en-US" sz="1400" b="1" dirty="0">
                <a:solidFill>
                  <a:srgbClr val="FF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核心理论和指导思想</a:t>
            </a:r>
          </a:p>
        </p:txBody>
      </p:sp>
      <p:sp>
        <p:nvSpPr>
          <p:cNvPr id="9" name="圆角矩形 8"/>
          <p:cNvSpPr/>
          <p:nvPr/>
        </p:nvSpPr>
        <p:spPr bwMode="auto">
          <a:xfrm>
            <a:off x="1739900" y="1624965"/>
            <a:ext cx="3322955" cy="550545"/>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lstStyle/>
          <a:p>
            <a:pPr>
              <a:defRPr/>
            </a:pPr>
            <a:r>
              <a:rPr lang="zh-CN" altLang="en-US" sz="14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要将所认识的史事置于</a:t>
            </a:r>
            <a:r>
              <a:rPr lang="zh-CN" altLang="en-US" sz="1400" dirty="0" smtClean="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具体</a:t>
            </a:r>
            <a:r>
              <a:rPr lang="zh-CN" altLang="en-US" sz="14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的时空条件下进行考察，是</a:t>
            </a:r>
            <a:r>
              <a:rPr lang="zh-CN" altLang="en-US" sz="1400" b="1" dirty="0">
                <a:solidFill>
                  <a:srgbClr val="0000CC"/>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基本观念和思维品质</a:t>
            </a:r>
          </a:p>
          <a:p>
            <a:pPr>
              <a:defRPr/>
            </a:pPr>
            <a:endParaRPr lang="zh-CN" altLang="en-US" sz="20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1770380" y="2473325"/>
            <a:ext cx="3303905" cy="58166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lstStyle/>
          <a:p>
            <a:pPr>
              <a:defRPr/>
            </a:pPr>
            <a:r>
              <a:rPr lang="zh-CN" altLang="en-US" sz="14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要依据可靠的史料作为证据对史事进行推理和论证，是</a:t>
            </a:r>
            <a:r>
              <a:rPr lang="zh-CN" altLang="en-US" sz="1400" b="1" dirty="0">
                <a:solidFill>
                  <a:srgbClr val="0000CC"/>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关键能力和基本方法</a:t>
            </a:r>
          </a:p>
          <a:p>
            <a:pPr>
              <a:defRPr/>
            </a:pPr>
            <a:endParaRPr lang="zh-CN" altLang="en-US" sz="20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1793875" y="3227705"/>
            <a:ext cx="3268345" cy="785495"/>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lstStyle/>
          <a:p>
            <a:pPr>
              <a:defRPr/>
            </a:pPr>
            <a:r>
              <a:rPr lang="zh-CN" altLang="en-US" sz="14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所有历史叙述都是一种基于对过去事情的理解而进行的解释，是</a:t>
            </a:r>
            <a:r>
              <a:rPr lang="zh-CN" altLang="en-US" sz="1400" b="1" dirty="0">
                <a:solidFill>
                  <a:srgbClr val="0000CC"/>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基本能力和主要指标</a:t>
            </a:r>
          </a:p>
        </p:txBody>
      </p:sp>
      <p:sp>
        <p:nvSpPr>
          <p:cNvPr id="12" name="圆角矩形 11"/>
          <p:cNvSpPr/>
          <p:nvPr/>
        </p:nvSpPr>
        <p:spPr bwMode="auto">
          <a:xfrm>
            <a:off x="1814830" y="4091305"/>
            <a:ext cx="3158490" cy="571500"/>
          </a:xfrm>
          <a:prstGeom prst="roundRect">
            <a:avLst/>
          </a:prstGeom>
          <a:solidFill>
            <a:schemeClr val="bg1">
              <a:lumMod val="95000"/>
            </a:schemeClr>
          </a:solidFill>
          <a:ln w="22225" cap="flat" cmpd="sng" algn="ctr">
            <a:solidFill>
              <a:schemeClr val="tx1"/>
            </a:solidFill>
            <a:prstDash val="solid"/>
            <a:round/>
            <a:headEnd type="none" w="med" len="med"/>
            <a:tailEnd type="none" w="med" len="med"/>
          </a:ln>
          <a:effectLst/>
        </p:spPr>
        <p:txBody>
          <a:bodyPr/>
          <a:lstStyle/>
          <a:p>
            <a:pPr>
              <a:defRPr/>
            </a:pPr>
            <a:r>
              <a:rPr lang="zh-CN" altLang="en-US" sz="1400" dirty="0">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学习和探究历史应形成的情感态度价值观，是历史</a:t>
            </a:r>
            <a:r>
              <a:rPr lang="zh-CN" altLang="en-US" sz="1400" b="1" dirty="0">
                <a:solidFill>
                  <a:srgbClr val="0000CC"/>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育人功能的重要标志</a:t>
            </a:r>
            <a:endParaRPr lang="zh-CN" altLang="zh-CN" sz="1400" b="1" dirty="0">
              <a:solidFill>
                <a:srgbClr val="0000CC"/>
              </a:solidFill>
              <a:latin typeface="Arial" panose="020B0604020202020204" pitchFamily="34" charset="0"/>
            </a:endParaRPr>
          </a:p>
        </p:txBody>
      </p:sp>
      <p:sp>
        <p:nvSpPr>
          <p:cNvPr id="13" name="圆角矩形 12"/>
          <p:cNvSpPr/>
          <p:nvPr/>
        </p:nvSpPr>
        <p:spPr bwMode="auto">
          <a:xfrm>
            <a:off x="5556907" y="929889"/>
            <a:ext cx="1371600" cy="514350"/>
          </a:xfrm>
          <a:prstGeom prst="roundRect">
            <a:avLst/>
          </a:prstGeom>
          <a:solidFill>
            <a:schemeClr val="accent5"/>
          </a:solidFill>
          <a:ln w="25400" cap="flat" cmpd="sng" algn="ctr">
            <a:solidFill>
              <a:srgbClr val="C00000"/>
            </a:solidFill>
            <a:prstDash val="solid"/>
            <a:round/>
            <a:headEnd type="none" w="med" len="med"/>
            <a:tailEnd type="none" w="med" len="med"/>
          </a:ln>
          <a:effectLst/>
        </p:spPr>
        <p:txBody>
          <a:bodyPr/>
          <a:lstStyle/>
          <a:p>
            <a:pPr>
              <a:defRPr/>
            </a:pPr>
            <a:r>
              <a:rPr lang="zh-CN" altLang="en-US" sz="2400" dirty="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dirty="0">
                <a:effectLst>
                  <a:outerShdw blurRad="38100" dist="38100" dir="2700000" algn="tl">
                    <a:srgbClr val="FFFFFF"/>
                  </a:outerShdw>
                </a:effectLst>
                <a:latin typeface="微软雅黑" panose="020B0503020204020204" pitchFamily="34" charset="-122"/>
                <a:ea typeface="微软雅黑" panose="020B0503020204020204" pitchFamily="34" charset="-122"/>
              </a:rPr>
              <a:t>唯物史观</a:t>
            </a:r>
            <a:endParaRPr lang="zh-CN" altLang="en-US" sz="2400" dirty="0">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5610247" y="1682829"/>
            <a:ext cx="1371600" cy="514350"/>
          </a:xfrm>
          <a:prstGeom prst="roundRect">
            <a:avLst/>
          </a:prstGeom>
          <a:solidFill>
            <a:schemeClr val="accent5"/>
          </a:solidFill>
          <a:ln w="25400" cap="flat" cmpd="sng" algn="ctr">
            <a:solidFill>
              <a:srgbClr val="C00000"/>
            </a:solidFill>
            <a:prstDash val="solid"/>
            <a:round/>
            <a:headEnd type="none" w="med" len="med"/>
            <a:tailEnd type="none" w="med" len="med"/>
          </a:ln>
          <a:effectLst/>
        </p:spPr>
        <p:txBody>
          <a:bodyPr/>
          <a:lstStyle/>
          <a:p>
            <a:pPr algn="ctr">
              <a:defRPr/>
            </a:pPr>
            <a:r>
              <a:rPr lang="zh-CN" altLang="en-US" dirty="0">
                <a:effectLst>
                  <a:outerShdw blurRad="38100" dist="38100" dir="2700000" algn="tl">
                    <a:srgbClr val="FFFFFF"/>
                  </a:outerShdw>
                </a:effectLst>
                <a:latin typeface="微软雅黑" panose="020B0503020204020204" pitchFamily="34" charset="-122"/>
                <a:ea typeface="微软雅黑" panose="020B0503020204020204" pitchFamily="34" charset="-122"/>
              </a:rPr>
              <a:t>时空观念</a:t>
            </a:r>
          </a:p>
        </p:txBody>
      </p:sp>
      <p:sp>
        <p:nvSpPr>
          <p:cNvPr id="15" name="圆角矩形 14"/>
          <p:cNvSpPr/>
          <p:nvPr/>
        </p:nvSpPr>
        <p:spPr bwMode="auto">
          <a:xfrm>
            <a:off x="5664253" y="2492919"/>
            <a:ext cx="1371600" cy="514350"/>
          </a:xfrm>
          <a:prstGeom prst="roundRect">
            <a:avLst/>
          </a:prstGeom>
          <a:solidFill>
            <a:schemeClr val="accent5"/>
          </a:solidFill>
          <a:ln w="25400" cap="flat" cmpd="sng" algn="ctr">
            <a:solidFill>
              <a:srgbClr val="C00000"/>
            </a:solidFill>
            <a:prstDash val="solid"/>
            <a:round/>
            <a:headEnd type="none" w="med" len="med"/>
            <a:tailEnd type="none" w="med" len="med"/>
          </a:ln>
          <a:effectLst/>
        </p:spPr>
        <p:txBody>
          <a:bodyPr/>
          <a:lstStyle/>
          <a:p>
            <a:pPr>
              <a:defRPr/>
            </a:pPr>
            <a:r>
              <a:rPr lang="zh-CN" altLang="en-US" sz="2400" dirty="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dirty="0">
                <a:effectLst>
                  <a:outerShdw blurRad="38100" dist="38100" dir="2700000" algn="tl">
                    <a:srgbClr val="FFFFFF"/>
                  </a:outerShdw>
                </a:effectLst>
                <a:latin typeface="微软雅黑" panose="020B0503020204020204" pitchFamily="34" charset="-122"/>
                <a:ea typeface="微软雅黑" panose="020B0503020204020204" pitchFamily="34" charset="-122"/>
              </a:rPr>
              <a:t>史料实证</a:t>
            </a:r>
            <a:endParaRPr lang="zh-CN" altLang="en-US" sz="2400" dirty="0">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5632255" y="3362168"/>
            <a:ext cx="1371600" cy="514350"/>
          </a:xfrm>
          <a:prstGeom prst="roundRect">
            <a:avLst/>
          </a:prstGeom>
          <a:solidFill>
            <a:schemeClr val="accent5"/>
          </a:solidFill>
          <a:ln w="25400" cap="flat" cmpd="sng" algn="ctr">
            <a:solidFill>
              <a:srgbClr val="C00000"/>
            </a:solidFill>
            <a:prstDash val="solid"/>
            <a:round/>
            <a:headEnd type="none" w="med" len="med"/>
            <a:tailEnd type="none" w="med" len="med"/>
          </a:ln>
          <a:effectLst/>
        </p:spPr>
        <p:txBody>
          <a:bodyPr/>
          <a:lstStyle/>
          <a:p>
            <a:pPr>
              <a:defRPr/>
            </a:pPr>
            <a:r>
              <a:rPr lang="zh-CN" altLang="en-US" sz="2400" dirty="0">
                <a:effectLst>
                  <a:outerShdw blurRad="38100" dist="38100" dir="2700000" algn="tl">
                    <a:srgbClr val="FFFFFF"/>
                  </a:outerShdw>
                </a:effectLst>
                <a:latin typeface="微软雅黑" panose="020B0503020204020204" pitchFamily="34" charset="-122"/>
                <a:ea typeface="微软雅黑" panose="020B0503020204020204" pitchFamily="34" charset="-122"/>
              </a:rPr>
              <a:t>  </a:t>
            </a:r>
            <a:r>
              <a:rPr lang="zh-CN" altLang="en-US" dirty="0">
                <a:effectLst>
                  <a:outerShdw blurRad="38100" dist="38100" dir="2700000" algn="tl">
                    <a:srgbClr val="FFFFFF"/>
                  </a:outerShdw>
                </a:effectLst>
                <a:latin typeface="微软雅黑" panose="020B0503020204020204" pitchFamily="34" charset="-122"/>
                <a:ea typeface="微软雅黑" panose="020B0503020204020204" pitchFamily="34" charset="-122"/>
              </a:rPr>
              <a:t>历史解释</a:t>
            </a:r>
            <a:endParaRPr lang="zh-CN" altLang="en-US" sz="2400" dirty="0">
              <a:effectLst>
                <a:outerShdw blurRad="38100" dist="38100" dir="2700000" algn="tl">
                  <a:srgbClr val="FFFFFF"/>
                </a:outerShdw>
              </a:effectLst>
              <a:latin typeface="微软雅黑" panose="020B0503020204020204" pitchFamily="34" charset="-122"/>
              <a:ea typeface="微软雅黑" panose="020B0503020204020204" pitchFamily="34" charset="-122"/>
            </a:endParaRPr>
          </a:p>
        </p:txBody>
      </p:sp>
      <p:sp>
        <p:nvSpPr>
          <p:cNvPr id="17" name="圆角矩形 16"/>
          <p:cNvSpPr/>
          <p:nvPr/>
        </p:nvSpPr>
        <p:spPr bwMode="auto">
          <a:xfrm>
            <a:off x="5664253" y="4113099"/>
            <a:ext cx="1371600" cy="514350"/>
          </a:xfrm>
          <a:prstGeom prst="roundRect">
            <a:avLst/>
          </a:prstGeom>
          <a:solidFill>
            <a:schemeClr val="accent5"/>
          </a:solidFill>
          <a:ln w="25400" cap="flat" cmpd="sng" algn="ctr">
            <a:solidFill>
              <a:srgbClr val="C00000"/>
            </a:solidFill>
            <a:prstDash val="solid"/>
            <a:round/>
            <a:headEnd type="none" w="med" len="med"/>
            <a:tailEnd type="none" w="med" len="med"/>
          </a:ln>
          <a:effectLst/>
        </p:spPr>
        <p:txBody>
          <a:bodyPr/>
          <a:lstStyle/>
          <a:p>
            <a:pPr algn="ctr">
              <a:defRPr/>
            </a:pPr>
            <a:r>
              <a:rPr lang="zh-CN" altLang="en-US" dirty="0">
                <a:effectLst>
                  <a:outerShdw blurRad="38100" dist="38100" dir="2700000" algn="tl">
                    <a:srgbClr val="FFFFFF"/>
                  </a:outerShdw>
                </a:effectLst>
                <a:latin typeface="微软雅黑" panose="020B0503020204020204" pitchFamily="34" charset="-122"/>
                <a:ea typeface="微软雅黑" panose="020B0503020204020204" pitchFamily="34" charset="-122"/>
              </a:rPr>
              <a:t>家国情怀</a:t>
            </a:r>
          </a:p>
        </p:txBody>
      </p:sp>
      <p:sp>
        <p:nvSpPr>
          <p:cNvPr id="36" name="右箭头 35"/>
          <p:cNvSpPr>
            <a:spLocks noChangeArrowheads="1"/>
          </p:cNvSpPr>
          <p:nvPr/>
        </p:nvSpPr>
        <p:spPr bwMode="auto">
          <a:xfrm>
            <a:off x="5127430" y="1028376"/>
            <a:ext cx="342900" cy="257175"/>
          </a:xfrm>
          <a:prstGeom prst="rightArrow">
            <a:avLst>
              <a:gd name="adj1" fmla="val 50000"/>
              <a:gd name="adj2" fmla="val 50000"/>
            </a:avLst>
          </a:prstGeom>
          <a:solidFill>
            <a:srgbClr val="FF0000"/>
          </a:solidFill>
          <a:ln w="9525">
            <a:solidFill>
              <a:schemeClr val="tx1"/>
            </a:solidFill>
            <a:round/>
          </a:ln>
        </p:spPr>
        <p:txBody>
          <a:bodyPr/>
          <a:lstStyle/>
          <a:p>
            <a:endParaRPr lang="zh-CN" altLang="en-US"/>
          </a:p>
        </p:txBody>
      </p:sp>
      <p:sp>
        <p:nvSpPr>
          <p:cNvPr id="37" name="右箭头 36"/>
          <p:cNvSpPr>
            <a:spLocks noChangeArrowheads="1"/>
          </p:cNvSpPr>
          <p:nvPr/>
        </p:nvSpPr>
        <p:spPr bwMode="auto">
          <a:xfrm>
            <a:off x="5127430" y="1811765"/>
            <a:ext cx="342900" cy="257175"/>
          </a:xfrm>
          <a:prstGeom prst="rightArrow">
            <a:avLst>
              <a:gd name="adj1" fmla="val 50000"/>
              <a:gd name="adj2" fmla="val 50000"/>
            </a:avLst>
          </a:prstGeom>
          <a:solidFill>
            <a:srgbClr val="FF0000"/>
          </a:solidFill>
          <a:ln w="9525">
            <a:solidFill>
              <a:schemeClr val="tx1"/>
            </a:solidFill>
            <a:round/>
          </a:ln>
        </p:spPr>
        <p:txBody>
          <a:bodyPr/>
          <a:lstStyle/>
          <a:p>
            <a:endParaRPr lang="zh-CN" altLang="en-US"/>
          </a:p>
        </p:txBody>
      </p:sp>
      <p:sp>
        <p:nvSpPr>
          <p:cNvPr id="38" name="右箭头 37"/>
          <p:cNvSpPr>
            <a:spLocks noChangeArrowheads="1"/>
          </p:cNvSpPr>
          <p:nvPr/>
        </p:nvSpPr>
        <p:spPr bwMode="auto">
          <a:xfrm>
            <a:off x="5194771" y="2635887"/>
            <a:ext cx="342900" cy="257175"/>
          </a:xfrm>
          <a:prstGeom prst="rightArrow">
            <a:avLst>
              <a:gd name="adj1" fmla="val 50000"/>
              <a:gd name="adj2" fmla="val 50000"/>
            </a:avLst>
          </a:prstGeom>
          <a:solidFill>
            <a:srgbClr val="FF0000"/>
          </a:solidFill>
          <a:ln w="9525">
            <a:solidFill>
              <a:schemeClr val="tx1"/>
            </a:solidFill>
            <a:round/>
          </a:ln>
        </p:spPr>
        <p:txBody>
          <a:bodyPr/>
          <a:lstStyle/>
          <a:p>
            <a:endParaRPr lang="zh-CN" altLang="en-US"/>
          </a:p>
        </p:txBody>
      </p:sp>
      <p:sp>
        <p:nvSpPr>
          <p:cNvPr id="39" name="右箭头 38"/>
          <p:cNvSpPr>
            <a:spLocks noChangeArrowheads="1"/>
          </p:cNvSpPr>
          <p:nvPr/>
        </p:nvSpPr>
        <p:spPr bwMode="auto">
          <a:xfrm>
            <a:off x="5194771" y="3541227"/>
            <a:ext cx="342900" cy="257175"/>
          </a:xfrm>
          <a:prstGeom prst="rightArrow">
            <a:avLst>
              <a:gd name="adj1" fmla="val 50000"/>
              <a:gd name="adj2" fmla="val 50000"/>
            </a:avLst>
          </a:prstGeom>
          <a:solidFill>
            <a:srgbClr val="FF0000"/>
          </a:solidFill>
          <a:ln w="9525">
            <a:solidFill>
              <a:schemeClr val="tx1"/>
            </a:solidFill>
            <a:round/>
          </a:ln>
        </p:spPr>
        <p:txBody>
          <a:bodyPr/>
          <a:lstStyle/>
          <a:p>
            <a:endParaRPr lang="zh-CN" altLang="en-US"/>
          </a:p>
        </p:txBody>
      </p:sp>
      <p:sp>
        <p:nvSpPr>
          <p:cNvPr id="40" name="右箭头 39"/>
          <p:cNvSpPr>
            <a:spLocks noChangeArrowheads="1"/>
          </p:cNvSpPr>
          <p:nvPr/>
        </p:nvSpPr>
        <p:spPr bwMode="auto">
          <a:xfrm>
            <a:off x="5194771" y="4202061"/>
            <a:ext cx="342900" cy="257175"/>
          </a:xfrm>
          <a:prstGeom prst="rightArrow">
            <a:avLst>
              <a:gd name="adj1" fmla="val 50000"/>
              <a:gd name="adj2" fmla="val 50000"/>
            </a:avLst>
          </a:prstGeom>
          <a:solidFill>
            <a:srgbClr val="FF0000"/>
          </a:solidFill>
          <a:ln w="9525">
            <a:solidFill>
              <a:schemeClr val="tx1"/>
            </a:solidFill>
            <a:round/>
          </a:ln>
        </p:spPr>
        <p:txBody>
          <a:bodyPr/>
          <a:lstStyle/>
          <a:p>
            <a:endParaRPr lang="zh-CN" altLang="en-US"/>
          </a:p>
        </p:txBody>
      </p:sp>
      <p:sp>
        <p:nvSpPr>
          <p:cNvPr id="41" name="右箭头 40"/>
          <p:cNvSpPr>
            <a:spLocks noChangeArrowheads="1"/>
          </p:cNvSpPr>
          <p:nvPr/>
        </p:nvSpPr>
        <p:spPr bwMode="auto">
          <a:xfrm rot="-1803677">
            <a:off x="1291065" y="1287962"/>
            <a:ext cx="400050" cy="257175"/>
          </a:xfrm>
          <a:prstGeom prst="rightArrow">
            <a:avLst>
              <a:gd name="adj1" fmla="val 50000"/>
              <a:gd name="adj2" fmla="val 49997"/>
            </a:avLst>
          </a:prstGeom>
          <a:solidFill>
            <a:srgbClr val="FF0000"/>
          </a:solidFill>
          <a:ln w="9525">
            <a:solidFill>
              <a:schemeClr val="tx1"/>
            </a:solidFill>
            <a:round/>
          </a:ln>
        </p:spPr>
        <p:txBody>
          <a:bodyPr/>
          <a:lstStyle/>
          <a:p>
            <a:endParaRPr lang="zh-CN" altLang="en-US"/>
          </a:p>
        </p:txBody>
      </p:sp>
      <p:sp>
        <p:nvSpPr>
          <p:cNvPr id="43" name="右箭头 42"/>
          <p:cNvSpPr>
            <a:spLocks noChangeArrowheads="1"/>
          </p:cNvSpPr>
          <p:nvPr/>
        </p:nvSpPr>
        <p:spPr bwMode="auto">
          <a:xfrm rot="-1174196">
            <a:off x="1339079" y="1858698"/>
            <a:ext cx="400050" cy="257175"/>
          </a:xfrm>
          <a:prstGeom prst="rightArrow">
            <a:avLst>
              <a:gd name="adj1" fmla="val 50000"/>
              <a:gd name="adj2" fmla="val 49997"/>
            </a:avLst>
          </a:prstGeom>
          <a:solidFill>
            <a:srgbClr val="FF0000"/>
          </a:solidFill>
          <a:ln w="9525">
            <a:solidFill>
              <a:schemeClr val="tx1"/>
            </a:solidFill>
            <a:round/>
          </a:ln>
        </p:spPr>
        <p:txBody>
          <a:bodyPr/>
          <a:lstStyle/>
          <a:p>
            <a:endParaRPr lang="zh-CN" altLang="en-US"/>
          </a:p>
        </p:txBody>
      </p:sp>
      <p:sp>
        <p:nvSpPr>
          <p:cNvPr id="44" name="右箭头 43"/>
          <p:cNvSpPr>
            <a:spLocks noChangeArrowheads="1"/>
          </p:cNvSpPr>
          <p:nvPr/>
        </p:nvSpPr>
        <p:spPr bwMode="auto">
          <a:xfrm>
            <a:off x="1361569" y="2609217"/>
            <a:ext cx="400050" cy="257175"/>
          </a:xfrm>
          <a:prstGeom prst="rightArrow">
            <a:avLst>
              <a:gd name="adj1" fmla="val 50000"/>
              <a:gd name="adj2" fmla="val 49997"/>
            </a:avLst>
          </a:prstGeom>
          <a:solidFill>
            <a:srgbClr val="FF0000"/>
          </a:solidFill>
          <a:ln w="9525">
            <a:solidFill>
              <a:schemeClr val="tx1"/>
            </a:solidFill>
            <a:round/>
          </a:ln>
        </p:spPr>
        <p:txBody>
          <a:bodyPr/>
          <a:lstStyle/>
          <a:p>
            <a:endParaRPr lang="zh-CN" altLang="en-US"/>
          </a:p>
        </p:txBody>
      </p:sp>
      <p:sp>
        <p:nvSpPr>
          <p:cNvPr id="45" name="右箭头 44"/>
          <p:cNvSpPr>
            <a:spLocks noChangeArrowheads="1"/>
          </p:cNvSpPr>
          <p:nvPr/>
        </p:nvSpPr>
        <p:spPr bwMode="auto">
          <a:xfrm rot="915308">
            <a:off x="1388355" y="3413400"/>
            <a:ext cx="400050" cy="257175"/>
          </a:xfrm>
          <a:prstGeom prst="rightArrow">
            <a:avLst>
              <a:gd name="adj1" fmla="val 50000"/>
              <a:gd name="adj2" fmla="val 49997"/>
            </a:avLst>
          </a:prstGeom>
          <a:solidFill>
            <a:srgbClr val="FF0000"/>
          </a:solidFill>
          <a:ln w="9525">
            <a:solidFill>
              <a:schemeClr val="tx1"/>
            </a:solidFill>
            <a:round/>
          </a:ln>
        </p:spPr>
        <p:txBody>
          <a:bodyPr/>
          <a:lstStyle/>
          <a:p>
            <a:endParaRPr lang="zh-CN" altLang="en-US"/>
          </a:p>
        </p:txBody>
      </p:sp>
      <p:sp>
        <p:nvSpPr>
          <p:cNvPr id="46" name="右箭头 45"/>
          <p:cNvSpPr>
            <a:spLocks noChangeArrowheads="1"/>
          </p:cNvSpPr>
          <p:nvPr/>
        </p:nvSpPr>
        <p:spPr bwMode="auto">
          <a:xfrm rot="1627170">
            <a:off x="1290182" y="4090416"/>
            <a:ext cx="400050" cy="257175"/>
          </a:xfrm>
          <a:prstGeom prst="rightArrow">
            <a:avLst>
              <a:gd name="adj1" fmla="val 50000"/>
              <a:gd name="adj2" fmla="val 49997"/>
            </a:avLst>
          </a:prstGeom>
          <a:solidFill>
            <a:srgbClr val="FF0000"/>
          </a:solidFill>
          <a:ln w="9525">
            <a:solidFill>
              <a:schemeClr val="tx1"/>
            </a:solidFill>
            <a:round/>
          </a:ln>
        </p:spPr>
        <p:txBody>
          <a:bodyPr/>
          <a:lstStyle/>
          <a:p>
            <a:endParaRPr lang="zh-CN" altLang="en-US"/>
          </a:p>
        </p:txBody>
      </p:sp>
      <p:sp>
        <p:nvSpPr>
          <p:cNvPr id="47" name="TextBox 46"/>
          <p:cNvSpPr txBox="1">
            <a:spLocks noChangeArrowheads="1"/>
          </p:cNvSpPr>
          <p:nvPr/>
        </p:nvSpPr>
        <p:spPr bwMode="auto">
          <a:xfrm>
            <a:off x="7857183" y="1339058"/>
            <a:ext cx="553998" cy="3214688"/>
          </a:xfrm>
          <a:prstGeom prst="rect">
            <a:avLst/>
          </a:prstGeom>
          <a:blipFill dpi="0" rotWithShape="1">
            <a:blip r:embed="rId2" cstate="print"/>
            <a:srcRect/>
            <a:tile tx="0" ty="0" sx="100000" sy="100000" flip="none" algn="tl"/>
          </a:blipFill>
          <a:ln w="31750">
            <a:solidFill>
              <a:srgbClr val="800000"/>
            </a:solidFill>
            <a:miter lim="800000"/>
          </a:ln>
        </p:spPr>
        <p:txBody>
          <a:bodyPr vert="eaVert">
            <a:spAutoFit/>
          </a:bodyPr>
          <a:lstStyle/>
          <a:p>
            <a:pPr>
              <a:defRPr/>
            </a:pPr>
            <a:r>
              <a:rPr lang="zh-CN" altLang="en-US" sz="2400" b="1" dirty="0">
                <a:solidFill>
                  <a:schemeClr val="accent2">
                    <a:lumMod val="75000"/>
                  </a:schemeClr>
                </a:solidFill>
                <a:effectLst>
                  <a:outerShdw blurRad="38100" dist="38100" dir="2700000" algn="tl">
                    <a:srgbClr val="C0C0C0"/>
                  </a:outerShdw>
                </a:effectLst>
                <a:latin typeface="黑体" panose="02010609060101010101" pitchFamily="49" charset="-122"/>
                <a:ea typeface="黑体" panose="02010609060101010101" pitchFamily="49" charset="-122"/>
              </a:rPr>
              <a:t>建构正确的历史认识</a:t>
            </a:r>
          </a:p>
        </p:txBody>
      </p:sp>
      <p:cxnSp>
        <p:nvCxnSpPr>
          <p:cNvPr id="49" name="直接连接符 48"/>
          <p:cNvCxnSpPr>
            <a:cxnSpLocks noChangeShapeType="1"/>
          </p:cNvCxnSpPr>
          <p:nvPr/>
        </p:nvCxnSpPr>
        <p:spPr bwMode="auto">
          <a:xfrm>
            <a:off x="7632505" y="1339219"/>
            <a:ext cx="0" cy="3021806"/>
          </a:xfrm>
          <a:prstGeom prst="line">
            <a:avLst/>
          </a:prstGeom>
          <a:noFill/>
          <a:ln w="53975">
            <a:solidFill>
              <a:srgbClr val="FF0000"/>
            </a:solidFill>
            <a:round/>
          </a:ln>
        </p:spPr>
      </p:cxnSp>
      <p:cxnSp>
        <p:nvCxnSpPr>
          <p:cNvPr id="53" name="直接连接符 52"/>
          <p:cNvCxnSpPr>
            <a:cxnSpLocks noChangeShapeType="1"/>
          </p:cNvCxnSpPr>
          <p:nvPr/>
        </p:nvCxnSpPr>
        <p:spPr bwMode="auto">
          <a:xfrm flipH="1">
            <a:off x="7150735" y="1285240"/>
            <a:ext cx="288290" cy="0"/>
          </a:xfrm>
          <a:prstGeom prst="line">
            <a:avLst/>
          </a:prstGeom>
          <a:noFill/>
          <a:ln w="50800">
            <a:solidFill>
              <a:srgbClr val="FF0000"/>
            </a:solidFill>
            <a:round/>
          </a:ln>
        </p:spPr>
      </p:cxnSp>
      <p:cxnSp>
        <p:nvCxnSpPr>
          <p:cNvPr id="58" name="直接连接符 57"/>
          <p:cNvCxnSpPr>
            <a:cxnSpLocks noChangeShapeType="1"/>
          </p:cNvCxnSpPr>
          <p:nvPr/>
        </p:nvCxnSpPr>
        <p:spPr bwMode="auto">
          <a:xfrm>
            <a:off x="7114345" y="2815433"/>
            <a:ext cx="171450" cy="0"/>
          </a:xfrm>
          <a:prstGeom prst="line">
            <a:avLst/>
          </a:prstGeom>
          <a:noFill/>
          <a:ln w="50800">
            <a:solidFill>
              <a:srgbClr val="FF0000"/>
            </a:solidFill>
            <a:round/>
          </a:ln>
        </p:spPr>
      </p:cxnSp>
      <p:sp>
        <p:nvSpPr>
          <p:cNvPr id="8225" name="Text Box 33"/>
          <p:cNvSpPr txBox="1">
            <a:spLocks noChangeArrowheads="1"/>
          </p:cNvSpPr>
          <p:nvPr/>
        </p:nvSpPr>
        <p:spPr bwMode="auto">
          <a:xfrm>
            <a:off x="2764790" y="109855"/>
            <a:ext cx="5069205" cy="732155"/>
          </a:xfrm>
          <a:prstGeom prst="rect">
            <a:avLst/>
          </a:prstGeom>
          <a:noFill/>
          <a:ln>
            <a:noFill/>
          </a:ln>
          <a:effectLst/>
        </p:spPr>
        <p:txBody>
          <a:bodyPr wrap="square">
            <a:spAutoFit/>
          </a:bodyPr>
          <a:lstStyle/>
          <a:p>
            <a:pPr>
              <a:lnSpc>
                <a:spcPts val="5000"/>
              </a:lnSpc>
              <a:defRPr/>
            </a:pPr>
            <a:r>
              <a:rPr lang="en-US" altLang="zh-CN" sz="3200" b="1" dirty="0">
                <a:effectLst>
                  <a:outerShdw blurRad="38100" dist="38100" dir="2700000" algn="tl">
                    <a:srgbClr val="C0C0C0"/>
                  </a:outerShdw>
                </a:effectLst>
                <a:latin typeface="黑体" panose="02010609060101010101" pitchFamily="49" charset="-122"/>
                <a:ea typeface="黑体" panose="02010609060101010101" pitchFamily="49" charset="-122"/>
              </a:rPr>
              <a:t> </a:t>
            </a:r>
            <a:r>
              <a:rPr lang="zh-CN" altLang="en-US" sz="2400" b="1" dirty="0" smtClean="0">
                <a:effectLst>
                  <a:outerShdw blurRad="38100" dist="38100" dir="2700000" algn="tl">
                    <a:srgbClr val="C0C0C0"/>
                  </a:outerShdw>
                </a:effectLst>
                <a:latin typeface="黑体" panose="02010609060101010101" pitchFamily="49" charset="-122"/>
                <a:ea typeface="黑体" panose="02010609060101010101" pitchFamily="49" charset="-122"/>
              </a:rPr>
              <a:t>历史学科核心</a:t>
            </a:r>
            <a:r>
              <a:rPr lang="zh-CN" altLang="en-US" sz="2400" b="1" dirty="0">
                <a:effectLst>
                  <a:outerShdw blurRad="38100" dist="38100" dir="2700000" algn="tl">
                    <a:srgbClr val="C0C0C0"/>
                  </a:outerShdw>
                </a:effectLst>
                <a:latin typeface="黑体" panose="02010609060101010101" pitchFamily="49" charset="-122"/>
                <a:ea typeface="黑体" panose="02010609060101010101" pitchFamily="49" charset="-122"/>
              </a:rPr>
              <a:t>素养</a:t>
            </a:r>
            <a:r>
              <a:rPr lang="zh-CN" altLang="en-US" sz="2400" b="1" dirty="0" smtClean="0">
                <a:effectLst>
                  <a:outerShdw blurRad="38100" dist="38100" dir="2700000" algn="tl">
                    <a:srgbClr val="C0C0C0"/>
                  </a:outerShdw>
                </a:effectLst>
                <a:latin typeface="黑体" panose="02010609060101010101" pitchFamily="49" charset="-122"/>
                <a:ea typeface="黑体" panose="02010609060101010101" pitchFamily="49" charset="-122"/>
              </a:rPr>
              <a:t>的整体结构关系</a:t>
            </a:r>
            <a:endParaRPr lang="zh-CN" altLang="en-US" sz="2400" dirty="0">
              <a:latin typeface="Arial" panose="020B0604020202020204" pitchFamily="34" charset="0"/>
            </a:endParaRPr>
          </a:p>
        </p:txBody>
      </p:sp>
      <p:cxnSp>
        <p:nvCxnSpPr>
          <p:cNvPr id="32" name="直接箭头连接符 31"/>
          <p:cNvCxnSpPr>
            <a:cxnSpLocks noChangeShapeType="1"/>
          </p:cNvCxnSpPr>
          <p:nvPr/>
        </p:nvCxnSpPr>
        <p:spPr bwMode="auto">
          <a:xfrm>
            <a:off x="7285795" y="2815433"/>
            <a:ext cx="285750" cy="0"/>
          </a:xfrm>
          <a:prstGeom prst="straightConnector1">
            <a:avLst/>
          </a:prstGeom>
          <a:noFill/>
          <a:ln w="47625">
            <a:solidFill>
              <a:srgbClr val="FF0000"/>
            </a:solidFill>
            <a:round/>
            <a:tailEnd type="arrow" w="med" len="med"/>
          </a:ln>
        </p:spPr>
      </p:cxnSp>
      <p:cxnSp>
        <p:nvCxnSpPr>
          <p:cNvPr id="2" name="直接连接符 1"/>
          <p:cNvCxnSpPr>
            <a:cxnSpLocks noChangeShapeType="1"/>
          </p:cNvCxnSpPr>
          <p:nvPr/>
        </p:nvCxnSpPr>
        <p:spPr bwMode="auto">
          <a:xfrm flipH="1">
            <a:off x="7150735" y="1939925"/>
            <a:ext cx="288290" cy="0"/>
          </a:xfrm>
          <a:prstGeom prst="line">
            <a:avLst/>
          </a:prstGeom>
          <a:noFill/>
          <a:ln w="50800">
            <a:solidFill>
              <a:srgbClr val="FF0000"/>
            </a:solidFill>
            <a:round/>
          </a:ln>
        </p:spPr>
      </p:cxnSp>
      <p:cxnSp>
        <p:nvCxnSpPr>
          <p:cNvPr id="5" name="直接连接符 4"/>
          <p:cNvCxnSpPr>
            <a:cxnSpLocks noChangeShapeType="1"/>
          </p:cNvCxnSpPr>
          <p:nvPr/>
        </p:nvCxnSpPr>
        <p:spPr bwMode="auto">
          <a:xfrm flipH="1">
            <a:off x="7150735" y="3620770"/>
            <a:ext cx="288290" cy="0"/>
          </a:xfrm>
          <a:prstGeom prst="line">
            <a:avLst/>
          </a:prstGeom>
          <a:noFill/>
          <a:ln w="50800">
            <a:solidFill>
              <a:srgbClr val="FF0000"/>
            </a:solidFill>
            <a:round/>
          </a:ln>
        </p:spPr>
      </p:cxnSp>
      <p:cxnSp>
        <p:nvCxnSpPr>
          <p:cNvPr id="6" name="直接连接符 5"/>
          <p:cNvCxnSpPr>
            <a:cxnSpLocks noChangeShapeType="1"/>
          </p:cNvCxnSpPr>
          <p:nvPr/>
        </p:nvCxnSpPr>
        <p:spPr bwMode="auto">
          <a:xfrm flipH="1">
            <a:off x="7150735" y="4370070"/>
            <a:ext cx="288290" cy="0"/>
          </a:xfrm>
          <a:prstGeom prst="line">
            <a:avLst/>
          </a:prstGeom>
          <a:noFill/>
          <a:ln w="50800">
            <a:solidFill>
              <a:srgbClr val="FF0000"/>
            </a:solidFill>
            <a:round/>
          </a:ln>
        </p:spPr>
      </p:cxn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483518"/>
            <a:ext cx="7669924" cy="2123658"/>
          </a:xfrm>
          <a:prstGeom prst="rect">
            <a:avLst/>
          </a:prstGeom>
        </p:spPr>
        <p:txBody>
          <a:bodyPr wrap="square">
            <a:spAutoFit/>
          </a:bodyPr>
          <a:lstStyle/>
          <a:p>
            <a:pPr algn="ctr"/>
            <a:r>
              <a:rPr lang="zh-CN" altLang="en-US" sz="2400" kern="0" dirty="0">
                <a:solidFill>
                  <a:srgbClr val="FF0000"/>
                </a:solidFill>
                <a:latin typeface="黑体" panose="02010609060101010101" pitchFamily="49" charset="-122"/>
                <a:ea typeface="黑体" panose="02010609060101010101" pitchFamily="49" charset="-122"/>
                <a:cs typeface="-webkit-standard"/>
              </a:rPr>
              <a:t>本课</a:t>
            </a:r>
            <a:r>
              <a:rPr lang="zh-CN" altLang="zh-CN" sz="2400" kern="0" dirty="0">
                <a:solidFill>
                  <a:srgbClr val="FF0000"/>
                </a:solidFill>
                <a:latin typeface="黑体" panose="02010609060101010101" pitchFamily="49" charset="-122"/>
                <a:ea typeface="黑体" panose="02010609060101010101" pitchFamily="49" charset="-122"/>
                <a:cs typeface="-webkit-standard"/>
              </a:rPr>
              <a:t>教学设计及其教学</a:t>
            </a:r>
            <a:r>
              <a:rPr lang="zh-CN" altLang="zh-CN" sz="2400" kern="0" dirty="0" smtClean="0">
                <a:solidFill>
                  <a:srgbClr val="FF0000"/>
                </a:solidFill>
                <a:latin typeface="黑体" panose="02010609060101010101" pitchFamily="49" charset="-122"/>
                <a:ea typeface="黑体" panose="02010609060101010101" pitchFamily="49" charset="-122"/>
                <a:cs typeface="-webkit-standard"/>
              </a:rPr>
              <a:t>理念</a:t>
            </a:r>
            <a:r>
              <a:rPr lang="zh-CN" altLang="en-US" sz="2400" kern="0" dirty="0" smtClean="0">
                <a:solidFill>
                  <a:srgbClr val="FF0000"/>
                </a:solidFill>
                <a:latin typeface="黑体" panose="02010609060101010101" pitchFamily="49" charset="-122"/>
                <a:ea typeface="黑体" panose="02010609060101010101" pitchFamily="49" charset="-122"/>
                <a:cs typeface="-webkit-standard"/>
              </a:rPr>
              <a:t>（一）</a:t>
            </a:r>
            <a:endParaRPr lang="zh-CN" altLang="zh-CN" sz="24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endParaRPr lang="en-US" altLang="zh-CN" kern="0" dirty="0">
              <a:solidFill>
                <a:srgbClr val="0000FF"/>
              </a:solidFill>
              <a:latin typeface="黑体" panose="02010609060101010101" pitchFamily="49" charset="-122"/>
              <a:ea typeface="黑体" panose="02010609060101010101" pitchFamily="49" charset="-122"/>
              <a:cs typeface="-webkit-standard"/>
            </a:endParaRPr>
          </a:p>
          <a:p>
            <a:r>
              <a:rPr lang="en-US" altLang="zh-CN" kern="0" dirty="0">
                <a:solidFill>
                  <a:srgbClr val="0000FF"/>
                </a:solidFill>
                <a:latin typeface="黑体" panose="02010609060101010101" pitchFamily="49" charset="-122"/>
                <a:ea typeface="黑体" panose="02010609060101010101" pitchFamily="49" charset="-122"/>
                <a:cs typeface="-webkit-standard"/>
              </a:rPr>
              <a:t>A.</a:t>
            </a:r>
            <a:r>
              <a:rPr lang="zh-CN" altLang="en-US" kern="0" dirty="0">
                <a:solidFill>
                  <a:srgbClr val="0000FF"/>
                </a:solidFill>
                <a:latin typeface="黑体" panose="02010609060101010101" pitchFamily="49" charset="-122"/>
                <a:ea typeface="黑体" panose="02010609060101010101" pitchFamily="49" charset="-122"/>
                <a:cs typeface="-webkit-standard"/>
              </a:rPr>
              <a:t>学生主体：</a:t>
            </a:r>
            <a:r>
              <a:rPr lang="zh-CN" altLang="zh-CN" kern="0" dirty="0">
                <a:solidFill>
                  <a:srgbClr val="C00000"/>
                </a:solidFill>
                <a:latin typeface="黑体" panose="02010609060101010101" pitchFamily="49" charset="-122"/>
                <a:ea typeface="黑体" panose="02010609060101010101" pitchFamily="49" charset="-122"/>
                <a:cs typeface="-webkit-standard"/>
              </a:rPr>
              <a:t>遵从学生</a:t>
            </a:r>
            <a:r>
              <a:rPr lang="zh-CN" altLang="en-US" kern="0" dirty="0">
                <a:solidFill>
                  <a:srgbClr val="C00000"/>
                </a:solidFill>
                <a:latin typeface="黑体" panose="02010609060101010101" pitchFamily="49" charset="-122"/>
                <a:ea typeface="黑体" panose="02010609060101010101" pitchFamily="49" charset="-122"/>
                <a:cs typeface="-webkit-standard"/>
              </a:rPr>
              <a:t>的</a:t>
            </a:r>
            <a:r>
              <a:rPr lang="zh-CN" altLang="zh-CN" kern="0" dirty="0">
                <a:solidFill>
                  <a:srgbClr val="C00000"/>
                </a:solidFill>
                <a:latin typeface="黑体" panose="02010609060101010101" pitchFamily="49" charset="-122"/>
                <a:ea typeface="黑体" panose="02010609060101010101" pitchFamily="49" charset="-122"/>
                <a:cs typeface="-webkit-standard"/>
              </a:rPr>
              <a:t>认知心理</a:t>
            </a:r>
            <a:r>
              <a:rPr lang="zh-CN" altLang="en-US" kern="0" dirty="0">
                <a:solidFill>
                  <a:srgbClr val="C00000"/>
                </a:solidFill>
                <a:latin typeface="黑体" panose="02010609060101010101" pitchFamily="49" charset="-122"/>
                <a:ea typeface="黑体" panose="02010609060101010101" pitchFamily="49" charset="-122"/>
                <a:cs typeface="-webkit-standard"/>
              </a:rPr>
              <a:t>特征。</a:t>
            </a:r>
            <a:endParaRPr lang="en-US" altLang="zh-CN" kern="0" dirty="0">
              <a:solidFill>
                <a:srgbClr val="C00000"/>
              </a:solidFill>
              <a:latin typeface="黑体" panose="02010609060101010101" pitchFamily="49" charset="-122"/>
              <a:ea typeface="黑体" panose="02010609060101010101" pitchFamily="49" charset="-122"/>
              <a:cs typeface="-webkit-standard"/>
            </a:endParaRP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endParaRPr lang="en-US" altLang="zh-CN" b="1" kern="0" dirty="0" smtClean="0">
              <a:solidFill>
                <a:srgbClr val="C00000"/>
              </a:solidFill>
              <a:latin typeface="黑体" panose="02010609060101010101" pitchFamily="49" charset="-122"/>
              <a:ea typeface="黑体" panose="02010609060101010101" pitchFamily="49" charset="-122"/>
              <a:cs typeface="-webkit-standard"/>
            </a:endParaRP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r>
              <a:rPr lang="en-US" altLang="zh-CN" b="1" kern="0" dirty="0" smtClean="0">
                <a:solidFill>
                  <a:srgbClr val="C00000"/>
                </a:solidFill>
                <a:latin typeface="黑体" panose="02010609060101010101" pitchFamily="49" charset="-122"/>
                <a:ea typeface="黑体" panose="02010609060101010101" pitchFamily="49" charset="-122"/>
                <a:cs typeface="-webkit-standard"/>
              </a:rPr>
              <a:t>  </a:t>
            </a:r>
            <a:r>
              <a:rPr lang="zh-CN" altLang="zh-CN" b="1" kern="0" dirty="0" smtClean="0">
                <a:solidFill>
                  <a:srgbClr val="000000"/>
                </a:solidFill>
                <a:latin typeface="Calibri" panose="020F0502020204030204" pitchFamily="34" charset="0"/>
                <a:ea typeface="-webkit-standard"/>
                <a:cs typeface="-webkit-standard"/>
              </a:rPr>
              <a:t>从</a:t>
            </a:r>
            <a:r>
              <a:rPr lang="zh-CN" altLang="zh-CN" b="1" kern="0" dirty="0">
                <a:solidFill>
                  <a:srgbClr val="000000"/>
                </a:solidFill>
                <a:latin typeface="Calibri" panose="020F0502020204030204" pitchFamily="34" charset="0"/>
                <a:ea typeface="-webkit-standard"/>
                <a:cs typeface="-webkit-standard"/>
              </a:rPr>
              <a:t>感性到理性，从微观到宏观，从具体到抽象</a:t>
            </a:r>
            <a:r>
              <a:rPr lang="zh-CN" altLang="zh-CN" b="1" kern="0" dirty="0" smtClean="0">
                <a:solidFill>
                  <a:srgbClr val="000000"/>
                </a:solidFill>
                <a:latin typeface="Calibri" panose="020F0502020204030204" pitchFamily="34" charset="0"/>
                <a:ea typeface="-webkit-standard"/>
                <a:cs typeface="-webkit-standard"/>
              </a:rPr>
              <a:t>。</a:t>
            </a:r>
            <a:endParaRPr lang="en-US" altLang="zh-CN" b="1" kern="0" dirty="0" smtClean="0">
              <a:solidFill>
                <a:srgbClr val="000000"/>
              </a:solidFill>
              <a:latin typeface="Calibri" panose="020F0502020204030204" pitchFamily="34" charset="0"/>
              <a:ea typeface="-webkit-standard"/>
              <a:cs typeface="-webkit-standard"/>
            </a:endParaRPr>
          </a:p>
          <a:p>
            <a:r>
              <a:rPr lang="en-US" altLang="zh-CN" b="1" kern="0" dirty="0">
                <a:solidFill>
                  <a:srgbClr val="000000"/>
                </a:solidFill>
                <a:latin typeface="Calibri" panose="020F0502020204030204" pitchFamily="34" charset="0"/>
                <a:ea typeface="-webkit-standard"/>
                <a:cs typeface="-webkit-standard"/>
              </a:rPr>
              <a:t> </a:t>
            </a:r>
            <a:r>
              <a:rPr lang="en-US" altLang="zh-CN" b="1" kern="0" dirty="0" smtClean="0">
                <a:solidFill>
                  <a:srgbClr val="000000"/>
                </a:solidFill>
                <a:latin typeface="Calibri" panose="020F0502020204030204" pitchFamily="34" charset="0"/>
                <a:ea typeface="-webkit-standard"/>
                <a:cs typeface="-webkit-standard"/>
              </a:rPr>
              <a:t>       </a:t>
            </a:r>
            <a:r>
              <a:rPr lang="zh-CN" altLang="zh-CN" b="1" kern="0" dirty="0" smtClean="0">
                <a:solidFill>
                  <a:srgbClr val="000000"/>
                </a:solidFill>
                <a:latin typeface="Calibri" panose="020F0502020204030204" pitchFamily="34" charset="0"/>
                <a:ea typeface="-webkit-standard"/>
                <a:cs typeface="-webkit-standard"/>
              </a:rPr>
              <a:t>从</a:t>
            </a:r>
            <a:r>
              <a:rPr lang="zh-CN" altLang="zh-CN" b="1" kern="0" dirty="0">
                <a:solidFill>
                  <a:srgbClr val="000000"/>
                </a:solidFill>
                <a:latin typeface="Calibri" panose="020F0502020204030204" pitchFamily="34" charset="0"/>
                <a:ea typeface="-webkit-standard"/>
                <a:cs typeface="-webkit-standard"/>
              </a:rPr>
              <a:t>过去现实中的人的</a:t>
            </a:r>
            <a:r>
              <a:rPr lang="zh-CN" altLang="zh-CN" b="1" kern="0" dirty="0">
                <a:solidFill>
                  <a:srgbClr val="FF0000"/>
                </a:solidFill>
                <a:latin typeface="楷体" panose="02010609060101010101" pitchFamily="49" charset="-122"/>
                <a:ea typeface="楷体" panose="02010609060101010101" pitchFamily="49" charset="-122"/>
                <a:cs typeface="-webkit-standard"/>
              </a:rPr>
              <a:t>真实生活</a:t>
            </a:r>
            <a:r>
              <a:rPr lang="zh-CN" altLang="zh-CN" b="1" kern="0" dirty="0">
                <a:solidFill>
                  <a:srgbClr val="000000"/>
                </a:solidFill>
                <a:latin typeface="Calibri" panose="020F0502020204030204" pitchFamily="34" charset="0"/>
                <a:ea typeface="-webkit-standard"/>
                <a:cs typeface="-webkit-standard"/>
              </a:rPr>
              <a:t>这一视角出发，以某一具体问题的微观</a:t>
            </a:r>
            <a:r>
              <a:rPr lang="zh-CN" altLang="en-US" b="1" kern="0" dirty="0">
                <a:solidFill>
                  <a:srgbClr val="000000"/>
                </a:solidFill>
                <a:latin typeface="Calibri" panose="020F0502020204030204" pitchFamily="34" charset="0"/>
                <a:ea typeface="-webkit-standard"/>
                <a:cs typeface="-webkit-standard"/>
              </a:rPr>
              <a:t>层面</a:t>
            </a:r>
            <a:r>
              <a:rPr lang="zh-CN" altLang="zh-CN" b="1" kern="0" dirty="0">
                <a:solidFill>
                  <a:srgbClr val="000000"/>
                </a:solidFill>
                <a:latin typeface="Calibri" panose="020F0502020204030204" pitchFamily="34" charset="0"/>
                <a:ea typeface="-webkit-standard"/>
                <a:cs typeface="-webkit-standard"/>
              </a:rPr>
              <a:t>逐步展开完整的历史画卷，从而打开学生对历史社会的整体认知</a:t>
            </a:r>
            <a:r>
              <a:rPr lang="zh-CN" altLang="zh-CN" b="1" kern="0" dirty="0" smtClean="0">
                <a:solidFill>
                  <a:srgbClr val="000000"/>
                </a:solidFill>
                <a:latin typeface="Calibri" panose="020F0502020204030204" pitchFamily="34" charset="0"/>
                <a:ea typeface="-webkit-standard"/>
                <a:cs typeface="-webkit-standard"/>
              </a:rPr>
              <a:t>。</a:t>
            </a:r>
          </a:p>
        </p:txBody>
      </p:sp>
    </p:spTree>
    <p:extLst>
      <p:ext uri="{BB962C8B-B14F-4D97-AF65-F5344CB8AC3E}">
        <p14:creationId xmlns:p14="http://schemas.microsoft.com/office/powerpoint/2010/main" val="1243677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339502"/>
            <a:ext cx="8712968" cy="4278094"/>
          </a:xfrm>
          <a:prstGeom prst="rect">
            <a:avLst/>
          </a:prstGeom>
        </p:spPr>
        <p:txBody>
          <a:bodyPr wrap="square">
            <a:spAutoFit/>
          </a:bodyPr>
          <a:lstStyle/>
          <a:p>
            <a:pPr algn="ctr"/>
            <a:r>
              <a:rPr lang="zh-CN" altLang="en-US" sz="2400" kern="0" dirty="0">
                <a:solidFill>
                  <a:srgbClr val="FF0000"/>
                </a:solidFill>
                <a:latin typeface="黑体" panose="02010609060101010101" pitchFamily="49" charset="-122"/>
                <a:ea typeface="黑体" panose="02010609060101010101" pitchFamily="49" charset="-122"/>
                <a:cs typeface="-webkit-standard"/>
              </a:rPr>
              <a:t>本课</a:t>
            </a:r>
            <a:r>
              <a:rPr lang="zh-CN" altLang="zh-CN" sz="2400" kern="0" dirty="0">
                <a:solidFill>
                  <a:srgbClr val="FF0000"/>
                </a:solidFill>
                <a:latin typeface="黑体" panose="02010609060101010101" pitchFamily="49" charset="-122"/>
                <a:ea typeface="黑体" panose="02010609060101010101" pitchFamily="49" charset="-122"/>
                <a:cs typeface="-webkit-standard"/>
              </a:rPr>
              <a:t>教学设计及其教学</a:t>
            </a:r>
            <a:r>
              <a:rPr lang="zh-CN" altLang="zh-CN" sz="2400" kern="0" dirty="0" smtClean="0">
                <a:solidFill>
                  <a:srgbClr val="FF0000"/>
                </a:solidFill>
                <a:latin typeface="黑体" panose="02010609060101010101" pitchFamily="49" charset="-122"/>
                <a:ea typeface="黑体" panose="02010609060101010101" pitchFamily="49" charset="-122"/>
                <a:cs typeface="-webkit-standard"/>
              </a:rPr>
              <a:t>理念</a:t>
            </a:r>
            <a:r>
              <a:rPr lang="zh-CN" altLang="en-US" sz="2400" kern="0" dirty="0" smtClean="0">
                <a:solidFill>
                  <a:srgbClr val="FF0000"/>
                </a:solidFill>
                <a:latin typeface="黑体" panose="02010609060101010101" pitchFamily="49" charset="-122"/>
                <a:ea typeface="黑体" panose="02010609060101010101" pitchFamily="49" charset="-122"/>
                <a:cs typeface="-webkit-standard"/>
              </a:rPr>
              <a:t>（二）</a:t>
            </a:r>
            <a:endParaRPr lang="zh-CN" altLang="zh-CN" sz="24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endParaRPr lang="en-US" altLang="zh-CN" kern="0" dirty="0">
              <a:solidFill>
                <a:srgbClr val="0000FF"/>
              </a:solidFill>
              <a:latin typeface="黑体" panose="02010609060101010101" pitchFamily="49" charset="-122"/>
              <a:ea typeface="黑体" panose="02010609060101010101" pitchFamily="49" charset="-122"/>
              <a:cs typeface="-webkit-standard"/>
            </a:endParaRPr>
          </a:p>
          <a:p>
            <a:r>
              <a:rPr lang="en-US" altLang="zh-CN" kern="0" dirty="0" smtClean="0">
                <a:solidFill>
                  <a:srgbClr val="0000FF"/>
                </a:solidFill>
                <a:latin typeface="黑体" panose="02010609060101010101" pitchFamily="49" charset="-122"/>
                <a:ea typeface="黑体" panose="02010609060101010101" pitchFamily="49" charset="-122"/>
                <a:cs typeface="-webkit-standard"/>
              </a:rPr>
              <a:t>B.</a:t>
            </a:r>
            <a:r>
              <a:rPr lang="zh-CN" altLang="zh-CN" kern="0" dirty="0" smtClean="0">
                <a:solidFill>
                  <a:srgbClr val="0000FF"/>
                </a:solidFill>
                <a:latin typeface="黑体" panose="02010609060101010101" pitchFamily="49" charset="-122"/>
                <a:ea typeface="黑体" panose="02010609060101010101" pitchFamily="49" charset="-122"/>
                <a:cs typeface="-webkit-standard"/>
              </a:rPr>
              <a:t>认识社会</a:t>
            </a:r>
            <a:r>
              <a:rPr lang="zh-CN" altLang="en-US" kern="0" dirty="0" smtClean="0">
                <a:solidFill>
                  <a:srgbClr val="0000FF"/>
                </a:solidFill>
                <a:latin typeface="黑体" panose="02010609060101010101" pitchFamily="49" charset="-122"/>
                <a:ea typeface="黑体" panose="02010609060101010101" pitchFamily="49" charset="-122"/>
                <a:cs typeface="-webkit-standard"/>
              </a:rPr>
              <a:t>：</a:t>
            </a:r>
            <a:r>
              <a:rPr lang="zh-CN" altLang="en-US" kern="0" dirty="0" smtClean="0">
                <a:solidFill>
                  <a:srgbClr val="C00000"/>
                </a:solidFill>
                <a:latin typeface="黑体" panose="02010609060101010101" pitchFamily="49" charset="-122"/>
                <a:ea typeface="黑体" panose="02010609060101010101" pitchFamily="49" charset="-122"/>
                <a:cs typeface="-webkit-standard"/>
              </a:rPr>
              <a:t>认识社会</a:t>
            </a:r>
            <a:r>
              <a:rPr lang="zh-CN" altLang="zh-CN" kern="0" dirty="0" smtClean="0">
                <a:solidFill>
                  <a:srgbClr val="C00000"/>
                </a:solidFill>
                <a:latin typeface="黑体" panose="02010609060101010101" pitchFamily="49" charset="-122"/>
                <a:ea typeface="黑体" panose="02010609060101010101" pitchFamily="49" charset="-122"/>
                <a:cs typeface="-webkit-standard"/>
              </a:rPr>
              <a:t>的整体性</a:t>
            </a:r>
            <a:r>
              <a:rPr lang="zh-CN" altLang="en-US" kern="0" dirty="0" smtClean="0">
                <a:solidFill>
                  <a:srgbClr val="C00000"/>
                </a:solidFill>
                <a:latin typeface="黑体" panose="02010609060101010101" pitchFamily="49" charset="-122"/>
                <a:ea typeface="黑体" panose="02010609060101010101" pitchFamily="49" charset="-122"/>
                <a:cs typeface="-webkit-standard"/>
              </a:rPr>
              <a:t>与复杂性。</a:t>
            </a:r>
            <a:endParaRPr lang="en-US" altLang="zh-CN" kern="0" dirty="0" smtClean="0">
              <a:solidFill>
                <a:srgbClr val="C00000"/>
              </a:solidFill>
              <a:latin typeface="黑体" panose="02010609060101010101" pitchFamily="49" charset="-122"/>
              <a:ea typeface="黑体" panose="02010609060101010101" pitchFamily="49" charset="-122"/>
              <a:cs typeface="-webkit-standard"/>
            </a:endParaRPr>
          </a:p>
          <a:p>
            <a:r>
              <a:rPr lang="zh-CN" altLang="en-US" b="1" kern="0" dirty="0" smtClean="0">
                <a:solidFill>
                  <a:srgbClr val="000000"/>
                </a:solidFill>
                <a:latin typeface="Calibri" panose="020F0502020204030204" pitchFamily="34" charset="0"/>
                <a:ea typeface="-webkit-standard"/>
                <a:cs typeface="-webkit-standard"/>
              </a:rPr>
              <a:t>         </a:t>
            </a:r>
            <a:r>
              <a:rPr lang="zh-CN" altLang="en-US" sz="1600" b="1" kern="0" dirty="0">
                <a:solidFill>
                  <a:srgbClr val="000000"/>
                </a:solidFill>
                <a:latin typeface="Calibri" panose="020F0502020204030204" pitchFamily="34" charset="0"/>
                <a:ea typeface="-webkit-standard"/>
                <a:cs typeface="-webkit-standard"/>
              </a:rPr>
              <a:t>本课教学立足于“开放”这一主题，但又引导学生通过事实认识到“开放”过程中所遇到的种种难题，从而更为深刻地认识到“开放”不是一帆风顺的，</a:t>
            </a:r>
            <a:r>
              <a:rPr lang="zh-CN" altLang="en-US" b="1" kern="0" dirty="0" smtClean="0">
                <a:solidFill>
                  <a:srgbClr val="FF0000"/>
                </a:solidFill>
                <a:latin typeface="楷体" panose="02010609060101010101" pitchFamily="49" charset="-122"/>
                <a:ea typeface="楷体" panose="02010609060101010101" pitchFamily="49" charset="-122"/>
                <a:cs typeface="-webkit-standard"/>
              </a:rPr>
              <a:t>深圳不是轻松“一夜崛起”的</a:t>
            </a:r>
            <a:r>
              <a:rPr lang="zh-CN" altLang="en-US" sz="1600" b="1" kern="0" dirty="0">
                <a:solidFill>
                  <a:srgbClr val="000000"/>
                </a:solidFill>
                <a:latin typeface="Calibri" panose="020F0502020204030204" pitchFamily="34" charset="0"/>
                <a:ea typeface="-webkit-standard"/>
                <a:cs typeface="-webkit-standard"/>
              </a:rPr>
              <a:t>，需要改革者的智慧与勇气。</a:t>
            </a:r>
            <a:endParaRPr lang="en-US" altLang="zh-CN" sz="1600" b="1" kern="0" dirty="0">
              <a:solidFill>
                <a:srgbClr val="000000"/>
              </a:solidFill>
              <a:latin typeface="Calibri" panose="020F0502020204030204" pitchFamily="34" charset="0"/>
              <a:ea typeface="-webkit-standard"/>
              <a:cs typeface="-webkit-standard"/>
            </a:endParaRPr>
          </a:p>
          <a:p>
            <a:r>
              <a:rPr lang="en-US" altLang="zh-CN" kern="0" dirty="0" smtClean="0">
                <a:solidFill>
                  <a:srgbClr val="C00000"/>
                </a:solidFill>
                <a:latin typeface="黑体" panose="02010609060101010101" pitchFamily="49" charset="-122"/>
                <a:ea typeface="黑体" panose="02010609060101010101" pitchFamily="49" charset="-122"/>
                <a:cs typeface="-webkit-standard"/>
              </a:rPr>
              <a:t>    </a:t>
            </a:r>
          </a:p>
          <a:p>
            <a:r>
              <a:rPr lang="en-US" altLang="zh-CN" kern="0" dirty="0">
                <a:solidFill>
                  <a:srgbClr val="C00000"/>
                </a:solidFill>
                <a:latin typeface="黑体" panose="02010609060101010101" pitchFamily="49" charset="-122"/>
                <a:ea typeface="黑体" panose="02010609060101010101" pitchFamily="49" charset="-122"/>
                <a:cs typeface="-webkit-standard"/>
              </a:rPr>
              <a:t> </a:t>
            </a:r>
            <a:r>
              <a:rPr lang="en-US" altLang="zh-CN" kern="0" dirty="0" smtClean="0">
                <a:solidFill>
                  <a:srgbClr val="C00000"/>
                </a:solidFill>
                <a:latin typeface="黑体" panose="02010609060101010101" pitchFamily="49" charset="-122"/>
                <a:ea typeface="黑体" panose="02010609060101010101" pitchFamily="49" charset="-122"/>
                <a:cs typeface="-webkit-standard"/>
              </a:rPr>
              <a:t> </a:t>
            </a:r>
            <a:r>
              <a:rPr lang="zh-CN" altLang="en-US" b="1" kern="0" dirty="0" smtClean="0">
                <a:solidFill>
                  <a:srgbClr val="FF0000"/>
                </a:solidFill>
                <a:latin typeface="黑体" panose="02010609060101010101" pitchFamily="49" charset="-122"/>
                <a:ea typeface="黑体" panose="02010609060101010101" pitchFamily="49" charset="-122"/>
                <a:cs typeface="-webkit-standard"/>
              </a:rPr>
              <a:t>“开放”与“改革”的关系：</a:t>
            </a:r>
            <a:endParaRPr lang="en-US" altLang="zh-CN" b="1" kern="0" dirty="0" smtClean="0">
              <a:solidFill>
                <a:srgbClr val="FF0000"/>
              </a:solidFill>
              <a:latin typeface="黑体" panose="02010609060101010101" pitchFamily="49" charset="-122"/>
              <a:ea typeface="黑体" panose="02010609060101010101" pitchFamily="49" charset="-122"/>
              <a:cs typeface="-webkit-standard"/>
            </a:endParaRPr>
          </a:p>
          <a:p>
            <a:r>
              <a:rPr lang="zh-CN" altLang="en-US" b="1" kern="0" dirty="0" smtClean="0">
                <a:solidFill>
                  <a:srgbClr val="000000"/>
                </a:solidFill>
                <a:latin typeface="Calibri" panose="020F0502020204030204" pitchFamily="34" charset="0"/>
                <a:ea typeface="-webkit-standard"/>
                <a:cs typeface="-webkit-standard"/>
              </a:rPr>
              <a:t>     </a:t>
            </a:r>
            <a:r>
              <a:rPr lang="zh-CN" altLang="en-US" sz="1600" b="1" kern="0" dirty="0" smtClean="0">
                <a:solidFill>
                  <a:srgbClr val="000000"/>
                </a:solidFill>
                <a:latin typeface="Calibri" panose="020F0502020204030204" pitchFamily="34" charset="0"/>
                <a:ea typeface="-webkit-standard"/>
                <a:cs typeface="-webkit-standard"/>
              </a:rPr>
              <a:t>“开放”</a:t>
            </a:r>
            <a:r>
              <a:rPr lang="zh-CN" altLang="en-US" sz="1600" b="1" kern="0" dirty="0">
                <a:solidFill>
                  <a:srgbClr val="000000"/>
                </a:solidFill>
                <a:latin typeface="Calibri" panose="020F0502020204030204" pitchFamily="34" charset="0"/>
                <a:ea typeface="-webkit-standard"/>
                <a:cs typeface="-webkit-standard"/>
              </a:rPr>
              <a:t>需要“改革”</a:t>
            </a:r>
            <a:r>
              <a:rPr lang="zh-CN" altLang="en-US" sz="1600" b="1" kern="0" dirty="0" smtClean="0">
                <a:solidFill>
                  <a:srgbClr val="000000"/>
                </a:solidFill>
                <a:latin typeface="Calibri" panose="020F0502020204030204" pitchFamily="34" charset="0"/>
                <a:ea typeface="-webkit-standard"/>
                <a:cs typeface="-webkit-standard"/>
              </a:rPr>
              <a:t>的环境条件，</a:t>
            </a:r>
            <a:r>
              <a:rPr lang="zh-CN" altLang="en-US" sz="1600" b="1" kern="0" dirty="0">
                <a:solidFill>
                  <a:srgbClr val="000000"/>
                </a:solidFill>
                <a:latin typeface="Calibri" panose="020F0502020204030204" pitchFamily="34" charset="0"/>
                <a:ea typeface="-webkit-standard"/>
                <a:cs typeface="-webkit-standard"/>
              </a:rPr>
              <a:t>没有真正</a:t>
            </a:r>
            <a:r>
              <a:rPr lang="zh-CN" altLang="en-US" sz="1600" b="1" kern="0" dirty="0" smtClean="0">
                <a:solidFill>
                  <a:srgbClr val="000000"/>
                </a:solidFill>
                <a:latin typeface="Calibri" panose="020F0502020204030204" pitchFamily="34" charset="0"/>
                <a:ea typeface="-webkit-standard"/>
                <a:cs typeface="-webkit-standard"/>
              </a:rPr>
              <a:t>的“改革”就</a:t>
            </a:r>
            <a:r>
              <a:rPr lang="zh-CN" altLang="en-US" sz="1600" b="1" kern="0" dirty="0">
                <a:solidFill>
                  <a:srgbClr val="000000"/>
                </a:solidFill>
                <a:latin typeface="Calibri" panose="020F0502020204030204" pitchFamily="34" charset="0"/>
                <a:ea typeface="-webkit-standard"/>
                <a:cs typeface="-webkit-standard"/>
              </a:rPr>
              <a:t>没有真正</a:t>
            </a:r>
            <a:r>
              <a:rPr lang="zh-CN" altLang="en-US" sz="1600" b="1" kern="0" dirty="0" smtClean="0">
                <a:solidFill>
                  <a:srgbClr val="000000"/>
                </a:solidFill>
                <a:latin typeface="Calibri" panose="020F0502020204030204" pitchFamily="34" charset="0"/>
                <a:ea typeface="-webkit-standard"/>
                <a:cs typeface="-webkit-standard"/>
              </a:rPr>
              <a:t>的“开放”，</a:t>
            </a:r>
            <a:r>
              <a:rPr lang="zh-CN" altLang="en-US" sz="1600" b="1" kern="0" dirty="0">
                <a:solidFill>
                  <a:srgbClr val="000000"/>
                </a:solidFill>
                <a:latin typeface="Calibri" panose="020F0502020204030204" pitchFamily="34" charset="0"/>
                <a:ea typeface="-webkit-standard"/>
                <a:cs typeface="-webkit-standard"/>
              </a:rPr>
              <a:t>只有彻底的改革，才能</a:t>
            </a:r>
            <a:r>
              <a:rPr lang="zh-CN" altLang="en-US" sz="1600" b="1" kern="0" dirty="0" smtClean="0">
                <a:solidFill>
                  <a:srgbClr val="000000"/>
                </a:solidFill>
                <a:latin typeface="Calibri" panose="020F0502020204030204" pitchFamily="34" charset="0"/>
                <a:ea typeface="-webkit-standard"/>
                <a:cs typeface="-webkit-standard"/>
              </a:rPr>
              <a:t>有真正的“全方位”</a:t>
            </a:r>
            <a:r>
              <a:rPr lang="zh-CN" altLang="en-US" sz="1600" b="1" kern="0" dirty="0">
                <a:solidFill>
                  <a:srgbClr val="000000"/>
                </a:solidFill>
                <a:latin typeface="Calibri" panose="020F0502020204030204" pitchFamily="34" charset="0"/>
                <a:ea typeface="-webkit-standard"/>
                <a:cs typeface="-webkit-standard"/>
              </a:rPr>
              <a:t>“多角度”“多层次”的开放</a:t>
            </a:r>
            <a:r>
              <a:rPr lang="zh-CN" altLang="en-US" sz="1600" b="1" kern="0" dirty="0" smtClean="0">
                <a:solidFill>
                  <a:srgbClr val="000000"/>
                </a:solidFill>
                <a:latin typeface="Calibri" panose="020F0502020204030204" pitchFamily="34" charset="0"/>
                <a:ea typeface="-webkit-standard"/>
                <a:cs typeface="-webkit-standard"/>
              </a:rPr>
              <a:t>。</a:t>
            </a:r>
            <a:endParaRPr lang="en-US" altLang="zh-CN" sz="1600" b="1" kern="0" dirty="0" smtClean="0">
              <a:solidFill>
                <a:srgbClr val="000000"/>
              </a:solidFill>
              <a:latin typeface="Calibri" panose="020F0502020204030204" pitchFamily="34" charset="0"/>
              <a:ea typeface="-webkit-standard"/>
              <a:cs typeface="-webkit-standard"/>
            </a:endParaRPr>
          </a:p>
          <a:p>
            <a:r>
              <a:rPr lang="en-US" altLang="zh-CN" sz="1600" b="1" kern="0" dirty="0">
                <a:solidFill>
                  <a:srgbClr val="000000"/>
                </a:solidFill>
                <a:latin typeface="Calibri" panose="020F0502020204030204" pitchFamily="34" charset="0"/>
                <a:ea typeface="-webkit-standard"/>
                <a:cs typeface="-webkit-standard"/>
              </a:rPr>
              <a:t> </a:t>
            </a:r>
            <a:r>
              <a:rPr lang="en-US" altLang="zh-CN" sz="1600" b="1" kern="0" dirty="0" smtClean="0">
                <a:solidFill>
                  <a:srgbClr val="000000"/>
                </a:solidFill>
                <a:latin typeface="Calibri" panose="020F0502020204030204" pitchFamily="34" charset="0"/>
                <a:ea typeface="-webkit-standard"/>
                <a:cs typeface="-webkit-standard"/>
              </a:rPr>
              <a:t>     </a:t>
            </a:r>
            <a:r>
              <a:rPr lang="zh-CN" altLang="en-US" sz="1600" b="1" kern="0" dirty="0" smtClean="0">
                <a:solidFill>
                  <a:srgbClr val="000000"/>
                </a:solidFill>
                <a:latin typeface="Calibri" panose="020F0502020204030204" pitchFamily="34" charset="0"/>
                <a:ea typeface="-webkit-standard"/>
                <a:cs typeface="-webkit-standard"/>
              </a:rPr>
              <a:t>“改革”是内在的决定动因，“开放”是求得发展的关键条件。两者都是为了进步发展。</a:t>
            </a:r>
            <a:r>
              <a:rPr lang="en-US" altLang="zh-CN" sz="1600" b="1" kern="0" dirty="0" smtClean="0">
                <a:solidFill>
                  <a:srgbClr val="C00000"/>
                </a:solidFill>
                <a:latin typeface="黑体" panose="02010609060101010101" pitchFamily="49" charset="-122"/>
                <a:ea typeface="黑体" panose="02010609060101010101" pitchFamily="49" charset="-122"/>
                <a:cs typeface="-webkit-standard"/>
              </a:rPr>
              <a:t>    </a:t>
            </a: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r>
              <a:rPr lang="en-US" altLang="zh-CN" b="1" kern="0" dirty="0" smtClean="0">
                <a:solidFill>
                  <a:srgbClr val="C00000"/>
                </a:solidFill>
                <a:latin typeface="黑体" panose="02010609060101010101" pitchFamily="49" charset="-122"/>
                <a:ea typeface="黑体" panose="02010609060101010101" pitchFamily="49" charset="-122"/>
                <a:cs typeface="-webkit-standard"/>
              </a:rPr>
              <a:t>   </a:t>
            </a:r>
            <a:r>
              <a:rPr lang="zh-CN" altLang="en-US" b="1" kern="0" dirty="0" smtClean="0">
                <a:solidFill>
                  <a:srgbClr val="C00000"/>
                </a:solidFill>
                <a:latin typeface="Calibri" panose="020F0502020204030204" pitchFamily="34" charset="0"/>
                <a:ea typeface="-webkit-standard"/>
                <a:cs typeface="-webkit-standard"/>
              </a:rPr>
              <a:t>社会领域：</a:t>
            </a:r>
            <a:r>
              <a:rPr lang="zh-CN" altLang="zh-CN" sz="1600" b="1" kern="0" dirty="0">
                <a:solidFill>
                  <a:srgbClr val="000000"/>
                </a:solidFill>
                <a:latin typeface="Calibri" panose="020F0502020204030204" pitchFamily="34" charset="0"/>
                <a:ea typeface="-webkit-standard"/>
                <a:cs typeface="-webkit-standard"/>
              </a:rPr>
              <a:t>我们的社会是</a:t>
            </a:r>
            <a:r>
              <a:rPr lang="zh-CN" altLang="en-US" sz="1600" b="1" kern="0" dirty="0">
                <a:solidFill>
                  <a:srgbClr val="000000"/>
                </a:solidFill>
                <a:latin typeface="Calibri" panose="020F0502020204030204" pitchFamily="34" charset="0"/>
                <a:ea typeface="-webkit-standard"/>
                <a:cs typeface="-webkit-standard"/>
              </a:rPr>
              <a:t>具有</a:t>
            </a:r>
            <a:r>
              <a:rPr lang="zh-CN" altLang="zh-CN" sz="1600" b="1" kern="0" dirty="0">
                <a:solidFill>
                  <a:srgbClr val="000000"/>
                </a:solidFill>
                <a:latin typeface="Calibri" panose="020F0502020204030204" pitchFamily="34" charset="0"/>
                <a:ea typeface="-webkit-standard"/>
                <a:cs typeface="-webkit-standard"/>
              </a:rPr>
              <a:t>整体</a:t>
            </a:r>
            <a:r>
              <a:rPr lang="zh-CN" altLang="en-US" sz="1600" b="1" kern="0" dirty="0">
                <a:solidFill>
                  <a:srgbClr val="000000"/>
                </a:solidFill>
                <a:latin typeface="Calibri" panose="020F0502020204030204" pitchFamily="34" charset="0"/>
                <a:ea typeface="-webkit-standard"/>
                <a:cs typeface="-webkit-standard"/>
              </a:rPr>
              <a:t>性的</a:t>
            </a:r>
            <a:r>
              <a:rPr lang="zh-CN" altLang="zh-CN" sz="1600" b="1" kern="0" dirty="0">
                <a:solidFill>
                  <a:srgbClr val="000000"/>
                </a:solidFill>
                <a:latin typeface="Calibri" panose="020F0502020204030204" pitchFamily="34" charset="0"/>
                <a:ea typeface="-webkit-standard"/>
                <a:cs typeface="-webkit-standard"/>
              </a:rPr>
              <a:t>，</a:t>
            </a:r>
            <a:r>
              <a:rPr lang="zh-CN" altLang="en-US" sz="1600" b="1" kern="0" dirty="0">
                <a:solidFill>
                  <a:srgbClr val="000000"/>
                </a:solidFill>
                <a:latin typeface="Calibri" panose="020F0502020204030204" pitchFamily="34" charset="0"/>
                <a:ea typeface="-webkit-standard"/>
                <a:cs typeface="-webkit-standard"/>
              </a:rPr>
              <a:t>无论是政治、经济、文化等等方面，都是彼此</a:t>
            </a:r>
            <a:r>
              <a:rPr lang="zh-CN" altLang="zh-CN" sz="1600" b="1" kern="0" dirty="0">
                <a:solidFill>
                  <a:srgbClr val="000000"/>
                </a:solidFill>
                <a:latin typeface="Calibri" panose="020F0502020204030204" pitchFamily="34" charset="0"/>
                <a:ea typeface="-webkit-standard"/>
                <a:cs typeface="-webkit-standard"/>
              </a:rPr>
              <a:t>相互关联的，往往是牵一发而动全身的。</a:t>
            </a:r>
            <a:endParaRPr lang="en-US" altLang="zh-CN" sz="1600" b="1" kern="0" dirty="0">
              <a:solidFill>
                <a:srgbClr val="000000"/>
              </a:solidFill>
              <a:latin typeface="Calibri" panose="020F0502020204030204" pitchFamily="34" charset="0"/>
              <a:ea typeface="-webkit-standard"/>
              <a:cs typeface="-webkit-standard"/>
            </a:endParaRPr>
          </a:p>
          <a:p>
            <a:r>
              <a:rPr lang="en-US" altLang="zh-CN" b="1" kern="0" dirty="0" smtClean="0">
                <a:solidFill>
                  <a:srgbClr val="000000"/>
                </a:solidFill>
                <a:latin typeface="Calibri" panose="020F0502020204030204" pitchFamily="34" charset="0"/>
                <a:ea typeface="-webkit-standard"/>
                <a:cs typeface="-webkit-standard"/>
              </a:rPr>
              <a:t>         </a:t>
            </a:r>
            <a:r>
              <a:rPr lang="zh-CN" altLang="en-US" b="1" kern="0" dirty="0" smtClean="0">
                <a:solidFill>
                  <a:srgbClr val="C00000"/>
                </a:solidFill>
                <a:latin typeface="Calibri" panose="020F0502020204030204" pitchFamily="34" charset="0"/>
                <a:ea typeface="-webkit-standard"/>
                <a:cs typeface="-webkit-standard"/>
              </a:rPr>
              <a:t>社会构成：</a:t>
            </a:r>
            <a:r>
              <a:rPr lang="zh-CN" altLang="en-US" sz="1600" b="1" kern="0" dirty="0">
                <a:solidFill>
                  <a:srgbClr val="000000"/>
                </a:solidFill>
                <a:latin typeface="Calibri" panose="020F0502020204030204" pitchFamily="34" charset="0"/>
                <a:ea typeface="-webkit-standard"/>
                <a:cs typeface="-webkit-standard"/>
              </a:rPr>
              <a:t>我们的社会是由不同层面的人构成的，虽然分布在各自不同的工作岗位，但是每一位不同工作岗位上的人都是有其存在价值作用的。</a:t>
            </a:r>
            <a:endParaRPr lang="zh-CN" altLang="zh-CN" sz="1600" b="1" kern="0" dirty="0">
              <a:solidFill>
                <a:srgbClr val="000000"/>
              </a:solidFill>
              <a:latin typeface="Calibri" panose="020F0502020204030204" pitchFamily="34" charset="0"/>
              <a:ea typeface="-webkit-standard"/>
              <a:cs typeface="-webkit-standard"/>
            </a:endParaRPr>
          </a:p>
        </p:txBody>
      </p:sp>
    </p:spTree>
    <p:extLst>
      <p:ext uri="{BB962C8B-B14F-4D97-AF65-F5344CB8AC3E}">
        <p14:creationId xmlns:p14="http://schemas.microsoft.com/office/powerpoint/2010/main" val="2080088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3325" y="667383"/>
            <a:ext cx="7874876" cy="2677656"/>
          </a:xfrm>
          <a:prstGeom prst="rect">
            <a:avLst/>
          </a:prstGeom>
        </p:spPr>
        <p:txBody>
          <a:bodyPr wrap="square">
            <a:spAutoFit/>
          </a:bodyPr>
          <a:lstStyle/>
          <a:p>
            <a:pPr algn="ctr"/>
            <a:r>
              <a:rPr lang="zh-CN" altLang="en-US" sz="2400" kern="0" dirty="0">
                <a:solidFill>
                  <a:srgbClr val="FF0000"/>
                </a:solidFill>
                <a:latin typeface="黑体" panose="02010609060101010101" pitchFamily="49" charset="-122"/>
                <a:ea typeface="黑体" panose="02010609060101010101" pitchFamily="49" charset="-122"/>
                <a:cs typeface="-webkit-standard"/>
              </a:rPr>
              <a:t>本课</a:t>
            </a:r>
            <a:r>
              <a:rPr lang="zh-CN" altLang="zh-CN" sz="2400" kern="0" dirty="0">
                <a:solidFill>
                  <a:srgbClr val="FF0000"/>
                </a:solidFill>
                <a:latin typeface="黑体" panose="02010609060101010101" pitchFamily="49" charset="-122"/>
                <a:ea typeface="黑体" panose="02010609060101010101" pitchFamily="49" charset="-122"/>
                <a:cs typeface="-webkit-standard"/>
              </a:rPr>
              <a:t>教学设计及其教学</a:t>
            </a:r>
            <a:r>
              <a:rPr lang="zh-CN" altLang="zh-CN" sz="2400" kern="0" dirty="0" smtClean="0">
                <a:solidFill>
                  <a:srgbClr val="FF0000"/>
                </a:solidFill>
                <a:latin typeface="黑体" panose="02010609060101010101" pitchFamily="49" charset="-122"/>
                <a:ea typeface="黑体" panose="02010609060101010101" pitchFamily="49" charset="-122"/>
                <a:cs typeface="-webkit-standard"/>
              </a:rPr>
              <a:t>理念</a:t>
            </a:r>
            <a:r>
              <a:rPr lang="zh-CN" altLang="en-US" sz="2400" kern="0" dirty="0" smtClean="0">
                <a:solidFill>
                  <a:srgbClr val="FF0000"/>
                </a:solidFill>
                <a:latin typeface="黑体" panose="02010609060101010101" pitchFamily="49" charset="-122"/>
                <a:ea typeface="黑体" panose="02010609060101010101" pitchFamily="49" charset="-122"/>
                <a:cs typeface="-webkit-standard"/>
              </a:rPr>
              <a:t>（三）</a:t>
            </a:r>
            <a:endParaRPr lang="zh-CN" altLang="zh-CN" sz="24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endParaRPr lang="en-US" altLang="zh-CN" kern="0" dirty="0" smtClean="0">
              <a:solidFill>
                <a:srgbClr val="0000FF"/>
              </a:solidFill>
              <a:latin typeface="黑体" panose="02010609060101010101" pitchFamily="49" charset="-122"/>
              <a:ea typeface="黑体" panose="02010609060101010101" pitchFamily="49" charset="-122"/>
              <a:cs typeface="-webkit-standard"/>
            </a:endParaRPr>
          </a:p>
          <a:p>
            <a:r>
              <a:rPr lang="en-US" altLang="zh-CN" kern="0" dirty="0" smtClean="0">
                <a:solidFill>
                  <a:srgbClr val="0000FF"/>
                </a:solidFill>
                <a:latin typeface="黑体" panose="02010609060101010101" pitchFamily="49" charset="-122"/>
                <a:ea typeface="黑体" panose="02010609060101010101" pitchFamily="49" charset="-122"/>
                <a:cs typeface="-webkit-standard"/>
              </a:rPr>
              <a:t>C</a:t>
            </a:r>
            <a:r>
              <a:rPr lang="en-US" altLang="zh-CN" kern="0" dirty="0">
                <a:solidFill>
                  <a:srgbClr val="0000FF"/>
                </a:solidFill>
                <a:latin typeface="黑体" panose="02010609060101010101" pitchFamily="49" charset="-122"/>
                <a:ea typeface="黑体" panose="02010609060101010101" pitchFamily="49" charset="-122"/>
                <a:cs typeface="-webkit-standard"/>
              </a:rPr>
              <a:t>.</a:t>
            </a:r>
            <a:r>
              <a:rPr lang="zh-CN" altLang="en-US" kern="0" dirty="0">
                <a:solidFill>
                  <a:srgbClr val="0000FF"/>
                </a:solidFill>
                <a:latin typeface="黑体" panose="02010609060101010101" pitchFamily="49" charset="-122"/>
                <a:ea typeface="黑体" panose="02010609060101010101" pitchFamily="49" charset="-122"/>
                <a:cs typeface="-webkit-standard"/>
              </a:rPr>
              <a:t>揭示历史发展的根本动因：</a:t>
            </a:r>
            <a:r>
              <a:rPr lang="zh-CN" altLang="en-US" kern="0" dirty="0">
                <a:solidFill>
                  <a:srgbClr val="C00000"/>
                </a:solidFill>
                <a:latin typeface="黑体" panose="02010609060101010101" pitchFamily="49" charset="-122"/>
                <a:ea typeface="黑体" panose="02010609060101010101" pitchFamily="49" charset="-122"/>
                <a:cs typeface="-webkit-standard"/>
              </a:rPr>
              <a:t>牢固</a:t>
            </a:r>
            <a:r>
              <a:rPr lang="zh-CN" altLang="zh-CN" kern="0" dirty="0">
                <a:solidFill>
                  <a:srgbClr val="C00000"/>
                </a:solidFill>
                <a:latin typeface="黑体" panose="02010609060101010101" pitchFamily="49" charset="-122"/>
                <a:ea typeface="黑体" panose="02010609060101010101" pitchFamily="49" charset="-122"/>
                <a:cs typeface="-webkit-standard"/>
              </a:rPr>
              <a:t>树立人民史观</a:t>
            </a:r>
            <a:r>
              <a:rPr lang="zh-CN" altLang="en-US" kern="0" dirty="0">
                <a:solidFill>
                  <a:srgbClr val="C00000"/>
                </a:solidFill>
                <a:latin typeface="黑体" panose="02010609060101010101" pitchFamily="49" charset="-122"/>
                <a:ea typeface="黑体" panose="02010609060101010101" pitchFamily="49" charset="-122"/>
                <a:cs typeface="-webkit-standard"/>
              </a:rPr>
              <a:t>。</a:t>
            </a:r>
            <a:endParaRPr lang="en-US" altLang="zh-CN" kern="0" dirty="0">
              <a:solidFill>
                <a:srgbClr val="C00000"/>
              </a:solidFill>
              <a:latin typeface="黑体" panose="02010609060101010101" pitchFamily="49" charset="-122"/>
              <a:ea typeface="黑体" panose="02010609060101010101" pitchFamily="49" charset="-122"/>
              <a:cs typeface="-webkit-standard"/>
            </a:endParaRP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endParaRPr lang="en-US" altLang="zh-CN" b="1" kern="0" dirty="0" smtClean="0">
              <a:solidFill>
                <a:srgbClr val="C00000"/>
              </a:solidFill>
              <a:latin typeface="黑体" panose="02010609060101010101" pitchFamily="49" charset="-122"/>
              <a:ea typeface="黑体" panose="02010609060101010101" pitchFamily="49" charset="-122"/>
              <a:cs typeface="-webkit-standard"/>
            </a:endParaRP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r>
              <a:rPr lang="en-US" altLang="zh-CN" b="1" kern="0" dirty="0" smtClean="0">
                <a:solidFill>
                  <a:srgbClr val="C00000"/>
                </a:solidFill>
                <a:latin typeface="黑体" panose="02010609060101010101" pitchFamily="49" charset="-122"/>
                <a:ea typeface="黑体" panose="02010609060101010101" pitchFamily="49" charset="-122"/>
                <a:cs typeface="-webkit-standard"/>
              </a:rPr>
              <a:t>   </a:t>
            </a:r>
            <a:r>
              <a:rPr lang="zh-CN" altLang="zh-CN" b="1" kern="0" dirty="0" smtClean="0">
                <a:solidFill>
                  <a:srgbClr val="000000"/>
                </a:solidFill>
                <a:latin typeface="Calibri" panose="020F0502020204030204" pitchFamily="34" charset="0"/>
                <a:ea typeface="-webkit-standard"/>
                <a:cs typeface="-webkit-standard"/>
              </a:rPr>
              <a:t>历史</a:t>
            </a:r>
            <a:r>
              <a:rPr lang="zh-CN" altLang="zh-CN" b="1" kern="0" dirty="0">
                <a:solidFill>
                  <a:srgbClr val="000000"/>
                </a:solidFill>
                <a:latin typeface="Calibri" panose="020F0502020204030204" pitchFamily="34" charset="0"/>
                <a:ea typeface="-webkit-standard"/>
                <a:cs typeface="-webkit-standard"/>
              </a:rPr>
              <a:t>是人民推动的，现实社会中的每一个人虽然只是一粒微尘，然而正是由于这样的每一个具体的活生生的人，最后汇聚为滚滚洪流推动着历史不断进步发展</a:t>
            </a:r>
            <a:r>
              <a:rPr lang="zh-CN" altLang="zh-CN" b="1" kern="0" dirty="0" smtClean="0">
                <a:solidFill>
                  <a:srgbClr val="000000"/>
                </a:solidFill>
                <a:latin typeface="Calibri" panose="020F0502020204030204" pitchFamily="34" charset="0"/>
                <a:ea typeface="-webkit-standard"/>
                <a:cs typeface="-webkit-standard"/>
              </a:rPr>
              <a:t>。</a:t>
            </a:r>
            <a:endParaRPr lang="en-US" altLang="zh-CN" b="1" kern="0" dirty="0" smtClean="0">
              <a:solidFill>
                <a:srgbClr val="000000"/>
              </a:solidFill>
              <a:latin typeface="Calibri" panose="020F0502020204030204" pitchFamily="34" charset="0"/>
              <a:ea typeface="-webkit-standard"/>
              <a:cs typeface="-webkit-standard"/>
            </a:endParaRPr>
          </a:p>
          <a:p>
            <a:r>
              <a:rPr lang="en-US" altLang="zh-CN" b="1" kern="0" dirty="0">
                <a:solidFill>
                  <a:srgbClr val="000000"/>
                </a:solidFill>
                <a:latin typeface="Calibri" panose="020F0502020204030204" pitchFamily="34" charset="0"/>
                <a:ea typeface="-webkit-standard"/>
                <a:cs typeface="-webkit-standard"/>
              </a:rPr>
              <a:t> </a:t>
            </a:r>
            <a:r>
              <a:rPr lang="en-US" altLang="zh-CN" b="1" kern="0" dirty="0" smtClean="0">
                <a:solidFill>
                  <a:srgbClr val="000000"/>
                </a:solidFill>
                <a:latin typeface="Calibri" panose="020F0502020204030204" pitchFamily="34" charset="0"/>
                <a:ea typeface="-webkit-standard"/>
                <a:cs typeface="-webkit-standard"/>
              </a:rPr>
              <a:t>       </a:t>
            </a:r>
            <a:r>
              <a:rPr lang="zh-CN" altLang="zh-CN" b="1" kern="0" dirty="0" smtClean="0">
                <a:solidFill>
                  <a:srgbClr val="000000"/>
                </a:solidFill>
                <a:latin typeface="Calibri" panose="020F0502020204030204" pitchFamily="34" charset="0"/>
                <a:ea typeface="-webkit-standard"/>
                <a:cs typeface="-webkit-standard"/>
              </a:rPr>
              <a:t>人民</a:t>
            </a:r>
            <a:r>
              <a:rPr lang="zh-CN" altLang="zh-CN" b="1" kern="0" dirty="0">
                <a:solidFill>
                  <a:srgbClr val="000000"/>
                </a:solidFill>
                <a:latin typeface="Calibri" panose="020F0502020204030204" pitchFamily="34" charset="0"/>
                <a:ea typeface="-webkit-standard"/>
                <a:cs typeface="-webkit-standard"/>
              </a:rPr>
              <a:t>对美好幸福生活的向往，就是历史进步发展的根本性力量。从而</a:t>
            </a:r>
            <a:r>
              <a:rPr lang="zh-CN" altLang="en-US" b="1" kern="0" dirty="0">
                <a:solidFill>
                  <a:srgbClr val="000000"/>
                </a:solidFill>
                <a:latin typeface="Calibri" panose="020F0502020204030204" pitchFamily="34" charset="0"/>
                <a:ea typeface="-webkit-standard"/>
                <a:cs typeface="-webkit-standard"/>
              </a:rPr>
              <a:t>摆脱英雄情结，</a:t>
            </a:r>
            <a:r>
              <a:rPr lang="zh-CN" altLang="zh-CN" b="1" kern="0" dirty="0">
                <a:solidFill>
                  <a:srgbClr val="000000"/>
                </a:solidFill>
                <a:latin typeface="Calibri" panose="020F0502020204030204" pitchFamily="34" charset="0"/>
                <a:ea typeface="-webkit-standard"/>
                <a:cs typeface="-webkit-standard"/>
              </a:rPr>
              <a:t>树立自信心、责任感和使命感</a:t>
            </a:r>
            <a:r>
              <a:rPr lang="zh-CN" altLang="zh-CN" b="1" kern="0" dirty="0" smtClean="0">
                <a:solidFill>
                  <a:srgbClr val="000000"/>
                </a:solidFill>
                <a:latin typeface="Calibri" panose="020F0502020204030204" pitchFamily="34" charset="0"/>
                <a:ea typeface="-webkit-standard"/>
                <a:cs typeface="-webkit-standard"/>
              </a:rPr>
              <a:t>。</a:t>
            </a:r>
            <a:endParaRPr lang="en-US" altLang="zh-CN" b="1" kern="0" dirty="0">
              <a:solidFill>
                <a:srgbClr val="000000"/>
              </a:solidFill>
              <a:latin typeface="Calibri" panose="020F0502020204030204" pitchFamily="34" charset="0"/>
              <a:ea typeface="-webkit-standard"/>
              <a:cs typeface="-webkit-standard"/>
            </a:endParaRPr>
          </a:p>
        </p:txBody>
      </p:sp>
    </p:spTree>
    <p:extLst>
      <p:ext uri="{BB962C8B-B14F-4D97-AF65-F5344CB8AC3E}">
        <p14:creationId xmlns:p14="http://schemas.microsoft.com/office/powerpoint/2010/main" val="4836918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3325" y="667383"/>
            <a:ext cx="7874876" cy="2677656"/>
          </a:xfrm>
          <a:prstGeom prst="rect">
            <a:avLst/>
          </a:prstGeom>
        </p:spPr>
        <p:txBody>
          <a:bodyPr wrap="square">
            <a:spAutoFit/>
          </a:bodyPr>
          <a:lstStyle/>
          <a:p>
            <a:pPr algn="ctr"/>
            <a:r>
              <a:rPr lang="zh-CN" altLang="en-US" sz="2400" kern="0" dirty="0">
                <a:solidFill>
                  <a:srgbClr val="FF0000"/>
                </a:solidFill>
                <a:latin typeface="黑体" panose="02010609060101010101" pitchFamily="49" charset="-122"/>
                <a:ea typeface="黑体" panose="02010609060101010101" pitchFamily="49" charset="-122"/>
                <a:cs typeface="-webkit-standard"/>
              </a:rPr>
              <a:t>本课</a:t>
            </a:r>
            <a:r>
              <a:rPr lang="zh-CN" altLang="zh-CN" sz="2400" kern="0" dirty="0">
                <a:solidFill>
                  <a:srgbClr val="FF0000"/>
                </a:solidFill>
                <a:latin typeface="黑体" panose="02010609060101010101" pitchFamily="49" charset="-122"/>
                <a:ea typeface="黑体" panose="02010609060101010101" pitchFamily="49" charset="-122"/>
                <a:cs typeface="-webkit-standard"/>
              </a:rPr>
              <a:t>教学设计及其教学</a:t>
            </a:r>
            <a:r>
              <a:rPr lang="zh-CN" altLang="zh-CN" sz="2400" kern="0" dirty="0" smtClean="0">
                <a:solidFill>
                  <a:srgbClr val="FF0000"/>
                </a:solidFill>
                <a:latin typeface="黑体" panose="02010609060101010101" pitchFamily="49" charset="-122"/>
                <a:ea typeface="黑体" panose="02010609060101010101" pitchFamily="49" charset="-122"/>
                <a:cs typeface="-webkit-standard"/>
              </a:rPr>
              <a:t>理念</a:t>
            </a:r>
            <a:r>
              <a:rPr lang="zh-CN" altLang="en-US" sz="2400" kern="0" dirty="0" smtClean="0">
                <a:solidFill>
                  <a:srgbClr val="FF0000"/>
                </a:solidFill>
                <a:latin typeface="黑体" panose="02010609060101010101" pitchFamily="49" charset="-122"/>
                <a:ea typeface="黑体" panose="02010609060101010101" pitchFamily="49" charset="-122"/>
                <a:cs typeface="-webkit-standard"/>
              </a:rPr>
              <a:t>（四）</a:t>
            </a:r>
            <a:endParaRPr lang="zh-CN" altLang="zh-CN" sz="2400" kern="100"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endParaRPr lang="en-US" altLang="zh-CN" kern="0" dirty="0" smtClean="0">
              <a:solidFill>
                <a:srgbClr val="0000FF"/>
              </a:solidFill>
              <a:latin typeface="黑体" panose="02010609060101010101" pitchFamily="49" charset="-122"/>
              <a:ea typeface="黑体" panose="02010609060101010101" pitchFamily="49" charset="-122"/>
              <a:cs typeface="-webkit-standard"/>
            </a:endParaRPr>
          </a:p>
          <a:p>
            <a:r>
              <a:rPr lang="en-US" altLang="zh-CN" kern="0" dirty="0" smtClean="0">
                <a:solidFill>
                  <a:srgbClr val="0000FF"/>
                </a:solidFill>
                <a:latin typeface="黑体" panose="02010609060101010101" pitchFamily="49" charset="-122"/>
                <a:ea typeface="黑体" panose="02010609060101010101" pitchFamily="49" charset="-122"/>
                <a:cs typeface="-webkit-standard"/>
              </a:rPr>
              <a:t>D</a:t>
            </a:r>
            <a:r>
              <a:rPr lang="en-US" altLang="zh-CN" kern="0" dirty="0">
                <a:solidFill>
                  <a:srgbClr val="0000FF"/>
                </a:solidFill>
                <a:latin typeface="黑体" panose="02010609060101010101" pitchFamily="49" charset="-122"/>
                <a:ea typeface="黑体" panose="02010609060101010101" pitchFamily="49" charset="-122"/>
                <a:cs typeface="-webkit-standard"/>
              </a:rPr>
              <a:t>.</a:t>
            </a:r>
            <a:r>
              <a:rPr lang="zh-CN" altLang="en-US" kern="0" dirty="0">
                <a:solidFill>
                  <a:srgbClr val="0000FF"/>
                </a:solidFill>
                <a:latin typeface="黑体" panose="02010609060101010101" pitchFamily="49" charset="-122"/>
                <a:ea typeface="黑体" panose="02010609060101010101" pitchFamily="49" charset="-122"/>
                <a:cs typeface="-webkit-standard"/>
              </a:rPr>
              <a:t>人文教育</a:t>
            </a:r>
            <a:r>
              <a:rPr lang="zh-CN" altLang="en-US" kern="0" dirty="0" smtClean="0">
                <a:solidFill>
                  <a:srgbClr val="0000FF"/>
                </a:solidFill>
                <a:latin typeface="黑体" panose="02010609060101010101" pitchFamily="49" charset="-122"/>
                <a:ea typeface="黑体" panose="02010609060101010101" pitchFamily="49" charset="-122"/>
                <a:cs typeface="-webkit-standard"/>
              </a:rPr>
              <a:t>：</a:t>
            </a:r>
            <a:r>
              <a:rPr lang="zh-CN" altLang="en-US" kern="0" dirty="0" smtClean="0">
                <a:solidFill>
                  <a:srgbClr val="C00000"/>
                </a:solidFill>
                <a:latin typeface="黑体" panose="02010609060101010101" pitchFamily="49" charset="-122"/>
                <a:ea typeface="黑体" panose="02010609060101010101" pitchFamily="49" charset="-122"/>
                <a:cs typeface="-webkit-standard"/>
              </a:rPr>
              <a:t>培养</a:t>
            </a:r>
            <a:r>
              <a:rPr lang="zh-CN" altLang="zh-CN" kern="0" dirty="0" smtClean="0">
                <a:solidFill>
                  <a:srgbClr val="C00000"/>
                </a:solidFill>
                <a:latin typeface="黑体" panose="02010609060101010101" pitchFamily="49" charset="-122"/>
                <a:ea typeface="黑体" panose="02010609060101010101" pitchFamily="49" charset="-122"/>
                <a:cs typeface="-webkit-standard"/>
              </a:rPr>
              <a:t>学生</a:t>
            </a:r>
            <a:r>
              <a:rPr lang="zh-CN" altLang="zh-CN" kern="0" dirty="0">
                <a:solidFill>
                  <a:srgbClr val="C00000"/>
                </a:solidFill>
                <a:latin typeface="黑体" panose="02010609060101010101" pitchFamily="49" charset="-122"/>
                <a:ea typeface="黑体" panose="02010609060101010101" pitchFamily="49" charset="-122"/>
                <a:cs typeface="-webkit-standard"/>
              </a:rPr>
              <a:t>家国情怀</a:t>
            </a:r>
            <a:r>
              <a:rPr lang="zh-CN" altLang="en-US" kern="0" dirty="0">
                <a:solidFill>
                  <a:srgbClr val="C00000"/>
                </a:solidFill>
                <a:latin typeface="黑体" panose="02010609060101010101" pitchFamily="49" charset="-122"/>
                <a:ea typeface="黑体" panose="02010609060101010101" pitchFamily="49" charset="-122"/>
                <a:cs typeface="-webkit-standard"/>
              </a:rPr>
              <a:t>。</a:t>
            </a:r>
            <a:endParaRPr lang="en-US" altLang="zh-CN" kern="0" dirty="0">
              <a:solidFill>
                <a:srgbClr val="C00000"/>
              </a:solidFill>
              <a:latin typeface="黑体" panose="02010609060101010101" pitchFamily="49" charset="-122"/>
              <a:ea typeface="黑体" panose="02010609060101010101" pitchFamily="49" charset="-122"/>
              <a:cs typeface="-webkit-standard"/>
            </a:endParaRP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endParaRPr lang="en-US" altLang="zh-CN" b="1" kern="0" dirty="0" smtClean="0">
              <a:solidFill>
                <a:srgbClr val="C00000"/>
              </a:solidFill>
              <a:latin typeface="黑体" panose="02010609060101010101" pitchFamily="49" charset="-122"/>
              <a:ea typeface="黑体" panose="02010609060101010101" pitchFamily="49" charset="-122"/>
              <a:cs typeface="-webkit-standard"/>
            </a:endParaRPr>
          </a:p>
          <a:p>
            <a:r>
              <a:rPr lang="en-US" altLang="zh-CN" b="1" kern="0" dirty="0">
                <a:solidFill>
                  <a:srgbClr val="C00000"/>
                </a:solidFill>
                <a:latin typeface="黑体" panose="02010609060101010101" pitchFamily="49" charset="-122"/>
                <a:ea typeface="黑体" panose="02010609060101010101" pitchFamily="49" charset="-122"/>
                <a:cs typeface="-webkit-standard"/>
              </a:rPr>
              <a:t> </a:t>
            </a:r>
            <a:r>
              <a:rPr lang="en-US" altLang="zh-CN" b="1" kern="0" dirty="0" smtClean="0">
                <a:solidFill>
                  <a:srgbClr val="C00000"/>
                </a:solidFill>
                <a:latin typeface="黑体" panose="02010609060101010101" pitchFamily="49" charset="-122"/>
                <a:ea typeface="黑体" panose="02010609060101010101" pitchFamily="49" charset="-122"/>
                <a:cs typeface="-webkit-standard"/>
              </a:rPr>
              <a:t>   </a:t>
            </a:r>
            <a:r>
              <a:rPr lang="zh-CN" altLang="zh-CN" b="1" kern="0" dirty="0" smtClean="0">
                <a:solidFill>
                  <a:srgbClr val="000000"/>
                </a:solidFill>
                <a:latin typeface="Calibri" panose="020F0502020204030204" pitchFamily="34" charset="0"/>
                <a:ea typeface="-webkit-standard"/>
                <a:cs typeface="-webkit-standard"/>
              </a:rPr>
              <a:t>经过</a:t>
            </a:r>
            <a:r>
              <a:rPr lang="en-US" altLang="zh-CN" b="1" kern="0" dirty="0">
                <a:solidFill>
                  <a:srgbClr val="000000"/>
                </a:solidFill>
                <a:latin typeface="Calibri" panose="020F0502020204030204" pitchFamily="34" charset="0"/>
                <a:ea typeface="-webkit-standard"/>
                <a:cs typeface="-webkit-standard"/>
              </a:rPr>
              <a:t>40</a:t>
            </a:r>
            <a:r>
              <a:rPr lang="zh-CN" altLang="zh-CN" b="1" kern="0" dirty="0">
                <a:solidFill>
                  <a:srgbClr val="000000"/>
                </a:solidFill>
                <a:latin typeface="Calibri" panose="020F0502020204030204" pitchFamily="34" charset="0"/>
                <a:ea typeface="-webkit-standard"/>
                <a:cs typeface="-webkit-standard"/>
              </a:rPr>
              <a:t>年的努力奋斗，我们取得了巨大成就，发生了翻天覆地的变化，一方面是我们党和政府的英明决策，一方面是</a:t>
            </a:r>
            <a:r>
              <a:rPr lang="zh-CN" altLang="en-US" b="1" kern="0" dirty="0">
                <a:solidFill>
                  <a:srgbClr val="000000"/>
                </a:solidFill>
                <a:latin typeface="Calibri" panose="020F0502020204030204" pitchFamily="34" charset="0"/>
                <a:ea typeface="-webkit-standard"/>
                <a:cs typeface="-webkit-standard"/>
              </a:rPr>
              <a:t>全国人民</a:t>
            </a:r>
            <a:r>
              <a:rPr lang="zh-CN" altLang="zh-CN" b="1" kern="0" dirty="0">
                <a:solidFill>
                  <a:srgbClr val="000000"/>
                </a:solidFill>
                <a:latin typeface="Calibri" panose="020F0502020204030204" pitchFamily="34" charset="0"/>
                <a:ea typeface="-webkit-standard"/>
                <a:cs typeface="-webkit-standard"/>
              </a:rPr>
              <a:t>团结一心、发奋图强</a:t>
            </a:r>
            <a:r>
              <a:rPr lang="zh-CN" altLang="en-US" b="1" kern="0" dirty="0">
                <a:solidFill>
                  <a:srgbClr val="000000"/>
                </a:solidFill>
                <a:latin typeface="Calibri" panose="020F0502020204030204" pitchFamily="34" charset="0"/>
                <a:ea typeface="-webkit-standard"/>
                <a:cs typeface="-webkit-standard"/>
              </a:rPr>
              <a:t>大胆探索、勇于奉献</a:t>
            </a:r>
            <a:r>
              <a:rPr lang="zh-CN" altLang="zh-CN" b="1" kern="0" dirty="0">
                <a:solidFill>
                  <a:srgbClr val="000000"/>
                </a:solidFill>
                <a:latin typeface="Calibri" panose="020F0502020204030204" pitchFamily="34" charset="0"/>
                <a:ea typeface="-webkit-standard"/>
                <a:cs typeface="-webkit-standard"/>
              </a:rPr>
              <a:t>的</a:t>
            </a:r>
            <a:r>
              <a:rPr lang="zh-CN" altLang="zh-CN" b="1" kern="0" dirty="0" smtClean="0">
                <a:solidFill>
                  <a:srgbClr val="000000"/>
                </a:solidFill>
                <a:latin typeface="Calibri" panose="020F0502020204030204" pitchFamily="34" charset="0"/>
                <a:ea typeface="-webkit-standard"/>
                <a:cs typeface="-webkit-standard"/>
              </a:rPr>
              <a:t>结果</a:t>
            </a:r>
            <a:r>
              <a:rPr lang="zh-CN" altLang="en-US" b="1" kern="0" dirty="0" smtClean="0">
                <a:solidFill>
                  <a:srgbClr val="000000"/>
                </a:solidFill>
                <a:latin typeface="Calibri" panose="020F0502020204030204" pitchFamily="34" charset="0"/>
                <a:ea typeface="-webkit-standard"/>
                <a:cs typeface="-webkit-standard"/>
              </a:rPr>
              <a:t>。</a:t>
            </a:r>
            <a:endParaRPr lang="en-US" altLang="zh-CN" b="1" kern="0" dirty="0" smtClean="0">
              <a:solidFill>
                <a:srgbClr val="000000"/>
              </a:solidFill>
              <a:latin typeface="Calibri" panose="020F0502020204030204" pitchFamily="34" charset="0"/>
              <a:ea typeface="-webkit-standard"/>
              <a:cs typeface="-webkit-standard"/>
            </a:endParaRPr>
          </a:p>
          <a:p>
            <a:r>
              <a:rPr lang="en-US" altLang="zh-CN" b="1" kern="0" dirty="0">
                <a:solidFill>
                  <a:srgbClr val="000000"/>
                </a:solidFill>
                <a:latin typeface="Calibri" panose="020F0502020204030204" pitchFamily="34" charset="0"/>
                <a:ea typeface="-webkit-standard"/>
                <a:cs typeface="-webkit-standard"/>
              </a:rPr>
              <a:t> </a:t>
            </a:r>
            <a:r>
              <a:rPr lang="en-US" altLang="zh-CN" b="1" kern="0" dirty="0" smtClean="0">
                <a:solidFill>
                  <a:srgbClr val="000000"/>
                </a:solidFill>
                <a:latin typeface="Calibri" panose="020F0502020204030204" pitchFamily="34" charset="0"/>
                <a:ea typeface="-webkit-standard"/>
                <a:cs typeface="-webkit-standard"/>
              </a:rPr>
              <a:t>       </a:t>
            </a:r>
            <a:r>
              <a:rPr lang="zh-CN" altLang="zh-CN" b="1" kern="0" dirty="0" smtClean="0">
                <a:solidFill>
                  <a:srgbClr val="000000"/>
                </a:solidFill>
                <a:latin typeface="Calibri" panose="020F0502020204030204" pitchFamily="34" charset="0"/>
                <a:ea typeface="-webkit-standard"/>
                <a:cs typeface="-webkit-standard"/>
              </a:rPr>
              <a:t>从而</a:t>
            </a:r>
            <a:r>
              <a:rPr lang="zh-CN" altLang="zh-CN" b="1" kern="0" dirty="0">
                <a:solidFill>
                  <a:srgbClr val="000000"/>
                </a:solidFill>
                <a:latin typeface="Calibri" panose="020F0502020204030204" pitchFamily="34" charset="0"/>
                <a:ea typeface="-webkit-standard"/>
                <a:cs typeface="-webkit-standard"/>
              </a:rPr>
              <a:t>进一步增强对我们党和政府的自信心，对我们伟大民族的自豪感，进一步增强我们的</a:t>
            </a:r>
            <a:r>
              <a:rPr lang="zh-CN" altLang="en-US" b="1" kern="0" dirty="0">
                <a:solidFill>
                  <a:srgbClr val="000000"/>
                </a:solidFill>
                <a:latin typeface="Calibri" panose="020F0502020204030204" pitchFamily="34" charset="0"/>
                <a:ea typeface="-webkit-standard"/>
                <a:cs typeface="-webkit-standard"/>
              </a:rPr>
              <a:t>道路自信、理论自信、制度自信和文化自信。</a:t>
            </a:r>
            <a:endParaRPr lang="zh-CN" altLang="zh-CN" b="1" kern="0" dirty="0">
              <a:solidFill>
                <a:srgbClr val="000000"/>
              </a:solidFill>
              <a:latin typeface="Calibri" panose="020F0502020204030204" pitchFamily="34" charset="0"/>
              <a:ea typeface="-webkit-standard"/>
              <a:cs typeface="-webkit-standard"/>
            </a:endParaRPr>
          </a:p>
        </p:txBody>
      </p:sp>
    </p:spTree>
    <p:extLst>
      <p:ext uri="{BB962C8B-B14F-4D97-AF65-F5344CB8AC3E}">
        <p14:creationId xmlns:p14="http://schemas.microsoft.com/office/powerpoint/2010/main" val="40266676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0000"/>
                </a:solidFill>
                <a:latin typeface="黑体" panose="02010609060101010101" pitchFamily="49" charset="-122"/>
                <a:ea typeface="黑体" panose="02010609060101010101" pitchFamily="49" charset="-122"/>
              </a:rPr>
              <a:t>基于唯物史观的历史解释</a:t>
            </a:r>
          </a:p>
        </p:txBody>
      </p:sp>
      <p:sp>
        <p:nvSpPr>
          <p:cNvPr id="3" name="文本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407129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1601" y="267494"/>
            <a:ext cx="5241776" cy="565571"/>
          </a:xfrm>
        </p:spPr>
        <p:txBody>
          <a:bodyPr>
            <a:normAutofit fontScale="90000"/>
          </a:bodyPr>
          <a:lstStyle/>
          <a:p>
            <a:pPr algn="ctr"/>
            <a:r>
              <a:rPr lang="zh-CN" altLang="en-US" sz="3200" dirty="0">
                <a:solidFill>
                  <a:srgbClr val="FF0000"/>
                </a:solidFill>
                <a:latin typeface="黑体" panose="02010609060101010101" pitchFamily="49" charset="-122"/>
                <a:ea typeface="黑体" panose="02010609060101010101" pitchFamily="49" charset="-122"/>
              </a:rPr>
              <a:t>（一）历史发展的终极原因</a:t>
            </a:r>
            <a:endParaRPr lang="zh-CN" altLang="en-US" sz="3200" dirty="0"/>
          </a:p>
        </p:txBody>
      </p:sp>
      <p:sp>
        <p:nvSpPr>
          <p:cNvPr id="3" name="内容占位符 2"/>
          <p:cNvSpPr>
            <a:spLocks noGrp="1"/>
          </p:cNvSpPr>
          <p:nvPr>
            <p:ph sz="quarter" idx="1"/>
          </p:nvPr>
        </p:nvSpPr>
        <p:spPr>
          <a:xfrm>
            <a:off x="395537" y="1779662"/>
            <a:ext cx="4104456" cy="2483502"/>
          </a:xfrm>
        </p:spPr>
        <p:txBody>
          <a:bodyPr>
            <a:normAutofit fontScale="85000" lnSpcReduction="10000"/>
          </a:bodyPr>
          <a:lstStyle/>
          <a:p>
            <a:pPr eaLnBrk="1" hangingPunct="1">
              <a:lnSpc>
                <a:spcPct val="90000"/>
              </a:lnSpc>
              <a:defRPr/>
            </a:pPr>
            <a:r>
              <a:rPr lang="zh-CN" altLang="en-US" sz="2000" b="1" dirty="0">
                <a:latin typeface="黑体" panose="02010609060101010101" pitchFamily="49" charset="-122"/>
                <a:ea typeface="黑体" panose="02010609060101010101" pitchFamily="49" charset="-122"/>
              </a:rPr>
              <a:t>中国近代与现代的历史转型</a:t>
            </a:r>
            <a:r>
              <a:rPr lang="zh-CN" altLang="en-US" sz="2000" b="1" dirty="0" smtClean="0">
                <a:latin typeface="黑体" panose="02010609060101010101" pitchFamily="49" charset="-122"/>
                <a:ea typeface="黑体" panose="02010609060101010101" pitchFamily="49" charset="-122"/>
              </a:rPr>
              <a:t>：</a:t>
            </a:r>
            <a:endParaRPr lang="en-US" altLang="zh-CN" sz="2000" b="1" dirty="0" smtClean="0">
              <a:latin typeface="黑体" panose="02010609060101010101" pitchFamily="49" charset="-122"/>
              <a:ea typeface="黑体" panose="02010609060101010101" pitchFamily="49" charset="-122"/>
            </a:endParaRPr>
          </a:p>
          <a:p>
            <a:pPr eaLnBrk="1" hangingPunct="1">
              <a:lnSpc>
                <a:spcPct val="90000"/>
              </a:lnSpc>
              <a:defRPr/>
            </a:pPr>
            <a:endParaRPr lang="en-US" altLang="zh-CN" sz="1000" b="1" dirty="0"/>
          </a:p>
          <a:p>
            <a:pPr eaLnBrk="1" hangingPunct="1">
              <a:lnSpc>
                <a:spcPct val="90000"/>
              </a:lnSpc>
              <a:defRPr/>
            </a:pPr>
            <a:r>
              <a:rPr lang="zh-CN" altLang="en-US" sz="2000" b="1" dirty="0" smtClean="0">
                <a:solidFill>
                  <a:srgbClr val="FF0000"/>
                </a:solidFill>
                <a:latin typeface="黑体" panose="02010609060101010101" pitchFamily="49" charset="-122"/>
                <a:ea typeface="黑体" panose="02010609060101010101" pitchFamily="49" charset="-122"/>
              </a:rPr>
              <a:t>孙中山与杜威的对话</a:t>
            </a:r>
            <a:r>
              <a:rPr lang="en-US" altLang="zh-CN" sz="2000" b="1" dirty="0" smtClean="0">
                <a:solidFill>
                  <a:srgbClr val="FF0000"/>
                </a:solidFill>
                <a:latin typeface="黑体" panose="02010609060101010101" pitchFamily="49" charset="-122"/>
                <a:ea typeface="黑体" panose="02010609060101010101" pitchFamily="49" charset="-122"/>
              </a:rPr>
              <a:t>:</a:t>
            </a:r>
          </a:p>
          <a:p>
            <a:pPr eaLnBrk="1" hangingPunct="1">
              <a:lnSpc>
                <a:spcPct val="90000"/>
              </a:lnSpc>
              <a:defRPr/>
            </a:pPr>
            <a:r>
              <a:rPr lang="zh-CN" altLang="en-US" sz="2000" b="1" dirty="0" smtClean="0">
                <a:solidFill>
                  <a:srgbClr val="FF0000"/>
                </a:solidFill>
                <a:latin typeface="黑体" panose="02010609060101010101" pitchFamily="49" charset="-122"/>
                <a:ea typeface="黑体" panose="02010609060101010101" pitchFamily="49" charset="-122"/>
              </a:rPr>
              <a:t>“知易行难”与“知难行易”</a:t>
            </a:r>
            <a:endParaRPr lang="en-US" altLang="zh-CN" sz="2000" b="1" dirty="0" smtClean="0">
              <a:solidFill>
                <a:srgbClr val="FF0000"/>
              </a:solidFill>
              <a:latin typeface="黑体" panose="02010609060101010101" pitchFamily="49" charset="-122"/>
              <a:ea typeface="黑体" panose="02010609060101010101" pitchFamily="49" charset="-122"/>
            </a:endParaRPr>
          </a:p>
          <a:p>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提升物质</a:t>
            </a:r>
            <a:r>
              <a:rPr lang="zh-CN" altLang="zh-CN" sz="2000" b="1" dirty="0" smtClean="0">
                <a:latin typeface="黑体" panose="02010609060101010101" pitchFamily="49" charset="-122"/>
                <a:ea typeface="黑体" panose="02010609060101010101" pitchFamily="49" charset="-122"/>
              </a:rPr>
              <a:t>生产</a:t>
            </a:r>
            <a:r>
              <a:rPr lang="zh-CN" altLang="en-US" sz="2000" b="1" dirty="0" smtClean="0">
                <a:latin typeface="黑体" panose="02010609060101010101" pitchFamily="49" charset="-122"/>
                <a:ea typeface="黑体" panose="02010609060101010101" pitchFamily="49" charset="-122"/>
              </a:rPr>
              <a:t>的进步，转变人们的</a:t>
            </a:r>
            <a:r>
              <a:rPr lang="zh-CN" altLang="zh-CN" sz="2000" b="1" dirty="0" smtClean="0">
                <a:latin typeface="黑体" panose="02010609060101010101" pitchFamily="49" charset="-122"/>
                <a:ea typeface="黑体" panose="02010609060101010101" pitchFamily="49" charset="-122"/>
              </a:rPr>
              <a:t>生活方式</a:t>
            </a:r>
            <a:r>
              <a:rPr lang="zh-CN" altLang="en-US" sz="2000" b="1" dirty="0" smtClean="0">
                <a:latin typeface="黑体" panose="02010609060101010101" pitchFamily="49" charset="-122"/>
                <a:ea typeface="黑体" panose="02010609060101010101" pitchFamily="49" charset="-122"/>
              </a:rPr>
              <a:t>，</a:t>
            </a:r>
            <a:r>
              <a:rPr lang="zh-CN" altLang="en-US" sz="2000" b="1" dirty="0">
                <a:latin typeface="黑体" panose="02010609060101010101" pitchFamily="49" charset="-122"/>
                <a:ea typeface="黑体" panose="02010609060101010101" pitchFamily="49" charset="-122"/>
              </a:rPr>
              <a:t>引导从农耕社会走向工业文明，提升人的自我改造</a:t>
            </a:r>
            <a:r>
              <a:rPr lang="zh-CN" altLang="en-US" sz="2000" b="1" dirty="0" smtClean="0">
                <a:latin typeface="黑体" panose="02010609060101010101" pitchFamily="49" charset="-122"/>
                <a:ea typeface="黑体" panose="02010609060101010101" pitchFamily="49" charset="-122"/>
              </a:rPr>
              <a:t>。</a:t>
            </a:r>
            <a:r>
              <a:rPr lang="zh-CN" altLang="en-US" sz="2000" b="1" dirty="0" smtClean="0">
                <a:solidFill>
                  <a:srgbClr val="0000FF"/>
                </a:solidFill>
                <a:latin typeface="等线" panose="02010600030101010101" pitchFamily="2" charset="-122"/>
                <a:ea typeface="等线" panose="02010600030101010101" pitchFamily="2" charset="-122"/>
              </a:rPr>
              <a:t>（</a:t>
            </a:r>
            <a:r>
              <a:rPr lang="zh-CN" altLang="zh-CN" sz="2000" b="1" dirty="0" smtClean="0">
                <a:solidFill>
                  <a:srgbClr val="0000FF"/>
                </a:solidFill>
                <a:latin typeface="等线" panose="02010600030101010101" pitchFamily="2" charset="-122"/>
                <a:ea typeface="等线" panose="02010600030101010101" pitchFamily="2" charset="-122"/>
              </a:rPr>
              <a:t>“文化根性”</a:t>
            </a:r>
            <a:r>
              <a:rPr lang="zh-CN" altLang="en-US" sz="2000" b="1" dirty="0" smtClean="0">
                <a:solidFill>
                  <a:srgbClr val="0000FF"/>
                </a:solidFill>
                <a:latin typeface="等线" panose="02010600030101010101" pitchFamily="2" charset="-122"/>
                <a:ea typeface="等线" panose="02010600030101010101" pitchFamily="2" charset="-122"/>
              </a:rPr>
              <a:t>、</a:t>
            </a:r>
            <a:r>
              <a:rPr lang="zh-CN" altLang="zh-CN" sz="2000" b="1" dirty="0" smtClean="0">
                <a:solidFill>
                  <a:srgbClr val="0000FF"/>
                </a:solidFill>
                <a:latin typeface="等线" panose="02010600030101010101" pitchFamily="2" charset="-122"/>
                <a:ea typeface="等线" panose="02010600030101010101" pitchFamily="2" charset="-122"/>
              </a:rPr>
              <a:t>“国民性”</a:t>
            </a:r>
            <a:r>
              <a:rPr lang="zh-CN" altLang="en-US" sz="2000" b="1" dirty="0" smtClean="0">
                <a:solidFill>
                  <a:srgbClr val="0000FF"/>
                </a:solidFill>
                <a:latin typeface="等线" panose="02010600030101010101" pitchFamily="2" charset="-122"/>
                <a:ea typeface="等线" panose="02010600030101010101" pitchFamily="2" charset="-122"/>
              </a:rPr>
              <a:t>、社会</a:t>
            </a:r>
            <a:r>
              <a:rPr lang="zh-CN" altLang="zh-CN" sz="2000" b="1" dirty="0" smtClean="0">
                <a:solidFill>
                  <a:srgbClr val="0000FF"/>
                </a:solidFill>
                <a:latin typeface="等线" panose="02010600030101010101" pitchFamily="2" charset="-122"/>
                <a:ea typeface="等线" panose="02010600030101010101" pitchFamily="2" charset="-122"/>
              </a:rPr>
              <a:t>制度</a:t>
            </a:r>
            <a:r>
              <a:rPr lang="zh-CN" altLang="en-US" sz="2000" b="1" dirty="0" smtClean="0">
                <a:solidFill>
                  <a:srgbClr val="0000FF"/>
                </a:solidFill>
                <a:latin typeface="等线" panose="02010600030101010101" pitchFamily="2" charset="-122"/>
                <a:ea typeface="等线" panose="02010600030101010101" pitchFamily="2" charset="-122"/>
              </a:rPr>
              <a:t>、</a:t>
            </a:r>
            <a:r>
              <a:rPr lang="zh-CN" altLang="zh-CN" sz="2000" b="1" dirty="0" smtClean="0">
                <a:solidFill>
                  <a:srgbClr val="0000FF"/>
                </a:solidFill>
                <a:latin typeface="等线" panose="02010600030101010101" pitchFamily="2" charset="-122"/>
                <a:ea typeface="等线" panose="02010600030101010101" pitchFamily="2" charset="-122"/>
              </a:rPr>
              <a:t>社会环境</a:t>
            </a:r>
            <a:r>
              <a:rPr lang="zh-CN" altLang="en-US" sz="2000" b="1" dirty="0" smtClean="0">
                <a:solidFill>
                  <a:srgbClr val="0000FF"/>
                </a:solidFill>
                <a:latin typeface="等线" panose="02010600030101010101" pitchFamily="2" charset="-122"/>
                <a:ea typeface="等线" panose="02010600030101010101" pitchFamily="2" charset="-122"/>
              </a:rPr>
              <a:t>）</a:t>
            </a:r>
            <a:endParaRPr lang="en-US" altLang="zh-CN" sz="2000" b="1" dirty="0" smtClean="0">
              <a:solidFill>
                <a:srgbClr val="0000FF"/>
              </a:solidFill>
              <a:latin typeface="等线" panose="02010600030101010101" pitchFamily="2" charset="-122"/>
              <a:ea typeface="等线" panose="02010600030101010101" pitchFamily="2" charset="-122"/>
            </a:endParaRPr>
          </a:p>
          <a:p>
            <a:endParaRPr lang="en-US" altLang="zh-CN" sz="2000" b="1" dirty="0" smtClean="0">
              <a:solidFill>
                <a:srgbClr val="0000FF"/>
              </a:solidFill>
              <a:latin typeface="等线" panose="02010600030101010101" pitchFamily="2" charset="-122"/>
              <a:ea typeface="等线" panose="0201060003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0904" y="833065"/>
            <a:ext cx="3263144" cy="2386757"/>
          </a:xfrm>
          <a:prstGeom prst="rect">
            <a:avLst/>
          </a:prstGeom>
        </p:spPr>
      </p:pic>
      <p:sp>
        <p:nvSpPr>
          <p:cNvPr id="6" name="矩形 5"/>
          <p:cNvSpPr/>
          <p:nvPr/>
        </p:nvSpPr>
        <p:spPr>
          <a:xfrm>
            <a:off x="5550904" y="3363838"/>
            <a:ext cx="3449080" cy="738664"/>
          </a:xfrm>
          <a:prstGeom prst="rect">
            <a:avLst/>
          </a:prstGeom>
        </p:spPr>
        <p:txBody>
          <a:bodyPr wrap="square">
            <a:spAutoFit/>
          </a:bodyPr>
          <a:lstStyle/>
          <a:p>
            <a:r>
              <a:rPr lang="zh-CN" altLang="en-US" sz="1400" b="1" dirty="0"/>
              <a:t>1919年杜威访华时合影</a:t>
            </a:r>
            <a:r>
              <a:rPr lang="zh-CN" altLang="en-US" sz="1400" b="1" dirty="0" smtClean="0"/>
              <a:t>。前排</a:t>
            </a:r>
            <a:r>
              <a:rPr lang="zh-CN" altLang="en-US" sz="1400" b="1" dirty="0"/>
              <a:t>左起：史量才、杜威夫人爱丽丝、杜威；后排左起：胡适、蒋梦麟、陶行知、张作平</a:t>
            </a:r>
          </a:p>
        </p:txBody>
      </p:sp>
    </p:spTree>
    <p:extLst>
      <p:ext uri="{BB962C8B-B14F-4D97-AF65-F5344CB8AC3E}">
        <p14:creationId xmlns:p14="http://schemas.microsoft.com/office/powerpoint/2010/main" val="166787061"/>
      </p:ext>
    </p:extLst>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30885" y="339502"/>
            <a:ext cx="7772400" cy="857250"/>
          </a:xfrm>
        </p:spPr>
        <p:txBody>
          <a:bodyPr/>
          <a:lstStyle/>
          <a:p>
            <a:pPr algn="ctr"/>
            <a:r>
              <a:rPr lang="zh-CN" altLang="en-US" dirty="0" smtClean="0">
                <a:solidFill>
                  <a:srgbClr val="FF0000"/>
                </a:solidFill>
                <a:latin typeface="黑体" panose="02010609060101010101" pitchFamily="49" charset="-122"/>
                <a:ea typeface="黑体" panose="02010609060101010101" pitchFamily="49" charset="-122"/>
              </a:rPr>
              <a:t>（一）历史发展的终极原因</a:t>
            </a:r>
            <a:endParaRPr lang="zh-CN" altLang="en-US" dirty="0"/>
          </a:p>
        </p:txBody>
      </p:sp>
      <p:sp>
        <p:nvSpPr>
          <p:cNvPr id="3" name="内容占位符 2"/>
          <p:cNvSpPr>
            <a:spLocks noGrp="1"/>
          </p:cNvSpPr>
          <p:nvPr>
            <p:ph sz="quarter" idx="1"/>
          </p:nvPr>
        </p:nvSpPr>
        <p:spPr>
          <a:xfrm>
            <a:off x="309245" y="1429385"/>
            <a:ext cx="8615680" cy="3464560"/>
          </a:xfrm>
        </p:spPr>
        <p:txBody>
          <a:bodyPr>
            <a:normAutofit fontScale="52500" lnSpcReduction="20000"/>
          </a:bodyPr>
          <a:lstStyle/>
          <a:p>
            <a:r>
              <a:rPr lang="zh-CN" altLang="en-US" sz="3400" dirty="0" smtClean="0">
                <a:latin typeface="黑体" panose="02010609060101010101" pitchFamily="49" charset="-122"/>
                <a:ea typeface="黑体" panose="02010609060101010101" pitchFamily="49" charset="-122"/>
              </a:rPr>
              <a:t>公式化了基本原理：</a:t>
            </a:r>
            <a:r>
              <a:rPr lang="zh-CN" altLang="en-US" sz="3400" dirty="0" smtClean="0">
                <a:solidFill>
                  <a:srgbClr val="FF0000"/>
                </a:solidFill>
                <a:latin typeface="黑体" panose="02010609060101010101" pitchFamily="49" charset="-122"/>
                <a:ea typeface="黑体" panose="02010609060101010101" pitchFamily="49" charset="-122"/>
              </a:rPr>
              <a:t>“</a:t>
            </a:r>
            <a:r>
              <a:rPr lang="zh-CN" altLang="zh-CN" sz="3400" dirty="0" smtClean="0">
                <a:solidFill>
                  <a:srgbClr val="FF0000"/>
                </a:solidFill>
                <a:latin typeface="黑体" panose="02010609060101010101" pitchFamily="49" charset="-122"/>
                <a:ea typeface="黑体" panose="02010609060101010101" pitchFamily="49" charset="-122"/>
              </a:rPr>
              <a:t>生产力</a:t>
            </a:r>
            <a:r>
              <a:rPr lang="zh-CN" altLang="en-US" sz="3400" dirty="0" smtClean="0">
                <a:solidFill>
                  <a:srgbClr val="FF0000"/>
                </a:solidFill>
                <a:latin typeface="黑体" panose="02010609060101010101" pitchFamily="49" charset="-122"/>
                <a:ea typeface="黑体" panose="02010609060101010101" pitchFamily="49" charset="-122"/>
              </a:rPr>
              <a:t>”</a:t>
            </a:r>
            <a:r>
              <a:rPr lang="zh-CN" altLang="zh-CN" sz="3400" dirty="0" smtClean="0">
                <a:solidFill>
                  <a:srgbClr val="FF0000"/>
                </a:solidFill>
                <a:latin typeface="黑体" panose="02010609060101010101" pitchFamily="49" charset="-122"/>
                <a:ea typeface="黑体" panose="02010609060101010101" pitchFamily="49" charset="-122"/>
              </a:rPr>
              <a:t>与</a:t>
            </a:r>
            <a:r>
              <a:rPr lang="zh-CN" altLang="en-US" sz="3400" dirty="0" smtClean="0">
                <a:solidFill>
                  <a:srgbClr val="FF0000"/>
                </a:solidFill>
                <a:latin typeface="黑体" panose="02010609060101010101" pitchFamily="49" charset="-122"/>
                <a:ea typeface="黑体" panose="02010609060101010101" pitchFamily="49" charset="-122"/>
              </a:rPr>
              <a:t>“</a:t>
            </a:r>
            <a:r>
              <a:rPr lang="zh-CN" altLang="zh-CN" sz="3400" dirty="0" smtClean="0">
                <a:solidFill>
                  <a:srgbClr val="FF0000"/>
                </a:solidFill>
                <a:latin typeface="黑体" panose="02010609060101010101" pitchFamily="49" charset="-122"/>
                <a:ea typeface="黑体" panose="02010609060101010101" pitchFamily="49" charset="-122"/>
              </a:rPr>
              <a:t>生产关系</a:t>
            </a:r>
            <a:r>
              <a:rPr lang="zh-CN" altLang="en-US" sz="3400" dirty="0" smtClean="0">
                <a:solidFill>
                  <a:srgbClr val="FF0000"/>
                </a:solidFill>
                <a:latin typeface="黑体" panose="02010609060101010101" pitchFamily="49" charset="-122"/>
                <a:ea typeface="黑体" panose="02010609060101010101" pitchFamily="49" charset="-122"/>
              </a:rPr>
              <a:t>”；“</a:t>
            </a:r>
            <a:r>
              <a:rPr lang="zh-CN" altLang="zh-CN" sz="3400" dirty="0" smtClean="0">
                <a:solidFill>
                  <a:srgbClr val="FF0000"/>
                </a:solidFill>
                <a:latin typeface="黑体" panose="02010609060101010101" pitchFamily="49" charset="-122"/>
                <a:ea typeface="黑体" panose="02010609060101010101" pitchFamily="49" charset="-122"/>
              </a:rPr>
              <a:t>经济基础</a:t>
            </a:r>
            <a:r>
              <a:rPr lang="zh-CN" altLang="en-US" sz="3400" dirty="0" smtClean="0">
                <a:solidFill>
                  <a:srgbClr val="FF0000"/>
                </a:solidFill>
                <a:latin typeface="黑体" panose="02010609060101010101" pitchFamily="49" charset="-122"/>
                <a:ea typeface="黑体" panose="02010609060101010101" pitchFamily="49" charset="-122"/>
              </a:rPr>
              <a:t>”</a:t>
            </a:r>
            <a:r>
              <a:rPr lang="zh-CN" altLang="zh-CN" sz="3400" dirty="0" smtClean="0">
                <a:solidFill>
                  <a:srgbClr val="FF0000"/>
                </a:solidFill>
                <a:latin typeface="黑体" panose="02010609060101010101" pitchFamily="49" charset="-122"/>
                <a:ea typeface="黑体" panose="02010609060101010101" pitchFamily="49" charset="-122"/>
              </a:rPr>
              <a:t>与</a:t>
            </a:r>
            <a:r>
              <a:rPr lang="zh-CN" altLang="en-US" sz="3400" dirty="0" smtClean="0">
                <a:solidFill>
                  <a:srgbClr val="FF0000"/>
                </a:solidFill>
                <a:latin typeface="黑体" panose="02010609060101010101" pitchFamily="49" charset="-122"/>
                <a:ea typeface="黑体" panose="02010609060101010101" pitchFamily="49" charset="-122"/>
              </a:rPr>
              <a:t>“</a:t>
            </a:r>
            <a:r>
              <a:rPr lang="zh-CN" altLang="zh-CN" sz="3400" dirty="0" smtClean="0">
                <a:solidFill>
                  <a:srgbClr val="FF0000"/>
                </a:solidFill>
                <a:latin typeface="黑体" panose="02010609060101010101" pitchFamily="49" charset="-122"/>
                <a:ea typeface="黑体" panose="02010609060101010101" pitchFamily="49" charset="-122"/>
              </a:rPr>
              <a:t>上层建筑</a:t>
            </a:r>
            <a:r>
              <a:rPr lang="zh-CN" altLang="en-US" sz="3400" dirty="0" smtClean="0">
                <a:solidFill>
                  <a:srgbClr val="FF0000"/>
                </a:solidFill>
                <a:latin typeface="黑体" panose="02010609060101010101" pitchFamily="49" charset="-122"/>
                <a:ea typeface="黑体" panose="02010609060101010101" pitchFamily="49" charset="-122"/>
              </a:rPr>
              <a:t>” </a:t>
            </a:r>
            <a:endParaRPr lang="en-US" altLang="zh-CN" sz="3400" dirty="0" smtClean="0">
              <a:solidFill>
                <a:srgbClr val="FF0000"/>
              </a:solidFill>
              <a:latin typeface="黑体" panose="02010609060101010101" pitchFamily="49" charset="-122"/>
              <a:ea typeface="黑体" panose="02010609060101010101" pitchFamily="49" charset="-122"/>
            </a:endParaRPr>
          </a:p>
          <a:p>
            <a:r>
              <a:rPr lang="zh-CN" altLang="zh-CN" sz="3400" dirty="0" smtClean="0">
                <a:latin typeface="黑体" panose="02010609060101010101" pitchFamily="49" charset="-122"/>
                <a:ea typeface="黑体" panose="02010609060101010101" pitchFamily="49" charset="-122"/>
              </a:rPr>
              <a:t>因果互换</a:t>
            </a:r>
            <a:r>
              <a:rPr lang="zh-CN" altLang="en-US" sz="3400" dirty="0" smtClean="0">
                <a:latin typeface="黑体" panose="02010609060101010101" pitchFamily="49" charset="-122"/>
                <a:ea typeface="黑体" panose="02010609060101010101" pitchFamily="49" charset="-122"/>
              </a:rPr>
              <a:t>、</a:t>
            </a:r>
            <a:r>
              <a:rPr lang="zh-CN" altLang="zh-CN" sz="3400" dirty="0" smtClean="0">
                <a:latin typeface="黑体" panose="02010609060101010101" pitchFamily="49" charset="-122"/>
                <a:ea typeface="黑体" panose="02010609060101010101" pitchFamily="49" charset="-122"/>
              </a:rPr>
              <a:t>循环论证</a:t>
            </a:r>
            <a:r>
              <a:rPr lang="zh-CN" altLang="en-US" sz="3400" dirty="0" smtClean="0">
                <a:latin typeface="黑体" panose="02010609060101010101" pitchFamily="49" charset="-122"/>
                <a:ea typeface="黑体" panose="02010609060101010101" pitchFamily="49" charset="-122"/>
              </a:rPr>
              <a:t>、</a:t>
            </a:r>
            <a:r>
              <a:rPr lang="zh-CN" altLang="zh-CN" sz="3400" dirty="0" smtClean="0">
                <a:latin typeface="黑体" panose="02010609060101010101" pitchFamily="49" charset="-122"/>
                <a:ea typeface="黑体" panose="02010609060101010101" pitchFamily="49" charset="-122"/>
              </a:rPr>
              <a:t>二元论</a:t>
            </a:r>
            <a:r>
              <a:rPr lang="zh-CN" altLang="en-US" sz="3400" dirty="0" smtClean="0">
                <a:latin typeface="黑体" panose="02010609060101010101" pitchFamily="49" charset="-122"/>
                <a:ea typeface="黑体" panose="02010609060101010101" pitchFamily="49" charset="-122"/>
              </a:rPr>
              <a:t>、</a:t>
            </a:r>
            <a:r>
              <a:rPr lang="zh-CN" altLang="zh-CN" sz="3400" dirty="0">
                <a:latin typeface="黑体" panose="02010609060101010101" pitchFamily="49" charset="-122"/>
                <a:ea typeface="黑体" panose="02010609060101010101" pitchFamily="49" charset="-122"/>
              </a:rPr>
              <a:t>多元折中论</a:t>
            </a:r>
            <a:endParaRPr lang="en-US" altLang="zh-CN" sz="3400" dirty="0" smtClean="0">
              <a:latin typeface="黑体" panose="02010609060101010101" pitchFamily="49" charset="-122"/>
              <a:ea typeface="黑体" panose="02010609060101010101" pitchFamily="49" charset="-122"/>
            </a:endParaRPr>
          </a:p>
          <a:p>
            <a:endParaRPr lang="en-US" altLang="zh-CN" sz="2800" dirty="0" smtClean="0">
              <a:latin typeface="黑体" panose="02010609060101010101" pitchFamily="49" charset="-122"/>
              <a:ea typeface="黑体" panose="02010609060101010101" pitchFamily="49" charset="-122"/>
            </a:endParaRPr>
          </a:p>
          <a:p>
            <a:r>
              <a:rPr lang="zh-CN" altLang="en-US" sz="3300" dirty="0">
                <a:solidFill>
                  <a:srgbClr val="FF0000"/>
                </a:solidFill>
                <a:latin typeface="黑体" panose="02010609060101010101" pitchFamily="49" charset="-122"/>
                <a:ea typeface="黑体" panose="02010609060101010101" pitchFamily="49" charset="-122"/>
              </a:rPr>
              <a:t>生产力</a:t>
            </a:r>
            <a:r>
              <a:rPr lang="zh-CN" altLang="en-US" sz="3300" dirty="0" smtClean="0">
                <a:solidFill>
                  <a:srgbClr val="FF0000"/>
                </a:solidFill>
                <a:latin typeface="黑体" panose="02010609060101010101" pitchFamily="49" charset="-122"/>
                <a:ea typeface="黑体" panose="02010609060101010101" pitchFamily="49" charset="-122"/>
              </a:rPr>
              <a:t>，是指人类在生产过程中征服自然、改造自然的能力。</a:t>
            </a:r>
            <a:endParaRPr lang="zh-CN" altLang="en-US" sz="3300" dirty="0">
              <a:solidFill>
                <a:srgbClr val="FF0000"/>
              </a:solidFill>
              <a:latin typeface="黑体" panose="02010609060101010101" pitchFamily="49" charset="-122"/>
              <a:ea typeface="黑体" panose="02010609060101010101" pitchFamily="49" charset="-122"/>
            </a:endParaRPr>
          </a:p>
          <a:p>
            <a:r>
              <a:rPr lang="zh-CN" altLang="en-US" sz="3300" dirty="0" smtClean="0">
                <a:solidFill>
                  <a:srgbClr val="FF0000"/>
                </a:solidFill>
                <a:latin typeface="黑体" panose="02010609060101010101" pitchFamily="49" charset="-122"/>
                <a:ea typeface="黑体" panose="02010609060101010101" pitchFamily="49" charset="-122"/>
              </a:rPr>
              <a:t>生产力包括三个要素：劳动者、劳动资料</a:t>
            </a:r>
            <a:r>
              <a:rPr lang="en-US" altLang="zh-CN" sz="3300" dirty="0" smtClean="0">
                <a:solidFill>
                  <a:srgbClr val="FF0000"/>
                </a:solidFill>
                <a:latin typeface="黑体" panose="02010609060101010101" pitchFamily="49" charset="-122"/>
                <a:ea typeface="黑体" panose="02010609060101010101" pitchFamily="49" charset="-122"/>
              </a:rPr>
              <a:t>、</a:t>
            </a:r>
            <a:r>
              <a:rPr lang="zh-CN" altLang="en-US" sz="3300" dirty="0" smtClean="0">
                <a:solidFill>
                  <a:srgbClr val="FF0000"/>
                </a:solidFill>
                <a:latin typeface="黑体" panose="02010609060101010101" pitchFamily="49" charset="-122"/>
                <a:ea typeface="黑体" panose="02010609060101010101" pitchFamily="49" charset="-122"/>
              </a:rPr>
              <a:t>劳动对象。</a:t>
            </a:r>
            <a:endParaRPr lang="en-US" altLang="zh-CN" sz="3300" dirty="0">
              <a:solidFill>
                <a:srgbClr val="FF0000"/>
              </a:solidFill>
              <a:latin typeface="黑体" panose="02010609060101010101" pitchFamily="49" charset="-122"/>
              <a:ea typeface="黑体" panose="02010609060101010101" pitchFamily="49" charset="-122"/>
            </a:endParaRPr>
          </a:p>
          <a:p>
            <a:r>
              <a:rPr lang="zh-CN" altLang="en-US" sz="3300" b="1" dirty="0" smtClean="0">
                <a:solidFill>
                  <a:srgbClr val="C00000"/>
                </a:solidFill>
                <a:latin typeface="楷体" panose="02010609060101010101" pitchFamily="49" charset="-122"/>
                <a:ea typeface="楷体" panose="02010609060101010101" pitchFamily="49" charset="-122"/>
              </a:rPr>
              <a:t>劳动者：主导作用的因素。</a:t>
            </a:r>
            <a:endParaRPr lang="en-US" altLang="zh-CN" sz="3300" b="1" dirty="0">
              <a:solidFill>
                <a:srgbClr val="C00000"/>
              </a:solidFill>
              <a:latin typeface="楷体" panose="02010609060101010101" pitchFamily="49" charset="-122"/>
              <a:ea typeface="楷体" panose="02010609060101010101" pitchFamily="49" charset="-122"/>
            </a:endParaRPr>
          </a:p>
          <a:p>
            <a:r>
              <a:rPr lang="zh-CN" altLang="en-US" sz="3300" b="1" dirty="0">
                <a:solidFill>
                  <a:srgbClr val="C00000"/>
                </a:solidFill>
                <a:latin typeface="楷体" panose="02010609060101010101" pitchFamily="49" charset="-122"/>
                <a:ea typeface="楷体" panose="02010609060101010101" pitchFamily="49" charset="-122"/>
              </a:rPr>
              <a:t>劳动资料：生产工具是生产力发展水平和性质的主要标志。是划分经济发展时期的主要标志</a:t>
            </a:r>
            <a:r>
              <a:rPr lang="zh-CN" altLang="en-US" sz="3300" b="1" dirty="0" smtClean="0">
                <a:solidFill>
                  <a:srgbClr val="C00000"/>
                </a:solidFill>
                <a:latin typeface="楷体" panose="02010609060101010101" pitchFamily="49" charset="-122"/>
                <a:ea typeface="楷体" panose="02010609060101010101" pitchFamily="49" charset="-122"/>
              </a:rPr>
              <a:t>。</a:t>
            </a:r>
            <a:endParaRPr lang="en-US" altLang="zh-CN" sz="3300" b="1" dirty="0" smtClean="0">
              <a:solidFill>
                <a:srgbClr val="C00000"/>
              </a:solidFill>
              <a:latin typeface="楷体" panose="02010609060101010101" pitchFamily="49" charset="-122"/>
              <a:ea typeface="楷体" panose="02010609060101010101" pitchFamily="49" charset="-122"/>
            </a:endParaRPr>
          </a:p>
          <a:p>
            <a:r>
              <a:rPr lang="zh-CN" altLang="en-US" sz="3200" b="1" dirty="0" smtClean="0">
                <a:solidFill>
                  <a:srgbClr val="C00000"/>
                </a:solidFill>
                <a:latin typeface="楷体" panose="02010609060101010101" pitchFamily="49" charset="-122"/>
                <a:ea typeface="楷体" panose="02010609060101010101" pitchFamily="49" charset="-122"/>
              </a:rPr>
              <a:t>科学技术被应用于生产过程，深入劳动力、劳动资料、劳动对象之中，可引起他们素质的变化，产生出巨大的物质力量，从而转化为现实的直接的生产力。因此，科学技术也是生产力。</a:t>
            </a:r>
            <a:endParaRPr lang="zh-CN" altLang="en-US" sz="32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357172"/>
            <a:ext cx="7772400" cy="857250"/>
          </a:xfrm>
        </p:spPr>
        <p:txBody>
          <a:bodyPr/>
          <a:lstStyle/>
          <a:p>
            <a:pPr algn="ctr"/>
            <a:r>
              <a:rPr lang="zh-CN" altLang="en-US" dirty="0">
                <a:solidFill>
                  <a:srgbClr val="FF0000"/>
                </a:solidFill>
                <a:latin typeface="黑体" panose="02010609060101010101" pitchFamily="49" charset="-122"/>
                <a:ea typeface="黑体" panose="02010609060101010101" pitchFamily="49" charset="-122"/>
              </a:rPr>
              <a:t>（一）历史发展</a:t>
            </a:r>
            <a:r>
              <a:rPr lang="zh-CN" altLang="en-US" dirty="0" smtClean="0">
                <a:solidFill>
                  <a:srgbClr val="FF0000"/>
                </a:solidFill>
                <a:latin typeface="黑体" panose="02010609060101010101" pitchFamily="49" charset="-122"/>
                <a:ea typeface="黑体" panose="02010609060101010101" pitchFamily="49" charset="-122"/>
              </a:rPr>
              <a:t>的</a:t>
            </a:r>
            <a:r>
              <a:rPr lang="zh-CN" altLang="en-US" dirty="0">
                <a:solidFill>
                  <a:srgbClr val="FF0000"/>
                </a:solidFill>
                <a:latin typeface="黑体" panose="02010609060101010101" pitchFamily="49" charset="-122"/>
                <a:ea typeface="黑体" panose="02010609060101010101" pitchFamily="49" charset="-122"/>
              </a:rPr>
              <a:t>终极原因</a:t>
            </a:r>
            <a:endParaRPr lang="zh-CN" altLang="en-US" dirty="0"/>
          </a:p>
        </p:txBody>
      </p:sp>
      <p:sp>
        <p:nvSpPr>
          <p:cNvPr id="3" name="内容占位符 2"/>
          <p:cNvSpPr>
            <a:spLocks noGrp="1"/>
          </p:cNvSpPr>
          <p:nvPr>
            <p:ph sz="quarter" idx="1"/>
          </p:nvPr>
        </p:nvSpPr>
        <p:spPr>
          <a:xfrm>
            <a:off x="500034" y="1714494"/>
            <a:ext cx="8215370" cy="2415575"/>
          </a:xfrm>
        </p:spPr>
        <p:txBody>
          <a:bodyPr/>
          <a:lstStyle/>
          <a:p>
            <a:r>
              <a:rPr lang="zh-CN" altLang="en-US"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人们</a:t>
            </a:r>
            <a:r>
              <a:rPr lang="zh-CN" altLang="zh-CN" sz="2400" dirty="0">
                <a:latin typeface="黑体" panose="02010609060101010101" pitchFamily="49" charset="-122"/>
                <a:ea typeface="黑体" panose="02010609060101010101" pitchFamily="49" charset="-122"/>
              </a:rPr>
              <a:t>的</a:t>
            </a:r>
            <a:r>
              <a:rPr lang="zh-CN" altLang="en-US" sz="2400" dirty="0">
                <a:latin typeface="黑体" panose="02010609060101010101" pitchFamily="49" charset="-122"/>
                <a:ea typeface="黑体" panose="02010609060101010101" pitchFamily="49" charset="-122"/>
              </a:rPr>
              <a:t>物质生活和</a:t>
            </a:r>
            <a:r>
              <a:rPr lang="zh-CN" altLang="zh-CN" sz="2400" dirty="0">
                <a:latin typeface="黑体" panose="02010609060101010101" pitchFamily="49" charset="-122"/>
                <a:ea typeface="黑体" panose="02010609060101010101" pitchFamily="49" charset="-122"/>
              </a:rPr>
              <a:t>实践</a:t>
            </a:r>
            <a:r>
              <a:rPr lang="zh-CN" altLang="zh-CN" sz="2400" dirty="0" smtClean="0">
                <a:latin typeface="黑体" panose="02010609060101010101" pitchFamily="49" charset="-122"/>
                <a:ea typeface="黑体" panose="02010609060101010101" pitchFamily="49" charset="-122"/>
              </a:rPr>
              <a:t>能力</a:t>
            </a:r>
            <a:r>
              <a:rPr lang="zh-CN" altLang="en-US" sz="2400" dirty="0" smtClean="0">
                <a:latin typeface="黑体" panose="02010609060101010101" pitchFamily="49" charset="-122"/>
                <a:ea typeface="黑体" panose="02010609060101010101" pitchFamily="49" charset="-122"/>
              </a:rPr>
              <a:t>”被</a:t>
            </a:r>
            <a:r>
              <a:rPr lang="zh-CN" altLang="zh-CN" sz="2400" dirty="0" smtClean="0">
                <a:latin typeface="黑体" panose="02010609060101010101" pitchFamily="49" charset="-122"/>
                <a:ea typeface="黑体" panose="02010609060101010101" pitchFamily="49" charset="-122"/>
              </a:rPr>
              <a:t>抽</a:t>
            </a:r>
            <a:r>
              <a:rPr lang="zh-CN" altLang="en-US" sz="2400" dirty="0" smtClean="0">
                <a:latin typeface="黑体" panose="02010609060101010101" pitchFamily="49" charset="-122"/>
                <a:ea typeface="黑体" panose="02010609060101010101" pitchFamily="49" charset="-122"/>
              </a:rPr>
              <a:t>离；</a:t>
            </a:r>
            <a:endParaRPr lang="en-US" altLang="zh-CN" sz="2400" dirty="0" smtClean="0">
              <a:latin typeface="黑体" panose="02010609060101010101" pitchFamily="49" charset="-122"/>
              <a:ea typeface="黑体" panose="02010609060101010101" pitchFamily="49" charset="-122"/>
            </a:endParaRPr>
          </a:p>
          <a:p>
            <a:endParaRPr lang="en-US" altLang="zh-CN" sz="2400" dirty="0" smtClean="0">
              <a:solidFill>
                <a:srgbClr val="7030A0"/>
              </a:solidFill>
              <a:latin typeface="黑体" panose="02010609060101010101" pitchFamily="49" charset="-122"/>
              <a:ea typeface="黑体" panose="02010609060101010101" pitchFamily="49" charset="-122"/>
            </a:endParaRPr>
          </a:p>
          <a:p>
            <a:r>
              <a:rPr lang="zh-CN" altLang="en-US" sz="2400" dirty="0" smtClean="0">
                <a:solidFill>
                  <a:srgbClr val="7030A0"/>
                </a:solidFill>
                <a:latin typeface="黑体" panose="02010609060101010101" pitchFamily="49" charset="-122"/>
                <a:ea typeface="黑体" panose="02010609060101010101" pitchFamily="49" charset="-122"/>
              </a:rPr>
              <a:t>僵化思维：</a:t>
            </a:r>
            <a:r>
              <a:rPr lang="zh-CN" altLang="zh-CN" sz="2000" b="1" dirty="0" smtClean="0">
                <a:latin typeface="楷体" panose="02010609060101010101" pitchFamily="49" charset="-122"/>
                <a:ea typeface="楷体" panose="02010609060101010101" pitchFamily="49" charset="-122"/>
              </a:rPr>
              <a:t>定型化</a:t>
            </a:r>
            <a:r>
              <a:rPr lang="zh-CN" altLang="zh-CN" sz="2000" b="1" dirty="0">
                <a:latin typeface="楷体" panose="02010609060101010101" pitchFamily="49" charset="-122"/>
                <a:ea typeface="楷体" panose="02010609060101010101" pitchFamily="49" charset="-122"/>
              </a:rPr>
              <a:t>了的关系、结构、体制和制度，“不以人们的意志为转移</a:t>
            </a:r>
            <a:r>
              <a:rPr lang="zh-CN" altLang="zh-CN" sz="2000" b="1" dirty="0" smtClean="0">
                <a:latin typeface="楷体" panose="02010609060101010101" pitchFamily="49" charset="-122"/>
                <a:ea typeface="楷体" panose="02010609060101010101" pitchFamily="49" charset="-122"/>
              </a:rPr>
              <a:t>”在那里</a:t>
            </a:r>
            <a:r>
              <a:rPr lang="zh-CN" altLang="en-US" sz="2000" b="1" dirty="0" smtClean="0">
                <a:latin typeface="楷体" panose="02010609060101010101" pitchFamily="49" charset="-122"/>
                <a:ea typeface="楷体" panose="02010609060101010101" pitchFamily="49" charset="-122"/>
              </a:rPr>
              <a:t>自行</a:t>
            </a:r>
            <a:r>
              <a:rPr lang="zh-CN" altLang="zh-CN" sz="2000" b="1" dirty="0" smtClean="0">
                <a:latin typeface="楷体" panose="02010609060101010101" pitchFamily="49" charset="-122"/>
                <a:ea typeface="楷体" panose="02010609060101010101" pitchFamily="49" charset="-122"/>
              </a:rPr>
              <a:t>运动</a:t>
            </a:r>
            <a:r>
              <a:rPr lang="zh-CN" altLang="zh-CN" sz="2000" b="1" dirty="0">
                <a:latin typeface="楷体" panose="02010609060101010101" pitchFamily="49" charset="-122"/>
                <a:ea typeface="楷体" panose="02010609060101010101" pitchFamily="49" charset="-122"/>
              </a:rPr>
              <a:t>，而且是按照一定的演进</a:t>
            </a:r>
            <a:r>
              <a:rPr lang="zh-CN" altLang="zh-CN" sz="2000" b="1" dirty="0" smtClean="0">
                <a:latin typeface="楷体" panose="02010609060101010101" pitchFamily="49" charset="-122"/>
                <a:ea typeface="楷体" panose="02010609060101010101" pitchFamily="49" charset="-122"/>
              </a:rPr>
              <a:t>顺序</a:t>
            </a:r>
            <a:r>
              <a:rPr lang="zh-CN" altLang="en-US" sz="2000" b="1" dirty="0" smtClean="0">
                <a:latin typeface="楷体" panose="02010609060101010101" pitchFamily="49" charset="-122"/>
                <a:ea typeface="楷体" panose="02010609060101010101" pitchFamily="49" charset="-122"/>
              </a:rPr>
              <a:t>自动</a:t>
            </a:r>
            <a:r>
              <a:rPr lang="zh-CN" altLang="zh-CN" sz="2000" b="1" dirty="0" smtClean="0">
                <a:latin typeface="楷体" panose="02010609060101010101" pitchFamily="49" charset="-122"/>
                <a:ea typeface="楷体" panose="02010609060101010101" pitchFamily="49" charset="-122"/>
              </a:rPr>
              <a:t>运动。</a:t>
            </a:r>
            <a:endParaRPr lang="en-US" altLang="zh-CN" sz="2000" b="1" dirty="0" smtClean="0">
              <a:latin typeface="楷体" panose="02010609060101010101" pitchFamily="49" charset="-122"/>
              <a:ea typeface="楷体" panose="02010609060101010101" pitchFamily="49" charset="-122"/>
            </a:endParaRPr>
          </a:p>
          <a:p>
            <a:endParaRPr lang="en-US" altLang="zh-CN" sz="2800" dirty="0">
              <a:latin typeface="黑体" panose="02010609060101010101" pitchFamily="49" charset="-122"/>
              <a:ea typeface="黑体" panose="02010609060101010101" pitchFamily="49" charset="-122"/>
            </a:endParaRPr>
          </a:p>
          <a:p>
            <a:endParaRPr lang="zh-CN" altLang="en-US" sz="2800" dirty="0">
              <a:latin typeface="黑体" panose="02010609060101010101" pitchFamily="49" charset="-122"/>
              <a:ea typeface="黑体" panose="02010609060101010101" pitchFamily="49" charset="-122"/>
            </a:endParaRPr>
          </a:p>
          <a:p>
            <a:endParaRPr lang="zh-CN" altLang="en-US" sz="2800" dirty="0"/>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latin typeface="黑体" panose="02010609060101010101" pitchFamily="49" charset="-122"/>
                <a:ea typeface="黑体" panose="02010609060101010101" pitchFamily="49" charset="-122"/>
              </a:rPr>
              <a:t>（一）历史发展的终极原因</a:t>
            </a:r>
            <a:endParaRPr lang="zh-CN" altLang="en-US" dirty="0"/>
          </a:p>
        </p:txBody>
      </p:sp>
      <p:sp>
        <p:nvSpPr>
          <p:cNvPr id="3" name="内容占位符 2"/>
          <p:cNvSpPr>
            <a:spLocks noGrp="1"/>
          </p:cNvSpPr>
          <p:nvPr>
            <p:ph sz="quarter" idx="1"/>
          </p:nvPr>
        </p:nvSpPr>
        <p:spPr>
          <a:xfrm>
            <a:off x="285720" y="1500180"/>
            <a:ext cx="8643998" cy="2428892"/>
          </a:xfrm>
        </p:spPr>
        <p:txBody>
          <a:bodyPr/>
          <a:lstStyle/>
          <a:p>
            <a:r>
              <a:rPr lang="zh-CN" altLang="en-US" b="1" dirty="0">
                <a:solidFill>
                  <a:srgbClr val="FF0000"/>
                </a:solidFill>
                <a:latin typeface="华文中宋" panose="02010600040101010101" pitchFamily="2" charset="-122"/>
                <a:ea typeface="华文中宋" panose="02010600040101010101" pitchFamily="2" charset="-122"/>
              </a:rPr>
              <a:t>辩证思维</a:t>
            </a:r>
            <a:r>
              <a:rPr lang="zh-CN" altLang="en-US" b="1" dirty="0">
                <a:latin typeface="华文中宋" panose="02010600040101010101" pitchFamily="2" charset="-122"/>
                <a:ea typeface="华文中宋" panose="02010600040101010101" pitchFamily="2" charset="-122"/>
              </a:rPr>
              <a:t>是一种确定的，而不是模棱两可的；前后一贯的，而不是自相矛盾的；有条理、有根据的思维</a:t>
            </a:r>
            <a:r>
              <a:rPr lang="zh-CN" altLang="en-US" b="1" dirty="0" smtClean="0">
                <a:latin typeface="华文中宋" panose="02010600040101010101" pitchFamily="2" charset="-122"/>
                <a:ea typeface="华文中宋" panose="02010600040101010101" pitchFamily="2" charset="-122"/>
              </a:rPr>
              <a:t>；</a:t>
            </a:r>
            <a:endParaRPr lang="en-US" altLang="zh-CN" b="1" dirty="0" smtClean="0">
              <a:latin typeface="华文中宋" panose="02010600040101010101" pitchFamily="2" charset="-122"/>
              <a:ea typeface="华文中宋" panose="02010600040101010101" pitchFamily="2" charset="-122"/>
            </a:endParaRPr>
          </a:p>
          <a:p>
            <a:r>
              <a:rPr lang="zh-CN" altLang="en-US" b="1" dirty="0" smtClean="0">
                <a:latin typeface="华文中宋" panose="02010600040101010101" pitchFamily="2" charset="-122"/>
                <a:ea typeface="华文中宋" panose="02010600040101010101" pitchFamily="2" charset="-122"/>
              </a:rPr>
              <a:t>在</a:t>
            </a:r>
            <a:r>
              <a:rPr lang="zh-CN" altLang="en-US" b="1" dirty="0">
                <a:latin typeface="华文中宋" panose="02010600040101010101" pitchFamily="2" charset="-122"/>
                <a:ea typeface="华文中宋" panose="02010600040101010101" pitchFamily="2" charset="-122"/>
              </a:rPr>
              <a:t>辩证思维中，要用到概念、判断、推理等思维形式和比较、分析、综合、抽象、概括等方法，而掌握和运用这些思维形式和方法的程度，也就是</a:t>
            </a:r>
            <a:r>
              <a:rPr lang="zh-CN" altLang="en-US" b="1" dirty="0">
                <a:solidFill>
                  <a:srgbClr val="FF0000"/>
                </a:solidFill>
                <a:latin typeface="华文中宋" panose="02010600040101010101" pitchFamily="2" charset="-122"/>
                <a:ea typeface="华文中宋" panose="02010600040101010101" pitchFamily="2" charset="-122"/>
              </a:rPr>
              <a:t>辩证思维的能力</a:t>
            </a:r>
            <a:r>
              <a:rPr lang="zh-CN" altLang="en-US" b="1" dirty="0">
                <a:latin typeface="华文中宋" panose="02010600040101010101" pitchFamily="2" charset="-122"/>
                <a:ea typeface="华文中宋" panose="02010600040101010101" pitchFamily="2" charset="-122"/>
              </a:rPr>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dirty="0">
                <a:solidFill>
                  <a:srgbClr val="FF0000"/>
                </a:solidFill>
                <a:latin typeface="黑体" panose="02010609060101010101" pitchFamily="49" charset="-122"/>
                <a:ea typeface="黑体" panose="02010609060101010101" pitchFamily="49" charset="-122"/>
              </a:rPr>
              <a:t>（一）历史发展</a:t>
            </a:r>
            <a:r>
              <a:rPr lang="zh-CN" altLang="en-US" dirty="0" smtClean="0">
                <a:solidFill>
                  <a:srgbClr val="FF0000"/>
                </a:solidFill>
                <a:latin typeface="黑体" panose="02010609060101010101" pitchFamily="49" charset="-122"/>
                <a:ea typeface="黑体" panose="02010609060101010101" pitchFamily="49" charset="-122"/>
              </a:rPr>
              <a:t>的</a:t>
            </a:r>
            <a:r>
              <a:rPr lang="zh-CN" altLang="en-US" dirty="0">
                <a:solidFill>
                  <a:srgbClr val="FF0000"/>
                </a:solidFill>
                <a:latin typeface="黑体" panose="02010609060101010101" pitchFamily="49" charset="-122"/>
                <a:ea typeface="黑体" panose="02010609060101010101" pitchFamily="49" charset="-122"/>
              </a:rPr>
              <a:t>终极原因</a:t>
            </a:r>
          </a:p>
        </p:txBody>
      </p:sp>
      <p:sp>
        <p:nvSpPr>
          <p:cNvPr id="3" name="内容占位符 2"/>
          <p:cNvSpPr>
            <a:spLocks noGrp="1"/>
          </p:cNvSpPr>
          <p:nvPr>
            <p:ph sz="quarter" idx="1"/>
          </p:nvPr>
        </p:nvSpPr>
        <p:spPr>
          <a:xfrm>
            <a:off x="602167" y="1871345"/>
            <a:ext cx="7660888" cy="2393998"/>
          </a:xfrm>
        </p:spPr>
        <p:txBody>
          <a:bodyPr>
            <a:normAutofit fontScale="85000" lnSpcReduction="10000"/>
          </a:bodyPr>
          <a:lstStyle/>
          <a:p>
            <a:pPr marL="0" indent="0">
              <a:buNone/>
            </a:pPr>
            <a:r>
              <a:rPr lang="zh-CN" altLang="en-US" sz="3200" b="1" dirty="0" smtClean="0">
                <a:latin typeface="黑体" panose="02010609060101010101" pitchFamily="49" charset="-122"/>
                <a:ea typeface="黑体" panose="02010609060101010101" pitchFamily="49" charset="-122"/>
              </a:rPr>
              <a:t>    </a:t>
            </a:r>
            <a:r>
              <a:rPr lang="zh-CN" altLang="en-US" sz="2800" b="1" dirty="0" smtClean="0">
                <a:latin typeface="黑体" panose="02010609060101010101" pitchFamily="49" charset="-122"/>
                <a:ea typeface="黑体" panose="02010609060101010101" pitchFamily="49" charset="-122"/>
              </a:rPr>
              <a:t>马克思、恩格斯把全部历史归结为</a:t>
            </a:r>
            <a:r>
              <a:rPr lang="zh-CN" altLang="en-US" sz="3200" b="1" dirty="0" smtClean="0">
                <a:solidFill>
                  <a:srgbClr val="FF0000"/>
                </a:solidFill>
                <a:latin typeface="黑体" panose="02010609060101010101" pitchFamily="49" charset="-122"/>
                <a:ea typeface="黑体" panose="02010609060101010101" pitchFamily="49" charset="-122"/>
              </a:rPr>
              <a:t>“个人本身力量发展的历史”</a:t>
            </a:r>
            <a:r>
              <a:rPr lang="zh-CN" altLang="en-US" sz="2000" b="1" dirty="0" smtClean="0">
                <a:solidFill>
                  <a:srgbClr val="0000FF"/>
                </a:solidFill>
                <a:latin typeface="楷体" panose="02010609060101010101" pitchFamily="49" charset="-122"/>
                <a:ea typeface="楷体" panose="02010609060101010101" pitchFamily="49" charset="-122"/>
              </a:rPr>
              <a:t>（</a:t>
            </a:r>
            <a:r>
              <a:rPr lang="en-US" altLang="zh-CN" sz="2000" b="1" dirty="0" smtClean="0">
                <a:solidFill>
                  <a:srgbClr val="0000FF"/>
                </a:solidFill>
                <a:latin typeface="楷体" panose="02010609060101010101" pitchFamily="49" charset="-122"/>
                <a:ea typeface="楷体" panose="02010609060101010101" pitchFamily="49" charset="-122"/>
              </a:rPr>
              <a:t>《</a:t>
            </a:r>
            <a:r>
              <a:rPr lang="zh-CN" altLang="en-US" sz="2000" b="1" dirty="0" smtClean="0">
                <a:solidFill>
                  <a:srgbClr val="0000FF"/>
                </a:solidFill>
                <a:latin typeface="楷体" panose="02010609060101010101" pitchFamily="49" charset="-122"/>
                <a:ea typeface="楷体" panose="02010609060101010101" pitchFamily="49" charset="-122"/>
              </a:rPr>
              <a:t>马克思恩格斯选集</a:t>
            </a:r>
            <a:r>
              <a:rPr lang="en-US" altLang="zh-CN" sz="2000" b="1" dirty="0" smtClean="0">
                <a:solidFill>
                  <a:srgbClr val="0000FF"/>
                </a:solidFill>
                <a:latin typeface="楷体" panose="02010609060101010101" pitchFamily="49" charset="-122"/>
                <a:ea typeface="楷体" panose="02010609060101010101" pitchFamily="49" charset="-122"/>
              </a:rPr>
              <a:t>》</a:t>
            </a:r>
            <a:r>
              <a:rPr lang="zh-CN" altLang="en-US" sz="2000" b="1" dirty="0" smtClean="0">
                <a:solidFill>
                  <a:srgbClr val="0000FF"/>
                </a:solidFill>
                <a:latin typeface="楷体" panose="02010609060101010101" pitchFamily="49" charset="-122"/>
                <a:ea typeface="楷体" panose="02010609060101010101" pitchFamily="49" charset="-122"/>
              </a:rPr>
              <a:t>第一卷，人民出版社</a:t>
            </a:r>
            <a:r>
              <a:rPr lang="en-US" altLang="zh-CN" sz="2000" b="1" dirty="0" smtClean="0">
                <a:solidFill>
                  <a:srgbClr val="0000FF"/>
                </a:solidFill>
                <a:latin typeface="楷体" panose="02010609060101010101" pitchFamily="49" charset="-122"/>
                <a:ea typeface="楷体" panose="02010609060101010101" pitchFamily="49" charset="-122"/>
              </a:rPr>
              <a:t>1995</a:t>
            </a:r>
            <a:r>
              <a:rPr lang="zh-CN" altLang="en-US" sz="2000" b="1" dirty="0" smtClean="0">
                <a:solidFill>
                  <a:srgbClr val="0000FF"/>
                </a:solidFill>
                <a:latin typeface="楷体" panose="02010609060101010101" pitchFamily="49" charset="-122"/>
                <a:ea typeface="楷体" panose="02010609060101010101" pitchFamily="49" charset="-122"/>
              </a:rPr>
              <a:t>年版，第</a:t>
            </a:r>
            <a:r>
              <a:rPr lang="en-US" altLang="zh-CN" sz="2000" b="1" dirty="0" smtClean="0">
                <a:solidFill>
                  <a:srgbClr val="0000FF"/>
                </a:solidFill>
                <a:latin typeface="楷体" panose="02010609060101010101" pitchFamily="49" charset="-122"/>
                <a:ea typeface="楷体" panose="02010609060101010101" pitchFamily="49" charset="-122"/>
              </a:rPr>
              <a:t>124</a:t>
            </a:r>
            <a:r>
              <a:rPr lang="zh-CN" altLang="en-US" sz="2000" b="1" dirty="0" smtClean="0">
                <a:solidFill>
                  <a:srgbClr val="0000FF"/>
                </a:solidFill>
                <a:latin typeface="楷体" panose="02010609060101010101" pitchFamily="49" charset="-122"/>
                <a:ea typeface="楷体" panose="02010609060101010101" pitchFamily="49" charset="-122"/>
              </a:rPr>
              <a:t>页）</a:t>
            </a:r>
            <a:r>
              <a:rPr lang="zh-CN" altLang="en-US" sz="2000" b="1" dirty="0">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“始终只是他们的个体发展的历史</a:t>
            </a:r>
            <a:r>
              <a:rPr lang="zh-CN" altLang="en-US" sz="3200" b="1" dirty="0" smtClean="0">
                <a:solidFill>
                  <a:srgbClr val="FF0000"/>
                </a:solidFill>
                <a:latin typeface="黑体" panose="02010609060101010101" pitchFamily="49" charset="-122"/>
                <a:ea typeface="黑体" panose="02010609060101010101" pitchFamily="49" charset="-122"/>
              </a:rPr>
              <a:t>”</a:t>
            </a:r>
            <a:r>
              <a:rPr lang="zh-CN" altLang="en-US" sz="3200" b="1" dirty="0">
                <a:solidFill>
                  <a:srgbClr val="0000FF"/>
                </a:solidFill>
                <a:latin typeface="楷体" panose="02010609060101010101" pitchFamily="49" charset="-122"/>
                <a:ea typeface="楷体" panose="02010609060101010101" pitchFamily="49" charset="-122"/>
              </a:rPr>
              <a:t> </a:t>
            </a:r>
            <a:r>
              <a:rPr lang="zh-CN" altLang="en-US" sz="2000" b="1" dirty="0">
                <a:solidFill>
                  <a:srgbClr val="0000FF"/>
                </a:solidFill>
                <a:latin typeface="楷体" panose="02010609060101010101" pitchFamily="49" charset="-122"/>
                <a:ea typeface="楷体" panose="02010609060101010101" pitchFamily="49" charset="-122"/>
              </a:rPr>
              <a:t>（</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马克思恩格斯选集</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第四卷，人民出版社</a:t>
            </a:r>
            <a:r>
              <a:rPr lang="en-US" altLang="zh-CN" sz="2000" b="1" dirty="0">
                <a:solidFill>
                  <a:srgbClr val="0000FF"/>
                </a:solidFill>
                <a:latin typeface="楷体" panose="02010609060101010101" pitchFamily="49" charset="-122"/>
                <a:ea typeface="楷体" panose="02010609060101010101" pitchFamily="49" charset="-122"/>
              </a:rPr>
              <a:t>1995</a:t>
            </a:r>
            <a:r>
              <a:rPr lang="zh-CN" altLang="en-US" sz="2000" b="1" dirty="0">
                <a:solidFill>
                  <a:srgbClr val="0000FF"/>
                </a:solidFill>
                <a:latin typeface="楷体" panose="02010609060101010101" pitchFamily="49" charset="-122"/>
                <a:ea typeface="楷体" panose="02010609060101010101" pitchFamily="49" charset="-122"/>
              </a:rPr>
              <a:t>年版，第</a:t>
            </a:r>
            <a:r>
              <a:rPr lang="en-US" altLang="zh-CN" sz="2000" b="1" dirty="0">
                <a:solidFill>
                  <a:srgbClr val="0000FF"/>
                </a:solidFill>
                <a:latin typeface="楷体" panose="02010609060101010101" pitchFamily="49" charset="-122"/>
                <a:ea typeface="楷体" panose="02010609060101010101" pitchFamily="49" charset="-122"/>
              </a:rPr>
              <a:t>532</a:t>
            </a:r>
            <a:r>
              <a:rPr lang="zh-CN" altLang="en-US" sz="2000" b="1" dirty="0">
                <a:solidFill>
                  <a:srgbClr val="0000FF"/>
                </a:solidFill>
                <a:latin typeface="楷体" panose="02010609060101010101" pitchFamily="49" charset="-122"/>
                <a:ea typeface="楷体" panose="02010609060101010101" pitchFamily="49" charset="-122"/>
              </a:rPr>
              <a:t>页），</a:t>
            </a:r>
            <a:r>
              <a:rPr lang="zh-CN" altLang="en-US" sz="2800" b="1" dirty="0">
                <a:latin typeface="黑体" panose="02010609060101010101" pitchFamily="49" charset="-122"/>
                <a:ea typeface="黑体" panose="02010609060101010101" pitchFamily="49" charset="-122"/>
              </a:rPr>
              <a:t>把唯物史观称为</a:t>
            </a:r>
            <a:r>
              <a:rPr lang="zh-CN" altLang="en-US" sz="3200" b="1" dirty="0">
                <a:solidFill>
                  <a:srgbClr val="FF0000"/>
                </a:solidFill>
                <a:latin typeface="黑体" panose="02010609060101010101" pitchFamily="49" charset="-122"/>
                <a:ea typeface="黑体" panose="02010609060101010101" pitchFamily="49" charset="-122"/>
              </a:rPr>
              <a:t>“关于现实的人及其历史发展的科学</a:t>
            </a:r>
            <a:r>
              <a:rPr lang="zh-CN" altLang="en-US" sz="3200" b="1" dirty="0" smtClean="0">
                <a:solidFill>
                  <a:srgbClr val="FF0000"/>
                </a:solidFill>
                <a:latin typeface="黑体" panose="02010609060101010101" pitchFamily="49" charset="-122"/>
                <a:ea typeface="黑体" panose="02010609060101010101" pitchFamily="49" charset="-122"/>
              </a:rPr>
              <a:t>”</a:t>
            </a:r>
            <a:r>
              <a:rPr lang="zh-CN" altLang="en-US" sz="3200" b="1" dirty="0">
                <a:solidFill>
                  <a:srgbClr val="0000FF"/>
                </a:solidFill>
                <a:latin typeface="楷体" panose="02010609060101010101" pitchFamily="49" charset="-122"/>
                <a:ea typeface="楷体" panose="02010609060101010101" pitchFamily="49" charset="-122"/>
              </a:rPr>
              <a:t> </a:t>
            </a:r>
            <a:r>
              <a:rPr lang="zh-CN" altLang="en-US" sz="2000" b="1" dirty="0">
                <a:solidFill>
                  <a:srgbClr val="0000FF"/>
                </a:solidFill>
                <a:latin typeface="楷体" panose="02010609060101010101" pitchFamily="49" charset="-122"/>
                <a:ea typeface="楷体" panose="02010609060101010101" pitchFamily="49" charset="-122"/>
              </a:rPr>
              <a:t>（</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马克思恩格斯选集</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第四卷，人民出版社</a:t>
            </a:r>
            <a:r>
              <a:rPr lang="en-US" altLang="zh-CN" sz="2000" b="1" dirty="0">
                <a:solidFill>
                  <a:srgbClr val="0000FF"/>
                </a:solidFill>
                <a:latin typeface="楷体" panose="02010609060101010101" pitchFamily="49" charset="-122"/>
                <a:ea typeface="楷体" panose="02010609060101010101" pitchFamily="49" charset="-122"/>
              </a:rPr>
              <a:t>1995</a:t>
            </a:r>
            <a:r>
              <a:rPr lang="zh-CN" altLang="en-US" sz="2000" b="1" dirty="0">
                <a:solidFill>
                  <a:srgbClr val="0000FF"/>
                </a:solidFill>
                <a:latin typeface="楷体" panose="02010609060101010101" pitchFamily="49" charset="-122"/>
                <a:ea typeface="楷体" panose="02010609060101010101" pitchFamily="49" charset="-122"/>
              </a:rPr>
              <a:t>年版，第</a:t>
            </a:r>
            <a:r>
              <a:rPr lang="en-US" altLang="zh-CN" sz="2000" b="1" dirty="0">
                <a:solidFill>
                  <a:srgbClr val="0000FF"/>
                </a:solidFill>
                <a:latin typeface="楷体" panose="02010609060101010101" pitchFamily="49" charset="-122"/>
                <a:ea typeface="楷体" panose="02010609060101010101" pitchFamily="49" charset="-122"/>
              </a:rPr>
              <a:t>241</a:t>
            </a:r>
            <a:r>
              <a:rPr lang="zh-CN" altLang="en-US" sz="2000" b="1" dirty="0">
                <a:solidFill>
                  <a:srgbClr val="0000FF"/>
                </a:solidFill>
                <a:latin typeface="楷体" panose="02010609060101010101" pitchFamily="49" charset="-122"/>
                <a:ea typeface="楷体" panose="02010609060101010101" pitchFamily="49" charset="-122"/>
              </a:rPr>
              <a:t>页）。</a:t>
            </a:r>
            <a:endParaRPr lang="en-US" altLang="zh-CN" sz="20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en-US">
                <a:solidFill>
                  <a:srgbClr val="FF0000"/>
                </a:solidFill>
                <a:latin typeface="黑体" panose="02010609060101010101" pitchFamily="49" charset="-122"/>
                <a:ea typeface="黑体" panose="02010609060101010101" pitchFamily="49" charset="-122"/>
              </a:rPr>
              <a:t>学科核心素养</a:t>
            </a:r>
          </a:p>
        </p:txBody>
      </p:sp>
      <p:sp>
        <p:nvSpPr>
          <p:cNvPr id="4" name="内容占位符 3"/>
          <p:cNvSpPr>
            <a:spLocks noGrp="1"/>
          </p:cNvSpPr>
          <p:nvPr>
            <p:ph sz="quarter" idx="1"/>
          </p:nvPr>
        </p:nvSpPr>
        <p:spPr>
          <a:xfrm>
            <a:off x="336550" y="1085850"/>
            <a:ext cx="8440420" cy="3429000"/>
          </a:xfrm>
        </p:spPr>
        <p:txBody>
          <a:bodyPr>
            <a:normAutofit fontScale="90000" lnSpcReduction="20000"/>
          </a:bodyPr>
          <a:lstStyle/>
          <a:p>
            <a:r>
              <a:rPr lang="zh-CN" altLang="en-US" sz="2400" b="1"/>
              <a:t>学科核心素养是学科育人价值的集中体现，是学生通过学科学习而逐步形成的</a:t>
            </a:r>
            <a:r>
              <a:rPr lang="zh-CN" altLang="en-US" sz="2400" b="1">
                <a:solidFill>
                  <a:srgbClr val="FF0000"/>
                </a:solidFill>
                <a:latin typeface="楷体" panose="02010609060101010101" pitchFamily="49" charset="-122"/>
                <a:ea typeface="楷体" panose="02010609060101010101" pitchFamily="49" charset="-122"/>
              </a:rPr>
              <a:t>正确价值观念</a:t>
            </a:r>
            <a:r>
              <a:rPr lang="zh-CN" altLang="en-US" sz="2400" b="1"/>
              <a:t>、</a:t>
            </a:r>
            <a:r>
              <a:rPr lang="zh-CN" altLang="en-US" sz="2400" b="1">
                <a:solidFill>
                  <a:srgbClr val="FF0000"/>
                </a:solidFill>
                <a:latin typeface="楷体" panose="02010609060101010101" pitchFamily="49" charset="-122"/>
                <a:ea typeface="楷体" panose="02010609060101010101" pitchFamily="49" charset="-122"/>
              </a:rPr>
              <a:t>必备品格</a:t>
            </a:r>
            <a:r>
              <a:rPr lang="zh-CN" altLang="en-US" sz="2400" b="1"/>
              <a:t>和</a:t>
            </a:r>
            <a:r>
              <a:rPr lang="zh-CN" altLang="en-US" sz="2400" b="1">
                <a:solidFill>
                  <a:srgbClr val="FF0000"/>
                </a:solidFill>
                <a:latin typeface="楷体" panose="02010609060101010101" pitchFamily="49" charset="-122"/>
                <a:ea typeface="楷体" panose="02010609060101010101" pitchFamily="49" charset="-122"/>
              </a:rPr>
              <a:t>关键能力</a:t>
            </a:r>
            <a:r>
              <a:rPr lang="zh-CN" altLang="en-US" sz="2400" b="1"/>
              <a:t>。</a:t>
            </a:r>
            <a:endParaRPr lang="zh-CN" altLang="en-US"/>
          </a:p>
          <a:p>
            <a:r>
              <a:rPr lang="zh-CN" altLang="en-US" b="1"/>
              <a:t>历史学科核心素养包括唯物史观、时空观念、史料实证、历史解释、家国情怀五个方面。</a:t>
            </a:r>
          </a:p>
          <a:p>
            <a:r>
              <a:rPr lang="zh-CN" altLang="en-US" sz="2400" b="1">
                <a:solidFill>
                  <a:srgbClr val="FF0000"/>
                </a:solidFill>
                <a:latin typeface="楷体" panose="02010609060101010101" pitchFamily="49" charset="-122"/>
                <a:ea typeface="楷体" panose="02010609060101010101" pitchFamily="49" charset="-122"/>
              </a:rPr>
              <a:t>唯物史观</a:t>
            </a:r>
            <a:r>
              <a:rPr lang="zh-CN" altLang="en-US" b="1"/>
              <a:t>是诸素养得以达成的理论保证；</a:t>
            </a:r>
          </a:p>
          <a:p>
            <a:r>
              <a:rPr lang="zh-CN" altLang="en-US" sz="2400" b="1">
                <a:solidFill>
                  <a:srgbClr val="FF0000"/>
                </a:solidFill>
                <a:latin typeface="楷体" panose="02010609060101010101" pitchFamily="49" charset="-122"/>
                <a:ea typeface="楷体" panose="02010609060101010101" pitchFamily="49" charset="-122"/>
              </a:rPr>
              <a:t>时空观念</a:t>
            </a:r>
            <a:r>
              <a:rPr lang="zh-CN" altLang="en-US" b="1"/>
              <a:t>是</a:t>
            </a:r>
            <a:r>
              <a:rPr lang="zh-CN" altLang="en-US" b="1">
                <a:sym typeface="+mn-ea"/>
              </a:rPr>
              <a:t>诸</a:t>
            </a:r>
            <a:r>
              <a:rPr lang="zh-CN" altLang="en-US" b="1"/>
              <a:t>素养中学科本质的体现； </a:t>
            </a:r>
          </a:p>
          <a:p>
            <a:r>
              <a:rPr lang="zh-CN" altLang="en-US" sz="2400" b="1">
                <a:solidFill>
                  <a:srgbClr val="FF0000"/>
                </a:solidFill>
                <a:latin typeface="楷体" panose="02010609060101010101" pitchFamily="49" charset="-122"/>
                <a:ea typeface="楷体" panose="02010609060101010101" pitchFamily="49" charset="-122"/>
              </a:rPr>
              <a:t>史料实证</a:t>
            </a:r>
            <a:r>
              <a:rPr lang="zh-CN" altLang="en-US" b="1"/>
              <a:t>是</a:t>
            </a:r>
            <a:r>
              <a:rPr lang="zh-CN" altLang="en-US" b="1">
                <a:sym typeface="+mn-ea"/>
              </a:rPr>
              <a:t>诸素养</a:t>
            </a:r>
            <a:r>
              <a:rPr lang="zh-CN" altLang="en-US" b="1"/>
              <a:t>得以达成的必要途径；</a:t>
            </a:r>
          </a:p>
          <a:p>
            <a:r>
              <a:rPr lang="zh-CN" altLang="en-US" sz="2400" b="1">
                <a:solidFill>
                  <a:srgbClr val="FF0000"/>
                </a:solidFill>
                <a:latin typeface="楷体" panose="02010609060101010101" pitchFamily="49" charset="-122"/>
                <a:ea typeface="楷体" panose="02010609060101010101" pitchFamily="49" charset="-122"/>
              </a:rPr>
              <a:t>历史解释</a:t>
            </a:r>
            <a:r>
              <a:rPr lang="zh-CN" altLang="en-US" b="1"/>
              <a:t>是</a:t>
            </a:r>
            <a:r>
              <a:rPr lang="zh-CN" altLang="en-US" b="1">
                <a:sym typeface="+mn-ea"/>
              </a:rPr>
              <a:t>诸</a:t>
            </a:r>
            <a:r>
              <a:rPr lang="zh-CN" altLang="en-US" b="1"/>
              <a:t>素养中对历史思维与表达能力的要求；</a:t>
            </a:r>
          </a:p>
          <a:p>
            <a:r>
              <a:rPr lang="zh-CN" altLang="en-US" sz="2400" b="1">
                <a:solidFill>
                  <a:srgbClr val="FF0000"/>
                </a:solidFill>
                <a:latin typeface="楷体" panose="02010609060101010101" pitchFamily="49" charset="-122"/>
                <a:ea typeface="楷体" panose="02010609060101010101" pitchFamily="49" charset="-122"/>
              </a:rPr>
              <a:t>家国情怀</a:t>
            </a:r>
            <a:r>
              <a:rPr lang="zh-CN" altLang="en-US" b="1"/>
              <a:t>是</a:t>
            </a:r>
            <a:r>
              <a:rPr lang="zh-CN" altLang="en-US" b="1">
                <a:sym typeface="+mn-ea"/>
              </a:rPr>
              <a:t>诸</a:t>
            </a:r>
            <a:r>
              <a:rPr lang="zh-CN" altLang="en-US" b="1"/>
              <a:t>素养中价值追求的目标。</a:t>
            </a:r>
          </a:p>
          <a:p>
            <a:r>
              <a:rPr lang="zh-CN" altLang="en-US" b="1"/>
              <a:t>通过</a:t>
            </a:r>
            <a:r>
              <a:rPr lang="zh-CN" altLang="en-US" b="1">
                <a:sym typeface="+mn-ea"/>
              </a:rPr>
              <a:t>诸</a:t>
            </a:r>
            <a:r>
              <a:rPr lang="zh-CN" altLang="en-US" b="1"/>
              <a:t>素养的培养达到立德树人的要求。</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2"/>
          <p:cNvSpPr txBox="1"/>
          <p:nvPr/>
        </p:nvSpPr>
        <p:spPr bwMode="auto">
          <a:xfrm>
            <a:off x="500034" y="3000378"/>
            <a:ext cx="8045605" cy="1857388"/>
          </a:xfrm>
          <a:prstGeom prst="rect">
            <a:avLst/>
          </a:prstGeom>
          <a:noFill/>
          <a:ln w="9525">
            <a:noFill/>
            <a:miter lim="800000"/>
          </a:ln>
        </p:spPr>
        <p:txBody>
          <a:bodyPr vert="horz" wrap="square" lIns="91440" tIns="45720" rIns="91440" bIns="45720" numCol="1" anchor="t" anchorCtr="0" compatLnSpc="1"/>
          <a:lstStyle>
            <a:lvl1pPr marL="0" indent="0" algn="r" defTabSz="457200" rtl="0" eaLnBrk="0" fontAlgn="base" hangingPunct="0">
              <a:spcBef>
                <a:spcPts val="1000"/>
              </a:spcBef>
              <a:spcAft>
                <a:spcPct val="0"/>
              </a:spcAft>
              <a:buClr>
                <a:schemeClr val="accent1"/>
              </a:buClr>
              <a:buSzPct val="80000"/>
              <a:buFont typeface="Wingdings 3" pitchFamily="18" charset="2"/>
              <a:buNone/>
              <a:defRPr sz="3200" kern="1200">
                <a:solidFill>
                  <a:schemeClr val="tx1">
                    <a:lumMod val="50000"/>
                    <a:lumOff val="50000"/>
                  </a:schemeClr>
                </a:solidFill>
                <a:latin typeface="Arial" panose="020B0604020202020204" pitchFamily="34" charset="0"/>
                <a:ea typeface="+mn-ea"/>
                <a:cs typeface="+mn-cs"/>
              </a:defRPr>
            </a:lvl1pPr>
            <a:lvl2pPr marL="457200" indent="0" algn="ctr" defTabSz="457200" rtl="0" eaLnBrk="0" fontAlgn="base" hangingPunct="0">
              <a:spcBef>
                <a:spcPts val="1000"/>
              </a:spcBef>
              <a:spcAft>
                <a:spcPct val="0"/>
              </a:spcAft>
              <a:buClr>
                <a:schemeClr val="accent1"/>
              </a:buClr>
              <a:buSzPct val="80000"/>
              <a:buFont typeface="Wingdings 3" pitchFamily="18" charset="2"/>
              <a:buNone/>
              <a:defRPr sz="1600" kern="1200">
                <a:solidFill>
                  <a:schemeClr val="tx1">
                    <a:tint val="75000"/>
                  </a:schemeClr>
                </a:solidFill>
                <a:latin typeface="Arial" panose="020B0604020202020204" pitchFamily="34" charset="0"/>
                <a:ea typeface="+mn-ea"/>
                <a:cs typeface="+mn-cs"/>
              </a:defRPr>
            </a:lvl2pPr>
            <a:lvl3pPr marL="914400" indent="0" algn="ctr" defTabSz="457200" rtl="0" eaLnBrk="0" fontAlgn="base" hangingPunct="0">
              <a:spcBef>
                <a:spcPts val="1000"/>
              </a:spcBef>
              <a:spcAft>
                <a:spcPct val="0"/>
              </a:spcAft>
              <a:buClr>
                <a:schemeClr val="accent1"/>
              </a:buClr>
              <a:buSzPct val="80000"/>
              <a:buFont typeface="Wingdings 3" pitchFamily="18" charset="2"/>
              <a:buNone/>
              <a:defRPr sz="1400" kern="1200">
                <a:solidFill>
                  <a:schemeClr val="tx1">
                    <a:tint val="75000"/>
                  </a:schemeClr>
                </a:solidFill>
                <a:latin typeface="Arial" panose="020B0604020202020204" pitchFamily="34" charset="0"/>
                <a:ea typeface="+mn-ea"/>
                <a:cs typeface="+mn-cs"/>
              </a:defRPr>
            </a:lvl3pPr>
            <a:lvl4pPr marL="1371600" indent="0" algn="ctr" defTabSz="457200" rtl="0" eaLnBrk="0" fontAlgn="base" hangingPunct="0">
              <a:spcBef>
                <a:spcPts val="1000"/>
              </a:spcBef>
              <a:spcAft>
                <a:spcPct val="0"/>
              </a:spcAft>
              <a:buClr>
                <a:schemeClr val="accent1"/>
              </a:buClr>
              <a:buSzPct val="80000"/>
              <a:buFont typeface="Wingdings 3" pitchFamily="18" charset="2"/>
              <a:buNone/>
              <a:defRPr sz="1200" kern="1200">
                <a:solidFill>
                  <a:schemeClr val="tx1">
                    <a:tint val="75000"/>
                  </a:schemeClr>
                </a:solidFill>
                <a:latin typeface="Arial" panose="020B0604020202020204" pitchFamily="34" charset="0"/>
                <a:ea typeface="+mn-ea"/>
                <a:cs typeface="+mn-cs"/>
              </a:defRPr>
            </a:lvl4pPr>
            <a:lvl5pPr marL="1828800" indent="0" algn="ctr" defTabSz="457200" rtl="0" eaLnBrk="0" fontAlgn="base" hangingPunct="0">
              <a:spcBef>
                <a:spcPts val="1000"/>
              </a:spcBef>
              <a:spcAft>
                <a:spcPct val="0"/>
              </a:spcAft>
              <a:buClr>
                <a:schemeClr val="accent1"/>
              </a:buClr>
              <a:buSzPct val="80000"/>
              <a:buFont typeface="Wingdings 3" pitchFamily="18" charset="2"/>
              <a:buNone/>
              <a:defRPr sz="1200" kern="1200">
                <a:solidFill>
                  <a:schemeClr val="tx1">
                    <a:tint val="75000"/>
                  </a:schemeClr>
                </a:solidFill>
                <a:latin typeface="Arial" panose="020B0604020202020204" pitchFamily="34" charset="0"/>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pitchFamily="18" charset="2"/>
              <a:buNone/>
              <a:defRPr sz="1200" kern="1200">
                <a:solidFill>
                  <a:schemeClr val="tx1">
                    <a:tint val="75000"/>
                  </a:schemeClr>
                </a:solidFill>
                <a:latin typeface="+mn-lt"/>
                <a:ea typeface="+mn-ea"/>
                <a:cs typeface="+mn-cs"/>
              </a:defRPr>
            </a:lvl9pPr>
          </a:lstStyle>
          <a:p>
            <a:pPr algn="l"/>
            <a:r>
              <a:rPr lang="zh-CN" altLang="en-US" sz="2800" dirty="0" smtClean="0"/>
              <a:t>       </a:t>
            </a:r>
            <a:r>
              <a:rPr lang="zh-CN" altLang="en-US" sz="2400" b="1" dirty="0" smtClean="0">
                <a:solidFill>
                  <a:srgbClr val="C00000"/>
                </a:solidFill>
                <a:latin typeface="楷体" panose="02010609060101010101" pitchFamily="49" charset="-122"/>
                <a:ea typeface="楷体" panose="02010609060101010101" pitchFamily="49" charset="-122"/>
              </a:rPr>
              <a:t>人类谋求生存和发展的实践活动和在实践中增长的实践能力，是决定社会历史进程从低级向高级</a:t>
            </a:r>
            <a:r>
              <a:rPr lang="zh-CN" altLang="en-US" sz="2400" b="1" dirty="0">
                <a:solidFill>
                  <a:srgbClr val="C00000"/>
                </a:solidFill>
                <a:latin typeface="楷体" panose="02010609060101010101" pitchFamily="49" charset="-122"/>
                <a:ea typeface="楷体" panose="02010609060101010101" pitchFamily="49" charset="-122"/>
              </a:rPr>
              <a:t>发展的根本</a:t>
            </a:r>
            <a:r>
              <a:rPr lang="zh-CN" altLang="en-US" sz="2400" b="1" dirty="0" smtClean="0">
                <a:solidFill>
                  <a:srgbClr val="C00000"/>
                </a:solidFill>
                <a:latin typeface="楷体" panose="02010609060101010101" pitchFamily="49" charset="-122"/>
                <a:ea typeface="楷体" panose="02010609060101010101" pitchFamily="49" charset="-122"/>
              </a:rPr>
              <a:t>动力</a:t>
            </a:r>
            <a:r>
              <a:rPr lang="zh-CN" altLang="en-US" sz="2400" b="1" dirty="0">
                <a:solidFill>
                  <a:srgbClr val="C00000"/>
                </a:solidFill>
                <a:latin typeface="楷体" panose="02010609060101010101" pitchFamily="49" charset="-122"/>
                <a:ea typeface="楷体" panose="02010609060101010101" pitchFamily="49" charset="-122"/>
              </a:rPr>
              <a:t>或</a:t>
            </a:r>
            <a:r>
              <a:rPr lang="zh-CN" altLang="en-US" sz="2400" b="1" dirty="0" smtClean="0">
                <a:solidFill>
                  <a:srgbClr val="C00000"/>
                </a:solidFill>
                <a:latin typeface="楷体" panose="02010609060101010101" pitchFamily="49" charset="-122"/>
                <a:ea typeface="楷体" panose="02010609060101010101" pitchFamily="49" charset="-122"/>
              </a:rPr>
              <a:t>终极原因。</a:t>
            </a:r>
            <a:endParaRPr lang="en-US" altLang="zh-CN" sz="2400" b="1" dirty="0" smtClean="0">
              <a:solidFill>
                <a:srgbClr val="C00000"/>
              </a:solidFill>
              <a:latin typeface="楷体" panose="02010609060101010101" pitchFamily="49" charset="-122"/>
              <a:ea typeface="楷体" panose="02010609060101010101" pitchFamily="49" charset="-122"/>
            </a:endParaRPr>
          </a:p>
          <a:p>
            <a:r>
              <a:rPr lang="zh-CN" altLang="en-US" sz="2000" b="1" dirty="0" smtClean="0">
                <a:solidFill>
                  <a:srgbClr val="0000FF"/>
                </a:solidFill>
                <a:latin typeface="楷体" panose="02010609060101010101" pitchFamily="49" charset="-122"/>
                <a:ea typeface="楷体" panose="02010609060101010101" pitchFamily="49" charset="-122"/>
              </a:rPr>
              <a:t>庞卓恒：</a:t>
            </a:r>
            <a:r>
              <a:rPr lang="en-US" altLang="zh-CN" sz="2000" b="1" dirty="0" smtClean="0">
                <a:solidFill>
                  <a:srgbClr val="0000FF"/>
                </a:solidFill>
                <a:latin typeface="楷体" panose="02010609060101010101" pitchFamily="49" charset="-122"/>
                <a:ea typeface="楷体" panose="02010609060101010101" pitchFamily="49" charset="-122"/>
              </a:rPr>
              <a:t>《</a:t>
            </a:r>
            <a:r>
              <a:rPr lang="zh-CN" altLang="en-US" sz="2000" b="1" dirty="0" smtClean="0">
                <a:solidFill>
                  <a:srgbClr val="0000FF"/>
                </a:solidFill>
                <a:latin typeface="楷体" panose="02010609060101010101" pitchFamily="49" charset="-122"/>
                <a:ea typeface="楷体" panose="02010609060101010101" pitchFamily="49" charset="-122"/>
              </a:rPr>
              <a:t>史学概论</a:t>
            </a:r>
            <a:r>
              <a:rPr lang="en-US" altLang="zh-CN" sz="2000" b="1" dirty="0" smtClean="0">
                <a:solidFill>
                  <a:srgbClr val="0000FF"/>
                </a:solidFill>
                <a:latin typeface="楷体" panose="02010609060101010101" pitchFamily="49" charset="-122"/>
                <a:ea typeface="楷体" panose="02010609060101010101" pitchFamily="49" charset="-122"/>
              </a:rPr>
              <a:t>》</a:t>
            </a:r>
            <a:r>
              <a:rPr lang="zh-CN" altLang="en-US" sz="1600" b="1" dirty="0" smtClean="0">
                <a:solidFill>
                  <a:srgbClr val="0000FF"/>
                </a:solidFill>
                <a:latin typeface="楷体" panose="02010609060101010101" pitchFamily="49" charset="-122"/>
                <a:ea typeface="楷体" panose="02010609060101010101" pitchFamily="49" charset="-122"/>
              </a:rPr>
              <a:t>高等教育出版社</a:t>
            </a:r>
            <a:r>
              <a:rPr lang="en-US" altLang="zh-CN" sz="1600" b="1" dirty="0" smtClean="0">
                <a:solidFill>
                  <a:srgbClr val="0000FF"/>
                </a:solidFill>
                <a:latin typeface="楷体" panose="02010609060101010101" pitchFamily="49" charset="-122"/>
                <a:ea typeface="楷体" panose="02010609060101010101" pitchFamily="49" charset="-122"/>
              </a:rPr>
              <a:t>2006</a:t>
            </a:r>
            <a:r>
              <a:rPr lang="zh-CN" altLang="en-US" sz="1600" b="1" dirty="0" smtClean="0">
                <a:solidFill>
                  <a:srgbClr val="0000FF"/>
                </a:solidFill>
                <a:latin typeface="楷体" panose="02010609060101010101" pitchFamily="49" charset="-122"/>
                <a:ea typeface="楷体" panose="02010609060101010101" pitchFamily="49" charset="-122"/>
              </a:rPr>
              <a:t>年</a:t>
            </a:r>
            <a:r>
              <a:rPr lang="en-US" altLang="zh-CN" sz="1600" b="1" dirty="0" smtClean="0">
                <a:solidFill>
                  <a:srgbClr val="0000FF"/>
                </a:solidFill>
                <a:latin typeface="楷体" panose="02010609060101010101" pitchFamily="49" charset="-122"/>
                <a:ea typeface="楷体" panose="02010609060101010101" pitchFamily="49" charset="-122"/>
              </a:rPr>
              <a:t>3</a:t>
            </a:r>
            <a:r>
              <a:rPr lang="zh-CN" altLang="en-US" sz="1600" b="1" dirty="0" smtClean="0">
                <a:solidFill>
                  <a:srgbClr val="0000FF"/>
                </a:solidFill>
                <a:latin typeface="楷体" panose="02010609060101010101" pitchFamily="49" charset="-122"/>
                <a:ea typeface="楷体" panose="02010609060101010101" pitchFamily="49" charset="-122"/>
              </a:rPr>
              <a:t>月版</a:t>
            </a:r>
            <a:r>
              <a:rPr lang="en-US" altLang="zh-CN" sz="1600" b="1" dirty="0" smtClean="0">
                <a:solidFill>
                  <a:srgbClr val="0000FF"/>
                </a:solidFill>
                <a:latin typeface="楷体" panose="02010609060101010101" pitchFamily="49" charset="-122"/>
                <a:ea typeface="楷体" panose="02010609060101010101" pitchFamily="49" charset="-122"/>
              </a:rPr>
              <a:t>P26</a:t>
            </a:r>
            <a:r>
              <a:rPr lang="zh-CN" altLang="en-US" sz="1600" b="1" dirty="0" smtClean="0">
                <a:solidFill>
                  <a:srgbClr val="0000FF"/>
                </a:solidFill>
                <a:latin typeface="楷体" panose="02010609060101010101" pitchFamily="49" charset="-122"/>
                <a:ea typeface="楷体" panose="02010609060101010101" pitchFamily="49" charset="-122"/>
              </a:rPr>
              <a:t>页</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3" name="标题 6"/>
          <p:cNvSpPr txBox="1"/>
          <p:nvPr/>
        </p:nvSpPr>
        <p:spPr>
          <a:xfrm>
            <a:off x="571472" y="285734"/>
            <a:ext cx="8072494" cy="123472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zh-CN" altLang="en-US" dirty="0" smtClean="0">
                <a:solidFill>
                  <a:srgbClr val="FF0000"/>
                </a:solidFill>
                <a:latin typeface="黑体" panose="02010609060101010101" pitchFamily="49" charset="-122"/>
                <a:ea typeface="黑体" panose="02010609060101010101" pitchFamily="49" charset="-122"/>
              </a:rPr>
              <a:t>唯物史观</a:t>
            </a:r>
            <a:r>
              <a:rPr lang="en-US" altLang="zh-CN" dirty="0" smtClean="0">
                <a:solidFill>
                  <a:srgbClr val="FF0000"/>
                </a:solidFill>
              </a:rPr>
              <a:t/>
            </a:r>
            <a:br>
              <a:rPr lang="en-US" altLang="zh-CN" dirty="0" smtClean="0">
                <a:solidFill>
                  <a:srgbClr val="FF0000"/>
                </a:solidFill>
              </a:rPr>
            </a:br>
            <a:r>
              <a:rPr lang="en-US" altLang="zh-CN" sz="3200" dirty="0" smtClean="0">
                <a:solidFill>
                  <a:srgbClr val="0000FF"/>
                </a:solidFill>
              </a:rPr>
              <a:t>——</a:t>
            </a:r>
            <a:r>
              <a:rPr lang="zh-CN" altLang="en-US" sz="3200" dirty="0" smtClean="0">
                <a:solidFill>
                  <a:srgbClr val="0000FF"/>
                </a:solidFill>
              </a:rPr>
              <a:t>“关于现实的人及其历史发展的科学”</a:t>
            </a:r>
            <a:endParaRPr lang="zh-CN" altLang="en-US" sz="3200" dirty="0">
              <a:solidFill>
                <a:srgbClr val="0000FF"/>
              </a:solidFill>
            </a:endParaRPr>
          </a:p>
        </p:txBody>
      </p:sp>
      <p:sp>
        <p:nvSpPr>
          <p:cNvPr id="4" name="文本框 3"/>
          <p:cNvSpPr txBox="1"/>
          <p:nvPr/>
        </p:nvSpPr>
        <p:spPr>
          <a:xfrm>
            <a:off x="714348" y="1928808"/>
            <a:ext cx="7572428" cy="800219"/>
          </a:xfrm>
          <a:prstGeom prst="rect">
            <a:avLst/>
          </a:prstGeom>
          <a:noFill/>
        </p:spPr>
        <p:txBody>
          <a:bodyPr wrap="square" rtlCol="0">
            <a:spAutoFit/>
          </a:bodyPr>
          <a:lstStyle/>
          <a:p>
            <a:r>
              <a:rPr lang="zh-CN" altLang="en-US" sz="2800" b="1" dirty="0" smtClean="0">
                <a:solidFill>
                  <a:srgbClr val="FF0000"/>
                </a:solidFill>
                <a:latin typeface="黑体" panose="02010609060101010101" pitchFamily="49" charset="-122"/>
                <a:ea typeface="黑体" panose="02010609060101010101" pitchFamily="49" charset="-122"/>
              </a:rPr>
              <a:t>“生活决定意识”</a:t>
            </a:r>
            <a:endParaRPr lang="en-US" altLang="zh-CN" sz="2800" b="1" dirty="0" smtClean="0">
              <a:solidFill>
                <a:srgbClr val="FF0000"/>
              </a:solidFill>
              <a:latin typeface="黑体" panose="02010609060101010101" pitchFamily="49" charset="-122"/>
              <a:ea typeface="黑体" panose="02010609060101010101" pitchFamily="49" charset="-122"/>
            </a:endParaRPr>
          </a:p>
          <a:p>
            <a:pPr algn="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马克思恩格斯选集</a:t>
            </a:r>
            <a:r>
              <a:rPr lang="en-US" altLang="zh-CN" b="1" dirty="0" smtClean="0">
                <a:latin typeface="楷体" panose="02010609060101010101" pitchFamily="49" charset="-122"/>
                <a:ea typeface="楷体" panose="02010609060101010101" pitchFamily="49" charset="-122"/>
              </a:rPr>
              <a:t>》</a:t>
            </a:r>
            <a:r>
              <a:rPr lang="zh-CN" altLang="en-US" b="1" dirty="0" smtClean="0">
                <a:latin typeface="楷体" panose="02010609060101010101" pitchFamily="49" charset="-122"/>
                <a:ea typeface="楷体" panose="02010609060101010101" pitchFamily="49" charset="-122"/>
              </a:rPr>
              <a:t>第一卷，人民出版社</a:t>
            </a:r>
            <a:r>
              <a:rPr lang="en-US" altLang="zh-CN" b="1" dirty="0" smtClean="0">
                <a:latin typeface="楷体" panose="02010609060101010101" pitchFamily="49" charset="-122"/>
                <a:ea typeface="楷体" panose="02010609060101010101" pitchFamily="49" charset="-122"/>
              </a:rPr>
              <a:t>1995</a:t>
            </a:r>
            <a:r>
              <a:rPr lang="zh-CN" altLang="en-US" b="1" dirty="0" smtClean="0">
                <a:latin typeface="楷体" panose="02010609060101010101" pitchFamily="49" charset="-122"/>
                <a:ea typeface="楷体" panose="02010609060101010101" pitchFamily="49" charset="-122"/>
              </a:rPr>
              <a:t>年版，第</a:t>
            </a:r>
            <a:r>
              <a:rPr lang="en-US" altLang="zh-CN" b="1" dirty="0" smtClean="0">
                <a:latin typeface="楷体" panose="02010609060101010101" pitchFamily="49" charset="-122"/>
                <a:ea typeface="楷体" panose="02010609060101010101" pitchFamily="49" charset="-122"/>
              </a:rPr>
              <a:t>73</a:t>
            </a:r>
            <a:r>
              <a:rPr lang="zh-CN" altLang="en-US" b="1" dirty="0">
                <a:latin typeface="楷体" panose="02010609060101010101" pitchFamily="49" charset="-122"/>
                <a:ea typeface="楷体" panose="02010609060101010101" pitchFamily="49" charset="-122"/>
              </a:rPr>
              <a:t>页</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4348" y="357172"/>
            <a:ext cx="7772400" cy="857250"/>
          </a:xfrm>
        </p:spPr>
        <p:txBody>
          <a:bodyPr/>
          <a:lstStyle/>
          <a:p>
            <a:pPr algn="ctr"/>
            <a:r>
              <a:rPr lang="zh-CN" altLang="en-US" dirty="0">
                <a:solidFill>
                  <a:srgbClr val="FF0000"/>
                </a:solidFill>
                <a:latin typeface="黑体" panose="02010609060101010101" pitchFamily="49" charset="-122"/>
                <a:ea typeface="黑体" panose="02010609060101010101" pitchFamily="49" charset="-122"/>
              </a:rPr>
              <a:t>（一）历史发展</a:t>
            </a:r>
            <a:r>
              <a:rPr lang="zh-CN" altLang="en-US" dirty="0" smtClean="0">
                <a:solidFill>
                  <a:srgbClr val="FF0000"/>
                </a:solidFill>
                <a:latin typeface="黑体" panose="02010609060101010101" pitchFamily="49" charset="-122"/>
                <a:ea typeface="黑体" panose="02010609060101010101" pitchFamily="49" charset="-122"/>
              </a:rPr>
              <a:t>的</a:t>
            </a:r>
            <a:r>
              <a:rPr lang="zh-CN" altLang="en-US" dirty="0">
                <a:solidFill>
                  <a:srgbClr val="FF0000"/>
                </a:solidFill>
                <a:latin typeface="黑体" panose="02010609060101010101" pitchFamily="49" charset="-122"/>
                <a:ea typeface="黑体" panose="02010609060101010101" pitchFamily="49" charset="-122"/>
              </a:rPr>
              <a:t>终极原因</a:t>
            </a:r>
            <a:endParaRPr lang="zh-CN" altLang="en-US" dirty="0"/>
          </a:p>
        </p:txBody>
      </p:sp>
      <p:sp>
        <p:nvSpPr>
          <p:cNvPr id="3" name="内容占位符 2"/>
          <p:cNvSpPr>
            <a:spLocks noGrp="1"/>
          </p:cNvSpPr>
          <p:nvPr>
            <p:ph sz="quarter" idx="1"/>
          </p:nvPr>
        </p:nvSpPr>
        <p:spPr>
          <a:xfrm>
            <a:off x="642910" y="1643056"/>
            <a:ext cx="7936880" cy="2452542"/>
          </a:xfrm>
        </p:spPr>
        <p:txBody>
          <a:bodyPr>
            <a:normAutofit fontScale="77500" lnSpcReduction="20000"/>
          </a:bodyPr>
          <a:lstStyle/>
          <a:p>
            <a:r>
              <a:rPr lang="zh-CN" altLang="en-US" sz="3000" b="1" dirty="0" smtClean="0">
                <a:solidFill>
                  <a:srgbClr val="0000FF"/>
                </a:solidFill>
                <a:latin typeface="黑体" panose="02010609060101010101" pitchFamily="49" charset="-122"/>
                <a:ea typeface="黑体" panose="02010609060101010101" pitchFamily="49" charset="-122"/>
              </a:rPr>
              <a:t>历史是由不同的“</a:t>
            </a:r>
            <a:r>
              <a:rPr lang="zh-CN" altLang="zh-CN" sz="3000" b="1" dirty="0" smtClean="0">
                <a:solidFill>
                  <a:srgbClr val="0000FF"/>
                </a:solidFill>
                <a:latin typeface="黑体" panose="02010609060101010101" pitchFamily="49" charset="-122"/>
                <a:ea typeface="黑体" panose="02010609060101010101" pitchFamily="49" charset="-122"/>
              </a:rPr>
              <a:t>人性</a:t>
            </a:r>
            <a:r>
              <a:rPr lang="zh-CN" altLang="en-US" sz="3000" b="1" dirty="0" smtClean="0">
                <a:solidFill>
                  <a:srgbClr val="0000FF"/>
                </a:solidFill>
                <a:latin typeface="黑体" panose="02010609060101010101" pitchFamily="49" charset="-122"/>
                <a:ea typeface="黑体" panose="02010609060101010101" pitchFamily="49" charset="-122"/>
              </a:rPr>
              <a:t>”决定的？</a:t>
            </a:r>
            <a:endParaRPr lang="en-US" altLang="zh-CN" sz="3000" b="1" dirty="0" smtClean="0">
              <a:solidFill>
                <a:srgbClr val="0000FF"/>
              </a:solidFill>
              <a:latin typeface="黑体" panose="02010609060101010101" pitchFamily="49" charset="-122"/>
              <a:ea typeface="黑体" panose="02010609060101010101" pitchFamily="49" charset="-122"/>
            </a:endParaRPr>
          </a:p>
          <a:p>
            <a:r>
              <a:rPr lang="zh-CN" altLang="en-US" sz="3000" b="1" dirty="0">
                <a:solidFill>
                  <a:srgbClr val="C00000"/>
                </a:solidFill>
                <a:latin typeface="黑体" panose="02010609060101010101" pitchFamily="49" charset="-122"/>
                <a:ea typeface="黑体" panose="02010609060101010101" pitchFamily="49" charset="-122"/>
              </a:rPr>
              <a:t>“整个历史也无非是人类本性的不断改变而已</a:t>
            </a:r>
            <a:r>
              <a:rPr lang="zh-CN" altLang="en-US" sz="3000" b="1" dirty="0" smtClean="0">
                <a:solidFill>
                  <a:srgbClr val="C00000"/>
                </a:solidFill>
                <a:latin typeface="黑体" panose="02010609060101010101" pitchFamily="49" charset="-122"/>
                <a:ea typeface="黑体" panose="02010609060101010101" pitchFamily="49" charset="-122"/>
              </a:rPr>
              <a:t>”</a:t>
            </a:r>
            <a:r>
              <a:rPr lang="zh-CN" altLang="en-US" sz="3000" b="1" dirty="0" smtClean="0">
                <a:solidFill>
                  <a:srgbClr val="0000FF"/>
                </a:solidFill>
                <a:latin typeface="黑体" panose="02010609060101010101" pitchFamily="49" charset="-122"/>
                <a:ea typeface="黑体" panose="02010609060101010101" pitchFamily="49" charset="-122"/>
              </a:rPr>
              <a:t>（</a:t>
            </a:r>
            <a:r>
              <a:rPr lang="zh-CN" altLang="en-US" sz="2800" dirty="0">
                <a:solidFill>
                  <a:srgbClr val="0000FF"/>
                </a:solidFill>
                <a:latin typeface="黑体" panose="02010609060101010101" pitchFamily="49" charset="-122"/>
                <a:ea typeface="黑体" panose="02010609060101010101" pitchFamily="49" charset="-122"/>
              </a:rPr>
              <a:t>马克思</a:t>
            </a:r>
            <a:r>
              <a:rPr lang="zh-CN" altLang="en-US" sz="3000" b="1" dirty="0" smtClean="0">
                <a:solidFill>
                  <a:srgbClr val="0000FF"/>
                </a:solidFill>
                <a:latin typeface="黑体" panose="02010609060101010101" pitchFamily="49" charset="-122"/>
                <a:ea typeface="黑体" panose="02010609060101010101" pitchFamily="49" charset="-122"/>
              </a:rPr>
              <a:t>）</a:t>
            </a:r>
            <a:endParaRPr lang="en-US" altLang="zh-CN" sz="3200" dirty="0">
              <a:solidFill>
                <a:srgbClr val="0000FF"/>
              </a:solidFill>
              <a:latin typeface="黑体" panose="02010609060101010101" pitchFamily="49" charset="-122"/>
              <a:ea typeface="黑体" panose="02010609060101010101" pitchFamily="49" charset="-122"/>
            </a:endParaRPr>
          </a:p>
          <a:p>
            <a:endParaRPr lang="en-US" altLang="zh-CN" sz="3000" b="1" dirty="0" smtClean="0">
              <a:solidFill>
                <a:srgbClr val="C00000"/>
              </a:solidFill>
              <a:latin typeface="黑体" panose="02010609060101010101" pitchFamily="49" charset="-122"/>
              <a:ea typeface="黑体" panose="02010609060101010101" pitchFamily="49" charset="-122"/>
            </a:endParaRPr>
          </a:p>
          <a:p>
            <a:r>
              <a:rPr lang="zh-CN" altLang="en-US" sz="2600" dirty="0" smtClean="0">
                <a:latin typeface="黑体" panose="02010609060101010101" pitchFamily="49" charset="-122"/>
                <a:ea typeface="黑体" panose="02010609060101010101" pitchFamily="49" charset="-122"/>
              </a:rPr>
              <a:t>是各个</a:t>
            </a:r>
            <a:r>
              <a:rPr lang="zh-CN" altLang="en-US" sz="2600" dirty="0">
                <a:latin typeface="黑体" panose="02010609060101010101" pitchFamily="49" charset="-122"/>
                <a:ea typeface="黑体" panose="02010609060101010101" pitchFamily="49" charset="-122"/>
              </a:rPr>
              <a:t>历史时代现实的、具体的人性的抽象，反映了人类的共性</a:t>
            </a:r>
            <a:r>
              <a:rPr lang="zh-CN" altLang="en-US" sz="2600" dirty="0" smtClean="0">
                <a:latin typeface="黑体" panose="02010609060101010101" pitchFamily="49" charset="-122"/>
                <a:ea typeface="黑体" panose="02010609060101010101" pitchFamily="49" charset="-122"/>
              </a:rPr>
              <a:t>。</a:t>
            </a:r>
            <a:endParaRPr lang="en-US" altLang="zh-CN" sz="2600" dirty="0" smtClean="0">
              <a:latin typeface="黑体" panose="02010609060101010101" pitchFamily="49" charset="-122"/>
              <a:ea typeface="黑体" panose="02010609060101010101" pitchFamily="49" charset="-122"/>
            </a:endParaRPr>
          </a:p>
          <a:p>
            <a:r>
              <a:rPr lang="zh-CN" altLang="zh-CN" sz="2600" dirty="0">
                <a:solidFill>
                  <a:srgbClr val="FF0000"/>
                </a:solidFill>
                <a:latin typeface="黑体" panose="02010609060101010101" pitchFamily="49" charset="-122"/>
                <a:ea typeface="黑体" panose="02010609060101010101" pitchFamily="49" charset="-122"/>
              </a:rPr>
              <a:t>价值观念</a:t>
            </a:r>
            <a:r>
              <a:rPr lang="zh-CN" altLang="zh-CN" sz="2600" dirty="0">
                <a:latin typeface="黑体" panose="02010609060101010101" pitchFamily="49" charset="-122"/>
                <a:ea typeface="黑体" panose="02010609060101010101" pitchFamily="49" charset="-122"/>
              </a:rPr>
              <a:t>和</a:t>
            </a:r>
            <a:r>
              <a:rPr lang="zh-CN" altLang="zh-CN" sz="2600" dirty="0">
                <a:solidFill>
                  <a:srgbClr val="FF0000"/>
                </a:solidFill>
                <a:latin typeface="黑体" panose="02010609060101010101" pitchFamily="49" charset="-122"/>
                <a:ea typeface="黑体" panose="02010609060101010101" pitchFamily="49" charset="-122"/>
              </a:rPr>
              <a:t>行为</a:t>
            </a:r>
            <a:r>
              <a:rPr lang="zh-CN" altLang="zh-CN" sz="2600" dirty="0" smtClean="0">
                <a:solidFill>
                  <a:srgbClr val="FF0000"/>
                </a:solidFill>
                <a:latin typeface="黑体" panose="02010609060101010101" pitchFamily="49" charset="-122"/>
                <a:ea typeface="黑体" panose="02010609060101010101" pitchFamily="49" charset="-122"/>
              </a:rPr>
              <a:t>方式</a:t>
            </a:r>
            <a:r>
              <a:rPr lang="zh-CN" altLang="en-US" sz="2600" dirty="0">
                <a:latin typeface="黑体" panose="02010609060101010101" pitchFamily="49" charset="-122"/>
                <a:ea typeface="黑体" panose="02010609060101010101" pitchFamily="49" charset="-122"/>
              </a:rPr>
              <a:t>是人们</a:t>
            </a:r>
            <a:r>
              <a:rPr lang="zh-CN" altLang="zh-CN" sz="2600" dirty="0">
                <a:latin typeface="黑体" panose="02010609060101010101" pitchFamily="49" charset="-122"/>
                <a:ea typeface="黑体" panose="02010609060101010101" pitchFamily="49" charset="-122"/>
              </a:rPr>
              <a:t>在一定的生产活动方式和实际生活过程</a:t>
            </a:r>
            <a:r>
              <a:rPr lang="zh-CN" altLang="zh-CN" sz="2600" dirty="0" smtClean="0">
                <a:latin typeface="黑体" panose="02010609060101010101" pitchFamily="49" charset="-122"/>
                <a:ea typeface="黑体" panose="02010609060101010101" pitchFamily="49" charset="-122"/>
              </a:rPr>
              <a:t>中</a:t>
            </a:r>
            <a:r>
              <a:rPr lang="zh-CN" altLang="en-US" sz="2600" dirty="0" smtClean="0">
                <a:latin typeface="黑体" panose="02010609060101010101" pitchFamily="49" charset="-122"/>
                <a:ea typeface="黑体" panose="02010609060101010101" pitchFamily="49" charset="-122"/>
              </a:rPr>
              <a:t>逐步</a:t>
            </a:r>
            <a:r>
              <a:rPr lang="zh-CN" altLang="zh-CN" sz="2600" dirty="0" smtClean="0">
                <a:latin typeface="黑体" panose="02010609060101010101" pitchFamily="49" charset="-122"/>
                <a:ea typeface="黑体" panose="02010609060101010101" pitchFamily="49" charset="-122"/>
              </a:rPr>
              <a:t>形成的。</a:t>
            </a:r>
            <a:endParaRPr lang="en-US" altLang="zh-CN" sz="2600" dirty="0" smtClean="0">
              <a:latin typeface="黑体" panose="02010609060101010101" pitchFamily="49" charset="-122"/>
              <a:ea typeface="黑体" panose="02010609060101010101" pitchFamily="49" charset="-122"/>
            </a:endParaRPr>
          </a:p>
          <a:p>
            <a:r>
              <a:rPr lang="zh-CN" altLang="zh-CN" b="1" dirty="0">
                <a:solidFill>
                  <a:srgbClr val="C00000"/>
                </a:solidFill>
                <a:latin typeface="黑体" panose="02010609060101010101" pitchFamily="49" charset="-122"/>
                <a:ea typeface="黑体" panose="02010609060101010101" pitchFamily="49" charset="-122"/>
              </a:rPr>
              <a:t>物质生产生活方式</a:t>
            </a:r>
            <a:r>
              <a:rPr lang="zh-CN" altLang="zh-CN" b="1" dirty="0">
                <a:latin typeface="黑体" panose="02010609060101010101" pitchFamily="49" charset="-122"/>
                <a:ea typeface="黑体" panose="02010609060101010101" pitchFamily="49" charset="-122"/>
              </a:rPr>
              <a:t>和</a:t>
            </a:r>
            <a:r>
              <a:rPr lang="zh-CN" altLang="zh-CN" b="1" dirty="0">
                <a:solidFill>
                  <a:srgbClr val="C00000"/>
                </a:solidFill>
                <a:latin typeface="黑体" panose="02010609060101010101" pitchFamily="49" charset="-122"/>
                <a:ea typeface="黑体" panose="02010609060101010101" pitchFamily="49" charset="-122"/>
              </a:rPr>
              <a:t>实际生活过程</a:t>
            </a:r>
            <a:r>
              <a:rPr lang="zh-CN" altLang="zh-CN" b="1" dirty="0" smtClean="0">
                <a:latin typeface="黑体" panose="02010609060101010101" pitchFamily="49" charset="-122"/>
                <a:ea typeface="黑体" panose="02010609060101010101" pitchFamily="49" charset="-122"/>
              </a:rPr>
              <a:t>决定</a:t>
            </a:r>
            <a:r>
              <a:rPr lang="zh-CN" altLang="en-US" b="1" dirty="0" smtClean="0">
                <a:latin typeface="黑体" panose="02010609060101010101" pitchFamily="49" charset="-122"/>
                <a:ea typeface="黑体" panose="02010609060101010101" pitchFamily="49" charset="-122"/>
              </a:rPr>
              <a:t>了人</a:t>
            </a:r>
            <a:r>
              <a:rPr lang="zh-CN" altLang="en-US" b="1" dirty="0">
                <a:latin typeface="黑体" panose="02010609060101010101" pitchFamily="49" charset="-122"/>
                <a:ea typeface="黑体" panose="02010609060101010101" pitchFamily="49" charset="-122"/>
              </a:rPr>
              <a:t>的</a:t>
            </a:r>
            <a:r>
              <a:rPr lang="zh-CN" altLang="zh-CN" b="1" dirty="0">
                <a:solidFill>
                  <a:srgbClr val="FF0000"/>
                </a:solidFill>
                <a:latin typeface="黑体" panose="02010609060101010101" pitchFamily="49" charset="-122"/>
                <a:ea typeface="黑体" panose="02010609060101010101" pitchFamily="49" charset="-122"/>
              </a:rPr>
              <a:t>价值</a:t>
            </a:r>
            <a:r>
              <a:rPr lang="zh-CN" altLang="en-US" b="1" dirty="0" smtClean="0">
                <a:solidFill>
                  <a:srgbClr val="FF0000"/>
                </a:solidFill>
                <a:latin typeface="黑体" panose="02010609060101010101" pitchFamily="49" charset="-122"/>
                <a:ea typeface="黑体" panose="02010609060101010101" pitchFamily="49" charset="-122"/>
              </a:rPr>
              <a:t>观念</a:t>
            </a:r>
            <a:r>
              <a:rPr lang="zh-CN" altLang="en-US" b="1" dirty="0" smtClean="0">
                <a:latin typeface="黑体" panose="02010609060101010101" pitchFamily="49" charset="-122"/>
                <a:ea typeface="黑体" panose="02010609060101010101" pitchFamily="49" charset="-122"/>
              </a:rPr>
              <a:t>和</a:t>
            </a:r>
            <a:r>
              <a:rPr lang="zh-CN" altLang="en-US" b="1" dirty="0" smtClean="0">
                <a:solidFill>
                  <a:srgbClr val="FF0000"/>
                </a:solidFill>
                <a:latin typeface="黑体" panose="02010609060101010101" pitchFamily="49" charset="-122"/>
                <a:ea typeface="黑体" panose="02010609060101010101" pitchFamily="49" charset="-122"/>
              </a:rPr>
              <a:t>行为方式。</a:t>
            </a:r>
            <a:endParaRPr lang="en-US" altLang="zh-CN" b="1" dirty="0">
              <a:solidFill>
                <a:srgbClr val="FF0000"/>
              </a:solidFill>
              <a:latin typeface="黑体" panose="02010609060101010101" pitchFamily="49" charset="-122"/>
              <a:ea typeface="黑体" panose="02010609060101010101" pitchFamily="49" charset="-122"/>
            </a:endParaRPr>
          </a:p>
          <a:p>
            <a:endParaRPr lang="en-US" altLang="zh-CN" sz="2600" dirty="0" smtClean="0">
              <a:latin typeface="黑体" panose="02010609060101010101" pitchFamily="49" charset="-122"/>
              <a:ea typeface="黑体" panose="02010609060101010101" pitchFamily="49" charset="-122"/>
            </a:endParaRPr>
          </a:p>
          <a:p>
            <a:endParaRPr lang="en-US" altLang="zh-CN" sz="1500" dirty="0" smtClean="0">
              <a:latin typeface="黑体" panose="02010609060101010101" pitchFamily="49" charset="-122"/>
              <a:ea typeface="黑体" panose="02010609060101010101" pitchFamily="49" charset="-122"/>
            </a:endParaRPr>
          </a:p>
          <a:p>
            <a:endParaRPr lang="zh-CN" altLang="zh-CN" dirty="0" smtClean="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0744" y="808464"/>
            <a:ext cx="6291059" cy="446049"/>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（一）历史发展的终极原因</a:t>
            </a:r>
            <a:endParaRPr lang="zh-CN" altLang="en-US" dirty="0"/>
          </a:p>
        </p:txBody>
      </p:sp>
      <p:sp>
        <p:nvSpPr>
          <p:cNvPr id="3" name="内容占位符 2"/>
          <p:cNvSpPr>
            <a:spLocks noGrp="1"/>
          </p:cNvSpPr>
          <p:nvPr>
            <p:ph sz="quarter" idx="1"/>
          </p:nvPr>
        </p:nvSpPr>
        <p:spPr>
          <a:xfrm>
            <a:off x="357158" y="1571618"/>
            <a:ext cx="8429684" cy="3214710"/>
          </a:xfrm>
          <a:noFill/>
        </p:spPr>
        <p:txBody>
          <a:bodyPr>
            <a:normAutofit fontScale="92500" lnSpcReduction="10000"/>
          </a:bodyPr>
          <a:lstStyle/>
          <a:p>
            <a:pPr eaLnBrk="1" hangingPunct="1">
              <a:lnSpc>
                <a:spcPct val="90000"/>
              </a:lnSpc>
              <a:defRPr/>
            </a:pPr>
            <a:endParaRPr lang="zh-CN" altLang="en-US" sz="100" b="1" dirty="0" smtClean="0"/>
          </a:p>
          <a:p>
            <a:pPr eaLnBrk="1" hangingPunct="1">
              <a:lnSpc>
                <a:spcPct val="90000"/>
              </a:lnSpc>
              <a:defRPr/>
            </a:pPr>
            <a:r>
              <a:rPr lang="zh-CN" altLang="en-US" sz="2800" b="1" dirty="0" smtClean="0">
                <a:solidFill>
                  <a:srgbClr val="0066FF"/>
                </a:solidFill>
                <a:latin typeface="黑体" panose="02010609060101010101" pitchFamily="49" charset="-122"/>
                <a:ea typeface="黑体" panose="02010609060101010101" pitchFamily="49" charset="-122"/>
              </a:rPr>
              <a:t>农耕文明：</a:t>
            </a:r>
            <a:r>
              <a:rPr lang="zh-CN" altLang="en-US" b="1" dirty="0" smtClean="0">
                <a:latin typeface="黑体" panose="02010609060101010101" pitchFamily="49" charset="-122"/>
                <a:ea typeface="黑体" panose="02010609060101010101" pitchFamily="49" charset="-122"/>
              </a:rPr>
              <a:t>社会基础（血缘关系、家族本位）</a:t>
            </a:r>
            <a:endParaRPr lang="en-US" altLang="zh-CN" b="1" dirty="0" smtClean="0">
              <a:latin typeface="黑体" panose="02010609060101010101" pitchFamily="49" charset="-122"/>
              <a:ea typeface="黑体" panose="02010609060101010101" pitchFamily="49" charset="-122"/>
            </a:endParaRPr>
          </a:p>
          <a:p>
            <a:pPr eaLnBrk="1" hangingPunct="1">
              <a:lnSpc>
                <a:spcPct val="90000"/>
              </a:lnSpc>
              <a:defRPr/>
            </a:pPr>
            <a:endParaRPr lang="en-US" altLang="zh-CN" sz="100" b="1" dirty="0" smtClean="0"/>
          </a:p>
          <a:p>
            <a:pPr>
              <a:lnSpc>
                <a:spcPct val="90000"/>
              </a:lnSpc>
              <a:defRPr/>
            </a:pPr>
            <a:r>
              <a:rPr lang="zh-CN" altLang="en-US" sz="2400" b="1" dirty="0" smtClean="0">
                <a:solidFill>
                  <a:srgbClr val="C00000"/>
                </a:solidFill>
                <a:latin typeface="黑体" panose="02010609060101010101" pitchFamily="49" charset="-122"/>
                <a:ea typeface="黑体" panose="02010609060101010101" pitchFamily="49" charset="-122"/>
              </a:rPr>
              <a:t>注重亲情：</a:t>
            </a:r>
            <a:r>
              <a:rPr lang="zh-CN" altLang="en-US" sz="2200" b="1" dirty="0">
                <a:latin typeface="黑体" panose="02010609060101010101" pitchFamily="49" charset="-122"/>
                <a:ea typeface="黑体" panose="02010609060101010101" pitchFamily="49" charset="-122"/>
              </a:rPr>
              <a:t>血缘亲情</a:t>
            </a:r>
            <a:r>
              <a:rPr lang="zh-CN" altLang="en-US" sz="2200" b="1" dirty="0" smtClean="0">
                <a:latin typeface="黑体" panose="02010609060101010101" pitchFamily="49" charset="-122"/>
                <a:ea typeface="黑体" panose="02010609060101010101" pitchFamily="49" charset="-122"/>
              </a:rPr>
              <a:t>、</a:t>
            </a:r>
            <a:r>
              <a:rPr lang="zh-CN" altLang="en-US" sz="2200" b="1" dirty="0">
                <a:latin typeface="黑体" panose="02010609060101010101" pitchFamily="49" charset="-122"/>
                <a:ea typeface="黑体" panose="02010609060101010101" pitchFamily="49" charset="-122"/>
              </a:rPr>
              <a:t>亲疏远近、</a:t>
            </a:r>
            <a:r>
              <a:rPr lang="zh-CN" altLang="en-US" sz="2200" b="1" dirty="0" smtClean="0">
                <a:latin typeface="黑体" panose="02010609060101010101" pitchFamily="49" charset="-122"/>
                <a:ea typeface="黑体" panose="02010609060101010101" pitchFamily="49" charset="-122"/>
              </a:rPr>
              <a:t>情</a:t>
            </a:r>
            <a:r>
              <a:rPr lang="zh-CN" altLang="en-US" sz="2200" b="1" dirty="0">
                <a:latin typeface="黑体" panose="02010609060101010101" pitchFamily="49" charset="-122"/>
                <a:ea typeface="黑体" panose="02010609060101010101" pitchFamily="49" charset="-122"/>
              </a:rPr>
              <a:t>大于</a:t>
            </a:r>
            <a:r>
              <a:rPr lang="zh-CN" altLang="en-US" sz="2200" b="1" dirty="0" smtClean="0">
                <a:latin typeface="黑体" panose="02010609060101010101" pitchFamily="49" charset="-122"/>
                <a:ea typeface="黑体" panose="02010609060101010101" pitchFamily="49" charset="-122"/>
              </a:rPr>
              <a:t>法、“养儿防老”“凑份子”“女儿远嫁”</a:t>
            </a:r>
            <a:endParaRPr lang="en-US" altLang="zh-CN" sz="2400" b="1" dirty="0" smtClean="0">
              <a:latin typeface="黑体" panose="02010609060101010101" pitchFamily="49" charset="-122"/>
              <a:ea typeface="黑体" panose="02010609060101010101" pitchFamily="49" charset="-122"/>
            </a:endParaRPr>
          </a:p>
          <a:p>
            <a:pPr>
              <a:lnSpc>
                <a:spcPct val="90000"/>
              </a:lnSpc>
              <a:defRPr/>
            </a:pPr>
            <a:r>
              <a:rPr lang="zh-CN" altLang="en-US" sz="2400" b="1" dirty="0" smtClean="0">
                <a:solidFill>
                  <a:srgbClr val="C00000"/>
                </a:solidFill>
                <a:latin typeface="黑体" panose="02010609060101010101" pitchFamily="49" charset="-122"/>
                <a:ea typeface="黑体" panose="02010609060101010101" pitchFamily="49" charset="-122"/>
              </a:rPr>
              <a:t>等级秩序：</a:t>
            </a:r>
            <a:r>
              <a:rPr lang="zh-CN" altLang="en-US" sz="2200" b="1" dirty="0">
                <a:latin typeface="黑体" panose="02010609060101010101" pitchFamily="49" charset="-122"/>
                <a:ea typeface="黑体" panose="02010609060101010101" pitchFamily="49" charset="-122"/>
              </a:rPr>
              <a:t>崇尚祖先，长者</a:t>
            </a:r>
            <a:r>
              <a:rPr lang="zh-CN" altLang="en-US" sz="2200" b="1" dirty="0" smtClean="0">
                <a:latin typeface="黑体" panose="02010609060101010101" pitchFamily="49" charset="-122"/>
                <a:ea typeface="黑体" panose="02010609060101010101" pitchFamily="49" charset="-122"/>
              </a:rPr>
              <a:t>主导</a:t>
            </a:r>
            <a:r>
              <a:rPr lang="zh-CN" altLang="en-US" sz="2000" b="1" dirty="0">
                <a:solidFill>
                  <a:srgbClr val="0000FF"/>
                </a:solidFill>
                <a:latin typeface="黑体" panose="02010609060101010101" pitchFamily="49" charset="-122"/>
                <a:ea typeface="黑体" panose="02010609060101010101" pitchFamily="49" charset="-122"/>
              </a:rPr>
              <a:t>（</a:t>
            </a:r>
            <a:r>
              <a:rPr lang="zh-CN" altLang="en-US" sz="2000" b="1" dirty="0" smtClean="0">
                <a:solidFill>
                  <a:srgbClr val="0000FF"/>
                </a:solidFill>
                <a:latin typeface="黑体" panose="02010609060101010101" pitchFamily="49" charset="-122"/>
                <a:ea typeface="黑体" panose="02010609060101010101" pitchFamily="49" charset="-122"/>
              </a:rPr>
              <a:t>尊卑贵贱，长幼有序）</a:t>
            </a:r>
            <a:endParaRPr lang="en-US" altLang="zh-CN" sz="2000" b="1" dirty="0" smtClean="0">
              <a:solidFill>
                <a:srgbClr val="0000FF"/>
              </a:solidFill>
              <a:latin typeface="黑体" panose="02010609060101010101" pitchFamily="49" charset="-122"/>
              <a:ea typeface="黑体" panose="02010609060101010101" pitchFamily="49" charset="-122"/>
            </a:endParaRPr>
          </a:p>
          <a:p>
            <a:pPr>
              <a:lnSpc>
                <a:spcPct val="90000"/>
              </a:lnSpc>
              <a:defRPr/>
            </a:pPr>
            <a:r>
              <a:rPr lang="zh-CN" altLang="en-US" b="1" dirty="0">
                <a:solidFill>
                  <a:srgbClr val="C00000"/>
                </a:solidFill>
                <a:latin typeface="黑体" panose="02010609060101010101" pitchFamily="49" charset="-122"/>
                <a:ea typeface="黑体" panose="02010609060101010101" pitchFamily="49" charset="-122"/>
              </a:rPr>
              <a:t>治国之道：</a:t>
            </a:r>
            <a:r>
              <a:rPr lang="zh-CN" altLang="en-US" sz="2200" b="1" dirty="0">
                <a:latin typeface="黑体" panose="02010609060101010101" pitchFamily="49" charset="-122"/>
                <a:ea typeface="黑体" panose="02010609060101010101" pitchFamily="49" charset="-122"/>
              </a:rPr>
              <a:t>以德治国</a:t>
            </a:r>
            <a:r>
              <a:rPr lang="zh-CN" altLang="en-US" sz="2000" b="1" dirty="0">
                <a:solidFill>
                  <a:srgbClr val="0000FF"/>
                </a:solidFill>
                <a:latin typeface="黑体" panose="02010609060101010101" pitchFamily="49" charset="-122"/>
                <a:ea typeface="黑体" panose="02010609060101010101" pitchFamily="49" charset="-122"/>
              </a:rPr>
              <a:t>（三纲五常、“天人合一”“天人感应”）</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90000"/>
              </a:lnSpc>
              <a:defRPr/>
            </a:pPr>
            <a:r>
              <a:rPr lang="zh-CN" altLang="en-US" b="1" dirty="0" smtClean="0">
                <a:solidFill>
                  <a:srgbClr val="C00000"/>
                </a:solidFill>
                <a:latin typeface="黑体" panose="02010609060101010101" pitchFamily="49" charset="-122"/>
                <a:ea typeface="黑体" panose="02010609060101010101" pitchFamily="49" charset="-122"/>
              </a:rPr>
              <a:t>文化</a:t>
            </a:r>
            <a:r>
              <a:rPr lang="zh-CN" altLang="en-US" b="1" dirty="0">
                <a:solidFill>
                  <a:srgbClr val="C00000"/>
                </a:solidFill>
                <a:latin typeface="黑体" panose="02010609060101010101" pitchFamily="49" charset="-122"/>
                <a:ea typeface="黑体" panose="02010609060101010101" pitchFamily="49" charset="-122"/>
              </a:rPr>
              <a:t>代表</a:t>
            </a:r>
            <a:r>
              <a:rPr lang="zh-CN" altLang="en-US" b="1" dirty="0" smtClean="0">
                <a:solidFill>
                  <a:srgbClr val="C00000"/>
                </a:solidFill>
                <a:latin typeface="黑体" panose="02010609060101010101" pitchFamily="49" charset="-122"/>
                <a:ea typeface="黑体" panose="02010609060101010101" pitchFamily="49" charset="-122"/>
              </a:rPr>
              <a:t>：</a:t>
            </a:r>
            <a:r>
              <a:rPr lang="zh-CN" altLang="en-US" sz="2200" b="1" dirty="0">
                <a:latin typeface="黑体" panose="02010609060101010101" pitchFamily="49" charset="-122"/>
                <a:ea typeface="黑体" panose="02010609060101010101" pitchFamily="49" charset="-122"/>
              </a:rPr>
              <a:t>老子、</a:t>
            </a:r>
            <a:r>
              <a:rPr lang="zh-CN" altLang="en-US" sz="2200" b="1" dirty="0" smtClean="0">
                <a:latin typeface="黑体" panose="02010609060101010101" pitchFamily="49" charset="-122"/>
                <a:ea typeface="黑体" panose="02010609060101010101" pitchFamily="49" charset="-122"/>
              </a:rPr>
              <a:t>庄子</a:t>
            </a:r>
            <a:r>
              <a:rPr lang="zh-CN" altLang="en-US" sz="2000" b="1" dirty="0">
                <a:solidFill>
                  <a:srgbClr val="0000FF"/>
                </a:solidFill>
                <a:latin typeface="黑体" panose="02010609060101010101" pitchFamily="49" charset="-122"/>
                <a:ea typeface="黑体" panose="02010609060101010101" pitchFamily="49" charset="-122"/>
              </a:rPr>
              <a:t>（自由独立）</a:t>
            </a:r>
            <a:r>
              <a:rPr lang="zh-CN" altLang="en-US" sz="2200" b="1" dirty="0" smtClean="0">
                <a:latin typeface="黑体" panose="02010609060101010101" pitchFamily="49" charset="-122"/>
                <a:ea typeface="黑体" panose="02010609060101010101" pitchFamily="49" charset="-122"/>
              </a:rPr>
              <a:t>、孔子</a:t>
            </a:r>
            <a:r>
              <a:rPr lang="zh-CN" altLang="en-US" sz="2200" b="1" dirty="0">
                <a:latin typeface="黑体" panose="02010609060101010101" pitchFamily="49" charset="-122"/>
                <a:ea typeface="黑体" panose="02010609060101010101" pitchFamily="49" charset="-122"/>
              </a:rPr>
              <a:t>、</a:t>
            </a:r>
            <a:r>
              <a:rPr lang="zh-CN" altLang="en-US" sz="2200" b="1" dirty="0" smtClean="0">
                <a:latin typeface="黑体" panose="02010609060101010101" pitchFamily="49" charset="-122"/>
                <a:ea typeface="黑体" panose="02010609060101010101" pitchFamily="49" charset="-122"/>
              </a:rPr>
              <a:t>孟子</a:t>
            </a:r>
            <a:r>
              <a:rPr lang="zh-CN" altLang="en-US" sz="2000" b="1" dirty="0">
                <a:solidFill>
                  <a:srgbClr val="0000FF"/>
                </a:solidFill>
                <a:latin typeface="黑体" panose="02010609060101010101" pitchFamily="49" charset="-122"/>
                <a:ea typeface="黑体" panose="02010609060101010101" pitchFamily="49" charset="-122"/>
              </a:rPr>
              <a:t>（以孝治家，以德</a:t>
            </a:r>
            <a:r>
              <a:rPr lang="zh-CN" altLang="en-US" sz="2000" b="1" dirty="0" smtClean="0">
                <a:solidFill>
                  <a:srgbClr val="0000FF"/>
                </a:solidFill>
                <a:latin typeface="黑体" panose="02010609060101010101" pitchFamily="49" charset="-122"/>
                <a:ea typeface="黑体" panose="02010609060101010101" pitchFamily="49" charset="-122"/>
              </a:rPr>
              <a:t>治国）</a:t>
            </a:r>
            <a:endParaRPr lang="en-US" altLang="zh-CN" sz="2000" b="1" dirty="0">
              <a:solidFill>
                <a:srgbClr val="0000FF"/>
              </a:solidFill>
              <a:latin typeface="黑体" panose="02010609060101010101" pitchFamily="49" charset="-122"/>
              <a:ea typeface="黑体" panose="02010609060101010101" pitchFamily="49" charset="-122"/>
            </a:endParaRPr>
          </a:p>
          <a:p>
            <a:pPr>
              <a:lnSpc>
                <a:spcPct val="90000"/>
              </a:lnSpc>
              <a:defRPr/>
            </a:pPr>
            <a:r>
              <a:rPr lang="zh-CN" altLang="en-US" b="1" dirty="0" smtClean="0">
                <a:solidFill>
                  <a:srgbClr val="C00000"/>
                </a:solidFill>
                <a:latin typeface="黑体" panose="02010609060101010101" pitchFamily="49" charset="-122"/>
                <a:ea typeface="黑体" panose="02010609060101010101" pitchFamily="49" charset="-122"/>
              </a:rPr>
              <a:t>思想文化：</a:t>
            </a:r>
            <a:r>
              <a:rPr lang="zh-CN" altLang="en-US" sz="2200" b="1" dirty="0">
                <a:latin typeface="黑体" panose="02010609060101010101" pitchFamily="49" charset="-122"/>
                <a:ea typeface="黑体" panose="02010609060101010101" pitchFamily="49" charset="-122"/>
              </a:rPr>
              <a:t>和谐稳定、</a:t>
            </a:r>
            <a:r>
              <a:rPr lang="zh-CN" altLang="en-US" sz="2200" b="1" dirty="0" smtClean="0">
                <a:latin typeface="黑体" panose="02010609060101010101" pitchFamily="49" charset="-122"/>
                <a:ea typeface="黑体" panose="02010609060101010101" pitchFamily="49" charset="-122"/>
              </a:rPr>
              <a:t>均</a:t>
            </a:r>
            <a:r>
              <a:rPr lang="zh-CN" altLang="en-US" sz="2200" b="1" dirty="0">
                <a:latin typeface="黑体" panose="02010609060101010101" pitchFamily="49" charset="-122"/>
                <a:ea typeface="黑体" panose="02010609060101010101" pitchFamily="49" charset="-122"/>
              </a:rPr>
              <a:t>平思想</a:t>
            </a:r>
            <a:r>
              <a:rPr lang="zh-CN" altLang="en-US" sz="2200" b="1" dirty="0" smtClean="0">
                <a:latin typeface="黑体" panose="02010609060101010101" pitchFamily="49" charset="-122"/>
                <a:ea typeface="黑体" panose="02010609060101010101" pitchFamily="49" charset="-122"/>
              </a:rPr>
              <a:t>、随顺从众、</a:t>
            </a:r>
            <a:r>
              <a:rPr lang="zh-CN" altLang="en-US" sz="2200" b="1" dirty="0">
                <a:latin typeface="黑体" panose="02010609060101010101" pitchFamily="49" charset="-122"/>
                <a:ea typeface="黑体" panose="02010609060101010101" pitchFamily="49" charset="-122"/>
              </a:rPr>
              <a:t>崇尚权谋、</a:t>
            </a:r>
            <a:r>
              <a:rPr lang="zh-CN" altLang="en-US" sz="2200" b="1" dirty="0" smtClean="0">
                <a:latin typeface="黑体" panose="02010609060101010101" pitchFamily="49" charset="-122"/>
                <a:ea typeface="黑体" panose="02010609060101010101" pitchFamily="49" charset="-122"/>
              </a:rPr>
              <a:t>“天人感应”、对</a:t>
            </a:r>
            <a:r>
              <a:rPr lang="zh-CN" altLang="en-US" sz="2200" b="1" dirty="0">
                <a:latin typeface="黑体" panose="02010609060101010101" pitchFamily="49" charset="-122"/>
                <a:ea typeface="黑体" panose="02010609060101010101" pitchFamily="49" charset="-122"/>
              </a:rPr>
              <a:t>真理</a:t>
            </a:r>
            <a:r>
              <a:rPr lang="zh-CN" altLang="en-US" sz="2200" b="1" dirty="0" smtClean="0">
                <a:latin typeface="黑体" panose="02010609060101010101" pitchFamily="49" charset="-122"/>
                <a:ea typeface="黑体" panose="02010609060101010101" pitchFamily="49" charset="-122"/>
              </a:rPr>
              <a:t>的态度、</a:t>
            </a:r>
            <a:r>
              <a:rPr lang="zh-CN" altLang="en-US" sz="2200" b="1" dirty="0">
                <a:latin typeface="黑体" panose="02010609060101010101" pitchFamily="49" charset="-122"/>
                <a:ea typeface="黑体" panose="02010609060101010101" pitchFamily="49" charset="-122"/>
              </a:rPr>
              <a:t>关于终极价值的信念</a:t>
            </a:r>
            <a:endParaRPr lang="en-US" altLang="zh-CN" sz="2200" b="1" dirty="0">
              <a:latin typeface="黑体" panose="02010609060101010101" pitchFamily="49" charset="-122"/>
              <a:ea typeface="黑体" panose="02010609060101010101" pitchFamily="49" charset="-122"/>
            </a:endParaRPr>
          </a:p>
          <a:p>
            <a:pPr eaLnBrk="1" hangingPunct="1">
              <a:lnSpc>
                <a:spcPct val="90000"/>
              </a:lnSpc>
              <a:defRPr/>
            </a:pPr>
            <a:endParaRPr lang="en-US" altLang="zh-CN" sz="2400" b="1" dirty="0" smtClean="0"/>
          </a:p>
          <a:p>
            <a:pPr eaLnBrk="1" hangingPunct="1">
              <a:lnSpc>
                <a:spcPct val="90000"/>
              </a:lnSpc>
              <a:defRPr/>
            </a:pPr>
            <a:endParaRPr lang="en-US" altLang="zh-CN" sz="100" b="1" dirty="0">
              <a:latin typeface="宋体" panose="02010600030101010101" pitchFamily="2" charset="-122"/>
              <a:ea typeface="宋体" panose="02010600030101010101" pitchFamily="2" charset="-122"/>
            </a:endParaRPr>
          </a:p>
          <a:p>
            <a:pPr eaLnBrk="1" hangingPunct="1">
              <a:lnSpc>
                <a:spcPct val="90000"/>
              </a:lnSpc>
              <a:defRPr/>
            </a:pPr>
            <a:endParaRPr lang="en-US" altLang="zh-CN" sz="2400" b="1" dirty="0"/>
          </a:p>
          <a:p>
            <a:pPr eaLnBrk="1" hangingPunct="1">
              <a:lnSpc>
                <a:spcPct val="90000"/>
              </a:lnSpc>
              <a:defRPr/>
            </a:pP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0744" y="808464"/>
            <a:ext cx="6291059" cy="446049"/>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（一）历史发展的终极原因</a:t>
            </a:r>
            <a:endParaRPr lang="zh-CN" altLang="en-US" dirty="0"/>
          </a:p>
        </p:txBody>
      </p:sp>
      <p:sp>
        <p:nvSpPr>
          <p:cNvPr id="3" name="内容占位符 2"/>
          <p:cNvSpPr>
            <a:spLocks noGrp="1"/>
          </p:cNvSpPr>
          <p:nvPr>
            <p:ph sz="quarter" idx="1"/>
          </p:nvPr>
        </p:nvSpPr>
        <p:spPr>
          <a:xfrm>
            <a:off x="642910" y="1571618"/>
            <a:ext cx="7898618" cy="2982613"/>
          </a:xfrm>
          <a:noFill/>
        </p:spPr>
        <p:txBody>
          <a:bodyPr>
            <a:normAutofit fontScale="77500" lnSpcReduction="20000"/>
          </a:bodyPr>
          <a:lstStyle/>
          <a:p>
            <a:pPr eaLnBrk="1" hangingPunct="1">
              <a:lnSpc>
                <a:spcPct val="90000"/>
              </a:lnSpc>
              <a:defRPr/>
            </a:pPr>
            <a:endParaRPr lang="zh-CN" altLang="en-US" sz="100" b="1" dirty="0" smtClean="0"/>
          </a:p>
          <a:p>
            <a:pPr eaLnBrk="1" hangingPunct="1">
              <a:lnSpc>
                <a:spcPct val="90000"/>
              </a:lnSpc>
              <a:defRPr/>
            </a:pPr>
            <a:endParaRPr lang="en-US" altLang="zh-CN" sz="100" b="1" dirty="0">
              <a:latin typeface="宋体" panose="02010600030101010101" pitchFamily="2" charset="-122"/>
              <a:ea typeface="宋体" panose="02010600030101010101" pitchFamily="2" charset="-122"/>
            </a:endParaRPr>
          </a:p>
          <a:p>
            <a:pPr eaLnBrk="1" hangingPunct="1">
              <a:lnSpc>
                <a:spcPct val="90000"/>
              </a:lnSpc>
              <a:defRPr/>
            </a:pPr>
            <a:r>
              <a:rPr lang="zh-CN" altLang="en-US" sz="2400" b="1" dirty="0">
                <a:latin typeface="宋体" panose="02010600030101010101" pitchFamily="2" charset="-122"/>
                <a:ea typeface="宋体" panose="02010600030101010101" pitchFamily="2" charset="-122"/>
              </a:rPr>
              <a:t>单一的主体性（父家长拥有绝对权力，居于支配地位）；</a:t>
            </a:r>
            <a:endParaRPr lang="en-US" altLang="zh-CN" sz="2400" b="1" dirty="0">
              <a:latin typeface="宋体" panose="02010600030101010101" pitchFamily="2" charset="-122"/>
              <a:ea typeface="宋体" panose="02010600030101010101" pitchFamily="2" charset="-122"/>
            </a:endParaRPr>
          </a:p>
          <a:p>
            <a:pPr eaLnBrk="1" hangingPunct="1">
              <a:lnSpc>
                <a:spcPct val="90000"/>
              </a:lnSpc>
              <a:defRPr/>
            </a:pPr>
            <a:r>
              <a:rPr lang="zh-CN" altLang="en-US" sz="2400" b="1" dirty="0">
                <a:latin typeface="宋体" panose="02010600030101010101" pitchFamily="2" charset="-122"/>
                <a:ea typeface="宋体" panose="02010600030101010101" pitchFamily="2" charset="-122"/>
              </a:rPr>
              <a:t>绝对的依附性（子女对父家长的经济、政治、思想乃至人身具有依附性）；</a:t>
            </a:r>
            <a:endParaRPr lang="en-US" altLang="zh-CN" sz="2400" b="1" dirty="0">
              <a:latin typeface="宋体" panose="02010600030101010101" pitchFamily="2" charset="-122"/>
              <a:ea typeface="宋体" panose="02010600030101010101" pitchFamily="2" charset="-122"/>
            </a:endParaRPr>
          </a:p>
          <a:p>
            <a:pPr eaLnBrk="1" hangingPunct="1">
              <a:lnSpc>
                <a:spcPct val="90000"/>
              </a:lnSpc>
              <a:defRPr/>
            </a:pPr>
            <a:r>
              <a:rPr lang="zh-CN" altLang="en-US" sz="2400" b="1" dirty="0">
                <a:latin typeface="宋体" panose="02010600030101010101" pitchFamily="2" charset="-122"/>
                <a:ea typeface="宋体" panose="02010600030101010101" pitchFamily="2" charset="-122"/>
              </a:rPr>
              <a:t>缺失的主体性（妻与子被视为“父家长的私有财产”，抑制个性</a:t>
            </a:r>
            <a:r>
              <a:rPr lang="zh-CN" altLang="en-US" sz="2400" b="1" dirty="0" smtClean="0">
                <a:latin typeface="宋体" panose="02010600030101010101" pitchFamily="2" charset="-122"/>
                <a:ea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endParaRPr>
          </a:p>
          <a:p>
            <a:r>
              <a:rPr lang="zh-CN" altLang="en-US" sz="2800" b="1" dirty="0">
                <a:solidFill>
                  <a:srgbClr val="C00000"/>
                </a:solidFill>
                <a:latin typeface="黑体" panose="02010609060101010101" pitchFamily="49" charset="-122"/>
                <a:ea typeface="黑体" panose="02010609060101010101" pitchFamily="49" charset="-122"/>
              </a:rPr>
              <a:t>鲁迅对中国人的</a:t>
            </a:r>
            <a:r>
              <a:rPr lang="en-US" altLang="zh-CN" sz="2800" b="1" dirty="0">
                <a:solidFill>
                  <a:srgbClr val="C00000"/>
                </a:solidFill>
                <a:latin typeface="黑体" panose="02010609060101010101" pitchFamily="49" charset="-122"/>
                <a:ea typeface="黑体" panose="02010609060101010101" pitchFamily="49" charset="-122"/>
              </a:rPr>
              <a:t>20</a:t>
            </a:r>
            <a:r>
              <a:rPr lang="zh-CN" altLang="en-US" sz="2800" b="1" dirty="0">
                <a:solidFill>
                  <a:srgbClr val="C00000"/>
                </a:solidFill>
                <a:latin typeface="黑体" panose="02010609060101010101" pitchFamily="49" charset="-122"/>
                <a:ea typeface="黑体" panose="02010609060101010101" pitchFamily="49" charset="-122"/>
              </a:rPr>
              <a:t>大批判：</a:t>
            </a:r>
            <a:endParaRPr lang="en-US" altLang="zh-CN" sz="2800" b="1" dirty="0">
              <a:solidFill>
                <a:srgbClr val="C00000"/>
              </a:solidFill>
              <a:latin typeface="黑体" panose="02010609060101010101" pitchFamily="49" charset="-122"/>
              <a:ea typeface="黑体" panose="02010609060101010101" pitchFamily="49" charset="-122"/>
            </a:endParaRPr>
          </a:p>
          <a:p>
            <a:r>
              <a:rPr lang="en-US" altLang="zh-CN" dirty="0">
                <a:solidFill>
                  <a:srgbClr val="0000FF"/>
                </a:solidFill>
                <a:latin typeface="黑体" panose="02010609060101010101" pitchFamily="49" charset="-122"/>
                <a:ea typeface="黑体" panose="02010609060101010101" pitchFamily="49" charset="-122"/>
              </a:rPr>
              <a:t>1.</a:t>
            </a:r>
            <a:r>
              <a:rPr lang="zh-CN" altLang="en-US" dirty="0">
                <a:solidFill>
                  <a:srgbClr val="0000FF"/>
                </a:solidFill>
                <a:latin typeface="黑体" panose="02010609060101010101" pitchFamily="49" charset="-122"/>
                <a:ea typeface="黑体" panose="02010609060101010101" pitchFamily="49" charset="-122"/>
              </a:rPr>
              <a:t>冷漠；</a:t>
            </a:r>
            <a:r>
              <a:rPr lang="en-US" altLang="zh-CN" dirty="0">
                <a:solidFill>
                  <a:srgbClr val="0000FF"/>
                </a:solidFill>
                <a:latin typeface="黑体" panose="02010609060101010101" pitchFamily="49" charset="-122"/>
                <a:ea typeface="黑体" panose="02010609060101010101" pitchFamily="49" charset="-122"/>
              </a:rPr>
              <a:t>2.</a:t>
            </a:r>
            <a:r>
              <a:rPr lang="zh-CN" altLang="en-US" dirty="0">
                <a:solidFill>
                  <a:srgbClr val="0000FF"/>
                </a:solidFill>
                <a:latin typeface="黑体" panose="02010609060101010101" pitchFamily="49" charset="-122"/>
                <a:ea typeface="黑体" panose="02010609060101010101" pitchFamily="49" charset="-122"/>
              </a:rPr>
              <a:t>自私自利；</a:t>
            </a:r>
            <a:r>
              <a:rPr lang="en-US" altLang="zh-CN" dirty="0">
                <a:solidFill>
                  <a:srgbClr val="0000FF"/>
                </a:solidFill>
                <a:latin typeface="黑体" panose="02010609060101010101" pitchFamily="49" charset="-122"/>
                <a:ea typeface="黑体" panose="02010609060101010101" pitchFamily="49" charset="-122"/>
              </a:rPr>
              <a:t>3.</a:t>
            </a:r>
            <a:r>
              <a:rPr lang="zh-CN" altLang="en-US" dirty="0">
                <a:solidFill>
                  <a:srgbClr val="0000FF"/>
                </a:solidFill>
                <a:latin typeface="黑体" panose="02010609060101010101" pitchFamily="49" charset="-122"/>
                <a:ea typeface="黑体" panose="02010609060101010101" pitchFamily="49" charset="-122"/>
              </a:rPr>
              <a:t>不尊重女性；</a:t>
            </a:r>
            <a:r>
              <a:rPr lang="en-US" altLang="zh-CN" dirty="0">
                <a:solidFill>
                  <a:srgbClr val="0000FF"/>
                </a:solidFill>
                <a:latin typeface="黑体" panose="02010609060101010101" pitchFamily="49" charset="-122"/>
                <a:ea typeface="黑体" panose="02010609060101010101" pitchFamily="49" charset="-122"/>
              </a:rPr>
              <a:t>4.</a:t>
            </a:r>
            <a:r>
              <a:rPr lang="zh-CN" altLang="en-US" dirty="0">
                <a:solidFill>
                  <a:srgbClr val="0000FF"/>
                </a:solidFill>
                <a:latin typeface="黑体" panose="02010609060101010101" pitchFamily="49" charset="-122"/>
                <a:ea typeface="黑体" panose="02010609060101010101" pitchFamily="49" charset="-122"/>
              </a:rPr>
              <a:t>民族主义；</a:t>
            </a:r>
            <a:r>
              <a:rPr lang="en-US" altLang="zh-CN" dirty="0">
                <a:solidFill>
                  <a:srgbClr val="0000FF"/>
                </a:solidFill>
                <a:latin typeface="黑体" panose="02010609060101010101" pitchFamily="49" charset="-122"/>
                <a:ea typeface="黑体" panose="02010609060101010101" pitchFamily="49" charset="-122"/>
              </a:rPr>
              <a:t>5.</a:t>
            </a:r>
            <a:r>
              <a:rPr lang="zh-CN" altLang="en-US" dirty="0">
                <a:solidFill>
                  <a:srgbClr val="0000FF"/>
                </a:solidFill>
                <a:latin typeface="黑体" panose="02010609060101010101" pitchFamily="49" charset="-122"/>
                <a:ea typeface="黑体" panose="02010609060101010101" pitchFamily="49" charset="-122"/>
              </a:rPr>
              <a:t>欺软怕硬；</a:t>
            </a:r>
            <a:r>
              <a:rPr lang="en-US" altLang="zh-CN" dirty="0">
                <a:solidFill>
                  <a:srgbClr val="0000FF"/>
                </a:solidFill>
                <a:latin typeface="黑体" panose="02010609060101010101" pitchFamily="49" charset="-122"/>
                <a:ea typeface="黑体" panose="02010609060101010101" pitchFamily="49" charset="-122"/>
              </a:rPr>
              <a:t>6.</a:t>
            </a:r>
            <a:r>
              <a:rPr lang="zh-CN" altLang="en-US" dirty="0">
                <a:solidFill>
                  <a:srgbClr val="0000FF"/>
                </a:solidFill>
                <a:latin typeface="黑体" panose="02010609060101010101" pitchFamily="49" charset="-122"/>
                <a:ea typeface="黑体" panose="02010609060101010101" pitchFamily="49" charset="-122"/>
              </a:rPr>
              <a:t>不知耻；</a:t>
            </a:r>
            <a:r>
              <a:rPr lang="en-US" altLang="zh-CN" dirty="0">
                <a:solidFill>
                  <a:srgbClr val="0000FF"/>
                </a:solidFill>
                <a:latin typeface="黑体" panose="02010609060101010101" pitchFamily="49" charset="-122"/>
                <a:ea typeface="黑体" panose="02010609060101010101" pitchFamily="49" charset="-122"/>
              </a:rPr>
              <a:t>7.</a:t>
            </a:r>
            <a:r>
              <a:rPr lang="zh-CN" altLang="en-US" dirty="0">
                <a:solidFill>
                  <a:srgbClr val="0000FF"/>
                </a:solidFill>
                <a:latin typeface="黑体" panose="02010609060101010101" pitchFamily="49" charset="-122"/>
                <a:ea typeface="黑体" panose="02010609060101010101" pitchFamily="49" charset="-122"/>
              </a:rPr>
              <a:t>国粹主义；</a:t>
            </a:r>
            <a:r>
              <a:rPr lang="en-US" altLang="zh-CN" dirty="0">
                <a:solidFill>
                  <a:srgbClr val="0000FF"/>
                </a:solidFill>
                <a:latin typeface="黑体" panose="02010609060101010101" pitchFamily="49" charset="-122"/>
                <a:ea typeface="黑体" panose="02010609060101010101" pitchFamily="49" charset="-122"/>
              </a:rPr>
              <a:t>8.</a:t>
            </a:r>
            <a:r>
              <a:rPr lang="zh-CN" altLang="en-US" dirty="0">
                <a:solidFill>
                  <a:srgbClr val="0000FF"/>
                </a:solidFill>
                <a:latin typeface="黑体" panose="02010609060101010101" pitchFamily="49" charset="-122"/>
                <a:ea typeface="黑体" panose="02010609060101010101" pitchFamily="49" charset="-122"/>
              </a:rPr>
              <a:t>世故；</a:t>
            </a:r>
            <a:r>
              <a:rPr lang="en-US" altLang="zh-CN" dirty="0">
                <a:solidFill>
                  <a:srgbClr val="0000FF"/>
                </a:solidFill>
                <a:latin typeface="黑体" panose="02010609060101010101" pitchFamily="49" charset="-122"/>
                <a:ea typeface="黑体" panose="02010609060101010101" pitchFamily="49" charset="-122"/>
              </a:rPr>
              <a:t>9.</a:t>
            </a:r>
            <a:r>
              <a:rPr lang="zh-CN" altLang="en-US" dirty="0">
                <a:solidFill>
                  <a:srgbClr val="0000FF"/>
                </a:solidFill>
                <a:latin typeface="黑体" panose="02010609060101010101" pitchFamily="49" charset="-122"/>
                <a:ea typeface="黑体" panose="02010609060101010101" pitchFamily="49" charset="-122"/>
              </a:rPr>
              <a:t>迂腐折中；</a:t>
            </a:r>
            <a:r>
              <a:rPr lang="en-US" altLang="zh-CN" dirty="0">
                <a:solidFill>
                  <a:srgbClr val="0000FF"/>
                </a:solidFill>
                <a:latin typeface="黑体" panose="02010609060101010101" pitchFamily="49" charset="-122"/>
                <a:ea typeface="黑体" panose="02010609060101010101" pitchFamily="49" charset="-122"/>
              </a:rPr>
              <a:t>10.</a:t>
            </a:r>
            <a:r>
              <a:rPr lang="zh-CN" altLang="en-US" dirty="0">
                <a:solidFill>
                  <a:srgbClr val="0000FF"/>
                </a:solidFill>
                <a:latin typeface="黑体" panose="02010609060101010101" pitchFamily="49" charset="-122"/>
                <a:ea typeface="黑体" panose="02010609060101010101" pitchFamily="49" charset="-122"/>
              </a:rPr>
              <a:t>没出息；</a:t>
            </a:r>
            <a:r>
              <a:rPr lang="en-US" altLang="zh-CN" dirty="0">
                <a:solidFill>
                  <a:srgbClr val="0000FF"/>
                </a:solidFill>
                <a:latin typeface="黑体" panose="02010609060101010101" pitchFamily="49" charset="-122"/>
                <a:ea typeface="黑体" panose="02010609060101010101" pitchFamily="49" charset="-122"/>
              </a:rPr>
              <a:t>11.</a:t>
            </a:r>
            <a:r>
              <a:rPr lang="zh-CN" altLang="en-US" dirty="0">
                <a:solidFill>
                  <a:srgbClr val="0000FF"/>
                </a:solidFill>
                <a:latin typeface="黑体" panose="02010609060101010101" pitchFamily="49" charset="-122"/>
                <a:ea typeface="黑体" panose="02010609060101010101" pitchFamily="49" charset="-122"/>
              </a:rPr>
              <a:t>漠然；</a:t>
            </a:r>
            <a:r>
              <a:rPr lang="en-US" altLang="zh-CN" dirty="0">
                <a:solidFill>
                  <a:srgbClr val="0000FF"/>
                </a:solidFill>
                <a:latin typeface="黑体" panose="02010609060101010101" pitchFamily="49" charset="-122"/>
                <a:ea typeface="黑体" panose="02010609060101010101" pitchFamily="49" charset="-122"/>
              </a:rPr>
              <a:t>12.</a:t>
            </a:r>
            <a:r>
              <a:rPr lang="zh-CN" altLang="en-US" dirty="0">
                <a:solidFill>
                  <a:srgbClr val="0000FF"/>
                </a:solidFill>
                <a:latin typeface="黑体" panose="02010609060101010101" pitchFamily="49" charset="-122"/>
                <a:ea typeface="黑体" panose="02010609060101010101" pitchFamily="49" charset="-122"/>
              </a:rPr>
              <a:t>冷血；</a:t>
            </a:r>
            <a:r>
              <a:rPr lang="en-US" altLang="zh-CN" dirty="0">
                <a:solidFill>
                  <a:srgbClr val="0000FF"/>
                </a:solidFill>
                <a:latin typeface="黑体" panose="02010609060101010101" pitchFamily="49" charset="-122"/>
                <a:ea typeface="黑体" panose="02010609060101010101" pitchFamily="49" charset="-122"/>
              </a:rPr>
              <a:t>13.</a:t>
            </a:r>
            <a:r>
              <a:rPr lang="zh-CN" altLang="en-US" dirty="0">
                <a:solidFill>
                  <a:srgbClr val="0000FF"/>
                </a:solidFill>
                <a:latin typeface="黑体" panose="02010609060101010101" pitchFamily="49" charset="-122"/>
                <a:ea typeface="黑体" panose="02010609060101010101" pitchFamily="49" charset="-122"/>
              </a:rPr>
              <a:t>怯弱、懒惰、巧滑；</a:t>
            </a:r>
            <a:r>
              <a:rPr lang="en-US" altLang="zh-CN" dirty="0">
                <a:solidFill>
                  <a:srgbClr val="0000FF"/>
                </a:solidFill>
                <a:latin typeface="黑体" panose="02010609060101010101" pitchFamily="49" charset="-122"/>
                <a:ea typeface="黑体" panose="02010609060101010101" pitchFamily="49" charset="-122"/>
              </a:rPr>
              <a:t>14.</a:t>
            </a:r>
            <a:r>
              <a:rPr lang="zh-CN" altLang="en-US" dirty="0">
                <a:solidFill>
                  <a:srgbClr val="0000FF"/>
                </a:solidFill>
                <a:latin typeface="黑体" panose="02010609060101010101" pitchFamily="49" charset="-122"/>
                <a:ea typeface="黑体" panose="02010609060101010101" pitchFamily="49" charset="-122"/>
              </a:rPr>
              <a:t>麻木者是胜利者；</a:t>
            </a:r>
            <a:r>
              <a:rPr lang="en-US" altLang="zh-CN" dirty="0">
                <a:solidFill>
                  <a:srgbClr val="0000FF"/>
                </a:solidFill>
                <a:latin typeface="黑体" panose="02010609060101010101" pitchFamily="49" charset="-122"/>
                <a:ea typeface="黑体" panose="02010609060101010101" pitchFamily="49" charset="-122"/>
              </a:rPr>
              <a:t>15.</a:t>
            </a:r>
            <a:r>
              <a:rPr lang="zh-CN" altLang="en-US" dirty="0">
                <a:solidFill>
                  <a:srgbClr val="0000FF"/>
                </a:solidFill>
                <a:latin typeface="黑体" panose="02010609060101010101" pitchFamily="49" charset="-122"/>
                <a:ea typeface="黑体" panose="02010609060101010101" pitchFamily="49" charset="-122"/>
              </a:rPr>
              <a:t>拒绝改变；</a:t>
            </a:r>
            <a:r>
              <a:rPr lang="en-US" altLang="zh-CN" dirty="0">
                <a:solidFill>
                  <a:srgbClr val="0000FF"/>
                </a:solidFill>
                <a:latin typeface="黑体" panose="02010609060101010101" pitchFamily="49" charset="-122"/>
                <a:ea typeface="黑体" panose="02010609060101010101" pitchFamily="49" charset="-122"/>
              </a:rPr>
              <a:t>16.</a:t>
            </a:r>
            <a:r>
              <a:rPr lang="zh-CN" altLang="en-US" dirty="0">
                <a:solidFill>
                  <a:srgbClr val="0000FF"/>
                </a:solidFill>
                <a:latin typeface="黑体" panose="02010609060101010101" pitchFamily="49" charset="-122"/>
                <a:ea typeface="黑体" panose="02010609060101010101" pitchFamily="49" charset="-122"/>
              </a:rPr>
              <a:t>多疑；</a:t>
            </a:r>
            <a:r>
              <a:rPr lang="en-US" altLang="zh-CN" dirty="0">
                <a:solidFill>
                  <a:srgbClr val="0000FF"/>
                </a:solidFill>
                <a:latin typeface="黑体" panose="02010609060101010101" pitchFamily="49" charset="-122"/>
                <a:ea typeface="黑体" panose="02010609060101010101" pitchFamily="49" charset="-122"/>
              </a:rPr>
              <a:t>17.</a:t>
            </a:r>
            <a:r>
              <a:rPr lang="zh-CN" altLang="en-US" dirty="0">
                <a:solidFill>
                  <a:srgbClr val="0000FF"/>
                </a:solidFill>
                <a:latin typeface="黑体" panose="02010609060101010101" pitchFamily="49" charset="-122"/>
                <a:ea typeface="黑体" panose="02010609060101010101" pitchFamily="49" charset="-122"/>
              </a:rPr>
              <a:t>看热闹；</a:t>
            </a:r>
            <a:r>
              <a:rPr lang="en-US" altLang="zh-CN" dirty="0">
                <a:solidFill>
                  <a:srgbClr val="0000FF"/>
                </a:solidFill>
                <a:latin typeface="黑体" panose="02010609060101010101" pitchFamily="49" charset="-122"/>
                <a:ea typeface="黑体" panose="02010609060101010101" pitchFamily="49" charset="-122"/>
              </a:rPr>
              <a:t>18.</a:t>
            </a:r>
            <a:r>
              <a:rPr lang="zh-CN" altLang="en-US" dirty="0">
                <a:solidFill>
                  <a:srgbClr val="0000FF"/>
                </a:solidFill>
                <a:latin typeface="黑体" panose="02010609060101010101" pitchFamily="49" charset="-122"/>
                <a:ea typeface="黑体" panose="02010609060101010101" pitchFamily="49" charset="-122"/>
              </a:rPr>
              <a:t>懦弱；</a:t>
            </a:r>
            <a:r>
              <a:rPr lang="en-US" altLang="zh-CN" dirty="0">
                <a:solidFill>
                  <a:srgbClr val="0000FF"/>
                </a:solidFill>
                <a:latin typeface="黑体" panose="02010609060101010101" pitchFamily="49" charset="-122"/>
                <a:ea typeface="黑体" panose="02010609060101010101" pitchFamily="49" charset="-122"/>
              </a:rPr>
              <a:t>19.</a:t>
            </a:r>
            <a:r>
              <a:rPr lang="zh-CN" altLang="en-US" dirty="0">
                <a:solidFill>
                  <a:srgbClr val="0000FF"/>
                </a:solidFill>
                <a:latin typeface="黑体" panose="02010609060101010101" pitchFamily="49" charset="-122"/>
                <a:ea typeface="黑体" panose="02010609060101010101" pitchFamily="49" charset="-122"/>
              </a:rPr>
              <a:t>阴暗；</a:t>
            </a:r>
            <a:r>
              <a:rPr lang="en-US" altLang="zh-CN" dirty="0">
                <a:solidFill>
                  <a:srgbClr val="0000FF"/>
                </a:solidFill>
                <a:latin typeface="黑体" panose="02010609060101010101" pitchFamily="49" charset="-122"/>
                <a:ea typeface="黑体" panose="02010609060101010101" pitchFamily="49" charset="-122"/>
              </a:rPr>
              <a:t>20.</a:t>
            </a:r>
            <a:r>
              <a:rPr lang="zh-CN" altLang="en-US" dirty="0">
                <a:solidFill>
                  <a:srgbClr val="0000FF"/>
                </a:solidFill>
                <a:latin typeface="黑体" panose="02010609060101010101" pitchFamily="49" charset="-122"/>
                <a:ea typeface="黑体" panose="02010609060101010101" pitchFamily="49" charset="-122"/>
              </a:rPr>
              <a:t>个人主义。</a:t>
            </a:r>
          </a:p>
          <a:p>
            <a:pPr eaLnBrk="1" hangingPunct="1">
              <a:lnSpc>
                <a:spcPct val="90000"/>
              </a:lnSpc>
              <a:defRPr/>
            </a:pPr>
            <a:endParaRPr lang="en-US" altLang="zh-CN" sz="2400" b="1" dirty="0">
              <a:latin typeface="宋体" panose="02010600030101010101" pitchFamily="2" charset="-122"/>
              <a:ea typeface="宋体" panose="02010600030101010101" pitchFamily="2" charset="-122"/>
            </a:endParaRPr>
          </a:p>
          <a:p>
            <a:pPr eaLnBrk="1" hangingPunct="1">
              <a:lnSpc>
                <a:spcPct val="90000"/>
              </a:lnSpc>
              <a:defRPr/>
            </a:pPr>
            <a:endParaRPr lang="en-US" altLang="zh-CN" sz="2400" b="1" dirty="0"/>
          </a:p>
          <a:p>
            <a:pPr eaLnBrk="1" hangingPunct="1">
              <a:lnSpc>
                <a:spcPct val="90000"/>
              </a:lnSpc>
              <a:defRPr/>
            </a:pPr>
            <a:endParaRPr lang="zh-CN" altLang="en-US" sz="2400" b="1" dirty="0"/>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93475" y="574289"/>
            <a:ext cx="6447234" cy="563137"/>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（一）历史发展的终极原因</a:t>
            </a:r>
            <a:endParaRPr lang="zh-CN" altLang="en-US" b="1" dirty="0"/>
          </a:p>
        </p:txBody>
      </p:sp>
      <p:sp>
        <p:nvSpPr>
          <p:cNvPr id="3" name="内容占位符 2"/>
          <p:cNvSpPr>
            <a:spLocks noGrp="1"/>
          </p:cNvSpPr>
          <p:nvPr>
            <p:ph sz="quarter" idx="1"/>
          </p:nvPr>
        </p:nvSpPr>
        <p:spPr>
          <a:xfrm>
            <a:off x="428596" y="1357304"/>
            <a:ext cx="8429684" cy="3429024"/>
          </a:xfrm>
          <a:noFill/>
        </p:spPr>
        <p:txBody>
          <a:bodyPr>
            <a:normAutofit/>
          </a:bodyPr>
          <a:lstStyle/>
          <a:p>
            <a:pPr eaLnBrk="1" hangingPunct="1">
              <a:lnSpc>
                <a:spcPct val="90000"/>
              </a:lnSpc>
              <a:defRPr/>
            </a:pPr>
            <a:r>
              <a:rPr lang="zh-CN" altLang="en-US" b="1" dirty="0">
                <a:solidFill>
                  <a:srgbClr val="0066FF"/>
                </a:solidFill>
                <a:latin typeface="黑体" panose="02010609060101010101" pitchFamily="49" charset="-122"/>
                <a:ea typeface="黑体" panose="02010609060101010101" pitchFamily="49" charset="-122"/>
              </a:rPr>
              <a:t>海洋文明</a:t>
            </a:r>
          </a:p>
          <a:p>
            <a:pPr eaLnBrk="1" hangingPunct="1">
              <a:lnSpc>
                <a:spcPct val="90000"/>
              </a:lnSpc>
              <a:defRPr/>
            </a:pPr>
            <a:r>
              <a:rPr lang="zh-CN" altLang="en-US" sz="2000" b="1" dirty="0" smtClean="0">
                <a:latin typeface="黑体" panose="02010609060101010101" pitchFamily="49" charset="-122"/>
                <a:ea typeface="黑体" panose="02010609060101010101" pitchFamily="49" charset="-122"/>
              </a:rPr>
              <a:t>物质生产（海洋贸易、游牧游耕）</a:t>
            </a:r>
            <a:endParaRPr lang="en-US" altLang="zh-CN" sz="2000" b="1" dirty="0" smtClean="0">
              <a:latin typeface="黑体" panose="02010609060101010101" pitchFamily="49" charset="-122"/>
              <a:ea typeface="黑体" panose="02010609060101010101" pitchFamily="49" charset="-122"/>
            </a:endParaRPr>
          </a:p>
          <a:p>
            <a:pPr eaLnBrk="1" hangingPunct="1">
              <a:lnSpc>
                <a:spcPct val="90000"/>
              </a:lnSpc>
              <a:defRPr/>
            </a:pPr>
            <a:r>
              <a:rPr lang="zh-CN" altLang="en-US" sz="2000" b="1" dirty="0" smtClean="0">
                <a:latin typeface="黑体" panose="02010609060101010101" pitchFamily="49" charset="-122"/>
                <a:ea typeface="黑体" panose="02010609060101010101" pitchFamily="49" charset="-122"/>
              </a:rPr>
              <a:t>社会基础（契约关系、规则本位）</a:t>
            </a:r>
          </a:p>
          <a:p>
            <a:pPr eaLnBrk="1" hangingPunct="1">
              <a:lnSpc>
                <a:spcPct val="90000"/>
              </a:lnSpc>
              <a:defRPr/>
            </a:pPr>
            <a:r>
              <a:rPr lang="zh-CN" altLang="en-US" sz="2000" b="1" dirty="0">
                <a:solidFill>
                  <a:srgbClr val="C00000"/>
                </a:solidFill>
                <a:latin typeface="黑体" panose="02010609060101010101" pitchFamily="49" charset="-122"/>
                <a:ea typeface="黑体" panose="02010609060101010101" pitchFamily="49" charset="-122"/>
              </a:rPr>
              <a:t>个体独立</a:t>
            </a:r>
            <a:r>
              <a:rPr lang="zh-CN" altLang="en-US" sz="2000" b="1" dirty="0" smtClean="0">
                <a:latin typeface="黑体" panose="02010609060101010101" pitchFamily="49" charset="-122"/>
                <a:ea typeface="黑体" panose="02010609060101010101" pitchFamily="49" charset="-122"/>
              </a:rPr>
              <a:t>（独立的个体是</a:t>
            </a:r>
            <a:r>
              <a:rPr lang="zh-CN" altLang="en-US" sz="2000" b="1" dirty="0">
                <a:latin typeface="黑体" panose="02010609060101010101" pitchFamily="49" charset="-122"/>
                <a:ea typeface="黑体" panose="02010609060101010101" pitchFamily="49" charset="-122"/>
              </a:rPr>
              <a:t>社会关系构成的</a:t>
            </a:r>
            <a:r>
              <a:rPr lang="zh-CN" altLang="en-US" sz="2000" b="1" dirty="0" smtClean="0">
                <a:latin typeface="黑体" panose="02010609060101010101" pitchFamily="49" charset="-122"/>
                <a:ea typeface="黑体" panose="02010609060101010101" pitchFamily="49" charset="-122"/>
              </a:rPr>
              <a:t>基础）；</a:t>
            </a:r>
            <a:endParaRPr lang="en-US" altLang="zh-CN" sz="2000" b="1" dirty="0" smtClean="0">
              <a:latin typeface="黑体" panose="02010609060101010101" pitchFamily="49" charset="-122"/>
              <a:ea typeface="黑体" panose="02010609060101010101" pitchFamily="49" charset="-122"/>
            </a:endParaRPr>
          </a:p>
          <a:p>
            <a:pPr eaLnBrk="1" hangingPunct="1">
              <a:lnSpc>
                <a:spcPct val="90000"/>
              </a:lnSpc>
              <a:defRPr/>
            </a:pPr>
            <a:r>
              <a:rPr lang="zh-CN" altLang="en-US" sz="2000" b="1" dirty="0" smtClean="0">
                <a:solidFill>
                  <a:srgbClr val="C00000"/>
                </a:solidFill>
                <a:latin typeface="黑体" panose="02010609060101010101" pitchFamily="49" charset="-122"/>
                <a:ea typeface="黑体" panose="02010609060101010101" pitchFamily="49" charset="-122"/>
              </a:rPr>
              <a:t>主体平等</a:t>
            </a:r>
            <a:r>
              <a:rPr lang="zh-CN" altLang="en-US" sz="2000" b="1" dirty="0" smtClean="0">
                <a:latin typeface="黑体" panose="02010609060101010101" pitchFamily="49" charset="-122"/>
                <a:ea typeface="黑体" panose="02010609060101010101" pitchFamily="49" charset="-122"/>
              </a:rPr>
              <a:t>（契约</a:t>
            </a:r>
            <a:r>
              <a:rPr lang="zh-CN" altLang="en-US" sz="2000" b="1" dirty="0">
                <a:latin typeface="黑体" panose="02010609060101010101" pitchFamily="49" charset="-122"/>
                <a:ea typeface="黑体" panose="02010609060101010101" pitchFamily="49" charset="-122"/>
              </a:rPr>
              <a:t>精神；法治</a:t>
            </a:r>
            <a:r>
              <a:rPr lang="zh-CN" altLang="en-US" sz="2000" b="1" dirty="0" smtClean="0">
                <a:latin typeface="黑体" panose="02010609060101010101" pitchFamily="49" charset="-122"/>
                <a:ea typeface="黑体" panose="02010609060101010101" pitchFamily="49" charset="-122"/>
              </a:rPr>
              <a:t>精神</a:t>
            </a:r>
            <a:r>
              <a:rPr lang="zh-CN" altLang="en-US" sz="2000" b="1" dirty="0">
                <a:latin typeface="黑体" panose="02010609060101010101" pitchFamily="49" charset="-122"/>
                <a:ea typeface="黑体" panose="02010609060101010101" pitchFamily="49" charset="-122"/>
              </a:rPr>
              <a:t>）</a:t>
            </a:r>
            <a:endParaRPr lang="en-US" altLang="zh-CN" sz="2000" b="1" dirty="0">
              <a:latin typeface="黑体" panose="02010609060101010101" pitchFamily="49" charset="-122"/>
              <a:ea typeface="黑体" panose="02010609060101010101" pitchFamily="49" charset="-122"/>
            </a:endParaRPr>
          </a:p>
          <a:p>
            <a:pPr eaLnBrk="1" hangingPunct="1">
              <a:lnSpc>
                <a:spcPct val="90000"/>
              </a:lnSpc>
              <a:defRPr/>
            </a:pPr>
            <a:r>
              <a:rPr lang="zh-CN" altLang="en-US" sz="2000" b="1" dirty="0" smtClean="0">
                <a:solidFill>
                  <a:srgbClr val="0000FF"/>
                </a:solidFill>
                <a:latin typeface="黑体" panose="02010609060101010101" pitchFamily="49" charset="-122"/>
                <a:ea typeface="黑体" panose="02010609060101010101" pitchFamily="49" charset="-122"/>
              </a:rPr>
              <a:t>（个人主义，冒险主义，英雄主义，竞争拼搏，崇尚逻辑理性）</a:t>
            </a:r>
            <a:endParaRPr lang="en-US" altLang="zh-CN" sz="2000" b="1" dirty="0" smtClean="0">
              <a:solidFill>
                <a:srgbClr val="0000FF"/>
              </a:solidFill>
              <a:latin typeface="黑体" panose="02010609060101010101" pitchFamily="49" charset="-122"/>
              <a:ea typeface="黑体" panose="02010609060101010101" pitchFamily="49" charset="-122"/>
            </a:endParaRPr>
          </a:p>
          <a:p>
            <a:pPr>
              <a:lnSpc>
                <a:spcPct val="90000"/>
              </a:lnSpc>
              <a:defRPr/>
            </a:pPr>
            <a:r>
              <a:rPr lang="zh-CN" altLang="en-US" sz="2000" b="1" dirty="0">
                <a:solidFill>
                  <a:srgbClr val="FF0000"/>
                </a:solidFill>
                <a:latin typeface="等线" panose="02010600030101010101" pitchFamily="2" charset="-122"/>
                <a:ea typeface="等线" panose="02010600030101010101" pitchFamily="2" charset="-122"/>
              </a:rPr>
              <a:t>斯巴达与雅典：</a:t>
            </a:r>
            <a:endParaRPr lang="en-US" altLang="zh-CN" sz="2000" b="1" dirty="0">
              <a:solidFill>
                <a:srgbClr val="FF0000"/>
              </a:solidFill>
              <a:latin typeface="等线" panose="02010600030101010101" pitchFamily="2" charset="-122"/>
              <a:ea typeface="等线" panose="02010600030101010101" pitchFamily="2" charset="-122"/>
            </a:endParaRPr>
          </a:p>
          <a:p>
            <a:pPr eaLnBrk="1" hangingPunct="1">
              <a:lnSpc>
                <a:spcPct val="90000"/>
              </a:lnSpc>
              <a:defRPr/>
            </a:pPr>
            <a:r>
              <a:rPr lang="zh-CN" altLang="en-US" sz="2000" b="1" dirty="0" smtClean="0">
                <a:solidFill>
                  <a:srgbClr val="C00000"/>
                </a:solidFill>
                <a:latin typeface="黑体" panose="02010609060101010101" pitchFamily="49" charset="-122"/>
                <a:ea typeface="黑体" panose="02010609060101010101" pitchFamily="49" charset="-122"/>
              </a:rPr>
              <a:t>西方传统文化</a:t>
            </a:r>
            <a:r>
              <a:rPr lang="zh-CN" altLang="en-US" sz="2000" b="1" dirty="0">
                <a:solidFill>
                  <a:srgbClr val="C00000"/>
                </a:solidFill>
                <a:latin typeface="黑体" panose="02010609060101010101" pitchFamily="49" charset="-122"/>
                <a:ea typeface="黑体" panose="02010609060101010101" pitchFamily="49" charset="-122"/>
              </a:rPr>
              <a:t>代表：</a:t>
            </a:r>
            <a:r>
              <a:rPr lang="zh-CN" altLang="en-US" sz="2000" b="1" dirty="0">
                <a:latin typeface="黑体" panose="02010609060101010101" pitchFamily="49" charset="-122"/>
                <a:ea typeface="黑体" panose="02010609060101010101" pitchFamily="49" charset="-122"/>
              </a:rPr>
              <a:t>苏格拉底、柏拉图、亚里士多德</a:t>
            </a:r>
            <a:endParaRPr lang="en-US" altLang="zh-CN" sz="2000" b="1" dirty="0">
              <a:latin typeface="黑体" panose="02010609060101010101" pitchFamily="49" charset="-122"/>
              <a:ea typeface="黑体" panose="02010609060101010101" pitchFamily="49" charset="-122"/>
            </a:endParaRPr>
          </a:p>
          <a:p>
            <a:pPr eaLnBrk="1" hangingPunct="1">
              <a:lnSpc>
                <a:spcPct val="90000"/>
              </a:lnSpc>
              <a:defRPr/>
            </a:pPr>
            <a:r>
              <a:rPr lang="zh-CN" altLang="en-US" sz="2000" b="1" dirty="0" smtClean="0">
                <a:solidFill>
                  <a:srgbClr val="C00000"/>
                </a:solidFill>
                <a:latin typeface="黑体" panose="02010609060101010101" pitchFamily="49" charset="-122"/>
                <a:ea typeface="黑体" panose="02010609060101010101" pitchFamily="49" charset="-122"/>
              </a:rPr>
              <a:t>西方传统文化</a:t>
            </a:r>
            <a:r>
              <a:rPr lang="zh-CN" altLang="en-US" sz="2000" b="1" dirty="0">
                <a:solidFill>
                  <a:srgbClr val="C00000"/>
                </a:solidFill>
                <a:latin typeface="黑体" panose="02010609060101010101" pitchFamily="49" charset="-122"/>
                <a:ea typeface="黑体" panose="02010609060101010101" pitchFamily="49" charset="-122"/>
              </a:rPr>
              <a:t>注重：</a:t>
            </a:r>
            <a:r>
              <a:rPr lang="zh-CN" altLang="en-US" sz="2000" b="1" dirty="0">
                <a:latin typeface="黑体" panose="02010609060101010101" pitchFamily="49" charset="-122"/>
                <a:ea typeface="黑体" panose="02010609060101010101" pitchFamily="49" charset="-122"/>
              </a:rPr>
              <a:t>理性精神、质疑精神、批判精神、形式逻辑</a:t>
            </a:r>
          </a:p>
          <a:p>
            <a:pPr eaLnBrk="1" hangingPunct="1">
              <a:lnSpc>
                <a:spcPct val="90000"/>
              </a:lnSpc>
              <a:defRPr/>
            </a:pPr>
            <a:endParaRPr lang="en-US" altLang="zh-CN" sz="1000"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a:xfrm>
            <a:off x="0" y="835025"/>
            <a:ext cx="6900863" cy="539750"/>
          </a:xfrm>
        </p:spPr>
        <p:txBody>
          <a:bodyPr>
            <a:normAutofit fontScale="90000"/>
          </a:bodyPr>
          <a:lstStyle/>
          <a:p>
            <a:pPr algn="ctr" eaLnBrk="1" hangingPunct="1"/>
            <a:r>
              <a:rPr lang="zh-CN" altLang="en-US" sz="4000" dirty="0">
                <a:solidFill>
                  <a:srgbClr val="FF0000"/>
                </a:solidFill>
                <a:latin typeface="黑体" panose="02010609060101010101" pitchFamily="49" charset="-122"/>
                <a:ea typeface="黑体" panose="02010609060101010101" pitchFamily="49" charset="-122"/>
              </a:rPr>
              <a:t>（二）</a:t>
            </a:r>
            <a:r>
              <a:rPr lang="zh-CN" altLang="zh-CN" sz="4000" dirty="0">
                <a:solidFill>
                  <a:srgbClr val="FF0000"/>
                </a:solidFill>
                <a:latin typeface="黑体" panose="02010609060101010101" pitchFamily="49" charset="-122"/>
                <a:ea typeface="黑体" panose="02010609060101010101" pitchFamily="49" charset="-122"/>
              </a:rPr>
              <a:t>“生活决定意识”</a:t>
            </a:r>
            <a:endParaRPr lang="zh-CN" altLang="en-US" sz="3900" dirty="0">
              <a:solidFill>
                <a:srgbClr val="FF0000"/>
              </a:solidFill>
              <a:latin typeface="华文琥珀" pitchFamily="2" charset="-122"/>
              <a:ea typeface="华文琥珀" pitchFamily="2" charset="-122"/>
            </a:endParaRPr>
          </a:p>
        </p:txBody>
      </p:sp>
      <p:sp>
        <p:nvSpPr>
          <p:cNvPr id="91139" name="Rectangle 3"/>
          <p:cNvSpPr>
            <a:spLocks noGrp="1" noChangeArrowheads="1"/>
          </p:cNvSpPr>
          <p:nvPr>
            <p:ph type="body" idx="4294967295"/>
          </p:nvPr>
        </p:nvSpPr>
        <p:spPr>
          <a:xfrm>
            <a:off x="500034" y="1643056"/>
            <a:ext cx="7991475" cy="2838450"/>
          </a:xfrm>
        </p:spPr>
        <p:txBody>
          <a:bodyPr rtlCol="0">
            <a:noAutofit/>
          </a:bodyPr>
          <a:lstStyle/>
          <a:p>
            <a:pPr marL="0" indent="0">
              <a:buNone/>
            </a:pPr>
            <a:r>
              <a:rPr lang="zh-CN" altLang="en-US" sz="2000" dirty="0" smtClean="0">
                <a:solidFill>
                  <a:srgbClr val="FF0000"/>
                </a:solidFill>
                <a:latin typeface="华文琥珀" pitchFamily="2" charset="-122"/>
                <a:ea typeface="华文琥珀" pitchFamily="2" charset="-122"/>
              </a:rPr>
              <a:t>     </a:t>
            </a:r>
            <a:r>
              <a:rPr lang="zh-CN" altLang="en-US" sz="2000" dirty="0">
                <a:solidFill>
                  <a:srgbClr val="FF0000"/>
                </a:solidFill>
                <a:latin typeface="华文琥珀" pitchFamily="2" charset="-122"/>
                <a:ea typeface="华文琥珀" pitchFamily="2" charset="-122"/>
              </a:rPr>
              <a:t> </a:t>
            </a:r>
            <a:r>
              <a:rPr lang="zh-CN" altLang="en-US" sz="2400" dirty="0">
                <a:solidFill>
                  <a:srgbClr val="FF0000"/>
                </a:solidFill>
                <a:latin typeface="华文琥珀" pitchFamily="2" charset="-122"/>
                <a:ea typeface="华文琥珀" pitchFamily="2" charset="-122"/>
              </a:rPr>
              <a:t>如何看待专制主义中央集权？</a:t>
            </a:r>
            <a:endParaRPr lang="en-US" altLang="zh-CN" sz="2400" dirty="0">
              <a:solidFill>
                <a:srgbClr val="FF0000"/>
              </a:solidFill>
              <a:latin typeface="华文琥珀" pitchFamily="2" charset="-122"/>
              <a:ea typeface="华文琥珀" pitchFamily="2" charset="-122"/>
            </a:endParaRPr>
          </a:p>
          <a:p>
            <a:r>
              <a:rPr lang="zh-CN" altLang="en-US" sz="2000" b="1" dirty="0" smtClean="0">
                <a:solidFill>
                  <a:srgbClr val="0000FF"/>
                </a:solidFill>
                <a:latin typeface="黑体" panose="02010609060101010101" pitchFamily="49" charset="-122"/>
                <a:ea typeface="黑体" panose="02010609060101010101" pitchFamily="49" charset="-122"/>
              </a:rPr>
              <a:t>风调雨顺、国泰民安；物资短缺，强制平衡。</a:t>
            </a:r>
            <a:endParaRPr lang="en-US" altLang="zh-CN" sz="2000" b="1" dirty="0">
              <a:solidFill>
                <a:srgbClr val="FF0000"/>
              </a:solidFill>
              <a:latin typeface="黑体" panose="02010609060101010101" pitchFamily="49" charset="-122"/>
              <a:ea typeface="黑体" panose="02010609060101010101" pitchFamily="49" charset="-122"/>
            </a:endParaRPr>
          </a:p>
          <a:p>
            <a:r>
              <a:rPr lang="zh-CN" altLang="en-US" sz="2000" dirty="0" smtClean="0">
                <a:solidFill>
                  <a:srgbClr val="FF0000"/>
                </a:solidFill>
                <a:latin typeface="华文琥珀" pitchFamily="2" charset="-122"/>
                <a:ea typeface="华文琥珀" pitchFamily="2" charset="-122"/>
              </a:rPr>
              <a:t>如何</a:t>
            </a:r>
            <a:r>
              <a:rPr lang="zh-CN" altLang="en-US" sz="2000" dirty="0">
                <a:solidFill>
                  <a:srgbClr val="FF0000"/>
                </a:solidFill>
                <a:latin typeface="华文琥珀" pitchFamily="2" charset="-122"/>
                <a:ea typeface="华文琥珀" pitchFamily="2" charset="-122"/>
              </a:rPr>
              <a:t>看待中国古代的</a:t>
            </a:r>
            <a:r>
              <a:rPr lang="en-US" altLang="zh-CN" sz="2000" dirty="0">
                <a:solidFill>
                  <a:srgbClr val="FF0000"/>
                </a:solidFill>
                <a:latin typeface="华文琥珀" pitchFamily="2" charset="-122"/>
                <a:ea typeface="华文琥珀" pitchFamily="2" charset="-122"/>
              </a:rPr>
              <a:t>“</a:t>
            </a:r>
            <a:r>
              <a:rPr lang="zh-CN" altLang="en-US" sz="2000" dirty="0">
                <a:solidFill>
                  <a:srgbClr val="FF0000"/>
                </a:solidFill>
                <a:latin typeface="华文琥珀" pitchFamily="2" charset="-122"/>
                <a:ea typeface="华文琥珀" pitchFamily="2" charset="-122"/>
              </a:rPr>
              <a:t>重农抑商”</a:t>
            </a:r>
            <a:r>
              <a:rPr lang="zh-CN" altLang="en-US" sz="2000" dirty="0" smtClean="0">
                <a:solidFill>
                  <a:srgbClr val="FF0000"/>
                </a:solidFill>
                <a:latin typeface="华文琥珀" pitchFamily="2" charset="-122"/>
                <a:ea typeface="华文琥珀" pitchFamily="2" charset="-122"/>
              </a:rPr>
              <a:t>问题？</a:t>
            </a:r>
            <a:endParaRPr lang="zh-CN" altLang="en-US" sz="2000" dirty="0">
              <a:solidFill>
                <a:srgbClr val="FF0000"/>
              </a:solidFill>
              <a:latin typeface="华文琥珀" pitchFamily="2" charset="-122"/>
              <a:ea typeface="华文琥珀" pitchFamily="2" charset="-122"/>
            </a:endParaRPr>
          </a:p>
          <a:p>
            <a:pPr eaLnBrk="1" fontAlgn="auto" hangingPunct="1">
              <a:spcAft>
                <a:spcPts val="0"/>
              </a:spcAft>
              <a:buFont typeface="Wingdings 3" pitchFamily="18" charset="2"/>
              <a:buChar char=""/>
              <a:defRPr/>
            </a:pPr>
            <a:r>
              <a:rPr lang="zh-CN" altLang="en-US" sz="2000" b="1" dirty="0" smtClean="0">
                <a:solidFill>
                  <a:schemeClr val="tx1">
                    <a:lumMod val="75000"/>
                    <a:lumOff val="25000"/>
                  </a:schemeClr>
                </a:solidFill>
                <a:latin typeface="黑体" panose="02010609060101010101" pitchFamily="49" charset="-122"/>
                <a:ea typeface="黑体" panose="02010609060101010101" pitchFamily="49" charset="-122"/>
              </a:rPr>
              <a:t>思想</a:t>
            </a:r>
            <a:r>
              <a:rPr lang="zh-CN" altLang="en-US" sz="2000" b="1" dirty="0">
                <a:solidFill>
                  <a:schemeClr val="tx1">
                    <a:lumMod val="75000"/>
                    <a:lumOff val="25000"/>
                  </a:schemeClr>
                </a:solidFill>
                <a:latin typeface="黑体" panose="02010609060101010101" pitchFamily="49" charset="-122"/>
                <a:ea typeface="黑体" panose="02010609060101010101" pitchFamily="49" charset="-122"/>
              </a:rPr>
              <a:t>认识：商品交换不能创造新的财富</a:t>
            </a:r>
            <a:endParaRPr lang="en-US" altLang="zh-CN" sz="2000" b="1" dirty="0">
              <a:solidFill>
                <a:schemeClr val="tx1">
                  <a:lumMod val="75000"/>
                  <a:lumOff val="25000"/>
                </a:schemeClr>
              </a:solidFill>
              <a:latin typeface="黑体" panose="02010609060101010101" pitchFamily="49" charset="-122"/>
              <a:ea typeface="黑体" panose="02010609060101010101" pitchFamily="49" charset="-122"/>
            </a:endParaRPr>
          </a:p>
          <a:p>
            <a:pPr eaLnBrk="1" fontAlgn="auto" hangingPunct="1">
              <a:spcAft>
                <a:spcPts val="0"/>
              </a:spcAft>
              <a:buFont typeface="Wingdings 3" pitchFamily="18" charset="2"/>
              <a:buChar char=""/>
              <a:defRPr/>
            </a:pPr>
            <a:r>
              <a:rPr lang="zh-CN" altLang="en-US" sz="2000" b="1" dirty="0" smtClean="0">
                <a:solidFill>
                  <a:schemeClr val="tx1">
                    <a:lumMod val="75000"/>
                    <a:lumOff val="25000"/>
                  </a:schemeClr>
                </a:solidFill>
                <a:latin typeface="黑体" panose="02010609060101010101" pitchFamily="49" charset="-122"/>
                <a:ea typeface="黑体" panose="02010609060101010101" pitchFamily="49" charset="-122"/>
              </a:rPr>
              <a:t>商业表现：商业存在不稳定性，商人的流动性很大        </a:t>
            </a:r>
          </a:p>
          <a:p>
            <a:pPr eaLnBrk="1" fontAlgn="auto" hangingPunct="1">
              <a:spcAft>
                <a:spcPts val="0"/>
              </a:spcAft>
              <a:buFont typeface="Wingdings 3" pitchFamily="18" charset="2"/>
              <a:buChar char=""/>
              <a:defRPr/>
            </a:pPr>
            <a:r>
              <a:rPr lang="zh-CN" altLang="en-US" sz="2000" b="1" dirty="0" smtClean="0">
                <a:solidFill>
                  <a:srgbClr val="FF0000"/>
                </a:solidFill>
                <a:latin typeface="黑体" panose="02010609060101010101" pitchFamily="49" charset="-122"/>
                <a:ea typeface="黑体" panose="02010609060101010101" pitchFamily="49" charset="-122"/>
              </a:rPr>
              <a:t>统治政治：与加强君主专制集权的取向发生矛盾</a:t>
            </a:r>
            <a:endParaRPr lang="zh-CN" altLang="en-US" sz="2000" dirty="0" smtClean="0">
              <a:solidFill>
                <a:schemeClr val="tx1">
                  <a:lumMod val="75000"/>
                  <a:lumOff val="25000"/>
                </a:schemeClr>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21519" y="551554"/>
            <a:ext cx="6447234" cy="751523"/>
          </a:xfrm>
        </p:spPr>
        <p:txBody>
          <a:bodyPr>
            <a:normAutofit fontScale="90000"/>
          </a:bodyPr>
          <a:lstStyle/>
          <a:p>
            <a:pPr algn="ctr"/>
            <a:r>
              <a:rPr lang="zh-CN" altLang="en-US" sz="4400" dirty="0">
                <a:solidFill>
                  <a:srgbClr val="FF0000"/>
                </a:solidFill>
                <a:latin typeface="黑体" panose="02010609060101010101" pitchFamily="49" charset="-122"/>
                <a:ea typeface="黑体" panose="02010609060101010101" pitchFamily="49" charset="-122"/>
              </a:rPr>
              <a:t>（二）</a:t>
            </a:r>
            <a:r>
              <a:rPr lang="zh-CN" altLang="zh-CN" sz="4400" dirty="0">
                <a:solidFill>
                  <a:srgbClr val="FF0000"/>
                </a:solidFill>
                <a:latin typeface="黑体" panose="02010609060101010101" pitchFamily="49" charset="-122"/>
                <a:ea typeface="黑体" panose="02010609060101010101" pitchFamily="49" charset="-122"/>
              </a:rPr>
              <a:t>“生活决定意识”</a:t>
            </a:r>
            <a:endParaRPr lang="zh-CN" altLang="en-US" sz="4400" dirty="0">
              <a:solidFill>
                <a:srgbClr val="FF0000"/>
              </a:solidFill>
              <a:latin typeface="华文琥珀" pitchFamily="2" charset="-122"/>
              <a:ea typeface="华文琥珀" pitchFamily="2" charset="-122"/>
            </a:endParaRPr>
          </a:p>
        </p:txBody>
      </p:sp>
      <p:sp>
        <p:nvSpPr>
          <p:cNvPr id="3" name="内容占位符 2"/>
          <p:cNvSpPr>
            <a:spLocks noGrp="1"/>
          </p:cNvSpPr>
          <p:nvPr>
            <p:ph sz="quarter" idx="1"/>
          </p:nvPr>
        </p:nvSpPr>
        <p:spPr>
          <a:xfrm>
            <a:off x="692869" y="1877379"/>
            <a:ext cx="7862905" cy="2672320"/>
          </a:xfrm>
          <a:noFill/>
        </p:spPr>
        <p:txBody>
          <a:bodyPr>
            <a:normAutofit fontScale="85000" lnSpcReduction="20000"/>
          </a:bodyPr>
          <a:lstStyle/>
          <a:p>
            <a:r>
              <a:rPr lang="zh-CN" altLang="en-US" sz="3200" b="1" dirty="0" smtClean="0">
                <a:solidFill>
                  <a:srgbClr val="FF0000"/>
                </a:solidFill>
                <a:latin typeface="黑体" panose="02010609060101010101" pitchFamily="49" charset="-122"/>
                <a:ea typeface="黑体" panose="02010609060101010101" pitchFamily="49" charset="-122"/>
              </a:rPr>
              <a:t>工业社会：</a:t>
            </a:r>
            <a:endParaRPr lang="en-US" altLang="zh-CN" sz="3200" b="1" dirty="0" smtClean="0">
              <a:solidFill>
                <a:srgbClr val="FF0000"/>
              </a:solidFill>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机械化</a:t>
            </a:r>
            <a:r>
              <a:rPr lang="zh-CN" altLang="en-US" sz="2000" b="1" dirty="0" smtClean="0">
                <a:latin typeface="黑体" panose="02010609060101010101" pitchFamily="49" charset="-122"/>
                <a:ea typeface="黑体" panose="02010609060101010101" pitchFamily="49" charset="-122"/>
              </a:rPr>
              <a:t>大生产，摆脱自然环境条件限制</a:t>
            </a:r>
            <a:r>
              <a:rPr lang="zh-CN" altLang="en-US" sz="1800" b="1" dirty="0" smtClean="0">
                <a:solidFill>
                  <a:srgbClr val="0000FF"/>
                </a:solidFill>
                <a:latin typeface="黑体" panose="02010609060101010101" pitchFamily="49" charset="-122"/>
                <a:ea typeface="黑体" panose="02010609060101010101" pitchFamily="49" charset="-122"/>
              </a:rPr>
              <a:t>（规模、效率）</a:t>
            </a:r>
            <a:endParaRPr lang="en-US" altLang="zh-CN" sz="1800" b="1" dirty="0">
              <a:solidFill>
                <a:srgbClr val="0000FF"/>
              </a:solidFill>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市场化</a:t>
            </a:r>
            <a:r>
              <a:rPr lang="zh-CN" altLang="en-US" sz="2000" b="1" dirty="0">
                <a:latin typeface="黑体" panose="02010609060101010101" pitchFamily="49" charset="-122"/>
                <a:ea typeface="黑体" panose="02010609060101010101" pitchFamily="49" charset="-122"/>
              </a:rPr>
              <a:t>、</a:t>
            </a:r>
            <a:r>
              <a:rPr lang="zh-CN" altLang="en-US" sz="2000" b="1" dirty="0" smtClean="0">
                <a:latin typeface="黑体" panose="02010609060101010101" pitchFamily="49" charset="-122"/>
                <a:ea typeface="黑体" panose="02010609060101010101" pitchFamily="49" charset="-122"/>
              </a:rPr>
              <a:t>社会化；技术</a:t>
            </a:r>
            <a:r>
              <a:rPr lang="zh-CN" altLang="en-US" sz="2000" b="1" dirty="0">
                <a:latin typeface="黑体" panose="02010609060101010101" pitchFamily="49" charset="-122"/>
                <a:ea typeface="黑体" panose="02010609060101010101" pitchFamily="49" charset="-122"/>
              </a:rPr>
              <a:t>理性</a:t>
            </a:r>
            <a:r>
              <a:rPr lang="zh-CN" altLang="en-US" sz="1800" b="1" dirty="0" smtClean="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标准、控制、协调）</a:t>
            </a:r>
            <a:endParaRPr lang="en-US" altLang="zh-CN" sz="1800" b="1" dirty="0">
              <a:solidFill>
                <a:srgbClr val="0000FF"/>
              </a:solidFill>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职业自由转换；城市化社会生活规范</a:t>
            </a:r>
            <a:r>
              <a:rPr lang="zh-CN" altLang="en-US" sz="1800" b="1" dirty="0" smtClean="0">
                <a:solidFill>
                  <a:srgbClr val="0000FF"/>
                </a:solidFill>
                <a:latin typeface="黑体" panose="02010609060101010101" pitchFamily="49" charset="-122"/>
                <a:ea typeface="黑体" panose="02010609060101010101" pitchFamily="49" charset="-122"/>
              </a:rPr>
              <a:t>（平等</a:t>
            </a:r>
            <a:r>
              <a:rPr lang="zh-CN" altLang="en-US" sz="1800" b="1" dirty="0">
                <a:solidFill>
                  <a:srgbClr val="0000FF"/>
                </a:solidFill>
                <a:latin typeface="黑体" panose="02010609060101010101" pitchFamily="49" charset="-122"/>
                <a:ea typeface="黑体" panose="02010609060101010101" pitchFamily="49" charset="-122"/>
              </a:rPr>
              <a:t>、</a:t>
            </a:r>
            <a:r>
              <a:rPr lang="zh-CN" altLang="en-US" sz="1800" b="1" dirty="0" smtClean="0">
                <a:solidFill>
                  <a:srgbClr val="0000FF"/>
                </a:solidFill>
                <a:latin typeface="黑体" panose="02010609060101010101" pitchFamily="49" charset="-122"/>
                <a:ea typeface="黑体" panose="02010609060101010101" pitchFamily="49" charset="-122"/>
              </a:rPr>
              <a:t>民主</a:t>
            </a:r>
            <a:r>
              <a:rPr lang="zh-CN" altLang="en-US" sz="1800" b="1" dirty="0">
                <a:solidFill>
                  <a:srgbClr val="0000FF"/>
                </a:solidFill>
                <a:latin typeface="黑体" panose="02010609060101010101" pitchFamily="49" charset="-122"/>
                <a:ea typeface="黑体" panose="02010609060101010101" pitchFamily="49" charset="-122"/>
              </a:rPr>
              <a:t>、</a:t>
            </a:r>
            <a:r>
              <a:rPr lang="zh-CN" altLang="en-US" sz="1800" b="1" dirty="0" smtClean="0">
                <a:solidFill>
                  <a:srgbClr val="0000FF"/>
                </a:solidFill>
                <a:latin typeface="黑体" panose="02010609060101010101" pitchFamily="49" charset="-122"/>
                <a:ea typeface="黑体" panose="02010609060101010101" pitchFamily="49" charset="-122"/>
              </a:rPr>
              <a:t>规则、法治）</a:t>
            </a:r>
            <a:endParaRPr lang="en-US" altLang="zh-CN" sz="1800" b="1" dirty="0" smtClean="0">
              <a:solidFill>
                <a:srgbClr val="0000FF"/>
              </a:solidFill>
              <a:latin typeface="黑体" panose="02010609060101010101" pitchFamily="49" charset="-122"/>
              <a:ea typeface="黑体" panose="02010609060101010101" pitchFamily="49" charset="-122"/>
            </a:endParaRPr>
          </a:p>
          <a:p>
            <a:r>
              <a:rPr lang="zh-CN" altLang="en-US" sz="1900" b="1" dirty="0">
                <a:solidFill>
                  <a:srgbClr val="7030A0"/>
                </a:solidFill>
                <a:latin typeface="楷体" panose="02010609060101010101" pitchFamily="49" charset="-122"/>
                <a:ea typeface="楷体" panose="02010609060101010101" pitchFamily="49" charset="-122"/>
              </a:rPr>
              <a:t>未来学家托夫勒：</a:t>
            </a:r>
            <a:r>
              <a:rPr lang="zh-CN" altLang="en-US" sz="2100" b="1" dirty="0">
                <a:solidFill>
                  <a:srgbClr val="7030A0"/>
                </a:solidFill>
                <a:latin typeface="楷体" panose="02010609060101010101" pitchFamily="49" charset="-122"/>
                <a:ea typeface="楷体" panose="02010609060101010101" pitchFamily="49" charset="-122"/>
              </a:rPr>
              <a:t>劳动方式最优化、劳动分工精细化、劳动节奏同步化、劳动组织集中化、生产规模化和经济集权化。</a:t>
            </a:r>
            <a:endParaRPr lang="zh-CN" altLang="en-US" sz="3300" b="1" dirty="0">
              <a:solidFill>
                <a:srgbClr val="7030A0"/>
              </a:solidFill>
              <a:latin typeface="楷体" panose="02010609060101010101" pitchFamily="49" charset="-122"/>
              <a:ea typeface="楷体" panose="02010609060101010101" pitchFamily="49" charset="-122"/>
            </a:endParaRPr>
          </a:p>
          <a:p>
            <a:endParaRPr lang="en-US" altLang="zh-CN" b="1" dirty="0" smtClean="0">
              <a:solidFill>
                <a:srgbClr val="FF0000"/>
              </a:solidFill>
              <a:latin typeface="黑体" panose="02010609060101010101" pitchFamily="49" charset="-122"/>
              <a:ea typeface="黑体" panose="02010609060101010101" pitchFamily="49" charset="-122"/>
            </a:endParaRPr>
          </a:p>
          <a:p>
            <a:r>
              <a:rPr lang="zh-CN" altLang="en-US" b="1" dirty="0" smtClean="0">
                <a:solidFill>
                  <a:srgbClr val="FF0000"/>
                </a:solidFill>
                <a:latin typeface="黑体" panose="02010609060101010101" pitchFamily="49" charset="-122"/>
                <a:ea typeface="黑体" panose="02010609060101010101" pitchFamily="49" charset="-122"/>
              </a:rPr>
              <a:t>古希腊罗马</a:t>
            </a:r>
            <a:r>
              <a:rPr lang="zh-CN" altLang="en-US" b="1" dirty="0" smtClean="0">
                <a:solidFill>
                  <a:schemeClr val="tx1"/>
                </a:solidFill>
                <a:latin typeface="黑体" panose="02010609060101010101" pitchFamily="49" charset="-122"/>
                <a:ea typeface="黑体" panose="02010609060101010101" pitchFamily="49" charset="-122"/>
              </a:rPr>
              <a:t>与</a:t>
            </a:r>
            <a:r>
              <a:rPr lang="zh-CN" altLang="en-US" b="1" dirty="0" smtClean="0">
                <a:solidFill>
                  <a:srgbClr val="FF0000"/>
                </a:solidFill>
                <a:latin typeface="黑体" panose="02010609060101010101" pitchFamily="49" charset="-122"/>
                <a:ea typeface="黑体" panose="02010609060101010101" pitchFamily="49" charset="-122"/>
              </a:rPr>
              <a:t>文艺复兴启蒙思想</a:t>
            </a:r>
            <a:r>
              <a:rPr lang="zh-CN" altLang="en-US" b="1" dirty="0" smtClean="0">
                <a:solidFill>
                  <a:srgbClr val="7030A0"/>
                </a:solidFill>
                <a:latin typeface="黑体" panose="02010609060101010101" pitchFamily="49" charset="-122"/>
                <a:ea typeface="黑体" panose="02010609060101010101" pitchFamily="49" charset="-122"/>
              </a:rPr>
              <a:t>是否存在承继关系</a:t>
            </a:r>
            <a:r>
              <a:rPr lang="zh-CN" altLang="en-US" b="1" dirty="0" smtClean="0">
                <a:solidFill>
                  <a:srgbClr val="FF0000"/>
                </a:solidFill>
                <a:latin typeface="黑体" panose="02010609060101010101" pitchFamily="49" charset="-122"/>
                <a:ea typeface="黑体" panose="02010609060101010101" pitchFamily="49" charset="-122"/>
              </a:rPr>
              <a:t>？</a:t>
            </a:r>
            <a:endParaRPr lang="en-US" altLang="zh-CN" b="1" dirty="0">
              <a:solidFill>
                <a:srgbClr val="FF0000"/>
              </a:solidFill>
              <a:latin typeface="黑体" panose="02010609060101010101" pitchFamily="49" charset="-122"/>
              <a:ea typeface="黑体" panose="02010609060101010101" pitchFamily="49" charset="-122"/>
            </a:endParaRPr>
          </a:p>
          <a:p>
            <a:endParaRPr lang="en-US" altLang="zh-CN" sz="1800" b="1" dirty="0" smtClean="0">
              <a:solidFill>
                <a:srgbClr val="0000FF"/>
              </a:solidFill>
              <a:latin typeface="黑体" panose="02010609060101010101" pitchFamily="49" charset="-122"/>
              <a:ea typeface="黑体" panose="02010609060101010101" pitchFamily="49" charset="-122"/>
            </a:endParaRPr>
          </a:p>
          <a:p>
            <a:endParaRPr lang="en-US" altLang="zh-CN" sz="2800" b="1" dirty="0">
              <a:solidFill>
                <a:srgbClr val="0000FF"/>
              </a:solidFill>
              <a:latin typeface="黑体" panose="02010609060101010101" pitchFamily="49" charset="-122"/>
              <a:ea typeface="黑体" panose="02010609060101010101" pitchFamily="49" charset="-122"/>
            </a:endParaRPr>
          </a:p>
          <a:p>
            <a:endParaRPr lang="en-US" altLang="zh-CN" sz="28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FF0000"/>
                </a:solidFill>
                <a:latin typeface="黑体" panose="02010609060101010101" pitchFamily="49" charset="-122"/>
                <a:ea typeface="黑体" panose="02010609060101010101" pitchFamily="49" charset="-122"/>
              </a:rPr>
              <a:t>（二）</a:t>
            </a:r>
            <a:r>
              <a:rPr lang="zh-CN" altLang="zh-CN" dirty="0">
                <a:solidFill>
                  <a:srgbClr val="FF0000"/>
                </a:solidFill>
                <a:latin typeface="黑体" panose="02010609060101010101" pitchFamily="49" charset="-122"/>
                <a:ea typeface="黑体" panose="02010609060101010101" pitchFamily="49" charset="-122"/>
              </a:rPr>
              <a:t>“生活决定意识”</a:t>
            </a:r>
            <a:endParaRPr lang="zh-CN" altLang="en-US" dirty="0"/>
          </a:p>
        </p:txBody>
      </p:sp>
      <p:sp>
        <p:nvSpPr>
          <p:cNvPr id="3" name="内容占位符 2"/>
          <p:cNvSpPr>
            <a:spLocks noGrp="1"/>
          </p:cNvSpPr>
          <p:nvPr>
            <p:ph sz="quarter" idx="1"/>
          </p:nvPr>
        </p:nvSpPr>
        <p:spPr>
          <a:xfrm>
            <a:off x="571472" y="1357304"/>
            <a:ext cx="7772400" cy="3429000"/>
          </a:xfrm>
        </p:spPr>
        <p:txBody>
          <a:bodyPr>
            <a:normAutofit/>
          </a:bodyPr>
          <a:lstStyle/>
          <a:p>
            <a:r>
              <a:rPr lang="zh-CN" altLang="en-US" sz="2000"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人身</a:t>
            </a:r>
            <a:r>
              <a:rPr lang="zh-CN" altLang="en-US" sz="2000"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的依附关系：</a:t>
            </a:r>
            <a:r>
              <a:rPr lang="zh-CN" altLang="en-US" sz="2000" b="1" dirty="0">
                <a:solidFill>
                  <a:srgbClr val="0000FF"/>
                </a:solidFill>
                <a:latin typeface="楷体" panose="02010609060101010101" pitchFamily="49" charset="-122"/>
                <a:ea typeface="楷体" panose="02010609060101010101" pitchFamily="49" charset="-122"/>
              </a:rPr>
              <a:t>受制于自然环境；</a:t>
            </a:r>
            <a:r>
              <a:rPr lang="zh-CN" altLang="en-US" sz="20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强调社会行动的统一性。</a:t>
            </a:r>
            <a:endParaRPr lang="en-US" altLang="zh-CN" sz="20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endParaRPr>
          </a:p>
          <a:p>
            <a:r>
              <a:rPr lang="zh-CN" altLang="en-US" sz="2000"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对物的依赖关系：</a:t>
            </a:r>
            <a:r>
              <a:rPr lang="zh-CN" altLang="en-US" sz="2000" b="1" dirty="0">
                <a:solidFill>
                  <a:srgbClr val="0000FF"/>
                </a:solidFill>
                <a:latin typeface="楷体" panose="02010609060101010101" pitchFamily="49" charset="-122"/>
                <a:ea typeface="楷体" panose="02010609060101010101" pitchFamily="49" charset="-122"/>
                <a:sym typeface="Wingdings" panose="05000000000000000000" pitchFamily="2" charset="2"/>
              </a:rPr>
              <a:t>追逐物质财富的生产创造；</a:t>
            </a:r>
            <a:r>
              <a:rPr lang="zh-CN" altLang="en-US" sz="20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尊重人的特殊价值。</a:t>
            </a:r>
            <a:endParaRPr lang="en-US" altLang="zh-CN" sz="2000" b="1" dirty="0">
              <a:solidFill>
                <a:srgbClr val="0000FF"/>
              </a:solidFill>
              <a:latin typeface="楷体" panose="02010609060101010101" pitchFamily="49" charset="-122"/>
              <a:ea typeface="楷体" panose="02010609060101010101" pitchFamily="49" charset="-122"/>
              <a:sym typeface="Wingdings" panose="05000000000000000000" pitchFamily="2" charset="2"/>
            </a:endParaRPr>
          </a:p>
          <a:p>
            <a:r>
              <a:rPr lang="zh-CN" altLang="en-US" sz="2000"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“自由王国”</a:t>
            </a:r>
            <a:r>
              <a:rPr lang="en-US" altLang="zh-CN" sz="2000" dirty="0" smtClean="0">
                <a:solidFill>
                  <a:srgbClr val="FF0000"/>
                </a:solidFill>
                <a:latin typeface="黑体" panose="02010609060101010101" pitchFamily="49" charset="-122"/>
                <a:ea typeface="黑体" panose="02010609060101010101" pitchFamily="49" charset="-122"/>
                <a:sym typeface="Wingdings" panose="05000000000000000000" pitchFamily="2" charset="2"/>
              </a:rPr>
              <a:t>:</a:t>
            </a:r>
            <a:r>
              <a:rPr lang="zh-CN" altLang="en-US" sz="20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rPr>
              <a:t>实现人的自我价值和社会价值的统一。</a:t>
            </a:r>
            <a:endParaRPr lang="en-US" altLang="zh-CN" sz="2000" b="1" dirty="0" smtClean="0">
              <a:solidFill>
                <a:srgbClr val="0000FF"/>
              </a:solidFill>
              <a:latin typeface="楷体" panose="02010609060101010101" pitchFamily="49" charset="-122"/>
              <a:ea typeface="楷体" panose="02010609060101010101" pitchFamily="49" charset="-122"/>
              <a:sym typeface="Wingdings" panose="05000000000000000000" pitchFamily="2" charset="2"/>
            </a:endParaRPr>
          </a:p>
          <a:p>
            <a:endParaRPr lang="en-US" altLang="zh-CN" sz="2000" dirty="0">
              <a:solidFill>
                <a:srgbClr val="FF0000"/>
              </a:solidFill>
              <a:latin typeface="黑体" panose="02010609060101010101" pitchFamily="49" charset="-122"/>
              <a:ea typeface="黑体" panose="02010609060101010101" pitchFamily="49" charset="-122"/>
              <a:sym typeface="Wingdings" panose="05000000000000000000" pitchFamily="2" charset="2"/>
            </a:endParaRPr>
          </a:p>
          <a:p>
            <a:r>
              <a:rPr lang="zh-CN" altLang="en-US" sz="2000" b="1" dirty="0">
                <a:solidFill>
                  <a:srgbClr val="C00000"/>
                </a:solidFill>
                <a:latin typeface="黑体" panose="02010609060101010101" pitchFamily="49" charset="-122"/>
                <a:ea typeface="黑体" panose="02010609060101010101" pitchFamily="49" charset="-122"/>
              </a:rPr>
              <a:t>如果我们过多地依赖历史的经验，过多地遵循历史的轨迹，我们的现实生活就会退化，丧失一种创造能力。</a:t>
            </a:r>
          </a:p>
          <a:p>
            <a:endParaRPr lang="zh-CN" altLang="en-US" sz="2000" dirty="0">
              <a:solidFill>
                <a:srgbClr val="FF0000"/>
              </a:solidFill>
              <a:latin typeface="黑体" panose="02010609060101010101" pitchFamily="49" charset="-122"/>
              <a:ea typeface="黑体" panose="02010609060101010101"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0100" y="428610"/>
            <a:ext cx="7200897" cy="660092"/>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（二）</a:t>
            </a:r>
            <a:r>
              <a:rPr lang="zh-CN" altLang="zh-CN" dirty="0">
                <a:solidFill>
                  <a:srgbClr val="FF0000"/>
                </a:solidFill>
                <a:latin typeface="黑体" panose="02010609060101010101" pitchFamily="49" charset="-122"/>
                <a:ea typeface="黑体" panose="02010609060101010101" pitchFamily="49" charset="-122"/>
              </a:rPr>
              <a:t>“生活决定意识”</a:t>
            </a:r>
            <a:endParaRPr lang="zh-CN" altLang="en-US" dirty="0"/>
          </a:p>
        </p:txBody>
      </p:sp>
      <p:sp>
        <p:nvSpPr>
          <p:cNvPr id="3" name="内容占位符 2"/>
          <p:cNvSpPr>
            <a:spLocks noGrp="1"/>
          </p:cNvSpPr>
          <p:nvPr>
            <p:ph sz="quarter" idx="1"/>
          </p:nvPr>
        </p:nvSpPr>
        <p:spPr>
          <a:xfrm>
            <a:off x="214282" y="1491630"/>
            <a:ext cx="8572560" cy="3366136"/>
          </a:xfrm>
          <a:solidFill>
            <a:schemeClr val="bg1"/>
          </a:solidFill>
        </p:spPr>
        <p:txBody>
          <a:bodyPr>
            <a:noAutofit/>
          </a:bodyPr>
          <a:lstStyle/>
          <a:p>
            <a:r>
              <a:rPr lang="zh-CN" altLang="en-US" sz="2000" b="1" dirty="0">
                <a:solidFill>
                  <a:srgbClr val="C00000"/>
                </a:solidFill>
                <a:latin typeface="黑体" panose="02010609060101010101" pitchFamily="49" charset="-122"/>
                <a:ea typeface="黑体" panose="02010609060101010101" pitchFamily="49" charset="-122"/>
              </a:rPr>
              <a:t>我们需要清算我们头脑</a:t>
            </a:r>
            <a:r>
              <a:rPr lang="zh-CN" altLang="en-US" sz="2000" b="1" dirty="0" smtClean="0">
                <a:solidFill>
                  <a:srgbClr val="C00000"/>
                </a:solidFill>
                <a:latin typeface="黑体" panose="02010609060101010101" pitchFamily="49" charset="-122"/>
                <a:ea typeface="黑体" panose="02010609060101010101" pitchFamily="49" charset="-122"/>
              </a:rPr>
              <a:t>中固有的“小生产”思维</a:t>
            </a:r>
            <a:r>
              <a:rPr lang="zh-CN" altLang="en-US" sz="2000" b="1" dirty="0">
                <a:solidFill>
                  <a:srgbClr val="C00000"/>
                </a:solidFill>
                <a:latin typeface="黑体" panose="02010609060101010101" pitchFamily="49" charset="-122"/>
                <a:ea typeface="黑体" panose="02010609060101010101" pitchFamily="49" charset="-122"/>
              </a:rPr>
              <a:t>方式，真正经历一场</a:t>
            </a:r>
            <a:r>
              <a:rPr lang="zh-CN" altLang="en-US" sz="2000" b="1" dirty="0" smtClean="0">
                <a:solidFill>
                  <a:srgbClr val="C00000"/>
                </a:solidFill>
                <a:latin typeface="黑体" panose="02010609060101010101" pitchFamily="49" charset="-122"/>
                <a:ea typeface="黑体" panose="02010609060101010101" pitchFamily="49" charset="-122"/>
              </a:rPr>
              <a:t>基于“社会大生产”基础</a:t>
            </a:r>
            <a:r>
              <a:rPr lang="zh-CN" altLang="en-US" sz="2000" b="1" dirty="0" smtClean="0">
                <a:solidFill>
                  <a:srgbClr val="C00000"/>
                </a:solidFill>
                <a:latin typeface="黑体" panose="02010609060101010101" pitchFamily="49" charset="-122"/>
                <a:ea typeface="黑体" panose="02010609060101010101" pitchFamily="49" charset="-122"/>
              </a:rPr>
              <a:t>之上</a:t>
            </a:r>
            <a:r>
              <a:rPr lang="zh-CN" altLang="en-US" sz="2000" b="1" dirty="0">
                <a:solidFill>
                  <a:srgbClr val="C00000"/>
                </a:solidFill>
                <a:latin typeface="黑体" panose="02010609060101010101" pitchFamily="49" charset="-122"/>
                <a:ea typeface="黑体" panose="02010609060101010101" pitchFamily="49" charset="-122"/>
              </a:rPr>
              <a:t>的</a:t>
            </a:r>
            <a:r>
              <a:rPr lang="zh-CN" altLang="en-US" sz="2000" b="1" dirty="0" smtClean="0">
                <a:solidFill>
                  <a:srgbClr val="C00000"/>
                </a:solidFill>
                <a:latin typeface="黑体" panose="02010609060101010101" pitchFamily="49" charset="-122"/>
                <a:ea typeface="黑体" panose="02010609060101010101" pitchFamily="49" charset="-122"/>
              </a:rPr>
              <a:t>充分</a:t>
            </a:r>
            <a:r>
              <a:rPr lang="zh-CN" altLang="en-US" sz="2000" b="1" dirty="0" smtClean="0">
                <a:solidFill>
                  <a:srgbClr val="C00000"/>
                </a:solidFill>
                <a:latin typeface="黑体" panose="02010609060101010101" pitchFamily="49" charset="-122"/>
                <a:ea typeface="黑体" panose="02010609060101010101" pitchFamily="49" charset="-122"/>
              </a:rPr>
              <a:t>的“社会化”过程。</a:t>
            </a:r>
            <a:endParaRPr lang="en-US" altLang="zh-CN" sz="2000" b="1" dirty="0" smtClean="0">
              <a:solidFill>
                <a:srgbClr val="C00000"/>
              </a:solidFill>
              <a:latin typeface="黑体" panose="02010609060101010101" pitchFamily="49" charset="-122"/>
              <a:ea typeface="黑体" panose="02010609060101010101" pitchFamily="49" charset="-122"/>
            </a:endParaRPr>
          </a:p>
          <a:p>
            <a:r>
              <a:rPr lang="zh-CN" altLang="en-US" sz="1800" b="1" dirty="0" smtClean="0">
                <a:latin typeface="黑体" panose="02010609060101010101" pitchFamily="49" charset="-122"/>
                <a:ea typeface="黑体" panose="02010609060101010101" pitchFamily="49" charset="-122"/>
              </a:rPr>
              <a:t>应持以怎样的心态看待中华民族的伟大</a:t>
            </a:r>
            <a:r>
              <a:rPr lang="zh-CN" altLang="en-US" sz="1800" b="1" dirty="0">
                <a:latin typeface="黑体" panose="02010609060101010101" pitchFamily="49" charset="-122"/>
                <a:ea typeface="黑体" panose="02010609060101010101" pitchFamily="49" charset="-122"/>
              </a:rPr>
              <a:t>复兴</a:t>
            </a:r>
            <a:r>
              <a:rPr lang="zh-CN" altLang="en-US" sz="1800" b="1" dirty="0" smtClean="0">
                <a:latin typeface="黑体" panose="02010609060101010101" pitchFamily="49" charset="-122"/>
                <a:ea typeface="黑体" panose="02010609060101010101" pitchFamily="49" charset="-122"/>
              </a:rPr>
              <a:t>？</a:t>
            </a:r>
            <a:r>
              <a:rPr lang="zh-CN" altLang="en-US" sz="1400" b="1" dirty="0">
                <a:solidFill>
                  <a:srgbClr val="0000FF"/>
                </a:solidFill>
                <a:latin typeface="楷体" panose="02010609060101010101" pitchFamily="49" charset="-122"/>
                <a:ea typeface="楷体" panose="02010609060101010101" pitchFamily="49" charset="-122"/>
              </a:rPr>
              <a:t>（物质与</a:t>
            </a:r>
            <a:r>
              <a:rPr lang="zh-CN" altLang="en-US" sz="1400" b="1" dirty="0" smtClean="0">
                <a:solidFill>
                  <a:srgbClr val="0000FF"/>
                </a:solidFill>
                <a:latin typeface="楷体" panose="02010609060101010101" pitchFamily="49" charset="-122"/>
                <a:ea typeface="楷体" panose="02010609060101010101" pitchFamily="49" charset="-122"/>
              </a:rPr>
              <a:t>精神，不是为了与他国叫板）</a:t>
            </a:r>
            <a:endParaRPr lang="en-US" altLang="zh-CN" sz="1400" b="1" dirty="0">
              <a:solidFill>
                <a:srgbClr val="0000FF"/>
              </a:solidFill>
              <a:latin typeface="楷体" panose="02010609060101010101" pitchFamily="49" charset="-122"/>
              <a:ea typeface="楷体" panose="02010609060101010101" pitchFamily="49" charset="-122"/>
            </a:endParaRPr>
          </a:p>
          <a:p>
            <a:r>
              <a:rPr lang="zh-CN" altLang="en-US" sz="1800" b="1" dirty="0">
                <a:latin typeface="黑体" panose="02010609060101010101" pitchFamily="49" charset="-122"/>
                <a:ea typeface="黑体" panose="02010609060101010101" pitchFamily="49" charset="-122"/>
              </a:rPr>
              <a:t>如何看待所谓的“国学”</a:t>
            </a:r>
            <a:r>
              <a:rPr lang="zh-CN" altLang="en-US" sz="1800" b="1" dirty="0" smtClean="0">
                <a:latin typeface="黑体" panose="02010609060101010101" pitchFamily="49" charset="-122"/>
                <a:ea typeface="黑体" panose="02010609060101010101" pitchFamily="49" charset="-122"/>
              </a:rPr>
              <a:t>？</a:t>
            </a:r>
            <a:r>
              <a:rPr lang="zh-CN" altLang="en-US" sz="1400" b="1" dirty="0" smtClean="0">
                <a:solidFill>
                  <a:srgbClr val="0000FF"/>
                </a:solidFill>
                <a:latin typeface="楷体" panose="02010609060101010101" pitchFamily="49" charset="-122"/>
                <a:ea typeface="楷体" panose="02010609060101010101" pitchFamily="49" charset="-122"/>
              </a:rPr>
              <a:t>性</a:t>
            </a:r>
            <a:r>
              <a:rPr lang="zh-CN" altLang="en-US" sz="1400" b="1" dirty="0">
                <a:solidFill>
                  <a:srgbClr val="0000FF"/>
                </a:solidFill>
                <a:latin typeface="楷体" panose="02010609060101010101" pitchFamily="49" charset="-122"/>
                <a:ea typeface="楷体" panose="02010609060101010101" pitchFamily="49" charset="-122"/>
              </a:rPr>
              <a:t>与（“国学”与“国运”，现代开放性</a:t>
            </a:r>
            <a:r>
              <a:rPr lang="zh-CN" altLang="en-US" sz="1400" b="1" dirty="0" smtClean="0">
                <a:solidFill>
                  <a:srgbClr val="0000FF"/>
                </a:solidFill>
                <a:latin typeface="楷体" panose="02010609060101010101" pitchFamily="49" charset="-122"/>
                <a:ea typeface="楷体" panose="02010609060101010101" pitchFamily="49" charset="-122"/>
              </a:rPr>
              <a:t>，与时</a:t>
            </a:r>
            <a:r>
              <a:rPr lang="zh-CN" altLang="en-US" sz="1400" b="1" dirty="0">
                <a:solidFill>
                  <a:srgbClr val="0000FF"/>
                </a:solidFill>
                <a:latin typeface="楷体" panose="02010609060101010101" pitchFamily="49" charset="-122"/>
                <a:ea typeface="楷体" panose="02010609060101010101" pitchFamily="49" charset="-122"/>
              </a:rPr>
              <a:t>俱进）</a:t>
            </a:r>
            <a:endParaRPr lang="en-US" altLang="zh-CN" sz="1400" b="1" dirty="0">
              <a:solidFill>
                <a:srgbClr val="0000FF"/>
              </a:solidFill>
              <a:latin typeface="楷体" panose="02010609060101010101" pitchFamily="49" charset="-122"/>
              <a:ea typeface="楷体" panose="02010609060101010101" pitchFamily="49" charset="-122"/>
            </a:endParaRPr>
          </a:p>
          <a:p>
            <a:r>
              <a:rPr lang="zh-CN" altLang="en-US" sz="1800" b="1" dirty="0" smtClean="0">
                <a:latin typeface="黑体" panose="02010609060101010101" pitchFamily="49" charset="-122"/>
                <a:ea typeface="黑体" panose="02010609060101010101" pitchFamily="49" charset="-122"/>
              </a:rPr>
              <a:t>如何正确认识“人类命运共同体”</a:t>
            </a:r>
            <a:r>
              <a:rPr lang="zh-CN" altLang="en-US" sz="1400" b="1" dirty="0" smtClean="0">
                <a:solidFill>
                  <a:srgbClr val="0000FF"/>
                </a:solidFill>
                <a:latin typeface="楷体" panose="02010609060101010101" pitchFamily="49" charset="-122"/>
                <a:ea typeface="楷体" panose="02010609060101010101" pitchFamily="49" charset="-122"/>
              </a:rPr>
              <a:t>（消除对立，化解矛盾，共建共享）</a:t>
            </a:r>
            <a:endParaRPr lang="en-US" altLang="zh-CN" sz="1400" b="1" dirty="0" smtClean="0">
              <a:solidFill>
                <a:srgbClr val="0000FF"/>
              </a:solidFill>
              <a:latin typeface="楷体" panose="02010609060101010101" pitchFamily="49" charset="-122"/>
              <a:ea typeface="楷体" panose="02010609060101010101" pitchFamily="49" charset="-122"/>
            </a:endParaRPr>
          </a:p>
          <a:p>
            <a:r>
              <a:rPr lang="zh-CN" altLang="en-US" sz="1800" b="1" dirty="0">
                <a:latin typeface="黑体" panose="02010609060101010101" pitchFamily="49" charset="-122"/>
                <a:ea typeface="黑体" panose="02010609060101010101" pitchFamily="49" charset="-122"/>
              </a:rPr>
              <a:t>在经济全球化的大潮中，如何认识“独立自主，自力更生”</a:t>
            </a:r>
            <a:r>
              <a:rPr lang="zh-CN" altLang="en-US" sz="1800" b="1" dirty="0" smtClean="0">
                <a:latin typeface="黑体" panose="02010609060101010101" pitchFamily="49" charset="-122"/>
                <a:ea typeface="黑体" panose="02010609060101010101" pitchFamily="49" charset="-122"/>
              </a:rPr>
              <a:t>？</a:t>
            </a:r>
            <a:endParaRPr lang="en-US" altLang="zh-CN" sz="1800" b="1" dirty="0" smtClean="0">
              <a:latin typeface="黑体" panose="02010609060101010101" pitchFamily="49" charset="-122"/>
              <a:ea typeface="黑体" panose="02010609060101010101" pitchFamily="49" charset="-122"/>
            </a:endParaRPr>
          </a:p>
          <a:p>
            <a:r>
              <a:rPr lang="zh-CN" altLang="en-US" sz="1400" b="1" dirty="0" smtClean="0">
                <a:solidFill>
                  <a:srgbClr val="0000FF"/>
                </a:solidFill>
                <a:latin typeface="楷体" panose="02010609060101010101" pitchFamily="49" charset="-122"/>
                <a:ea typeface="楷体" panose="02010609060101010101" pitchFamily="49" charset="-122"/>
              </a:rPr>
              <a:t>                                                  （</a:t>
            </a:r>
            <a:r>
              <a:rPr lang="zh-CN" altLang="en-US" sz="1400" b="1" dirty="0">
                <a:solidFill>
                  <a:srgbClr val="0000FF"/>
                </a:solidFill>
                <a:latin typeface="楷体" panose="02010609060101010101" pitchFamily="49" charset="-122"/>
                <a:ea typeface="楷体" panose="02010609060101010101" pitchFamily="49" charset="-122"/>
              </a:rPr>
              <a:t>内向封闭与互利共</a:t>
            </a:r>
            <a:r>
              <a:rPr lang="zh-CN" altLang="en-US" sz="1400" b="1" dirty="0" smtClean="0">
                <a:solidFill>
                  <a:srgbClr val="0000FF"/>
                </a:solidFill>
                <a:latin typeface="楷体" panose="02010609060101010101" pitchFamily="49" charset="-122"/>
                <a:ea typeface="楷体" panose="02010609060101010101" pitchFamily="49" charset="-122"/>
              </a:rPr>
              <a:t>赢；中兴事件的“反思”）</a:t>
            </a:r>
            <a:endParaRPr lang="en-US" altLang="zh-CN" sz="1400" b="1" dirty="0">
              <a:solidFill>
                <a:srgbClr val="0000FF"/>
              </a:solidFill>
              <a:latin typeface="楷体" panose="02010609060101010101" pitchFamily="49" charset="-122"/>
              <a:ea typeface="楷体" panose="02010609060101010101" pitchFamily="49" charset="-122"/>
            </a:endParaRPr>
          </a:p>
          <a:p>
            <a:r>
              <a:rPr lang="zh-CN" altLang="en-US" sz="1800" b="1" dirty="0" smtClean="0">
                <a:latin typeface="黑体" panose="02010609060101010101" pitchFamily="49" charset="-122"/>
                <a:ea typeface="黑体" panose="02010609060101010101" pitchFamily="49" charset="-122"/>
              </a:rPr>
              <a:t>如何正确认识“全面依法治国”</a:t>
            </a:r>
            <a:r>
              <a:rPr lang="zh-CN" altLang="en-US" sz="1400" b="1" dirty="0" smtClean="0">
                <a:solidFill>
                  <a:srgbClr val="0000FF"/>
                </a:solidFill>
                <a:latin typeface="楷体" panose="02010609060101010101" pitchFamily="49" charset="-122"/>
                <a:ea typeface="楷体" panose="02010609060101010101" pitchFamily="49" charset="-122"/>
              </a:rPr>
              <a:t>（“法”治社会，社会平等，让每一位公民都有尊严的生活</a:t>
            </a:r>
            <a:r>
              <a:rPr lang="zh-CN" altLang="en-US" sz="1400" b="1" dirty="0" smtClean="0">
                <a:solidFill>
                  <a:srgbClr val="0000FF"/>
                </a:solidFill>
                <a:latin typeface="楷体" panose="02010609060101010101" pitchFamily="49" charset="-122"/>
                <a:ea typeface="楷体" panose="02010609060101010101" pitchFamily="49" charset="-122"/>
              </a:rPr>
              <a:t>）</a:t>
            </a:r>
            <a:endParaRPr lang="en-US" altLang="zh-CN" sz="1400" b="1" dirty="0" smtClean="0">
              <a:solidFill>
                <a:srgbClr val="0000FF"/>
              </a:solidFill>
              <a:latin typeface="楷体" panose="02010609060101010101" pitchFamily="49" charset="-122"/>
              <a:ea typeface="楷体" panose="02010609060101010101" pitchFamily="49" charset="-122"/>
            </a:endParaRPr>
          </a:p>
          <a:p>
            <a:endParaRPr lang="en-US" altLang="zh-CN" sz="1400" b="1" dirty="0">
              <a:solidFill>
                <a:srgbClr val="0000FF"/>
              </a:solidFill>
              <a:latin typeface="楷体" panose="02010609060101010101" pitchFamily="49" charset="-122"/>
              <a:ea typeface="楷体" panose="02010609060101010101" pitchFamily="49" charset="-122"/>
            </a:endParaRPr>
          </a:p>
          <a:p>
            <a:endParaRPr lang="en-US" altLang="zh-CN" sz="1400" b="1" dirty="0" smtClean="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2200" y="582651"/>
            <a:ext cx="6447234" cy="990600"/>
          </a:xfrm>
        </p:spPr>
        <p:txBody>
          <a:bodyPr/>
          <a:lstStyle/>
          <a:p>
            <a:r>
              <a:rPr lang="zh-CN" altLang="en-US" dirty="0">
                <a:solidFill>
                  <a:srgbClr val="FF0000"/>
                </a:solidFill>
                <a:latin typeface="黑体" panose="02010609060101010101" pitchFamily="49" charset="-122"/>
                <a:ea typeface="黑体" panose="02010609060101010101" pitchFamily="49" charset="-122"/>
              </a:rPr>
              <a:t>（二）</a:t>
            </a:r>
            <a:r>
              <a:rPr lang="zh-CN" altLang="zh-CN" dirty="0">
                <a:solidFill>
                  <a:srgbClr val="FF0000"/>
                </a:solidFill>
                <a:latin typeface="黑体" panose="02010609060101010101" pitchFamily="49" charset="-122"/>
                <a:ea typeface="黑体" panose="02010609060101010101" pitchFamily="49" charset="-122"/>
              </a:rPr>
              <a:t>“生活决定意识”</a:t>
            </a:r>
            <a:endParaRPr lang="zh-CN" altLang="en-US" dirty="0"/>
          </a:p>
        </p:txBody>
      </p:sp>
      <p:sp>
        <p:nvSpPr>
          <p:cNvPr id="3" name="内容占位符 2"/>
          <p:cNvSpPr>
            <a:spLocks noGrp="1"/>
          </p:cNvSpPr>
          <p:nvPr>
            <p:ph sz="quarter" idx="1"/>
          </p:nvPr>
        </p:nvSpPr>
        <p:spPr>
          <a:xfrm>
            <a:off x="727618" y="1881768"/>
            <a:ext cx="7619071" cy="2500661"/>
          </a:xfrm>
        </p:spPr>
        <p:txBody>
          <a:bodyPr>
            <a:normAutofit/>
          </a:bodyPr>
          <a:lstStyle/>
          <a:p>
            <a:r>
              <a:rPr lang="zh-CN" altLang="en-US" sz="2400" b="1" dirty="0" smtClean="0">
                <a:solidFill>
                  <a:srgbClr val="C00000"/>
                </a:solidFill>
                <a:latin typeface="黑体" panose="02010609060101010101" pitchFamily="49" charset="-122"/>
                <a:ea typeface="黑体" panose="02010609060101010101" pitchFamily="49" charset="-122"/>
              </a:rPr>
              <a:t>在中学历史教学中，常常会关系到这样一些问题：</a:t>
            </a:r>
            <a:endParaRPr lang="en-US" altLang="zh-CN" sz="2400" b="1" dirty="0" smtClean="0">
              <a:solidFill>
                <a:srgbClr val="C00000"/>
              </a:solidFill>
              <a:latin typeface="黑体" panose="02010609060101010101" pitchFamily="49" charset="-122"/>
              <a:ea typeface="黑体" panose="02010609060101010101" pitchFamily="49" charset="-122"/>
            </a:endParaRPr>
          </a:p>
          <a:p>
            <a:r>
              <a:rPr lang="zh-CN" altLang="en-US" sz="2000" dirty="0">
                <a:latin typeface="黑体" panose="02010609060101010101" pitchFamily="49" charset="-122"/>
                <a:ea typeface="黑体" panose="02010609060101010101" pitchFamily="49" charset="-122"/>
              </a:rPr>
              <a:t>人们的思想观念又是怎样形成</a:t>
            </a:r>
            <a:r>
              <a:rPr lang="zh-CN" altLang="en-US" sz="2000" dirty="0" smtClean="0">
                <a:latin typeface="黑体" panose="02010609060101010101" pitchFamily="49" charset="-122"/>
                <a:ea typeface="黑体" panose="02010609060101010101" pitchFamily="49" charset="-122"/>
              </a:rPr>
              <a:t>的？</a:t>
            </a:r>
            <a:r>
              <a:rPr lang="zh-CN" altLang="en-US" sz="2000" dirty="0">
                <a:latin typeface="黑体" panose="02010609060101010101" pitchFamily="49" charset="-122"/>
                <a:ea typeface="黑体" panose="02010609060101010101" pitchFamily="49" charset="-122"/>
              </a:rPr>
              <a:t>为什么会产生各种差异</a:t>
            </a:r>
            <a:r>
              <a:rPr lang="zh-CN" altLang="en-US" sz="2000" dirty="0" smtClean="0">
                <a:latin typeface="黑体" panose="02010609060101010101" pitchFamily="49" charset="-122"/>
                <a:ea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endParaRPr>
          </a:p>
          <a:p>
            <a:endParaRPr lang="en-US" altLang="zh-CN" sz="2000" dirty="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中国古代科技为何在明清时期停滞不前？</a:t>
            </a:r>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西方启蒙运动思想家为何能够提出那样的思想主张？</a:t>
            </a:r>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latin typeface="黑体" panose="02010609060101010101" pitchFamily="49" charset="-122"/>
                <a:ea typeface="黑体" panose="02010609060101010101" pitchFamily="49" charset="-122"/>
              </a:rPr>
              <a:t>“戊戌六君子”的牺牲在当时为什么没能唤起国人的觉醒？</a:t>
            </a:r>
            <a:endParaRPr lang="en-US" altLang="zh-CN" sz="2000" b="1" dirty="0" smtClean="0">
              <a:latin typeface="黑体" panose="02010609060101010101" pitchFamily="49" charset="-122"/>
              <a:ea typeface="黑体" panose="02010609060101010101" pitchFamily="49" charset="-122"/>
            </a:endParaRPr>
          </a:p>
          <a:p>
            <a:endParaRPr lang="en-US" altLang="zh-CN" sz="2000" b="1" dirty="0">
              <a:latin typeface="黑体" panose="02010609060101010101" pitchFamily="49" charset="-122"/>
              <a:ea typeface="黑体" panose="02010609060101010101" pitchFamily="49" charset="-122"/>
            </a:endParaRPr>
          </a:p>
          <a:p>
            <a:endParaRPr lang="en-US" altLang="zh-CN" sz="2000" b="1" dirty="0" smtClean="0">
              <a:latin typeface="黑体" panose="02010609060101010101" pitchFamily="49" charset="-122"/>
              <a:ea typeface="黑体" panose="02010609060101010101" pitchFamily="49" charset="-122"/>
            </a:endParaRPr>
          </a:p>
          <a:p>
            <a:endParaRPr lang="en-US" altLang="zh-CN" sz="2000" b="1" dirty="0" smtClean="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066" y="0"/>
            <a:ext cx="2522934" cy="93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94" y="105967"/>
            <a:ext cx="602456" cy="6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6" name="组合 10"/>
          <p:cNvGrpSpPr/>
          <p:nvPr/>
        </p:nvGrpSpPr>
        <p:grpSpPr bwMode="auto">
          <a:xfrm>
            <a:off x="653106" y="934756"/>
            <a:ext cx="7267048" cy="840230"/>
            <a:chOff x="-35286" y="57658"/>
            <a:chExt cx="2843174" cy="3375848"/>
          </a:xfrm>
        </p:grpSpPr>
        <p:sp>
          <p:nvSpPr>
            <p:cNvPr id="23564" name="文本框 5"/>
            <p:cNvSpPr txBox="1">
              <a:spLocks noChangeArrowheads="1"/>
            </p:cNvSpPr>
            <p:nvPr/>
          </p:nvSpPr>
          <p:spPr bwMode="auto">
            <a:xfrm>
              <a:off x="272815" y="57658"/>
              <a:ext cx="2535073" cy="337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zh-CN" altLang="en-US" sz="2700" b="1" dirty="0">
                  <a:solidFill>
                    <a:srgbClr val="0000FF"/>
                  </a:solidFill>
                  <a:latin typeface="黑体" panose="02010609060101010101" pitchFamily="49" charset="-122"/>
                  <a:ea typeface="黑体" panose="02010609060101010101" pitchFamily="49" charset="-122"/>
                </a:rPr>
                <a:t>通常所说的“历史”实际上有三层含义：</a:t>
              </a:r>
              <a:endParaRPr lang="en-US" altLang="zh-CN" sz="2700" b="1" dirty="0">
                <a:solidFill>
                  <a:srgbClr val="0000FF"/>
                </a:solidFill>
                <a:latin typeface="黑体" panose="02010609060101010101" pitchFamily="49" charset="-122"/>
                <a:ea typeface="黑体" panose="02010609060101010101" pitchFamily="49" charset="-122"/>
              </a:endParaRPr>
            </a:p>
          </p:txBody>
        </p:sp>
        <p:pic>
          <p:nvPicPr>
            <p:cNvPr id="23566"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5286" y="565207"/>
              <a:ext cx="332472" cy="53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4" name="Picture 2" descr="E:\PPT\PPT中国风元素\水墨具体图案\图片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04366">
            <a:off x="913413" y="1637821"/>
            <a:ext cx="756047" cy="69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descr="E:\PPT\PPT中国风元素\水墨具体图案\图片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866363">
            <a:off x="1309780" y="2271934"/>
            <a:ext cx="721519"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2" descr="E:\PPT\PPT中国风元素\水墨具体图案\图片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921035">
            <a:off x="1790889" y="2890256"/>
            <a:ext cx="725091" cy="66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Box 1"/>
          <p:cNvSpPr txBox="1">
            <a:spLocks noChangeArrowheads="1"/>
          </p:cNvSpPr>
          <p:nvPr/>
        </p:nvSpPr>
        <p:spPr bwMode="auto">
          <a:xfrm>
            <a:off x="1939815" y="1882979"/>
            <a:ext cx="395049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en-US" altLang="zh-CN" sz="1800" b="1" dirty="0">
                <a:latin typeface="黑体" panose="02010609060101010101" pitchFamily="49" charset="-122"/>
                <a:ea typeface="黑体" panose="02010609060101010101" pitchFamily="49" charset="-122"/>
              </a:rPr>
              <a:t>1.</a:t>
            </a:r>
            <a:r>
              <a:rPr lang="zh-CN" altLang="en-US" sz="1800" b="1" dirty="0">
                <a:latin typeface="黑体" panose="02010609060101010101" pitchFamily="49" charset="-122"/>
                <a:ea typeface="黑体" panose="02010609060101010101" pitchFamily="49" charset="-122"/>
              </a:rPr>
              <a:t>人类过去的经历；</a:t>
            </a:r>
            <a:r>
              <a:rPr lang="zh-CN" altLang="en-US" sz="1800" b="1" dirty="0">
                <a:solidFill>
                  <a:srgbClr val="FF0000"/>
                </a:solidFill>
                <a:latin typeface="黑体" panose="02010609060101010101" pitchFamily="49" charset="-122"/>
                <a:ea typeface="黑体" panose="02010609060101010101" pitchFamily="49" charset="-122"/>
              </a:rPr>
              <a:t>（历史实在）</a:t>
            </a:r>
            <a:endParaRPr lang="en-US" altLang="zh-CN" sz="1800" b="1" dirty="0">
              <a:solidFill>
                <a:srgbClr val="FF0000"/>
              </a:solidFill>
              <a:latin typeface="黑体" panose="02010609060101010101" pitchFamily="49" charset="-122"/>
              <a:ea typeface="黑体" panose="02010609060101010101" pitchFamily="49" charset="-122"/>
            </a:endParaRPr>
          </a:p>
        </p:txBody>
      </p:sp>
      <p:sp>
        <p:nvSpPr>
          <p:cNvPr id="24588" name="矩形 12"/>
          <p:cNvSpPr>
            <a:spLocks noChangeArrowheads="1"/>
          </p:cNvSpPr>
          <p:nvPr/>
        </p:nvSpPr>
        <p:spPr bwMode="auto">
          <a:xfrm>
            <a:off x="2301529" y="2476583"/>
            <a:ext cx="5307806"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en-US" altLang="zh-CN" sz="1800" b="1" dirty="0">
                <a:latin typeface="黑体" panose="02010609060101010101" pitchFamily="49" charset="-122"/>
                <a:ea typeface="黑体" panose="02010609060101010101" pitchFamily="49" charset="-122"/>
              </a:rPr>
              <a:t>2.</a:t>
            </a:r>
            <a:r>
              <a:rPr lang="zh-CN" altLang="en-US" sz="1800" b="1" dirty="0">
                <a:latin typeface="黑体" panose="02010609060101010101" pitchFamily="49" charset="-122"/>
                <a:ea typeface="黑体" panose="02010609060101010101" pitchFamily="49" charset="-122"/>
              </a:rPr>
              <a:t>述说过去经历的历史书；</a:t>
            </a:r>
            <a:r>
              <a:rPr lang="zh-CN" altLang="en-US" sz="1800" b="1" dirty="0">
                <a:solidFill>
                  <a:srgbClr val="FF0000"/>
                </a:solidFill>
                <a:latin typeface="黑体" panose="02010609060101010101" pitchFamily="49" charset="-122"/>
                <a:ea typeface="黑体" panose="02010609060101010101" pitchFamily="49" charset="-122"/>
              </a:rPr>
              <a:t>（历史记述）</a:t>
            </a:r>
            <a:endParaRPr lang="en-US" altLang="zh-CN" sz="1800" b="1" dirty="0">
              <a:solidFill>
                <a:srgbClr val="FF0000"/>
              </a:solidFill>
              <a:latin typeface="黑体" panose="02010609060101010101" pitchFamily="49" charset="-122"/>
              <a:ea typeface="黑体" panose="02010609060101010101" pitchFamily="49" charset="-122"/>
            </a:endParaRPr>
          </a:p>
        </p:txBody>
      </p:sp>
      <p:sp>
        <p:nvSpPr>
          <p:cNvPr id="24589" name="矩形 14"/>
          <p:cNvSpPr>
            <a:spLocks noChangeArrowheads="1"/>
          </p:cNvSpPr>
          <p:nvPr/>
        </p:nvSpPr>
        <p:spPr bwMode="auto">
          <a:xfrm>
            <a:off x="2558562" y="3070186"/>
            <a:ext cx="6011283"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r>
              <a:rPr lang="en-US" altLang="zh-CN" sz="1800" b="1" dirty="0">
                <a:latin typeface="黑体" panose="02010609060101010101" pitchFamily="49" charset="-122"/>
                <a:ea typeface="黑体" panose="02010609060101010101" pitchFamily="49" charset="-122"/>
              </a:rPr>
              <a:t>3.</a:t>
            </a:r>
            <a:r>
              <a:rPr lang="zh-CN" altLang="en-US" sz="1800" b="1" dirty="0">
                <a:latin typeface="黑体" panose="02010609060101010101" pitchFamily="49" charset="-122"/>
                <a:ea typeface="黑体" panose="02010609060101010101" pitchFamily="49" charset="-122"/>
              </a:rPr>
              <a:t>把人类过去经历作为研究对象的历史学。</a:t>
            </a:r>
            <a:r>
              <a:rPr lang="zh-CN" altLang="en-US" sz="1800" b="1" dirty="0">
                <a:solidFill>
                  <a:srgbClr val="FF0000"/>
                </a:solidFill>
                <a:latin typeface="黑体" panose="02010609060101010101" pitchFamily="49" charset="-122"/>
                <a:ea typeface="黑体" panose="02010609060101010101" pitchFamily="49" charset="-122"/>
              </a:rPr>
              <a:t>（史学理论）</a:t>
            </a:r>
            <a:endParaRPr lang="en-US" altLang="zh-CN" sz="1800" b="1" dirty="0">
              <a:solidFill>
                <a:srgbClr val="FF0000"/>
              </a:solidFill>
              <a:latin typeface="黑体" panose="02010609060101010101" pitchFamily="49" charset="-122"/>
              <a:ea typeface="黑体" panose="02010609060101010101" pitchFamily="49" charset="-122"/>
            </a:endParaRPr>
          </a:p>
        </p:txBody>
      </p:sp>
      <p:sp>
        <p:nvSpPr>
          <p:cNvPr id="2" name="矩形 1"/>
          <p:cNvSpPr/>
          <p:nvPr/>
        </p:nvSpPr>
        <p:spPr>
          <a:xfrm>
            <a:off x="2664069" y="3700977"/>
            <a:ext cx="6110654" cy="323165"/>
          </a:xfrm>
          <a:prstGeom prst="rect">
            <a:avLst/>
          </a:prstGeom>
        </p:spPr>
        <p:txBody>
          <a:bodyPr wrap="square">
            <a:spAutoFit/>
          </a:bodyPr>
          <a:lstStyle/>
          <a:p>
            <a:r>
              <a:rPr lang="en-US" altLang="zh-CN" sz="1500" b="1" dirty="0">
                <a:solidFill>
                  <a:srgbClr val="0000FF"/>
                </a:solidFill>
                <a:latin typeface="楷体" panose="02010609060101010101" pitchFamily="49" charset="-122"/>
                <a:ea typeface="楷体" panose="02010609060101010101" pitchFamily="49" charset="-122"/>
              </a:rPr>
              <a:t>——</a:t>
            </a:r>
            <a:r>
              <a:rPr lang="zh-CN" altLang="en-US" sz="1500" b="1" dirty="0">
                <a:solidFill>
                  <a:srgbClr val="0000FF"/>
                </a:solidFill>
                <a:latin typeface="楷体" panose="02010609060101010101" pitchFamily="49" charset="-122"/>
                <a:ea typeface="楷体" panose="02010609060101010101" pitchFamily="49" charset="-122"/>
              </a:rPr>
              <a:t>庞卓恒等</a:t>
            </a:r>
            <a:r>
              <a:rPr lang="en-US" altLang="zh-CN" sz="1500" b="1" dirty="0">
                <a:solidFill>
                  <a:srgbClr val="0000FF"/>
                </a:solidFill>
                <a:latin typeface="楷体" panose="02010609060101010101" pitchFamily="49" charset="-122"/>
                <a:ea typeface="楷体" panose="02010609060101010101" pitchFamily="49" charset="-122"/>
              </a:rPr>
              <a:t>《</a:t>
            </a:r>
            <a:r>
              <a:rPr lang="zh-CN" altLang="en-US" sz="1500" b="1" dirty="0">
                <a:solidFill>
                  <a:srgbClr val="0000FF"/>
                </a:solidFill>
                <a:latin typeface="楷体" panose="02010609060101010101" pitchFamily="49" charset="-122"/>
                <a:ea typeface="楷体" panose="02010609060101010101" pitchFamily="49" charset="-122"/>
              </a:rPr>
              <a:t>史学概论</a:t>
            </a:r>
            <a:r>
              <a:rPr lang="en-US" altLang="zh-CN" sz="1500" b="1" dirty="0">
                <a:solidFill>
                  <a:srgbClr val="0000FF"/>
                </a:solidFill>
                <a:latin typeface="楷体" panose="02010609060101010101" pitchFamily="49" charset="-122"/>
                <a:ea typeface="楷体" panose="02010609060101010101" pitchFamily="49" charset="-122"/>
              </a:rPr>
              <a:t>》</a:t>
            </a:r>
            <a:r>
              <a:rPr lang="zh-CN" altLang="en-US" sz="1500" b="1" dirty="0">
                <a:solidFill>
                  <a:srgbClr val="0000FF"/>
                </a:solidFill>
                <a:latin typeface="楷体" panose="02010609060101010101" pitchFamily="49" charset="-122"/>
                <a:ea typeface="楷体" panose="02010609060101010101" pitchFamily="49" charset="-122"/>
              </a:rPr>
              <a:t>第</a:t>
            </a:r>
            <a:r>
              <a:rPr lang="en-US" altLang="zh-CN" sz="1500" b="1" dirty="0">
                <a:solidFill>
                  <a:srgbClr val="0000FF"/>
                </a:solidFill>
                <a:latin typeface="楷体" panose="02010609060101010101" pitchFamily="49" charset="-122"/>
                <a:ea typeface="楷体" panose="02010609060101010101" pitchFamily="49" charset="-122"/>
              </a:rPr>
              <a:t>16</a:t>
            </a:r>
            <a:r>
              <a:rPr lang="zh-CN" altLang="en-US" sz="1500" b="1" dirty="0">
                <a:solidFill>
                  <a:srgbClr val="0000FF"/>
                </a:solidFill>
                <a:latin typeface="楷体" panose="02010609060101010101" pitchFamily="49" charset="-122"/>
                <a:ea typeface="楷体" panose="02010609060101010101" pitchFamily="49" charset="-122"/>
              </a:rPr>
              <a:t>页，高等教育出版社，</a:t>
            </a:r>
            <a:r>
              <a:rPr lang="en-US" altLang="zh-CN" sz="1500" b="1" dirty="0">
                <a:solidFill>
                  <a:srgbClr val="0000FF"/>
                </a:solidFill>
                <a:latin typeface="楷体" panose="02010609060101010101" pitchFamily="49" charset="-122"/>
                <a:ea typeface="楷体" panose="02010609060101010101" pitchFamily="49" charset="-122"/>
              </a:rPr>
              <a:t>2006</a:t>
            </a:r>
            <a:r>
              <a:rPr lang="zh-CN" altLang="en-US" sz="1500" b="1" dirty="0">
                <a:solidFill>
                  <a:srgbClr val="0000FF"/>
                </a:solidFill>
                <a:latin typeface="楷体" panose="02010609060101010101" pitchFamily="49" charset="-122"/>
                <a:ea typeface="楷体" panose="02010609060101010101" pitchFamily="49" charset="-122"/>
              </a:rPr>
              <a:t>年第一版</a:t>
            </a:r>
            <a:endParaRPr lang="en-US" altLang="zh-CN" sz="1500" b="1" dirty="0">
              <a:solidFill>
                <a:srgbClr val="0000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heel(1)">
                                      <p:cBhvr>
                                        <p:cTn id="7" dur="500"/>
                                        <p:tgtEl>
                                          <p:spTgt spid="2458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87"/>
                                        </p:tgtEl>
                                        <p:attrNameLst>
                                          <p:attrName>style.visibility</p:attrName>
                                        </p:attrNameLst>
                                      </p:cBhvr>
                                      <p:to>
                                        <p:strVal val="visible"/>
                                      </p:to>
                                    </p:set>
                                    <p:animEffect transition="in" filter="wipe(left)">
                                      <p:cBhvr>
                                        <p:cTn id="11" dur="500"/>
                                        <p:tgtEl>
                                          <p:spTgt spid="24587"/>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4585"/>
                                        </p:tgtEl>
                                        <p:attrNameLst>
                                          <p:attrName>style.visibility</p:attrName>
                                        </p:attrNameLst>
                                      </p:cBhvr>
                                      <p:to>
                                        <p:strVal val="visible"/>
                                      </p:to>
                                    </p:set>
                                    <p:animEffect transition="in" filter="wheel(1)">
                                      <p:cBhvr>
                                        <p:cTn id="15" dur="500"/>
                                        <p:tgtEl>
                                          <p:spTgt spid="2458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4588"/>
                                        </p:tgtEl>
                                        <p:attrNameLst>
                                          <p:attrName>style.visibility</p:attrName>
                                        </p:attrNameLst>
                                      </p:cBhvr>
                                      <p:to>
                                        <p:strVal val="visible"/>
                                      </p:to>
                                    </p:set>
                                    <p:animEffect transition="in" filter="wipe(left)">
                                      <p:cBhvr>
                                        <p:cTn id="19" dur="500"/>
                                        <p:tgtEl>
                                          <p:spTgt spid="24588"/>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24586"/>
                                        </p:tgtEl>
                                        <p:attrNameLst>
                                          <p:attrName>style.visibility</p:attrName>
                                        </p:attrNameLst>
                                      </p:cBhvr>
                                      <p:to>
                                        <p:strVal val="visible"/>
                                      </p:to>
                                    </p:set>
                                    <p:animEffect transition="in" filter="wheel(1)">
                                      <p:cBhvr>
                                        <p:cTn id="23" dur="500"/>
                                        <p:tgtEl>
                                          <p:spTgt spid="2458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4589"/>
                                        </p:tgtEl>
                                        <p:attrNameLst>
                                          <p:attrName>style.visibility</p:attrName>
                                        </p:attrNameLst>
                                      </p:cBhvr>
                                      <p:to>
                                        <p:strVal val="visible"/>
                                      </p:to>
                                    </p:set>
                                    <p:animEffect transition="in" filter="wipe(left)">
                                      <p:cBhvr>
                                        <p:cTn id="27" dur="500"/>
                                        <p:tgtEl>
                                          <p:spTgt spid="24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utoUpdateAnimBg="0"/>
      <p:bldP spid="24588" grpId="0" autoUpdateAnimBg="0"/>
      <p:bldP spid="24589"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2019" y="775010"/>
            <a:ext cx="6447234" cy="672921"/>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（二）</a:t>
            </a:r>
            <a:r>
              <a:rPr lang="zh-CN" altLang="zh-CN" dirty="0">
                <a:solidFill>
                  <a:srgbClr val="FF0000"/>
                </a:solidFill>
                <a:latin typeface="黑体" panose="02010609060101010101" pitchFamily="49" charset="-122"/>
                <a:ea typeface="黑体" panose="02010609060101010101" pitchFamily="49" charset="-122"/>
              </a:rPr>
              <a:t>“生活决定意识”</a:t>
            </a:r>
            <a:endParaRPr lang="zh-CN" altLang="en-US" dirty="0"/>
          </a:p>
        </p:txBody>
      </p:sp>
      <p:sp>
        <p:nvSpPr>
          <p:cNvPr id="3" name="内容占位符 2"/>
          <p:cNvSpPr>
            <a:spLocks noGrp="1"/>
          </p:cNvSpPr>
          <p:nvPr>
            <p:ph sz="quarter" idx="1"/>
          </p:nvPr>
        </p:nvSpPr>
        <p:spPr>
          <a:xfrm>
            <a:off x="600395" y="1896435"/>
            <a:ext cx="7821564" cy="2435815"/>
          </a:xfrm>
        </p:spPr>
        <p:txBody>
          <a:bodyPr>
            <a:normAutofit/>
          </a:bodyPr>
          <a:lstStyle/>
          <a:p>
            <a:r>
              <a:rPr lang="zh-CN" altLang="zh-CN" sz="2000" dirty="0" smtClean="0">
                <a:latin typeface="黑体" panose="02010609060101010101" pitchFamily="49" charset="-122"/>
                <a:ea typeface="黑体" panose="02010609060101010101" pitchFamily="49" charset="-122"/>
              </a:rPr>
              <a:t>唯物史观</a:t>
            </a:r>
            <a:r>
              <a:rPr lang="zh-CN" altLang="zh-CN" sz="2000" dirty="0">
                <a:latin typeface="黑体" panose="02010609060101010101" pitchFamily="49" charset="-122"/>
                <a:ea typeface="黑体" panose="02010609060101010101" pitchFamily="49" charset="-122"/>
              </a:rPr>
              <a:t>所说的存在决定意识，实际上是说“生活决定意识”；甚至可以说是“实践决定意识”，因为唯物史观</a:t>
            </a:r>
            <a:r>
              <a:rPr lang="zh-CN" altLang="zh-CN" sz="2000" dirty="0">
                <a:solidFill>
                  <a:srgbClr val="FF0000"/>
                </a:solidFill>
                <a:latin typeface="黑体" panose="02010609060101010101" pitchFamily="49" charset="-122"/>
                <a:ea typeface="黑体" panose="02010609060101010101" pitchFamily="49" charset="-122"/>
              </a:rPr>
              <a:t>不是从观点出发来解释实践</a:t>
            </a:r>
            <a:r>
              <a:rPr lang="zh-CN" altLang="zh-CN" sz="2000" dirty="0">
                <a:latin typeface="黑体" panose="02010609060101010101" pitchFamily="49" charset="-122"/>
                <a:ea typeface="黑体" panose="02010609060101010101" pitchFamily="49" charset="-122"/>
              </a:rPr>
              <a:t>，而是</a:t>
            </a:r>
            <a:r>
              <a:rPr lang="zh-CN" altLang="zh-CN" sz="2000" dirty="0">
                <a:solidFill>
                  <a:srgbClr val="FF0000"/>
                </a:solidFill>
                <a:latin typeface="黑体" panose="02010609060101010101" pitchFamily="49" charset="-122"/>
                <a:ea typeface="黑体" panose="02010609060101010101" pitchFamily="49" charset="-122"/>
              </a:rPr>
              <a:t>从物质实践出发来解释观念的形成</a:t>
            </a:r>
            <a:r>
              <a:rPr lang="zh-CN" altLang="zh-CN" sz="2000" dirty="0">
                <a:latin typeface="黑体" panose="02010609060101010101" pitchFamily="49" charset="-122"/>
                <a:ea typeface="黑体" panose="02010609060101010101" pitchFamily="49" charset="-122"/>
              </a:rPr>
              <a:t>。</a:t>
            </a:r>
            <a:r>
              <a:rPr lang="zh-CN" altLang="zh-CN" sz="1800" dirty="0">
                <a:latin typeface="黑体" panose="02010609060101010101" pitchFamily="49" charset="-122"/>
                <a:ea typeface="黑体" panose="02010609060101010101" pitchFamily="49" charset="-122"/>
              </a:rPr>
              <a:t>——</a:t>
            </a:r>
            <a:r>
              <a:rPr lang="zh-CN" altLang="zh-CN" sz="1800" b="1" dirty="0">
                <a:solidFill>
                  <a:srgbClr val="0000FF"/>
                </a:solidFill>
                <a:latin typeface="楷体" panose="02010609060101010101" pitchFamily="49" charset="-122"/>
                <a:ea typeface="楷体" panose="02010609060101010101" pitchFamily="49" charset="-122"/>
              </a:rPr>
              <a:t>《马克思恩格斯选集》第一卷，人民出版社</a:t>
            </a:r>
            <a:r>
              <a:rPr lang="en-US" altLang="zh-CN" sz="1800" b="1" dirty="0">
                <a:solidFill>
                  <a:srgbClr val="0000FF"/>
                </a:solidFill>
                <a:latin typeface="楷体" panose="02010609060101010101" pitchFamily="49" charset="-122"/>
                <a:ea typeface="楷体" panose="02010609060101010101" pitchFamily="49" charset="-122"/>
              </a:rPr>
              <a:t>1995</a:t>
            </a:r>
            <a:r>
              <a:rPr lang="zh-CN" altLang="zh-CN" sz="1800" b="1" dirty="0">
                <a:solidFill>
                  <a:srgbClr val="0000FF"/>
                </a:solidFill>
                <a:latin typeface="楷体" panose="02010609060101010101" pitchFamily="49" charset="-122"/>
                <a:ea typeface="楷体" panose="02010609060101010101" pitchFamily="49" charset="-122"/>
              </a:rPr>
              <a:t>年版，第</a:t>
            </a:r>
            <a:r>
              <a:rPr lang="en-US" altLang="zh-CN" sz="1800" b="1" dirty="0">
                <a:solidFill>
                  <a:srgbClr val="0000FF"/>
                </a:solidFill>
                <a:latin typeface="楷体" panose="02010609060101010101" pitchFamily="49" charset="-122"/>
                <a:ea typeface="楷体" panose="02010609060101010101" pitchFamily="49" charset="-122"/>
              </a:rPr>
              <a:t>72</a:t>
            </a:r>
            <a:r>
              <a:rPr lang="zh-CN" altLang="zh-CN" sz="1800" b="1" dirty="0">
                <a:solidFill>
                  <a:srgbClr val="0000FF"/>
                </a:solidFill>
                <a:latin typeface="楷体" panose="02010609060101010101" pitchFamily="49" charset="-122"/>
                <a:ea typeface="楷体" panose="02010609060101010101" pitchFamily="49" charset="-122"/>
              </a:rPr>
              <a:t>—</a:t>
            </a:r>
            <a:r>
              <a:rPr lang="en-US" altLang="zh-CN" sz="1800" b="1" dirty="0">
                <a:solidFill>
                  <a:srgbClr val="0000FF"/>
                </a:solidFill>
                <a:latin typeface="楷体" panose="02010609060101010101" pitchFamily="49" charset="-122"/>
                <a:ea typeface="楷体" panose="02010609060101010101" pitchFamily="49" charset="-122"/>
              </a:rPr>
              <a:t>73</a:t>
            </a:r>
            <a:r>
              <a:rPr lang="zh-CN" altLang="zh-CN" sz="1800" b="1" dirty="0">
                <a:solidFill>
                  <a:srgbClr val="0000FF"/>
                </a:solidFill>
                <a:latin typeface="楷体" panose="02010609060101010101" pitchFamily="49" charset="-122"/>
                <a:ea typeface="楷体" panose="02010609060101010101" pitchFamily="49" charset="-122"/>
              </a:rPr>
              <a:t>页</a:t>
            </a:r>
            <a:r>
              <a:rPr lang="zh-CN" altLang="zh-CN" sz="1800" b="1" dirty="0" smtClean="0">
                <a:solidFill>
                  <a:srgbClr val="0000FF"/>
                </a:solidFill>
                <a:latin typeface="楷体" panose="02010609060101010101" pitchFamily="49" charset="-122"/>
                <a:ea typeface="楷体" panose="02010609060101010101" pitchFamily="49" charset="-122"/>
              </a:rPr>
              <a:t>。</a:t>
            </a:r>
            <a:endParaRPr lang="en-US" altLang="zh-CN" sz="1800" b="1" dirty="0" smtClean="0">
              <a:solidFill>
                <a:srgbClr val="0000FF"/>
              </a:solidFill>
              <a:latin typeface="楷体" panose="02010609060101010101" pitchFamily="49" charset="-122"/>
              <a:ea typeface="楷体" panose="02010609060101010101" pitchFamily="49" charset="-122"/>
            </a:endParaRPr>
          </a:p>
          <a:p>
            <a:endParaRPr lang="en-US" altLang="zh-CN" sz="1800" dirty="0" smtClean="0">
              <a:latin typeface="黑体" panose="02010609060101010101" pitchFamily="49" charset="-122"/>
              <a:ea typeface="黑体" panose="02010609060101010101" pitchFamily="49" charset="-122"/>
            </a:endParaRPr>
          </a:p>
          <a:p>
            <a:r>
              <a:rPr lang="zh-CN" altLang="zh-CN" sz="1800" dirty="0" smtClean="0">
                <a:latin typeface="黑体" panose="02010609060101010101" pitchFamily="49" charset="-122"/>
                <a:ea typeface="黑体" panose="02010609060101010101" pitchFamily="49" charset="-122"/>
              </a:rPr>
              <a:t>唯物史观</a:t>
            </a:r>
            <a:r>
              <a:rPr lang="zh-CN" altLang="zh-CN" sz="1800" dirty="0">
                <a:latin typeface="黑体" panose="02010609060101010101" pitchFamily="49" charset="-122"/>
                <a:ea typeface="黑体" panose="02010609060101010101" pitchFamily="49" charset="-122"/>
              </a:rPr>
              <a:t>所说的“物”，并不是在人们实际生活过程之外的物质经济条件或任何先在条件，而是人们本身的“物质实践”。</a:t>
            </a:r>
            <a:endParaRPr lang="zh-CN" altLang="en-US" sz="1800" dirty="0">
              <a:latin typeface="黑体" panose="02010609060101010101" pitchFamily="49" charset="-122"/>
              <a:ea typeface="黑体" panose="02010609060101010101" pitchFamily="49" charset="-122"/>
            </a:endParaRPr>
          </a:p>
          <a:p>
            <a:endParaRPr lang="zh-CN" altLang="zh-CN" sz="1800" b="1" dirty="0">
              <a:solidFill>
                <a:srgbClr val="0000FF"/>
              </a:solidFill>
              <a:latin typeface="楷体" panose="02010609060101010101" pitchFamily="49" charset="-122"/>
              <a:ea typeface="楷体" panose="02010609060101010101" pitchFamily="49" charset="-122"/>
            </a:endParaRPr>
          </a:p>
          <a:p>
            <a:endParaRPr lang="en-US" altLang="zh-CN" sz="2000" dirty="0" smtClean="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FF0000"/>
                </a:solidFill>
                <a:latin typeface="黑体" panose="02010609060101010101" pitchFamily="49" charset="-122"/>
                <a:ea typeface="黑体" panose="02010609060101010101" pitchFamily="49" charset="-122"/>
              </a:rPr>
              <a:t>（二）</a:t>
            </a:r>
            <a:r>
              <a:rPr lang="zh-CN" altLang="zh-CN" dirty="0" smtClean="0">
                <a:solidFill>
                  <a:srgbClr val="FF0000"/>
                </a:solidFill>
                <a:latin typeface="黑体" panose="02010609060101010101" pitchFamily="49" charset="-122"/>
                <a:ea typeface="黑体" panose="02010609060101010101" pitchFamily="49" charset="-122"/>
              </a:rPr>
              <a:t>“生活决定意识”</a:t>
            </a:r>
            <a:endParaRPr lang="zh-CN" altLang="en-US" dirty="0"/>
          </a:p>
        </p:txBody>
      </p:sp>
      <p:sp>
        <p:nvSpPr>
          <p:cNvPr id="4" name="内容占位符 3"/>
          <p:cNvSpPr>
            <a:spLocks noGrp="1"/>
          </p:cNvSpPr>
          <p:nvPr>
            <p:ph sz="quarter" idx="1"/>
          </p:nvPr>
        </p:nvSpPr>
        <p:spPr>
          <a:xfrm>
            <a:off x="755576" y="1347614"/>
            <a:ext cx="7772400" cy="3000821"/>
          </a:xfrm>
          <a:prstGeom prst="rect">
            <a:avLst/>
          </a:prstGeom>
        </p:spPr>
        <p:txBody>
          <a:bodyPr>
            <a:spAutoFit/>
          </a:bodyPr>
          <a:lstStyle/>
          <a:p>
            <a:pPr>
              <a:defRPr/>
            </a:pPr>
            <a:r>
              <a:rPr lang="zh-CN" altLang="en-US" sz="2400"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例如</a:t>
            </a:r>
            <a:r>
              <a:rPr lang="zh-CN" altLang="en-US" sz="2400" b="1" dirty="0" smtClean="0">
                <a:solidFill>
                  <a:srgbClr val="7030A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物理学的重大进展</a:t>
            </a:r>
            <a:r>
              <a:rPr lang="en-US" altLang="zh-CN" sz="24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p>
          <a:p>
            <a:pPr>
              <a:defRPr/>
            </a:pPr>
            <a:r>
              <a:rPr lang="en-US" altLang="zh-CN"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1.</a:t>
            </a:r>
            <a:r>
              <a:rPr lang="zh-CN" altLang="en-US"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社会生产进步发展的实际需求；</a:t>
            </a:r>
            <a:endParaRPr lang="en-US" altLang="zh-CN"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2.</a:t>
            </a:r>
            <a:r>
              <a:rPr lang="zh-CN" altLang="en-US"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社会机制对科学发明创造的保障作用；</a:t>
            </a:r>
            <a:endParaRPr lang="en-US" altLang="zh-CN"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3.</a:t>
            </a:r>
            <a:r>
              <a:rPr lang="zh-CN" altLang="en-US"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对人类认识思维方式的影响：</a:t>
            </a:r>
            <a:endParaRPr lang="en-US" altLang="zh-CN"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zh-CN" altLang="en-US" sz="2000" b="1" dirty="0" smtClean="0">
                <a:solidFill>
                  <a:schemeClr val="accent1"/>
                </a:solidFill>
                <a:latin typeface="楷体" panose="02010609060101010101" pitchFamily="49" charset="-122"/>
                <a:ea typeface="楷体" panose="02010609060101010101" pitchFamily="49" charset="-122"/>
                <a:cs typeface="Times New Roman" panose="02020603050405020304" pitchFamily="18" charset="0"/>
              </a:rPr>
              <a:t>（机械思维：超时间、确定性、规律性</a:t>
            </a:r>
            <a:r>
              <a:rPr lang="en-US" altLang="zh-CN" sz="2000" b="1" dirty="0" smtClean="0">
                <a:solidFill>
                  <a:schemeClr val="accent1"/>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dirty="0" smtClean="0">
                <a:solidFill>
                  <a:schemeClr val="accent1"/>
                </a:solidFill>
                <a:latin typeface="楷体" panose="02010609060101010101" pitchFamily="49" charset="-122"/>
                <a:ea typeface="楷体" panose="02010609060101010101" pitchFamily="49" charset="-122"/>
                <a:cs typeface="Times New Roman" panose="02020603050405020304" pitchFamily="18" charset="0"/>
              </a:rPr>
              <a:t>科学思维：多维、相对、耦合）</a:t>
            </a:r>
            <a:endParaRPr lang="en-US" altLang="zh-CN" sz="2000" b="1" dirty="0" smtClean="0">
              <a:solidFill>
                <a:schemeClr val="accent1"/>
              </a:solidFill>
              <a:latin typeface="楷体" panose="02010609060101010101" pitchFamily="49" charset="-122"/>
              <a:ea typeface="楷体" panose="02010609060101010101" pitchFamily="49" charset="-122"/>
              <a:cs typeface="Times New Roman" panose="02020603050405020304" pitchFamily="18" charset="0"/>
            </a:endParaRPr>
          </a:p>
          <a:p>
            <a:pPr>
              <a:defRPr/>
            </a:pPr>
            <a:r>
              <a:rPr lang="en-US" altLang="zh-CN"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4.</a:t>
            </a:r>
            <a:r>
              <a:rPr lang="zh-CN" altLang="en-US" sz="2000" b="1" dirty="0" smtClean="0">
                <a:solidFill>
                  <a:srgbClr val="002060"/>
                </a:solidFill>
                <a:latin typeface="楷体" panose="02010609060101010101" pitchFamily="49" charset="-122"/>
                <a:ea typeface="楷体" panose="02010609060101010101" pitchFamily="49" charset="-122"/>
                <a:cs typeface="Times New Roman" panose="02020603050405020304" pitchFamily="18" charset="0"/>
              </a:rPr>
              <a:t>对现实生活的意义影响：基于传统农耕生产的生活经验出现了断裂，社会结构需要调整，需要我们不断创新和自我更新适应。</a:t>
            </a:r>
            <a:endParaRPr lang="zh-CN" altLang="en-US" sz="2000" b="1" dirty="0">
              <a:solidFill>
                <a:srgbClr val="002060"/>
              </a:solidFill>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4197" y="783374"/>
            <a:ext cx="6447234" cy="621680"/>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（二）</a:t>
            </a:r>
            <a:r>
              <a:rPr lang="zh-CN" altLang="zh-CN" dirty="0">
                <a:solidFill>
                  <a:srgbClr val="FF0000"/>
                </a:solidFill>
                <a:latin typeface="黑体" panose="02010609060101010101" pitchFamily="49" charset="-122"/>
                <a:ea typeface="黑体" panose="02010609060101010101" pitchFamily="49" charset="-122"/>
              </a:rPr>
              <a:t>“生活决定意识”</a:t>
            </a:r>
            <a:endParaRPr lang="zh-CN" altLang="en-US" dirty="0"/>
          </a:p>
        </p:txBody>
      </p:sp>
      <p:sp>
        <p:nvSpPr>
          <p:cNvPr id="3" name="内容占位符 2"/>
          <p:cNvSpPr>
            <a:spLocks noGrp="1"/>
          </p:cNvSpPr>
          <p:nvPr>
            <p:ph sz="quarter" idx="1"/>
          </p:nvPr>
        </p:nvSpPr>
        <p:spPr>
          <a:xfrm>
            <a:off x="428596" y="1571618"/>
            <a:ext cx="8204510" cy="2857520"/>
          </a:xfrm>
        </p:spPr>
        <p:txBody>
          <a:bodyPr>
            <a:noAutofit/>
          </a:bodyPr>
          <a:lstStyle/>
          <a:p>
            <a:r>
              <a:rPr lang="zh-CN" altLang="en-US" sz="2800" dirty="0">
                <a:solidFill>
                  <a:srgbClr val="FF0000"/>
                </a:solidFill>
                <a:latin typeface="黑体" panose="02010609060101010101" pitchFamily="49" charset="-122"/>
                <a:ea typeface="黑体" panose="02010609060101010101" pitchFamily="49" charset="-122"/>
              </a:rPr>
              <a:t>科学技术与历史</a:t>
            </a:r>
            <a:endParaRPr lang="zh-CN" altLang="en-US" sz="2800" dirty="0"/>
          </a:p>
          <a:p>
            <a:r>
              <a:rPr lang="zh-CN" altLang="zh-CN" sz="1800" b="1" dirty="0" smtClean="0">
                <a:latin typeface="黑体" panose="02010609060101010101" pitchFamily="49" charset="-122"/>
                <a:ea typeface="黑体" panose="02010609060101010101" pitchFamily="49" charset="-122"/>
              </a:rPr>
              <a:t>著名</a:t>
            </a:r>
            <a:r>
              <a:rPr lang="zh-CN" altLang="zh-CN" sz="1800" b="1" dirty="0">
                <a:latin typeface="黑体" panose="02010609060101010101" pitchFamily="49" charset="-122"/>
                <a:ea typeface="黑体" panose="02010609060101010101" pitchFamily="49" charset="-122"/>
              </a:rPr>
              <a:t>的科技史大家李约瑟认为“在公元前</a:t>
            </a:r>
            <a:r>
              <a:rPr lang="en-US" altLang="zh-CN" sz="1800" b="1" dirty="0">
                <a:latin typeface="黑体" panose="02010609060101010101" pitchFamily="49" charset="-122"/>
                <a:ea typeface="黑体" panose="02010609060101010101" pitchFamily="49" charset="-122"/>
              </a:rPr>
              <a:t>1</a:t>
            </a:r>
            <a:r>
              <a:rPr lang="zh-CN" altLang="zh-CN" sz="1800" b="1" dirty="0">
                <a:latin typeface="黑体" panose="02010609060101010101" pitchFamily="49" charset="-122"/>
                <a:ea typeface="黑体" panose="02010609060101010101" pitchFamily="49" charset="-122"/>
              </a:rPr>
              <a:t>世纪至公元</a:t>
            </a:r>
            <a:r>
              <a:rPr lang="en-US" altLang="zh-CN" sz="1800" b="1" dirty="0">
                <a:latin typeface="黑体" panose="02010609060101010101" pitchFamily="49" charset="-122"/>
                <a:ea typeface="黑体" panose="02010609060101010101" pitchFamily="49" charset="-122"/>
              </a:rPr>
              <a:t>15</a:t>
            </a:r>
            <a:r>
              <a:rPr lang="zh-CN" altLang="zh-CN" sz="1800" b="1" dirty="0">
                <a:latin typeface="黑体" panose="02010609060101010101" pitchFamily="49" charset="-122"/>
                <a:ea typeface="黑体" panose="02010609060101010101" pitchFamily="49" charset="-122"/>
              </a:rPr>
              <a:t>世纪这个时期，中华文明在将人类自然知识运用于满足人类实际需要方面的功效比西方高得多。</a:t>
            </a:r>
            <a:r>
              <a:rPr lang="zh-CN" altLang="zh-CN" sz="1800" b="1" dirty="0" smtClean="0">
                <a:latin typeface="黑体" panose="02010609060101010101" pitchFamily="49" charset="-122"/>
                <a:ea typeface="黑体" panose="02010609060101010101" pitchFamily="49" charset="-122"/>
              </a:rPr>
              <a:t>”</a:t>
            </a:r>
            <a:endParaRPr lang="en-US" altLang="zh-CN" sz="1800" b="1" dirty="0" smtClean="0">
              <a:latin typeface="黑体" panose="02010609060101010101" pitchFamily="49" charset="-122"/>
              <a:ea typeface="黑体" panose="02010609060101010101" pitchFamily="49" charset="-122"/>
            </a:endParaRPr>
          </a:p>
          <a:p>
            <a:endParaRPr lang="en-US" altLang="zh-CN" sz="2000" b="1" dirty="0" smtClean="0">
              <a:latin typeface="黑体" panose="02010609060101010101" pitchFamily="49" charset="-122"/>
              <a:ea typeface="黑体" panose="02010609060101010101" pitchFamily="49" charset="-122"/>
            </a:endParaRPr>
          </a:p>
          <a:p>
            <a:r>
              <a:rPr lang="zh-CN" altLang="en-US" sz="2000" b="1" dirty="0" smtClean="0">
                <a:solidFill>
                  <a:srgbClr val="C00000"/>
                </a:solidFill>
                <a:latin typeface="黑体" panose="02010609060101010101" pitchFamily="49" charset="-122"/>
                <a:ea typeface="黑体" panose="02010609060101010101" pitchFamily="49" charset="-122"/>
              </a:rPr>
              <a:t>原因分析</a:t>
            </a:r>
            <a:r>
              <a:rPr lang="zh-CN" altLang="en-US" sz="1800" b="1" dirty="0" smtClean="0">
                <a:solidFill>
                  <a:srgbClr val="C00000"/>
                </a:solidFill>
                <a:latin typeface="黑体" panose="02010609060101010101" pitchFamily="49" charset="-122"/>
                <a:ea typeface="黑体" panose="02010609060101010101" pitchFamily="49" charset="-122"/>
              </a:rPr>
              <a:t>：</a:t>
            </a:r>
            <a:r>
              <a:rPr lang="zh-CN" altLang="zh-CN" sz="1800" b="1" dirty="0" smtClean="0">
                <a:solidFill>
                  <a:srgbClr val="0000FF"/>
                </a:solidFill>
                <a:latin typeface="黑体" panose="02010609060101010101" pitchFamily="49" charset="-122"/>
                <a:ea typeface="黑体" panose="02010609060101010101" pitchFamily="49" charset="-122"/>
              </a:rPr>
              <a:t>社会结构</a:t>
            </a:r>
            <a:r>
              <a:rPr lang="zh-CN" altLang="en-US" sz="1800" b="1" dirty="0" smtClean="0">
                <a:solidFill>
                  <a:srgbClr val="0000FF"/>
                </a:solidFill>
                <a:latin typeface="黑体" panose="02010609060101010101" pitchFamily="49" charset="-122"/>
                <a:ea typeface="黑体" panose="02010609060101010101" pitchFamily="49" charset="-122"/>
              </a:rPr>
              <a:t>决定论</a:t>
            </a:r>
            <a:r>
              <a:rPr lang="zh-CN" altLang="zh-CN" sz="1800" b="1" dirty="0" smtClean="0">
                <a:solidFill>
                  <a:srgbClr val="0000FF"/>
                </a:solidFill>
                <a:latin typeface="黑体" panose="02010609060101010101" pitchFamily="49" charset="-122"/>
                <a:ea typeface="黑体" panose="02010609060101010101" pitchFamily="49" charset="-122"/>
              </a:rPr>
              <a:t>，孔子</a:t>
            </a:r>
            <a:r>
              <a:rPr lang="zh-CN" altLang="zh-CN" sz="1800" b="1" dirty="0">
                <a:solidFill>
                  <a:srgbClr val="0000FF"/>
                </a:solidFill>
                <a:latin typeface="黑体" panose="02010609060101010101" pitchFamily="49" charset="-122"/>
                <a:ea typeface="黑体" panose="02010609060101010101" pitchFamily="49" charset="-122"/>
              </a:rPr>
              <a:t>学说的保守性</a:t>
            </a:r>
            <a:r>
              <a:rPr lang="zh-CN" altLang="zh-CN" sz="1800" b="1" dirty="0" smtClean="0">
                <a:solidFill>
                  <a:srgbClr val="0000FF"/>
                </a:solidFill>
                <a:latin typeface="黑体" panose="02010609060101010101" pitchFamily="49" charset="-122"/>
                <a:ea typeface="黑体" panose="02010609060101010101" pitchFamily="49" charset="-122"/>
              </a:rPr>
              <a:t>，官僚</a:t>
            </a:r>
            <a:r>
              <a:rPr lang="zh-CN" altLang="zh-CN" sz="1800" b="1" dirty="0">
                <a:solidFill>
                  <a:srgbClr val="0000FF"/>
                </a:solidFill>
                <a:latin typeface="黑体" panose="02010609060101010101" pitchFamily="49" charset="-122"/>
                <a:ea typeface="黑体" panose="02010609060101010101" pitchFamily="49" charset="-122"/>
              </a:rPr>
              <a:t>制度的阻碍</a:t>
            </a:r>
            <a:r>
              <a:rPr lang="zh-CN" altLang="zh-CN" sz="1800" b="1" dirty="0" smtClean="0">
                <a:solidFill>
                  <a:srgbClr val="0000FF"/>
                </a:solidFill>
                <a:latin typeface="黑体" panose="02010609060101010101" pitchFamily="49" charset="-122"/>
                <a:ea typeface="黑体" panose="02010609060101010101" pitchFamily="49" charset="-122"/>
              </a:rPr>
              <a:t>，多种</a:t>
            </a:r>
            <a:r>
              <a:rPr lang="zh-CN" altLang="zh-CN" sz="1800" b="1" dirty="0">
                <a:solidFill>
                  <a:srgbClr val="0000FF"/>
                </a:solidFill>
                <a:latin typeface="黑体" panose="02010609060101010101" pitchFamily="49" charset="-122"/>
                <a:ea typeface="黑体" panose="02010609060101010101" pitchFamily="49" charset="-122"/>
              </a:rPr>
              <a:t>因素的随机组成，</a:t>
            </a:r>
            <a:r>
              <a:rPr lang="zh-CN" altLang="zh-CN" sz="1800" b="1" dirty="0" smtClean="0">
                <a:solidFill>
                  <a:srgbClr val="0000FF"/>
                </a:solidFill>
                <a:latin typeface="黑体" panose="02010609060101010101" pitchFamily="49" charset="-122"/>
                <a:ea typeface="黑体" panose="02010609060101010101" pitchFamily="49" charset="-122"/>
              </a:rPr>
              <a:t>有学者</a:t>
            </a:r>
            <a:r>
              <a:rPr lang="zh-CN" altLang="zh-CN" sz="1800" b="1" dirty="0">
                <a:solidFill>
                  <a:srgbClr val="0000FF"/>
                </a:solidFill>
                <a:latin typeface="黑体" panose="02010609060101010101" pitchFamily="49" charset="-122"/>
                <a:ea typeface="黑体" panose="02010609060101010101" pitchFamily="49" charset="-122"/>
              </a:rPr>
              <a:t>干脆说那是一个难解之谜。</a:t>
            </a:r>
          </a:p>
          <a:p>
            <a:endParaRPr lang="zh-CN" altLang="en-US" sz="2000" b="1" dirty="0"/>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sz="half" idx="2"/>
          </p:nvPr>
        </p:nvSpPr>
        <p:spPr>
          <a:xfrm>
            <a:off x="248920" y="1203598"/>
            <a:ext cx="4095375" cy="3676377"/>
          </a:xfrm>
        </p:spPr>
        <p:txBody>
          <a:bodyPr>
            <a:normAutofit fontScale="75000" lnSpcReduction="20000"/>
          </a:bodyPr>
          <a:lstStyle/>
          <a:p>
            <a:r>
              <a:rPr lang="zh-CN" altLang="en-US" b="1" dirty="0"/>
              <a:t>中国传统农业是在国家全力倡导、监督下得以发展成为一种进步的形态。但是，</a:t>
            </a:r>
            <a:r>
              <a:rPr lang="en-US" altLang="zh-CN" b="1" dirty="0"/>
              <a:t>“</a:t>
            </a:r>
            <a:r>
              <a:rPr lang="zh-CN" altLang="en-US" b="1" dirty="0"/>
              <a:t>农为国本</a:t>
            </a:r>
            <a:r>
              <a:rPr lang="en-US" altLang="zh-CN" b="1" dirty="0"/>
              <a:t>”</a:t>
            </a:r>
            <a:r>
              <a:rPr lang="zh-CN" altLang="en-US" b="1" dirty="0"/>
              <a:t>，这话的反面，农业受到特别</a:t>
            </a:r>
            <a:r>
              <a:rPr lang="en-US" altLang="zh-CN" b="1" dirty="0"/>
              <a:t>“</a:t>
            </a:r>
            <a:r>
              <a:rPr lang="zh-CN" altLang="en-US" b="1" dirty="0"/>
              <a:t>照顾</a:t>
            </a:r>
            <a:r>
              <a:rPr lang="en-US" altLang="zh-CN" b="1" dirty="0"/>
              <a:t>”</a:t>
            </a:r>
            <a:r>
              <a:rPr lang="zh-CN" altLang="en-US" b="1" dirty="0"/>
              <a:t>的同时，也意味着国家的一切都得靠它滋养支撑。正是高度中央集权的大一统国家对农业的强控制，使农业本身受到重压，更使农业发展的成果无法扩散、转化、辐射到其他的经济领域，整个经济结构缺乏自身运行的独立机制，变得非常僵硬，难以变革。</a:t>
            </a:r>
          </a:p>
          <a:p>
            <a:pPr marL="0" indent="0" algn="r">
              <a:buNone/>
            </a:pPr>
            <a:r>
              <a:rPr lang="en-US" altLang="zh-CN" b="1" dirty="0"/>
              <a:t>——</a:t>
            </a:r>
            <a:r>
              <a:rPr lang="zh-CN" altLang="en-US" b="1" dirty="0"/>
              <a:t>编自王家范《中国历史通论》</a:t>
            </a:r>
          </a:p>
        </p:txBody>
      </p:sp>
      <p:sp>
        <p:nvSpPr>
          <p:cNvPr id="8" name="内容占位符 7"/>
          <p:cNvSpPr>
            <a:spLocks noGrp="1"/>
          </p:cNvSpPr>
          <p:nvPr>
            <p:ph sz="half" idx="4"/>
          </p:nvPr>
        </p:nvSpPr>
        <p:spPr>
          <a:xfrm>
            <a:off x="4678611" y="1203598"/>
            <a:ext cx="4095375" cy="3676377"/>
          </a:xfrm>
        </p:spPr>
        <p:txBody>
          <a:bodyPr>
            <a:normAutofit/>
          </a:bodyPr>
          <a:lstStyle/>
          <a:p>
            <a:r>
              <a:rPr lang="zh-CN" altLang="en-US" b="1" dirty="0">
                <a:latin typeface="楷体" panose="02010609060101010101" pitchFamily="49" charset="-122"/>
                <a:ea typeface="楷体" panose="02010609060101010101" pitchFamily="49" charset="-122"/>
              </a:rPr>
              <a:t>超时间</a:t>
            </a:r>
          </a:p>
          <a:p>
            <a:r>
              <a:rPr lang="zh-CN" altLang="en-US" b="1" dirty="0">
                <a:latin typeface="楷体" panose="02010609060101010101" pitchFamily="49" charset="-122"/>
                <a:ea typeface="楷体" panose="02010609060101010101" pitchFamily="49" charset="-122"/>
              </a:rPr>
              <a:t>超空间</a:t>
            </a:r>
          </a:p>
          <a:p>
            <a:r>
              <a:rPr lang="zh-CN" altLang="en-US" b="1" dirty="0">
                <a:latin typeface="楷体" panose="02010609060101010101" pitchFamily="49" charset="-122"/>
                <a:ea typeface="楷体" panose="02010609060101010101" pitchFamily="49" charset="-122"/>
              </a:rPr>
              <a:t>单因素</a:t>
            </a:r>
          </a:p>
          <a:p>
            <a:r>
              <a:rPr lang="zh-CN" altLang="en-US" b="1" dirty="0">
                <a:latin typeface="楷体" panose="02010609060101010101" pitchFamily="49" charset="-122"/>
                <a:ea typeface="楷体" panose="02010609060101010101" pitchFamily="49" charset="-122"/>
              </a:rPr>
              <a:t>制度决定论</a:t>
            </a:r>
          </a:p>
          <a:p>
            <a:r>
              <a:rPr lang="zh-CN" altLang="en-US" b="1" dirty="0">
                <a:latin typeface="楷体" panose="02010609060101010101" pitchFamily="49" charset="-122"/>
                <a:ea typeface="楷体" panose="02010609060101010101" pitchFamily="49" charset="-122"/>
              </a:rPr>
              <a:t>总之，宏大叙事，简单全称。</a:t>
            </a:r>
          </a:p>
          <a:p>
            <a:r>
              <a:rPr lang="zh-CN" altLang="en-US" b="1" dirty="0">
                <a:latin typeface="楷体" panose="02010609060101010101" pitchFamily="49" charset="-122"/>
                <a:ea typeface="楷体" panose="02010609060101010101" pitchFamily="49" charset="-122"/>
              </a:rPr>
              <a:t>根源：机械思维。</a:t>
            </a:r>
          </a:p>
          <a:p>
            <a:endParaRPr lang="zh-CN" altLang="en-US" dirty="0"/>
          </a:p>
        </p:txBody>
      </p:sp>
      <p:sp>
        <p:nvSpPr>
          <p:cNvPr id="9" name="标题 1"/>
          <p:cNvSpPr txBox="1">
            <a:spLocks/>
          </p:cNvSpPr>
          <p:nvPr/>
        </p:nvSpPr>
        <p:spPr>
          <a:xfrm>
            <a:off x="1120678" y="295730"/>
            <a:ext cx="6447234" cy="621680"/>
          </a:xfrm>
          <a:prstGeom prst="rect">
            <a:avLst/>
          </a:prstGeom>
        </p:spPr>
        <p:txBody>
          <a:bodyPr bIns="91440" anchor="b" anchorCtr="0">
            <a:normAutofit fontScale="900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zh-CN" altLang="en-US" dirty="0" smtClean="0">
                <a:solidFill>
                  <a:srgbClr val="FF0000"/>
                </a:solidFill>
                <a:latin typeface="黑体" panose="02010609060101010101" pitchFamily="49" charset="-122"/>
                <a:ea typeface="黑体" panose="02010609060101010101" pitchFamily="49" charset="-122"/>
              </a:rPr>
              <a:t>（二）</a:t>
            </a:r>
            <a:r>
              <a:rPr lang="zh-CN" altLang="zh-CN" dirty="0" smtClean="0">
                <a:solidFill>
                  <a:srgbClr val="FF0000"/>
                </a:solidFill>
                <a:latin typeface="黑体" panose="02010609060101010101" pitchFamily="49" charset="-122"/>
                <a:ea typeface="黑体" panose="02010609060101010101" pitchFamily="49" charset="-122"/>
              </a:rPr>
              <a:t>“生活决定意识”</a:t>
            </a:r>
            <a:endParaRPr lang="zh-CN" altLang="en-US" dirty="0"/>
          </a:p>
        </p:txBody>
      </p:sp>
    </p:spTree>
    <p:extLst>
      <p:ext uri="{BB962C8B-B14F-4D97-AF65-F5344CB8AC3E}">
        <p14:creationId xmlns:p14="http://schemas.microsoft.com/office/powerpoint/2010/main" val="1165413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52019" y="666285"/>
            <a:ext cx="6447234" cy="722042"/>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（二）</a:t>
            </a:r>
            <a:r>
              <a:rPr lang="zh-CN" altLang="zh-CN" dirty="0">
                <a:solidFill>
                  <a:srgbClr val="FF0000"/>
                </a:solidFill>
                <a:latin typeface="黑体" panose="02010609060101010101" pitchFamily="49" charset="-122"/>
                <a:ea typeface="黑体" panose="02010609060101010101" pitchFamily="49" charset="-122"/>
              </a:rPr>
              <a:t>“生活决定意识”</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 name="内容占位符 2"/>
          <p:cNvSpPr>
            <a:spLocks noGrp="1"/>
          </p:cNvSpPr>
          <p:nvPr>
            <p:ph sz="quarter" idx="1"/>
          </p:nvPr>
        </p:nvSpPr>
        <p:spPr>
          <a:xfrm>
            <a:off x="500034" y="1714494"/>
            <a:ext cx="8143932" cy="2474119"/>
          </a:xfrm>
        </p:spPr>
        <p:txBody>
          <a:bodyPr>
            <a:normAutofit fontScale="70000" lnSpcReduction="20000"/>
          </a:bodyPr>
          <a:lstStyle/>
          <a:p>
            <a:pPr marL="0" indent="0">
              <a:buNone/>
            </a:pPr>
            <a:r>
              <a:rPr lang="zh-CN" altLang="en-US" sz="3800" dirty="0" smtClean="0">
                <a:solidFill>
                  <a:srgbClr val="FF0000"/>
                </a:solidFill>
                <a:latin typeface="黑体" panose="02010609060101010101" pitchFamily="49" charset="-122"/>
                <a:ea typeface="黑体" panose="02010609060101010101" pitchFamily="49" charset="-122"/>
              </a:rPr>
              <a:t>    科学技术</a:t>
            </a:r>
            <a:r>
              <a:rPr lang="zh-CN" altLang="en-US" sz="3800" dirty="0">
                <a:solidFill>
                  <a:srgbClr val="FF0000"/>
                </a:solidFill>
                <a:latin typeface="黑体" panose="02010609060101010101" pitchFamily="49" charset="-122"/>
                <a:ea typeface="黑体" panose="02010609060101010101" pitchFamily="49" charset="-122"/>
              </a:rPr>
              <a:t>与历史</a:t>
            </a:r>
          </a:p>
          <a:p>
            <a:r>
              <a:rPr lang="en-US" altLang="zh-CN" b="1" dirty="0" smtClean="0">
                <a:latin typeface="黑体" panose="02010609060101010101" pitchFamily="49" charset="-122"/>
                <a:ea typeface="黑体" panose="02010609060101010101" pitchFamily="49" charset="-122"/>
              </a:rPr>
              <a:t>1953</a:t>
            </a:r>
            <a:r>
              <a:rPr lang="zh-CN" altLang="en-US" b="1" dirty="0">
                <a:latin typeface="黑体" panose="02010609060101010101" pitchFamily="49" charset="-122"/>
                <a:ea typeface="黑体" panose="02010609060101010101" pitchFamily="49" charset="-122"/>
              </a:rPr>
              <a:t> 年，爱因斯坦给美国加利福尼亚州圣马托的斯威策</a:t>
            </a:r>
            <a:r>
              <a:rPr lang="zh-CN" altLang="en-US" sz="1600" b="1" dirty="0">
                <a:latin typeface="黑体" panose="02010609060101010101" pitchFamily="49" charset="-122"/>
                <a:ea typeface="黑体" panose="02010609060101010101" pitchFamily="49" charset="-122"/>
              </a:rPr>
              <a:t>（</a:t>
            </a:r>
            <a:r>
              <a:rPr lang="en-US" altLang="zh-CN" sz="1600" b="1" dirty="0">
                <a:latin typeface="黑体" panose="02010609060101010101" pitchFamily="49" charset="-122"/>
                <a:ea typeface="黑体" panose="02010609060101010101" pitchFamily="49" charset="-122"/>
              </a:rPr>
              <a:t>J. </a:t>
            </a:r>
            <a:r>
              <a:rPr lang="en-US" altLang="zh-CN" sz="1600" b="1" dirty="0" err="1">
                <a:latin typeface="黑体" panose="02010609060101010101" pitchFamily="49" charset="-122"/>
                <a:ea typeface="黑体" panose="02010609060101010101" pitchFamily="49" charset="-122"/>
              </a:rPr>
              <a:t>E.Switzer</a:t>
            </a:r>
            <a:r>
              <a:rPr lang="zh-CN" altLang="en-US" sz="1600"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的一封信：</a:t>
            </a:r>
            <a:endParaRPr lang="en-US" altLang="zh-CN" b="1" dirty="0">
              <a:latin typeface="黑体" panose="02010609060101010101" pitchFamily="49" charset="-122"/>
              <a:ea typeface="黑体" panose="02010609060101010101" pitchFamily="49" charset="-122"/>
            </a:endParaRPr>
          </a:p>
          <a:p>
            <a:r>
              <a:rPr lang="zh-CN" altLang="en-US" b="1" dirty="0">
                <a:latin typeface="黑体" panose="02010609060101010101" pitchFamily="49" charset="-122"/>
                <a:ea typeface="黑体" panose="02010609060101010101" pitchFamily="49" charset="-122"/>
              </a:rPr>
              <a:t>“西方科学的发展是以两个伟大的成就为基础，那就是：希腊哲学家发明</a:t>
            </a:r>
            <a:r>
              <a:rPr lang="zh-CN" altLang="en-US" b="1" dirty="0">
                <a:solidFill>
                  <a:srgbClr val="FF0000"/>
                </a:solidFill>
                <a:latin typeface="黑体" panose="02010609060101010101" pitchFamily="49" charset="-122"/>
                <a:ea typeface="黑体" panose="02010609060101010101" pitchFamily="49" charset="-122"/>
              </a:rPr>
              <a:t>形式逻辑体系</a:t>
            </a:r>
            <a:r>
              <a:rPr lang="zh-CN" altLang="en-US" b="1" dirty="0">
                <a:latin typeface="黑体" panose="02010609060101010101" pitchFamily="49" charset="-122"/>
                <a:ea typeface="黑体" panose="02010609060101010101" pitchFamily="49" charset="-122"/>
              </a:rPr>
              <a:t>（在欧几里得几何学中）以及（在文艺复兴时期）发现通过</a:t>
            </a:r>
            <a:r>
              <a:rPr lang="zh-CN" altLang="en-US" b="1" dirty="0">
                <a:solidFill>
                  <a:srgbClr val="FF0000"/>
                </a:solidFill>
                <a:latin typeface="黑体" panose="02010609060101010101" pitchFamily="49" charset="-122"/>
                <a:ea typeface="黑体" panose="02010609060101010101" pitchFamily="49" charset="-122"/>
              </a:rPr>
              <a:t>系统的实验</a:t>
            </a:r>
            <a:r>
              <a:rPr lang="zh-CN" altLang="en-US" b="1" dirty="0">
                <a:latin typeface="黑体" panose="02010609060101010101" pitchFamily="49" charset="-122"/>
                <a:ea typeface="黑体" panose="02010609060101010101" pitchFamily="49" charset="-122"/>
              </a:rPr>
              <a:t>可以找出</a:t>
            </a:r>
            <a:r>
              <a:rPr lang="zh-CN" altLang="en-US" b="1" dirty="0">
                <a:solidFill>
                  <a:srgbClr val="FF0000"/>
                </a:solidFill>
                <a:latin typeface="黑体" panose="02010609060101010101" pitchFamily="49" charset="-122"/>
                <a:ea typeface="黑体" panose="02010609060101010101" pitchFamily="49" charset="-122"/>
              </a:rPr>
              <a:t>因果关系</a:t>
            </a:r>
            <a:r>
              <a:rPr lang="zh-CN" altLang="en-US" b="1" dirty="0">
                <a:latin typeface="黑体" panose="02010609060101010101" pitchFamily="49" charset="-122"/>
                <a:ea typeface="黑体" panose="02010609060101010101" pitchFamily="49" charset="-122"/>
              </a:rPr>
              <a:t>。在我看来，中国的贤哲没有走上这两步，那是用不着惊奇的。要是这些发现果然都作出了，那倒是令人惊奇的事。”</a:t>
            </a:r>
            <a:r>
              <a:rPr lang="en-US" altLang="zh-CN" sz="2000" b="1" dirty="0">
                <a:solidFill>
                  <a:srgbClr val="C00000"/>
                </a:solidFill>
                <a:latin typeface="黑体" panose="02010609060101010101" pitchFamily="49" charset="-122"/>
                <a:ea typeface="黑体" panose="02010609060101010101" pitchFamily="49" charset="-122"/>
              </a:rPr>
              <a:t> </a:t>
            </a:r>
          </a:p>
          <a:p>
            <a:pPr algn="r"/>
            <a:r>
              <a:rPr lang="en-US" altLang="zh-CN" sz="2800" b="1" dirty="0" smtClean="0">
                <a:solidFill>
                  <a:srgbClr val="C00000"/>
                </a:solidFill>
                <a:ea typeface="楷体" panose="02010609060101010101" pitchFamily="49" charset="-122"/>
              </a:rPr>
              <a:t>——《</a:t>
            </a:r>
            <a:r>
              <a:rPr lang="zh-CN" altLang="en-US" sz="2800" b="1" dirty="0" smtClean="0">
                <a:solidFill>
                  <a:srgbClr val="C00000"/>
                </a:solidFill>
                <a:ea typeface="楷体" panose="02010609060101010101" pitchFamily="49" charset="-122"/>
              </a:rPr>
              <a:t>爱因斯坦文集</a:t>
            </a:r>
            <a:r>
              <a:rPr lang="en-US" altLang="zh-CN" sz="2800" b="1" dirty="0" smtClean="0">
                <a:solidFill>
                  <a:srgbClr val="C00000"/>
                </a:solidFill>
                <a:ea typeface="楷体" panose="02010609060101010101" pitchFamily="49" charset="-122"/>
              </a:rPr>
              <a:t>》</a:t>
            </a:r>
            <a:r>
              <a:rPr lang="zh-CN" altLang="en-US" sz="2800" b="1" dirty="0" smtClean="0">
                <a:solidFill>
                  <a:srgbClr val="C00000"/>
                </a:solidFill>
                <a:ea typeface="楷体" panose="02010609060101010101" pitchFamily="49" charset="-122"/>
              </a:rPr>
              <a:t>第</a:t>
            </a:r>
            <a:r>
              <a:rPr lang="en-US" altLang="zh-CN" sz="2800" b="1" dirty="0" smtClean="0">
                <a:solidFill>
                  <a:srgbClr val="C00000"/>
                </a:solidFill>
                <a:ea typeface="楷体" panose="02010609060101010101" pitchFamily="49" charset="-122"/>
              </a:rPr>
              <a:t>1</a:t>
            </a:r>
            <a:r>
              <a:rPr lang="zh-CN" altLang="en-US" sz="2800" b="1" dirty="0" smtClean="0">
                <a:solidFill>
                  <a:srgbClr val="C00000"/>
                </a:solidFill>
                <a:ea typeface="楷体" panose="02010609060101010101" pitchFamily="49" charset="-122"/>
              </a:rPr>
              <a:t>卷，第</a:t>
            </a:r>
            <a:r>
              <a:rPr lang="en-US" altLang="zh-CN" sz="2800" b="1" dirty="0" smtClean="0">
                <a:solidFill>
                  <a:srgbClr val="C00000"/>
                </a:solidFill>
                <a:ea typeface="楷体" panose="02010609060101010101" pitchFamily="49" charset="-122"/>
              </a:rPr>
              <a:t>574</a:t>
            </a:r>
            <a:r>
              <a:rPr lang="zh-CN" altLang="en-US" sz="2800" b="1" dirty="0" smtClean="0">
                <a:solidFill>
                  <a:srgbClr val="C00000"/>
                </a:solidFill>
                <a:ea typeface="楷体" panose="02010609060101010101" pitchFamily="49" charset="-122"/>
              </a:rPr>
              <a:t>页</a:t>
            </a:r>
            <a:endParaRPr lang="en-US" altLang="zh-CN" sz="2800" b="1" dirty="0">
              <a:solidFill>
                <a:srgbClr val="C00000"/>
              </a:solidFill>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19289" y="599380"/>
            <a:ext cx="6447234" cy="630044"/>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（二）</a:t>
            </a:r>
            <a:r>
              <a:rPr lang="zh-CN" altLang="zh-CN" dirty="0">
                <a:solidFill>
                  <a:srgbClr val="FF0000"/>
                </a:solidFill>
                <a:latin typeface="黑体" panose="02010609060101010101" pitchFamily="49" charset="-122"/>
                <a:ea typeface="黑体" panose="02010609060101010101" pitchFamily="49" charset="-122"/>
              </a:rPr>
              <a:t>“生活决定意识”</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3" name="内容占位符 2"/>
          <p:cNvSpPr>
            <a:spLocks noGrp="1"/>
          </p:cNvSpPr>
          <p:nvPr>
            <p:ph sz="quarter" idx="1"/>
          </p:nvPr>
        </p:nvSpPr>
        <p:spPr>
          <a:xfrm>
            <a:off x="744344" y="1419720"/>
            <a:ext cx="7869972" cy="3121615"/>
          </a:xfrm>
        </p:spPr>
        <p:txBody>
          <a:bodyPr>
            <a:normAutofit fontScale="85000" lnSpcReduction="10000"/>
          </a:bodyPr>
          <a:lstStyle/>
          <a:p>
            <a:pPr marL="0" indent="0">
              <a:buNone/>
            </a:pPr>
            <a:r>
              <a:rPr lang="zh-CN" altLang="en-US" sz="2800" dirty="0" smtClean="0">
                <a:solidFill>
                  <a:srgbClr val="FF0000"/>
                </a:solidFill>
                <a:latin typeface="黑体" panose="02010609060101010101" pitchFamily="49" charset="-122"/>
                <a:ea typeface="黑体" panose="02010609060101010101" pitchFamily="49" charset="-122"/>
              </a:rPr>
              <a:t>    科学技术</a:t>
            </a:r>
            <a:r>
              <a:rPr lang="zh-CN" altLang="en-US" sz="2800" dirty="0">
                <a:solidFill>
                  <a:srgbClr val="FF0000"/>
                </a:solidFill>
                <a:latin typeface="黑体" panose="02010609060101010101" pitchFamily="49" charset="-122"/>
                <a:ea typeface="黑体" panose="02010609060101010101" pitchFamily="49" charset="-122"/>
              </a:rPr>
              <a:t>与历史</a:t>
            </a:r>
          </a:p>
          <a:p>
            <a:r>
              <a:rPr lang="zh-CN" altLang="en-US" b="1" dirty="0" smtClean="0">
                <a:solidFill>
                  <a:srgbClr val="0000FF"/>
                </a:solidFill>
                <a:latin typeface="楷体" panose="02010609060101010101" pitchFamily="49" charset="-122"/>
                <a:ea typeface="楷体" panose="02010609060101010101" pitchFamily="49" charset="-122"/>
              </a:rPr>
              <a:t>恩格斯</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致瓦</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博尔吉乌斯</a:t>
            </a:r>
            <a:r>
              <a:rPr lang="en-US" altLang="zh-CN" b="1" dirty="0">
                <a:solidFill>
                  <a:srgbClr val="0000FF"/>
                </a:solidFill>
                <a:latin typeface="楷体" panose="02010609060101010101" pitchFamily="49" charset="-122"/>
                <a:ea typeface="楷体" panose="02010609060101010101" pitchFamily="49" charset="-122"/>
              </a:rPr>
              <a:t>》</a:t>
            </a:r>
            <a:r>
              <a:rPr lang="zh-CN" altLang="en-US" b="1" dirty="0">
                <a:solidFill>
                  <a:srgbClr val="0000FF"/>
                </a:solidFill>
                <a:latin typeface="楷体" panose="02010609060101010101" pitchFamily="49" charset="-122"/>
                <a:ea typeface="楷体" panose="02010609060101010101" pitchFamily="49" charset="-122"/>
              </a:rPr>
              <a:t> </a:t>
            </a:r>
            <a:r>
              <a:rPr lang="en-US" altLang="zh-CN" sz="2000" b="1" dirty="0">
                <a:solidFill>
                  <a:srgbClr val="0000FF"/>
                </a:solidFill>
                <a:latin typeface="楷体" panose="02010609060101010101" pitchFamily="49" charset="-122"/>
                <a:ea typeface="楷体" panose="02010609060101010101" pitchFamily="49" charset="-122"/>
              </a:rPr>
              <a:t>1894</a:t>
            </a:r>
            <a:r>
              <a:rPr lang="zh-CN" altLang="en-US" sz="2000" b="1" dirty="0">
                <a:solidFill>
                  <a:srgbClr val="0000FF"/>
                </a:solidFill>
                <a:latin typeface="楷体" panose="02010609060101010101" pitchFamily="49" charset="-122"/>
                <a:ea typeface="楷体" panose="02010609060101010101" pitchFamily="49" charset="-122"/>
              </a:rPr>
              <a:t>年</a:t>
            </a:r>
            <a:r>
              <a:rPr lang="en-US" altLang="zh-CN" sz="2000" b="1" dirty="0">
                <a:solidFill>
                  <a:srgbClr val="0000FF"/>
                </a:solidFill>
                <a:latin typeface="楷体" panose="02010609060101010101" pitchFamily="49" charset="-122"/>
                <a:ea typeface="楷体" panose="02010609060101010101" pitchFamily="49" charset="-122"/>
              </a:rPr>
              <a:t>1</a:t>
            </a:r>
            <a:r>
              <a:rPr lang="zh-CN" altLang="en-US" sz="2000" b="1" dirty="0">
                <a:solidFill>
                  <a:srgbClr val="0000FF"/>
                </a:solidFill>
                <a:latin typeface="楷体" panose="02010609060101010101" pitchFamily="49" charset="-122"/>
                <a:ea typeface="楷体" panose="02010609060101010101" pitchFamily="49" charset="-122"/>
              </a:rPr>
              <a:t>月</a:t>
            </a:r>
            <a:r>
              <a:rPr lang="en-US" altLang="zh-CN" sz="2000" b="1" dirty="0">
                <a:solidFill>
                  <a:srgbClr val="0000FF"/>
                </a:solidFill>
                <a:latin typeface="楷体" panose="02010609060101010101" pitchFamily="49" charset="-122"/>
                <a:ea typeface="楷体" panose="02010609060101010101" pitchFamily="49" charset="-122"/>
              </a:rPr>
              <a:t>25</a:t>
            </a:r>
            <a:r>
              <a:rPr lang="zh-CN" altLang="en-US" sz="2000" b="1" dirty="0" smtClean="0">
                <a:solidFill>
                  <a:srgbClr val="0000FF"/>
                </a:solidFill>
                <a:latin typeface="楷体" panose="02010609060101010101" pitchFamily="49" charset="-122"/>
                <a:ea typeface="楷体" panose="02010609060101010101" pitchFamily="49" charset="-122"/>
              </a:rPr>
              <a:t>日于伦敦</a:t>
            </a:r>
            <a:endParaRPr lang="en-US" altLang="zh-CN" sz="2000" b="1" dirty="0" smtClean="0">
              <a:solidFill>
                <a:srgbClr val="0000FF"/>
              </a:solidFill>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“如果像您所说的，技术在很大程度上依赖于科学状况，那么科学却在更大得多的程度上依赖于技术的状况和需要。</a:t>
            </a:r>
            <a:r>
              <a:rPr lang="zh-CN" altLang="en-US" sz="2400" b="1" dirty="0">
                <a:solidFill>
                  <a:srgbClr val="C00000"/>
                </a:solidFill>
                <a:latin typeface="楷体" panose="02010609060101010101" pitchFamily="49" charset="-122"/>
                <a:ea typeface="楷体" panose="02010609060101010101" pitchFamily="49" charset="-122"/>
              </a:rPr>
              <a:t>社会一旦有技术上的需要，这种需要就会比十所大学更能把科学推向前进</a:t>
            </a:r>
            <a:r>
              <a:rPr lang="zh-CN" altLang="en-US" sz="2400" b="1" dirty="0" smtClean="0">
                <a:solidFill>
                  <a:srgbClr val="C00000"/>
                </a:solidFill>
                <a:latin typeface="楷体" panose="02010609060101010101" pitchFamily="49" charset="-122"/>
                <a:ea typeface="楷体" panose="02010609060101010101" pitchFamily="49" charset="-122"/>
              </a:rPr>
              <a:t>。</a:t>
            </a:r>
            <a:endParaRPr lang="en-US" altLang="zh-CN" sz="2400" b="1" dirty="0" smtClean="0">
              <a:solidFill>
                <a:srgbClr val="C00000"/>
              </a:solidFill>
              <a:latin typeface="楷体" panose="02010609060101010101" pitchFamily="49" charset="-122"/>
              <a:ea typeface="楷体" panose="02010609060101010101" pitchFamily="49" charset="-122"/>
            </a:endParaRPr>
          </a:p>
          <a:p>
            <a:r>
              <a:rPr lang="zh-CN" altLang="en-US" sz="2400" b="1" dirty="0" smtClean="0">
                <a:latin typeface="楷体" panose="02010609060101010101" pitchFamily="49" charset="-122"/>
                <a:ea typeface="楷体" panose="02010609060101010101" pitchFamily="49" charset="-122"/>
              </a:rPr>
              <a:t>整个</a:t>
            </a:r>
            <a:r>
              <a:rPr lang="zh-CN" altLang="en-US" sz="2400" b="1" dirty="0">
                <a:latin typeface="楷体" panose="02010609060101010101" pitchFamily="49" charset="-122"/>
                <a:ea typeface="楷体" panose="02010609060101010101" pitchFamily="49" charset="-122"/>
              </a:rPr>
              <a:t>流体静力学</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托里拆利等</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是由于</a:t>
            </a:r>
            <a:r>
              <a:rPr lang="en-US" altLang="zh-CN" sz="2400" b="1" dirty="0">
                <a:latin typeface="楷体" panose="02010609060101010101" pitchFamily="49" charset="-122"/>
                <a:ea typeface="楷体" panose="02010609060101010101" pitchFamily="49" charset="-122"/>
              </a:rPr>
              <a:t>16</a:t>
            </a:r>
            <a:r>
              <a:rPr lang="zh-CN" altLang="en-US" sz="2400" b="1" dirty="0">
                <a:latin typeface="楷体" panose="02010609060101010101" pitchFamily="49" charset="-122"/>
                <a:ea typeface="楷体" panose="02010609060101010101" pitchFamily="49" charset="-122"/>
              </a:rPr>
              <a:t>世纪和</a:t>
            </a:r>
            <a:r>
              <a:rPr lang="en-US" altLang="zh-CN" sz="2400" b="1" dirty="0">
                <a:latin typeface="楷体" panose="02010609060101010101" pitchFamily="49" charset="-122"/>
                <a:ea typeface="楷体" panose="02010609060101010101" pitchFamily="49" charset="-122"/>
              </a:rPr>
              <a:t>17</a:t>
            </a:r>
            <a:r>
              <a:rPr lang="zh-CN" altLang="en-US" sz="2400" b="1" dirty="0">
                <a:latin typeface="楷体" panose="02010609060101010101" pitchFamily="49" charset="-122"/>
                <a:ea typeface="楷体" panose="02010609060101010101" pitchFamily="49" charset="-122"/>
              </a:rPr>
              <a:t>世纪意大利治理山区河流的需要而产生的。关于电，只是在发现它在技术上的实用价值以后，我们才知道了一些理性的东西。在德国，可惜人们撰写科学史时习惯于把科学看作是从天上掉下来的。”</a:t>
            </a: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0744" y="691377"/>
            <a:ext cx="6447234" cy="630044"/>
          </a:xfrm>
        </p:spPr>
        <p:txBody>
          <a:bodyPr>
            <a:normAutofit fontScale="90000"/>
          </a:bodyPr>
          <a:lstStyle/>
          <a:p>
            <a:pPr algn="ctr"/>
            <a:r>
              <a:rPr lang="zh-CN" altLang="en-US" dirty="0">
                <a:solidFill>
                  <a:srgbClr val="FF0000"/>
                </a:solidFill>
                <a:latin typeface="黑体" panose="02010609060101010101" pitchFamily="49" charset="-122"/>
                <a:ea typeface="黑体" panose="02010609060101010101" pitchFamily="49" charset="-122"/>
              </a:rPr>
              <a:t>（二）</a:t>
            </a:r>
            <a:r>
              <a:rPr lang="zh-CN" altLang="zh-CN" dirty="0">
                <a:solidFill>
                  <a:srgbClr val="FF0000"/>
                </a:solidFill>
                <a:latin typeface="黑体" panose="02010609060101010101" pitchFamily="49" charset="-122"/>
                <a:ea typeface="黑体" panose="02010609060101010101" pitchFamily="49" charset="-122"/>
              </a:rPr>
              <a:t>“生活决定意识”</a:t>
            </a:r>
            <a:endParaRPr lang="zh-CN" altLang="en-US" dirty="0"/>
          </a:p>
        </p:txBody>
      </p:sp>
      <p:sp>
        <p:nvSpPr>
          <p:cNvPr id="3" name="内容占位符 2"/>
          <p:cNvSpPr>
            <a:spLocks noGrp="1"/>
          </p:cNvSpPr>
          <p:nvPr>
            <p:ph sz="quarter" idx="1"/>
          </p:nvPr>
        </p:nvSpPr>
        <p:spPr>
          <a:xfrm>
            <a:off x="709120" y="1846254"/>
            <a:ext cx="7687748" cy="2577156"/>
          </a:xfrm>
        </p:spPr>
        <p:txBody>
          <a:bodyPr>
            <a:normAutofit fontScale="92500" lnSpcReduction="20000"/>
          </a:bodyPr>
          <a:lstStyle/>
          <a:p>
            <a:pPr marL="0" indent="0">
              <a:buNone/>
            </a:pPr>
            <a:r>
              <a:rPr lang="zh-CN" altLang="en-US" dirty="0" smtClean="0">
                <a:solidFill>
                  <a:srgbClr val="FF0000"/>
                </a:solidFill>
                <a:latin typeface="黑体" panose="02010609060101010101" pitchFamily="49" charset="-122"/>
                <a:ea typeface="黑体" panose="02010609060101010101" pitchFamily="49" charset="-122"/>
              </a:rPr>
              <a:t>    </a:t>
            </a:r>
            <a:r>
              <a:rPr lang="zh-CN" altLang="en-US" sz="3200" dirty="0" smtClean="0">
                <a:solidFill>
                  <a:srgbClr val="FF0000"/>
                </a:solidFill>
                <a:latin typeface="黑体" panose="02010609060101010101" pitchFamily="49" charset="-122"/>
                <a:ea typeface="黑体" panose="02010609060101010101" pitchFamily="49" charset="-122"/>
              </a:rPr>
              <a:t>科学技术</a:t>
            </a:r>
            <a:r>
              <a:rPr lang="zh-CN" altLang="en-US" sz="3200" dirty="0">
                <a:solidFill>
                  <a:srgbClr val="FF0000"/>
                </a:solidFill>
                <a:latin typeface="黑体" panose="02010609060101010101" pitchFamily="49" charset="-122"/>
                <a:ea typeface="黑体" panose="02010609060101010101" pitchFamily="49" charset="-122"/>
              </a:rPr>
              <a:t>与历史</a:t>
            </a:r>
            <a:endParaRPr lang="zh-CN" altLang="en-US" sz="3200" dirty="0"/>
          </a:p>
          <a:p>
            <a:r>
              <a:rPr lang="zh-CN" altLang="en-US" sz="2400" dirty="0" smtClean="0">
                <a:solidFill>
                  <a:srgbClr val="C00000"/>
                </a:solidFill>
                <a:latin typeface="黑体" panose="02010609060101010101" pitchFamily="49" charset="-122"/>
                <a:ea typeface="黑体" panose="02010609060101010101" pitchFamily="49" charset="-122"/>
              </a:rPr>
              <a:t>据此，“李约瑟之问”很容易能够得出答案：</a:t>
            </a:r>
            <a:endParaRPr lang="en-US" altLang="zh-CN" sz="2400" dirty="0" smtClean="0">
              <a:solidFill>
                <a:srgbClr val="C00000"/>
              </a:solidFill>
              <a:latin typeface="黑体" panose="02010609060101010101" pitchFamily="49" charset="-122"/>
              <a:ea typeface="黑体" panose="02010609060101010101" pitchFamily="49" charset="-122"/>
            </a:endParaRPr>
          </a:p>
          <a:p>
            <a:r>
              <a:rPr lang="zh-CN" altLang="en-US" sz="2400" dirty="0" smtClean="0">
                <a:solidFill>
                  <a:srgbClr val="0000FF"/>
                </a:solidFill>
                <a:latin typeface="黑体" panose="02010609060101010101" pitchFamily="49" charset="-122"/>
                <a:ea typeface="黑体" panose="02010609060101010101" pitchFamily="49" charset="-122"/>
              </a:rPr>
              <a:t>由于中国古代社会普遍以农业耕种为主要物质生产方式，不可能提出新的科技发明的需求，同时，当时的农业耕种的技术水平也难以达到工业革命的创造要求。</a:t>
            </a:r>
            <a:endParaRPr lang="en-US" altLang="zh-CN" sz="2400" dirty="0" smtClean="0">
              <a:solidFill>
                <a:srgbClr val="0000FF"/>
              </a:solidFill>
              <a:latin typeface="黑体" panose="02010609060101010101" pitchFamily="49" charset="-122"/>
              <a:ea typeface="黑体" panose="02010609060101010101" pitchFamily="49" charset="-122"/>
            </a:endParaRPr>
          </a:p>
          <a:p>
            <a:endParaRPr lang="en-US" altLang="zh-CN" dirty="0">
              <a:solidFill>
                <a:srgbClr val="0000FF"/>
              </a:solidFill>
              <a:latin typeface="黑体" panose="02010609060101010101" pitchFamily="49" charset="-122"/>
              <a:ea typeface="黑体" panose="02010609060101010101" pitchFamily="49" charset="-122"/>
            </a:endParaRPr>
          </a:p>
          <a:p>
            <a:r>
              <a:rPr lang="zh-CN" altLang="en-US" sz="2400" dirty="0" smtClean="0">
                <a:solidFill>
                  <a:schemeClr val="tx1"/>
                </a:solidFill>
                <a:latin typeface="黑体" panose="02010609060101010101" pitchFamily="49" charset="-122"/>
                <a:ea typeface="黑体" panose="02010609060101010101" pitchFamily="49" charset="-122"/>
              </a:rPr>
              <a:t>世界近代以来，</a:t>
            </a:r>
            <a:r>
              <a:rPr lang="zh-CN" altLang="en-US" dirty="0">
                <a:solidFill>
                  <a:schemeClr val="tx1"/>
                </a:solidFill>
                <a:latin typeface="黑体" panose="02010609060101010101" pitchFamily="49" charset="-122"/>
                <a:ea typeface="黑体" panose="02010609060101010101" pitchFamily="49" charset="-122"/>
              </a:rPr>
              <a:t>科学</a:t>
            </a:r>
            <a:r>
              <a:rPr lang="zh-CN" altLang="en-US">
                <a:solidFill>
                  <a:schemeClr val="tx1"/>
                </a:solidFill>
                <a:latin typeface="黑体" panose="02010609060101010101" pitchFamily="49" charset="-122"/>
                <a:ea typeface="黑体" panose="02010609060101010101" pitchFamily="49" charset="-122"/>
              </a:rPr>
              <a:t>事业</a:t>
            </a:r>
            <a:r>
              <a:rPr lang="zh-CN" altLang="en-US" smtClean="0">
                <a:solidFill>
                  <a:schemeClr val="tx1"/>
                </a:solidFill>
                <a:latin typeface="黑体" panose="02010609060101010101" pitchFamily="49" charset="-122"/>
                <a:ea typeface="黑体" panose="02010609060101010101" pitchFamily="49" charset="-122"/>
              </a:rPr>
              <a:t>为什么会获得</a:t>
            </a:r>
            <a:r>
              <a:rPr lang="zh-CN" altLang="en-US" sz="2400" smtClean="0">
                <a:solidFill>
                  <a:schemeClr val="tx1"/>
                </a:solidFill>
                <a:latin typeface="黑体" panose="02010609060101010101" pitchFamily="49" charset="-122"/>
                <a:ea typeface="黑体" panose="02010609060101010101" pitchFamily="49" charset="-122"/>
              </a:rPr>
              <a:t>迅猛</a:t>
            </a:r>
            <a:r>
              <a:rPr lang="zh-CN" altLang="en-US" sz="2400" dirty="0" smtClean="0">
                <a:solidFill>
                  <a:schemeClr val="tx1"/>
                </a:solidFill>
                <a:latin typeface="黑体" panose="02010609060101010101" pitchFamily="49" charset="-122"/>
                <a:ea typeface="黑体" panose="02010609060101010101" pitchFamily="49" charset="-122"/>
              </a:rPr>
              <a:t>发展？</a:t>
            </a:r>
            <a:endParaRPr lang="zh-CN" altLang="en-US" sz="2400" dirty="0">
              <a:solidFill>
                <a:schemeClr val="tx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28728" y="285734"/>
            <a:ext cx="5943616" cy="857250"/>
          </a:xfrm>
        </p:spPr>
        <p:txBody>
          <a:bodyPr/>
          <a:lstStyle/>
          <a:p>
            <a:pPr algn="ctr"/>
            <a:r>
              <a:rPr lang="zh-CN" altLang="en-US" dirty="0">
                <a:solidFill>
                  <a:srgbClr val="FF0000"/>
                </a:solidFill>
                <a:latin typeface="黑体" panose="02010609060101010101" pitchFamily="49" charset="-122"/>
                <a:ea typeface="黑体" panose="02010609060101010101" pitchFamily="49" charset="-122"/>
              </a:rPr>
              <a:t>（三）人民史观</a:t>
            </a:r>
            <a:endParaRPr lang="zh-CN" altLang="en-US" dirty="0"/>
          </a:p>
        </p:txBody>
      </p:sp>
      <p:sp>
        <p:nvSpPr>
          <p:cNvPr id="3" name="内容占位符 2"/>
          <p:cNvSpPr>
            <a:spLocks noGrp="1"/>
          </p:cNvSpPr>
          <p:nvPr>
            <p:ph sz="quarter" idx="1"/>
          </p:nvPr>
        </p:nvSpPr>
        <p:spPr>
          <a:xfrm>
            <a:off x="357158" y="1357304"/>
            <a:ext cx="8572560" cy="3357586"/>
          </a:xfrm>
        </p:spPr>
        <p:txBody>
          <a:bodyPr>
            <a:noAutofit/>
          </a:bodyPr>
          <a:lstStyle/>
          <a:p>
            <a:r>
              <a:rPr lang="zh-CN" altLang="en-US" sz="1800" b="1" dirty="0">
                <a:solidFill>
                  <a:schemeClr val="tx1"/>
                </a:solidFill>
                <a:latin typeface="等线" panose="02010600030101010101" pitchFamily="2" charset="-122"/>
                <a:ea typeface="等线" panose="02010600030101010101" pitchFamily="2" charset="-122"/>
              </a:rPr>
              <a:t>社会人群的分工与分化：</a:t>
            </a:r>
            <a:r>
              <a:rPr lang="zh-CN" altLang="en-US" sz="1800" b="1" dirty="0">
                <a:solidFill>
                  <a:srgbClr val="FF0000"/>
                </a:solidFill>
                <a:latin typeface="等线" panose="02010600030101010101" pitchFamily="2" charset="-122"/>
                <a:ea typeface="等线" panose="02010600030101010101" pitchFamily="2" charset="-122"/>
              </a:rPr>
              <a:t>“民为邦本”“天下为公”“为人民服务”。</a:t>
            </a:r>
            <a:endParaRPr lang="en-US" altLang="zh-CN" sz="1800" b="1" dirty="0">
              <a:solidFill>
                <a:srgbClr val="C00000"/>
              </a:solidFill>
              <a:latin typeface="黑体" panose="02010609060101010101" pitchFamily="49" charset="-122"/>
              <a:ea typeface="黑体" panose="02010609060101010101" pitchFamily="49" charset="-122"/>
            </a:endParaRPr>
          </a:p>
          <a:p>
            <a:r>
              <a:rPr lang="zh-CN" altLang="en-US" sz="1800" b="1" dirty="0" smtClean="0">
                <a:solidFill>
                  <a:srgbClr val="C00000"/>
                </a:solidFill>
                <a:latin typeface="黑体" panose="02010609060101010101" pitchFamily="49" charset="-122"/>
                <a:ea typeface="黑体" panose="02010609060101010101" pitchFamily="49" charset="-122"/>
              </a:rPr>
              <a:t>阶级的分化是现实中的人群由于“物质劳动和精神劳动分离”的结果，统治阶级也是现实中的人的一部分。</a:t>
            </a:r>
            <a:endParaRPr lang="en-US" altLang="zh-CN" sz="1800" b="1" dirty="0" smtClean="0">
              <a:solidFill>
                <a:srgbClr val="C00000"/>
              </a:solidFill>
              <a:latin typeface="黑体" panose="02010609060101010101" pitchFamily="49" charset="-122"/>
              <a:ea typeface="黑体" panose="02010609060101010101" pitchFamily="49" charset="-122"/>
            </a:endParaRPr>
          </a:p>
          <a:p>
            <a:r>
              <a:rPr lang="zh-CN" altLang="en-US" sz="1800" b="1" dirty="0" smtClean="0">
                <a:latin typeface="黑体" panose="02010609060101010101" pitchFamily="49" charset="-122"/>
                <a:ea typeface="黑体" panose="02010609060101010101" pitchFamily="49" charset="-122"/>
              </a:rPr>
              <a:t>社会劳动的体力因素与智力因素，此消彼长的发展趋势。</a:t>
            </a:r>
            <a:endParaRPr lang="en-US" altLang="zh-CN" sz="1800" b="1" dirty="0" smtClean="0">
              <a:solidFill>
                <a:srgbClr val="0000FF"/>
              </a:solidFill>
              <a:latin typeface="等线" panose="02010600030101010101" pitchFamily="2" charset="-122"/>
              <a:ea typeface="等线" panose="02010600030101010101" pitchFamily="2" charset="-122"/>
            </a:endParaRPr>
          </a:p>
          <a:p>
            <a:r>
              <a:rPr lang="zh-CN" altLang="en-US" sz="1800" b="1" dirty="0" smtClean="0">
                <a:solidFill>
                  <a:srgbClr val="C00000"/>
                </a:solidFill>
                <a:latin typeface="黑体" panose="02010609060101010101" pitchFamily="49" charset="-122"/>
                <a:ea typeface="黑体" panose="02010609060101010101" pitchFamily="49" charset="-122"/>
              </a:rPr>
              <a:t>统治阶级</a:t>
            </a:r>
            <a:r>
              <a:rPr lang="zh-CN" altLang="en-US" sz="1800" b="1" dirty="0">
                <a:solidFill>
                  <a:srgbClr val="C00000"/>
                </a:solidFill>
                <a:latin typeface="黑体" panose="02010609060101010101" pitchFamily="49" charset="-122"/>
                <a:ea typeface="黑体" panose="02010609060101010101" pitchFamily="49" charset="-122"/>
              </a:rPr>
              <a:t>的活动一旦超出劳动大众的物质活动所需要或所容许的范围，立即就会由“必要的”社会阶级变成“多余的”社会阶级，迟早要被劳动群众抛弃。</a:t>
            </a:r>
            <a:endParaRPr lang="en-US" altLang="zh-CN" sz="1800" b="1" dirty="0">
              <a:solidFill>
                <a:srgbClr val="C00000"/>
              </a:solidFill>
              <a:latin typeface="黑体" panose="02010609060101010101" pitchFamily="49" charset="-122"/>
              <a:ea typeface="黑体" panose="02010609060101010101" pitchFamily="49" charset="-122"/>
            </a:endParaRPr>
          </a:p>
          <a:p>
            <a:endParaRPr lang="en-US" altLang="zh-CN" sz="1800" b="1" dirty="0" smtClean="0">
              <a:solidFill>
                <a:srgbClr val="0000FF"/>
              </a:solidFill>
              <a:latin typeface="等线" panose="02010600030101010101" pitchFamily="2" charset="-122"/>
              <a:ea typeface="等线" panose="02010600030101010101" pitchFamily="2" charset="-122"/>
            </a:endParaRPr>
          </a:p>
          <a:p>
            <a:r>
              <a:rPr lang="zh-CN" altLang="en-US" sz="1800" b="1" dirty="0" smtClean="0">
                <a:solidFill>
                  <a:srgbClr val="0000FF"/>
                </a:solidFill>
                <a:latin typeface="等线" panose="02010600030101010101" pitchFamily="2" charset="-122"/>
                <a:ea typeface="等线" panose="02010600030101010101" pitchFamily="2" charset="-122"/>
              </a:rPr>
              <a:t>国民党失败的根本原因：</a:t>
            </a:r>
            <a:r>
              <a:rPr lang="zh-CN" altLang="en-US" sz="1800" b="1" dirty="0" smtClean="0">
                <a:solidFill>
                  <a:schemeClr val="tx1"/>
                </a:solidFill>
                <a:latin typeface="等线" panose="02010600030101010101" pitchFamily="2" charset="-122"/>
                <a:ea typeface="等线" panose="02010600030101010101" pitchFamily="2" charset="-122"/>
              </a:rPr>
              <a:t>少数精英的社会主导，无视广大民众的基础力量。</a:t>
            </a:r>
            <a:endParaRPr lang="en-US" altLang="zh-CN" sz="1800" b="1" dirty="0" smtClean="0">
              <a:solidFill>
                <a:schemeClr val="tx1"/>
              </a:solidFill>
              <a:latin typeface="等线" panose="02010600030101010101" pitchFamily="2" charset="-122"/>
              <a:ea typeface="等线" panose="02010600030101010101" pitchFamily="2" charset="-122"/>
            </a:endParaRPr>
          </a:p>
          <a:p>
            <a:r>
              <a:rPr lang="zh-CN" altLang="en-US" sz="1800" b="1" dirty="0">
                <a:solidFill>
                  <a:srgbClr val="FF0000"/>
                </a:solidFill>
                <a:latin typeface="等线" panose="02010600030101010101" pitchFamily="2" charset="-122"/>
                <a:ea typeface="等线" panose="02010600030101010101" pitchFamily="2" charset="-122"/>
              </a:rPr>
              <a:t>先进生产方式</a:t>
            </a:r>
            <a:r>
              <a:rPr lang="zh-CN" altLang="en-US" sz="1800" b="1" dirty="0">
                <a:solidFill>
                  <a:schemeClr val="tx1"/>
                </a:solidFill>
                <a:latin typeface="等线" panose="02010600030101010101" pitchFamily="2" charset="-122"/>
                <a:ea typeface="等线" panose="02010600030101010101" pitchFamily="2" charset="-122"/>
              </a:rPr>
              <a:t>变革是推动着社会进步的力量，但</a:t>
            </a:r>
            <a:r>
              <a:rPr lang="zh-CN" altLang="en-US" sz="1800" b="1" dirty="0">
                <a:solidFill>
                  <a:srgbClr val="FF0000"/>
                </a:solidFill>
                <a:latin typeface="等线" panose="02010600030101010101" pitchFamily="2" charset="-122"/>
                <a:ea typeface="等线" panose="02010600030101010101" pitchFamily="2" charset="-122"/>
              </a:rPr>
              <a:t>落后生产方式</a:t>
            </a:r>
            <a:r>
              <a:rPr lang="zh-CN" altLang="en-US" sz="1800" b="1" dirty="0">
                <a:solidFill>
                  <a:schemeClr val="tx1"/>
                </a:solidFill>
                <a:latin typeface="等线" panose="02010600030101010101" pitchFamily="2" charset="-122"/>
                <a:ea typeface="等线" panose="02010600030101010101" pitchFamily="2" charset="-122"/>
              </a:rPr>
              <a:t>往往又是阻碍的因素。</a:t>
            </a:r>
            <a:r>
              <a:rPr lang="zh-CN" altLang="en-US" sz="1800" b="1" dirty="0">
                <a:solidFill>
                  <a:srgbClr val="7030A0"/>
                </a:solidFill>
                <a:latin typeface="楷体" panose="02010609060101010101" pitchFamily="49" charset="-122"/>
                <a:ea typeface="楷体" panose="02010609060101010101" pitchFamily="49" charset="-122"/>
              </a:rPr>
              <a:t>（出租车司机的罢工围堵）</a:t>
            </a:r>
            <a:endParaRPr lang="en-US" altLang="zh-CN" sz="1800" b="1" dirty="0">
              <a:solidFill>
                <a:srgbClr val="7030A0"/>
              </a:solidFill>
              <a:latin typeface="楷体" panose="02010609060101010101" pitchFamily="49" charset="-122"/>
              <a:ea typeface="楷体" panose="02010609060101010101" pitchFamily="49" charset="-122"/>
            </a:endParaRPr>
          </a:p>
          <a:p>
            <a:endParaRPr lang="zh-CN" altLang="en-US" sz="1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1963" y="616105"/>
            <a:ext cx="6447234" cy="596591"/>
          </a:xfrm>
        </p:spPr>
        <p:txBody>
          <a:bodyPr>
            <a:normAutofit fontScale="90000"/>
          </a:bodyPr>
          <a:lstStyle/>
          <a:p>
            <a:pPr algn="ctr"/>
            <a:r>
              <a:rPr lang="zh-CN" altLang="en-US" dirty="0" smtClean="0">
                <a:solidFill>
                  <a:srgbClr val="FF0000"/>
                </a:solidFill>
                <a:latin typeface="黑体" panose="02010609060101010101" pitchFamily="49" charset="-122"/>
                <a:ea typeface="黑体" panose="02010609060101010101" pitchFamily="49" charset="-122"/>
              </a:rPr>
              <a:t>（三）人民史观</a:t>
            </a:r>
            <a:endParaRPr lang="zh-CN" altLang="en-US" dirty="0"/>
          </a:p>
        </p:txBody>
      </p:sp>
      <p:sp>
        <p:nvSpPr>
          <p:cNvPr id="3" name="内容占位符 2"/>
          <p:cNvSpPr>
            <a:spLocks noGrp="1"/>
          </p:cNvSpPr>
          <p:nvPr>
            <p:ph sz="quarter" idx="1"/>
          </p:nvPr>
        </p:nvSpPr>
        <p:spPr>
          <a:xfrm>
            <a:off x="357158" y="1357304"/>
            <a:ext cx="8572559" cy="3545407"/>
          </a:xfrm>
        </p:spPr>
        <p:txBody>
          <a:bodyPr>
            <a:noAutofit/>
          </a:bodyPr>
          <a:lstStyle/>
          <a:p>
            <a:r>
              <a:rPr lang="zh-CN" altLang="zh-CN" sz="2000" dirty="0" smtClean="0">
                <a:solidFill>
                  <a:srgbClr val="0000FF"/>
                </a:solidFill>
                <a:latin typeface="黑体" panose="02010609060101010101" pitchFamily="49" charset="-122"/>
                <a:ea typeface="黑体" panose="02010609060101010101" pitchFamily="49" charset="-122"/>
              </a:rPr>
              <a:t>西方</a:t>
            </a:r>
            <a:r>
              <a:rPr lang="zh-CN" altLang="zh-CN" sz="2000" dirty="0">
                <a:solidFill>
                  <a:srgbClr val="0000FF"/>
                </a:solidFill>
                <a:latin typeface="黑体" panose="02010609060101010101" pitchFamily="49" charset="-122"/>
                <a:ea typeface="黑体" panose="02010609060101010101" pitchFamily="49" charset="-122"/>
              </a:rPr>
              <a:t>心理学家常常把希特勒描写成一个性格变态的</a:t>
            </a:r>
            <a:r>
              <a:rPr lang="zh-CN" altLang="zh-CN" sz="2000" dirty="0" smtClean="0">
                <a:solidFill>
                  <a:srgbClr val="0000FF"/>
                </a:solidFill>
                <a:latin typeface="黑体" panose="02010609060101010101" pitchFamily="49" charset="-122"/>
                <a:ea typeface="黑体" panose="02010609060101010101" pitchFamily="49" charset="-122"/>
              </a:rPr>
              <a:t>恶魔</a:t>
            </a:r>
            <a:r>
              <a:rPr lang="zh-CN" altLang="en-US" sz="2000" dirty="0" smtClean="0">
                <a:solidFill>
                  <a:srgbClr val="0000FF"/>
                </a:solidFill>
                <a:latin typeface="黑体" panose="02010609060101010101" pitchFamily="49" charset="-122"/>
                <a:ea typeface="黑体" panose="02010609060101010101" pitchFamily="49" charset="-122"/>
              </a:rPr>
              <a:t>。</a:t>
            </a:r>
            <a:endParaRPr lang="en-US" altLang="zh-CN" sz="2000" dirty="0" smtClean="0">
              <a:solidFill>
                <a:srgbClr val="0000FF"/>
              </a:solidFill>
              <a:latin typeface="黑体" panose="02010609060101010101" pitchFamily="49" charset="-122"/>
              <a:ea typeface="黑体" panose="02010609060101010101" pitchFamily="49" charset="-122"/>
            </a:endParaRPr>
          </a:p>
          <a:p>
            <a:r>
              <a:rPr lang="zh-CN" altLang="en-US" sz="2000" dirty="0" smtClean="0">
                <a:solidFill>
                  <a:srgbClr val="C00000"/>
                </a:solidFill>
                <a:latin typeface="黑体" panose="02010609060101010101" pitchFamily="49" charset="-122"/>
                <a:ea typeface="黑体" panose="02010609060101010101" pitchFamily="49" charset="-122"/>
              </a:rPr>
              <a:t>从个人角度看：</a:t>
            </a:r>
            <a:endParaRPr lang="en-US" altLang="zh-CN" sz="2000" dirty="0" smtClean="0">
              <a:solidFill>
                <a:srgbClr val="C00000"/>
              </a:solidFill>
              <a:latin typeface="黑体" panose="02010609060101010101" pitchFamily="49" charset="-122"/>
              <a:ea typeface="黑体" panose="02010609060101010101" pitchFamily="49" charset="-122"/>
            </a:endParaRPr>
          </a:p>
          <a:p>
            <a:r>
              <a:rPr lang="en-US" altLang="zh-CN" sz="1800" dirty="0" smtClean="0">
                <a:latin typeface="黑体" panose="02010609060101010101" pitchFamily="49" charset="-122"/>
                <a:ea typeface="黑体" panose="02010609060101010101" pitchFamily="49" charset="-122"/>
              </a:rPr>
              <a:t>1.</a:t>
            </a:r>
            <a:r>
              <a:rPr lang="zh-CN" altLang="zh-CN" sz="1800" dirty="0" smtClean="0">
                <a:latin typeface="黑体" panose="02010609060101010101" pitchFamily="49" charset="-122"/>
                <a:ea typeface="黑体" panose="02010609060101010101" pitchFamily="49" charset="-122"/>
              </a:rPr>
              <a:t>希特勒</a:t>
            </a:r>
            <a:r>
              <a:rPr lang="zh-CN" altLang="zh-CN" sz="1800" dirty="0">
                <a:latin typeface="黑体" panose="02010609060101010101" pitchFamily="49" charset="-122"/>
                <a:ea typeface="黑体" panose="02010609060101010101" pitchFamily="49" charset="-122"/>
              </a:rPr>
              <a:t>青少年时期的曲折经历对他的顽固、乖戾之类的</a:t>
            </a:r>
            <a:r>
              <a:rPr lang="zh-CN" altLang="zh-CN" sz="1800" dirty="0" smtClean="0">
                <a:latin typeface="黑体" panose="02010609060101010101" pitchFamily="49" charset="-122"/>
                <a:ea typeface="黑体" panose="02010609060101010101" pitchFamily="49" charset="-122"/>
              </a:rPr>
              <a:t>性格形成</a:t>
            </a:r>
            <a:r>
              <a:rPr lang="zh-CN" altLang="zh-CN" sz="1800" dirty="0">
                <a:latin typeface="黑体" panose="02010609060101010101" pitchFamily="49" charset="-122"/>
                <a:ea typeface="黑体" panose="02010609060101010101" pitchFamily="49" charset="-122"/>
              </a:rPr>
              <a:t>有重大影响</a:t>
            </a:r>
            <a:r>
              <a:rPr lang="zh-CN" altLang="zh-CN" sz="1800" dirty="0" smtClean="0">
                <a:latin typeface="黑体" panose="02010609060101010101" pitchFamily="49" charset="-122"/>
                <a:ea typeface="黑体" panose="02010609060101010101" pitchFamily="49" charset="-122"/>
              </a:rPr>
              <a:t>。</a:t>
            </a:r>
            <a:endParaRPr lang="en-US" altLang="zh-CN" sz="1800" dirty="0" smtClean="0">
              <a:latin typeface="黑体" panose="02010609060101010101" pitchFamily="49" charset="-122"/>
              <a:ea typeface="黑体" panose="02010609060101010101" pitchFamily="49" charset="-122"/>
            </a:endParaRPr>
          </a:p>
          <a:p>
            <a:r>
              <a:rPr lang="en-US" altLang="zh-CN" sz="1800" dirty="0" smtClean="0">
                <a:latin typeface="黑体" panose="02010609060101010101" pitchFamily="49" charset="-122"/>
                <a:ea typeface="黑体" panose="02010609060101010101" pitchFamily="49" charset="-122"/>
              </a:rPr>
              <a:t>2.</a:t>
            </a:r>
            <a:r>
              <a:rPr lang="zh-CN" altLang="zh-CN" sz="1800" dirty="0" smtClean="0">
                <a:latin typeface="黑体" panose="02010609060101010101" pitchFamily="49" charset="-122"/>
                <a:ea typeface="黑体" panose="02010609060101010101" pitchFamily="49" charset="-122"/>
              </a:rPr>
              <a:t>这种</a:t>
            </a:r>
            <a:r>
              <a:rPr lang="zh-CN" altLang="zh-CN" sz="1800" dirty="0">
                <a:latin typeface="黑体" panose="02010609060101010101" pitchFamily="49" charset="-122"/>
                <a:ea typeface="黑体" panose="02010609060101010101" pitchFamily="49" charset="-122"/>
              </a:rPr>
              <a:t>性格对他以后的</a:t>
            </a:r>
            <a:r>
              <a:rPr lang="zh-CN" altLang="zh-CN" sz="1800" dirty="0" smtClean="0">
                <a:latin typeface="黑体" panose="02010609060101010101" pitchFamily="49" charset="-122"/>
                <a:ea typeface="黑体" panose="02010609060101010101" pitchFamily="49" charset="-122"/>
              </a:rPr>
              <a:t>经历</a:t>
            </a:r>
            <a:r>
              <a:rPr lang="zh-CN" altLang="en-US" sz="1800" dirty="0" smtClean="0">
                <a:latin typeface="黑体" panose="02010609060101010101" pitchFamily="49" charset="-122"/>
                <a:ea typeface="黑体" panose="02010609060101010101" pitchFamily="49" charset="-122"/>
              </a:rPr>
              <a:t>有着重要关联</a:t>
            </a:r>
            <a:r>
              <a:rPr lang="zh-CN" altLang="zh-CN" sz="1800" dirty="0" smtClean="0">
                <a:latin typeface="黑体" panose="02010609060101010101" pitchFamily="49" charset="-122"/>
                <a:ea typeface="黑体" panose="02010609060101010101" pitchFamily="49" charset="-122"/>
              </a:rPr>
              <a:t>。</a:t>
            </a:r>
            <a:endParaRPr lang="en-US" altLang="zh-CN" sz="1800" dirty="0" smtClean="0">
              <a:latin typeface="黑体" panose="02010609060101010101" pitchFamily="49" charset="-122"/>
              <a:ea typeface="黑体" panose="02010609060101010101" pitchFamily="49" charset="-122"/>
            </a:endParaRPr>
          </a:p>
          <a:p>
            <a:r>
              <a:rPr lang="zh-CN" altLang="en-US" sz="2000" dirty="0" smtClean="0">
                <a:solidFill>
                  <a:srgbClr val="C00000"/>
                </a:solidFill>
                <a:latin typeface="黑体" panose="02010609060101010101" pitchFamily="49" charset="-122"/>
                <a:ea typeface="黑体" panose="02010609060101010101" pitchFamily="49" charset="-122"/>
              </a:rPr>
              <a:t>从社会角度看：</a:t>
            </a:r>
            <a:endParaRPr lang="en-US" altLang="zh-CN" sz="2000" dirty="0" smtClean="0">
              <a:solidFill>
                <a:srgbClr val="C00000"/>
              </a:solidFill>
              <a:latin typeface="黑体" panose="02010609060101010101" pitchFamily="49" charset="-122"/>
              <a:ea typeface="黑体" panose="02010609060101010101" pitchFamily="49" charset="-122"/>
            </a:endParaRPr>
          </a:p>
          <a:p>
            <a:r>
              <a:rPr lang="en-US" altLang="zh-CN" sz="1800" dirty="0" smtClean="0">
                <a:latin typeface="黑体" panose="02010609060101010101" pitchFamily="49" charset="-122"/>
                <a:ea typeface="黑体" panose="02010609060101010101" pitchFamily="49" charset="-122"/>
              </a:rPr>
              <a:t>1.</a:t>
            </a:r>
            <a:r>
              <a:rPr lang="zh-CN" altLang="zh-CN" sz="1800" dirty="0" smtClean="0">
                <a:latin typeface="黑体" panose="02010609060101010101" pitchFamily="49" charset="-122"/>
                <a:ea typeface="黑体" panose="02010609060101010101" pitchFamily="49" charset="-122"/>
              </a:rPr>
              <a:t>希特勒</a:t>
            </a:r>
            <a:r>
              <a:rPr lang="zh-CN" altLang="zh-CN" sz="1800" dirty="0">
                <a:latin typeface="黑体" panose="02010609060101010101" pitchFamily="49" charset="-122"/>
                <a:ea typeface="黑体" panose="02010609060101010101" pitchFamily="49" charset="-122"/>
              </a:rPr>
              <a:t>的民族社会主义、反犹心理</a:t>
            </a:r>
            <a:r>
              <a:rPr lang="zh-CN" altLang="zh-CN" sz="1800" dirty="0" smtClean="0">
                <a:latin typeface="黑体" panose="02010609060101010101" pitchFamily="49" charset="-122"/>
                <a:ea typeface="黑体" panose="02010609060101010101" pitchFamily="49" charset="-122"/>
              </a:rPr>
              <a:t>等有着</a:t>
            </a:r>
            <a:r>
              <a:rPr lang="zh-CN" altLang="zh-CN" sz="1800" dirty="0">
                <a:latin typeface="黑体" panose="02010609060101010101" pitchFamily="49" charset="-122"/>
                <a:ea typeface="黑体" panose="02010609060101010101" pitchFamily="49" charset="-122"/>
              </a:rPr>
              <a:t>深刻的社会根源</a:t>
            </a:r>
            <a:r>
              <a:rPr lang="zh-CN" altLang="zh-CN" sz="1800" dirty="0" smtClean="0">
                <a:latin typeface="黑体" panose="02010609060101010101" pitchFamily="49" charset="-122"/>
                <a:ea typeface="黑体" panose="02010609060101010101" pitchFamily="49" charset="-122"/>
              </a:rPr>
              <a:t>。</a:t>
            </a:r>
            <a:endParaRPr lang="en-US" altLang="zh-CN" sz="1800" dirty="0" smtClean="0">
              <a:latin typeface="黑体" panose="02010609060101010101" pitchFamily="49" charset="-122"/>
              <a:ea typeface="黑体" panose="02010609060101010101" pitchFamily="49" charset="-122"/>
            </a:endParaRPr>
          </a:p>
          <a:p>
            <a:r>
              <a:rPr lang="en-US" altLang="zh-CN" sz="1800" dirty="0" smtClean="0">
                <a:latin typeface="黑体" panose="02010609060101010101" pitchFamily="49" charset="-122"/>
                <a:ea typeface="黑体" panose="02010609060101010101" pitchFamily="49" charset="-122"/>
              </a:rPr>
              <a:t>2.</a:t>
            </a:r>
            <a:r>
              <a:rPr lang="zh-CN" altLang="zh-CN" sz="1800" dirty="0" smtClean="0">
                <a:latin typeface="黑体" panose="02010609060101010101" pitchFamily="49" charset="-122"/>
                <a:ea typeface="黑体" panose="02010609060101010101" pitchFamily="49" charset="-122"/>
              </a:rPr>
              <a:t>首先</a:t>
            </a:r>
            <a:r>
              <a:rPr lang="zh-CN" altLang="zh-CN" sz="1800" dirty="0">
                <a:latin typeface="黑体" panose="02010609060101010101" pitchFamily="49" charset="-122"/>
                <a:ea typeface="黑体" panose="02010609060101010101" pitchFamily="49" charset="-122"/>
              </a:rPr>
              <a:t>要考察当时德国各阶层的生产生活状况，弄清纳粹产生和得势的社会根源，然后再考察希特勒如何通过各种手段控制了纳粹，并进而统治了德国</a:t>
            </a:r>
            <a:r>
              <a:rPr lang="zh-CN" altLang="zh-CN" sz="1800" dirty="0" smtClean="0">
                <a:latin typeface="黑体" panose="02010609060101010101" pitchFamily="49" charset="-122"/>
                <a:ea typeface="黑体" panose="02010609060101010101" pitchFamily="49" charset="-122"/>
              </a:rPr>
              <a:t>。</a:t>
            </a:r>
            <a:endParaRPr lang="en-US" altLang="zh-CN" sz="1800" dirty="0" smtClean="0">
              <a:latin typeface="黑体" panose="02010609060101010101" pitchFamily="49" charset="-122"/>
              <a:ea typeface="黑体" panose="02010609060101010101" pitchFamily="49" charset="-122"/>
            </a:endParaRPr>
          </a:p>
          <a:p>
            <a:r>
              <a:rPr lang="zh-CN" altLang="zh-CN" sz="2000" dirty="0" smtClean="0">
                <a:latin typeface="黑体" panose="02010609060101010101" pitchFamily="49" charset="-122"/>
                <a:ea typeface="黑体" panose="02010609060101010101" pitchFamily="49" charset="-122"/>
              </a:rPr>
              <a:t>总之</a:t>
            </a:r>
            <a:r>
              <a:rPr lang="zh-CN" altLang="zh-CN" sz="2000" dirty="0">
                <a:latin typeface="黑体" panose="02010609060101010101" pitchFamily="49" charset="-122"/>
                <a:ea typeface="黑体" panose="02010609060101010101" pitchFamily="49" charset="-122"/>
              </a:rPr>
              <a:t>，希特勒无非是纳粹的化身，而纳粹无非是德国当时特定的现实生活的产物</a:t>
            </a:r>
            <a:r>
              <a:rPr lang="zh-CN" altLang="zh-CN" sz="2000" dirty="0" smtClean="0">
                <a:latin typeface="黑体" panose="02010609060101010101" pitchFamily="49" charset="-122"/>
                <a:ea typeface="黑体" panose="02010609060101010101" pitchFamily="49" charset="-122"/>
              </a:rPr>
              <a:t>。</a:t>
            </a:r>
            <a:endParaRPr lang="zh-CN" altLang="en-US" sz="2000" dirty="0"/>
          </a:p>
        </p:txBody>
      </p:sp>
    </p:spTree>
  </p:cSld>
  <p:clrMapOvr>
    <a:masterClrMapping/>
  </p:clrMapOvr>
  <mc:AlternateContent xmlns:mc="http://schemas.openxmlformats.org/markup-compatibility/2006" xmlns:p14="http://schemas.microsoft.com/office/powerpoint/2010/main">
    <mc:Choice Requires="p14">
      <p:transition spd="slow" p14:dur="275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30333" t="4089" r="29559" b="4178"/>
          <a:stretch>
            <a:fillRect/>
          </a:stretch>
        </p:blipFill>
        <p:spPr>
          <a:xfrm>
            <a:off x="365760" y="384048"/>
            <a:ext cx="2193887" cy="4370833"/>
          </a:xfrm>
          <a:prstGeom prst="rect">
            <a:avLst/>
          </a:prstGeom>
        </p:spPr>
      </p:pic>
      <p:sp>
        <p:nvSpPr>
          <p:cNvPr id="2" name="TextBox 1"/>
          <p:cNvSpPr txBox="1">
            <a:spLocks noChangeArrowheads="1"/>
          </p:cNvSpPr>
          <p:nvPr/>
        </p:nvSpPr>
        <p:spPr bwMode="auto">
          <a:xfrm>
            <a:off x="2946798" y="2081213"/>
            <a:ext cx="5436394" cy="1770646"/>
          </a:xfrm>
          <a:prstGeom prst="rect">
            <a:avLst/>
          </a:prstGeom>
          <a:noFill/>
          <a:ln w="9525">
            <a:noFill/>
            <a:miter lim="800000"/>
          </a:ln>
        </p:spPr>
        <p:txBody>
          <a:bodyPr lIns="92362" tIns="46181" rIns="92362" bIns="46181">
            <a:spAutoFit/>
          </a:bodyPr>
          <a:lstStyle/>
          <a:p>
            <a:pPr algn="ctr" defTabSz="692785"/>
            <a:r>
              <a:rPr lang="zh-CN" altLang="en-US" sz="7300" dirty="0">
                <a:solidFill>
                  <a:srgbClr val="960000"/>
                </a:solidFill>
                <a:latin typeface="华文琥珀" pitchFamily="2" charset="-122"/>
                <a:ea typeface="华文琥珀" pitchFamily="2" charset="-122"/>
              </a:rPr>
              <a:t>谢谢大家</a:t>
            </a:r>
          </a:p>
          <a:p>
            <a:pPr algn="ctr" defTabSz="692785"/>
            <a:r>
              <a:rPr lang="en-US" altLang="zh-CN" sz="3600" dirty="0">
                <a:solidFill>
                  <a:srgbClr val="960000"/>
                </a:solidFill>
                <a:latin typeface="李旭科毛笔行书"/>
                <a:ea typeface="李旭科毛笔行书"/>
                <a:cs typeface="李旭科毛笔行书"/>
              </a:rPr>
              <a:t>Thank you</a:t>
            </a:r>
          </a:p>
        </p:txBody>
      </p:sp>
    </p:spTree>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4068992176"/>
              </p:ext>
            </p:extLst>
          </p:nvPr>
        </p:nvGraphicFramePr>
        <p:xfrm>
          <a:off x="803970" y="1648022"/>
          <a:ext cx="4283968"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5" descr="笔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726" y="2763386"/>
            <a:ext cx="2668260" cy="162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1763688" y="483518"/>
            <a:ext cx="5262979" cy="769441"/>
          </a:xfrm>
          <a:prstGeom prst="rect">
            <a:avLst/>
          </a:prstGeom>
          <a:noFill/>
        </p:spPr>
        <p:txBody>
          <a:bodyPr wrap="none" rtlCol="0">
            <a:spAutoFit/>
          </a:bodyPr>
          <a:lstStyle/>
          <a:p>
            <a:r>
              <a:rPr lang="zh-CN" altLang="en-US" sz="4400" dirty="0" smtClean="0">
                <a:solidFill>
                  <a:srgbClr val="C00000"/>
                </a:solidFill>
                <a:latin typeface="黑体" panose="02010609060101010101" pitchFamily="49" charset="-122"/>
                <a:ea typeface="黑体" panose="02010609060101010101" pitchFamily="49" charset="-122"/>
              </a:rPr>
              <a:t>历史认识的三个阶段</a:t>
            </a:r>
            <a:endParaRPr lang="zh-CN" altLang="en-US" sz="4400" dirty="0">
              <a:solidFill>
                <a:srgbClr val="C000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20395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图示 1"/>
          <p:cNvGraphicFramePr/>
          <p:nvPr/>
        </p:nvGraphicFramePr>
        <p:xfrm>
          <a:off x="803970" y="1648022"/>
          <a:ext cx="4283968"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35" descr="笔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726" y="2763386"/>
            <a:ext cx="2668260" cy="162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2555776" y="483518"/>
            <a:ext cx="5212080" cy="768350"/>
          </a:xfrm>
          <a:prstGeom prst="rect">
            <a:avLst/>
          </a:prstGeom>
          <a:noFill/>
        </p:spPr>
        <p:txBody>
          <a:bodyPr wrap="none" rtlCol="0">
            <a:spAutoFit/>
          </a:bodyPr>
          <a:lstStyle/>
          <a:p>
            <a:r>
              <a:rPr lang="zh-CN" altLang="en-US" sz="4400" dirty="0" smtClean="0">
                <a:solidFill>
                  <a:srgbClr val="C00000"/>
                </a:solidFill>
                <a:latin typeface="黑体" panose="02010609060101010101" pitchFamily="49" charset="-122"/>
                <a:ea typeface="黑体" panose="02010609060101010101" pitchFamily="49" charset="-122"/>
              </a:rPr>
              <a:t>历史认识的三重判断</a:t>
            </a:r>
            <a:endParaRPr lang="zh-CN" altLang="en-US" sz="4400" dirty="0">
              <a:solidFill>
                <a:srgbClr val="C0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平衡">
  <a:themeElements>
    <a:clrScheme name="平衡">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平衡">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5928</Words>
  <Application>Microsoft Office PowerPoint</Application>
  <PresentationFormat>全屏显示(16:9)</PresentationFormat>
  <Paragraphs>471</Paragraphs>
  <Slides>79</Slides>
  <Notes>1</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79</vt:i4>
      </vt:variant>
    </vt:vector>
  </HeadingPairs>
  <TitlesOfParts>
    <vt:vector size="106" baseType="lpstr">
      <vt:lpstr>Franklin Gothic Book</vt:lpstr>
      <vt:lpstr>Perpetua</vt:lpstr>
      <vt:lpstr>-webkit-standard</vt:lpstr>
      <vt:lpstr>等线</vt:lpstr>
      <vt:lpstr>方正行楷简体</vt:lpstr>
      <vt:lpstr>仿宋_GB2312</vt:lpstr>
      <vt:lpstr>黑体</vt:lpstr>
      <vt:lpstr>华文琥珀</vt:lpstr>
      <vt:lpstr>华文楷体</vt:lpstr>
      <vt:lpstr>华文隶书</vt:lpstr>
      <vt:lpstr>华文新魏</vt:lpstr>
      <vt:lpstr>华文中宋</vt:lpstr>
      <vt:lpstr>楷体</vt:lpstr>
      <vt:lpstr>李旭科毛笔行书</vt:lpstr>
      <vt:lpstr>隶书</vt:lpstr>
      <vt:lpstr>宋体</vt:lpstr>
      <vt:lpstr>微软雅黑</vt:lpstr>
      <vt:lpstr>幼圆</vt:lpstr>
      <vt:lpstr>Arial</vt:lpstr>
      <vt:lpstr>Calibri</vt:lpstr>
      <vt:lpstr>Helvetica</vt:lpstr>
      <vt:lpstr>Times New Roman</vt:lpstr>
      <vt:lpstr>Trebuchet MS</vt:lpstr>
      <vt:lpstr>Wingdings</vt:lpstr>
      <vt:lpstr>Wingdings 2</vt:lpstr>
      <vt:lpstr>Wingdings 3</vt:lpstr>
      <vt:lpstr>平衡</vt:lpstr>
      <vt:lpstr>PowerPoint 演示文稿</vt:lpstr>
      <vt:lpstr>如何认识历史学科核心素养？</vt:lpstr>
      <vt:lpstr>PowerPoint 演示文稿</vt:lpstr>
      <vt:lpstr>历史学科的教育价值</vt:lpstr>
      <vt:lpstr>PowerPoint 演示文稿</vt:lpstr>
      <vt:lpstr>学科核心素养</vt:lpstr>
      <vt:lpstr>PowerPoint 演示文稿</vt:lpstr>
      <vt:lpstr>PowerPoint 演示文稿</vt:lpstr>
      <vt:lpstr>PowerPoint 演示文稿</vt:lpstr>
      <vt:lpstr>PowerPoint 演示文稿</vt:lpstr>
      <vt:lpstr>史料实证</vt:lpstr>
      <vt:lpstr>史料实证</vt:lpstr>
      <vt:lpstr>史料实证</vt:lpstr>
      <vt:lpstr>PowerPoint 演示文稿</vt:lpstr>
      <vt:lpstr>PowerPoint 演示文稿</vt:lpstr>
      <vt:lpstr>PowerPoint 演示文稿</vt:lpstr>
      <vt:lpstr>PowerPoint 演示文稿</vt:lpstr>
      <vt:lpstr>PowerPoint 演示文稿</vt:lpstr>
      <vt:lpstr>如何认识历史课堂教学？</vt:lpstr>
      <vt:lpstr>什么是课程标准？</vt:lpstr>
      <vt:lpstr>PowerPoint 演示文稿</vt:lpstr>
      <vt:lpstr>PowerPoint 演示文稿</vt:lpstr>
      <vt:lpstr>课程目标与教学目标</vt:lpstr>
      <vt:lpstr>学生为什么要学习历史？</vt:lpstr>
      <vt:lpstr>我们为什么要学习历史？</vt:lpstr>
      <vt:lpstr>我们为什么要学习历史？</vt:lpstr>
      <vt:lpstr>PowerPoint 演示文稿</vt:lpstr>
      <vt:lpstr>PowerPoint 演示文稿</vt:lpstr>
      <vt:lpstr>什么是历史教学？</vt:lpstr>
      <vt:lpstr>当前学生普遍存在的问题</vt:lpstr>
      <vt:lpstr>PowerPoint 演示文稿</vt:lpstr>
      <vt:lpstr>PowerPoint 演示文稿</vt:lpstr>
      <vt:lpstr>PowerPoint 演示文稿</vt:lpstr>
      <vt:lpstr>PowerPoint 演示文稿</vt:lpstr>
      <vt:lpstr>历史教学的三个维度</vt:lpstr>
      <vt:lpstr>历史课堂设计的三个维度</vt:lpstr>
      <vt:lpstr>怎样设计历史教学？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基于唯物史观的历史解释</vt:lpstr>
      <vt:lpstr>（一）历史发展的终极原因</vt:lpstr>
      <vt:lpstr>（一）历史发展的终极原因</vt:lpstr>
      <vt:lpstr>（一）历史发展的终极原因</vt:lpstr>
      <vt:lpstr>（一）历史发展的终极原因</vt:lpstr>
      <vt:lpstr>（一）历史发展的终极原因</vt:lpstr>
      <vt:lpstr>PowerPoint 演示文稿</vt:lpstr>
      <vt:lpstr>（一）历史发展的终极原因</vt:lpstr>
      <vt:lpstr>（一）历史发展的终极原因</vt:lpstr>
      <vt:lpstr>（一）历史发展的终极原因</vt:lpstr>
      <vt:lpstr>（一）历史发展的终极原因</vt:lpstr>
      <vt:lpstr>（二）“生活决定意识”</vt:lpstr>
      <vt:lpstr>（二）“生活决定意识”</vt:lpstr>
      <vt:lpstr>（二）“生活决定意识”</vt:lpstr>
      <vt:lpstr>（二）“生活决定意识”</vt:lpstr>
      <vt:lpstr>（二）“生活决定意识”</vt:lpstr>
      <vt:lpstr>（二）“生活决定意识”</vt:lpstr>
      <vt:lpstr>（二）“生活决定意识”</vt:lpstr>
      <vt:lpstr>（二）“生活决定意识”</vt:lpstr>
      <vt:lpstr>PowerPoint 演示文稿</vt:lpstr>
      <vt:lpstr>（二）“生活决定意识”</vt:lpstr>
      <vt:lpstr>（二）“生活决定意识”</vt:lpstr>
      <vt:lpstr>（二）“生活决定意识”</vt:lpstr>
      <vt:lpstr>（三）人民史观</vt:lpstr>
      <vt:lpstr>（三）人民史观</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mlyzxxzx</dc:creator>
  <cp:lastModifiedBy>Windows 用户</cp:lastModifiedBy>
  <cp:revision>139</cp:revision>
  <dcterms:created xsi:type="dcterms:W3CDTF">2018-05-21T13:59:00Z</dcterms:created>
  <dcterms:modified xsi:type="dcterms:W3CDTF">2018-07-22T06:39:48Z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