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97"/>
  </p:notesMasterIdLst>
  <p:handoutMasterIdLst>
    <p:handoutMasterId r:id="rId98"/>
  </p:handoutMasterIdLst>
  <p:sldIdLst>
    <p:sldId id="593" r:id="rId2"/>
    <p:sldId id="755" r:id="rId3"/>
    <p:sldId id="756" r:id="rId4"/>
    <p:sldId id="490" r:id="rId5"/>
    <p:sldId id="757" r:id="rId6"/>
    <p:sldId id="715" r:id="rId7"/>
    <p:sldId id="491" r:id="rId8"/>
    <p:sldId id="492" r:id="rId9"/>
    <p:sldId id="750" r:id="rId10"/>
    <p:sldId id="494" r:id="rId11"/>
    <p:sldId id="698" r:id="rId12"/>
    <p:sldId id="699" r:id="rId13"/>
    <p:sldId id="495" r:id="rId14"/>
    <p:sldId id="496" r:id="rId15"/>
    <p:sldId id="497" r:id="rId16"/>
    <p:sldId id="498" r:id="rId17"/>
    <p:sldId id="499" r:id="rId18"/>
    <p:sldId id="500" r:id="rId19"/>
    <p:sldId id="515" r:id="rId20"/>
    <p:sldId id="761" r:id="rId21"/>
    <p:sldId id="516" r:id="rId22"/>
    <p:sldId id="758" r:id="rId23"/>
    <p:sldId id="760" r:id="rId24"/>
    <p:sldId id="521" r:id="rId25"/>
    <p:sldId id="522" r:id="rId26"/>
    <p:sldId id="523" r:id="rId27"/>
    <p:sldId id="524" r:id="rId28"/>
    <p:sldId id="525" r:id="rId29"/>
    <p:sldId id="649" r:id="rId30"/>
    <p:sldId id="650" r:id="rId31"/>
    <p:sldId id="528" r:id="rId32"/>
    <p:sldId id="529" r:id="rId33"/>
    <p:sldId id="718" r:id="rId34"/>
    <p:sldId id="531" r:id="rId35"/>
    <p:sldId id="532" r:id="rId36"/>
    <p:sldId id="533" r:id="rId37"/>
    <p:sldId id="534" r:id="rId38"/>
    <p:sldId id="535" r:id="rId39"/>
    <p:sldId id="536" r:id="rId40"/>
    <p:sldId id="682" r:id="rId41"/>
    <p:sldId id="538" r:id="rId42"/>
    <p:sldId id="683" r:id="rId43"/>
    <p:sldId id="667" r:id="rId44"/>
    <p:sldId id="700" r:id="rId45"/>
    <p:sldId id="701" r:id="rId46"/>
    <p:sldId id="702" r:id="rId47"/>
    <p:sldId id="703" r:id="rId48"/>
    <p:sldId id="704" r:id="rId49"/>
    <p:sldId id="705" r:id="rId50"/>
    <p:sldId id="727" r:id="rId51"/>
    <p:sldId id="706" r:id="rId52"/>
    <p:sldId id="719" r:id="rId53"/>
    <p:sldId id="720" r:id="rId54"/>
    <p:sldId id="721" r:id="rId55"/>
    <p:sldId id="722" r:id="rId56"/>
    <p:sldId id="723" r:id="rId57"/>
    <p:sldId id="724" r:id="rId58"/>
    <p:sldId id="725" r:id="rId59"/>
    <p:sldId id="726" r:id="rId60"/>
    <p:sldId id="707" r:id="rId61"/>
    <p:sldId id="708" r:id="rId62"/>
    <p:sldId id="710" r:id="rId63"/>
    <p:sldId id="748" r:id="rId64"/>
    <p:sldId id="711" r:id="rId65"/>
    <p:sldId id="731" r:id="rId66"/>
    <p:sldId id="732" r:id="rId67"/>
    <p:sldId id="733" r:id="rId68"/>
    <p:sldId id="734" r:id="rId69"/>
    <p:sldId id="735" r:id="rId70"/>
    <p:sldId id="736" r:id="rId71"/>
    <p:sldId id="737" r:id="rId72"/>
    <p:sldId id="738" r:id="rId73"/>
    <p:sldId id="739" r:id="rId74"/>
    <p:sldId id="740" r:id="rId75"/>
    <p:sldId id="741" r:id="rId76"/>
    <p:sldId id="742" r:id="rId77"/>
    <p:sldId id="743" r:id="rId78"/>
    <p:sldId id="744" r:id="rId79"/>
    <p:sldId id="745" r:id="rId80"/>
    <p:sldId id="746" r:id="rId81"/>
    <p:sldId id="747" r:id="rId82"/>
    <p:sldId id="754" r:id="rId83"/>
    <p:sldId id="712" r:id="rId84"/>
    <p:sldId id="713" r:id="rId85"/>
    <p:sldId id="714" r:id="rId86"/>
    <p:sldId id="762" r:id="rId87"/>
    <p:sldId id="728" r:id="rId88"/>
    <p:sldId id="729" r:id="rId89"/>
    <p:sldId id="730" r:id="rId90"/>
    <p:sldId id="606" r:id="rId91"/>
    <p:sldId id="607" r:id="rId92"/>
    <p:sldId id="609" r:id="rId93"/>
    <p:sldId id="610" r:id="rId94"/>
    <p:sldId id="753" r:id="rId95"/>
    <p:sldId id="647" r:id="rId96"/>
  </p:sldIdLst>
  <p:sldSz cx="12192000" cy="6858000"/>
  <p:notesSz cx="9144000" cy="6858000"/>
  <p:embeddedFontLst>
    <p:embeddedFont>
      <p:font typeface="Verdana" panose="020B0604030504040204" pitchFamily="34" charset="0"/>
      <p:regular r:id="rId99"/>
      <p:bold r:id="rId100"/>
      <p:italic r:id="rId101"/>
      <p:boldItalic r:id="rId102"/>
    </p:embeddedFont>
    <p:embeddedFont>
      <p:font typeface="黑体" panose="02010609060101010101" pitchFamily="49" charset="-122"/>
      <p:regular r:id="rId103"/>
    </p:embeddedFont>
    <p:embeddedFont>
      <p:font typeface="微软雅黑" panose="020B0503020204020204" pitchFamily="34" charset="-122"/>
      <p:regular r:id="rId104"/>
      <p:bold r:id="rId105"/>
    </p:embeddedFont>
    <p:embeddedFont>
      <p:font typeface="Calibri" panose="020F0502020204030204" pitchFamily="34" charset="0"/>
      <p:regular r:id="rId106"/>
      <p:bold r:id="rId107"/>
      <p:italic r:id="rId108"/>
      <p:boldItalic r:id="rId10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EB7"/>
    <a:srgbClr val="E87071"/>
    <a:srgbClr val="FF9966"/>
    <a:srgbClr val="0000FF"/>
    <a:srgbClr val="9E2D1E"/>
    <a:srgbClr val="EFB7EC"/>
    <a:srgbClr val="01ACBE"/>
    <a:srgbClr val="FFB850"/>
    <a:srgbClr val="FFD253"/>
    <a:srgbClr val="FDD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424" autoAdjust="0"/>
  </p:normalViewPr>
  <p:slideViewPr>
    <p:cSldViewPr snapToGrid="0" showGuides="1">
      <p:cViewPr varScale="1">
        <p:scale>
          <a:sx n="93" d="100"/>
          <a:sy n="93" d="100"/>
        </p:scale>
        <p:origin x="80" y="124"/>
      </p:cViewPr>
      <p:guideLst>
        <p:guide orient="horz" pos="2160"/>
        <p:guide pos="3840"/>
      </p:guideLst>
    </p:cSldViewPr>
  </p:slideViewPr>
  <p:notesTextViewPr>
    <p:cViewPr>
      <p:scale>
        <a:sx n="1" d="1"/>
        <a:sy n="1" d="1"/>
      </p:scale>
      <p:origin x="0" y="0"/>
    </p:cViewPr>
  </p:notesTextViewPr>
  <p:sorterViewPr>
    <p:cViewPr>
      <p:scale>
        <a:sx n="100" d="100"/>
        <a:sy n="100" d="100"/>
      </p:scale>
      <p:origin x="0" y="98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font" Target="fonts/font9.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5.fntdata"/><Relationship Id="rId108" Type="http://schemas.openxmlformats.org/officeDocument/2006/relationships/font" Target="fonts/font10.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E30A7-F747-4C8D-BA8B-721816CA388F}" type="doc">
      <dgm:prSet loTypeId="urn:microsoft.com/office/officeart/2005/8/layout/cycle8" loCatId="cycle" qsTypeId="urn:microsoft.com/office/officeart/2005/8/quickstyle/simple1" qsCatId="simple" csTypeId="urn:microsoft.com/office/officeart/2005/8/colors/colorful1#1" csCatId="colorful" phldr="1"/>
      <dgm:spPr/>
    </dgm:pt>
    <dgm:pt modelId="{C8895ACE-28FA-4ED6-A888-76FD04634B28}">
      <dgm:prSet phldrT="[文本]" custT="1"/>
      <dgm:spPr/>
      <dgm:t>
        <a:bodyPr/>
        <a:lstStyle/>
        <a:p>
          <a:r>
            <a:rPr lang="zh-CN" altLang="en-US" sz="2800" b="1" dirty="0" smtClean="0">
              <a:effectLst>
                <a:outerShdw blurRad="38100" dist="38100" dir="2700000" algn="tl">
                  <a:srgbClr val="000000">
                    <a:alpha val="43137"/>
                  </a:srgbClr>
                </a:outerShdw>
              </a:effectLst>
              <a:latin typeface="+mn-lt"/>
              <a:ea typeface="+mn-ea"/>
              <a:cs typeface="+mn-ea"/>
              <a:sym typeface="+mn-lt"/>
            </a:rPr>
            <a:t>健康</a:t>
          </a:r>
          <a:endParaRPr lang="en-US" altLang="zh-CN" sz="2800" b="1" dirty="0" smtClean="0">
            <a:effectLst>
              <a:outerShdw blurRad="38100" dist="38100" dir="2700000" algn="tl">
                <a:srgbClr val="000000">
                  <a:alpha val="43137"/>
                </a:srgbClr>
              </a:outerShdw>
            </a:effectLst>
            <a:latin typeface="+mn-lt"/>
            <a:ea typeface="+mn-ea"/>
            <a:cs typeface="+mn-ea"/>
            <a:sym typeface="+mn-lt"/>
          </a:endParaRPr>
        </a:p>
        <a:p>
          <a:r>
            <a:rPr lang="zh-CN" altLang="en-US" sz="2800" b="1" dirty="0" smtClean="0">
              <a:effectLst>
                <a:outerShdw blurRad="38100" dist="38100" dir="2700000" algn="tl">
                  <a:srgbClr val="000000">
                    <a:alpha val="43137"/>
                  </a:srgbClr>
                </a:outerShdw>
              </a:effectLst>
              <a:latin typeface="+mn-lt"/>
              <a:ea typeface="+mn-ea"/>
              <a:cs typeface="+mn-ea"/>
              <a:sym typeface="+mn-lt"/>
            </a:rPr>
            <a:t>行为</a:t>
          </a:r>
          <a:endParaRPr lang="zh-CN" altLang="en-US" sz="2800" b="1" dirty="0">
            <a:effectLst>
              <a:outerShdw blurRad="38100" dist="38100" dir="2700000" algn="tl">
                <a:srgbClr val="000000">
                  <a:alpha val="43137"/>
                </a:srgbClr>
              </a:outerShdw>
            </a:effectLst>
            <a:latin typeface="+mn-lt"/>
            <a:ea typeface="+mn-ea"/>
            <a:cs typeface="+mn-ea"/>
            <a:sym typeface="+mn-lt"/>
          </a:endParaRPr>
        </a:p>
      </dgm:t>
    </dgm:pt>
    <dgm:pt modelId="{F839F480-E1B4-418B-B088-E9F466F49E3E}" type="parTrans" cxnId="{B0106BC7-8B86-4D34-9C5D-0B5C306527D3}">
      <dgm:prSet/>
      <dgm:spPr/>
      <dgm:t>
        <a:bodyPr/>
        <a:lstStyle/>
        <a:p>
          <a:endParaRPr lang="zh-CN" altLang="en-US"/>
        </a:p>
      </dgm:t>
    </dgm:pt>
    <dgm:pt modelId="{82B17585-8419-456F-95D5-2483AC0D5E28}" type="sibTrans" cxnId="{B0106BC7-8B86-4D34-9C5D-0B5C306527D3}">
      <dgm:prSet/>
      <dgm:spPr/>
      <dgm:t>
        <a:bodyPr/>
        <a:lstStyle/>
        <a:p>
          <a:endParaRPr lang="zh-CN" altLang="en-US"/>
        </a:p>
      </dgm:t>
    </dgm:pt>
    <dgm:pt modelId="{88D31C98-F010-4824-9C66-0E264DC1031D}">
      <dgm:prSet phldrT="[文本]" custT="1"/>
      <dgm:spPr/>
      <dgm:t>
        <a:bodyPr/>
        <a:lstStyle/>
        <a:p>
          <a:r>
            <a:rPr lang="zh-CN" altLang="en-US" sz="2800" b="1" dirty="0" smtClean="0">
              <a:effectLst>
                <a:outerShdw blurRad="38100" dist="38100" dir="2700000" algn="tl">
                  <a:srgbClr val="000000">
                    <a:alpha val="43137"/>
                  </a:srgbClr>
                </a:outerShdw>
              </a:effectLst>
              <a:latin typeface="+mn-lt"/>
              <a:ea typeface="+mn-ea"/>
              <a:cs typeface="+mn-ea"/>
              <a:sym typeface="+mn-lt"/>
            </a:rPr>
            <a:t>体育</a:t>
          </a:r>
          <a:endParaRPr lang="en-US" altLang="zh-CN" sz="2800" b="1" dirty="0" smtClean="0">
            <a:effectLst>
              <a:outerShdw blurRad="38100" dist="38100" dir="2700000" algn="tl">
                <a:srgbClr val="000000">
                  <a:alpha val="43137"/>
                </a:srgbClr>
              </a:outerShdw>
            </a:effectLst>
            <a:latin typeface="+mn-lt"/>
            <a:ea typeface="+mn-ea"/>
            <a:cs typeface="+mn-ea"/>
            <a:sym typeface="+mn-lt"/>
          </a:endParaRPr>
        </a:p>
        <a:p>
          <a:r>
            <a:rPr lang="zh-CN" altLang="en-US" sz="2800" b="1" dirty="0" smtClean="0">
              <a:effectLst>
                <a:outerShdw blurRad="38100" dist="38100" dir="2700000" algn="tl">
                  <a:srgbClr val="000000">
                    <a:alpha val="43137"/>
                  </a:srgbClr>
                </a:outerShdw>
              </a:effectLst>
              <a:latin typeface="+mn-lt"/>
              <a:ea typeface="+mn-ea"/>
              <a:cs typeface="+mn-ea"/>
              <a:sym typeface="+mn-lt"/>
            </a:rPr>
            <a:t>品德</a:t>
          </a:r>
          <a:endParaRPr lang="zh-CN" altLang="en-US" sz="2800" b="1" dirty="0">
            <a:effectLst>
              <a:outerShdw blurRad="38100" dist="38100" dir="2700000" algn="tl">
                <a:srgbClr val="000000">
                  <a:alpha val="43137"/>
                </a:srgbClr>
              </a:outerShdw>
            </a:effectLst>
            <a:latin typeface="+mn-lt"/>
            <a:ea typeface="+mn-ea"/>
            <a:cs typeface="+mn-ea"/>
            <a:sym typeface="+mn-lt"/>
          </a:endParaRPr>
        </a:p>
      </dgm:t>
    </dgm:pt>
    <dgm:pt modelId="{A3D251D2-3C1B-4B17-B108-70B28CF4DB9C}" type="parTrans" cxnId="{5D79686B-6865-4DC3-A1E4-5B32A7044672}">
      <dgm:prSet/>
      <dgm:spPr/>
      <dgm:t>
        <a:bodyPr/>
        <a:lstStyle/>
        <a:p>
          <a:endParaRPr lang="zh-CN" altLang="en-US"/>
        </a:p>
      </dgm:t>
    </dgm:pt>
    <dgm:pt modelId="{34063230-D0E9-4CE2-8266-4B210CA98538}" type="sibTrans" cxnId="{5D79686B-6865-4DC3-A1E4-5B32A7044672}">
      <dgm:prSet/>
      <dgm:spPr/>
      <dgm:t>
        <a:bodyPr/>
        <a:lstStyle/>
        <a:p>
          <a:endParaRPr lang="zh-CN" altLang="en-US"/>
        </a:p>
      </dgm:t>
    </dgm:pt>
    <dgm:pt modelId="{0B07BC08-BB30-455A-AB28-DF8AD697A7A3}">
      <dgm:prSet phldrT="[文本]" custT="1"/>
      <dgm:spPr/>
      <dgm:t>
        <a:bodyPr/>
        <a:lstStyle/>
        <a:p>
          <a:r>
            <a:rPr lang="zh-CN" altLang="en-US" sz="2800" b="1" dirty="0" smtClean="0">
              <a:effectLst>
                <a:outerShdw blurRad="38100" dist="38100" dir="2700000" algn="tl">
                  <a:srgbClr val="000000">
                    <a:alpha val="43137"/>
                  </a:srgbClr>
                </a:outerShdw>
              </a:effectLst>
              <a:latin typeface="+mn-lt"/>
              <a:ea typeface="+mn-ea"/>
              <a:cs typeface="+mn-ea"/>
              <a:sym typeface="+mn-lt"/>
            </a:rPr>
            <a:t>运动</a:t>
          </a:r>
          <a:endParaRPr lang="en-US" altLang="zh-CN" sz="2800" b="1" dirty="0" smtClean="0">
            <a:effectLst>
              <a:outerShdw blurRad="38100" dist="38100" dir="2700000" algn="tl">
                <a:srgbClr val="000000">
                  <a:alpha val="43137"/>
                </a:srgbClr>
              </a:outerShdw>
            </a:effectLst>
            <a:latin typeface="+mn-lt"/>
            <a:ea typeface="+mn-ea"/>
            <a:cs typeface="+mn-ea"/>
            <a:sym typeface="+mn-lt"/>
          </a:endParaRPr>
        </a:p>
        <a:p>
          <a:r>
            <a:rPr lang="zh-CN" altLang="en-US" sz="2800" b="1" dirty="0" smtClean="0">
              <a:effectLst>
                <a:outerShdw blurRad="38100" dist="38100" dir="2700000" algn="tl">
                  <a:srgbClr val="000000">
                    <a:alpha val="43137"/>
                  </a:srgbClr>
                </a:outerShdw>
              </a:effectLst>
              <a:latin typeface="+mn-lt"/>
              <a:ea typeface="+mn-ea"/>
              <a:cs typeface="+mn-ea"/>
              <a:sym typeface="+mn-lt"/>
            </a:rPr>
            <a:t>能力</a:t>
          </a:r>
          <a:endParaRPr lang="zh-CN" altLang="en-US" sz="2800" b="1" dirty="0">
            <a:effectLst>
              <a:outerShdw blurRad="38100" dist="38100" dir="2700000" algn="tl">
                <a:srgbClr val="000000">
                  <a:alpha val="43137"/>
                </a:srgbClr>
              </a:outerShdw>
            </a:effectLst>
            <a:latin typeface="+mn-lt"/>
            <a:ea typeface="+mn-ea"/>
            <a:cs typeface="+mn-ea"/>
            <a:sym typeface="+mn-lt"/>
          </a:endParaRPr>
        </a:p>
      </dgm:t>
    </dgm:pt>
    <dgm:pt modelId="{26F77E2E-39D1-4C0E-A1C0-B09A76BAD668}" type="parTrans" cxnId="{0B198287-F97C-4878-A937-7CAF7DFDDFF5}">
      <dgm:prSet/>
      <dgm:spPr/>
      <dgm:t>
        <a:bodyPr/>
        <a:lstStyle/>
        <a:p>
          <a:endParaRPr lang="zh-CN" altLang="en-US"/>
        </a:p>
      </dgm:t>
    </dgm:pt>
    <dgm:pt modelId="{C8F09ADE-17AD-4BB1-87E7-2034BE905541}" type="sibTrans" cxnId="{0B198287-F97C-4878-A937-7CAF7DFDDFF5}">
      <dgm:prSet/>
      <dgm:spPr/>
      <dgm:t>
        <a:bodyPr/>
        <a:lstStyle/>
        <a:p>
          <a:endParaRPr lang="zh-CN" altLang="en-US"/>
        </a:p>
      </dgm:t>
    </dgm:pt>
    <dgm:pt modelId="{C61DE624-149E-409B-94A5-B1E7141E3BD2}" type="pres">
      <dgm:prSet presAssocID="{855E30A7-F747-4C8D-BA8B-721816CA388F}" presName="compositeShape" presStyleCnt="0">
        <dgm:presLayoutVars>
          <dgm:chMax val="7"/>
          <dgm:dir/>
          <dgm:resizeHandles val="exact"/>
        </dgm:presLayoutVars>
      </dgm:prSet>
      <dgm:spPr/>
    </dgm:pt>
    <dgm:pt modelId="{25713E02-C1FC-45E1-B73B-B82E8D72C544}" type="pres">
      <dgm:prSet presAssocID="{855E30A7-F747-4C8D-BA8B-721816CA388F}" presName="wedge1" presStyleLbl="node1" presStyleIdx="0" presStyleCnt="3"/>
      <dgm:spPr/>
      <dgm:t>
        <a:bodyPr/>
        <a:lstStyle/>
        <a:p>
          <a:endParaRPr lang="zh-CN" altLang="en-US"/>
        </a:p>
      </dgm:t>
    </dgm:pt>
    <dgm:pt modelId="{EE6EED81-5E59-4F38-B2F7-C81BCD8D834E}" type="pres">
      <dgm:prSet presAssocID="{855E30A7-F747-4C8D-BA8B-721816CA388F}" presName="dummy1a" presStyleCnt="0"/>
      <dgm:spPr/>
    </dgm:pt>
    <dgm:pt modelId="{E05A46F3-EC80-4643-910F-B95792915285}" type="pres">
      <dgm:prSet presAssocID="{855E30A7-F747-4C8D-BA8B-721816CA388F}" presName="dummy1b" presStyleCnt="0"/>
      <dgm:spPr/>
    </dgm:pt>
    <dgm:pt modelId="{06E2F61D-C3F7-4F61-AC79-914F66BB4CE8}" type="pres">
      <dgm:prSet presAssocID="{855E30A7-F747-4C8D-BA8B-721816CA388F}" presName="wedge1Tx" presStyleLbl="node1" presStyleIdx="0" presStyleCnt="3">
        <dgm:presLayoutVars>
          <dgm:chMax val="0"/>
          <dgm:chPref val="0"/>
          <dgm:bulletEnabled val="1"/>
        </dgm:presLayoutVars>
      </dgm:prSet>
      <dgm:spPr/>
      <dgm:t>
        <a:bodyPr/>
        <a:lstStyle/>
        <a:p>
          <a:endParaRPr lang="zh-CN" altLang="en-US"/>
        </a:p>
      </dgm:t>
    </dgm:pt>
    <dgm:pt modelId="{F0CB2741-93B1-4B70-9A82-96A023F7B056}" type="pres">
      <dgm:prSet presAssocID="{855E30A7-F747-4C8D-BA8B-721816CA388F}" presName="wedge2" presStyleLbl="node1" presStyleIdx="1" presStyleCnt="3"/>
      <dgm:spPr/>
      <dgm:t>
        <a:bodyPr/>
        <a:lstStyle/>
        <a:p>
          <a:endParaRPr lang="zh-CN" altLang="en-US"/>
        </a:p>
      </dgm:t>
    </dgm:pt>
    <dgm:pt modelId="{20CD275B-7F17-4CFA-BD3C-CAD73F8D4CBD}" type="pres">
      <dgm:prSet presAssocID="{855E30A7-F747-4C8D-BA8B-721816CA388F}" presName="dummy2a" presStyleCnt="0"/>
      <dgm:spPr/>
    </dgm:pt>
    <dgm:pt modelId="{6C6F35F2-6ED0-4253-A895-A5455219C4D7}" type="pres">
      <dgm:prSet presAssocID="{855E30A7-F747-4C8D-BA8B-721816CA388F}" presName="dummy2b" presStyleCnt="0"/>
      <dgm:spPr/>
    </dgm:pt>
    <dgm:pt modelId="{C87E8AD0-2F6F-47AD-BDBF-CAA96016AE81}" type="pres">
      <dgm:prSet presAssocID="{855E30A7-F747-4C8D-BA8B-721816CA388F}" presName="wedge2Tx" presStyleLbl="node1" presStyleIdx="1" presStyleCnt="3">
        <dgm:presLayoutVars>
          <dgm:chMax val="0"/>
          <dgm:chPref val="0"/>
          <dgm:bulletEnabled val="1"/>
        </dgm:presLayoutVars>
      </dgm:prSet>
      <dgm:spPr/>
      <dgm:t>
        <a:bodyPr/>
        <a:lstStyle/>
        <a:p>
          <a:endParaRPr lang="zh-CN" altLang="en-US"/>
        </a:p>
      </dgm:t>
    </dgm:pt>
    <dgm:pt modelId="{2C01B2BF-957C-40D7-8ECC-BF7E93933E1A}" type="pres">
      <dgm:prSet presAssocID="{855E30A7-F747-4C8D-BA8B-721816CA388F}" presName="wedge3" presStyleLbl="node1" presStyleIdx="2" presStyleCnt="3"/>
      <dgm:spPr/>
      <dgm:t>
        <a:bodyPr/>
        <a:lstStyle/>
        <a:p>
          <a:endParaRPr lang="zh-CN" altLang="en-US"/>
        </a:p>
      </dgm:t>
    </dgm:pt>
    <dgm:pt modelId="{E01C859E-6A22-43EA-88E5-33FDB20B0CDD}" type="pres">
      <dgm:prSet presAssocID="{855E30A7-F747-4C8D-BA8B-721816CA388F}" presName="dummy3a" presStyleCnt="0"/>
      <dgm:spPr/>
    </dgm:pt>
    <dgm:pt modelId="{1F2322B1-7B84-4CA4-83D7-DB12FBC26434}" type="pres">
      <dgm:prSet presAssocID="{855E30A7-F747-4C8D-BA8B-721816CA388F}" presName="dummy3b" presStyleCnt="0"/>
      <dgm:spPr/>
    </dgm:pt>
    <dgm:pt modelId="{395CF17E-0B6B-4537-AFED-C0867DD0081E}" type="pres">
      <dgm:prSet presAssocID="{855E30A7-F747-4C8D-BA8B-721816CA388F}" presName="wedge3Tx" presStyleLbl="node1" presStyleIdx="2" presStyleCnt="3">
        <dgm:presLayoutVars>
          <dgm:chMax val="0"/>
          <dgm:chPref val="0"/>
          <dgm:bulletEnabled val="1"/>
        </dgm:presLayoutVars>
      </dgm:prSet>
      <dgm:spPr/>
      <dgm:t>
        <a:bodyPr/>
        <a:lstStyle/>
        <a:p>
          <a:endParaRPr lang="zh-CN" altLang="en-US"/>
        </a:p>
      </dgm:t>
    </dgm:pt>
    <dgm:pt modelId="{ABE8FF38-2B9B-48E7-B6C4-4A3DCFCB0E04}" type="pres">
      <dgm:prSet presAssocID="{34063230-D0E9-4CE2-8266-4B210CA98538}" presName="arrowWedge1" presStyleLbl="fgSibTrans2D1" presStyleIdx="0" presStyleCnt="3"/>
      <dgm:spPr/>
    </dgm:pt>
    <dgm:pt modelId="{6280D213-0C58-4A93-914B-86A489B25DDC}" type="pres">
      <dgm:prSet presAssocID="{82B17585-8419-456F-95D5-2483AC0D5E28}" presName="arrowWedge2" presStyleLbl="fgSibTrans2D1" presStyleIdx="1" presStyleCnt="3"/>
      <dgm:spPr/>
    </dgm:pt>
    <dgm:pt modelId="{912AD8FF-A72A-4EC2-8A11-DC9F0DE64C04}" type="pres">
      <dgm:prSet presAssocID="{C8F09ADE-17AD-4BB1-87E7-2034BE905541}" presName="arrowWedge3" presStyleLbl="fgSibTrans2D1" presStyleIdx="2" presStyleCnt="3"/>
      <dgm:spPr/>
    </dgm:pt>
  </dgm:ptLst>
  <dgm:cxnLst>
    <dgm:cxn modelId="{258249DF-9067-42E9-8707-9B253646F4F7}" type="presOf" srcId="{88D31C98-F010-4824-9C66-0E264DC1031D}" destId="{25713E02-C1FC-45E1-B73B-B82E8D72C544}" srcOrd="0" destOrd="0" presId="urn:microsoft.com/office/officeart/2005/8/layout/cycle8"/>
    <dgm:cxn modelId="{1565D9C7-C959-410A-87C8-C0EAD7429975}" type="presOf" srcId="{C8895ACE-28FA-4ED6-A888-76FD04634B28}" destId="{F0CB2741-93B1-4B70-9A82-96A023F7B056}" srcOrd="0" destOrd="0" presId="urn:microsoft.com/office/officeart/2005/8/layout/cycle8"/>
    <dgm:cxn modelId="{5E7EAC25-B304-40BD-B27E-164C045FE1FD}" type="presOf" srcId="{855E30A7-F747-4C8D-BA8B-721816CA388F}" destId="{C61DE624-149E-409B-94A5-B1E7141E3BD2}" srcOrd="0" destOrd="0" presId="urn:microsoft.com/office/officeart/2005/8/layout/cycle8"/>
    <dgm:cxn modelId="{2B8C3F35-A325-483E-AF65-A63DE05E1905}" type="presOf" srcId="{C8895ACE-28FA-4ED6-A888-76FD04634B28}" destId="{C87E8AD0-2F6F-47AD-BDBF-CAA96016AE81}" srcOrd="1" destOrd="0" presId="urn:microsoft.com/office/officeart/2005/8/layout/cycle8"/>
    <dgm:cxn modelId="{FD0A1B20-9173-4313-8710-580DF6D60CD9}" type="presOf" srcId="{88D31C98-F010-4824-9C66-0E264DC1031D}" destId="{06E2F61D-C3F7-4F61-AC79-914F66BB4CE8}" srcOrd="1" destOrd="0" presId="urn:microsoft.com/office/officeart/2005/8/layout/cycle8"/>
    <dgm:cxn modelId="{0B198287-F97C-4878-A937-7CAF7DFDDFF5}" srcId="{855E30A7-F747-4C8D-BA8B-721816CA388F}" destId="{0B07BC08-BB30-455A-AB28-DF8AD697A7A3}" srcOrd="2" destOrd="0" parTransId="{26F77E2E-39D1-4C0E-A1C0-B09A76BAD668}" sibTransId="{C8F09ADE-17AD-4BB1-87E7-2034BE905541}"/>
    <dgm:cxn modelId="{B0106BC7-8B86-4D34-9C5D-0B5C306527D3}" srcId="{855E30A7-F747-4C8D-BA8B-721816CA388F}" destId="{C8895ACE-28FA-4ED6-A888-76FD04634B28}" srcOrd="1" destOrd="0" parTransId="{F839F480-E1B4-418B-B088-E9F466F49E3E}" sibTransId="{82B17585-8419-456F-95D5-2483AC0D5E28}"/>
    <dgm:cxn modelId="{5D79686B-6865-4DC3-A1E4-5B32A7044672}" srcId="{855E30A7-F747-4C8D-BA8B-721816CA388F}" destId="{88D31C98-F010-4824-9C66-0E264DC1031D}" srcOrd="0" destOrd="0" parTransId="{A3D251D2-3C1B-4B17-B108-70B28CF4DB9C}" sibTransId="{34063230-D0E9-4CE2-8266-4B210CA98538}"/>
    <dgm:cxn modelId="{622A6C29-42A6-4D3C-B3D3-39E69E29AD69}" type="presOf" srcId="{0B07BC08-BB30-455A-AB28-DF8AD697A7A3}" destId="{2C01B2BF-957C-40D7-8ECC-BF7E93933E1A}" srcOrd="0" destOrd="0" presId="urn:microsoft.com/office/officeart/2005/8/layout/cycle8"/>
    <dgm:cxn modelId="{246911EE-32F0-4357-A459-259756F576E5}" type="presOf" srcId="{0B07BC08-BB30-455A-AB28-DF8AD697A7A3}" destId="{395CF17E-0B6B-4537-AFED-C0867DD0081E}" srcOrd="1" destOrd="0" presId="urn:microsoft.com/office/officeart/2005/8/layout/cycle8"/>
    <dgm:cxn modelId="{5FD5B036-07B1-4575-AD05-A637D1EA0256}" type="presParOf" srcId="{C61DE624-149E-409B-94A5-B1E7141E3BD2}" destId="{25713E02-C1FC-45E1-B73B-B82E8D72C544}" srcOrd="0" destOrd="0" presId="urn:microsoft.com/office/officeart/2005/8/layout/cycle8"/>
    <dgm:cxn modelId="{2C2F5F7C-70A5-42DF-8D11-2448205E29C7}" type="presParOf" srcId="{C61DE624-149E-409B-94A5-B1E7141E3BD2}" destId="{EE6EED81-5E59-4F38-B2F7-C81BCD8D834E}" srcOrd="1" destOrd="0" presId="urn:microsoft.com/office/officeart/2005/8/layout/cycle8"/>
    <dgm:cxn modelId="{71DB1B11-B3D4-4EC2-8BC4-B238C2420EA6}" type="presParOf" srcId="{C61DE624-149E-409B-94A5-B1E7141E3BD2}" destId="{E05A46F3-EC80-4643-910F-B95792915285}" srcOrd="2" destOrd="0" presId="urn:microsoft.com/office/officeart/2005/8/layout/cycle8"/>
    <dgm:cxn modelId="{79F5D344-3581-40AD-A4D8-F75710446E4E}" type="presParOf" srcId="{C61DE624-149E-409B-94A5-B1E7141E3BD2}" destId="{06E2F61D-C3F7-4F61-AC79-914F66BB4CE8}" srcOrd="3" destOrd="0" presId="urn:microsoft.com/office/officeart/2005/8/layout/cycle8"/>
    <dgm:cxn modelId="{8BA4F100-0A3C-4B2A-BE9E-C4C40468E82A}" type="presParOf" srcId="{C61DE624-149E-409B-94A5-B1E7141E3BD2}" destId="{F0CB2741-93B1-4B70-9A82-96A023F7B056}" srcOrd="4" destOrd="0" presId="urn:microsoft.com/office/officeart/2005/8/layout/cycle8"/>
    <dgm:cxn modelId="{6D75DB76-88E2-4991-989B-948A734B35F1}" type="presParOf" srcId="{C61DE624-149E-409B-94A5-B1E7141E3BD2}" destId="{20CD275B-7F17-4CFA-BD3C-CAD73F8D4CBD}" srcOrd="5" destOrd="0" presId="urn:microsoft.com/office/officeart/2005/8/layout/cycle8"/>
    <dgm:cxn modelId="{0ABECDD6-5414-40FE-91E9-2ABDBE73DDD5}" type="presParOf" srcId="{C61DE624-149E-409B-94A5-B1E7141E3BD2}" destId="{6C6F35F2-6ED0-4253-A895-A5455219C4D7}" srcOrd="6" destOrd="0" presId="urn:microsoft.com/office/officeart/2005/8/layout/cycle8"/>
    <dgm:cxn modelId="{4A4EBB36-F673-4919-8588-696713C5A667}" type="presParOf" srcId="{C61DE624-149E-409B-94A5-B1E7141E3BD2}" destId="{C87E8AD0-2F6F-47AD-BDBF-CAA96016AE81}" srcOrd="7" destOrd="0" presId="urn:microsoft.com/office/officeart/2005/8/layout/cycle8"/>
    <dgm:cxn modelId="{1EFD888C-7672-4C5F-8262-2555398DCA6E}" type="presParOf" srcId="{C61DE624-149E-409B-94A5-B1E7141E3BD2}" destId="{2C01B2BF-957C-40D7-8ECC-BF7E93933E1A}" srcOrd="8" destOrd="0" presId="urn:microsoft.com/office/officeart/2005/8/layout/cycle8"/>
    <dgm:cxn modelId="{68FDDB55-E28C-42E3-94E8-067467F284F5}" type="presParOf" srcId="{C61DE624-149E-409B-94A5-B1E7141E3BD2}" destId="{E01C859E-6A22-43EA-88E5-33FDB20B0CDD}" srcOrd="9" destOrd="0" presId="urn:microsoft.com/office/officeart/2005/8/layout/cycle8"/>
    <dgm:cxn modelId="{1009B3D4-A9B4-4551-BC95-856C38DFBB9C}" type="presParOf" srcId="{C61DE624-149E-409B-94A5-B1E7141E3BD2}" destId="{1F2322B1-7B84-4CA4-83D7-DB12FBC26434}" srcOrd="10" destOrd="0" presId="urn:microsoft.com/office/officeart/2005/8/layout/cycle8"/>
    <dgm:cxn modelId="{05DD2732-0688-4AEE-85FB-199E98F0B039}" type="presParOf" srcId="{C61DE624-149E-409B-94A5-B1E7141E3BD2}" destId="{395CF17E-0B6B-4537-AFED-C0867DD0081E}" srcOrd="11" destOrd="0" presId="urn:microsoft.com/office/officeart/2005/8/layout/cycle8"/>
    <dgm:cxn modelId="{4218D923-E716-438E-B0C9-5952D3256430}" type="presParOf" srcId="{C61DE624-149E-409B-94A5-B1E7141E3BD2}" destId="{ABE8FF38-2B9B-48E7-B6C4-4A3DCFCB0E04}" srcOrd="12" destOrd="0" presId="urn:microsoft.com/office/officeart/2005/8/layout/cycle8"/>
    <dgm:cxn modelId="{3FB0334E-BE55-4735-A053-CFE29C5F7B35}" type="presParOf" srcId="{C61DE624-149E-409B-94A5-B1E7141E3BD2}" destId="{6280D213-0C58-4A93-914B-86A489B25DDC}" srcOrd="13" destOrd="0" presId="urn:microsoft.com/office/officeart/2005/8/layout/cycle8"/>
    <dgm:cxn modelId="{5E6F8DA6-994B-4832-B934-6A3BE9264CA5}" type="presParOf" srcId="{C61DE624-149E-409B-94A5-B1E7141E3BD2}" destId="{912AD8FF-A72A-4EC2-8A11-DC9F0DE64C0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E30A7-F747-4C8D-BA8B-721816CA388F}" type="doc">
      <dgm:prSet loTypeId="urn:microsoft.com/office/officeart/2005/8/layout/cycle8" loCatId="cycle" qsTypeId="urn:microsoft.com/office/officeart/2005/8/quickstyle/simple4" qsCatId="simple" csTypeId="urn:microsoft.com/office/officeart/2005/8/colors/colorful1#2" csCatId="colorful" phldr="1"/>
      <dgm:spPr/>
    </dgm:pt>
    <dgm:pt modelId="{527291AD-43AA-4346-AC81-9A67F0F3A38A}">
      <dgm:prSet phldrT="[文本]" custT="1"/>
      <dgm:spPr/>
      <dgm:t>
        <a:bodyPr/>
        <a:lstStyle/>
        <a:p>
          <a:r>
            <a:rPr lang="zh-CN" altLang="en-US" sz="2400" b="1" dirty="0">
              <a:effectLst>
                <a:outerShdw blurRad="38100" dist="38100" dir="2700000" algn="tl">
                  <a:srgbClr val="000000">
                    <a:alpha val="43137"/>
                  </a:srgbClr>
                </a:outerShdw>
              </a:effectLst>
              <a:latin typeface="+mn-lt"/>
              <a:ea typeface="+mn-ea"/>
              <a:cs typeface="+mn-ea"/>
              <a:sym typeface="+mn-lt"/>
            </a:rPr>
            <a:t>运动</a:t>
          </a:r>
          <a:endParaRPr lang="en-US" altLang="zh-CN" sz="2400" b="1" dirty="0">
            <a:effectLst>
              <a:outerShdw blurRad="38100" dist="38100" dir="2700000" algn="tl">
                <a:srgbClr val="000000">
                  <a:alpha val="43137"/>
                </a:srgbClr>
              </a:outerShdw>
            </a:effectLst>
            <a:latin typeface="+mn-lt"/>
            <a:ea typeface="+mn-ea"/>
            <a:cs typeface="+mn-ea"/>
            <a:sym typeface="+mn-lt"/>
          </a:endParaRPr>
        </a:p>
        <a:p>
          <a:r>
            <a:rPr lang="zh-CN" altLang="en-US" sz="2400" b="1" dirty="0">
              <a:effectLst>
                <a:outerShdw blurRad="38100" dist="38100" dir="2700000" algn="tl">
                  <a:srgbClr val="000000">
                    <a:alpha val="43137"/>
                  </a:srgbClr>
                </a:outerShdw>
              </a:effectLst>
              <a:latin typeface="+mn-lt"/>
              <a:ea typeface="+mn-ea"/>
              <a:cs typeface="+mn-ea"/>
              <a:sym typeface="+mn-lt"/>
            </a:rPr>
            <a:t>参与</a:t>
          </a:r>
          <a:endParaRPr lang="zh-CN" altLang="en-US" sz="2000" b="1" dirty="0">
            <a:effectLst>
              <a:outerShdw blurRad="38100" dist="38100" dir="2700000" algn="tl">
                <a:srgbClr val="000000">
                  <a:alpha val="43137"/>
                </a:srgbClr>
              </a:outerShdw>
            </a:effectLst>
            <a:latin typeface="+mn-lt"/>
            <a:ea typeface="+mn-ea"/>
            <a:cs typeface="+mn-ea"/>
            <a:sym typeface="+mn-lt"/>
          </a:endParaRPr>
        </a:p>
      </dgm:t>
    </dgm:pt>
    <dgm:pt modelId="{37F21973-1ADC-46F7-B11D-DF1C95D8D0DE}" type="parTrans" cxnId="{5BAAD51D-FDEB-4D8E-B203-E7867379AC52}">
      <dgm:prSet/>
      <dgm:spPr/>
      <dgm:t>
        <a:bodyPr/>
        <a:lstStyle/>
        <a:p>
          <a:endParaRPr lang="zh-CN" altLang="en-US"/>
        </a:p>
      </dgm:t>
    </dgm:pt>
    <dgm:pt modelId="{8668EB57-BB36-429B-A296-0998CC27C7B0}" type="sibTrans" cxnId="{5BAAD51D-FDEB-4D8E-B203-E7867379AC52}">
      <dgm:prSet/>
      <dgm:spPr/>
      <dgm:t>
        <a:bodyPr/>
        <a:lstStyle/>
        <a:p>
          <a:endParaRPr lang="zh-CN" altLang="en-US"/>
        </a:p>
      </dgm:t>
    </dgm:pt>
    <dgm:pt modelId="{B06A54A0-6CEF-4D90-A023-F211AA9C4F12}">
      <dgm:prSet phldrT="[文本]" custT="1"/>
      <dgm:spPr/>
      <dgm:t>
        <a:bodyPr/>
        <a:lstStyle/>
        <a:p>
          <a:r>
            <a:rPr lang="zh-CN" altLang="en-US" sz="2400" b="1" dirty="0">
              <a:effectLst>
                <a:outerShdw blurRad="38100" dist="38100" dir="2700000" algn="tl">
                  <a:srgbClr val="000000">
                    <a:alpha val="43137"/>
                  </a:srgbClr>
                </a:outerShdw>
              </a:effectLst>
              <a:latin typeface="+mn-lt"/>
              <a:ea typeface="+mn-ea"/>
              <a:cs typeface="+mn-ea"/>
              <a:sym typeface="+mn-lt"/>
            </a:rPr>
            <a:t>运动</a:t>
          </a:r>
          <a:endParaRPr lang="en-US" altLang="zh-CN" sz="2400" b="1" dirty="0">
            <a:effectLst>
              <a:outerShdw blurRad="38100" dist="38100" dir="2700000" algn="tl">
                <a:srgbClr val="000000">
                  <a:alpha val="43137"/>
                </a:srgbClr>
              </a:outerShdw>
            </a:effectLst>
            <a:latin typeface="+mn-lt"/>
            <a:ea typeface="+mn-ea"/>
            <a:cs typeface="+mn-ea"/>
            <a:sym typeface="+mn-lt"/>
          </a:endParaRPr>
        </a:p>
        <a:p>
          <a:r>
            <a:rPr lang="zh-CN" altLang="en-US" sz="2400" b="1" dirty="0">
              <a:effectLst>
                <a:outerShdw blurRad="38100" dist="38100" dir="2700000" algn="tl">
                  <a:srgbClr val="000000">
                    <a:alpha val="43137"/>
                  </a:srgbClr>
                </a:outerShdw>
              </a:effectLst>
              <a:latin typeface="+mn-lt"/>
              <a:ea typeface="+mn-ea"/>
              <a:cs typeface="+mn-ea"/>
              <a:sym typeface="+mn-lt"/>
            </a:rPr>
            <a:t>技能</a:t>
          </a:r>
        </a:p>
      </dgm:t>
    </dgm:pt>
    <dgm:pt modelId="{A067F79D-0637-42D2-AECE-8B727F53F942}" type="parTrans" cxnId="{9093E4A6-3B04-457C-9C7A-52EFDBE26B7E}">
      <dgm:prSet/>
      <dgm:spPr/>
      <dgm:t>
        <a:bodyPr/>
        <a:lstStyle/>
        <a:p>
          <a:endParaRPr lang="zh-CN" altLang="en-US"/>
        </a:p>
      </dgm:t>
    </dgm:pt>
    <dgm:pt modelId="{B6205E57-B58B-49B4-A04B-BFE035FB36CB}" type="sibTrans" cxnId="{9093E4A6-3B04-457C-9C7A-52EFDBE26B7E}">
      <dgm:prSet/>
      <dgm:spPr/>
      <dgm:t>
        <a:bodyPr/>
        <a:lstStyle/>
        <a:p>
          <a:endParaRPr lang="zh-CN" altLang="en-US"/>
        </a:p>
      </dgm:t>
    </dgm:pt>
    <dgm:pt modelId="{C8895ACE-28FA-4ED6-A888-76FD04634B28}">
      <dgm:prSet phldrT="[文本]" custT="1"/>
      <dgm:spPr/>
      <dgm:t>
        <a:bodyPr/>
        <a:lstStyle/>
        <a:p>
          <a:r>
            <a:rPr lang="zh-CN" altLang="en-US" sz="2400" b="1" dirty="0">
              <a:effectLst>
                <a:outerShdw blurRad="38100" dist="38100" dir="2700000" algn="tl">
                  <a:srgbClr val="000000">
                    <a:alpha val="43137"/>
                  </a:srgbClr>
                </a:outerShdw>
              </a:effectLst>
              <a:latin typeface="+mn-lt"/>
              <a:ea typeface="+mn-ea"/>
              <a:cs typeface="+mn-ea"/>
              <a:sym typeface="+mn-lt"/>
            </a:rPr>
            <a:t>社会</a:t>
          </a:r>
          <a:endParaRPr lang="en-US" altLang="zh-CN" sz="2400" b="1" dirty="0">
            <a:effectLst>
              <a:outerShdw blurRad="38100" dist="38100" dir="2700000" algn="tl">
                <a:srgbClr val="000000">
                  <a:alpha val="43137"/>
                </a:srgbClr>
              </a:outerShdw>
            </a:effectLst>
            <a:latin typeface="+mn-lt"/>
            <a:ea typeface="+mn-ea"/>
            <a:cs typeface="+mn-ea"/>
            <a:sym typeface="+mn-lt"/>
          </a:endParaRPr>
        </a:p>
        <a:p>
          <a:r>
            <a:rPr lang="zh-CN" altLang="en-US" sz="2400" b="1" dirty="0">
              <a:effectLst>
                <a:outerShdw blurRad="38100" dist="38100" dir="2700000" algn="tl">
                  <a:srgbClr val="000000">
                    <a:alpha val="43137"/>
                  </a:srgbClr>
                </a:outerShdw>
              </a:effectLst>
              <a:latin typeface="+mn-lt"/>
              <a:ea typeface="+mn-ea"/>
              <a:cs typeface="+mn-ea"/>
              <a:sym typeface="+mn-lt"/>
            </a:rPr>
            <a:t>适应</a:t>
          </a:r>
        </a:p>
      </dgm:t>
    </dgm:pt>
    <dgm:pt modelId="{F839F480-E1B4-418B-B088-E9F466F49E3E}" type="parTrans" cxnId="{B0106BC7-8B86-4D34-9C5D-0B5C306527D3}">
      <dgm:prSet/>
      <dgm:spPr/>
      <dgm:t>
        <a:bodyPr/>
        <a:lstStyle/>
        <a:p>
          <a:endParaRPr lang="zh-CN" altLang="en-US"/>
        </a:p>
      </dgm:t>
    </dgm:pt>
    <dgm:pt modelId="{82B17585-8419-456F-95D5-2483AC0D5E28}" type="sibTrans" cxnId="{B0106BC7-8B86-4D34-9C5D-0B5C306527D3}">
      <dgm:prSet/>
      <dgm:spPr/>
      <dgm:t>
        <a:bodyPr/>
        <a:lstStyle/>
        <a:p>
          <a:endParaRPr lang="zh-CN" altLang="en-US"/>
        </a:p>
      </dgm:t>
    </dgm:pt>
    <dgm:pt modelId="{B958A69D-3307-4840-97EC-68E6F30CC5BF}">
      <dgm:prSet phldrT="[文本]" custT="1"/>
      <dgm:spPr/>
      <dgm:t>
        <a:bodyPr/>
        <a:lstStyle/>
        <a:p>
          <a:r>
            <a:rPr lang="zh-CN" altLang="en-US" sz="2400" b="1" dirty="0">
              <a:effectLst>
                <a:outerShdw blurRad="38100" dist="38100" dir="2700000" algn="tl">
                  <a:srgbClr val="000000">
                    <a:alpha val="43137"/>
                  </a:srgbClr>
                </a:outerShdw>
              </a:effectLst>
              <a:latin typeface="+mn-lt"/>
              <a:ea typeface="+mn-ea"/>
              <a:cs typeface="+mn-ea"/>
              <a:sym typeface="+mn-lt"/>
            </a:rPr>
            <a:t>身体</a:t>
          </a:r>
          <a:endParaRPr lang="en-US" altLang="zh-CN" sz="2400" b="1" dirty="0">
            <a:effectLst>
              <a:outerShdw blurRad="38100" dist="38100" dir="2700000" algn="tl">
                <a:srgbClr val="000000">
                  <a:alpha val="43137"/>
                </a:srgbClr>
              </a:outerShdw>
            </a:effectLst>
            <a:latin typeface="+mn-lt"/>
            <a:ea typeface="+mn-ea"/>
            <a:cs typeface="+mn-ea"/>
            <a:sym typeface="+mn-lt"/>
          </a:endParaRPr>
        </a:p>
        <a:p>
          <a:r>
            <a:rPr lang="zh-CN" altLang="en-US" sz="2400" b="1" dirty="0">
              <a:effectLst>
                <a:outerShdw blurRad="38100" dist="38100" dir="2700000" algn="tl">
                  <a:srgbClr val="000000">
                    <a:alpha val="43137"/>
                  </a:srgbClr>
                </a:outerShdw>
              </a:effectLst>
              <a:latin typeface="+mn-lt"/>
              <a:ea typeface="+mn-ea"/>
              <a:cs typeface="+mn-ea"/>
              <a:sym typeface="+mn-lt"/>
            </a:rPr>
            <a:t>健康</a:t>
          </a:r>
        </a:p>
      </dgm:t>
    </dgm:pt>
    <dgm:pt modelId="{7037E27B-75DC-42F9-B93E-A80FD90AA3F5}" type="parTrans" cxnId="{74104BCF-7D5A-493B-B2CA-5EEE5EE9823C}">
      <dgm:prSet/>
      <dgm:spPr/>
      <dgm:t>
        <a:bodyPr/>
        <a:lstStyle/>
        <a:p>
          <a:endParaRPr lang="zh-CN" altLang="en-US"/>
        </a:p>
      </dgm:t>
    </dgm:pt>
    <dgm:pt modelId="{05756FB1-8B86-451D-81EC-AA28260AEF92}" type="sibTrans" cxnId="{74104BCF-7D5A-493B-B2CA-5EEE5EE9823C}">
      <dgm:prSet/>
      <dgm:spPr/>
      <dgm:t>
        <a:bodyPr/>
        <a:lstStyle/>
        <a:p>
          <a:endParaRPr lang="zh-CN" altLang="en-US"/>
        </a:p>
      </dgm:t>
    </dgm:pt>
    <dgm:pt modelId="{88D31C98-F010-4824-9C66-0E264DC1031D}">
      <dgm:prSet phldrT="[文本]" custT="1"/>
      <dgm:spPr/>
      <dgm:t>
        <a:bodyPr/>
        <a:lstStyle/>
        <a:p>
          <a:r>
            <a:rPr lang="zh-CN" altLang="en-US" sz="2400" b="1" dirty="0">
              <a:effectLst>
                <a:outerShdw blurRad="38100" dist="38100" dir="2700000" algn="tl">
                  <a:srgbClr val="000000">
                    <a:alpha val="43137"/>
                  </a:srgbClr>
                </a:outerShdw>
              </a:effectLst>
              <a:latin typeface="+mn-lt"/>
              <a:ea typeface="+mn-ea"/>
              <a:cs typeface="+mn-ea"/>
              <a:sym typeface="+mn-lt"/>
            </a:rPr>
            <a:t>心理</a:t>
          </a:r>
          <a:endParaRPr lang="en-US" altLang="zh-CN" sz="2400" b="1" dirty="0">
            <a:effectLst>
              <a:outerShdw blurRad="38100" dist="38100" dir="2700000" algn="tl">
                <a:srgbClr val="000000">
                  <a:alpha val="43137"/>
                </a:srgbClr>
              </a:outerShdw>
            </a:effectLst>
            <a:latin typeface="+mn-lt"/>
            <a:ea typeface="+mn-ea"/>
            <a:cs typeface="+mn-ea"/>
            <a:sym typeface="+mn-lt"/>
          </a:endParaRPr>
        </a:p>
        <a:p>
          <a:r>
            <a:rPr lang="zh-CN" altLang="en-US" sz="2400" b="1" dirty="0">
              <a:effectLst>
                <a:outerShdw blurRad="38100" dist="38100" dir="2700000" algn="tl">
                  <a:srgbClr val="000000">
                    <a:alpha val="43137"/>
                  </a:srgbClr>
                </a:outerShdw>
              </a:effectLst>
              <a:latin typeface="+mn-lt"/>
              <a:ea typeface="+mn-ea"/>
              <a:cs typeface="+mn-ea"/>
              <a:sym typeface="+mn-lt"/>
            </a:rPr>
            <a:t>健康</a:t>
          </a:r>
        </a:p>
      </dgm:t>
    </dgm:pt>
    <dgm:pt modelId="{A3D251D2-3C1B-4B17-B108-70B28CF4DB9C}" type="parTrans" cxnId="{5D79686B-6865-4DC3-A1E4-5B32A7044672}">
      <dgm:prSet/>
      <dgm:spPr/>
      <dgm:t>
        <a:bodyPr/>
        <a:lstStyle/>
        <a:p>
          <a:endParaRPr lang="zh-CN" altLang="en-US"/>
        </a:p>
      </dgm:t>
    </dgm:pt>
    <dgm:pt modelId="{34063230-D0E9-4CE2-8266-4B210CA98538}" type="sibTrans" cxnId="{5D79686B-6865-4DC3-A1E4-5B32A7044672}">
      <dgm:prSet/>
      <dgm:spPr/>
      <dgm:t>
        <a:bodyPr/>
        <a:lstStyle/>
        <a:p>
          <a:endParaRPr lang="zh-CN" altLang="en-US"/>
        </a:p>
      </dgm:t>
    </dgm:pt>
    <dgm:pt modelId="{C61DE624-149E-409B-94A5-B1E7141E3BD2}" type="pres">
      <dgm:prSet presAssocID="{855E30A7-F747-4C8D-BA8B-721816CA388F}" presName="compositeShape" presStyleCnt="0">
        <dgm:presLayoutVars>
          <dgm:chMax val="7"/>
          <dgm:dir/>
          <dgm:resizeHandles val="exact"/>
        </dgm:presLayoutVars>
      </dgm:prSet>
      <dgm:spPr/>
    </dgm:pt>
    <dgm:pt modelId="{25713E02-C1FC-45E1-B73B-B82E8D72C544}" type="pres">
      <dgm:prSet presAssocID="{855E30A7-F747-4C8D-BA8B-721816CA388F}" presName="wedge1" presStyleLbl="node1" presStyleIdx="0" presStyleCnt="5"/>
      <dgm:spPr/>
      <dgm:t>
        <a:bodyPr/>
        <a:lstStyle/>
        <a:p>
          <a:endParaRPr lang="zh-CN" altLang="en-US"/>
        </a:p>
      </dgm:t>
    </dgm:pt>
    <dgm:pt modelId="{EE6EED81-5E59-4F38-B2F7-C81BCD8D834E}" type="pres">
      <dgm:prSet presAssocID="{855E30A7-F747-4C8D-BA8B-721816CA388F}" presName="dummy1a" presStyleCnt="0"/>
      <dgm:spPr/>
    </dgm:pt>
    <dgm:pt modelId="{E05A46F3-EC80-4643-910F-B95792915285}" type="pres">
      <dgm:prSet presAssocID="{855E30A7-F747-4C8D-BA8B-721816CA388F}" presName="dummy1b" presStyleCnt="0"/>
      <dgm:spPr/>
    </dgm:pt>
    <dgm:pt modelId="{06E2F61D-C3F7-4F61-AC79-914F66BB4CE8}" type="pres">
      <dgm:prSet presAssocID="{855E30A7-F747-4C8D-BA8B-721816CA388F}" presName="wedge1Tx" presStyleLbl="node1" presStyleIdx="0" presStyleCnt="5">
        <dgm:presLayoutVars>
          <dgm:chMax val="0"/>
          <dgm:chPref val="0"/>
          <dgm:bulletEnabled val="1"/>
        </dgm:presLayoutVars>
      </dgm:prSet>
      <dgm:spPr/>
      <dgm:t>
        <a:bodyPr/>
        <a:lstStyle/>
        <a:p>
          <a:endParaRPr lang="zh-CN" altLang="en-US"/>
        </a:p>
      </dgm:t>
    </dgm:pt>
    <dgm:pt modelId="{F0CB2741-93B1-4B70-9A82-96A023F7B056}" type="pres">
      <dgm:prSet presAssocID="{855E30A7-F747-4C8D-BA8B-721816CA388F}" presName="wedge2" presStyleLbl="node1" presStyleIdx="1" presStyleCnt="5"/>
      <dgm:spPr/>
      <dgm:t>
        <a:bodyPr/>
        <a:lstStyle/>
        <a:p>
          <a:endParaRPr lang="zh-CN" altLang="en-US"/>
        </a:p>
      </dgm:t>
    </dgm:pt>
    <dgm:pt modelId="{20CD275B-7F17-4CFA-BD3C-CAD73F8D4CBD}" type="pres">
      <dgm:prSet presAssocID="{855E30A7-F747-4C8D-BA8B-721816CA388F}" presName="dummy2a" presStyleCnt="0"/>
      <dgm:spPr/>
    </dgm:pt>
    <dgm:pt modelId="{6C6F35F2-6ED0-4253-A895-A5455219C4D7}" type="pres">
      <dgm:prSet presAssocID="{855E30A7-F747-4C8D-BA8B-721816CA388F}" presName="dummy2b" presStyleCnt="0"/>
      <dgm:spPr/>
    </dgm:pt>
    <dgm:pt modelId="{C87E8AD0-2F6F-47AD-BDBF-CAA96016AE81}" type="pres">
      <dgm:prSet presAssocID="{855E30A7-F747-4C8D-BA8B-721816CA388F}" presName="wedge2Tx" presStyleLbl="node1" presStyleIdx="1" presStyleCnt="5">
        <dgm:presLayoutVars>
          <dgm:chMax val="0"/>
          <dgm:chPref val="0"/>
          <dgm:bulletEnabled val="1"/>
        </dgm:presLayoutVars>
      </dgm:prSet>
      <dgm:spPr/>
      <dgm:t>
        <a:bodyPr/>
        <a:lstStyle/>
        <a:p>
          <a:endParaRPr lang="zh-CN" altLang="en-US"/>
        </a:p>
      </dgm:t>
    </dgm:pt>
    <dgm:pt modelId="{3C6DF2C2-1BC5-4CCD-B64C-0D50F064A202}" type="pres">
      <dgm:prSet presAssocID="{855E30A7-F747-4C8D-BA8B-721816CA388F}" presName="wedge3" presStyleLbl="node1" presStyleIdx="2" presStyleCnt="5"/>
      <dgm:spPr/>
      <dgm:t>
        <a:bodyPr/>
        <a:lstStyle/>
        <a:p>
          <a:endParaRPr lang="zh-CN" altLang="en-US"/>
        </a:p>
      </dgm:t>
    </dgm:pt>
    <dgm:pt modelId="{A64466FC-7806-4A1F-ACDB-5698714D3506}" type="pres">
      <dgm:prSet presAssocID="{855E30A7-F747-4C8D-BA8B-721816CA388F}" presName="dummy3a" presStyleCnt="0"/>
      <dgm:spPr/>
    </dgm:pt>
    <dgm:pt modelId="{53EAD0B9-8E81-4507-953A-4EA8DCE43F8C}" type="pres">
      <dgm:prSet presAssocID="{855E30A7-F747-4C8D-BA8B-721816CA388F}" presName="dummy3b" presStyleCnt="0"/>
      <dgm:spPr/>
    </dgm:pt>
    <dgm:pt modelId="{C8559EA6-9213-4D4F-B7A8-C4BD68F601FC}" type="pres">
      <dgm:prSet presAssocID="{855E30A7-F747-4C8D-BA8B-721816CA388F}" presName="wedge3Tx" presStyleLbl="node1" presStyleIdx="2" presStyleCnt="5">
        <dgm:presLayoutVars>
          <dgm:chMax val="0"/>
          <dgm:chPref val="0"/>
          <dgm:bulletEnabled val="1"/>
        </dgm:presLayoutVars>
      </dgm:prSet>
      <dgm:spPr/>
      <dgm:t>
        <a:bodyPr/>
        <a:lstStyle/>
        <a:p>
          <a:endParaRPr lang="zh-CN" altLang="en-US"/>
        </a:p>
      </dgm:t>
    </dgm:pt>
    <dgm:pt modelId="{A9123A23-DB69-42FA-9B31-998BA9F949CD}" type="pres">
      <dgm:prSet presAssocID="{855E30A7-F747-4C8D-BA8B-721816CA388F}" presName="wedge4" presStyleLbl="node1" presStyleIdx="3" presStyleCnt="5"/>
      <dgm:spPr/>
      <dgm:t>
        <a:bodyPr/>
        <a:lstStyle/>
        <a:p>
          <a:endParaRPr lang="zh-CN" altLang="en-US"/>
        </a:p>
      </dgm:t>
    </dgm:pt>
    <dgm:pt modelId="{17F2F88B-9470-4D1D-9122-35455243FAD3}" type="pres">
      <dgm:prSet presAssocID="{855E30A7-F747-4C8D-BA8B-721816CA388F}" presName="dummy4a" presStyleCnt="0"/>
      <dgm:spPr/>
    </dgm:pt>
    <dgm:pt modelId="{FC4478DA-7345-4DE7-B8B3-BA3CAC198024}" type="pres">
      <dgm:prSet presAssocID="{855E30A7-F747-4C8D-BA8B-721816CA388F}" presName="dummy4b" presStyleCnt="0"/>
      <dgm:spPr/>
    </dgm:pt>
    <dgm:pt modelId="{C9ED74DB-48BD-4BF2-9719-E306B311B5E1}" type="pres">
      <dgm:prSet presAssocID="{855E30A7-F747-4C8D-BA8B-721816CA388F}" presName="wedge4Tx" presStyleLbl="node1" presStyleIdx="3" presStyleCnt="5">
        <dgm:presLayoutVars>
          <dgm:chMax val="0"/>
          <dgm:chPref val="0"/>
          <dgm:bulletEnabled val="1"/>
        </dgm:presLayoutVars>
      </dgm:prSet>
      <dgm:spPr/>
      <dgm:t>
        <a:bodyPr/>
        <a:lstStyle/>
        <a:p>
          <a:endParaRPr lang="zh-CN" altLang="en-US"/>
        </a:p>
      </dgm:t>
    </dgm:pt>
    <dgm:pt modelId="{DDC61CF1-0BD7-4CD6-883D-8B9F1BF1F01D}" type="pres">
      <dgm:prSet presAssocID="{855E30A7-F747-4C8D-BA8B-721816CA388F}" presName="wedge5" presStyleLbl="node1" presStyleIdx="4" presStyleCnt="5"/>
      <dgm:spPr/>
      <dgm:t>
        <a:bodyPr/>
        <a:lstStyle/>
        <a:p>
          <a:endParaRPr lang="zh-CN" altLang="en-US"/>
        </a:p>
      </dgm:t>
    </dgm:pt>
    <dgm:pt modelId="{71C42843-3D48-4F13-AAD9-7077A414A053}" type="pres">
      <dgm:prSet presAssocID="{855E30A7-F747-4C8D-BA8B-721816CA388F}" presName="dummy5a" presStyleCnt="0"/>
      <dgm:spPr/>
    </dgm:pt>
    <dgm:pt modelId="{398E9AA6-4AB9-4DAD-A505-F6CEEC34108C}" type="pres">
      <dgm:prSet presAssocID="{855E30A7-F747-4C8D-BA8B-721816CA388F}" presName="dummy5b" presStyleCnt="0"/>
      <dgm:spPr/>
    </dgm:pt>
    <dgm:pt modelId="{1AE42BAF-B684-4688-89CF-C3571D6865C4}" type="pres">
      <dgm:prSet presAssocID="{855E30A7-F747-4C8D-BA8B-721816CA388F}" presName="wedge5Tx" presStyleLbl="node1" presStyleIdx="4" presStyleCnt="5">
        <dgm:presLayoutVars>
          <dgm:chMax val="0"/>
          <dgm:chPref val="0"/>
          <dgm:bulletEnabled val="1"/>
        </dgm:presLayoutVars>
      </dgm:prSet>
      <dgm:spPr/>
      <dgm:t>
        <a:bodyPr/>
        <a:lstStyle/>
        <a:p>
          <a:endParaRPr lang="zh-CN" altLang="en-US"/>
        </a:p>
      </dgm:t>
    </dgm:pt>
    <dgm:pt modelId="{7B2F3546-6A13-4AA4-B5A4-0E7DC8A50424}" type="pres">
      <dgm:prSet presAssocID="{8668EB57-BB36-429B-A296-0998CC27C7B0}" presName="arrowWedge1" presStyleLbl="fgSibTrans2D1" presStyleIdx="0" presStyleCnt="5"/>
      <dgm:spPr/>
    </dgm:pt>
    <dgm:pt modelId="{E19F8B4A-7136-4258-8860-EFA7AE2DC55C}" type="pres">
      <dgm:prSet presAssocID="{B6205E57-B58B-49B4-A04B-BFE035FB36CB}" presName="arrowWedge2" presStyleLbl="fgSibTrans2D1" presStyleIdx="1" presStyleCnt="5"/>
      <dgm:spPr/>
    </dgm:pt>
    <dgm:pt modelId="{AB9E1B45-86CA-4E58-B6C8-E06E66BC5D9D}" type="pres">
      <dgm:prSet presAssocID="{05756FB1-8B86-451D-81EC-AA28260AEF92}" presName="arrowWedge3" presStyleLbl="fgSibTrans2D1" presStyleIdx="2" presStyleCnt="5"/>
      <dgm:spPr/>
    </dgm:pt>
    <dgm:pt modelId="{2093F771-B5A6-499C-9ACD-254975D64A9A}" type="pres">
      <dgm:prSet presAssocID="{34063230-D0E9-4CE2-8266-4B210CA98538}" presName="arrowWedge4" presStyleLbl="fgSibTrans2D1" presStyleIdx="3" presStyleCnt="5"/>
      <dgm:spPr/>
    </dgm:pt>
    <dgm:pt modelId="{D37515F0-0B00-4111-A24C-69EBB13A31AD}" type="pres">
      <dgm:prSet presAssocID="{82B17585-8419-456F-95D5-2483AC0D5E28}" presName="arrowWedge5" presStyleLbl="fgSibTrans2D1" presStyleIdx="4" presStyleCnt="5"/>
      <dgm:spPr/>
    </dgm:pt>
  </dgm:ptLst>
  <dgm:cxnLst>
    <dgm:cxn modelId="{74104BCF-7D5A-493B-B2CA-5EEE5EE9823C}" srcId="{855E30A7-F747-4C8D-BA8B-721816CA388F}" destId="{B958A69D-3307-4840-97EC-68E6F30CC5BF}" srcOrd="2" destOrd="0" parTransId="{7037E27B-75DC-42F9-B93E-A80FD90AA3F5}" sibTransId="{05756FB1-8B86-451D-81EC-AA28260AEF92}"/>
    <dgm:cxn modelId="{5D79686B-6865-4DC3-A1E4-5B32A7044672}" srcId="{855E30A7-F747-4C8D-BA8B-721816CA388F}" destId="{88D31C98-F010-4824-9C66-0E264DC1031D}" srcOrd="3" destOrd="0" parTransId="{A3D251D2-3C1B-4B17-B108-70B28CF4DB9C}" sibTransId="{34063230-D0E9-4CE2-8266-4B210CA98538}"/>
    <dgm:cxn modelId="{5E7EAC25-B304-40BD-B27E-164C045FE1FD}" type="presOf" srcId="{855E30A7-F747-4C8D-BA8B-721816CA388F}" destId="{C61DE624-149E-409B-94A5-B1E7141E3BD2}" srcOrd="0" destOrd="0" presId="urn:microsoft.com/office/officeart/2005/8/layout/cycle8"/>
    <dgm:cxn modelId="{A7C7DD8A-2B44-40B7-B472-525F9307DFD9}" type="presOf" srcId="{B06A54A0-6CEF-4D90-A023-F211AA9C4F12}" destId="{F0CB2741-93B1-4B70-9A82-96A023F7B056}" srcOrd="0" destOrd="0" presId="urn:microsoft.com/office/officeart/2005/8/layout/cycle8"/>
    <dgm:cxn modelId="{C1A0C1DA-1D73-4FB2-A7D6-7718DD2B35CE}" type="presOf" srcId="{527291AD-43AA-4346-AC81-9A67F0F3A38A}" destId="{06E2F61D-C3F7-4F61-AC79-914F66BB4CE8}" srcOrd="1" destOrd="0" presId="urn:microsoft.com/office/officeart/2005/8/layout/cycle8"/>
    <dgm:cxn modelId="{B0106BC7-8B86-4D34-9C5D-0B5C306527D3}" srcId="{855E30A7-F747-4C8D-BA8B-721816CA388F}" destId="{C8895ACE-28FA-4ED6-A888-76FD04634B28}" srcOrd="4" destOrd="0" parTransId="{F839F480-E1B4-418B-B088-E9F466F49E3E}" sibTransId="{82B17585-8419-456F-95D5-2483AC0D5E28}"/>
    <dgm:cxn modelId="{5618EAE2-104F-4702-B44B-304C406201F2}" type="presOf" srcId="{527291AD-43AA-4346-AC81-9A67F0F3A38A}" destId="{25713E02-C1FC-45E1-B73B-B82E8D72C544}" srcOrd="0" destOrd="0" presId="urn:microsoft.com/office/officeart/2005/8/layout/cycle8"/>
    <dgm:cxn modelId="{9093E4A6-3B04-457C-9C7A-52EFDBE26B7E}" srcId="{855E30A7-F747-4C8D-BA8B-721816CA388F}" destId="{B06A54A0-6CEF-4D90-A023-F211AA9C4F12}" srcOrd="1" destOrd="0" parTransId="{A067F79D-0637-42D2-AECE-8B727F53F942}" sibTransId="{B6205E57-B58B-49B4-A04B-BFE035FB36CB}"/>
    <dgm:cxn modelId="{128D4B11-0836-41FB-AB92-A73470C4C801}" type="presOf" srcId="{88D31C98-F010-4824-9C66-0E264DC1031D}" destId="{C9ED74DB-48BD-4BF2-9719-E306B311B5E1}" srcOrd="1" destOrd="0" presId="urn:microsoft.com/office/officeart/2005/8/layout/cycle8"/>
    <dgm:cxn modelId="{5BAAD51D-FDEB-4D8E-B203-E7867379AC52}" srcId="{855E30A7-F747-4C8D-BA8B-721816CA388F}" destId="{527291AD-43AA-4346-AC81-9A67F0F3A38A}" srcOrd="0" destOrd="0" parTransId="{37F21973-1ADC-46F7-B11D-DF1C95D8D0DE}" sibTransId="{8668EB57-BB36-429B-A296-0998CC27C7B0}"/>
    <dgm:cxn modelId="{820E7BA7-48CD-4C69-86D5-4BBF30977F0C}" type="presOf" srcId="{88D31C98-F010-4824-9C66-0E264DC1031D}" destId="{A9123A23-DB69-42FA-9B31-998BA9F949CD}" srcOrd="0" destOrd="0" presId="urn:microsoft.com/office/officeart/2005/8/layout/cycle8"/>
    <dgm:cxn modelId="{28E376CD-83C7-4795-8201-19C94B8F23A8}" type="presOf" srcId="{B06A54A0-6CEF-4D90-A023-F211AA9C4F12}" destId="{C87E8AD0-2F6F-47AD-BDBF-CAA96016AE81}" srcOrd="1" destOrd="0" presId="urn:microsoft.com/office/officeart/2005/8/layout/cycle8"/>
    <dgm:cxn modelId="{A01C4F9D-EFF8-4F5A-874C-5D5DE07DDF08}" type="presOf" srcId="{B958A69D-3307-4840-97EC-68E6F30CC5BF}" destId="{C8559EA6-9213-4D4F-B7A8-C4BD68F601FC}" srcOrd="1" destOrd="0" presId="urn:microsoft.com/office/officeart/2005/8/layout/cycle8"/>
    <dgm:cxn modelId="{2BA56D56-398E-4760-9F5A-D168F6DEC441}" type="presOf" srcId="{C8895ACE-28FA-4ED6-A888-76FD04634B28}" destId="{DDC61CF1-0BD7-4CD6-883D-8B9F1BF1F01D}" srcOrd="0" destOrd="0" presId="urn:microsoft.com/office/officeart/2005/8/layout/cycle8"/>
    <dgm:cxn modelId="{7393575F-B7F9-42E9-A2A0-C670831DFF99}" type="presOf" srcId="{C8895ACE-28FA-4ED6-A888-76FD04634B28}" destId="{1AE42BAF-B684-4688-89CF-C3571D6865C4}" srcOrd="1" destOrd="0" presId="urn:microsoft.com/office/officeart/2005/8/layout/cycle8"/>
    <dgm:cxn modelId="{51979D30-F129-4E4D-A404-51006CE6E0FF}" type="presOf" srcId="{B958A69D-3307-4840-97EC-68E6F30CC5BF}" destId="{3C6DF2C2-1BC5-4CCD-B64C-0D50F064A202}" srcOrd="0" destOrd="0" presId="urn:microsoft.com/office/officeart/2005/8/layout/cycle8"/>
    <dgm:cxn modelId="{5FD5B036-07B1-4575-AD05-A637D1EA0256}" type="presParOf" srcId="{C61DE624-149E-409B-94A5-B1E7141E3BD2}" destId="{25713E02-C1FC-45E1-B73B-B82E8D72C544}" srcOrd="0" destOrd="0" presId="urn:microsoft.com/office/officeart/2005/8/layout/cycle8"/>
    <dgm:cxn modelId="{2C2F5F7C-70A5-42DF-8D11-2448205E29C7}" type="presParOf" srcId="{C61DE624-149E-409B-94A5-B1E7141E3BD2}" destId="{EE6EED81-5E59-4F38-B2F7-C81BCD8D834E}" srcOrd="1" destOrd="0" presId="urn:microsoft.com/office/officeart/2005/8/layout/cycle8"/>
    <dgm:cxn modelId="{71DB1B11-B3D4-4EC2-8BC4-B238C2420EA6}" type="presParOf" srcId="{C61DE624-149E-409B-94A5-B1E7141E3BD2}" destId="{E05A46F3-EC80-4643-910F-B95792915285}" srcOrd="2" destOrd="0" presId="urn:microsoft.com/office/officeart/2005/8/layout/cycle8"/>
    <dgm:cxn modelId="{79F5D344-3581-40AD-A4D8-F75710446E4E}" type="presParOf" srcId="{C61DE624-149E-409B-94A5-B1E7141E3BD2}" destId="{06E2F61D-C3F7-4F61-AC79-914F66BB4CE8}" srcOrd="3" destOrd="0" presId="urn:microsoft.com/office/officeart/2005/8/layout/cycle8"/>
    <dgm:cxn modelId="{8BA4F100-0A3C-4B2A-BE9E-C4C40468E82A}" type="presParOf" srcId="{C61DE624-149E-409B-94A5-B1E7141E3BD2}" destId="{F0CB2741-93B1-4B70-9A82-96A023F7B056}" srcOrd="4" destOrd="0" presId="urn:microsoft.com/office/officeart/2005/8/layout/cycle8"/>
    <dgm:cxn modelId="{6D75DB76-88E2-4991-989B-948A734B35F1}" type="presParOf" srcId="{C61DE624-149E-409B-94A5-B1E7141E3BD2}" destId="{20CD275B-7F17-4CFA-BD3C-CAD73F8D4CBD}" srcOrd="5" destOrd="0" presId="urn:microsoft.com/office/officeart/2005/8/layout/cycle8"/>
    <dgm:cxn modelId="{0ABECDD6-5414-40FE-91E9-2ABDBE73DDD5}" type="presParOf" srcId="{C61DE624-149E-409B-94A5-B1E7141E3BD2}" destId="{6C6F35F2-6ED0-4253-A895-A5455219C4D7}" srcOrd="6" destOrd="0" presId="urn:microsoft.com/office/officeart/2005/8/layout/cycle8"/>
    <dgm:cxn modelId="{4A4EBB36-F673-4919-8588-696713C5A667}" type="presParOf" srcId="{C61DE624-149E-409B-94A5-B1E7141E3BD2}" destId="{C87E8AD0-2F6F-47AD-BDBF-CAA96016AE81}" srcOrd="7" destOrd="0" presId="urn:microsoft.com/office/officeart/2005/8/layout/cycle8"/>
    <dgm:cxn modelId="{FBB6B437-B9C1-42D5-B686-CA7EBE458D0A}" type="presParOf" srcId="{C61DE624-149E-409B-94A5-B1E7141E3BD2}" destId="{3C6DF2C2-1BC5-4CCD-B64C-0D50F064A202}" srcOrd="8" destOrd="0" presId="urn:microsoft.com/office/officeart/2005/8/layout/cycle8"/>
    <dgm:cxn modelId="{A666DFBB-E5E3-4D3B-970C-8486E8556764}" type="presParOf" srcId="{C61DE624-149E-409B-94A5-B1E7141E3BD2}" destId="{A64466FC-7806-4A1F-ACDB-5698714D3506}" srcOrd="9" destOrd="0" presId="urn:microsoft.com/office/officeart/2005/8/layout/cycle8"/>
    <dgm:cxn modelId="{9C59B8B8-F281-42AA-9945-2DE985BA14AD}" type="presParOf" srcId="{C61DE624-149E-409B-94A5-B1E7141E3BD2}" destId="{53EAD0B9-8E81-4507-953A-4EA8DCE43F8C}" srcOrd="10" destOrd="0" presId="urn:microsoft.com/office/officeart/2005/8/layout/cycle8"/>
    <dgm:cxn modelId="{795BEB71-AF35-4F44-8062-EAE2AB40549A}" type="presParOf" srcId="{C61DE624-149E-409B-94A5-B1E7141E3BD2}" destId="{C8559EA6-9213-4D4F-B7A8-C4BD68F601FC}" srcOrd="11" destOrd="0" presId="urn:microsoft.com/office/officeart/2005/8/layout/cycle8"/>
    <dgm:cxn modelId="{B443121D-BEAC-4852-A0B7-CDBF23F42965}" type="presParOf" srcId="{C61DE624-149E-409B-94A5-B1E7141E3BD2}" destId="{A9123A23-DB69-42FA-9B31-998BA9F949CD}" srcOrd="12" destOrd="0" presId="urn:microsoft.com/office/officeart/2005/8/layout/cycle8"/>
    <dgm:cxn modelId="{CBF8A65C-DF23-4EFF-9A16-EC9293BDFEF0}" type="presParOf" srcId="{C61DE624-149E-409B-94A5-B1E7141E3BD2}" destId="{17F2F88B-9470-4D1D-9122-35455243FAD3}" srcOrd="13" destOrd="0" presId="urn:microsoft.com/office/officeart/2005/8/layout/cycle8"/>
    <dgm:cxn modelId="{BF436223-086A-4691-8D9E-87513A4BF431}" type="presParOf" srcId="{C61DE624-149E-409B-94A5-B1E7141E3BD2}" destId="{FC4478DA-7345-4DE7-B8B3-BA3CAC198024}" srcOrd="14" destOrd="0" presId="urn:microsoft.com/office/officeart/2005/8/layout/cycle8"/>
    <dgm:cxn modelId="{2B91DAE5-C5F8-4DC1-BA08-C1067E6FABC4}" type="presParOf" srcId="{C61DE624-149E-409B-94A5-B1E7141E3BD2}" destId="{C9ED74DB-48BD-4BF2-9719-E306B311B5E1}" srcOrd="15" destOrd="0" presId="urn:microsoft.com/office/officeart/2005/8/layout/cycle8"/>
    <dgm:cxn modelId="{154E4F86-6FC1-4C2A-A40A-C713F1F7ACD9}" type="presParOf" srcId="{C61DE624-149E-409B-94A5-B1E7141E3BD2}" destId="{DDC61CF1-0BD7-4CD6-883D-8B9F1BF1F01D}" srcOrd="16" destOrd="0" presId="urn:microsoft.com/office/officeart/2005/8/layout/cycle8"/>
    <dgm:cxn modelId="{31C2545E-867C-4CB4-88FF-65C524E6A597}" type="presParOf" srcId="{C61DE624-149E-409B-94A5-B1E7141E3BD2}" destId="{71C42843-3D48-4F13-AAD9-7077A414A053}" srcOrd="17" destOrd="0" presId="urn:microsoft.com/office/officeart/2005/8/layout/cycle8"/>
    <dgm:cxn modelId="{C7A1AE01-5107-47A3-BAE1-5DB22B6BA131}" type="presParOf" srcId="{C61DE624-149E-409B-94A5-B1E7141E3BD2}" destId="{398E9AA6-4AB9-4DAD-A505-F6CEEC34108C}" srcOrd="18" destOrd="0" presId="urn:microsoft.com/office/officeart/2005/8/layout/cycle8"/>
    <dgm:cxn modelId="{EF6E2EAC-11F8-47FA-B028-65AD0CBBC5E3}" type="presParOf" srcId="{C61DE624-149E-409B-94A5-B1E7141E3BD2}" destId="{1AE42BAF-B684-4688-89CF-C3571D6865C4}" srcOrd="19" destOrd="0" presId="urn:microsoft.com/office/officeart/2005/8/layout/cycle8"/>
    <dgm:cxn modelId="{1DE25C9B-E86A-41F2-8879-480F31BF45AD}" type="presParOf" srcId="{C61DE624-149E-409B-94A5-B1E7141E3BD2}" destId="{7B2F3546-6A13-4AA4-B5A4-0E7DC8A50424}" srcOrd="20" destOrd="0" presId="urn:microsoft.com/office/officeart/2005/8/layout/cycle8"/>
    <dgm:cxn modelId="{9469CD88-7C44-405C-8464-A7C8F2EB7979}" type="presParOf" srcId="{C61DE624-149E-409B-94A5-B1E7141E3BD2}" destId="{E19F8B4A-7136-4258-8860-EFA7AE2DC55C}" srcOrd="21" destOrd="0" presId="urn:microsoft.com/office/officeart/2005/8/layout/cycle8"/>
    <dgm:cxn modelId="{84CD92C6-C71E-4099-B469-676489452244}" type="presParOf" srcId="{C61DE624-149E-409B-94A5-B1E7141E3BD2}" destId="{AB9E1B45-86CA-4E58-B6C8-E06E66BC5D9D}" srcOrd="22" destOrd="0" presId="urn:microsoft.com/office/officeart/2005/8/layout/cycle8"/>
    <dgm:cxn modelId="{140AAD11-E9C8-4C20-9A1E-774836A02274}" type="presParOf" srcId="{C61DE624-149E-409B-94A5-B1E7141E3BD2}" destId="{2093F771-B5A6-499C-9ACD-254975D64A9A}" srcOrd="23" destOrd="0" presId="urn:microsoft.com/office/officeart/2005/8/layout/cycle8"/>
    <dgm:cxn modelId="{7255F975-1123-4430-95FC-0594917B71ED}" type="presParOf" srcId="{C61DE624-149E-409B-94A5-B1E7141E3BD2}" destId="{D37515F0-0B00-4111-A24C-69EBB13A31AD}" srcOrd="2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D7AD7-76E6-4FD7-BB5E-AEF615B18BF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D5D59497-3496-495B-BD9F-CE8F433E1A1B}">
      <dgm:prSet phldrT="[文本]" custT="1"/>
      <dgm:spPr>
        <a:solidFill>
          <a:srgbClr val="FFCCCC"/>
        </a:solidFill>
      </dgm:spPr>
      <dgm:t>
        <a:bodyPr/>
        <a:lstStyle/>
        <a:p>
          <a:r>
            <a:rPr lang="zh-CN" altLang="en-US" sz="2400" b="1" dirty="0" smtClean="0">
              <a:solidFill>
                <a:srgbClr val="AA0025"/>
              </a:solidFill>
              <a:latin typeface="+mn-lt"/>
              <a:ea typeface="+mn-ea"/>
              <a:cs typeface="+mn-ea"/>
              <a:sym typeface="+mn-lt"/>
            </a:rPr>
            <a:t>运动能力</a:t>
          </a:r>
          <a:endParaRPr lang="zh-CN" altLang="en-US" sz="2400" b="1" dirty="0">
            <a:solidFill>
              <a:srgbClr val="AA0025"/>
            </a:solidFill>
            <a:latin typeface="+mn-lt"/>
            <a:ea typeface="+mn-ea"/>
            <a:cs typeface="+mn-ea"/>
            <a:sym typeface="+mn-lt"/>
          </a:endParaRPr>
        </a:p>
      </dgm:t>
    </dgm:pt>
    <dgm:pt modelId="{09869088-31CD-45D5-B590-A47D5B254F61}" type="parTrans" cxnId="{28C26052-FFE4-472D-8588-8437D2C843A7}">
      <dgm:prSet/>
      <dgm:spPr/>
      <dgm:t>
        <a:bodyPr/>
        <a:lstStyle/>
        <a:p>
          <a:endParaRPr lang="zh-CN" altLang="en-US"/>
        </a:p>
      </dgm:t>
    </dgm:pt>
    <dgm:pt modelId="{6FCA0EB3-EBEA-45F7-97FD-BD512C5EC98F}" type="sibTrans" cxnId="{28C26052-FFE4-472D-8588-8437D2C843A7}">
      <dgm:prSet/>
      <dgm:spPr/>
      <dgm:t>
        <a:bodyPr/>
        <a:lstStyle/>
        <a:p>
          <a:endParaRPr lang="zh-CN" altLang="en-US"/>
        </a:p>
      </dgm:t>
    </dgm:pt>
    <dgm:pt modelId="{DFD60FF8-FEAB-4576-9B78-8353594E31C0}">
      <dgm:prSet phldrT="[文本]" custT="1"/>
      <dgm:spPr>
        <a:solidFill>
          <a:srgbClr val="FFCCCC"/>
        </a:solidFill>
        <a:scene3d>
          <a:camera prst="orthographicFront"/>
          <a:lightRig rig="threePt" dir="t"/>
        </a:scene3d>
        <a:sp3d>
          <a:bevelT/>
        </a:sp3d>
      </dgm:spPr>
      <dgm:t>
        <a:bodyPr/>
        <a:lstStyle/>
        <a:p>
          <a:r>
            <a:rPr lang="zh-CN" altLang="en-US" sz="2400" b="1" dirty="0" smtClean="0">
              <a:solidFill>
                <a:schemeClr val="tx1"/>
              </a:solidFill>
              <a:latin typeface="+mn-lt"/>
              <a:ea typeface="+mn-ea"/>
              <a:cs typeface="+mn-ea"/>
              <a:sym typeface="+mn-lt"/>
            </a:rPr>
            <a:t>体能发展</a:t>
          </a:r>
          <a:endParaRPr lang="zh-CN" altLang="en-US" sz="2400" b="1" dirty="0">
            <a:solidFill>
              <a:schemeClr val="tx1"/>
            </a:solidFill>
            <a:latin typeface="+mn-lt"/>
            <a:ea typeface="+mn-ea"/>
            <a:cs typeface="+mn-ea"/>
            <a:sym typeface="+mn-lt"/>
          </a:endParaRPr>
        </a:p>
      </dgm:t>
    </dgm:pt>
    <dgm:pt modelId="{C03BF595-6CD2-4723-B866-11DBC7280911}" type="parTrans" cxnId="{FE55C172-0D6C-481F-9167-5BD0F287A33D}">
      <dgm:prSet/>
      <dgm:spPr/>
      <dgm:t>
        <a:bodyPr/>
        <a:lstStyle/>
        <a:p>
          <a:endParaRPr lang="zh-CN" altLang="en-US"/>
        </a:p>
      </dgm:t>
    </dgm:pt>
    <dgm:pt modelId="{8FF40D42-6D53-42C3-80A7-0F8D7F7B7004}" type="sibTrans" cxnId="{FE55C172-0D6C-481F-9167-5BD0F287A33D}">
      <dgm:prSet/>
      <dgm:spPr/>
      <dgm:t>
        <a:bodyPr/>
        <a:lstStyle/>
        <a:p>
          <a:endParaRPr lang="zh-CN" altLang="en-US"/>
        </a:p>
      </dgm:t>
    </dgm:pt>
    <dgm:pt modelId="{1EC62186-A85A-4629-A71D-F5C70E3FDB9D}">
      <dgm:prSet phldrT="[文本]" custT="1"/>
      <dgm:spPr>
        <a:solidFill>
          <a:srgbClr val="FFCCCC"/>
        </a:solidFill>
        <a:scene3d>
          <a:camera prst="orthographicFront"/>
          <a:lightRig rig="threePt" dir="t"/>
        </a:scene3d>
        <a:sp3d>
          <a:bevelT/>
        </a:sp3d>
      </dgm:spPr>
      <dgm:t>
        <a:bodyPr/>
        <a:lstStyle/>
        <a:p>
          <a:r>
            <a:rPr lang="zh-CN" altLang="en-US" sz="2400" b="1" dirty="0" smtClean="0">
              <a:solidFill>
                <a:schemeClr val="tx1"/>
              </a:solidFill>
              <a:latin typeface="+mn-lt"/>
              <a:ea typeface="+mn-ea"/>
              <a:cs typeface="+mn-ea"/>
              <a:sym typeface="+mn-lt"/>
            </a:rPr>
            <a:t>运动认知与技战术运用</a:t>
          </a:r>
          <a:endParaRPr lang="zh-CN" altLang="en-US" sz="2400" b="1" dirty="0">
            <a:solidFill>
              <a:schemeClr val="tx1"/>
            </a:solidFill>
            <a:latin typeface="+mn-lt"/>
            <a:ea typeface="+mn-ea"/>
            <a:cs typeface="+mn-ea"/>
            <a:sym typeface="+mn-lt"/>
          </a:endParaRPr>
        </a:p>
      </dgm:t>
    </dgm:pt>
    <dgm:pt modelId="{0BA4B597-AE24-4782-AEFA-BEDAA15B66C5}" type="parTrans" cxnId="{A4B2D56D-FBFE-4054-B418-67C59A506B63}">
      <dgm:prSet/>
      <dgm:spPr/>
      <dgm:t>
        <a:bodyPr/>
        <a:lstStyle/>
        <a:p>
          <a:endParaRPr lang="zh-CN" altLang="en-US"/>
        </a:p>
      </dgm:t>
    </dgm:pt>
    <dgm:pt modelId="{BA6EE3FF-3517-47FA-997B-02BA757269B5}" type="sibTrans" cxnId="{A4B2D56D-FBFE-4054-B418-67C59A506B63}">
      <dgm:prSet/>
      <dgm:spPr/>
      <dgm:t>
        <a:bodyPr/>
        <a:lstStyle/>
        <a:p>
          <a:endParaRPr lang="zh-CN" altLang="en-US"/>
        </a:p>
      </dgm:t>
    </dgm:pt>
    <dgm:pt modelId="{750FD452-348B-4A0C-8BE0-34DD2D1CCA49}">
      <dgm:prSet phldrT="[文本]" custT="1"/>
      <dgm:spPr>
        <a:solidFill>
          <a:srgbClr val="FFCCCC"/>
        </a:solidFill>
        <a:scene3d>
          <a:camera prst="orthographicFront"/>
          <a:lightRig rig="threePt" dir="t"/>
        </a:scene3d>
        <a:sp3d>
          <a:bevelT/>
        </a:sp3d>
      </dgm:spPr>
      <dgm:t>
        <a:bodyPr/>
        <a:lstStyle/>
        <a:p>
          <a:r>
            <a:rPr lang="zh-CN" altLang="en-US" sz="2400" b="1" dirty="0" smtClean="0">
              <a:solidFill>
                <a:schemeClr val="tx1"/>
              </a:solidFill>
              <a:latin typeface="+mn-lt"/>
              <a:ea typeface="+mn-ea"/>
              <a:cs typeface="+mn-ea"/>
              <a:sym typeface="+mn-lt"/>
            </a:rPr>
            <a:t>体育展示与比赛</a:t>
          </a:r>
          <a:endParaRPr lang="zh-CN" altLang="en-US" sz="2400" b="1" dirty="0">
            <a:solidFill>
              <a:schemeClr val="tx1"/>
            </a:solidFill>
            <a:latin typeface="+mn-lt"/>
            <a:ea typeface="+mn-ea"/>
            <a:cs typeface="+mn-ea"/>
            <a:sym typeface="+mn-lt"/>
          </a:endParaRPr>
        </a:p>
      </dgm:t>
    </dgm:pt>
    <dgm:pt modelId="{48D551F0-6783-48A6-8757-8342119085D2}" type="parTrans" cxnId="{7F7CF92E-D19C-43EF-BAEC-FE667C50357F}">
      <dgm:prSet/>
      <dgm:spPr/>
      <dgm:t>
        <a:bodyPr/>
        <a:lstStyle/>
        <a:p>
          <a:endParaRPr lang="zh-CN" altLang="en-US"/>
        </a:p>
      </dgm:t>
    </dgm:pt>
    <dgm:pt modelId="{CA598031-DF77-4A0E-A656-5C0FA1A9D3E6}" type="sibTrans" cxnId="{7F7CF92E-D19C-43EF-BAEC-FE667C50357F}">
      <dgm:prSet/>
      <dgm:spPr/>
      <dgm:t>
        <a:bodyPr/>
        <a:lstStyle/>
        <a:p>
          <a:endParaRPr lang="zh-CN" altLang="en-US"/>
        </a:p>
      </dgm:t>
    </dgm:pt>
    <dgm:pt modelId="{FE3C4CDD-DBC6-42C4-A6F9-5B7EE4115A0F}" type="pres">
      <dgm:prSet presAssocID="{BD1D7AD7-76E6-4FD7-BB5E-AEF615B18BF4}" presName="diagram" presStyleCnt="0">
        <dgm:presLayoutVars>
          <dgm:chPref val="1"/>
          <dgm:dir/>
          <dgm:animOne val="branch"/>
          <dgm:animLvl val="lvl"/>
          <dgm:resizeHandles val="exact"/>
        </dgm:presLayoutVars>
      </dgm:prSet>
      <dgm:spPr/>
      <dgm:t>
        <a:bodyPr/>
        <a:lstStyle/>
        <a:p>
          <a:endParaRPr lang="zh-CN" altLang="en-US"/>
        </a:p>
      </dgm:t>
    </dgm:pt>
    <dgm:pt modelId="{FBDF53DE-94D5-4939-A8F0-DAFE20785CA7}" type="pres">
      <dgm:prSet presAssocID="{D5D59497-3496-495B-BD9F-CE8F433E1A1B}" presName="root1" presStyleCnt="0"/>
      <dgm:spPr/>
    </dgm:pt>
    <dgm:pt modelId="{ECBD9D1B-C104-4E49-8D92-89E0C22C12A2}" type="pres">
      <dgm:prSet presAssocID="{D5D59497-3496-495B-BD9F-CE8F433E1A1B}" presName="LevelOneTextNode" presStyleLbl="node0" presStyleIdx="0" presStyleCnt="1" custScaleX="146566">
        <dgm:presLayoutVars>
          <dgm:chPref val="3"/>
        </dgm:presLayoutVars>
      </dgm:prSet>
      <dgm:spPr/>
      <dgm:t>
        <a:bodyPr/>
        <a:lstStyle/>
        <a:p>
          <a:endParaRPr lang="zh-CN" altLang="en-US"/>
        </a:p>
      </dgm:t>
    </dgm:pt>
    <dgm:pt modelId="{09926D27-DA11-47A2-97AC-58247EC26B20}" type="pres">
      <dgm:prSet presAssocID="{D5D59497-3496-495B-BD9F-CE8F433E1A1B}" presName="level2hierChild" presStyleCnt="0"/>
      <dgm:spPr/>
    </dgm:pt>
    <dgm:pt modelId="{5671F9EF-805B-4AE2-939F-450A3C09F74C}" type="pres">
      <dgm:prSet presAssocID="{C03BF595-6CD2-4723-B866-11DBC7280911}" presName="conn2-1" presStyleLbl="parChTrans1D2" presStyleIdx="0" presStyleCnt="3"/>
      <dgm:spPr/>
      <dgm:t>
        <a:bodyPr/>
        <a:lstStyle/>
        <a:p>
          <a:endParaRPr lang="zh-CN" altLang="en-US"/>
        </a:p>
      </dgm:t>
    </dgm:pt>
    <dgm:pt modelId="{A5000CA3-6151-482D-BF83-395BEE476E53}" type="pres">
      <dgm:prSet presAssocID="{C03BF595-6CD2-4723-B866-11DBC7280911}" presName="connTx" presStyleLbl="parChTrans1D2" presStyleIdx="0" presStyleCnt="3"/>
      <dgm:spPr/>
      <dgm:t>
        <a:bodyPr/>
        <a:lstStyle/>
        <a:p>
          <a:endParaRPr lang="zh-CN" altLang="en-US"/>
        </a:p>
      </dgm:t>
    </dgm:pt>
    <dgm:pt modelId="{FCCEA1A8-D389-4479-BE24-B04F90A3FE41}" type="pres">
      <dgm:prSet presAssocID="{DFD60FF8-FEAB-4576-9B78-8353594E31C0}" presName="root2" presStyleCnt="0"/>
      <dgm:spPr/>
    </dgm:pt>
    <dgm:pt modelId="{B7224BBA-6583-4CDB-9DDA-2FEE2E23E897}" type="pres">
      <dgm:prSet presAssocID="{DFD60FF8-FEAB-4576-9B78-8353594E31C0}" presName="LevelTwoTextNode" presStyleLbl="node2" presStyleIdx="0" presStyleCnt="3" custScaleX="265620" custLinFactNeighborX="-2770" custLinFactNeighborY="-51850">
        <dgm:presLayoutVars>
          <dgm:chPref val="3"/>
        </dgm:presLayoutVars>
      </dgm:prSet>
      <dgm:spPr/>
      <dgm:t>
        <a:bodyPr/>
        <a:lstStyle/>
        <a:p>
          <a:endParaRPr lang="zh-CN" altLang="en-US"/>
        </a:p>
      </dgm:t>
    </dgm:pt>
    <dgm:pt modelId="{38F06E42-FBC9-4416-B3E2-F10EFB50D24A}" type="pres">
      <dgm:prSet presAssocID="{DFD60FF8-FEAB-4576-9B78-8353594E31C0}" presName="level3hierChild" presStyleCnt="0"/>
      <dgm:spPr/>
    </dgm:pt>
    <dgm:pt modelId="{D606E0A8-5485-4205-8C87-8295CDA58FEE}" type="pres">
      <dgm:prSet presAssocID="{0BA4B597-AE24-4782-AEFA-BEDAA15B66C5}" presName="conn2-1" presStyleLbl="parChTrans1D2" presStyleIdx="1" presStyleCnt="3"/>
      <dgm:spPr/>
      <dgm:t>
        <a:bodyPr/>
        <a:lstStyle/>
        <a:p>
          <a:endParaRPr lang="zh-CN" altLang="en-US"/>
        </a:p>
      </dgm:t>
    </dgm:pt>
    <dgm:pt modelId="{5149AF07-EFC0-4F70-943F-3C31367F3D23}" type="pres">
      <dgm:prSet presAssocID="{0BA4B597-AE24-4782-AEFA-BEDAA15B66C5}" presName="connTx" presStyleLbl="parChTrans1D2" presStyleIdx="1" presStyleCnt="3"/>
      <dgm:spPr/>
      <dgm:t>
        <a:bodyPr/>
        <a:lstStyle/>
        <a:p>
          <a:endParaRPr lang="zh-CN" altLang="en-US"/>
        </a:p>
      </dgm:t>
    </dgm:pt>
    <dgm:pt modelId="{3BA0398D-D974-4357-B44B-28A3D94D5AEE}" type="pres">
      <dgm:prSet presAssocID="{1EC62186-A85A-4629-A71D-F5C70E3FDB9D}" presName="root2" presStyleCnt="0"/>
      <dgm:spPr/>
    </dgm:pt>
    <dgm:pt modelId="{A6F70509-B98D-4EE2-A195-EC27DC98ACD6}" type="pres">
      <dgm:prSet presAssocID="{1EC62186-A85A-4629-A71D-F5C70E3FDB9D}" presName="LevelTwoTextNode" presStyleLbl="node2" presStyleIdx="1" presStyleCnt="3" custScaleX="268401" custLinFactNeighborY="3563">
        <dgm:presLayoutVars>
          <dgm:chPref val="3"/>
        </dgm:presLayoutVars>
      </dgm:prSet>
      <dgm:spPr/>
      <dgm:t>
        <a:bodyPr/>
        <a:lstStyle/>
        <a:p>
          <a:endParaRPr lang="zh-CN" altLang="en-US"/>
        </a:p>
      </dgm:t>
    </dgm:pt>
    <dgm:pt modelId="{C2B1B6F9-01EE-45CF-B900-690E42C4F7D0}" type="pres">
      <dgm:prSet presAssocID="{1EC62186-A85A-4629-A71D-F5C70E3FDB9D}" presName="level3hierChild" presStyleCnt="0"/>
      <dgm:spPr/>
    </dgm:pt>
    <dgm:pt modelId="{25D25979-0792-44F5-9AA1-4EE4175420EC}" type="pres">
      <dgm:prSet presAssocID="{48D551F0-6783-48A6-8757-8342119085D2}" presName="conn2-1" presStyleLbl="parChTrans1D2" presStyleIdx="2" presStyleCnt="3"/>
      <dgm:spPr/>
      <dgm:t>
        <a:bodyPr/>
        <a:lstStyle/>
        <a:p>
          <a:endParaRPr lang="zh-CN" altLang="en-US"/>
        </a:p>
      </dgm:t>
    </dgm:pt>
    <dgm:pt modelId="{678961C8-1DAA-4AC5-9F30-A0125567AE63}" type="pres">
      <dgm:prSet presAssocID="{48D551F0-6783-48A6-8757-8342119085D2}" presName="connTx" presStyleLbl="parChTrans1D2" presStyleIdx="2" presStyleCnt="3"/>
      <dgm:spPr/>
      <dgm:t>
        <a:bodyPr/>
        <a:lstStyle/>
        <a:p>
          <a:endParaRPr lang="zh-CN" altLang="en-US"/>
        </a:p>
      </dgm:t>
    </dgm:pt>
    <dgm:pt modelId="{9745A3F1-E831-4E80-8FF1-85CDCC9F17D5}" type="pres">
      <dgm:prSet presAssocID="{750FD452-348B-4A0C-8BE0-34DD2D1CCA49}" presName="root2" presStyleCnt="0"/>
      <dgm:spPr/>
    </dgm:pt>
    <dgm:pt modelId="{53D635BD-56B7-46A3-B204-87C97878ED73}" type="pres">
      <dgm:prSet presAssocID="{750FD452-348B-4A0C-8BE0-34DD2D1CCA49}" presName="LevelTwoTextNode" presStyleLbl="node2" presStyleIdx="2" presStyleCnt="3" custScaleX="261614" custLinFactNeighborX="3846" custLinFactNeighborY="56166">
        <dgm:presLayoutVars>
          <dgm:chPref val="3"/>
        </dgm:presLayoutVars>
      </dgm:prSet>
      <dgm:spPr/>
      <dgm:t>
        <a:bodyPr/>
        <a:lstStyle/>
        <a:p>
          <a:endParaRPr lang="zh-CN" altLang="en-US"/>
        </a:p>
      </dgm:t>
    </dgm:pt>
    <dgm:pt modelId="{317DAAF5-560E-4A07-8053-8ACACC778099}" type="pres">
      <dgm:prSet presAssocID="{750FD452-348B-4A0C-8BE0-34DD2D1CCA49}" presName="level3hierChild" presStyleCnt="0"/>
      <dgm:spPr/>
    </dgm:pt>
  </dgm:ptLst>
  <dgm:cxnLst>
    <dgm:cxn modelId="{D131B4CA-1BE2-40B1-9A19-044CED059C42}" type="presOf" srcId="{BD1D7AD7-76E6-4FD7-BB5E-AEF615B18BF4}" destId="{FE3C4CDD-DBC6-42C4-A6F9-5B7EE4115A0F}" srcOrd="0" destOrd="0" presId="urn:microsoft.com/office/officeart/2005/8/layout/hierarchy2"/>
    <dgm:cxn modelId="{28C26052-FFE4-472D-8588-8437D2C843A7}" srcId="{BD1D7AD7-76E6-4FD7-BB5E-AEF615B18BF4}" destId="{D5D59497-3496-495B-BD9F-CE8F433E1A1B}" srcOrd="0" destOrd="0" parTransId="{09869088-31CD-45D5-B590-A47D5B254F61}" sibTransId="{6FCA0EB3-EBEA-45F7-97FD-BD512C5EC98F}"/>
    <dgm:cxn modelId="{3B34420B-7FBE-4C65-9868-EDAB5DEF0134}" type="presOf" srcId="{1EC62186-A85A-4629-A71D-F5C70E3FDB9D}" destId="{A6F70509-B98D-4EE2-A195-EC27DC98ACD6}" srcOrd="0" destOrd="0" presId="urn:microsoft.com/office/officeart/2005/8/layout/hierarchy2"/>
    <dgm:cxn modelId="{F8D08A8F-DE2F-4CCC-8BEF-D78AAF68D2B3}" type="presOf" srcId="{48D551F0-6783-48A6-8757-8342119085D2}" destId="{25D25979-0792-44F5-9AA1-4EE4175420EC}" srcOrd="0" destOrd="0" presId="urn:microsoft.com/office/officeart/2005/8/layout/hierarchy2"/>
    <dgm:cxn modelId="{6CD39A21-8775-46EB-AB88-A70D2F9CEC03}" type="presOf" srcId="{C03BF595-6CD2-4723-B866-11DBC7280911}" destId="{A5000CA3-6151-482D-BF83-395BEE476E53}" srcOrd="1" destOrd="0" presId="urn:microsoft.com/office/officeart/2005/8/layout/hierarchy2"/>
    <dgm:cxn modelId="{290B8224-BB30-454B-95E8-13FD248A1C8B}" type="presOf" srcId="{750FD452-348B-4A0C-8BE0-34DD2D1CCA49}" destId="{53D635BD-56B7-46A3-B204-87C97878ED73}" srcOrd="0" destOrd="0" presId="urn:microsoft.com/office/officeart/2005/8/layout/hierarchy2"/>
    <dgm:cxn modelId="{AABA4449-0391-40DD-9C60-C89D634E88AC}" type="presOf" srcId="{C03BF595-6CD2-4723-B866-11DBC7280911}" destId="{5671F9EF-805B-4AE2-939F-450A3C09F74C}" srcOrd="0" destOrd="0" presId="urn:microsoft.com/office/officeart/2005/8/layout/hierarchy2"/>
    <dgm:cxn modelId="{34B2D68E-FEEE-4BD0-A684-E8147D6C3EAC}" type="presOf" srcId="{D5D59497-3496-495B-BD9F-CE8F433E1A1B}" destId="{ECBD9D1B-C104-4E49-8D92-89E0C22C12A2}" srcOrd="0" destOrd="0" presId="urn:microsoft.com/office/officeart/2005/8/layout/hierarchy2"/>
    <dgm:cxn modelId="{FE55C172-0D6C-481F-9167-5BD0F287A33D}" srcId="{D5D59497-3496-495B-BD9F-CE8F433E1A1B}" destId="{DFD60FF8-FEAB-4576-9B78-8353594E31C0}" srcOrd="0" destOrd="0" parTransId="{C03BF595-6CD2-4723-B866-11DBC7280911}" sibTransId="{8FF40D42-6D53-42C3-80A7-0F8D7F7B7004}"/>
    <dgm:cxn modelId="{7F7CF92E-D19C-43EF-BAEC-FE667C50357F}" srcId="{D5D59497-3496-495B-BD9F-CE8F433E1A1B}" destId="{750FD452-348B-4A0C-8BE0-34DD2D1CCA49}" srcOrd="2" destOrd="0" parTransId="{48D551F0-6783-48A6-8757-8342119085D2}" sibTransId="{CA598031-DF77-4A0E-A656-5C0FA1A9D3E6}"/>
    <dgm:cxn modelId="{FE6DF8DC-84E8-4E7D-879A-78E663D03AB0}" type="presOf" srcId="{0BA4B597-AE24-4782-AEFA-BEDAA15B66C5}" destId="{5149AF07-EFC0-4F70-943F-3C31367F3D23}" srcOrd="1" destOrd="0" presId="urn:microsoft.com/office/officeart/2005/8/layout/hierarchy2"/>
    <dgm:cxn modelId="{1CCF5A73-5AB1-4FCF-ADD9-57CFD2E6E0BA}" type="presOf" srcId="{0BA4B597-AE24-4782-AEFA-BEDAA15B66C5}" destId="{D606E0A8-5485-4205-8C87-8295CDA58FEE}" srcOrd="0" destOrd="0" presId="urn:microsoft.com/office/officeart/2005/8/layout/hierarchy2"/>
    <dgm:cxn modelId="{A4B2D56D-FBFE-4054-B418-67C59A506B63}" srcId="{D5D59497-3496-495B-BD9F-CE8F433E1A1B}" destId="{1EC62186-A85A-4629-A71D-F5C70E3FDB9D}" srcOrd="1" destOrd="0" parTransId="{0BA4B597-AE24-4782-AEFA-BEDAA15B66C5}" sibTransId="{BA6EE3FF-3517-47FA-997B-02BA757269B5}"/>
    <dgm:cxn modelId="{7732D025-40B1-419C-912C-3F591798F70B}" type="presOf" srcId="{48D551F0-6783-48A6-8757-8342119085D2}" destId="{678961C8-1DAA-4AC5-9F30-A0125567AE63}" srcOrd="1" destOrd="0" presId="urn:microsoft.com/office/officeart/2005/8/layout/hierarchy2"/>
    <dgm:cxn modelId="{250303C1-B506-4150-A369-66FE47B23CE1}" type="presOf" srcId="{DFD60FF8-FEAB-4576-9B78-8353594E31C0}" destId="{B7224BBA-6583-4CDB-9DDA-2FEE2E23E897}" srcOrd="0" destOrd="0" presId="urn:microsoft.com/office/officeart/2005/8/layout/hierarchy2"/>
    <dgm:cxn modelId="{AE7597CA-EB6A-46B3-AE4E-D0F16B73104E}" type="presParOf" srcId="{FE3C4CDD-DBC6-42C4-A6F9-5B7EE4115A0F}" destId="{FBDF53DE-94D5-4939-A8F0-DAFE20785CA7}" srcOrd="0" destOrd="0" presId="urn:microsoft.com/office/officeart/2005/8/layout/hierarchy2"/>
    <dgm:cxn modelId="{B61A9FB3-0260-40F4-92FC-194163806620}" type="presParOf" srcId="{FBDF53DE-94D5-4939-A8F0-DAFE20785CA7}" destId="{ECBD9D1B-C104-4E49-8D92-89E0C22C12A2}" srcOrd="0" destOrd="0" presId="urn:microsoft.com/office/officeart/2005/8/layout/hierarchy2"/>
    <dgm:cxn modelId="{27AC21E7-BADC-429B-A345-B4D337218FD4}" type="presParOf" srcId="{FBDF53DE-94D5-4939-A8F0-DAFE20785CA7}" destId="{09926D27-DA11-47A2-97AC-58247EC26B20}" srcOrd="1" destOrd="0" presId="urn:microsoft.com/office/officeart/2005/8/layout/hierarchy2"/>
    <dgm:cxn modelId="{CCF3D14C-C712-4DCC-8947-6657FB37DD4C}" type="presParOf" srcId="{09926D27-DA11-47A2-97AC-58247EC26B20}" destId="{5671F9EF-805B-4AE2-939F-450A3C09F74C}" srcOrd="0" destOrd="0" presId="urn:microsoft.com/office/officeart/2005/8/layout/hierarchy2"/>
    <dgm:cxn modelId="{2E53B195-AC3A-4C2C-AA9E-812AA3144DA4}" type="presParOf" srcId="{5671F9EF-805B-4AE2-939F-450A3C09F74C}" destId="{A5000CA3-6151-482D-BF83-395BEE476E53}" srcOrd="0" destOrd="0" presId="urn:microsoft.com/office/officeart/2005/8/layout/hierarchy2"/>
    <dgm:cxn modelId="{CB01AEB4-EFF9-4630-9964-510EC4308F4A}" type="presParOf" srcId="{09926D27-DA11-47A2-97AC-58247EC26B20}" destId="{FCCEA1A8-D389-4479-BE24-B04F90A3FE41}" srcOrd="1" destOrd="0" presId="urn:microsoft.com/office/officeart/2005/8/layout/hierarchy2"/>
    <dgm:cxn modelId="{5D5C7BD8-04B5-4F00-A9F7-C72866D99FAD}" type="presParOf" srcId="{FCCEA1A8-D389-4479-BE24-B04F90A3FE41}" destId="{B7224BBA-6583-4CDB-9DDA-2FEE2E23E897}" srcOrd="0" destOrd="0" presId="urn:microsoft.com/office/officeart/2005/8/layout/hierarchy2"/>
    <dgm:cxn modelId="{53791AF5-1845-43F1-B3EA-5126E6DA24F6}" type="presParOf" srcId="{FCCEA1A8-D389-4479-BE24-B04F90A3FE41}" destId="{38F06E42-FBC9-4416-B3E2-F10EFB50D24A}" srcOrd="1" destOrd="0" presId="urn:microsoft.com/office/officeart/2005/8/layout/hierarchy2"/>
    <dgm:cxn modelId="{B82416FA-39B8-48C8-90FC-2BF89A4A46A8}" type="presParOf" srcId="{09926D27-DA11-47A2-97AC-58247EC26B20}" destId="{D606E0A8-5485-4205-8C87-8295CDA58FEE}" srcOrd="2" destOrd="0" presId="urn:microsoft.com/office/officeart/2005/8/layout/hierarchy2"/>
    <dgm:cxn modelId="{6AB322F3-E459-4E12-AFD8-705AD6F01283}" type="presParOf" srcId="{D606E0A8-5485-4205-8C87-8295CDA58FEE}" destId="{5149AF07-EFC0-4F70-943F-3C31367F3D23}" srcOrd="0" destOrd="0" presId="urn:microsoft.com/office/officeart/2005/8/layout/hierarchy2"/>
    <dgm:cxn modelId="{387D9A80-C7CE-413B-92EE-FB90CF4B255B}" type="presParOf" srcId="{09926D27-DA11-47A2-97AC-58247EC26B20}" destId="{3BA0398D-D974-4357-B44B-28A3D94D5AEE}" srcOrd="3" destOrd="0" presId="urn:microsoft.com/office/officeart/2005/8/layout/hierarchy2"/>
    <dgm:cxn modelId="{ACC79B82-F386-4831-AE3A-393423DDAAD5}" type="presParOf" srcId="{3BA0398D-D974-4357-B44B-28A3D94D5AEE}" destId="{A6F70509-B98D-4EE2-A195-EC27DC98ACD6}" srcOrd="0" destOrd="0" presId="urn:microsoft.com/office/officeart/2005/8/layout/hierarchy2"/>
    <dgm:cxn modelId="{903DE93B-B611-49CF-98AE-07A3BBB7606C}" type="presParOf" srcId="{3BA0398D-D974-4357-B44B-28A3D94D5AEE}" destId="{C2B1B6F9-01EE-45CF-B900-690E42C4F7D0}" srcOrd="1" destOrd="0" presId="urn:microsoft.com/office/officeart/2005/8/layout/hierarchy2"/>
    <dgm:cxn modelId="{1ACA3614-F504-4D87-9F5A-74D54E850E45}" type="presParOf" srcId="{09926D27-DA11-47A2-97AC-58247EC26B20}" destId="{25D25979-0792-44F5-9AA1-4EE4175420EC}" srcOrd="4" destOrd="0" presId="urn:microsoft.com/office/officeart/2005/8/layout/hierarchy2"/>
    <dgm:cxn modelId="{BD23944B-C9D7-4570-BA5B-C5D93E1216AF}" type="presParOf" srcId="{25D25979-0792-44F5-9AA1-4EE4175420EC}" destId="{678961C8-1DAA-4AC5-9F30-A0125567AE63}" srcOrd="0" destOrd="0" presId="urn:microsoft.com/office/officeart/2005/8/layout/hierarchy2"/>
    <dgm:cxn modelId="{907FBD93-2F08-4C73-9326-3A57398804C2}" type="presParOf" srcId="{09926D27-DA11-47A2-97AC-58247EC26B20}" destId="{9745A3F1-E831-4E80-8FF1-85CDCC9F17D5}" srcOrd="5" destOrd="0" presId="urn:microsoft.com/office/officeart/2005/8/layout/hierarchy2"/>
    <dgm:cxn modelId="{B38E8862-EE48-4D91-9533-37E87908AE26}" type="presParOf" srcId="{9745A3F1-E831-4E80-8FF1-85CDCC9F17D5}" destId="{53D635BD-56B7-46A3-B204-87C97878ED73}" srcOrd="0" destOrd="0" presId="urn:microsoft.com/office/officeart/2005/8/layout/hierarchy2"/>
    <dgm:cxn modelId="{64E5C62E-FB3F-4034-AAA2-19B8702359B3}" type="presParOf" srcId="{9745A3F1-E831-4E80-8FF1-85CDCC9F17D5}" destId="{317DAAF5-560E-4A07-8053-8ACACC77809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1D7AD7-76E6-4FD7-BB5E-AEF615B18BF4}"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zh-CN" altLang="en-US"/>
        </a:p>
      </dgm:t>
    </dgm:pt>
    <dgm:pt modelId="{D5D59497-3496-495B-BD9F-CE8F433E1A1B}">
      <dgm:prSet phldrT="[文本]" custT="1"/>
      <dgm:spPr>
        <a:solidFill>
          <a:srgbClr val="FFD3D3"/>
        </a:solidFill>
      </dgm:spPr>
      <dgm:t>
        <a:bodyPr/>
        <a:lstStyle/>
        <a:p>
          <a:r>
            <a:rPr lang="zh-CN" altLang="en-US" sz="2400" b="1" dirty="0" smtClean="0">
              <a:solidFill>
                <a:srgbClr val="C00000"/>
              </a:solidFill>
              <a:latin typeface="+mn-lt"/>
              <a:ea typeface="+mn-ea"/>
              <a:cs typeface="+mn-ea"/>
              <a:sym typeface="+mn-lt"/>
            </a:rPr>
            <a:t>健康行为</a:t>
          </a:r>
          <a:endParaRPr lang="zh-CN" altLang="en-US" sz="2400" b="1" dirty="0">
            <a:solidFill>
              <a:srgbClr val="C00000"/>
            </a:solidFill>
            <a:latin typeface="+mn-lt"/>
            <a:ea typeface="+mn-ea"/>
            <a:cs typeface="+mn-ea"/>
            <a:sym typeface="+mn-lt"/>
          </a:endParaRPr>
        </a:p>
      </dgm:t>
    </dgm:pt>
    <dgm:pt modelId="{09869088-31CD-45D5-B590-A47D5B254F61}" type="parTrans" cxnId="{28C26052-FFE4-472D-8588-8437D2C843A7}">
      <dgm:prSet/>
      <dgm:spPr/>
      <dgm:t>
        <a:bodyPr/>
        <a:lstStyle/>
        <a:p>
          <a:endParaRPr lang="zh-CN" altLang="en-US"/>
        </a:p>
      </dgm:t>
    </dgm:pt>
    <dgm:pt modelId="{6FCA0EB3-EBEA-45F7-97FD-BD512C5EC98F}" type="sibTrans" cxnId="{28C26052-FFE4-472D-8588-8437D2C843A7}">
      <dgm:prSet/>
      <dgm:spPr/>
      <dgm:t>
        <a:bodyPr/>
        <a:lstStyle/>
        <a:p>
          <a:endParaRPr lang="zh-CN" altLang="en-US"/>
        </a:p>
      </dgm:t>
    </dgm:pt>
    <dgm:pt modelId="{DFD60FF8-FEAB-4576-9B78-8353594E31C0}">
      <dgm:prSet phldrT="[文本]" custT="1"/>
      <dgm:spPr>
        <a:solidFill>
          <a:srgbClr val="FFD5D5"/>
        </a:solidFill>
      </dgm:spPr>
      <dgm:t>
        <a:bodyPr/>
        <a:lstStyle/>
        <a:p>
          <a:r>
            <a:rPr lang="zh-CN" sz="2400" b="1" dirty="0" smtClean="0">
              <a:solidFill>
                <a:schemeClr val="tx1"/>
              </a:solidFill>
              <a:effectLst>
                <a:outerShdw blurRad="38100" dist="38100" dir="2700000" algn="tl">
                  <a:srgbClr val="000000">
                    <a:alpha val="43137"/>
                  </a:srgbClr>
                </a:outerShdw>
              </a:effectLst>
              <a:latin typeface="+mn-lt"/>
              <a:ea typeface="+mn-ea"/>
              <a:cs typeface="+mn-ea"/>
              <a:sym typeface="+mn-lt"/>
            </a:rPr>
            <a:t>体育锻炼意识与习惯</a:t>
          </a:r>
          <a:endParaRPr lang="zh-CN" altLang="en-US" sz="2400" b="1" dirty="0">
            <a:solidFill>
              <a:schemeClr val="tx1"/>
            </a:solidFill>
            <a:latin typeface="+mn-lt"/>
            <a:ea typeface="+mn-ea"/>
            <a:cs typeface="+mn-ea"/>
            <a:sym typeface="+mn-lt"/>
          </a:endParaRPr>
        </a:p>
      </dgm:t>
    </dgm:pt>
    <dgm:pt modelId="{C03BF595-6CD2-4723-B866-11DBC7280911}" type="parTrans" cxnId="{FE55C172-0D6C-481F-9167-5BD0F287A33D}">
      <dgm:prSet/>
      <dgm:spPr/>
      <dgm:t>
        <a:bodyPr/>
        <a:lstStyle/>
        <a:p>
          <a:endParaRPr lang="zh-CN" altLang="en-US"/>
        </a:p>
      </dgm:t>
    </dgm:pt>
    <dgm:pt modelId="{8FF40D42-6D53-42C3-80A7-0F8D7F7B7004}" type="sibTrans" cxnId="{FE55C172-0D6C-481F-9167-5BD0F287A33D}">
      <dgm:prSet/>
      <dgm:spPr/>
      <dgm:t>
        <a:bodyPr/>
        <a:lstStyle/>
        <a:p>
          <a:endParaRPr lang="zh-CN" altLang="en-US"/>
        </a:p>
      </dgm:t>
    </dgm:pt>
    <dgm:pt modelId="{1EC62186-A85A-4629-A71D-F5C70E3FDB9D}">
      <dgm:prSet phldrT="[文本]" custT="1"/>
      <dgm:spPr>
        <a:solidFill>
          <a:srgbClr val="FFD5D5"/>
        </a:solidFill>
      </dgm:spPr>
      <dgm:t>
        <a:bodyPr/>
        <a:lstStyle/>
        <a:p>
          <a:r>
            <a:rPr lang="zh-CN" sz="2400" b="1" smtClean="0">
              <a:solidFill>
                <a:schemeClr val="tx1"/>
              </a:solidFill>
              <a:effectLst>
                <a:outerShdw blurRad="38100" dist="38100" dir="2700000" algn="tl">
                  <a:srgbClr val="000000">
                    <a:alpha val="43137"/>
                  </a:srgbClr>
                </a:outerShdw>
              </a:effectLst>
              <a:latin typeface="+mn-lt"/>
              <a:ea typeface="+mn-ea"/>
              <a:cs typeface="+mn-ea"/>
              <a:sym typeface="+mn-lt"/>
            </a:rPr>
            <a:t>健康知识掌握与运用</a:t>
          </a:r>
          <a:endParaRPr lang="zh-CN" altLang="en-US" sz="2400" b="1" dirty="0">
            <a:solidFill>
              <a:schemeClr val="tx1"/>
            </a:solidFill>
            <a:latin typeface="+mn-lt"/>
            <a:ea typeface="+mn-ea"/>
            <a:cs typeface="+mn-ea"/>
            <a:sym typeface="+mn-lt"/>
          </a:endParaRPr>
        </a:p>
      </dgm:t>
    </dgm:pt>
    <dgm:pt modelId="{0BA4B597-AE24-4782-AEFA-BEDAA15B66C5}" type="parTrans" cxnId="{A4B2D56D-FBFE-4054-B418-67C59A506B63}">
      <dgm:prSet/>
      <dgm:spPr/>
      <dgm:t>
        <a:bodyPr/>
        <a:lstStyle/>
        <a:p>
          <a:endParaRPr lang="zh-CN" altLang="en-US"/>
        </a:p>
      </dgm:t>
    </dgm:pt>
    <dgm:pt modelId="{BA6EE3FF-3517-47FA-997B-02BA757269B5}" type="sibTrans" cxnId="{A4B2D56D-FBFE-4054-B418-67C59A506B63}">
      <dgm:prSet/>
      <dgm:spPr/>
      <dgm:t>
        <a:bodyPr/>
        <a:lstStyle/>
        <a:p>
          <a:endParaRPr lang="zh-CN" altLang="en-US"/>
        </a:p>
      </dgm:t>
    </dgm:pt>
    <dgm:pt modelId="{750FD452-348B-4A0C-8BE0-34DD2D1CCA49}">
      <dgm:prSet phldrT="[文本]" custT="1"/>
      <dgm:spPr>
        <a:solidFill>
          <a:srgbClr val="FFD5D5"/>
        </a:solidFill>
      </dgm:spPr>
      <dgm:t>
        <a:bodyPr/>
        <a:lstStyle/>
        <a:p>
          <a:r>
            <a:rPr lang="zh-CN" sz="2400" b="1" smtClean="0">
              <a:solidFill>
                <a:schemeClr val="tx1"/>
              </a:solidFill>
              <a:effectLst>
                <a:outerShdw blurRad="38100" dist="38100" dir="2700000" algn="tl">
                  <a:srgbClr val="000000">
                    <a:alpha val="43137"/>
                  </a:srgbClr>
                </a:outerShdw>
              </a:effectLst>
              <a:latin typeface="+mn-lt"/>
              <a:ea typeface="+mn-ea"/>
              <a:cs typeface="+mn-ea"/>
              <a:sym typeface="+mn-lt"/>
            </a:rPr>
            <a:t>情绪调控</a:t>
          </a:r>
          <a:endParaRPr lang="zh-CN" altLang="en-US" sz="2400" b="1" dirty="0">
            <a:solidFill>
              <a:schemeClr val="tx1"/>
            </a:solidFill>
            <a:latin typeface="+mn-lt"/>
            <a:ea typeface="+mn-ea"/>
            <a:cs typeface="+mn-ea"/>
            <a:sym typeface="+mn-lt"/>
          </a:endParaRPr>
        </a:p>
      </dgm:t>
    </dgm:pt>
    <dgm:pt modelId="{48D551F0-6783-48A6-8757-8342119085D2}" type="parTrans" cxnId="{7F7CF92E-D19C-43EF-BAEC-FE667C50357F}">
      <dgm:prSet/>
      <dgm:spPr/>
      <dgm:t>
        <a:bodyPr/>
        <a:lstStyle/>
        <a:p>
          <a:endParaRPr lang="zh-CN" altLang="en-US"/>
        </a:p>
      </dgm:t>
    </dgm:pt>
    <dgm:pt modelId="{CA598031-DF77-4A0E-A656-5C0FA1A9D3E6}" type="sibTrans" cxnId="{7F7CF92E-D19C-43EF-BAEC-FE667C50357F}">
      <dgm:prSet/>
      <dgm:spPr/>
      <dgm:t>
        <a:bodyPr/>
        <a:lstStyle/>
        <a:p>
          <a:endParaRPr lang="zh-CN" altLang="en-US"/>
        </a:p>
      </dgm:t>
    </dgm:pt>
    <dgm:pt modelId="{F511750D-8310-454D-9452-EC17026D4BCD}">
      <dgm:prSet custT="1"/>
      <dgm:spPr>
        <a:solidFill>
          <a:srgbClr val="FFD5D5"/>
        </a:solidFill>
      </dgm:spPr>
      <dgm:t>
        <a:bodyPr/>
        <a:lstStyle/>
        <a:p>
          <a:r>
            <a:rPr lang="zh-CN" altLang="en-US" sz="2400" b="1" smtClean="0">
              <a:solidFill>
                <a:schemeClr val="tx1"/>
              </a:solidFill>
              <a:effectLst>
                <a:outerShdw blurRad="38100" dist="38100" dir="2700000" algn="tl">
                  <a:srgbClr val="000000">
                    <a:alpha val="43137"/>
                  </a:srgbClr>
                </a:outerShdw>
              </a:effectLst>
              <a:latin typeface="+mn-lt"/>
              <a:ea typeface="+mn-ea"/>
              <a:cs typeface="+mn-ea"/>
              <a:sym typeface="+mn-lt"/>
            </a:rPr>
            <a:t>环境适应</a:t>
          </a:r>
          <a:endParaRPr lang="zh-CN" altLang="en-US" sz="2400" b="1" dirty="0">
            <a:solidFill>
              <a:schemeClr val="tx1"/>
            </a:solidFill>
            <a:effectLst>
              <a:outerShdw blurRad="38100" dist="38100" dir="2700000" algn="tl">
                <a:srgbClr val="000000">
                  <a:alpha val="43137"/>
                </a:srgbClr>
              </a:outerShdw>
            </a:effectLst>
            <a:latin typeface="+mn-lt"/>
            <a:ea typeface="+mn-ea"/>
            <a:cs typeface="+mn-ea"/>
            <a:sym typeface="+mn-lt"/>
          </a:endParaRPr>
        </a:p>
      </dgm:t>
    </dgm:pt>
    <dgm:pt modelId="{BFE9F577-B291-4673-AAE0-EFE35AD0E8DB}" type="parTrans" cxnId="{83534BAA-A39A-4138-A1D4-BC93CF6C94C8}">
      <dgm:prSet/>
      <dgm:spPr/>
      <dgm:t>
        <a:bodyPr/>
        <a:lstStyle/>
        <a:p>
          <a:endParaRPr lang="zh-CN" altLang="en-US"/>
        </a:p>
      </dgm:t>
    </dgm:pt>
    <dgm:pt modelId="{C7F01C00-708C-462B-91EA-01DCA6B27B16}" type="sibTrans" cxnId="{83534BAA-A39A-4138-A1D4-BC93CF6C94C8}">
      <dgm:prSet/>
      <dgm:spPr/>
      <dgm:t>
        <a:bodyPr/>
        <a:lstStyle/>
        <a:p>
          <a:endParaRPr lang="zh-CN" altLang="en-US"/>
        </a:p>
      </dgm:t>
    </dgm:pt>
    <dgm:pt modelId="{FE3C4CDD-DBC6-42C4-A6F9-5B7EE4115A0F}" type="pres">
      <dgm:prSet presAssocID="{BD1D7AD7-76E6-4FD7-BB5E-AEF615B18BF4}" presName="diagram" presStyleCnt="0">
        <dgm:presLayoutVars>
          <dgm:chPref val="1"/>
          <dgm:dir/>
          <dgm:animOne val="branch"/>
          <dgm:animLvl val="lvl"/>
          <dgm:resizeHandles val="exact"/>
        </dgm:presLayoutVars>
      </dgm:prSet>
      <dgm:spPr/>
      <dgm:t>
        <a:bodyPr/>
        <a:lstStyle/>
        <a:p>
          <a:endParaRPr lang="zh-CN" altLang="en-US"/>
        </a:p>
      </dgm:t>
    </dgm:pt>
    <dgm:pt modelId="{FBDF53DE-94D5-4939-A8F0-DAFE20785CA7}" type="pres">
      <dgm:prSet presAssocID="{D5D59497-3496-495B-BD9F-CE8F433E1A1B}" presName="root1" presStyleCnt="0"/>
      <dgm:spPr/>
      <dgm:t>
        <a:bodyPr/>
        <a:lstStyle/>
        <a:p>
          <a:endParaRPr lang="zh-CN" altLang="en-US"/>
        </a:p>
      </dgm:t>
    </dgm:pt>
    <dgm:pt modelId="{ECBD9D1B-C104-4E49-8D92-89E0C22C12A2}" type="pres">
      <dgm:prSet presAssocID="{D5D59497-3496-495B-BD9F-CE8F433E1A1B}" presName="LevelOneTextNode" presStyleLbl="node0" presStyleIdx="0" presStyleCnt="1" custScaleX="238582">
        <dgm:presLayoutVars>
          <dgm:chPref val="3"/>
        </dgm:presLayoutVars>
      </dgm:prSet>
      <dgm:spPr/>
      <dgm:t>
        <a:bodyPr/>
        <a:lstStyle/>
        <a:p>
          <a:endParaRPr lang="zh-CN" altLang="en-US"/>
        </a:p>
      </dgm:t>
    </dgm:pt>
    <dgm:pt modelId="{09926D27-DA11-47A2-97AC-58247EC26B20}" type="pres">
      <dgm:prSet presAssocID="{D5D59497-3496-495B-BD9F-CE8F433E1A1B}" presName="level2hierChild" presStyleCnt="0"/>
      <dgm:spPr/>
      <dgm:t>
        <a:bodyPr/>
        <a:lstStyle/>
        <a:p>
          <a:endParaRPr lang="zh-CN" altLang="en-US"/>
        </a:p>
      </dgm:t>
    </dgm:pt>
    <dgm:pt modelId="{5671F9EF-805B-4AE2-939F-450A3C09F74C}" type="pres">
      <dgm:prSet presAssocID="{C03BF595-6CD2-4723-B866-11DBC7280911}" presName="conn2-1" presStyleLbl="parChTrans1D2" presStyleIdx="0" presStyleCnt="4"/>
      <dgm:spPr/>
      <dgm:t>
        <a:bodyPr/>
        <a:lstStyle/>
        <a:p>
          <a:endParaRPr lang="zh-CN" altLang="en-US"/>
        </a:p>
      </dgm:t>
    </dgm:pt>
    <dgm:pt modelId="{A5000CA3-6151-482D-BF83-395BEE476E53}" type="pres">
      <dgm:prSet presAssocID="{C03BF595-6CD2-4723-B866-11DBC7280911}" presName="connTx" presStyleLbl="parChTrans1D2" presStyleIdx="0" presStyleCnt="4"/>
      <dgm:spPr/>
      <dgm:t>
        <a:bodyPr/>
        <a:lstStyle/>
        <a:p>
          <a:endParaRPr lang="zh-CN" altLang="en-US"/>
        </a:p>
      </dgm:t>
    </dgm:pt>
    <dgm:pt modelId="{FCCEA1A8-D389-4479-BE24-B04F90A3FE41}" type="pres">
      <dgm:prSet presAssocID="{DFD60FF8-FEAB-4576-9B78-8353594E31C0}" presName="root2" presStyleCnt="0"/>
      <dgm:spPr/>
      <dgm:t>
        <a:bodyPr/>
        <a:lstStyle/>
        <a:p>
          <a:endParaRPr lang="zh-CN" altLang="en-US"/>
        </a:p>
      </dgm:t>
    </dgm:pt>
    <dgm:pt modelId="{B7224BBA-6583-4CDB-9DDA-2FEE2E23E897}" type="pres">
      <dgm:prSet presAssocID="{DFD60FF8-FEAB-4576-9B78-8353594E31C0}" presName="LevelTwoTextNode" presStyleLbl="node2" presStyleIdx="0" presStyleCnt="4" custScaleX="337705" custLinFactNeighborX="-2770" custLinFactNeighborY="-51850">
        <dgm:presLayoutVars>
          <dgm:chPref val="3"/>
        </dgm:presLayoutVars>
      </dgm:prSet>
      <dgm:spPr/>
      <dgm:t>
        <a:bodyPr/>
        <a:lstStyle/>
        <a:p>
          <a:endParaRPr lang="zh-CN" altLang="en-US"/>
        </a:p>
      </dgm:t>
    </dgm:pt>
    <dgm:pt modelId="{38F06E42-FBC9-4416-B3E2-F10EFB50D24A}" type="pres">
      <dgm:prSet presAssocID="{DFD60FF8-FEAB-4576-9B78-8353594E31C0}" presName="level3hierChild" presStyleCnt="0"/>
      <dgm:spPr/>
      <dgm:t>
        <a:bodyPr/>
        <a:lstStyle/>
        <a:p>
          <a:endParaRPr lang="zh-CN" altLang="en-US"/>
        </a:p>
      </dgm:t>
    </dgm:pt>
    <dgm:pt modelId="{D606E0A8-5485-4205-8C87-8295CDA58FEE}" type="pres">
      <dgm:prSet presAssocID="{0BA4B597-AE24-4782-AEFA-BEDAA15B66C5}" presName="conn2-1" presStyleLbl="parChTrans1D2" presStyleIdx="1" presStyleCnt="4"/>
      <dgm:spPr/>
      <dgm:t>
        <a:bodyPr/>
        <a:lstStyle/>
        <a:p>
          <a:endParaRPr lang="zh-CN" altLang="en-US"/>
        </a:p>
      </dgm:t>
    </dgm:pt>
    <dgm:pt modelId="{5149AF07-EFC0-4F70-943F-3C31367F3D23}" type="pres">
      <dgm:prSet presAssocID="{0BA4B597-AE24-4782-AEFA-BEDAA15B66C5}" presName="connTx" presStyleLbl="parChTrans1D2" presStyleIdx="1" presStyleCnt="4"/>
      <dgm:spPr/>
      <dgm:t>
        <a:bodyPr/>
        <a:lstStyle/>
        <a:p>
          <a:endParaRPr lang="zh-CN" altLang="en-US"/>
        </a:p>
      </dgm:t>
    </dgm:pt>
    <dgm:pt modelId="{3BA0398D-D974-4357-B44B-28A3D94D5AEE}" type="pres">
      <dgm:prSet presAssocID="{1EC62186-A85A-4629-A71D-F5C70E3FDB9D}" presName="root2" presStyleCnt="0"/>
      <dgm:spPr/>
      <dgm:t>
        <a:bodyPr/>
        <a:lstStyle/>
        <a:p>
          <a:endParaRPr lang="zh-CN" altLang="en-US"/>
        </a:p>
      </dgm:t>
    </dgm:pt>
    <dgm:pt modelId="{A6F70509-B98D-4EE2-A195-EC27DC98ACD6}" type="pres">
      <dgm:prSet presAssocID="{1EC62186-A85A-4629-A71D-F5C70E3FDB9D}" presName="LevelTwoTextNode" presStyleLbl="node2" presStyleIdx="1" presStyleCnt="4" custScaleX="337705" custLinFactNeighborX="-634" custLinFactNeighborY="-17984">
        <dgm:presLayoutVars>
          <dgm:chPref val="3"/>
        </dgm:presLayoutVars>
      </dgm:prSet>
      <dgm:spPr/>
      <dgm:t>
        <a:bodyPr/>
        <a:lstStyle/>
        <a:p>
          <a:endParaRPr lang="zh-CN" altLang="en-US"/>
        </a:p>
      </dgm:t>
    </dgm:pt>
    <dgm:pt modelId="{C2B1B6F9-01EE-45CF-B900-690E42C4F7D0}" type="pres">
      <dgm:prSet presAssocID="{1EC62186-A85A-4629-A71D-F5C70E3FDB9D}" presName="level3hierChild" presStyleCnt="0"/>
      <dgm:spPr/>
      <dgm:t>
        <a:bodyPr/>
        <a:lstStyle/>
        <a:p>
          <a:endParaRPr lang="zh-CN" altLang="en-US"/>
        </a:p>
      </dgm:t>
    </dgm:pt>
    <dgm:pt modelId="{25D25979-0792-44F5-9AA1-4EE4175420EC}" type="pres">
      <dgm:prSet presAssocID="{48D551F0-6783-48A6-8757-8342119085D2}" presName="conn2-1" presStyleLbl="parChTrans1D2" presStyleIdx="2" presStyleCnt="4"/>
      <dgm:spPr/>
      <dgm:t>
        <a:bodyPr/>
        <a:lstStyle/>
        <a:p>
          <a:endParaRPr lang="zh-CN" altLang="en-US"/>
        </a:p>
      </dgm:t>
    </dgm:pt>
    <dgm:pt modelId="{678961C8-1DAA-4AC5-9F30-A0125567AE63}" type="pres">
      <dgm:prSet presAssocID="{48D551F0-6783-48A6-8757-8342119085D2}" presName="connTx" presStyleLbl="parChTrans1D2" presStyleIdx="2" presStyleCnt="4"/>
      <dgm:spPr/>
      <dgm:t>
        <a:bodyPr/>
        <a:lstStyle/>
        <a:p>
          <a:endParaRPr lang="zh-CN" altLang="en-US"/>
        </a:p>
      </dgm:t>
    </dgm:pt>
    <dgm:pt modelId="{9745A3F1-E831-4E80-8FF1-85CDCC9F17D5}" type="pres">
      <dgm:prSet presAssocID="{750FD452-348B-4A0C-8BE0-34DD2D1CCA49}" presName="root2" presStyleCnt="0"/>
      <dgm:spPr/>
      <dgm:t>
        <a:bodyPr/>
        <a:lstStyle/>
        <a:p>
          <a:endParaRPr lang="zh-CN" altLang="en-US"/>
        </a:p>
      </dgm:t>
    </dgm:pt>
    <dgm:pt modelId="{53D635BD-56B7-46A3-B204-87C97878ED73}" type="pres">
      <dgm:prSet presAssocID="{750FD452-348B-4A0C-8BE0-34DD2D1CCA49}" presName="LevelTwoTextNode" presStyleLbl="node2" presStyleIdx="2" presStyleCnt="4" custScaleX="337705" custLinFactNeighborX="2205" custLinFactNeighborY="-14488">
        <dgm:presLayoutVars>
          <dgm:chPref val="3"/>
        </dgm:presLayoutVars>
      </dgm:prSet>
      <dgm:spPr/>
      <dgm:t>
        <a:bodyPr/>
        <a:lstStyle/>
        <a:p>
          <a:endParaRPr lang="zh-CN" altLang="en-US"/>
        </a:p>
      </dgm:t>
    </dgm:pt>
    <dgm:pt modelId="{317DAAF5-560E-4A07-8053-8ACACC778099}" type="pres">
      <dgm:prSet presAssocID="{750FD452-348B-4A0C-8BE0-34DD2D1CCA49}" presName="level3hierChild" presStyleCnt="0"/>
      <dgm:spPr/>
      <dgm:t>
        <a:bodyPr/>
        <a:lstStyle/>
        <a:p>
          <a:endParaRPr lang="zh-CN" altLang="en-US"/>
        </a:p>
      </dgm:t>
    </dgm:pt>
    <dgm:pt modelId="{C8CA5B04-D93C-4055-840C-ABE205366913}" type="pres">
      <dgm:prSet presAssocID="{BFE9F577-B291-4673-AAE0-EFE35AD0E8DB}" presName="conn2-1" presStyleLbl="parChTrans1D2" presStyleIdx="3" presStyleCnt="4"/>
      <dgm:spPr/>
      <dgm:t>
        <a:bodyPr/>
        <a:lstStyle/>
        <a:p>
          <a:endParaRPr lang="zh-CN" altLang="en-US"/>
        </a:p>
      </dgm:t>
    </dgm:pt>
    <dgm:pt modelId="{EB3CB9F0-C44D-43EF-B286-F34C92BD919A}" type="pres">
      <dgm:prSet presAssocID="{BFE9F577-B291-4673-AAE0-EFE35AD0E8DB}" presName="connTx" presStyleLbl="parChTrans1D2" presStyleIdx="3" presStyleCnt="4"/>
      <dgm:spPr/>
      <dgm:t>
        <a:bodyPr/>
        <a:lstStyle/>
        <a:p>
          <a:endParaRPr lang="zh-CN" altLang="en-US"/>
        </a:p>
      </dgm:t>
    </dgm:pt>
    <dgm:pt modelId="{1194C331-ED6D-4DFA-9AE9-F820DB0E5C75}" type="pres">
      <dgm:prSet presAssocID="{F511750D-8310-454D-9452-EC17026D4BCD}" presName="root2" presStyleCnt="0"/>
      <dgm:spPr/>
      <dgm:t>
        <a:bodyPr/>
        <a:lstStyle/>
        <a:p>
          <a:endParaRPr lang="zh-CN" altLang="en-US"/>
        </a:p>
      </dgm:t>
    </dgm:pt>
    <dgm:pt modelId="{8D30027B-082E-481E-8104-12DA207F78B3}" type="pres">
      <dgm:prSet presAssocID="{F511750D-8310-454D-9452-EC17026D4BCD}" presName="LevelTwoTextNode" presStyleLbl="node2" presStyleIdx="3" presStyleCnt="4" custScaleX="335746">
        <dgm:presLayoutVars>
          <dgm:chPref val="3"/>
        </dgm:presLayoutVars>
      </dgm:prSet>
      <dgm:spPr/>
      <dgm:t>
        <a:bodyPr/>
        <a:lstStyle/>
        <a:p>
          <a:endParaRPr lang="zh-CN" altLang="en-US"/>
        </a:p>
      </dgm:t>
    </dgm:pt>
    <dgm:pt modelId="{CE7A0326-CF71-49E7-96A3-3DA3C9C3F141}" type="pres">
      <dgm:prSet presAssocID="{F511750D-8310-454D-9452-EC17026D4BCD}" presName="level3hierChild" presStyleCnt="0"/>
      <dgm:spPr/>
      <dgm:t>
        <a:bodyPr/>
        <a:lstStyle/>
        <a:p>
          <a:endParaRPr lang="zh-CN" altLang="en-US"/>
        </a:p>
      </dgm:t>
    </dgm:pt>
  </dgm:ptLst>
  <dgm:cxnLst>
    <dgm:cxn modelId="{D131B4CA-1BE2-40B1-9A19-044CED059C42}" type="presOf" srcId="{BD1D7AD7-76E6-4FD7-BB5E-AEF615B18BF4}" destId="{FE3C4CDD-DBC6-42C4-A6F9-5B7EE4115A0F}" srcOrd="0" destOrd="0" presId="urn:microsoft.com/office/officeart/2005/8/layout/hierarchy2"/>
    <dgm:cxn modelId="{28C26052-FFE4-472D-8588-8437D2C843A7}" srcId="{BD1D7AD7-76E6-4FD7-BB5E-AEF615B18BF4}" destId="{D5D59497-3496-495B-BD9F-CE8F433E1A1B}" srcOrd="0" destOrd="0" parTransId="{09869088-31CD-45D5-B590-A47D5B254F61}" sibTransId="{6FCA0EB3-EBEA-45F7-97FD-BD512C5EC98F}"/>
    <dgm:cxn modelId="{3B34420B-7FBE-4C65-9868-EDAB5DEF0134}" type="presOf" srcId="{1EC62186-A85A-4629-A71D-F5C70E3FDB9D}" destId="{A6F70509-B98D-4EE2-A195-EC27DC98ACD6}" srcOrd="0" destOrd="0" presId="urn:microsoft.com/office/officeart/2005/8/layout/hierarchy2"/>
    <dgm:cxn modelId="{7A743C78-E6A3-4582-B939-D04D1BEF0A5C}" type="presOf" srcId="{BFE9F577-B291-4673-AAE0-EFE35AD0E8DB}" destId="{C8CA5B04-D93C-4055-840C-ABE205366913}" srcOrd="0" destOrd="0" presId="urn:microsoft.com/office/officeart/2005/8/layout/hierarchy2"/>
    <dgm:cxn modelId="{F8D08A8F-DE2F-4CCC-8BEF-D78AAF68D2B3}" type="presOf" srcId="{48D551F0-6783-48A6-8757-8342119085D2}" destId="{25D25979-0792-44F5-9AA1-4EE4175420EC}" srcOrd="0" destOrd="0" presId="urn:microsoft.com/office/officeart/2005/8/layout/hierarchy2"/>
    <dgm:cxn modelId="{6CD39A21-8775-46EB-AB88-A70D2F9CEC03}" type="presOf" srcId="{C03BF595-6CD2-4723-B866-11DBC7280911}" destId="{A5000CA3-6151-482D-BF83-395BEE476E53}" srcOrd="1" destOrd="0" presId="urn:microsoft.com/office/officeart/2005/8/layout/hierarchy2"/>
    <dgm:cxn modelId="{290B8224-BB30-454B-95E8-13FD248A1C8B}" type="presOf" srcId="{750FD452-348B-4A0C-8BE0-34DD2D1CCA49}" destId="{53D635BD-56B7-46A3-B204-87C97878ED73}" srcOrd="0" destOrd="0" presId="urn:microsoft.com/office/officeart/2005/8/layout/hierarchy2"/>
    <dgm:cxn modelId="{AABA4449-0391-40DD-9C60-C89D634E88AC}" type="presOf" srcId="{C03BF595-6CD2-4723-B866-11DBC7280911}" destId="{5671F9EF-805B-4AE2-939F-450A3C09F74C}" srcOrd="0" destOrd="0" presId="urn:microsoft.com/office/officeart/2005/8/layout/hierarchy2"/>
    <dgm:cxn modelId="{34B2D68E-FEEE-4BD0-A684-E8147D6C3EAC}" type="presOf" srcId="{D5D59497-3496-495B-BD9F-CE8F433E1A1B}" destId="{ECBD9D1B-C104-4E49-8D92-89E0C22C12A2}" srcOrd="0" destOrd="0" presId="urn:microsoft.com/office/officeart/2005/8/layout/hierarchy2"/>
    <dgm:cxn modelId="{FE55C172-0D6C-481F-9167-5BD0F287A33D}" srcId="{D5D59497-3496-495B-BD9F-CE8F433E1A1B}" destId="{DFD60FF8-FEAB-4576-9B78-8353594E31C0}" srcOrd="0" destOrd="0" parTransId="{C03BF595-6CD2-4723-B866-11DBC7280911}" sibTransId="{8FF40D42-6D53-42C3-80A7-0F8D7F7B7004}"/>
    <dgm:cxn modelId="{7F7CF92E-D19C-43EF-BAEC-FE667C50357F}" srcId="{D5D59497-3496-495B-BD9F-CE8F433E1A1B}" destId="{750FD452-348B-4A0C-8BE0-34DD2D1CCA49}" srcOrd="2" destOrd="0" parTransId="{48D551F0-6783-48A6-8757-8342119085D2}" sibTransId="{CA598031-DF77-4A0E-A656-5C0FA1A9D3E6}"/>
    <dgm:cxn modelId="{FE6DF8DC-84E8-4E7D-879A-78E663D03AB0}" type="presOf" srcId="{0BA4B597-AE24-4782-AEFA-BEDAA15B66C5}" destId="{5149AF07-EFC0-4F70-943F-3C31367F3D23}" srcOrd="1" destOrd="0" presId="urn:microsoft.com/office/officeart/2005/8/layout/hierarchy2"/>
    <dgm:cxn modelId="{1CCF5A73-5AB1-4FCF-ADD9-57CFD2E6E0BA}" type="presOf" srcId="{0BA4B597-AE24-4782-AEFA-BEDAA15B66C5}" destId="{D606E0A8-5485-4205-8C87-8295CDA58FEE}" srcOrd="0" destOrd="0" presId="urn:microsoft.com/office/officeart/2005/8/layout/hierarchy2"/>
    <dgm:cxn modelId="{A4B2D56D-FBFE-4054-B418-67C59A506B63}" srcId="{D5D59497-3496-495B-BD9F-CE8F433E1A1B}" destId="{1EC62186-A85A-4629-A71D-F5C70E3FDB9D}" srcOrd="1" destOrd="0" parTransId="{0BA4B597-AE24-4782-AEFA-BEDAA15B66C5}" sibTransId="{BA6EE3FF-3517-47FA-997B-02BA757269B5}"/>
    <dgm:cxn modelId="{7732D025-40B1-419C-912C-3F591798F70B}" type="presOf" srcId="{48D551F0-6783-48A6-8757-8342119085D2}" destId="{678961C8-1DAA-4AC5-9F30-A0125567AE63}" srcOrd="1" destOrd="0" presId="urn:microsoft.com/office/officeart/2005/8/layout/hierarchy2"/>
    <dgm:cxn modelId="{250303C1-B506-4150-A369-66FE47B23CE1}" type="presOf" srcId="{DFD60FF8-FEAB-4576-9B78-8353594E31C0}" destId="{B7224BBA-6583-4CDB-9DDA-2FEE2E23E897}" srcOrd="0" destOrd="0" presId="urn:microsoft.com/office/officeart/2005/8/layout/hierarchy2"/>
    <dgm:cxn modelId="{EED06ECE-9743-4A74-A445-65181D79FBF1}" type="presOf" srcId="{BFE9F577-B291-4673-AAE0-EFE35AD0E8DB}" destId="{EB3CB9F0-C44D-43EF-B286-F34C92BD919A}" srcOrd="1" destOrd="0" presId="urn:microsoft.com/office/officeart/2005/8/layout/hierarchy2"/>
    <dgm:cxn modelId="{83534BAA-A39A-4138-A1D4-BC93CF6C94C8}" srcId="{D5D59497-3496-495B-BD9F-CE8F433E1A1B}" destId="{F511750D-8310-454D-9452-EC17026D4BCD}" srcOrd="3" destOrd="0" parTransId="{BFE9F577-B291-4673-AAE0-EFE35AD0E8DB}" sibTransId="{C7F01C00-708C-462B-91EA-01DCA6B27B16}"/>
    <dgm:cxn modelId="{8E934378-2C0B-49AF-828E-BA36A7AC428C}" type="presOf" srcId="{F511750D-8310-454D-9452-EC17026D4BCD}" destId="{8D30027B-082E-481E-8104-12DA207F78B3}" srcOrd="0" destOrd="0" presId="urn:microsoft.com/office/officeart/2005/8/layout/hierarchy2"/>
    <dgm:cxn modelId="{AE7597CA-EB6A-46B3-AE4E-D0F16B73104E}" type="presParOf" srcId="{FE3C4CDD-DBC6-42C4-A6F9-5B7EE4115A0F}" destId="{FBDF53DE-94D5-4939-A8F0-DAFE20785CA7}" srcOrd="0" destOrd="0" presId="urn:microsoft.com/office/officeart/2005/8/layout/hierarchy2"/>
    <dgm:cxn modelId="{B61A9FB3-0260-40F4-92FC-194163806620}" type="presParOf" srcId="{FBDF53DE-94D5-4939-A8F0-DAFE20785CA7}" destId="{ECBD9D1B-C104-4E49-8D92-89E0C22C12A2}" srcOrd="0" destOrd="0" presId="urn:microsoft.com/office/officeart/2005/8/layout/hierarchy2"/>
    <dgm:cxn modelId="{27AC21E7-BADC-429B-A345-B4D337218FD4}" type="presParOf" srcId="{FBDF53DE-94D5-4939-A8F0-DAFE20785CA7}" destId="{09926D27-DA11-47A2-97AC-58247EC26B20}" srcOrd="1" destOrd="0" presId="urn:microsoft.com/office/officeart/2005/8/layout/hierarchy2"/>
    <dgm:cxn modelId="{CCF3D14C-C712-4DCC-8947-6657FB37DD4C}" type="presParOf" srcId="{09926D27-DA11-47A2-97AC-58247EC26B20}" destId="{5671F9EF-805B-4AE2-939F-450A3C09F74C}" srcOrd="0" destOrd="0" presId="urn:microsoft.com/office/officeart/2005/8/layout/hierarchy2"/>
    <dgm:cxn modelId="{2E53B195-AC3A-4C2C-AA9E-812AA3144DA4}" type="presParOf" srcId="{5671F9EF-805B-4AE2-939F-450A3C09F74C}" destId="{A5000CA3-6151-482D-BF83-395BEE476E53}" srcOrd="0" destOrd="0" presId="urn:microsoft.com/office/officeart/2005/8/layout/hierarchy2"/>
    <dgm:cxn modelId="{CB01AEB4-EFF9-4630-9964-510EC4308F4A}" type="presParOf" srcId="{09926D27-DA11-47A2-97AC-58247EC26B20}" destId="{FCCEA1A8-D389-4479-BE24-B04F90A3FE41}" srcOrd="1" destOrd="0" presId="urn:microsoft.com/office/officeart/2005/8/layout/hierarchy2"/>
    <dgm:cxn modelId="{5D5C7BD8-04B5-4F00-A9F7-C72866D99FAD}" type="presParOf" srcId="{FCCEA1A8-D389-4479-BE24-B04F90A3FE41}" destId="{B7224BBA-6583-4CDB-9DDA-2FEE2E23E897}" srcOrd="0" destOrd="0" presId="urn:microsoft.com/office/officeart/2005/8/layout/hierarchy2"/>
    <dgm:cxn modelId="{53791AF5-1845-43F1-B3EA-5126E6DA24F6}" type="presParOf" srcId="{FCCEA1A8-D389-4479-BE24-B04F90A3FE41}" destId="{38F06E42-FBC9-4416-B3E2-F10EFB50D24A}" srcOrd="1" destOrd="0" presId="urn:microsoft.com/office/officeart/2005/8/layout/hierarchy2"/>
    <dgm:cxn modelId="{B82416FA-39B8-48C8-90FC-2BF89A4A46A8}" type="presParOf" srcId="{09926D27-DA11-47A2-97AC-58247EC26B20}" destId="{D606E0A8-5485-4205-8C87-8295CDA58FEE}" srcOrd="2" destOrd="0" presId="urn:microsoft.com/office/officeart/2005/8/layout/hierarchy2"/>
    <dgm:cxn modelId="{6AB322F3-E459-4E12-AFD8-705AD6F01283}" type="presParOf" srcId="{D606E0A8-5485-4205-8C87-8295CDA58FEE}" destId="{5149AF07-EFC0-4F70-943F-3C31367F3D23}" srcOrd="0" destOrd="0" presId="urn:microsoft.com/office/officeart/2005/8/layout/hierarchy2"/>
    <dgm:cxn modelId="{387D9A80-C7CE-413B-92EE-FB90CF4B255B}" type="presParOf" srcId="{09926D27-DA11-47A2-97AC-58247EC26B20}" destId="{3BA0398D-D974-4357-B44B-28A3D94D5AEE}" srcOrd="3" destOrd="0" presId="urn:microsoft.com/office/officeart/2005/8/layout/hierarchy2"/>
    <dgm:cxn modelId="{ACC79B82-F386-4831-AE3A-393423DDAAD5}" type="presParOf" srcId="{3BA0398D-D974-4357-B44B-28A3D94D5AEE}" destId="{A6F70509-B98D-4EE2-A195-EC27DC98ACD6}" srcOrd="0" destOrd="0" presId="urn:microsoft.com/office/officeart/2005/8/layout/hierarchy2"/>
    <dgm:cxn modelId="{903DE93B-B611-49CF-98AE-07A3BBB7606C}" type="presParOf" srcId="{3BA0398D-D974-4357-B44B-28A3D94D5AEE}" destId="{C2B1B6F9-01EE-45CF-B900-690E42C4F7D0}" srcOrd="1" destOrd="0" presId="urn:microsoft.com/office/officeart/2005/8/layout/hierarchy2"/>
    <dgm:cxn modelId="{1ACA3614-F504-4D87-9F5A-74D54E850E45}" type="presParOf" srcId="{09926D27-DA11-47A2-97AC-58247EC26B20}" destId="{25D25979-0792-44F5-9AA1-4EE4175420EC}" srcOrd="4" destOrd="0" presId="urn:microsoft.com/office/officeart/2005/8/layout/hierarchy2"/>
    <dgm:cxn modelId="{BD23944B-C9D7-4570-BA5B-C5D93E1216AF}" type="presParOf" srcId="{25D25979-0792-44F5-9AA1-4EE4175420EC}" destId="{678961C8-1DAA-4AC5-9F30-A0125567AE63}" srcOrd="0" destOrd="0" presId="urn:microsoft.com/office/officeart/2005/8/layout/hierarchy2"/>
    <dgm:cxn modelId="{907FBD93-2F08-4C73-9326-3A57398804C2}" type="presParOf" srcId="{09926D27-DA11-47A2-97AC-58247EC26B20}" destId="{9745A3F1-E831-4E80-8FF1-85CDCC9F17D5}" srcOrd="5" destOrd="0" presId="urn:microsoft.com/office/officeart/2005/8/layout/hierarchy2"/>
    <dgm:cxn modelId="{B38E8862-EE48-4D91-9533-37E87908AE26}" type="presParOf" srcId="{9745A3F1-E831-4E80-8FF1-85CDCC9F17D5}" destId="{53D635BD-56B7-46A3-B204-87C97878ED73}" srcOrd="0" destOrd="0" presId="urn:microsoft.com/office/officeart/2005/8/layout/hierarchy2"/>
    <dgm:cxn modelId="{64E5C62E-FB3F-4034-AAA2-19B8702359B3}" type="presParOf" srcId="{9745A3F1-E831-4E80-8FF1-85CDCC9F17D5}" destId="{317DAAF5-560E-4A07-8053-8ACACC778099}" srcOrd="1" destOrd="0" presId="urn:microsoft.com/office/officeart/2005/8/layout/hierarchy2"/>
    <dgm:cxn modelId="{A95C6062-7987-4017-B297-BD2773D7558C}" type="presParOf" srcId="{09926D27-DA11-47A2-97AC-58247EC26B20}" destId="{C8CA5B04-D93C-4055-840C-ABE205366913}" srcOrd="6" destOrd="0" presId="urn:microsoft.com/office/officeart/2005/8/layout/hierarchy2"/>
    <dgm:cxn modelId="{8076BFBD-CB60-41DE-945A-C25C46851710}" type="presParOf" srcId="{C8CA5B04-D93C-4055-840C-ABE205366913}" destId="{EB3CB9F0-C44D-43EF-B286-F34C92BD919A}" srcOrd="0" destOrd="0" presId="urn:microsoft.com/office/officeart/2005/8/layout/hierarchy2"/>
    <dgm:cxn modelId="{4795539F-3B7E-4787-8A6A-8A01F52604CB}" type="presParOf" srcId="{09926D27-DA11-47A2-97AC-58247EC26B20}" destId="{1194C331-ED6D-4DFA-9AE9-F820DB0E5C75}" srcOrd="7" destOrd="0" presId="urn:microsoft.com/office/officeart/2005/8/layout/hierarchy2"/>
    <dgm:cxn modelId="{60FFB7D6-616C-4011-A6A1-1F006E070AEF}" type="presParOf" srcId="{1194C331-ED6D-4DFA-9AE9-F820DB0E5C75}" destId="{8D30027B-082E-481E-8104-12DA207F78B3}" srcOrd="0" destOrd="0" presId="urn:microsoft.com/office/officeart/2005/8/layout/hierarchy2"/>
    <dgm:cxn modelId="{E852039B-8718-4992-AADF-7E38668FF8EC}" type="presParOf" srcId="{1194C331-ED6D-4DFA-9AE9-F820DB0E5C75}" destId="{CE7A0326-CF71-49E7-96A3-3DA3C9C3F14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1D7AD7-76E6-4FD7-BB5E-AEF615B18BF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D5D59497-3496-495B-BD9F-CE8F433E1A1B}">
      <dgm:prSet phldrT="[文本]" custT="1"/>
      <dgm:spPr>
        <a:solidFill>
          <a:srgbClr val="FFCCCC"/>
        </a:solidFill>
      </dgm:spPr>
      <dgm:t>
        <a:bodyPr/>
        <a:lstStyle/>
        <a:p>
          <a:r>
            <a:rPr lang="zh-CN" altLang="en-US" sz="2400" b="1" dirty="0" smtClean="0">
              <a:solidFill>
                <a:srgbClr val="AA0025"/>
              </a:solidFill>
              <a:latin typeface="+mn-lt"/>
              <a:ea typeface="+mn-ea"/>
              <a:cs typeface="+mn-ea"/>
              <a:sym typeface="+mn-lt"/>
            </a:rPr>
            <a:t>体育品德</a:t>
          </a:r>
          <a:endParaRPr lang="zh-CN" altLang="en-US" sz="2400" b="1" dirty="0">
            <a:solidFill>
              <a:srgbClr val="AA0025"/>
            </a:solidFill>
            <a:latin typeface="+mn-lt"/>
            <a:ea typeface="+mn-ea"/>
            <a:cs typeface="+mn-ea"/>
            <a:sym typeface="+mn-lt"/>
          </a:endParaRPr>
        </a:p>
      </dgm:t>
    </dgm:pt>
    <dgm:pt modelId="{09869088-31CD-45D5-B590-A47D5B254F61}" type="parTrans" cxnId="{28C26052-FFE4-472D-8588-8437D2C843A7}">
      <dgm:prSet/>
      <dgm:spPr/>
      <dgm:t>
        <a:bodyPr/>
        <a:lstStyle/>
        <a:p>
          <a:endParaRPr lang="zh-CN" altLang="en-US"/>
        </a:p>
      </dgm:t>
    </dgm:pt>
    <dgm:pt modelId="{6FCA0EB3-EBEA-45F7-97FD-BD512C5EC98F}" type="sibTrans" cxnId="{28C26052-FFE4-472D-8588-8437D2C843A7}">
      <dgm:prSet/>
      <dgm:spPr/>
      <dgm:t>
        <a:bodyPr/>
        <a:lstStyle/>
        <a:p>
          <a:endParaRPr lang="zh-CN" altLang="en-US"/>
        </a:p>
      </dgm:t>
    </dgm:pt>
    <dgm:pt modelId="{DFD60FF8-FEAB-4576-9B78-8353594E31C0}">
      <dgm:prSet phldrT="[文本]" custT="1"/>
      <dgm:spPr>
        <a:solidFill>
          <a:srgbClr val="FFCCCC"/>
        </a:solidFill>
        <a:scene3d>
          <a:camera prst="orthographicFront"/>
          <a:lightRig rig="threePt" dir="t"/>
        </a:scene3d>
        <a:sp3d>
          <a:bevelT/>
        </a:sp3d>
      </dgm:spPr>
      <dgm:t>
        <a:bodyPr/>
        <a:lstStyle/>
        <a:p>
          <a:r>
            <a:rPr lang="zh-CN" sz="2400" b="1" dirty="0" smtClean="0">
              <a:solidFill>
                <a:schemeClr val="tx1"/>
              </a:solidFill>
              <a:latin typeface="+mn-lt"/>
              <a:ea typeface="+mn-ea"/>
              <a:cs typeface="+mn-ea"/>
              <a:sym typeface="+mn-lt"/>
            </a:rPr>
            <a:t>体育品格</a:t>
          </a:r>
          <a:endParaRPr lang="zh-CN" altLang="en-US" sz="2400" b="1" dirty="0">
            <a:solidFill>
              <a:schemeClr val="tx1"/>
            </a:solidFill>
            <a:latin typeface="+mn-lt"/>
            <a:ea typeface="+mn-ea"/>
            <a:cs typeface="+mn-ea"/>
            <a:sym typeface="+mn-lt"/>
          </a:endParaRPr>
        </a:p>
      </dgm:t>
    </dgm:pt>
    <dgm:pt modelId="{C03BF595-6CD2-4723-B866-11DBC7280911}" type="parTrans" cxnId="{FE55C172-0D6C-481F-9167-5BD0F287A33D}">
      <dgm:prSet/>
      <dgm:spPr/>
      <dgm:t>
        <a:bodyPr/>
        <a:lstStyle/>
        <a:p>
          <a:endParaRPr lang="zh-CN" altLang="en-US"/>
        </a:p>
      </dgm:t>
    </dgm:pt>
    <dgm:pt modelId="{8FF40D42-6D53-42C3-80A7-0F8D7F7B7004}" type="sibTrans" cxnId="{FE55C172-0D6C-481F-9167-5BD0F287A33D}">
      <dgm:prSet/>
      <dgm:spPr/>
      <dgm:t>
        <a:bodyPr/>
        <a:lstStyle/>
        <a:p>
          <a:endParaRPr lang="zh-CN" altLang="en-US"/>
        </a:p>
      </dgm:t>
    </dgm:pt>
    <dgm:pt modelId="{1EC62186-A85A-4629-A71D-F5C70E3FDB9D}">
      <dgm:prSet phldrT="[文本]" custT="1"/>
      <dgm:spPr>
        <a:solidFill>
          <a:srgbClr val="FFCCCC"/>
        </a:solidFill>
        <a:scene3d>
          <a:camera prst="orthographicFront"/>
          <a:lightRig rig="threePt" dir="t"/>
        </a:scene3d>
        <a:sp3d>
          <a:bevelT/>
        </a:sp3d>
      </dgm:spPr>
      <dgm:t>
        <a:bodyPr/>
        <a:lstStyle/>
        <a:p>
          <a:r>
            <a:rPr lang="zh-CN" sz="2400" b="1" dirty="0" smtClean="0">
              <a:solidFill>
                <a:schemeClr val="tx1"/>
              </a:solidFill>
              <a:latin typeface="+mn-lt"/>
              <a:ea typeface="+mn-ea"/>
              <a:cs typeface="+mn-ea"/>
              <a:sym typeface="+mn-lt"/>
            </a:rPr>
            <a:t>体育精神</a:t>
          </a:r>
          <a:endParaRPr lang="zh-CN" altLang="en-US" sz="2400" b="1" dirty="0">
            <a:solidFill>
              <a:schemeClr val="tx1"/>
            </a:solidFill>
            <a:latin typeface="+mn-lt"/>
            <a:ea typeface="+mn-ea"/>
            <a:cs typeface="+mn-ea"/>
            <a:sym typeface="+mn-lt"/>
          </a:endParaRPr>
        </a:p>
      </dgm:t>
    </dgm:pt>
    <dgm:pt modelId="{0BA4B597-AE24-4782-AEFA-BEDAA15B66C5}" type="parTrans" cxnId="{A4B2D56D-FBFE-4054-B418-67C59A506B63}">
      <dgm:prSet/>
      <dgm:spPr/>
      <dgm:t>
        <a:bodyPr/>
        <a:lstStyle/>
        <a:p>
          <a:endParaRPr lang="zh-CN" altLang="en-US"/>
        </a:p>
      </dgm:t>
    </dgm:pt>
    <dgm:pt modelId="{BA6EE3FF-3517-47FA-997B-02BA757269B5}" type="sibTrans" cxnId="{A4B2D56D-FBFE-4054-B418-67C59A506B63}">
      <dgm:prSet/>
      <dgm:spPr/>
      <dgm:t>
        <a:bodyPr/>
        <a:lstStyle/>
        <a:p>
          <a:endParaRPr lang="zh-CN" altLang="en-US"/>
        </a:p>
      </dgm:t>
    </dgm:pt>
    <dgm:pt modelId="{750FD452-348B-4A0C-8BE0-34DD2D1CCA49}">
      <dgm:prSet phldrT="[文本]" custT="1"/>
      <dgm:spPr>
        <a:solidFill>
          <a:srgbClr val="FFCCCC"/>
        </a:solidFill>
        <a:scene3d>
          <a:camera prst="orthographicFront"/>
          <a:lightRig rig="threePt" dir="t"/>
        </a:scene3d>
        <a:sp3d>
          <a:bevelT/>
        </a:sp3d>
      </dgm:spPr>
      <dgm:t>
        <a:bodyPr/>
        <a:lstStyle/>
        <a:p>
          <a:r>
            <a:rPr lang="zh-CN" sz="2400" b="1" dirty="0" smtClean="0">
              <a:solidFill>
                <a:schemeClr val="tx1"/>
              </a:solidFill>
              <a:latin typeface="+mn-lt"/>
              <a:ea typeface="+mn-ea"/>
              <a:cs typeface="+mn-ea"/>
              <a:sym typeface="+mn-lt"/>
            </a:rPr>
            <a:t>体育道德</a:t>
          </a:r>
          <a:endParaRPr lang="zh-CN" altLang="en-US" sz="2400" b="1" dirty="0">
            <a:solidFill>
              <a:schemeClr val="tx1"/>
            </a:solidFill>
            <a:latin typeface="+mn-lt"/>
            <a:ea typeface="+mn-ea"/>
            <a:cs typeface="+mn-ea"/>
            <a:sym typeface="+mn-lt"/>
          </a:endParaRPr>
        </a:p>
      </dgm:t>
    </dgm:pt>
    <dgm:pt modelId="{48D551F0-6783-48A6-8757-8342119085D2}" type="parTrans" cxnId="{7F7CF92E-D19C-43EF-BAEC-FE667C50357F}">
      <dgm:prSet/>
      <dgm:spPr/>
      <dgm:t>
        <a:bodyPr/>
        <a:lstStyle/>
        <a:p>
          <a:endParaRPr lang="zh-CN" altLang="en-US"/>
        </a:p>
      </dgm:t>
    </dgm:pt>
    <dgm:pt modelId="{CA598031-DF77-4A0E-A656-5C0FA1A9D3E6}" type="sibTrans" cxnId="{7F7CF92E-D19C-43EF-BAEC-FE667C50357F}">
      <dgm:prSet/>
      <dgm:spPr/>
      <dgm:t>
        <a:bodyPr/>
        <a:lstStyle/>
        <a:p>
          <a:endParaRPr lang="zh-CN" altLang="en-US"/>
        </a:p>
      </dgm:t>
    </dgm:pt>
    <dgm:pt modelId="{FE3C4CDD-DBC6-42C4-A6F9-5B7EE4115A0F}" type="pres">
      <dgm:prSet presAssocID="{BD1D7AD7-76E6-4FD7-BB5E-AEF615B18BF4}" presName="diagram" presStyleCnt="0">
        <dgm:presLayoutVars>
          <dgm:chPref val="1"/>
          <dgm:dir/>
          <dgm:animOne val="branch"/>
          <dgm:animLvl val="lvl"/>
          <dgm:resizeHandles val="exact"/>
        </dgm:presLayoutVars>
      </dgm:prSet>
      <dgm:spPr/>
      <dgm:t>
        <a:bodyPr/>
        <a:lstStyle/>
        <a:p>
          <a:endParaRPr lang="zh-CN" altLang="en-US"/>
        </a:p>
      </dgm:t>
    </dgm:pt>
    <dgm:pt modelId="{FBDF53DE-94D5-4939-A8F0-DAFE20785CA7}" type="pres">
      <dgm:prSet presAssocID="{D5D59497-3496-495B-BD9F-CE8F433E1A1B}" presName="root1" presStyleCnt="0"/>
      <dgm:spPr/>
    </dgm:pt>
    <dgm:pt modelId="{ECBD9D1B-C104-4E49-8D92-89E0C22C12A2}" type="pres">
      <dgm:prSet presAssocID="{D5D59497-3496-495B-BD9F-CE8F433E1A1B}" presName="LevelOneTextNode" presStyleLbl="node0" presStyleIdx="0" presStyleCnt="1" custScaleX="111971" custScaleY="55404">
        <dgm:presLayoutVars>
          <dgm:chPref val="3"/>
        </dgm:presLayoutVars>
      </dgm:prSet>
      <dgm:spPr/>
      <dgm:t>
        <a:bodyPr/>
        <a:lstStyle/>
        <a:p>
          <a:endParaRPr lang="zh-CN" altLang="en-US"/>
        </a:p>
      </dgm:t>
    </dgm:pt>
    <dgm:pt modelId="{09926D27-DA11-47A2-97AC-58247EC26B20}" type="pres">
      <dgm:prSet presAssocID="{D5D59497-3496-495B-BD9F-CE8F433E1A1B}" presName="level2hierChild" presStyleCnt="0"/>
      <dgm:spPr/>
    </dgm:pt>
    <dgm:pt modelId="{5671F9EF-805B-4AE2-939F-450A3C09F74C}" type="pres">
      <dgm:prSet presAssocID="{C03BF595-6CD2-4723-B866-11DBC7280911}" presName="conn2-1" presStyleLbl="parChTrans1D2" presStyleIdx="0" presStyleCnt="3"/>
      <dgm:spPr/>
      <dgm:t>
        <a:bodyPr/>
        <a:lstStyle/>
        <a:p>
          <a:endParaRPr lang="zh-CN" altLang="en-US"/>
        </a:p>
      </dgm:t>
    </dgm:pt>
    <dgm:pt modelId="{A5000CA3-6151-482D-BF83-395BEE476E53}" type="pres">
      <dgm:prSet presAssocID="{C03BF595-6CD2-4723-B866-11DBC7280911}" presName="connTx" presStyleLbl="parChTrans1D2" presStyleIdx="0" presStyleCnt="3"/>
      <dgm:spPr/>
      <dgm:t>
        <a:bodyPr/>
        <a:lstStyle/>
        <a:p>
          <a:endParaRPr lang="zh-CN" altLang="en-US"/>
        </a:p>
      </dgm:t>
    </dgm:pt>
    <dgm:pt modelId="{FCCEA1A8-D389-4479-BE24-B04F90A3FE41}" type="pres">
      <dgm:prSet presAssocID="{DFD60FF8-FEAB-4576-9B78-8353594E31C0}" presName="root2" presStyleCnt="0"/>
      <dgm:spPr/>
    </dgm:pt>
    <dgm:pt modelId="{B7224BBA-6583-4CDB-9DDA-2FEE2E23E897}" type="pres">
      <dgm:prSet presAssocID="{DFD60FF8-FEAB-4576-9B78-8353594E31C0}" presName="LevelTwoTextNode" presStyleLbl="node2" presStyleIdx="0" presStyleCnt="3" custScaleX="109444" custScaleY="62601" custLinFactNeighborX="2972" custLinFactNeighborY="-13323">
        <dgm:presLayoutVars>
          <dgm:chPref val="3"/>
        </dgm:presLayoutVars>
      </dgm:prSet>
      <dgm:spPr/>
      <dgm:t>
        <a:bodyPr/>
        <a:lstStyle/>
        <a:p>
          <a:endParaRPr lang="zh-CN" altLang="en-US"/>
        </a:p>
      </dgm:t>
    </dgm:pt>
    <dgm:pt modelId="{38F06E42-FBC9-4416-B3E2-F10EFB50D24A}" type="pres">
      <dgm:prSet presAssocID="{DFD60FF8-FEAB-4576-9B78-8353594E31C0}" presName="level3hierChild" presStyleCnt="0"/>
      <dgm:spPr/>
    </dgm:pt>
    <dgm:pt modelId="{D606E0A8-5485-4205-8C87-8295CDA58FEE}" type="pres">
      <dgm:prSet presAssocID="{0BA4B597-AE24-4782-AEFA-BEDAA15B66C5}" presName="conn2-1" presStyleLbl="parChTrans1D2" presStyleIdx="1" presStyleCnt="3"/>
      <dgm:spPr/>
      <dgm:t>
        <a:bodyPr/>
        <a:lstStyle/>
        <a:p>
          <a:endParaRPr lang="zh-CN" altLang="en-US"/>
        </a:p>
      </dgm:t>
    </dgm:pt>
    <dgm:pt modelId="{5149AF07-EFC0-4F70-943F-3C31367F3D23}" type="pres">
      <dgm:prSet presAssocID="{0BA4B597-AE24-4782-AEFA-BEDAA15B66C5}" presName="connTx" presStyleLbl="parChTrans1D2" presStyleIdx="1" presStyleCnt="3"/>
      <dgm:spPr/>
      <dgm:t>
        <a:bodyPr/>
        <a:lstStyle/>
        <a:p>
          <a:endParaRPr lang="zh-CN" altLang="en-US"/>
        </a:p>
      </dgm:t>
    </dgm:pt>
    <dgm:pt modelId="{3BA0398D-D974-4357-B44B-28A3D94D5AEE}" type="pres">
      <dgm:prSet presAssocID="{1EC62186-A85A-4629-A71D-F5C70E3FDB9D}" presName="root2" presStyleCnt="0"/>
      <dgm:spPr/>
    </dgm:pt>
    <dgm:pt modelId="{A6F70509-B98D-4EE2-A195-EC27DC98ACD6}" type="pres">
      <dgm:prSet presAssocID="{1EC62186-A85A-4629-A71D-F5C70E3FDB9D}" presName="LevelTwoTextNode" presStyleLbl="node2" presStyleIdx="1" presStyleCnt="3" custScaleX="109444" custScaleY="68223" custLinFactNeighborY="3563">
        <dgm:presLayoutVars>
          <dgm:chPref val="3"/>
        </dgm:presLayoutVars>
      </dgm:prSet>
      <dgm:spPr/>
      <dgm:t>
        <a:bodyPr/>
        <a:lstStyle/>
        <a:p>
          <a:endParaRPr lang="zh-CN" altLang="en-US"/>
        </a:p>
      </dgm:t>
    </dgm:pt>
    <dgm:pt modelId="{C2B1B6F9-01EE-45CF-B900-690E42C4F7D0}" type="pres">
      <dgm:prSet presAssocID="{1EC62186-A85A-4629-A71D-F5C70E3FDB9D}" presName="level3hierChild" presStyleCnt="0"/>
      <dgm:spPr/>
    </dgm:pt>
    <dgm:pt modelId="{25D25979-0792-44F5-9AA1-4EE4175420EC}" type="pres">
      <dgm:prSet presAssocID="{48D551F0-6783-48A6-8757-8342119085D2}" presName="conn2-1" presStyleLbl="parChTrans1D2" presStyleIdx="2" presStyleCnt="3"/>
      <dgm:spPr/>
      <dgm:t>
        <a:bodyPr/>
        <a:lstStyle/>
        <a:p>
          <a:endParaRPr lang="zh-CN" altLang="en-US"/>
        </a:p>
      </dgm:t>
    </dgm:pt>
    <dgm:pt modelId="{678961C8-1DAA-4AC5-9F30-A0125567AE63}" type="pres">
      <dgm:prSet presAssocID="{48D551F0-6783-48A6-8757-8342119085D2}" presName="connTx" presStyleLbl="parChTrans1D2" presStyleIdx="2" presStyleCnt="3"/>
      <dgm:spPr/>
      <dgm:t>
        <a:bodyPr/>
        <a:lstStyle/>
        <a:p>
          <a:endParaRPr lang="zh-CN" altLang="en-US"/>
        </a:p>
      </dgm:t>
    </dgm:pt>
    <dgm:pt modelId="{9745A3F1-E831-4E80-8FF1-85CDCC9F17D5}" type="pres">
      <dgm:prSet presAssocID="{750FD452-348B-4A0C-8BE0-34DD2D1CCA49}" presName="root2" presStyleCnt="0"/>
      <dgm:spPr/>
    </dgm:pt>
    <dgm:pt modelId="{53D635BD-56B7-46A3-B204-87C97878ED73}" type="pres">
      <dgm:prSet presAssocID="{750FD452-348B-4A0C-8BE0-34DD2D1CCA49}" presName="LevelTwoTextNode" presStyleLbl="node2" presStyleIdx="2" presStyleCnt="3" custScaleX="109444" custScaleY="61489" custLinFactNeighborY="76676">
        <dgm:presLayoutVars>
          <dgm:chPref val="3"/>
        </dgm:presLayoutVars>
      </dgm:prSet>
      <dgm:spPr/>
      <dgm:t>
        <a:bodyPr/>
        <a:lstStyle/>
        <a:p>
          <a:endParaRPr lang="zh-CN" altLang="en-US"/>
        </a:p>
      </dgm:t>
    </dgm:pt>
    <dgm:pt modelId="{317DAAF5-560E-4A07-8053-8ACACC778099}" type="pres">
      <dgm:prSet presAssocID="{750FD452-348B-4A0C-8BE0-34DD2D1CCA49}" presName="level3hierChild" presStyleCnt="0"/>
      <dgm:spPr/>
    </dgm:pt>
  </dgm:ptLst>
  <dgm:cxnLst>
    <dgm:cxn modelId="{28C26052-FFE4-472D-8588-8437D2C843A7}" srcId="{BD1D7AD7-76E6-4FD7-BB5E-AEF615B18BF4}" destId="{D5D59497-3496-495B-BD9F-CE8F433E1A1B}" srcOrd="0" destOrd="0" parTransId="{09869088-31CD-45D5-B590-A47D5B254F61}" sibTransId="{6FCA0EB3-EBEA-45F7-97FD-BD512C5EC98F}"/>
    <dgm:cxn modelId="{2E7C5B38-B203-430D-B9F3-4708E0FB6AAB}" type="presOf" srcId="{BD1D7AD7-76E6-4FD7-BB5E-AEF615B18BF4}" destId="{FE3C4CDD-DBC6-42C4-A6F9-5B7EE4115A0F}" srcOrd="0" destOrd="0" presId="urn:microsoft.com/office/officeart/2005/8/layout/hierarchy2"/>
    <dgm:cxn modelId="{92E2E172-C74C-45E7-9E87-AA074C5D7A0B}" type="presOf" srcId="{DFD60FF8-FEAB-4576-9B78-8353594E31C0}" destId="{B7224BBA-6583-4CDB-9DDA-2FEE2E23E897}" srcOrd="0" destOrd="0" presId="urn:microsoft.com/office/officeart/2005/8/layout/hierarchy2"/>
    <dgm:cxn modelId="{F097DBA5-584E-4DF2-A76D-6674A5F5411E}" type="presOf" srcId="{C03BF595-6CD2-4723-B866-11DBC7280911}" destId="{5671F9EF-805B-4AE2-939F-450A3C09F74C}" srcOrd="0" destOrd="0" presId="urn:microsoft.com/office/officeart/2005/8/layout/hierarchy2"/>
    <dgm:cxn modelId="{FE55C172-0D6C-481F-9167-5BD0F287A33D}" srcId="{D5D59497-3496-495B-BD9F-CE8F433E1A1B}" destId="{DFD60FF8-FEAB-4576-9B78-8353594E31C0}" srcOrd="0" destOrd="0" parTransId="{C03BF595-6CD2-4723-B866-11DBC7280911}" sibTransId="{8FF40D42-6D53-42C3-80A7-0F8D7F7B7004}"/>
    <dgm:cxn modelId="{7F7CF92E-D19C-43EF-BAEC-FE667C50357F}" srcId="{D5D59497-3496-495B-BD9F-CE8F433E1A1B}" destId="{750FD452-348B-4A0C-8BE0-34DD2D1CCA49}" srcOrd="2" destOrd="0" parTransId="{48D551F0-6783-48A6-8757-8342119085D2}" sibTransId="{CA598031-DF77-4A0E-A656-5C0FA1A9D3E6}"/>
    <dgm:cxn modelId="{DF94117D-BB6B-4E74-948B-7B1D8485D69C}" type="presOf" srcId="{C03BF595-6CD2-4723-B866-11DBC7280911}" destId="{A5000CA3-6151-482D-BF83-395BEE476E53}" srcOrd="1" destOrd="0" presId="urn:microsoft.com/office/officeart/2005/8/layout/hierarchy2"/>
    <dgm:cxn modelId="{DFB4726B-3A1F-4B97-A640-864B52B1E22E}" type="presOf" srcId="{750FD452-348B-4A0C-8BE0-34DD2D1CCA49}" destId="{53D635BD-56B7-46A3-B204-87C97878ED73}" srcOrd="0" destOrd="0" presId="urn:microsoft.com/office/officeart/2005/8/layout/hierarchy2"/>
    <dgm:cxn modelId="{3025B43C-90CC-40B5-86CF-DCB325892447}" type="presOf" srcId="{0BA4B597-AE24-4782-AEFA-BEDAA15B66C5}" destId="{D606E0A8-5485-4205-8C87-8295CDA58FEE}" srcOrd="0" destOrd="0" presId="urn:microsoft.com/office/officeart/2005/8/layout/hierarchy2"/>
    <dgm:cxn modelId="{CACB9D6F-835E-42D7-B23D-05BF8D364A31}" type="presOf" srcId="{0BA4B597-AE24-4782-AEFA-BEDAA15B66C5}" destId="{5149AF07-EFC0-4F70-943F-3C31367F3D23}" srcOrd="1" destOrd="0" presId="urn:microsoft.com/office/officeart/2005/8/layout/hierarchy2"/>
    <dgm:cxn modelId="{9FF386FB-40B2-4418-81AE-705D2E5B7466}" type="presOf" srcId="{48D551F0-6783-48A6-8757-8342119085D2}" destId="{25D25979-0792-44F5-9AA1-4EE4175420EC}" srcOrd="0" destOrd="0" presId="urn:microsoft.com/office/officeart/2005/8/layout/hierarchy2"/>
    <dgm:cxn modelId="{A4B2D56D-FBFE-4054-B418-67C59A506B63}" srcId="{D5D59497-3496-495B-BD9F-CE8F433E1A1B}" destId="{1EC62186-A85A-4629-A71D-F5C70E3FDB9D}" srcOrd="1" destOrd="0" parTransId="{0BA4B597-AE24-4782-AEFA-BEDAA15B66C5}" sibTransId="{BA6EE3FF-3517-47FA-997B-02BA757269B5}"/>
    <dgm:cxn modelId="{3DD10902-6F9D-4C7F-ACBA-A6A9CC2BB73C}" type="presOf" srcId="{D5D59497-3496-495B-BD9F-CE8F433E1A1B}" destId="{ECBD9D1B-C104-4E49-8D92-89E0C22C12A2}" srcOrd="0" destOrd="0" presId="urn:microsoft.com/office/officeart/2005/8/layout/hierarchy2"/>
    <dgm:cxn modelId="{26998F68-E37B-475D-BD50-3DDD7996A2A0}" type="presOf" srcId="{48D551F0-6783-48A6-8757-8342119085D2}" destId="{678961C8-1DAA-4AC5-9F30-A0125567AE63}" srcOrd="1" destOrd="0" presId="urn:microsoft.com/office/officeart/2005/8/layout/hierarchy2"/>
    <dgm:cxn modelId="{2A488B17-19D5-4EE7-9521-8EA72FCF01DF}" type="presOf" srcId="{1EC62186-A85A-4629-A71D-F5C70E3FDB9D}" destId="{A6F70509-B98D-4EE2-A195-EC27DC98ACD6}" srcOrd="0" destOrd="0" presId="urn:microsoft.com/office/officeart/2005/8/layout/hierarchy2"/>
    <dgm:cxn modelId="{49E166B6-7499-47CA-9A97-A282E518BE4E}" type="presParOf" srcId="{FE3C4CDD-DBC6-42C4-A6F9-5B7EE4115A0F}" destId="{FBDF53DE-94D5-4939-A8F0-DAFE20785CA7}" srcOrd="0" destOrd="0" presId="urn:microsoft.com/office/officeart/2005/8/layout/hierarchy2"/>
    <dgm:cxn modelId="{1DFC1A6B-D788-49DA-9FAF-04A16073766F}" type="presParOf" srcId="{FBDF53DE-94D5-4939-A8F0-DAFE20785CA7}" destId="{ECBD9D1B-C104-4E49-8D92-89E0C22C12A2}" srcOrd="0" destOrd="0" presId="urn:microsoft.com/office/officeart/2005/8/layout/hierarchy2"/>
    <dgm:cxn modelId="{72EBD229-2DAD-4905-896A-17E1EF43EDCD}" type="presParOf" srcId="{FBDF53DE-94D5-4939-A8F0-DAFE20785CA7}" destId="{09926D27-DA11-47A2-97AC-58247EC26B20}" srcOrd="1" destOrd="0" presId="urn:microsoft.com/office/officeart/2005/8/layout/hierarchy2"/>
    <dgm:cxn modelId="{994A8212-C5BC-4FCB-9A08-904C4894C18A}" type="presParOf" srcId="{09926D27-DA11-47A2-97AC-58247EC26B20}" destId="{5671F9EF-805B-4AE2-939F-450A3C09F74C}" srcOrd="0" destOrd="0" presId="urn:microsoft.com/office/officeart/2005/8/layout/hierarchy2"/>
    <dgm:cxn modelId="{7456F41B-90BD-4C0F-B82F-1BE4AFB6C9A0}" type="presParOf" srcId="{5671F9EF-805B-4AE2-939F-450A3C09F74C}" destId="{A5000CA3-6151-482D-BF83-395BEE476E53}" srcOrd="0" destOrd="0" presId="urn:microsoft.com/office/officeart/2005/8/layout/hierarchy2"/>
    <dgm:cxn modelId="{4D8146C4-CC23-4584-931E-D14AA8CB7035}" type="presParOf" srcId="{09926D27-DA11-47A2-97AC-58247EC26B20}" destId="{FCCEA1A8-D389-4479-BE24-B04F90A3FE41}" srcOrd="1" destOrd="0" presId="urn:microsoft.com/office/officeart/2005/8/layout/hierarchy2"/>
    <dgm:cxn modelId="{A2A4811E-9A9C-46B7-A324-87B76060F9B8}" type="presParOf" srcId="{FCCEA1A8-D389-4479-BE24-B04F90A3FE41}" destId="{B7224BBA-6583-4CDB-9DDA-2FEE2E23E897}" srcOrd="0" destOrd="0" presId="urn:microsoft.com/office/officeart/2005/8/layout/hierarchy2"/>
    <dgm:cxn modelId="{A56CDAE1-EE6A-414C-BBFB-CC2694858D9A}" type="presParOf" srcId="{FCCEA1A8-D389-4479-BE24-B04F90A3FE41}" destId="{38F06E42-FBC9-4416-B3E2-F10EFB50D24A}" srcOrd="1" destOrd="0" presId="urn:microsoft.com/office/officeart/2005/8/layout/hierarchy2"/>
    <dgm:cxn modelId="{F978F8C8-62E7-49CD-9751-C1C22F9E4600}" type="presParOf" srcId="{09926D27-DA11-47A2-97AC-58247EC26B20}" destId="{D606E0A8-5485-4205-8C87-8295CDA58FEE}" srcOrd="2" destOrd="0" presId="urn:microsoft.com/office/officeart/2005/8/layout/hierarchy2"/>
    <dgm:cxn modelId="{96BFB4DE-FE56-4E8D-9531-1B8ABCF91914}" type="presParOf" srcId="{D606E0A8-5485-4205-8C87-8295CDA58FEE}" destId="{5149AF07-EFC0-4F70-943F-3C31367F3D23}" srcOrd="0" destOrd="0" presId="urn:microsoft.com/office/officeart/2005/8/layout/hierarchy2"/>
    <dgm:cxn modelId="{BBE21379-5C3F-4056-A13B-AA3F6064EB16}" type="presParOf" srcId="{09926D27-DA11-47A2-97AC-58247EC26B20}" destId="{3BA0398D-D974-4357-B44B-28A3D94D5AEE}" srcOrd="3" destOrd="0" presId="urn:microsoft.com/office/officeart/2005/8/layout/hierarchy2"/>
    <dgm:cxn modelId="{01B2F787-CBA6-4CAC-8268-F50AE8CAA22D}" type="presParOf" srcId="{3BA0398D-D974-4357-B44B-28A3D94D5AEE}" destId="{A6F70509-B98D-4EE2-A195-EC27DC98ACD6}" srcOrd="0" destOrd="0" presId="urn:microsoft.com/office/officeart/2005/8/layout/hierarchy2"/>
    <dgm:cxn modelId="{6BDA1A73-E1E0-422E-BA10-9F316D6CC840}" type="presParOf" srcId="{3BA0398D-D974-4357-B44B-28A3D94D5AEE}" destId="{C2B1B6F9-01EE-45CF-B900-690E42C4F7D0}" srcOrd="1" destOrd="0" presId="urn:microsoft.com/office/officeart/2005/8/layout/hierarchy2"/>
    <dgm:cxn modelId="{EBA40965-A8AB-44AA-B206-168CA289FCA8}" type="presParOf" srcId="{09926D27-DA11-47A2-97AC-58247EC26B20}" destId="{25D25979-0792-44F5-9AA1-4EE4175420EC}" srcOrd="4" destOrd="0" presId="urn:microsoft.com/office/officeart/2005/8/layout/hierarchy2"/>
    <dgm:cxn modelId="{129E49BD-4BD0-4FE0-8C61-4E0F4F6A6FFD}" type="presParOf" srcId="{25D25979-0792-44F5-9AA1-4EE4175420EC}" destId="{678961C8-1DAA-4AC5-9F30-A0125567AE63}" srcOrd="0" destOrd="0" presId="urn:microsoft.com/office/officeart/2005/8/layout/hierarchy2"/>
    <dgm:cxn modelId="{FAD035FB-317E-4242-BF2E-9F6111C3B5B2}" type="presParOf" srcId="{09926D27-DA11-47A2-97AC-58247EC26B20}" destId="{9745A3F1-E831-4E80-8FF1-85CDCC9F17D5}" srcOrd="5" destOrd="0" presId="urn:microsoft.com/office/officeart/2005/8/layout/hierarchy2"/>
    <dgm:cxn modelId="{16EE830F-3214-4710-8F6E-426904925221}" type="presParOf" srcId="{9745A3F1-E831-4E80-8FF1-85CDCC9F17D5}" destId="{53D635BD-56B7-46A3-B204-87C97878ED73}" srcOrd="0" destOrd="0" presId="urn:microsoft.com/office/officeart/2005/8/layout/hierarchy2"/>
    <dgm:cxn modelId="{955D471C-A609-4796-9864-098ED0153F68}" type="presParOf" srcId="{9745A3F1-E831-4E80-8FF1-85CDCC9F17D5}" destId="{317DAAF5-560E-4A07-8053-8ACACC77809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3E02-C1FC-45E1-B73B-B82E8D72C544}">
      <dsp:nvSpPr>
        <dsp:cNvPr id="0" name=""/>
        <dsp:cNvSpPr/>
      </dsp:nvSpPr>
      <dsp:spPr>
        <a:xfrm>
          <a:off x="756945" y="248043"/>
          <a:ext cx="3205483" cy="3205483"/>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mn-lt"/>
              <a:ea typeface="+mn-ea"/>
              <a:cs typeface="+mn-ea"/>
              <a:sym typeface="+mn-lt"/>
            </a:rPr>
            <a:t>体育</a:t>
          </a:r>
          <a:endParaRPr lang="en-US" altLang="zh-CN" sz="2800" b="1" kern="1200" dirty="0" smtClean="0">
            <a:effectLst>
              <a:outerShdw blurRad="38100" dist="38100" dir="2700000" algn="tl">
                <a:srgbClr val="000000">
                  <a:alpha val="43137"/>
                </a:srgbClr>
              </a:outerShdw>
            </a:effectLst>
            <a:latin typeface="+mn-lt"/>
            <a:ea typeface="+mn-ea"/>
            <a:cs typeface="+mn-ea"/>
            <a:sym typeface="+mn-lt"/>
          </a:endParaRPr>
        </a:p>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mn-lt"/>
              <a:ea typeface="+mn-ea"/>
              <a:cs typeface="+mn-ea"/>
              <a:sym typeface="+mn-lt"/>
            </a:rPr>
            <a:t>品德</a:t>
          </a:r>
          <a:endParaRPr lang="zh-CN" altLang="en-US" sz="2800" b="1" kern="1200" dirty="0">
            <a:effectLst>
              <a:outerShdw blurRad="38100" dist="38100" dir="2700000" algn="tl">
                <a:srgbClr val="000000">
                  <a:alpha val="43137"/>
                </a:srgbClr>
              </a:outerShdw>
            </a:effectLst>
            <a:latin typeface="+mn-lt"/>
            <a:ea typeface="+mn-ea"/>
            <a:cs typeface="+mn-ea"/>
            <a:sym typeface="+mn-lt"/>
          </a:endParaRPr>
        </a:p>
      </dsp:txBody>
      <dsp:txXfrm>
        <a:off x="2446311" y="927300"/>
        <a:ext cx="1144815" cy="954013"/>
      </dsp:txXfrm>
    </dsp:sp>
    <dsp:sp modelId="{F0CB2741-93B1-4B70-9A82-96A023F7B056}">
      <dsp:nvSpPr>
        <dsp:cNvPr id="0" name=""/>
        <dsp:cNvSpPr/>
      </dsp:nvSpPr>
      <dsp:spPr>
        <a:xfrm>
          <a:off x="690927" y="362524"/>
          <a:ext cx="3205483" cy="3205483"/>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mn-lt"/>
              <a:ea typeface="+mn-ea"/>
              <a:cs typeface="+mn-ea"/>
              <a:sym typeface="+mn-lt"/>
            </a:rPr>
            <a:t>健康</a:t>
          </a:r>
          <a:endParaRPr lang="en-US" altLang="zh-CN" sz="2800" b="1" kern="1200" dirty="0" smtClean="0">
            <a:effectLst>
              <a:outerShdw blurRad="38100" dist="38100" dir="2700000" algn="tl">
                <a:srgbClr val="000000">
                  <a:alpha val="43137"/>
                </a:srgbClr>
              </a:outerShdw>
            </a:effectLst>
            <a:latin typeface="+mn-lt"/>
            <a:ea typeface="+mn-ea"/>
            <a:cs typeface="+mn-ea"/>
            <a:sym typeface="+mn-lt"/>
          </a:endParaRPr>
        </a:p>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mn-lt"/>
              <a:ea typeface="+mn-ea"/>
              <a:cs typeface="+mn-ea"/>
              <a:sym typeface="+mn-lt"/>
            </a:rPr>
            <a:t>行为</a:t>
          </a:r>
          <a:endParaRPr lang="zh-CN" altLang="en-US" sz="2800" b="1" kern="1200" dirty="0">
            <a:effectLst>
              <a:outerShdw blurRad="38100" dist="38100" dir="2700000" algn="tl">
                <a:srgbClr val="000000">
                  <a:alpha val="43137"/>
                </a:srgbClr>
              </a:outerShdw>
            </a:effectLst>
            <a:latin typeface="+mn-lt"/>
            <a:ea typeface="+mn-ea"/>
            <a:cs typeface="+mn-ea"/>
            <a:sym typeface="+mn-lt"/>
          </a:endParaRPr>
        </a:p>
      </dsp:txBody>
      <dsp:txXfrm>
        <a:off x="1454138" y="2442273"/>
        <a:ext cx="1717223" cy="839531"/>
      </dsp:txXfrm>
    </dsp:sp>
    <dsp:sp modelId="{2C01B2BF-957C-40D7-8ECC-BF7E93933E1A}">
      <dsp:nvSpPr>
        <dsp:cNvPr id="0" name=""/>
        <dsp:cNvSpPr/>
      </dsp:nvSpPr>
      <dsp:spPr>
        <a:xfrm>
          <a:off x="624909" y="248043"/>
          <a:ext cx="3205483" cy="3205483"/>
        </a:xfrm>
        <a:prstGeom prst="pie">
          <a:avLst>
            <a:gd name="adj1" fmla="val 90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mn-lt"/>
              <a:ea typeface="+mn-ea"/>
              <a:cs typeface="+mn-ea"/>
              <a:sym typeface="+mn-lt"/>
            </a:rPr>
            <a:t>运动</a:t>
          </a:r>
          <a:endParaRPr lang="en-US" altLang="zh-CN" sz="2800" b="1" kern="1200" dirty="0" smtClean="0">
            <a:effectLst>
              <a:outerShdw blurRad="38100" dist="38100" dir="2700000" algn="tl">
                <a:srgbClr val="000000">
                  <a:alpha val="43137"/>
                </a:srgbClr>
              </a:outerShdw>
            </a:effectLst>
            <a:latin typeface="+mn-lt"/>
            <a:ea typeface="+mn-ea"/>
            <a:cs typeface="+mn-ea"/>
            <a:sym typeface="+mn-lt"/>
          </a:endParaRPr>
        </a:p>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latin typeface="+mn-lt"/>
              <a:ea typeface="+mn-ea"/>
              <a:cs typeface="+mn-ea"/>
              <a:sym typeface="+mn-lt"/>
            </a:rPr>
            <a:t>能力</a:t>
          </a:r>
          <a:endParaRPr lang="zh-CN" altLang="en-US" sz="2800" b="1" kern="1200" dirty="0">
            <a:effectLst>
              <a:outerShdw blurRad="38100" dist="38100" dir="2700000" algn="tl">
                <a:srgbClr val="000000">
                  <a:alpha val="43137"/>
                </a:srgbClr>
              </a:outerShdw>
            </a:effectLst>
            <a:latin typeface="+mn-lt"/>
            <a:ea typeface="+mn-ea"/>
            <a:cs typeface="+mn-ea"/>
            <a:sym typeface="+mn-lt"/>
          </a:endParaRPr>
        </a:p>
      </dsp:txBody>
      <dsp:txXfrm>
        <a:off x="996211" y="927300"/>
        <a:ext cx="1144815" cy="954013"/>
      </dsp:txXfrm>
    </dsp:sp>
    <dsp:sp modelId="{ABE8FF38-2B9B-48E7-B6C4-4A3DCFCB0E04}">
      <dsp:nvSpPr>
        <dsp:cNvPr id="0" name=""/>
        <dsp:cNvSpPr/>
      </dsp:nvSpPr>
      <dsp:spPr>
        <a:xfrm>
          <a:off x="558775" y="49608"/>
          <a:ext cx="3602353" cy="360235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0D213-0C58-4A93-914B-86A489B25DDC}">
      <dsp:nvSpPr>
        <dsp:cNvPr id="0" name=""/>
        <dsp:cNvSpPr/>
      </dsp:nvSpPr>
      <dsp:spPr>
        <a:xfrm>
          <a:off x="492492" y="163887"/>
          <a:ext cx="3602353" cy="360235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2AD8FF-A72A-4EC2-8A11-DC9F0DE64C04}">
      <dsp:nvSpPr>
        <dsp:cNvPr id="0" name=""/>
        <dsp:cNvSpPr/>
      </dsp:nvSpPr>
      <dsp:spPr>
        <a:xfrm>
          <a:off x="426210" y="49608"/>
          <a:ext cx="3602353" cy="360235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3E02-C1FC-45E1-B73B-B82E8D72C544}">
      <dsp:nvSpPr>
        <dsp:cNvPr id="0" name=""/>
        <dsp:cNvSpPr/>
      </dsp:nvSpPr>
      <dsp:spPr>
        <a:xfrm>
          <a:off x="1265467" y="241024"/>
          <a:ext cx="3270763" cy="3270763"/>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运动</a:t>
          </a:r>
          <a:endParaRPr lang="en-US" altLang="zh-CN" sz="2400" b="1" kern="1200" dirty="0">
            <a:effectLst>
              <a:outerShdw blurRad="38100" dist="38100" dir="2700000" algn="tl">
                <a:srgbClr val="000000">
                  <a:alpha val="43137"/>
                </a:srgbClr>
              </a:outerShdw>
            </a:effectLst>
            <a:latin typeface="+mn-lt"/>
            <a:ea typeface="+mn-ea"/>
            <a:cs typeface="+mn-ea"/>
            <a:sym typeface="+mn-lt"/>
          </a:endParaRPr>
        </a:p>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参与</a:t>
          </a:r>
          <a:endParaRPr lang="zh-CN" altLang="en-US" sz="2000" b="1" kern="1200" dirty="0">
            <a:effectLst>
              <a:outerShdw blurRad="38100" dist="38100" dir="2700000" algn="tl">
                <a:srgbClr val="000000">
                  <a:alpha val="43137"/>
                </a:srgbClr>
              </a:outerShdw>
            </a:effectLst>
            <a:latin typeface="+mn-lt"/>
            <a:ea typeface="+mn-ea"/>
            <a:cs typeface="+mn-ea"/>
            <a:sym typeface="+mn-lt"/>
          </a:endParaRPr>
        </a:p>
      </dsp:txBody>
      <dsp:txXfrm>
        <a:off x="2971715" y="790823"/>
        <a:ext cx="1051316" cy="700877"/>
      </dsp:txXfrm>
    </dsp:sp>
    <dsp:sp modelId="{F0CB2741-93B1-4B70-9A82-96A023F7B056}">
      <dsp:nvSpPr>
        <dsp:cNvPr id="0" name=""/>
        <dsp:cNvSpPr/>
      </dsp:nvSpPr>
      <dsp:spPr>
        <a:xfrm>
          <a:off x="1293502" y="328244"/>
          <a:ext cx="3270763" cy="3270763"/>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运动</a:t>
          </a:r>
          <a:endParaRPr lang="en-US" altLang="zh-CN" sz="2400" b="1" kern="1200" dirty="0">
            <a:effectLst>
              <a:outerShdw blurRad="38100" dist="38100" dir="2700000" algn="tl">
                <a:srgbClr val="000000">
                  <a:alpha val="43137"/>
                </a:srgbClr>
              </a:outerShdw>
            </a:effectLst>
            <a:latin typeface="+mn-lt"/>
            <a:ea typeface="+mn-ea"/>
            <a:cs typeface="+mn-ea"/>
            <a:sym typeface="+mn-lt"/>
          </a:endParaRPr>
        </a:p>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技能</a:t>
          </a:r>
        </a:p>
      </dsp:txBody>
      <dsp:txXfrm>
        <a:off x="3400029" y="1822671"/>
        <a:ext cx="973441" cy="778753"/>
      </dsp:txXfrm>
    </dsp:sp>
    <dsp:sp modelId="{3C6DF2C2-1BC5-4CCD-B64C-0D50F064A202}">
      <dsp:nvSpPr>
        <dsp:cNvPr id="0" name=""/>
        <dsp:cNvSpPr/>
      </dsp:nvSpPr>
      <dsp:spPr>
        <a:xfrm>
          <a:off x="1219520" y="381978"/>
          <a:ext cx="3270763" cy="3270763"/>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身体</a:t>
          </a:r>
          <a:endParaRPr lang="en-US" altLang="zh-CN" sz="2400" b="1" kern="1200" dirty="0">
            <a:effectLst>
              <a:outerShdw blurRad="38100" dist="38100" dir="2700000" algn="tl">
                <a:srgbClr val="000000">
                  <a:alpha val="43137"/>
                </a:srgbClr>
              </a:outerShdw>
            </a:effectLst>
            <a:latin typeface="+mn-lt"/>
            <a:ea typeface="+mn-ea"/>
            <a:cs typeface="+mn-ea"/>
            <a:sym typeface="+mn-lt"/>
          </a:endParaRPr>
        </a:p>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健康</a:t>
          </a:r>
        </a:p>
      </dsp:txBody>
      <dsp:txXfrm>
        <a:off x="2387650" y="2679300"/>
        <a:ext cx="934503" cy="856628"/>
      </dsp:txXfrm>
    </dsp:sp>
    <dsp:sp modelId="{A9123A23-DB69-42FA-9B31-998BA9F949CD}">
      <dsp:nvSpPr>
        <dsp:cNvPr id="0" name=""/>
        <dsp:cNvSpPr/>
      </dsp:nvSpPr>
      <dsp:spPr>
        <a:xfrm>
          <a:off x="1145539" y="328244"/>
          <a:ext cx="3270763" cy="3270763"/>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心理</a:t>
          </a:r>
          <a:endParaRPr lang="en-US" altLang="zh-CN" sz="2400" b="1" kern="1200" dirty="0">
            <a:effectLst>
              <a:outerShdw blurRad="38100" dist="38100" dir="2700000" algn="tl">
                <a:srgbClr val="000000">
                  <a:alpha val="43137"/>
                </a:srgbClr>
              </a:outerShdw>
            </a:effectLst>
            <a:latin typeface="+mn-lt"/>
            <a:ea typeface="+mn-ea"/>
            <a:cs typeface="+mn-ea"/>
            <a:sym typeface="+mn-lt"/>
          </a:endParaRPr>
        </a:p>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健康</a:t>
          </a:r>
        </a:p>
      </dsp:txBody>
      <dsp:txXfrm>
        <a:off x="1336333" y="1822671"/>
        <a:ext cx="973441" cy="778753"/>
      </dsp:txXfrm>
    </dsp:sp>
    <dsp:sp modelId="{DDC61CF1-0BD7-4CD6-883D-8B9F1BF1F01D}">
      <dsp:nvSpPr>
        <dsp:cNvPr id="0" name=""/>
        <dsp:cNvSpPr/>
      </dsp:nvSpPr>
      <dsp:spPr>
        <a:xfrm>
          <a:off x="1173574" y="241024"/>
          <a:ext cx="3270763" cy="3270763"/>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社会</a:t>
          </a:r>
          <a:endParaRPr lang="en-US" altLang="zh-CN" sz="2400" b="1" kern="1200" dirty="0">
            <a:effectLst>
              <a:outerShdw blurRad="38100" dist="38100" dir="2700000" algn="tl">
                <a:srgbClr val="000000">
                  <a:alpha val="43137"/>
                </a:srgbClr>
              </a:outerShdw>
            </a:effectLst>
            <a:latin typeface="+mn-lt"/>
            <a:ea typeface="+mn-ea"/>
            <a:cs typeface="+mn-ea"/>
            <a:sym typeface="+mn-lt"/>
          </a:endParaRPr>
        </a:p>
        <a:p>
          <a:pPr lvl="0" algn="ctr" defTabSz="1066800">
            <a:lnSpc>
              <a:spcPct val="90000"/>
            </a:lnSpc>
            <a:spcBef>
              <a:spcPct val="0"/>
            </a:spcBef>
            <a:spcAft>
              <a:spcPct val="35000"/>
            </a:spcAft>
          </a:pPr>
          <a:r>
            <a:rPr lang="zh-CN" altLang="en-US" sz="2400" b="1" kern="1200" dirty="0">
              <a:effectLst>
                <a:outerShdw blurRad="38100" dist="38100" dir="2700000" algn="tl">
                  <a:srgbClr val="000000">
                    <a:alpha val="43137"/>
                  </a:srgbClr>
                </a:outerShdw>
              </a:effectLst>
              <a:latin typeface="+mn-lt"/>
              <a:ea typeface="+mn-ea"/>
              <a:cs typeface="+mn-ea"/>
              <a:sym typeface="+mn-lt"/>
            </a:rPr>
            <a:t>适应</a:t>
          </a:r>
        </a:p>
      </dsp:txBody>
      <dsp:txXfrm>
        <a:off x="1686772" y="790823"/>
        <a:ext cx="1051316" cy="700877"/>
      </dsp:txXfrm>
    </dsp:sp>
    <dsp:sp modelId="{7B2F3546-6A13-4AA4-B5A4-0E7DC8A50424}">
      <dsp:nvSpPr>
        <dsp:cNvPr id="0" name=""/>
        <dsp:cNvSpPr/>
      </dsp:nvSpPr>
      <dsp:spPr>
        <a:xfrm>
          <a:off x="1062837" y="38548"/>
          <a:ext cx="3675715" cy="367571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19F8B4A-7136-4258-8860-EFA7AE2DC55C}">
      <dsp:nvSpPr>
        <dsp:cNvPr id="0" name=""/>
        <dsp:cNvSpPr/>
      </dsp:nvSpPr>
      <dsp:spPr>
        <a:xfrm>
          <a:off x="1091252" y="125739"/>
          <a:ext cx="3675715" cy="367571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9E1B45-86CA-4E58-B6C8-E06E66BC5D9D}">
      <dsp:nvSpPr>
        <dsp:cNvPr id="0" name=""/>
        <dsp:cNvSpPr/>
      </dsp:nvSpPr>
      <dsp:spPr>
        <a:xfrm>
          <a:off x="1017044" y="179638"/>
          <a:ext cx="3675715" cy="367571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93F771-B5A6-499C-9ACD-254975D64A9A}">
      <dsp:nvSpPr>
        <dsp:cNvPr id="0" name=""/>
        <dsp:cNvSpPr/>
      </dsp:nvSpPr>
      <dsp:spPr>
        <a:xfrm>
          <a:off x="942837" y="125739"/>
          <a:ext cx="3675715" cy="367571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7515F0-0B00-4111-A24C-69EBB13A31AD}">
      <dsp:nvSpPr>
        <dsp:cNvPr id="0" name=""/>
        <dsp:cNvSpPr/>
      </dsp:nvSpPr>
      <dsp:spPr>
        <a:xfrm>
          <a:off x="971252" y="38548"/>
          <a:ext cx="3675715" cy="367571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9D1B-C104-4E49-8D92-89E0C22C12A2}">
      <dsp:nvSpPr>
        <dsp:cNvPr id="0" name=""/>
        <dsp:cNvSpPr/>
      </dsp:nvSpPr>
      <dsp:spPr>
        <a:xfrm>
          <a:off x="4484" y="1650849"/>
          <a:ext cx="2459589" cy="839072"/>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AA0025"/>
              </a:solidFill>
              <a:latin typeface="+mn-lt"/>
              <a:ea typeface="+mn-ea"/>
              <a:cs typeface="+mn-ea"/>
              <a:sym typeface="+mn-lt"/>
            </a:rPr>
            <a:t>运动能力</a:t>
          </a:r>
          <a:endParaRPr lang="zh-CN" altLang="en-US" sz="2400" b="1" kern="1200" dirty="0">
            <a:solidFill>
              <a:srgbClr val="AA0025"/>
            </a:solidFill>
            <a:latin typeface="+mn-lt"/>
            <a:ea typeface="+mn-ea"/>
            <a:cs typeface="+mn-ea"/>
            <a:sym typeface="+mn-lt"/>
          </a:endParaRPr>
        </a:p>
      </dsp:txBody>
      <dsp:txXfrm>
        <a:off x="29060" y="1675425"/>
        <a:ext cx="2410437" cy="789920"/>
      </dsp:txXfrm>
    </dsp:sp>
    <dsp:sp modelId="{5671F9EF-805B-4AE2-939F-450A3C09F74C}">
      <dsp:nvSpPr>
        <dsp:cNvPr id="0" name=""/>
        <dsp:cNvSpPr/>
      </dsp:nvSpPr>
      <dsp:spPr>
        <a:xfrm rot="17642984">
          <a:off x="2009922" y="1352152"/>
          <a:ext cx="1533075" cy="36474"/>
        </a:xfrm>
        <a:custGeom>
          <a:avLst/>
          <a:gdLst/>
          <a:ahLst/>
          <a:cxnLst/>
          <a:rect l="0" t="0" r="0" b="0"/>
          <a:pathLst>
            <a:path>
              <a:moveTo>
                <a:pt x="0" y="18237"/>
              </a:moveTo>
              <a:lnTo>
                <a:pt x="1533075" y="18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738133" y="1332062"/>
        <a:ext cx="76653" cy="76653"/>
      </dsp:txXfrm>
    </dsp:sp>
    <dsp:sp modelId="{B7224BBA-6583-4CDB-9DDA-2FEE2E23E897}">
      <dsp:nvSpPr>
        <dsp:cNvPr id="0" name=""/>
        <dsp:cNvSpPr/>
      </dsp:nvSpPr>
      <dsp:spPr>
        <a:xfrm>
          <a:off x="3088847" y="250857"/>
          <a:ext cx="4457487" cy="839072"/>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mn-lt"/>
              <a:ea typeface="+mn-ea"/>
              <a:cs typeface="+mn-ea"/>
              <a:sym typeface="+mn-lt"/>
            </a:rPr>
            <a:t>体能发展</a:t>
          </a:r>
          <a:endParaRPr lang="zh-CN" altLang="en-US" sz="2400" b="1" kern="1200" dirty="0">
            <a:solidFill>
              <a:schemeClr val="tx1"/>
            </a:solidFill>
            <a:latin typeface="+mn-lt"/>
            <a:ea typeface="+mn-ea"/>
            <a:cs typeface="+mn-ea"/>
            <a:sym typeface="+mn-lt"/>
          </a:endParaRPr>
        </a:p>
      </dsp:txBody>
      <dsp:txXfrm>
        <a:off x="3113423" y="275433"/>
        <a:ext cx="4408335" cy="789920"/>
      </dsp:txXfrm>
    </dsp:sp>
    <dsp:sp modelId="{D606E0A8-5485-4205-8C87-8295CDA58FEE}">
      <dsp:nvSpPr>
        <dsp:cNvPr id="0" name=""/>
        <dsp:cNvSpPr/>
      </dsp:nvSpPr>
      <dsp:spPr>
        <a:xfrm rot="153008">
          <a:off x="2463741" y="2067096"/>
          <a:ext cx="671923" cy="36474"/>
        </a:xfrm>
        <a:custGeom>
          <a:avLst/>
          <a:gdLst/>
          <a:ahLst/>
          <a:cxnLst/>
          <a:rect l="0" t="0" r="0" b="0"/>
          <a:pathLst>
            <a:path>
              <a:moveTo>
                <a:pt x="0" y="18237"/>
              </a:moveTo>
              <a:lnTo>
                <a:pt x="671923" y="18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782904" y="2068535"/>
        <a:ext cx="33596" cy="33596"/>
      </dsp:txXfrm>
    </dsp:sp>
    <dsp:sp modelId="{A6F70509-B98D-4EE2-A195-EC27DC98ACD6}">
      <dsp:nvSpPr>
        <dsp:cNvPr id="0" name=""/>
        <dsp:cNvSpPr/>
      </dsp:nvSpPr>
      <dsp:spPr>
        <a:xfrm>
          <a:off x="3135331" y="1680745"/>
          <a:ext cx="4504156" cy="839072"/>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mn-lt"/>
              <a:ea typeface="+mn-ea"/>
              <a:cs typeface="+mn-ea"/>
              <a:sym typeface="+mn-lt"/>
            </a:rPr>
            <a:t>运动认知与技战术运用</a:t>
          </a:r>
          <a:endParaRPr lang="zh-CN" altLang="en-US" sz="2400" b="1" kern="1200" dirty="0">
            <a:solidFill>
              <a:schemeClr val="tx1"/>
            </a:solidFill>
            <a:latin typeface="+mn-lt"/>
            <a:ea typeface="+mn-ea"/>
            <a:cs typeface="+mn-ea"/>
            <a:sym typeface="+mn-lt"/>
          </a:endParaRPr>
        </a:p>
      </dsp:txBody>
      <dsp:txXfrm>
        <a:off x="3159907" y="1705321"/>
        <a:ext cx="4455004" cy="789920"/>
      </dsp:txXfrm>
    </dsp:sp>
    <dsp:sp modelId="{25D25979-0792-44F5-9AA1-4EE4175420EC}">
      <dsp:nvSpPr>
        <dsp:cNvPr id="0" name=""/>
        <dsp:cNvSpPr/>
      </dsp:nvSpPr>
      <dsp:spPr>
        <a:xfrm rot="3772378">
          <a:off x="2025113" y="2770251"/>
          <a:ext cx="1613719" cy="36474"/>
        </a:xfrm>
        <a:custGeom>
          <a:avLst/>
          <a:gdLst/>
          <a:ahLst/>
          <a:cxnLst/>
          <a:rect l="0" t="0" r="0" b="0"/>
          <a:pathLst>
            <a:path>
              <a:moveTo>
                <a:pt x="0" y="18237"/>
              </a:moveTo>
              <a:lnTo>
                <a:pt x="1613719" y="182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2791630" y="2748145"/>
        <a:ext cx="80685" cy="80685"/>
      </dsp:txXfrm>
    </dsp:sp>
    <dsp:sp modelId="{53D635BD-56B7-46A3-B204-87C97878ED73}">
      <dsp:nvSpPr>
        <dsp:cNvPr id="0" name=""/>
        <dsp:cNvSpPr/>
      </dsp:nvSpPr>
      <dsp:spPr>
        <a:xfrm>
          <a:off x="3199873" y="3087055"/>
          <a:ext cx="4390260" cy="839072"/>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tx1"/>
              </a:solidFill>
              <a:latin typeface="+mn-lt"/>
              <a:ea typeface="+mn-ea"/>
              <a:cs typeface="+mn-ea"/>
              <a:sym typeface="+mn-lt"/>
            </a:rPr>
            <a:t>体育展示与比赛</a:t>
          </a:r>
          <a:endParaRPr lang="zh-CN" altLang="en-US" sz="2400" b="1" kern="1200" dirty="0">
            <a:solidFill>
              <a:schemeClr val="tx1"/>
            </a:solidFill>
            <a:latin typeface="+mn-lt"/>
            <a:ea typeface="+mn-ea"/>
            <a:cs typeface="+mn-ea"/>
            <a:sym typeface="+mn-lt"/>
          </a:endParaRPr>
        </a:p>
      </dsp:txBody>
      <dsp:txXfrm>
        <a:off x="3224449" y="3111631"/>
        <a:ext cx="4341108" cy="78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9D1B-C104-4E49-8D92-89E0C22C12A2}">
      <dsp:nvSpPr>
        <dsp:cNvPr id="0" name=""/>
        <dsp:cNvSpPr/>
      </dsp:nvSpPr>
      <dsp:spPr>
        <a:xfrm>
          <a:off x="7814" y="1733643"/>
          <a:ext cx="2847302" cy="596713"/>
        </a:xfrm>
        <a:prstGeom prst="roundRect">
          <a:avLst>
            <a:gd name="adj" fmla="val 10000"/>
          </a:avLst>
        </a:prstGeom>
        <a:solidFill>
          <a:srgbClr val="FFD3D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C00000"/>
              </a:solidFill>
              <a:latin typeface="+mn-lt"/>
              <a:ea typeface="+mn-ea"/>
              <a:cs typeface="+mn-ea"/>
              <a:sym typeface="+mn-lt"/>
            </a:rPr>
            <a:t>健康行为</a:t>
          </a:r>
          <a:endParaRPr lang="zh-CN" altLang="en-US" sz="2400" b="1" kern="1200" dirty="0">
            <a:solidFill>
              <a:srgbClr val="C00000"/>
            </a:solidFill>
            <a:latin typeface="+mn-lt"/>
            <a:ea typeface="+mn-ea"/>
            <a:cs typeface="+mn-ea"/>
            <a:sym typeface="+mn-lt"/>
          </a:endParaRPr>
        </a:p>
      </dsp:txBody>
      <dsp:txXfrm>
        <a:off x="25291" y="1751120"/>
        <a:ext cx="2812348" cy="561759"/>
      </dsp:txXfrm>
    </dsp:sp>
    <dsp:sp modelId="{5671F9EF-805B-4AE2-939F-450A3C09F74C}">
      <dsp:nvSpPr>
        <dsp:cNvPr id="0" name=""/>
        <dsp:cNvSpPr/>
      </dsp:nvSpPr>
      <dsp:spPr>
        <a:xfrm rot="17301636">
          <a:off x="2372007" y="1349421"/>
          <a:ext cx="1410533" cy="26429"/>
        </a:xfrm>
        <a:custGeom>
          <a:avLst/>
          <a:gdLst/>
          <a:ahLst/>
          <a:cxnLst/>
          <a:rect l="0" t="0" r="0" b="0"/>
          <a:pathLst>
            <a:path>
              <a:moveTo>
                <a:pt x="0" y="13214"/>
              </a:moveTo>
              <a:lnTo>
                <a:pt x="1410533" y="132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42010" y="1327373"/>
        <a:ext cx="70526" cy="70526"/>
      </dsp:txXfrm>
    </dsp:sp>
    <dsp:sp modelId="{B7224BBA-6583-4CDB-9DDA-2FEE2E23E897}">
      <dsp:nvSpPr>
        <dsp:cNvPr id="0" name=""/>
        <dsp:cNvSpPr/>
      </dsp:nvSpPr>
      <dsp:spPr>
        <a:xfrm>
          <a:off x="3299430" y="394916"/>
          <a:ext cx="4030263" cy="596713"/>
        </a:xfrm>
        <a:prstGeom prst="roundRect">
          <a:avLst>
            <a:gd name="adj" fmla="val 10000"/>
          </a:avLst>
        </a:prstGeom>
        <a:solidFill>
          <a:srgbClr val="FFD5D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sz="2400" b="1" kern="1200" dirty="0" smtClean="0">
              <a:solidFill>
                <a:schemeClr val="tx1"/>
              </a:solidFill>
              <a:effectLst>
                <a:outerShdw blurRad="38100" dist="38100" dir="2700000" algn="tl">
                  <a:srgbClr val="000000">
                    <a:alpha val="43137"/>
                  </a:srgbClr>
                </a:outerShdw>
              </a:effectLst>
              <a:latin typeface="+mn-lt"/>
              <a:ea typeface="+mn-ea"/>
              <a:cs typeface="+mn-ea"/>
              <a:sym typeface="+mn-lt"/>
            </a:rPr>
            <a:t>体育锻炼意识与习惯</a:t>
          </a:r>
          <a:endParaRPr lang="zh-CN" altLang="en-US" sz="2400" b="1" kern="1200" dirty="0">
            <a:solidFill>
              <a:schemeClr val="tx1"/>
            </a:solidFill>
            <a:latin typeface="+mn-lt"/>
            <a:ea typeface="+mn-ea"/>
            <a:cs typeface="+mn-ea"/>
            <a:sym typeface="+mn-lt"/>
          </a:endParaRPr>
        </a:p>
      </dsp:txBody>
      <dsp:txXfrm>
        <a:off x="3316907" y="412393"/>
        <a:ext cx="3995309" cy="561759"/>
      </dsp:txXfrm>
    </dsp:sp>
    <dsp:sp modelId="{D606E0A8-5485-4205-8C87-8295CDA58FEE}">
      <dsp:nvSpPr>
        <dsp:cNvPr id="0" name=""/>
        <dsp:cNvSpPr/>
      </dsp:nvSpPr>
      <dsp:spPr>
        <a:xfrm rot="18972393">
          <a:off x="2764597" y="1793573"/>
          <a:ext cx="650843" cy="26429"/>
        </a:xfrm>
        <a:custGeom>
          <a:avLst/>
          <a:gdLst/>
          <a:ahLst/>
          <a:cxnLst/>
          <a:rect l="0" t="0" r="0" b="0"/>
          <a:pathLst>
            <a:path>
              <a:moveTo>
                <a:pt x="0" y="13214"/>
              </a:moveTo>
              <a:lnTo>
                <a:pt x="650843" y="132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73748" y="1790517"/>
        <a:ext cx="32542" cy="32542"/>
      </dsp:txXfrm>
    </dsp:sp>
    <dsp:sp modelId="{A6F70509-B98D-4EE2-A195-EC27DC98ACD6}">
      <dsp:nvSpPr>
        <dsp:cNvPr id="0" name=""/>
        <dsp:cNvSpPr/>
      </dsp:nvSpPr>
      <dsp:spPr>
        <a:xfrm>
          <a:off x="3324921" y="1283219"/>
          <a:ext cx="4030263" cy="596713"/>
        </a:xfrm>
        <a:prstGeom prst="roundRect">
          <a:avLst>
            <a:gd name="adj" fmla="val 10000"/>
          </a:avLst>
        </a:prstGeom>
        <a:solidFill>
          <a:srgbClr val="FFD5D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sz="2400" b="1" kern="1200" smtClean="0">
              <a:solidFill>
                <a:schemeClr val="tx1"/>
              </a:solidFill>
              <a:effectLst>
                <a:outerShdw blurRad="38100" dist="38100" dir="2700000" algn="tl">
                  <a:srgbClr val="000000">
                    <a:alpha val="43137"/>
                  </a:srgbClr>
                </a:outerShdw>
              </a:effectLst>
              <a:latin typeface="+mn-lt"/>
              <a:ea typeface="+mn-ea"/>
              <a:cs typeface="+mn-ea"/>
              <a:sym typeface="+mn-lt"/>
            </a:rPr>
            <a:t>健康知识掌握与运用</a:t>
          </a:r>
          <a:endParaRPr lang="zh-CN" altLang="en-US" sz="2400" b="1" kern="1200" dirty="0">
            <a:solidFill>
              <a:schemeClr val="tx1"/>
            </a:solidFill>
            <a:latin typeface="+mn-lt"/>
            <a:ea typeface="+mn-ea"/>
            <a:cs typeface="+mn-ea"/>
            <a:sym typeface="+mn-lt"/>
          </a:endParaRPr>
        </a:p>
      </dsp:txBody>
      <dsp:txXfrm>
        <a:off x="3342398" y="1300696"/>
        <a:ext cx="3995309" cy="561759"/>
      </dsp:txXfrm>
    </dsp:sp>
    <dsp:sp modelId="{25D25979-0792-44F5-9AA1-4EE4175420EC}">
      <dsp:nvSpPr>
        <dsp:cNvPr id="0" name=""/>
        <dsp:cNvSpPr/>
      </dsp:nvSpPr>
      <dsp:spPr>
        <a:xfrm rot="1672704">
          <a:off x="2823265" y="2147114"/>
          <a:ext cx="548888" cy="26429"/>
        </a:xfrm>
        <a:custGeom>
          <a:avLst/>
          <a:gdLst/>
          <a:ahLst/>
          <a:cxnLst/>
          <a:rect l="0" t="0" r="0" b="0"/>
          <a:pathLst>
            <a:path>
              <a:moveTo>
                <a:pt x="0" y="13214"/>
              </a:moveTo>
              <a:lnTo>
                <a:pt x="548888" y="132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83987" y="2146607"/>
        <a:ext cx="27444" cy="27444"/>
      </dsp:txXfrm>
    </dsp:sp>
    <dsp:sp modelId="{53D635BD-56B7-46A3-B204-87C97878ED73}">
      <dsp:nvSpPr>
        <dsp:cNvPr id="0" name=""/>
        <dsp:cNvSpPr/>
      </dsp:nvSpPr>
      <dsp:spPr>
        <a:xfrm>
          <a:off x="3340302" y="1990301"/>
          <a:ext cx="4030263" cy="596713"/>
        </a:xfrm>
        <a:prstGeom prst="roundRect">
          <a:avLst>
            <a:gd name="adj" fmla="val 10000"/>
          </a:avLst>
        </a:prstGeom>
        <a:solidFill>
          <a:srgbClr val="FFD5D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sz="2400" b="1" kern="1200" smtClean="0">
              <a:solidFill>
                <a:schemeClr val="tx1"/>
              </a:solidFill>
              <a:effectLst>
                <a:outerShdw blurRad="38100" dist="38100" dir="2700000" algn="tl">
                  <a:srgbClr val="000000">
                    <a:alpha val="43137"/>
                  </a:srgbClr>
                </a:outerShdw>
              </a:effectLst>
              <a:latin typeface="+mn-lt"/>
              <a:ea typeface="+mn-ea"/>
              <a:cs typeface="+mn-ea"/>
              <a:sym typeface="+mn-lt"/>
            </a:rPr>
            <a:t>情绪调控</a:t>
          </a:r>
          <a:endParaRPr lang="zh-CN" altLang="en-US" sz="2400" b="1" kern="1200" dirty="0">
            <a:solidFill>
              <a:schemeClr val="tx1"/>
            </a:solidFill>
            <a:latin typeface="+mn-lt"/>
            <a:ea typeface="+mn-ea"/>
            <a:cs typeface="+mn-ea"/>
            <a:sym typeface="+mn-lt"/>
          </a:endParaRPr>
        </a:p>
      </dsp:txBody>
      <dsp:txXfrm>
        <a:off x="3357779" y="2007778"/>
        <a:ext cx="3995309" cy="561759"/>
      </dsp:txXfrm>
    </dsp:sp>
    <dsp:sp modelId="{C8CA5B04-D93C-4055-840C-ABE205366913}">
      <dsp:nvSpPr>
        <dsp:cNvPr id="0" name=""/>
        <dsp:cNvSpPr/>
      </dsp:nvSpPr>
      <dsp:spPr>
        <a:xfrm rot="3907178">
          <a:off x="2526483" y="2533450"/>
          <a:ext cx="1134638" cy="26429"/>
        </a:xfrm>
        <a:custGeom>
          <a:avLst/>
          <a:gdLst/>
          <a:ahLst/>
          <a:cxnLst/>
          <a:rect l="0" t="0" r="0" b="0"/>
          <a:pathLst>
            <a:path>
              <a:moveTo>
                <a:pt x="0" y="13214"/>
              </a:moveTo>
              <a:lnTo>
                <a:pt x="1134638" y="132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065436" y="2518299"/>
        <a:ext cx="56731" cy="56731"/>
      </dsp:txXfrm>
    </dsp:sp>
    <dsp:sp modelId="{8D30027B-082E-481E-8104-12DA207F78B3}">
      <dsp:nvSpPr>
        <dsp:cNvPr id="0" name=""/>
        <dsp:cNvSpPr/>
      </dsp:nvSpPr>
      <dsp:spPr>
        <a:xfrm>
          <a:off x="3332488" y="2762974"/>
          <a:ext cx="4006883" cy="596713"/>
        </a:xfrm>
        <a:prstGeom prst="roundRect">
          <a:avLst>
            <a:gd name="adj" fmla="val 10000"/>
          </a:avLst>
        </a:prstGeom>
        <a:solidFill>
          <a:srgbClr val="FFD5D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smtClean="0">
              <a:solidFill>
                <a:schemeClr val="tx1"/>
              </a:solidFill>
              <a:effectLst>
                <a:outerShdw blurRad="38100" dist="38100" dir="2700000" algn="tl">
                  <a:srgbClr val="000000">
                    <a:alpha val="43137"/>
                  </a:srgbClr>
                </a:outerShdw>
              </a:effectLst>
              <a:latin typeface="+mn-lt"/>
              <a:ea typeface="+mn-ea"/>
              <a:cs typeface="+mn-ea"/>
              <a:sym typeface="+mn-lt"/>
            </a:rPr>
            <a:t>环境适应</a:t>
          </a:r>
          <a:endParaRPr lang="zh-CN" altLang="en-US" sz="2400" b="1" kern="1200" dirty="0">
            <a:solidFill>
              <a:schemeClr val="tx1"/>
            </a:solidFill>
            <a:effectLst>
              <a:outerShdw blurRad="38100" dist="38100" dir="2700000" algn="tl">
                <a:srgbClr val="000000">
                  <a:alpha val="43137"/>
                </a:srgbClr>
              </a:outerShdw>
            </a:effectLst>
            <a:latin typeface="+mn-lt"/>
            <a:ea typeface="+mn-ea"/>
            <a:cs typeface="+mn-ea"/>
            <a:sym typeface="+mn-lt"/>
          </a:endParaRPr>
        </a:p>
      </dsp:txBody>
      <dsp:txXfrm>
        <a:off x="3349965" y="2780451"/>
        <a:ext cx="3971929" cy="561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9D1B-C104-4E49-8D92-89E0C22C12A2}">
      <dsp:nvSpPr>
        <dsp:cNvPr id="0" name=""/>
        <dsp:cNvSpPr/>
      </dsp:nvSpPr>
      <dsp:spPr>
        <a:xfrm>
          <a:off x="519" y="1260375"/>
          <a:ext cx="2773845" cy="686258"/>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rgbClr val="AA0025"/>
              </a:solidFill>
              <a:latin typeface="+mn-lt"/>
              <a:ea typeface="+mn-ea"/>
              <a:cs typeface="+mn-ea"/>
              <a:sym typeface="+mn-lt"/>
            </a:rPr>
            <a:t>体育品德</a:t>
          </a:r>
          <a:endParaRPr lang="zh-CN" altLang="en-US" sz="2400" b="1" kern="1200" dirty="0">
            <a:solidFill>
              <a:srgbClr val="AA0025"/>
            </a:solidFill>
            <a:latin typeface="+mn-lt"/>
            <a:ea typeface="+mn-ea"/>
            <a:cs typeface="+mn-ea"/>
            <a:sym typeface="+mn-lt"/>
          </a:endParaRPr>
        </a:p>
      </dsp:txBody>
      <dsp:txXfrm>
        <a:off x="20619" y="1280475"/>
        <a:ext cx="2733645" cy="646058"/>
      </dsp:txXfrm>
    </dsp:sp>
    <dsp:sp modelId="{5671F9EF-805B-4AE2-939F-450A3C09F74C}">
      <dsp:nvSpPr>
        <dsp:cNvPr id="0" name=""/>
        <dsp:cNvSpPr/>
      </dsp:nvSpPr>
      <dsp:spPr>
        <a:xfrm rot="18639780">
          <a:off x="2509323" y="991665"/>
          <a:ext cx="1521519" cy="69521"/>
        </a:xfrm>
        <a:custGeom>
          <a:avLst/>
          <a:gdLst/>
          <a:ahLst/>
          <a:cxnLst/>
          <a:rect l="0" t="0" r="0" b="0"/>
          <a:pathLst>
            <a:path>
              <a:moveTo>
                <a:pt x="0" y="34760"/>
              </a:moveTo>
              <a:lnTo>
                <a:pt x="1521519" y="34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232044" y="988388"/>
        <a:ext cx="76075" cy="76075"/>
      </dsp:txXfrm>
    </dsp:sp>
    <dsp:sp modelId="{B7224BBA-6583-4CDB-9DDA-2FEE2E23E897}">
      <dsp:nvSpPr>
        <dsp:cNvPr id="0" name=""/>
        <dsp:cNvSpPr/>
      </dsp:nvSpPr>
      <dsp:spPr>
        <a:xfrm>
          <a:off x="3765800" y="61645"/>
          <a:ext cx="2711244" cy="775403"/>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sz="2400" b="1" kern="1200" dirty="0" smtClean="0">
              <a:solidFill>
                <a:schemeClr val="tx1"/>
              </a:solidFill>
              <a:latin typeface="+mn-lt"/>
              <a:ea typeface="+mn-ea"/>
              <a:cs typeface="+mn-ea"/>
              <a:sym typeface="+mn-lt"/>
            </a:rPr>
            <a:t>体育品格</a:t>
          </a:r>
          <a:endParaRPr lang="zh-CN" altLang="en-US" sz="2400" b="1" kern="1200" dirty="0">
            <a:solidFill>
              <a:schemeClr val="tx1"/>
            </a:solidFill>
            <a:latin typeface="+mn-lt"/>
            <a:ea typeface="+mn-ea"/>
            <a:cs typeface="+mn-ea"/>
            <a:sym typeface="+mn-lt"/>
          </a:endParaRPr>
        </a:p>
      </dsp:txBody>
      <dsp:txXfrm>
        <a:off x="3788511" y="84356"/>
        <a:ext cx="2665822" cy="729981"/>
      </dsp:txXfrm>
    </dsp:sp>
    <dsp:sp modelId="{D606E0A8-5485-4205-8C87-8295CDA58FEE}">
      <dsp:nvSpPr>
        <dsp:cNvPr id="0" name=""/>
        <dsp:cNvSpPr/>
      </dsp:nvSpPr>
      <dsp:spPr>
        <a:xfrm rot="176845">
          <a:off x="2773708" y="1594253"/>
          <a:ext cx="992228" cy="69521"/>
        </a:xfrm>
        <a:custGeom>
          <a:avLst/>
          <a:gdLst/>
          <a:ahLst/>
          <a:cxnLst/>
          <a:rect l="0" t="0" r="0" b="0"/>
          <a:pathLst>
            <a:path>
              <a:moveTo>
                <a:pt x="0" y="34760"/>
              </a:moveTo>
              <a:lnTo>
                <a:pt x="992228" y="34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245017" y="1604208"/>
        <a:ext cx="49611" cy="49611"/>
      </dsp:txXfrm>
    </dsp:sp>
    <dsp:sp modelId="{A6F70509-B98D-4EE2-A195-EC27DC98ACD6}">
      <dsp:nvSpPr>
        <dsp:cNvPr id="0" name=""/>
        <dsp:cNvSpPr/>
      </dsp:nvSpPr>
      <dsp:spPr>
        <a:xfrm>
          <a:off x="3765280" y="1232004"/>
          <a:ext cx="2711244" cy="845040"/>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sz="2400" b="1" kern="1200" dirty="0" smtClean="0">
              <a:solidFill>
                <a:schemeClr val="tx1"/>
              </a:solidFill>
              <a:latin typeface="+mn-lt"/>
              <a:ea typeface="+mn-ea"/>
              <a:cs typeface="+mn-ea"/>
              <a:sym typeface="+mn-lt"/>
            </a:rPr>
            <a:t>体育精神</a:t>
          </a:r>
          <a:endParaRPr lang="zh-CN" altLang="en-US" sz="2400" b="1" kern="1200" dirty="0">
            <a:solidFill>
              <a:schemeClr val="tx1"/>
            </a:solidFill>
            <a:latin typeface="+mn-lt"/>
            <a:ea typeface="+mn-ea"/>
            <a:cs typeface="+mn-ea"/>
            <a:sym typeface="+mn-lt"/>
          </a:endParaRPr>
        </a:p>
      </dsp:txBody>
      <dsp:txXfrm>
        <a:off x="3790030" y="1256754"/>
        <a:ext cx="2661744" cy="795540"/>
      </dsp:txXfrm>
    </dsp:sp>
    <dsp:sp modelId="{25D25979-0792-44F5-9AA1-4EE4175420EC}">
      <dsp:nvSpPr>
        <dsp:cNvPr id="0" name=""/>
        <dsp:cNvSpPr/>
      </dsp:nvSpPr>
      <dsp:spPr>
        <a:xfrm rot="3058640">
          <a:off x="2482917" y="2180088"/>
          <a:ext cx="1573811" cy="69521"/>
        </a:xfrm>
        <a:custGeom>
          <a:avLst/>
          <a:gdLst/>
          <a:ahLst/>
          <a:cxnLst/>
          <a:rect l="0" t="0" r="0" b="0"/>
          <a:pathLst>
            <a:path>
              <a:moveTo>
                <a:pt x="0" y="34760"/>
              </a:moveTo>
              <a:lnTo>
                <a:pt x="1573811" y="34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230477" y="2175503"/>
        <a:ext cx="78690" cy="78690"/>
      </dsp:txXfrm>
    </dsp:sp>
    <dsp:sp modelId="{53D635BD-56B7-46A3-B204-87C97878ED73}">
      <dsp:nvSpPr>
        <dsp:cNvPr id="0" name=""/>
        <dsp:cNvSpPr/>
      </dsp:nvSpPr>
      <dsp:spPr>
        <a:xfrm>
          <a:off x="3765280" y="2445378"/>
          <a:ext cx="2711244" cy="761630"/>
        </a:xfrm>
        <a:prstGeom prst="roundRect">
          <a:avLst>
            <a:gd name="adj" fmla="val 10000"/>
          </a:avLst>
        </a:prstGeom>
        <a:solidFill>
          <a:srgbClr val="FFCCC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sz="2400" b="1" kern="1200" dirty="0" smtClean="0">
              <a:solidFill>
                <a:schemeClr val="tx1"/>
              </a:solidFill>
              <a:latin typeface="+mn-lt"/>
              <a:ea typeface="+mn-ea"/>
              <a:cs typeface="+mn-ea"/>
              <a:sym typeface="+mn-lt"/>
            </a:rPr>
            <a:t>体育道德</a:t>
          </a:r>
          <a:endParaRPr lang="zh-CN" altLang="en-US" sz="2400" b="1" kern="1200" dirty="0">
            <a:solidFill>
              <a:schemeClr val="tx1"/>
            </a:solidFill>
            <a:latin typeface="+mn-lt"/>
            <a:ea typeface="+mn-ea"/>
            <a:cs typeface="+mn-ea"/>
            <a:sym typeface="+mn-lt"/>
          </a:endParaRPr>
        </a:p>
      </dsp:txBody>
      <dsp:txXfrm>
        <a:off x="3787587" y="2467685"/>
        <a:ext cx="2666630" cy="71701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FC23E70-553B-467B-956E-59ECC5D3EFEA}" type="datetimeFigureOut">
              <a:rPr lang="zh-CN" altLang="en-US" smtClean="0"/>
              <a:pPr/>
              <a:t>2018/7/26</a:t>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A7A2FC-0070-4138-B71C-6828C3F05B5E}" type="slidenum">
              <a:rPr lang="zh-CN" altLang="en-US" smtClean="0"/>
              <a:pPr/>
              <a:t>‹#›</a:t>
            </a:fld>
            <a:endParaRPr lang="zh-CN" altLang="en-US"/>
          </a:p>
        </p:txBody>
      </p:sp>
    </p:spTree>
    <p:extLst>
      <p:ext uri="{BB962C8B-B14F-4D97-AF65-F5344CB8AC3E}">
        <p14:creationId xmlns:p14="http://schemas.microsoft.com/office/powerpoint/2010/main" val="3995495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5088A92-14F7-4C7F-B8D4-D87D953AAA1E}" type="datetimeFigureOut">
              <a:rPr lang="zh-CN" altLang="en-US" smtClean="0"/>
              <a:pPr/>
              <a:t>2018/7/26</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294229C-0685-4DA7-88E4-439C5F9DD504}" type="slidenum">
              <a:rPr lang="zh-CN" altLang="en-US" smtClean="0"/>
              <a:pPr/>
              <a:t>‹#›</a:t>
            </a:fld>
            <a:endParaRPr lang="zh-CN" altLang="en-US"/>
          </a:p>
        </p:txBody>
      </p:sp>
    </p:spTree>
    <p:extLst>
      <p:ext uri="{BB962C8B-B14F-4D97-AF65-F5344CB8AC3E}">
        <p14:creationId xmlns:p14="http://schemas.microsoft.com/office/powerpoint/2010/main" val="41430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4229C-0685-4DA7-88E4-439C5F9DD50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3285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1126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2644" name="灯片编号占位符 3"/>
          <p:cNvSpPr>
            <a:spLocks noGrp="1"/>
          </p:cNvSpPr>
          <p:nvPr>
            <p:ph type="sldNum" sz="quarter" idx="5"/>
          </p:nvPr>
        </p:nvSpPr>
        <p:spPr bwMode="auto">
          <a:noFill/>
          <a:ln>
            <a:miter lim="800000"/>
            <a:headEnd/>
            <a:tailEnd/>
          </a:ln>
        </p:spPr>
        <p:txBody>
          <a:bodyPr/>
          <a:lstStyle/>
          <a:p>
            <a:fld id="{758C5D57-19C9-45B5-A2D4-9FFF37E43418}" type="slidenum">
              <a:rPr lang="zh-CN" altLang="en-US">
                <a:latin typeface="Arial" charset="0"/>
              </a:rPr>
              <a:pPr/>
              <a:t>60</a:t>
            </a:fld>
            <a:endParaRPr lang="en-US" altLang="zh-CN">
              <a:latin typeface="Arial" charset="0"/>
            </a:endParaRPr>
          </a:p>
        </p:txBody>
      </p:sp>
    </p:spTree>
    <p:extLst>
      <p:ext uri="{BB962C8B-B14F-4D97-AF65-F5344CB8AC3E}">
        <p14:creationId xmlns:p14="http://schemas.microsoft.com/office/powerpoint/2010/main" val="392183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11366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3668" name="灯片编号占位符 3"/>
          <p:cNvSpPr>
            <a:spLocks noGrp="1"/>
          </p:cNvSpPr>
          <p:nvPr>
            <p:ph type="sldNum" sz="quarter" idx="5"/>
          </p:nvPr>
        </p:nvSpPr>
        <p:spPr bwMode="auto">
          <a:noFill/>
          <a:ln>
            <a:miter lim="800000"/>
            <a:headEnd/>
            <a:tailEnd/>
          </a:ln>
        </p:spPr>
        <p:txBody>
          <a:bodyPr/>
          <a:lstStyle/>
          <a:p>
            <a:fld id="{664CD88F-81D8-4D8A-8553-5BA1C7BFE141}" type="slidenum">
              <a:rPr lang="zh-CN" altLang="en-US">
                <a:latin typeface="Arial" charset="0"/>
              </a:rPr>
              <a:pPr/>
              <a:t>83</a:t>
            </a:fld>
            <a:endParaRPr lang="en-US" altLang="zh-CN">
              <a:latin typeface="Arial" charset="0"/>
            </a:endParaRPr>
          </a:p>
        </p:txBody>
      </p:sp>
    </p:spTree>
    <p:extLst>
      <p:ext uri="{BB962C8B-B14F-4D97-AF65-F5344CB8AC3E}">
        <p14:creationId xmlns:p14="http://schemas.microsoft.com/office/powerpoint/2010/main" val="377641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12083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20836" name="灯片编号占位符 3"/>
          <p:cNvSpPr>
            <a:spLocks noGrp="1"/>
          </p:cNvSpPr>
          <p:nvPr>
            <p:ph type="sldNum" sz="quarter" idx="5"/>
          </p:nvPr>
        </p:nvSpPr>
        <p:spPr bwMode="auto">
          <a:noFill/>
          <a:ln>
            <a:miter lim="800000"/>
            <a:headEnd/>
            <a:tailEnd/>
          </a:ln>
        </p:spPr>
        <p:txBody>
          <a:bodyPr/>
          <a:lstStyle/>
          <a:p>
            <a:fld id="{98234BEF-FC9B-485A-9727-721B4BFDFDE5}" type="slidenum">
              <a:rPr lang="zh-CN" altLang="en-US">
                <a:latin typeface="Arial" charset="0"/>
              </a:rPr>
              <a:pPr/>
              <a:t>91</a:t>
            </a:fld>
            <a:endParaRPr lang="en-US" altLang="zh-CN">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294229C-0685-4DA7-88E4-439C5F9DD504}"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267D777-A27D-4CE0-8F82-118777D9CA04}" type="slidenum">
              <a:rPr lang="zh-CN" altLang="en-US" smtClean="0"/>
              <a:pPr/>
              <a:t>6</a:t>
            </a:fld>
            <a:endParaRPr lang="en-US" altLang="zh-CN" smtClean="0"/>
          </a:p>
        </p:txBody>
      </p:sp>
    </p:spTree>
    <p:extLst>
      <p:ext uri="{BB962C8B-B14F-4D97-AF65-F5344CB8AC3E}">
        <p14:creationId xmlns:p14="http://schemas.microsoft.com/office/powerpoint/2010/main" val="202601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11059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10596" name="灯片编号占位符 3"/>
          <p:cNvSpPr>
            <a:spLocks noGrp="1"/>
          </p:cNvSpPr>
          <p:nvPr>
            <p:ph type="sldNum" sz="quarter" idx="5"/>
          </p:nvPr>
        </p:nvSpPr>
        <p:spPr bwMode="auto">
          <a:noFill/>
          <a:ln>
            <a:miter lim="800000"/>
            <a:headEnd/>
            <a:tailEnd/>
          </a:ln>
        </p:spPr>
        <p:txBody>
          <a:bodyPr/>
          <a:lstStyle/>
          <a:p>
            <a:fld id="{5FE421F1-259B-4A3E-B83B-6DFE307E0796}" type="slidenum">
              <a:rPr lang="zh-CN" altLang="en-US">
                <a:latin typeface="Arial" charset="0"/>
              </a:rPr>
              <a:pPr/>
              <a:t>8</a:t>
            </a:fld>
            <a:endParaRPr lang="en-US" altLang="zh-CN">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294229C-0685-4DA7-88E4-439C5F9DD504}" type="slidenum">
              <a:rPr lang="zh-CN" altLang="en-US" smtClean="0"/>
              <a:pPr/>
              <a:t>9</a:t>
            </a:fld>
            <a:endParaRPr lang="zh-CN" altLang="en-US"/>
          </a:p>
        </p:txBody>
      </p:sp>
    </p:spTree>
    <p:extLst>
      <p:ext uri="{BB962C8B-B14F-4D97-AF65-F5344CB8AC3E}">
        <p14:creationId xmlns:p14="http://schemas.microsoft.com/office/powerpoint/2010/main" val="49738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11161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11620" name="灯片编号占位符 3"/>
          <p:cNvSpPr>
            <a:spLocks noGrp="1"/>
          </p:cNvSpPr>
          <p:nvPr>
            <p:ph type="sldNum" sz="quarter" idx="5"/>
          </p:nvPr>
        </p:nvSpPr>
        <p:spPr bwMode="auto">
          <a:noFill/>
          <a:ln>
            <a:miter lim="800000"/>
            <a:headEnd/>
            <a:tailEnd/>
          </a:ln>
        </p:spPr>
        <p:txBody>
          <a:bodyPr/>
          <a:lstStyle/>
          <a:p>
            <a:fld id="{6765E44C-DD09-401E-A6DD-4ADCA4402FF0}" type="slidenum">
              <a:rPr lang="zh-CN" altLang="en-US">
                <a:latin typeface="Arial" charset="0"/>
              </a:rPr>
              <a:pPr/>
              <a:t>10</a:t>
            </a:fld>
            <a:endParaRPr lang="en-US" altLang="zh-CN">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3280">
              <a:lnSpc>
                <a:spcPct val="125000"/>
              </a:lnSpc>
              <a:spcBef>
                <a:spcPts val="1600"/>
              </a:spcBef>
            </a:pPr>
            <a:r>
              <a:rPr lang="en-US" altLang="zh-CN" sz="1200" dirty="0" smtClean="0">
                <a:latin typeface="黑体" pitchFamily="49" charset="-122"/>
                <a:ea typeface="黑体" pitchFamily="49" charset="-122"/>
              </a:rPr>
              <a:t>1.</a:t>
            </a:r>
            <a:r>
              <a:rPr lang="zh-CN" altLang="en-US" sz="1200" dirty="0" smtClean="0">
                <a:latin typeface="黑体" pitchFamily="49" charset="-122"/>
                <a:ea typeface="黑体" pitchFamily="49" charset="-122"/>
              </a:rPr>
              <a:t>强调可测性</a:t>
            </a:r>
            <a:r>
              <a:rPr lang="en-US" altLang="zh-CN" sz="1200" dirty="0" smtClean="0">
                <a:latin typeface="黑体" pitchFamily="49" charset="-122"/>
                <a:ea typeface="黑体" pitchFamily="49" charset="-122"/>
              </a:rPr>
              <a:t>:</a:t>
            </a:r>
            <a:r>
              <a:rPr lang="zh-CN" altLang="en-US" sz="1200" b="1" dirty="0" smtClean="0">
                <a:solidFill>
                  <a:srgbClr val="C00000"/>
                </a:solidFill>
                <a:latin typeface="黑体" pitchFamily="49" charset="-122"/>
                <a:ea typeface="黑体" pitchFamily="49" charset="-122"/>
              </a:rPr>
              <a:t>强调能够通过测量</a:t>
            </a:r>
            <a:r>
              <a:rPr lang="zh-CN" altLang="en-US" sz="1200" dirty="0" smtClean="0">
                <a:latin typeface="黑体" pitchFamily="49" charset="-122"/>
                <a:ea typeface="黑体" pitchFamily="49" charset="-122"/>
              </a:rPr>
              <a:t>进行评价的内容与要求；</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2.</a:t>
            </a:r>
            <a:r>
              <a:rPr lang="zh-CN" altLang="en-US" sz="1200" dirty="0" smtClean="0">
                <a:latin typeface="黑体" pitchFamily="49" charset="-122"/>
                <a:ea typeface="黑体" pitchFamily="49" charset="-122"/>
              </a:rPr>
              <a:t>重视层次性</a:t>
            </a:r>
            <a:r>
              <a:rPr lang="en-US" altLang="zh-CN" sz="1200" dirty="0" smtClean="0">
                <a:latin typeface="黑体" pitchFamily="49" charset="-122"/>
                <a:ea typeface="黑体" pitchFamily="49" charset="-122"/>
              </a:rPr>
              <a:t>:</a:t>
            </a:r>
            <a:r>
              <a:rPr lang="zh-CN" altLang="en-US" sz="1200" dirty="0" smtClean="0">
                <a:latin typeface="黑体" pitchFamily="49" charset="-122"/>
                <a:ea typeface="黑体" pitchFamily="49" charset="-122"/>
              </a:rPr>
              <a:t>对同一个核心素养的内容，明确</a:t>
            </a:r>
            <a:r>
              <a:rPr lang="zh-CN" altLang="en-US" sz="1200" b="1" dirty="0" smtClean="0">
                <a:solidFill>
                  <a:srgbClr val="C00000"/>
                </a:solidFill>
                <a:latin typeface="黑体" pitchFamily="49" charset="-122"/>
                <a:ea typeface="黑体" pitchFamily="49" charset="-122"/>
              </a:rPr>
              <a:t>表现出水平的递进层次</a:t>
            </a:r>
            <a:r>
              <a:rPr lang="zh-CN" altLang="en-US" sz="1200" dirty="0" smtClean="0">
                <a:latin typeface="黑体" pitchFamily="49" charset="-122"/>
                <a:ea typeface="黑体" pitchFamily="49" charset="-122"/>
              </a:rPr>
              <a:t>；</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3.</a:t>
            </a:r>
            <a:r>
              <a:rPr lang="zh-CN" altLang="en-US" sz="1200" dirty="0" smtClean="0">
                <a:latin typeface="黑体" pitchFamily="49" charset="-122"/>
                <a:ea typeface="黑体" pitchFamily="49" charset="-122"/>
              </a:rPr>
              <a:t>体现能力</a:t>
            </a:r>
            <a:r>
              <a:rPr lang="en-US" altLang="zh-CN" sz="1200" dirty="0" smtClean="0">
                <a:latin typeface="黑体" pitchFamily="49" charset="-122"/>
                <a:ea typeface="黑体" pitchFamily="49" charset="-122"/>
              </a:rPr>
              <a:t>:</a:t>
            </a:r>
            <a:r>
              <a:rPr lang="zh-CN" altLang="en-US" sz="1200" dirty="0" smtClean="0">
                <a:latin typeface="黑体" pitchFamily="49" charset="-122"/>
                <a:ea typeface="黑体" pitchFamily="49" charset="-122"/>
              </a:rPr>
              <a:t>体现体育与健康不同</a:t>
            </a:r>
            <a:r>
              <a:rPr lang="zh-CN" altLang="en-US" sz="1200" b="1" dirty="0" smtClean="0">
                <a:solidFill>
                  <a:srgbClr val="C00000"/>
                </a:solidFill>
                <a:latin typeface="黑体" pitchFamily="49" charset="-122"/>
                <a:ea typeface="黑体" pitchFamily="49" charset="-122"/>
              </a:rPr>
              <a:t>核心能力</a:t>
            </a:r>
            <a:r>
              <a:rPr lang="zh-CN" altLang="en-US" sz="1200" dirty="0" smtClean="0">
                <a:latin typeface="黑体" pitchFamily="49" charset="-122"/>
                <a:ea typeface="黑体" pitchFamily="49" charset="-122"/>
              </a:rPr>
              <a:t>的表现水平；</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4.</a:t>
            </a:r>
            <a:r>
              <a:rPr lang="zh-CN" altLang="en-US" sz="1200" dirty="0" smtClean="0">
                <a:latin typeface="黑体" pitchFamily="49" charset="-122"/>
                <a:ea typeface="黑体" pitchFamily="49" charset="-122"/>
              </a:rPr>
              <a:t>源于实证</a:t>
            </a:r>
            <a:r>
              <a:rPr lang="en-US" altLang="zh-CN" sz="1200" dirty="0" smtClean="0">
                <a:latin typeface="黑体" pitchFamily="49" charset="-122"/>
                <a:ea typeface="黑体" pitchFamily="49" charset="-122"/>
              </a:rPr>
              <a:t>:</a:t>
            </a:r>
            <a:r>
              <a:rPr lang="zh-CN" altLang="en-US" sz="1200" dirty="0" smtClean="0">
                <a:latin typeface="黑体" pitchFamily="49" charset="-122"/>
                <a:ea typeface="黑体" pitchFamily="49" charset="-122"/>
              </a:rPr>
              <a:t>各水平的</a:t>
            </a:r>
            <a:r>
              <a:rPr lang="zh-CN" altLang="en-US" sz="1200" b="1" dirty="0" smtClean="0">
                <a:solidFill>
                  <a:srgbClr val="C00000"/>
                </a:solidFill>
                <a:latin typeface="黑体" pitchFamily="49" charset="-122"/>
                <a:ea typeface="黑体" pitchFamily="49" charset="-122"/>
              </a:rPr>
              <a:t>标准</a:t>
            </a:r>
            <a:r>
              <a:rPr lang="zh-CN" altLang="en-US" sz="1200" dirty="0" smtClean="0">
                <a:latin typeface="黑体" pitchFamily="49" charset="-122"/>
                <a:ea typeface="黑体" pitchFamily="49" charset="-122"/>
              </a:rPr>
              <a:t>均</a:t>
            </a:r>
            <a:r>
              <a:rPr lang="zh-CN" altLang="en-US" sz="1200" b="1" dirty="0" smtClean="0">
                <a:solidFill>
                  <a:srgbClr val="C00000"/>
                </a:solidFill>
                <a:latin typeface="黑体" pitchFamily="49" charset="-122"/>
                <a:ea typeface="黑体" pitchFamily="49" charset="-122"/>
              </a:rPr>
              <a:t>源于</a:t>
            </a:r>
            <a:r>
              <a:rPr lang="zh-CN" altLang="en-US" sz="1200" dirty="0" smtClean="0">
                <a:latin typeface="黑体" pitchFamily="49" charset="-122"/>
                <a:ea typeface="黑体" pitchFamily="49" charset="-122"/>
              </a:rPr>
              <a:t>对学生</a:t>
            </a:r>
            <a:r>
              <a:rPr lang="zh-CN" altLang="en-US" sz="1200" b="1" dirty="0" smtClean="0">
                <a:solidFill>
                  <a:srgbClr val="C00000"/>
                </a:solidFill>
                <a:latin typeface="黑体" pitchFamily="49" charset="-122"/>
                <a:ea typeface="黑体" pitchFamily="49" charset="-122"/>
              </a:rPr>
              <a:t>实际情况的评价检验</a:t>
            </a:r>
            <a:r>
              <a:rPr lang="zh-CN" altLang="en-US" sz="1200" dirty="0" smtClean="0">
                <a:latin typeface="黑体" pitchFamily="49" charset="-122"/>
                <a:ea typeface="黑体" pitchFamily="49" charset="-122"/>
              </a:rPr>
              <a:t>；</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5.</a:t>
            </a:r>
            <a:r>
              <a:rPr lang="zh-CN" altLang="en-US" sz="1200" dirty="0" smtClean="0">
                <a:latin typeface="黑体" pitchFamily="49" charset="-122"/>
                <a:ea typeface="黑体" pitchFamily="49" charset="-122"/>
              </a:rPr>
              <a:t>关注过程</a:t>
            </a:r>
            <a:r>
              <a:rPr lang="en-US" altLang="zh-CN" sz="1200" dirty="0" smtClean="0">
                <a:latin typeface="黑体" pitchFamily="49" charset="-122"/>
                <a:ea typeface="黑体" pitchFamily="49" charset="-122"/>
              </a:rPr>
              <a:t>:</a:t>
            </a:r>
            <a:r>
              <a:rPr lang="zh-CN" altLang="en-US" sz="1200" b="1" dirty="0" smtClean="0">
                <a:solidFill>
                  <a:srgbClr val="C00000"/>
                </a:solidFill>
                <a:latin typeface="黑体" pitchFamily="49" charset="-122"/>
                <a:ea typeface="黑体" pitchFamily="49" charset="-122"/>
              </a:rPr>
              <a:t>关注</a:t>
            </a:r>
            <a:r>
              <a:rPr lang="zh-CN" altLang="en-US" sz="1200" dirty="0" smtClean="0">
                <a:latin typeface="黑体" pitchFamily="49" charset="-122"/>
                <a:ea typeface="黑体" pitchFamily="49" charset="-122"/>
              </a:rPr>
              <a:t>对日常学习和生活中</a:t>
            </a:r>
            <a:r>
              <a:rPr lang="zh-CN" altLang="en-US" sz="1200" b="1" dirty="0" smtClean="0">
                <a:solidFill>
                  <a:srgbClr val="C00000"/>
                </a:solidFill>
                <a:latin typeface="黑体" pitchFamily="49" charset="-122"/>
                <a:ea typeface="黑体" pitchFamily="49" charset="-122"/>
              </a:rPr>
              <a:t>真实性评价</a:t>
            </a:r>
            <a:r>
              <a:rPr lang="zh-CN" altLang="en-US" sz="1200" dirty="0" smtClean="0">
                <a:latin typeface="黑体" pitchFamily="49" charset="-122"/>
                <a:ea typeface="黑体" pitchFamily="49" charset="-122"/>
              </a:rPr>
              <a:t>的指导，</a:t>
            </a:r>
            <a:r>
              <a:rPr lang="zh-CN" altLang="en-US" sz="1200" b="1" dirty="0" smtClean="0">
                <a:solidFill>
                  <a:srgbClr val="C00000"/>
                </a:solidFill>
                <a:latin typeface="黑体" pitchFamily="49" charset="-122"/>
                <a:ea typeface="黑体" pitchFamily="49" charset="-122"/>
              </a:rPr>
              <a:t>强调情境性</a:t>
            </a:r>
            <a:r>
              <a:rPr lang="zh-CN" altLang="en-US" sz="1200" b="1" dirty="0" smtClean="0">
                <a:latin typeface="黑体" pitchFamily="49" charset="-122"/>
                <a:ea typeface="黑体" pitchFamily="49" charset="-122"/>
              </a:rPr>
              <a:t>。</a:t>
            </a:r>
            <a:endParaRPr lang="en-US" altLang="zh-CN" sz="1200" dirty="0" smtClean="0">
              <a:latin typeface="黑体" pitchFamily="49" charset="-122"/>
              <a:ea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A294229C-0685-4DA7-88E4-439C5F9DD504}" type="slidenum">
              <a:rPr lang="zh-CN" altLang="en-US" smtClean="0"/>
              <a:pPr/>
              <a:t>11</a:t>
            </a:fld>
            <a:endParaRPr lang="zh-CN" altLang="en-US"/>
          </a:p>
        </p:txBody>
      </p:sp>
    </p:spTree>
    <p:extLst>
      <p:ext uri="{BB962C8B-B14F-4D97-AF65-F5344CB8AC3E}">
        <p14:creationId xmlns:p14="http://schemas.microsoft.com/office/powerpoint/2010/main" val="408781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3280">
              <a:lnSpc>
                <a:spcPct val="125000"/>
              </a:lnSpc>
              <a:spcBef>
                <a:spcPts val="1600"/>
              </a:spcBef>
            </a:pPr>
            <a:r>
              <a:rPr lang="en-US" altLang="zh-CN" sz="1200" dirty="0" smtClean="0">
                <a:latin typeface="黑体" pitchFamily="49" charset="-122"/>
                <a:ea typeface="黑体" pitchFamily="49" charset="-122"/>
              </a:rPr>
              <a:t>1.</a:t>
            </a:r>
            <a:r>
              <a:rPr lang="zh-CN" altLang="en-US" sz="1200" dirty="0" smtClean="0">
                <a:latin typeface="黑体" pitchFamily="49" charset="-122"/>
                <a:ea typeface="黑体" pitchFamily="49" charset="-122"/>
              </a:rPr>
              <a:t>强调可测性</a:t>
            </a:r>
            <a:r>
              <a:rPr lang="en-US" altLang="zh-CN" sz="1200" dirty="0" smtClean="0">
                <a:latin typeface="黑体" pitchFamily="49" charset="-122"/>
                <a:ea typeface="黑体" pitchFamily="49" charset="-122"/>
              </a:rPr>
              <a:t>:</a:t>
            </a:r>
            <a:r>
              <a:rPr lang="zh-CN" altLang="en-US" sz="1200" b="1" dirty="0" smtClean="0">
                <a:solidFill>
                  <a:srgbClr val="C00000"/>
                </a:solidFill>
                <a:latin typeface="黑体" pitchFamily="49" charset="-122"/>
                <a:ea typeface="黑体" pitchFamily="49" charset="-122"/>
              </a:rPr>
              <a:t>强调能够通过测量</a:t>
            </a:r>
            <a:r>
              <a:rPr lang="zh-CN" altLang="en-US" sz="1200" dirty="0" smtClean="0">
                <a:latin typeface="黑体" pitchFamily="49" charset="-122"/>
                <a:ea typeface="黑体" pitchFamily="49" charset="-122"/>
              </a:rPr>
              <a:t>进行评价的内容与要求；</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2.</a:t>
            </a:r>
            <a:r>
              <a:rPr lang="zh-CN" altLang="en-US" sz="1200" dirty="0" smtClean="0">
                <a:latin typeface="黑体" pitchFamily="49" charset="-122"/>
                <a:ea typeface="黑体" pitchFamily="49" charset="-122"/>
              </a:rPr>
              <a:t>重视层次性</a:t>
            </a:r>
            <a:r>
              <a:rPr lang="en-US" altLang="zh-CN" sz="1200" dirty="0" smtClean="0">
                <a:latin typeface="黑体" pitchFamily="49" charset="-122"/>
                <a:ea typeface="黑体" pitchFamily="49" charset="-122"/>
              </a:rPr>
              <a:t>:</a:t>
            </a:r>
            <a:r>
              <a:rPr lang="zh-CN" altLang="en-US" sz="1200" dirty="0" smtClean="0">
                <a:latin typeface="黑体" pitchFamily="49" charset="-122"/>
                <a:ea typeface="黑体" pitchFamily="49" charset="-122"/>
              </a:rPr>
              <a:t>对同一个核心素养的内容，明确</a:t>
            </a:r>
            <a:r>
              <a:rPr lang="zh-CN" altLang="en-US" sz="1200" b="1" dirty="0" smtClean="0">
                <a:solidFill>
                  <a:srgbClr val="C00000"/>
                </a:solidFill>
                <a:latin typeface="黑体" pitchFamily="49" charset="-122"/>
                <a:ea typeface="黑体" pitchFamily="49" charset="-122"/>
              </a:rPr>
              <a:t>表现出水平的递进层次</a:t>
            </a:r>
            <a:r>
              <a:rPr lang="zh-CN" altLang="en-US" sz="1200" dirty="0" smtClean="0">
                <a:latin typeface="黑体" pitchFamily="49" charset="-122"/>
                <a:ea typeface="黑体" pitchFamily="49" charset="-122"/>
              </a:rPr>
              <a:t>；</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3.</a:t>
            </a:r>
            <a:r>
              <a:rPr lang="zh-CN" altLang="en-US" sz="1200" dirty="0" smtClean="0">
                <a:latin typeface="黑体" pitchFamily="49" charset="-122"/>
                <a:ea typeface="黑体" pitchFamily="49" charset="-122"/>
              </a:rPr>
              <a:t>体现能力</a:t>
            </a:r>
            <a:r>
              <a:rPr lang="en-US" altLang="zh-CN" sz="1200" dirty="0" smtClean="0">
                <a:latin typeface="黑体" pitchFamily="49" charset="-122"/>
                <a:ea typeface="黑体" pitchFamily="49" charset="-122"/>
              </a:rPr>
              <a:t>:</a:t>
            </a:r>
            <a:r>
              <a:rPr lang="zh-CN" altLang="en-US" sz="1200" dirty="0" smtClean="0">
                <a:latin typeface="黑体" pitchFamily="49" charset="-122"/>
                <a:ea typeface="黑体" pitchFamily="49" charset="-122"/>
              </a:rPr>
              <a:t>体现体育与健康不同</a:t>
            </a:r>
            <a:r>
              <a:rPr lang="zh-CN" altLang="en-US" sz="1200" b="1" dirty="0" smtClean="0">
                <a:solidFill>
                  <a:srgbClr val="C00000"/>
                </a:solidFill>
                <a:latin typeface="黑体" pitchFamily="49" charset="-122"/>
                <a:ea typeface="黑体" pitchFamily="49" charset="-122"/>
              </a:rPr>
              <a:t>核心能力</a:t>
            </a:r>
            <a:r>
              <a:rPr lang="zh-CN" altLang="en-US" sz="1200" dirty="0" smtClean="0">
                <a:latin typeface="黑体" pitchFamily="49" charset="-122"/>
                <a:ea typeface="黑体" pitchFamily="49" charset="-122"/>
              </a:rPr>
              <a:t>的表现水平；</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4.</a:t>
            </a:r>
            <a:r>
              <a:rPr lang="zh-CN" altLang="en-US" sz="1200" dirty="0" smtClean="0">
                <a:latin typeface="黑体" pitchFamily="49" charset="-122"/>
                <a:ea typeface="黑体" pitchFamily="49" charset="-122"/>
              </a:rPr>
              <a:t>源于实证</a:t>
            </a:r>
            <a:r>
              <a:rPr lang="en-US" altLang="zh-CN" sz="1200" dirty="0" smtClean="0">
                <a:latin typeface="黑体" pitchFamily="49" charset="-122"/>
                <a:ea typeface="黑体" pitchFamily="49" charset="-122"/>
              </a:rPr>
              <a:t>:</a:t>
            </a:r>
            <a:r>
              <a:rPr lang="zh-CN" altLang="en-US" sz="1200" dirty="0" smtClean="0">
                <a:latin typeface="黑体" pitchFamily="49" charset="-122"/>
                <a:ea typeface="黑体" pitchFamily="49" charset="-122"/>
              </a:rPr>
              <a:t>各水平的</a:t>
            </a:r>
            <a:r>
              <a:rPr lang="zh-CN" altLang="en-US" sz="1200" b="1" dirty="0" smtClean="0">
                <a:solidFill>
                  <a:srgbClr val="C00000"/>
                </a:solidFill>
                <a:latin typeface="黑体" pitchFamily="49" charset="-122"/>
                <a:ea typeface="黑体" pitchFamily="49" charset="-122"/>
              </a:rPr>
              <a:t>标准</a:t>
            </a:r>
            <a:r>
              <a:rPr lang="zh-CN" altLang="en-US" sz="1200" dirty="0" smtClean="0">
                <a:latin typeface="黑体" pitchFamily="49" charset="-122"/>
                <a:ea typeface="黑体" pitchFamily="49" charset="-122"/>
              </a:rPr>
              <a:t>均</a:t>
            </a:r>
            <a:r>
              <a:rPr lang="zh-CN" altLang="en-US" sz="1200" b="1" dirty="0" smtClean="0">
                <a:solidFill>
                  <a:srgbClr val="C00000"/>
                </a:solidFill>
                <a:latin typeface="黑体" pitchFamily="49" charset="-122"/>
                <a:ea typeface="黑体" pitchFamily="49" charset="-122"/>
              </a:rPr>
              <a:t>源于</a:t>
            </a:r>
            <a:r>
              <a:rPr lang="zh-CN" altLang="en-US" sz="1200" dirty="0" smtClean="0">
                <a:latin typeface="黑体" pitchFamily="49" charset="-122"/>
                <a:ea typeface="黑体" pitchFamily="49" charset="-122"/>
              </a:rPr>
              <a:t>对学生</a:t>
            </a:r>
            <a:r>
              <a:rPr lang="zh-CN" altLang="en-US" sz="1200" b="1" dirty="0" smtClean="0">
                <a:solidFill>
                  <a:srgbClr val="C00000"/>
                </a:solidFill>
                <a:latin typeface="黑体" pitchFamily="49" charset="-122"/>
                <a:ea typeface="黑体" pitchFamily="49" charset="-122"/>
              </a:rPr>
              <a:t>实际情况的评价检验</a:t>
            </a:r>
            <a:r>
              <a:rPr lang="zh-CN" altLang="en-US" sz="1200" dirty="0" smtClean="0">
                <a:latin typeface="黑体" pitchFamily="49" charset="-122"/>
                <a:ea typeface="黑体" pitchFamily="49" charset="-122"/>
              </a:rPr>
              <a:t>；</a:t>
            </a:r>
            <a:endParaRPr lang="en-US" altLang="zh-CN" sz="1200" dirty="0" smtClean="0">
              <a:latin typeface="黑体" pitchFamily="49" charset="-122"/>
              <a:ea typeface="黑体" pitchFamily="49" charset="-122"/>
            </a:endParaRPr>
          </a:p>
          <a:p>
            <a:pPr indent="23280">
              <a:lnSpc>
                <a:spcPct val="125000"/>
              </a:lnSpc>
              <a:spcBef>
                <a:spcPts val="1600"/>
              </a:spcBef>
            </a:pPr>
            <a:r>
              <a:rPr lang="en-US" altLang="zh-CN" sz="1200" dirty="0" smtClean="0">
                <a:latin typeface="黑体" pitchFamily="49" charset="-122"/>
                <a:ea typeface="黑体" pitchFamily="49" charset="-122"/>
              </a:rPr>
              <a:t>5.</a:t>
            </a:r>
            <a:r>
              <a:rPr lang="zh-CN" altLang="en-US" sz="1200" dirty="0" smtClean="0">
                <a:latin typeface="黑体" pitchFamily="49" charset="-122"/>
                <a:ea typeface="黑体" pitchFamily="49" charset="-122"/>
              </a:rPr>
              <a:t>关注过程</a:t>
            </a:r>
            <a:r>
              <a:rPr lang="en-US" altLang="zh-CN" sz="1200" dirty="0" smtClean="0">
                <a:latin typeface="黑体" pitchFamily="49" charset="-122"/>
                <a:ea typeface="黑体" pitchFamily="49" charset="-122"/>
              </a:rPr>
              <a:t>:</a:t>
            </a:r>
            <a:r>
              <a:rPr lang="zh-CN" altLang="en-US" sz="1200" b="1" dirty="0" smtClean="0">
                <a:solidFill>
                  <a:srgbClr val="C00000"/>
                </a:solidFill>
                <a:latin typeface="黑体" pitchFamily="49" charset="-122"/>
                <a:ea typeface="黑体" pitchFamily="49" charset="-122"/>
              </a:rPr>
              <a:t>关注</a:t>
            </a:r>
            <a:r>
              <a:rPr lang="zh-CN" altLang="en-US" sz="1200" dirty="0" smtClean="0">
                <a:latin typeface="黑体" pitchFamily="49" charset="-122"/>
                <a:ea typeface="黑体" pitchFamily="49" charset="-122"/>
              </a:rPr>
              <a:t>对日常学习和生活中</a:t>
            </a:r>
            <a:r>
              <a:rPr lang="zh-CN" altLang="en-US" sz="1200" b="1" dirty="0" smtClean="0">
                <a:solidFill>
                  <a:srgbClr val="C00000"/>
                </a:solidFill>
                <a:latin typeface="黑体" pitchFamily="49" charset="-122"/>
                <a:ea typeface="黑体" pitchFamily="49" charset="-122"/>
              </a:rPr>
              <a:t>真实性评价</a:t>
            </a:r>
            <a:r>
              <a:rPr lang="zh-CN" altLang="en-US" sz="1200" dirty="0" smtClean="0">
                <a:latin typeface="黑体" pitchFamily="49" charset="-122"/>
                <a:ea typeface="黑体" pitchFamily="49" charset="-122"/>
              </a:rPr>
              <a:t>的指导，</a:t>
            </a:r>
            <a:r>
              <a:rPr lang="zh-CN" altLang="en-US" sz="1200" b="1" dirty="0" smtClean="0">
                <a:solidFill>
                  <a:srgbClr val="C00000"/>
                </a:solidFill>
                <a:latin typeface="黑体" pitchFamily="49" charset="-122"/>
                <a:ea typeface="黑体" pitchFamily="49" charset="-122"/>
              </a:rPr>
              <a:t>强调情境性</a:t>
            </a:r>
            <a:r>
              <a:rPr lang="zh-CN" altLang="en-US" sz="1200" b="1" dirty="0" smtClean="0">
                <a:latin typeface="黑体" pitchFamily="49" charset="-122"/>
                <a:ea typeface="黑体" pitchFamily="49" charset="-122"/>
              </a:rPr>
              <a:t>。</a:t>
            </a:r>
            <a:endParaRPr lang="en-US" altLang="zh-CN" sz="1200" dirty="0" smtClean="0">
              <a:latin typeface="黑体" pitchFamily="49" charset="-122"/>
              <a:ea typeface="黑体" pitchFamily="49" charset="-122"/>
            </a:endParaRPr>
          </a:p>
          <a:p>
            <a:endParaRPr lang="zh-CN" altLang="en-US" dirty="0"/>
          </a:p>
        </p:txBody>
      </p:sp>
      <p:sp>
        <p:nvSpPr>
          <p:cNvPr id="4" name="灯片编号占位符 3"/>
          <p:cNvSpPr>
            <a:spLocks noGrp="1"/>
          </p:cNvSpPr>
          <p:nvPr>
            <p:ph type="sldNum" sz="quarter" idx="10"/>
          </p:nvPr>
        </p:nvSpPr>
        <p:spPr/>
        <p:txBody>
          <a:bodyPr/>
          <a:lstStyle/>
          <a:p>
            <a:fld id="{A294229C-0685-4DA7-88E4-439C5F9DD504}" type="slidenum">
              <a:rPr lang="zh-CN" altLang="en-US" smtClean="0"/>
              <a:pPr/>
              <a:t>12</a:t>
            </a:fld>
            <a:endParaRPr lang="zh-CN" altLang="en-US"/>
          </a:p>
        </p:txBody>
      </p:sp>
    </p:spTree>
    <p:extLst>
      <p:ext uri="{BB962C8B-B14F-4D97-AF65-F5344CB8AC3E}">
        <p14:creationId xmlns:p14="http://schemas.microsoft.com/office/powerpoint/2010/main" val="3913922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294229C-0685-4DA7-88E4-439C5F9DD504}" type="slidenum">
              <a:rPr lang="zh-CN" altLang="en-US" smtClean="0"/>
              <a:pPr/>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294819"/>
      </p:ext>
    </p:extLst>
  </p:cSld>
  <p:clrMapOvr>
    <a:masterClrMapping/>
  </p:clrMapOvr>
  <p:transition spd="slow" advTm="3000">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B2DA330-99E0-4B4D-9C61-82CFEE5A232F}" type="datetimeFigureOut">
              <a:rPr lang="zh-CN" altLang="en-US" smtClean="0"/>
              <a:pPr/>
              <a:t>2018/7/26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E02866-32EA-4EDE-B1EF-E5D366E4AC42}" type="slidenum">
              <a:rPr lang="zh-CN" altLang="en-US" smtClean="0"/>
              <a:pPr/>
              <a:t>‹#›</a:t>
            </a:fld>
            <a:endParaRPr lang="zh-CN" altLang="en-US"/>
          </a:p>
        </p:txBody>
      </p:sp>
    </p:spTree>
    <p:extLst>
      <p:ext uri="{BB962C8B-B14F-4D97-AF65-F5344CB8AC3E}">
        <p14:creationId xmlns:p14="http://schemas.microsoft.com/office/powerpoint/2010/main" val="1328812677"/>
      </p:ext>
    </p:extLst>
  </p:cSld>
  <p:clrMapOvr>
    <a:masterClrMapping/>
  </p:clrMapOvr>
  <p:transition spd="slow" advTm="300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8"/>
            <a:ext cx="10972800" cy="1142647"/>
          </a:xfrm>
          <a:prstGeom prst="rect">
            <a:avLst/>
          </a:prstGeom>
        </p:spPr>
        <p:txBody>
          <a:bodyPr lIns="121899" tIns="60949" rIns="121899" bIns="60949"/>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99707"/>
            <a:ext cx="10972800" cy="4526153"/>
          </a:xfrm>
          <a:prstGeom prst="rect">
            <a:avLst/>
          </a:prstGeom>
        </p:spPr>
        <p:txBody>
          <a:bodyPr lIns="121899" tIns="60949" rIns="121899" bIns="6094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873EA86-B13A-4A45-BFBE-EADB569FC4D2}" type="slidenum">
              <a:rPr lang="en-US" altLang="zh-CN"/>
              <a:pPr>
                <a:defRPr/>
              </a:pPr>
              <a:t>‹#›</a:t>
            </a:fld>
            <a:endParaRPr lang="en-US" altLang="zh-CN"/>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32"/>
            <a:ext cx="10363200" cy="1470629"/>
          </a:xfrm>
          <a:prstGeom prst="rect">
            <a:avLst/>
          </a:prstGeom>
        </p:spPr>
        <p:txBody>
          <a:bodyPr lIns="121899" tIns="60949" rIns="121899" bIns="6094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7123"/>
            <a:ext cx="8534400" cy="1752059"/>
          </a:xfrm>
          <a:prstGeom prst="rect">
            <a:avLst/>
          </a:prstGeom>
        </p:spPr>
        <p:txBody>
          <a:bodyPr lIns="121899" tIns="60949" rIns="121899" bIns="60949"/>
          <a:lstStyle>
            <a:lvl1pPr marL="0" indent="0" algn="ctr">
              <a:buNone/>
              <a:defRPr/>
            </a:lvl1pPr>
            <a:lvl2pPr marL="609493" indent="0" algn="ctr">
              <a:buNone/>
              <a:defRPr/>
            </a:lvl2pPr>
            <a:lvl3pPr marL="1218987" indent="0" algn="ctr">
              <a:buNone/>
              <a:defRPr/>
            </a:lvl3pPr>
            <a:lvl4pPr marL="1828480" indent="0" algn="ctr">
              <a:buNone/>
              <a:defRPr/>
            </a:lvl4pPr>
            <a:lvl5pPr marL="2437973" indent="0" algn="ctr">
              <a:buNone/>
              <a:defRPr/>
            </a:lvl5pPr>
            <a:lvl6pPr marL="3047467" indent="0" algn="ctr">
              <a:buNone/>
              <a:defRPr/>
            </a:lvl6pPr>
            <a:lvl7pPr marL="3656960" indent="0" algn="ctr">
              <a:buNone/>
              <a:defRPr/>
            </a:lvl7pPr>
            <a:lvl8pPr marL="4266453" indent="0" algn="ctr">
              <a:buNone/>
              <a:defRPr/>
            </a:lvl8pPr>
            <a:lvl9pPr marL="4875947"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E953743-E137-417E-AAC5-78A69E4EF0E9}" type="slidenum">
              <a:rPr lang="en-US" altLang="zh-CN"/>
              <a:pPr>
                <a:defRPr/>
              </a:pPr>
              <a:t>‹#›</a:t>
            </a:fld>
            <a:endParaRPr lang="en-US" altLang="zh-CN"/>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05220" y="1678762"/>
            <a:ext cx="8203613" cy="5222190"/>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877052" y="4551797"/>
            <a:ext cx="1314949" cy="2139953"/>
          </a:xfrm>
          <a:prstGeom prst="rect">
            <a:avLst/>
          </a:prstGeom>
        </p:spPr>
      </p:pic>
      <p:sp>
        <p:nvSpPr>
          <p:cNvPr id="4" name="日期占位符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DA330-99E0-4B4D-9C61-82CFEE5A232F}" type="datetimeFigureOut">
              <a:rPr lang="zh-CN" altLang="en-US" smtClean="0"/>
              <a:pPr/>
              <a:t>2018/7/26</a:t>
            </a:fld>
            <a:endParaRPr lang="zh-CN" altLang="en-US"/>
          </a:p>
        </p:txBody>
      </p:sp>
      <p:sp>
        <p:nvSpPr>
          <p:cNvPr id="5" name="页脚占位符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02866-32EA-4EDE-B1EF-E5D366E4AC42}" type="slidenum">
              <a:rPr lang="zh-CN" altLang="en-US" smtClean="0"/>
              <a:pPr/>
              <a:t>‹#›</a:t>
            </a:fld>
            <a:endParaRPr lang="zh-CN" altLang="en-US"/>
          </a:p>
        </p:txBody>
      </p:sp>
      <p:sp>
        <p:nvSpPr>
          <p:cNvPr id="2" name="矩形 1"/>
          <p:cNvSpPr/>
          <p:nvPr/>
        </p:nvSpPr>
        <p:spPr>
          <a:xfrm>
            <a:off x="1" y="795118"/>
            <a:ext cx="12192000" cy="6074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Verdana"/>
              <a:ea typeface="+mn-ea"/>
              <a:cs typeface="Verdana"/>
            </a:endParaRPr>
          </a:p>
        </p:txBody>
      </p:sp>
      <p:sp>
        <p:nvSpPr>
          <p:cNvPr id="8" name="燕尾形 7"/>
          <p:cNvSpPr/>
          <p:nvPr/>
        </p:nvSpPr>
        <p:spPr>
          <a:xfrm>
            <a:off x="338535" y="395791"/>
            <a:ext cx="371476" cy="297705"/>
          </a:xfrm>
          <a:prstGeom prst="chevro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燕尾形 8"/>
          <p:cNvSpPr/>
          <p:nvPr/>
        </p:nvSpPr>
        <p:spPr>
          <a:xfrm>
            <a:off x="639187" y="395791"/>
            <a:ext cx="371476" cy="297705"/>
          </a:xfrm>
          <a:prstGeom prst="chevron">
            <a:avLst/>
          </a:prstGeom>
          <a:gradFill flip="none" rotWithShape="1">
            <a:gsLst>
              <a:gs pos="0">
                <a:schemeClr val="bg2">
                  <a:lumMod val="25000"/>
                  <a:tint val="66000"/>
                  <a:satMod val="160000"/>
                </a:schemeClr>
              </a:gs>
              <a:gs pos="50000">
                <a:schemeClr val="bg2">
                  <a:lumMod val="25000"/>
                  <a:tint val="44500"/>
                  <a:satMod val="160000"/>
                </a:schemeClr>
              </a:gs>
              <a:gs pos="100000">
                <a:schemeClr val="bg2">
                  <a:lumMod val="25000"/>
                  <a:tint val="23500"/>
                  <a:satMod val="16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图片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82793" y="901723"/>
            <a:ext cx="766135" cy="766135"/>
          </a:xfrm>
          <a:prstGeom prst="rect">
            <a:avLst/>
          </a:prstGeom>
        </p:spPr>
      </p:pic>
    </p:spTree>
    <p:extLst>
      <p:ext uri="{BB962C8B-B14F-4D97-AF65-F5344CB8AC3E}">
        <p14:creationId xmlns:p14="http://schemas.microsoft.com/office/powerpoint/2010/main" val="339495120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7" r:id="rId3"/>
    <p:sldLayoutId id="2147483658" r:id="rId4"/>
  </p:sldLayoutIdLst>
  <p:transition spd="slow"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rot="8071">
            <a:off x="675741" y="501443"/>
            <a:ext cx="5366719" cy="459851"/>
            <a:chOff x="2759984" y="3450162"/>
            <a:chExt cx="4444844" cy="523220"/>
          </a:xfrm>
          <a:solidFill>
            <a:srgbClr val="7030A0"/>
          </a:solidFill>
        </p:grpSpPr>
        <p:sp>
          <p:nvSpPr>
            <p:cNvPr id="12" name="五边形 11"/>
            <p:cNvSpPr/>
            <p:nvPr/>
          </p:nvSpPr>
          <p:spPr>
            <a:xfrm>
              <a:off x="4928082" y="3450162"/>
              <a:ext cx="2276746" cy="52322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rgbClr val="00B0F0"/>
                </a:solidFill>
                <a:cs typeface="+mn-ea"/>
                <a:sym typeface="+mn-lt"/>
              </a:endParaRPr>
            </a:p>
          </p:txBody>
        </p:sp>
        <p:sp>
          <p:nvSpPr>
            <p:cNvPr id="13" name="五边形 12"/>
            <p:cNvSpPr/>
            <p:nvPr/>
          </p:nvSpPr>
          <p:spPr>
            <a:xfrm rot="10800000">
              <a:off x="2759984" y="3450162"/>
              <a:ext cx="2182401" cy="52322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rgbClr val="00B0F0"/>
                </a:solidFill>
                <a:cs typeface="+mn-ea"/>
                <a:sym typeface="+mn-lt"/>
              </a:endParaRPr>
            </a:p>
          </p:txBody>
        </p:sp>
      </p:grpSp>
      <p:sp>
        <p:nvSpPr>
          <p:cNvPr id="16" name="文本框 5"/>
          <p:cNvSpPr txBox="1"/>
          <p:nvPr/>
        </p:nvSpPr>
        <p:spPr>
          <a:xfrm rot="8071">
            <a:off x="695993" y="527586"/>
            <a:ext cx="5230655" cy="413703"/>
          </a:xfrm>
          <a:prstGeom prst="rect">
            <a:avLst/>
          </a:prstGeom>
          <a:noFill/>
        </p:spPr>
        <p:txBody>
          <a:bodyPr wrap="square" rtlCol="0">
            <a:spAutoFit/>
          </a:bodyPr>
          <a:lstStyle/>
          <a:p>
            <a:pPr algn="ctr">
              <a:lnSpc>
                <a:spcPct val="130000"/>
              </a:lnSpc>
            </a:pPr>
            <a:r>
              <a:rPr lang="zh-CN" altLang="en-US" b="1" dirty="0" smtClean="0">
                <a:solidFill>
                  <a:prstClr val="white"/>
                </a:solidFill>
                <a:cs typeface="+mn-ea"/>
                <a:sym typeface="+mn-lt"/>
              </a:rPr>
              <a:t>体育与健康学科省级教研员国家级示范培训班</a:t>
            </a:r>
            <a:endParaRPr lang="zh-CN" altLang="en-US" b="1" dirty="0">
              <a:solidFill>
                <a:prstClr val="white"/>
              </a:solidFill>
              <a:cs typeface="+mn-ea"/>
              <a:sym typeface="+mn-lt"/>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2969" y="4587269"/>
            <a:ext cx="644237" cy="611455"/>
          </a:xfrm>
          <a:prstGeom prst="rect">
            <a:avLst/>
          </a:prstGeom>
        </p:spPr>
      </p:pic>
      <p:sp>
        <p:nvSpPr>
          <p:cNvPr id="9" name="矩形 8"/>
          <p:cNvSpPr/>
          <p:nvPr/>
        </p:nvSpPr>
        <p:spPr>
          <a:xfrm>
            <a:off x="5610138" y="5777406"/>
            <a:ext cx="1406154" cy="492443"/>
          </a:xfrm>
          <a:prstGeom prst="rect">
            <a:avLst/>
          </a:prstGeom>
        </p:spPr>
        <p:txBody>
          <a:bodyPr wrap="none">
            <a:spAutoFit/>
          </a:bodyPr>
          <a:lstStyle/>
          <a:p>
            <a:pPr algn="ctr">
              <a:lnSpc>
                <a:spcPct val="130000"/>
              </a:lnSpc>
            </a:pPr>
            <a:r>
              <a:rPr lang="en-US" altLang="zh-CN" sz="2000" b="1" dirty="0">
                <a:solidFill>
                  <a:srgbClr val="000000"/>
                </a:solidFill>
                <a:cs typeface="+mn-ea"/>
                <a:sym typeface="+mn-lt"/>
              </a:rPr>
              <a:t> </a:t>
            </a:r>
            <a:r>
              <a:rPr lang="en-US" altLang="zh-CN" sz="2000" b="1" dirty="0" smtClean="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rPr>
              <a:t>2018</a:t>
            </a:r>
            <a:r>
              <a:rPr lang="zh-CN" altLang="en-US" sz="2000" b="1" dirty="0" smtClean="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rPr>
              <a:t>年</a:t>
            </a:r>
            <a:r>
              <a:rPr lang="en-US" altLang="zh-CN" sz="2000" b="1" dirty="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rPr>
              <a:t>7</a:t>
            </a:r>
            <a:r>
              <a:rPr lang="zh-CN" altLang="en-US" sz="2000" b="1" dirty="0" smtClean="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rPr>
              <a:t>月</a:t>
            </a:r>
            <a:endParaRPr lang="zh-CN" altLang="en-US" sz="2000" b="1" dirty="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endParaRPr>
          </a:p>
        </p:txBody>
      </p:sp>
      <p:sp>
        <p:nvSpPr>
          <p:cNvPr id="11" name="Text Box 21"/>
          <p:cNvSpPr txBox="1">
            <a:spLocks noChangeArrowheads="1"/>
          </p:cNvSpPr>
          <p:nvPr/>
        </p:nvSpPr>
        <p:spPr bwMode="auto">
          <a:xfrm>
            <a:off x="998487" y="1615518"/>
            <a:ext cx="10354457" cy="1940317"/>
          </a:xfrm>
          <a:prstGeom prst="rect">
            <a:avLst/>
          </a:prstGeom>
          <a:noFill/>
          <a:ln w="9525">
            <a:noFill/>
            <a:miter lim="800000"/>
            <a:headEnd/>
            <a:tailEnd/>
          </a:ln>
        </p:spPr>
        <p:txBody>
          <a:bodyPr wrap="square" lIns="121899" tIns="60949" rIns="121899" bIns="60949">
            <a:spAutoFit/>
          </a:bodyPr>
          <a:lstStyle/>
          <a:p>
            <a:pPr algn="ctr">
              <a:lnSpc>
                <a:spcPct val="130000"/>
              </a:lnSpc>
              <a:spcBef>
                <a:spcPct val="0"/>
              </a:spcBef>
            </a:pPr>
            <a:r>
              <a:rPr lang="zh-CN" altLang="en-US" sz="4800" b="1" dirty="0" smtClean="0">
                <a:ln>
                  <a:solidFill>
                    <a:schemeClr val="bg1">
                      <a:lumMod val="65000"/>
                    </a:schemeClr>
                  </a:solidFill>
                </a:ln>
                <a:effectLst>
                  <a:outerShdw blurRad="38100" dist="38100" dir="2700000" algn="tl">
                    <a:srgbClr val="000000">
                      <a:alpha val="43137"/>
                    </a:srgbClr>
                  </a:outerShdw>
                </a:effectLst>
                <a:cs typeface="+mn-ea"/>
                <a:sym typeface="+mn-lt"/>
              </a:rPr>
              <a:t>基于学科核心素养的高中体育与健康学业质量与学习评价解读</a:t>
            </a:r>
            <a:endParaRPr lang="zh-CN" altLang="en-US" sz="4800" b="1" dirty="0">
              <a:ln>
                <a:solidFill>
                  <a:schemeClr val="bg1">
                    <a:lumMod val="65000"/>
                  </a:schemeClr>
                </a:solidFill>
              </a:ln>
              <a:effectLst>
                <a:outerShdw blurRad="38100" dist="38100" dir="2700000" algn="tl">
                  <a:srgbClr val="000000">
                    <a:alpha val="43137"/>
                  </a:srgbClr>
                </a:outerShdw>
              </a:effectLst>
              <a:cs typeface="+mn-ea"/>
              <a:sym typeface="+mn-lt"/>
            </a:endParaRPr>
          </a:p>
        </p:txBody>
      </p:sp>
      <p:sp>
        <p:nvSpPr>
          <p:cNvPr id="15" name="矩形 14"/>
          <p:cNvSpPr/>
          <p:nvPr/>
        </p:nvSpPr>
        <p:spPr>
          <a:xfrm>
            <a:off x="3292969" y="4564766"/>
            <a:ext cx="6096000" cy="1212640"/>
          </a:xfrm>
          <a:prstGeom prst="rect">
            <a:avLst/>
          </a:prstGeom>
          <a:ln>
            <a:noFill/>
          </a:ln>
        </p:spPr>
        <p:txBody>
          <a:bodyPr>
            <a:spAutoFit/>
          </a:bodyPr>
          <a:lstStyle/>
          <a:p>
            <a:pPr algn="ctr">
              <a:lnSpc>
                <a:spcPct val="130000"/>
              </a:lnSpc>
            </a:pPr>
            <a:r>
              <a:rPr lang="zh-CN" altLang="en-US" sz="2800" b="1" dirty="0" smtClean="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rPr>
              <a:t>华东师范大学体育与健康学院</a:t>
            </a:r>
          </a:p>
          <a:p>
            <a:pPr algn="ctr">
              <a:lnSpc>
                <a:spcPct val="130000"/>
              </a:lnSpc>
            </a:pPr>
            <a:r>
              <a:rPr lang="zh-CN" altLang="en-US" sz="2800" b="1" dirty="0" smtClean="0">
                <a:ln>
                  <a:solidFill>
                    <a:schemeClr val="bg1">
                      <a:lumMod val="65000"/>
                    </a:schemeClr>
                  </a:solidFill>
                </a:ln>
                <a:solidFill>
                  <a:srgbClr val="000000"/>
                </a:solidFill>
                <a:effectLst>
                  <a:outerShdw blurRad="38100" dist="38100" dir="2700000" algn="tl">
                    <a:srgbClr val="000000">
                      <a:alpha val="43137"/>
                    </a:srgbClr>
                  </a:outerShdw>
                </a:effectLst>
                <a:cs typeface="+mn-ea"/>
                <a:sym typeface="+mn-lt"/>
              </a:rPr>
              <a:t>汪晓赞</a:t>
            </a:r>
          </a:p>
        </p:txBody>
      </p:sp>
    </p:spTree>
    <p:extLst>
      <p:ext uri="{BB962C8B-B14F-4D97-AF65-F5344CB8AC3E}">
        <p14:creationId xmlns:p14="http://schemas.microsoft.com/office/powerpoint/2010/main" val="939285324"/>
      </p:ext>
    </p:extLst>
  </p:cSld>
  <p:clrMapOvr>
    <a:masterClrMapping/>
  </p:clrMapOvr>
  <mc:AlternateContent xmlns:mc="http://schemas.openxmlformats.org/markup-compatibility/2006" xmlns:p14="http://schemas.microsoft.com/office/powerpoint/2010/main">
    <mc:Choice Requires="p14">
      <p:transition spd="slow" p14:dur="1400" advTm="3000">
        <p14:ripple/>
      </p:transition>
    </mc:Choice>
    <mc:Fallback xmlns="">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ctrTitle" idx="4294967295"/>
          </p:nvPr>
        </p:nvSpPr>
        <p:spPr>
          <a:xfrm>
            <a:off x="737571" y="143285"/>
            <a:ext cx="10351077" cy="717328"/>
          </a:xfrm>
          <a:prstGeom prst="rect">
            <a:avLst/>
          </a:prstGeom>
        </p:spPr>
        <p:txBody>
          <a:bodyPr lIns="121899" tIns="60949" rIns="121899" bIns="60949"/>
          <a:lstStyle/>
          <a:p>
            <a:pPr>
              <a:lnSpc>
                <a:spcPct val="130000"/>
              </a:lnSpc>
            </a:pP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（三）</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体育与健康学业</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质量的</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构成</a:t>
            </a:r>
          </a:p>
        </p:txBody>
      </p:sp>
      <p:grpSp>
        <p:nvGrpSpPr>
          <p:cNvPr id="2" name="组合 38"/>
          <p:cNvGrpSpPr>
            <a:grpSpLocks/>
          </p:cNvGrpSpPr>
          <p:nvPr/>
        </p:nvGrpSpPr>
        <p:grpSpPr bwMode="auto">
          <a:xfrm>
            <a:off x="1009470" y="1572533"/>
            <a:ext cx="10165193" cy="5067259"/>
            <a:chOff x="571032" y="1429117"/>
            <a:chExt cx="8215810" cy="5214594"/>
          </a:xfrm>
        </p:grpSpPr>
        <p:grpSp>
          <p:nvGrpSpPr>
            <p:cNvPr id="4" name="Group 172"/>
            <p:cNvGrpSpPr>
              <a:grpSpLocks/>
            </p:cNvGrpSpPr>
            <p:nvPr/>
          </p:nvGrpSpPr>
          <p:grpSpPr bwMode="auto">
            <a:xfrm>
              <a:off x="571032" y="1429117"/>
              <a:ext cx="8215810" cy="5214594"/>
              <a:chOff x="2357" y="6974"/>
              <a:chExt cx="7154" cy="6091"/>
            </a:xfrm>
            <a:solidFill>
              <a:srgbClr val="FFCCCC"/>
            </a:solidFill>
          </p:grpSpPr>
          <p:grpSp>
            <p:nvGrpSpPr>
              <p:cNvPr id="5" name="Group 173"/>
              <p:cNvGrpSpPr>
                <a:grpSpLocks/>
              </p:cNvGrpSpPr>
              <p:nvPr/>
            </p:nvGrpSpPr>
            <p:grpSpPr bwMode="auto">
              <a:xfrm>
                <a:off x="2357" y="6974"/>
                <a:ext cx="7154" cy="4706"/>
                <a:chOff x="2447" y="2400"/>
                <a:chExt cx="7154" cy="4706"/>
              </a:xfrm>
              <a:grpFill/>
            </p:grpSpPr>
            <p:grpSp>
              <p:nvGrpSpPr>
                <p:cNvPr id="6" name="Group 174"/>
                <p:cNvGrpSpPr>
                  <a:grpSpLocks/>
                </p:cNvGrpSpPr>
                <p:nvPr/>
              </p:nvGrpSpPr>
              <p:grpSpPr bwMode="auto">
                <a:xfrm>
                  <a:off x="2447" y="3401"/>
                  <a:ext cx="7154" cy="3705"/>
                  <a:chOff x="2185" y="3365"/>
                  <a:chExt cx="6796" cy="3705"/>
                </a:xfrm>
                <a:grpFill/>
              </p:grpSpPr>
              <p:sp>
                <p:nvSpPr>
                  <p:cNvPr id="77829" name="AutoShape 175"/>
                  <p:cNvSpPr>
                    <a:spLocks noChangeArrowheads="1"/>
                  </p:cNvSpPr>
                  <p:nvPr/>
                </p:nvSpPr>
                <p:spPr bwMode="auto">
                  <a:xfrm>
                    <a:off x="3485" y="4154"/>
                    <a:ext cx="4021" cy="63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六大运动项目模块阶段性学业</a:t>
                    </a:r>
                    <a:r>
                      <a:rPr lang="zh-CN" altLang="en-US" sz="2400" b="1" dirty="0" smtClean="0">
                        <a:solidFill>
                          <a:schemeClr val="tx1">
                            <a:lumMod val="75000"/>
                            <a:lumOff val="25000"/>
                          </a:schemeClr>
                        </a:solidFill>
                        <a:cs typeface="+mn-ea"/>
                        <a:sym typeface="+mn-lt"/>
                      </a:rPr>
                      <a:t>质量</a:t>
                    </a:r>
                    <a:endParaRPr lang="zh-CN" altLang="en-US" sz="2400" b="1" dirty="0">
                      <a:solidFill>
                        <a:schemeClr val="tx1">
                          <a:lumMod val="75000"/>
                          <a:lumOff val="25000"/>
                        </a:schemeClr>
                      </a:solidFill>
                      <a:cs typeface="+mn-ea"/>
                      <a:sym typeface="+mn-lt"/>
                    </a:endParaRPr>
                  </a:p>
                </p:txBody>
              </p:sp>
              <p:sp>
                <p:nvSpPr>
                  <p:cNvPr id="77830" name="AutoShape 176"/>
                  <p:cNvSpPr>
                    <a:spLocks noChangeArrowheads="1"/>
                  </p:cNvSpPr>
                  <p:nvPr/>
                </p:nvSpPr>
                <p:spPr bwMode="auto">
                  <a:xfrm>
                    <a:off x="3522" y="5078"/>
                    <a:ext cx="1221" cy="1527"/>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第一学年</a:t>
                    </a:r>
                    <a:endParaRPr lang="en-US" altLang="zh-CN" sz="2400" b="1" dirty="0">
                      <a:solidFill>
                        <a:schemeClr val="tx1">
                          <a:lumMod val="75000"/>
                          <a:lumOff val="25000"/>
                        </a:schemeClr>
                      </a:solidFill>
                      <a:cs typeface="+mn-ea"/>
                      <a:sym typeface="+mn-lt"/>
                    </a:endParaRPr>
                  </a:p>
                  <a:p>
                    <a:pPr algn="ctr" eaLnBrk="1" hangingPunct="1">
                      <a:lnSpc>
                        <a:spcPct val="130000"/>
                      </a:lnSpc>
                      <a:defRPr/>
                    </a:pPr>
                    <a:r>
                      <a:rPr lang="en-US" altLang="zh-CN" sz="2400" b="1" dirty="0">
                        <a:solidFill>
                          <a:schemeClr val="tx1">
                            <a:lumMod val="75000"/>
                            <a:lumOff val="25000"/>
                          </a:schemeClr>
                        </a:solidFill>
                        <a:cs typeface="+mn-ea"/>
                        <a:sym typeface="+mn-lt"/>
                      </a:rPr>
                      <a:t>3</a:t>
                    </a:r>
                    <a:r>
                      <a:rPr lang="zh-CN" altLang="en-US" sz="2400" b="1" dirty="0" smtClean="0">
                        <a:solidFill>
                          <a:schemeClr val="tx1">
                            <a:lumMod val="75000"/>
                            <a:lumOff val="25000"/>
                          </a:schemeClr>
                        </a:solidFill>
                        <a:cs typeface="+mn-ea"/>
                        <a:sym typeface="+mn-lt"/>
                      </a:rPr>
                      <a:t>个模块</a:t>
                    </a:r>
                    <a:endParaRPr lang="zh-CN" altLang="en-US" sz="2400" b="1" dirty="0">
                      <a:solidFill>
                        <a:schemeClr val="tx1">
                          <a:lumMod val="75000"/>
                          <a:lumOff val="25000"/>
                        </a:schemeClr>
                      </a:solidFill>
                      <a:cs typeface="+mn-ea"/>
                      <a:sym typeface="+mn-lt"/>
                    </a:endParaRPr>
                  </a:p>
                </p:txBody>
              </p:sp>
              <p:sp>
                <p:nvSpPr>
                  <p:cNvPr id="77831" name="AutoShape 177"/>
                  <p:cNvSpPr>
                    <a:spLocks noChangeArrowheads="1"/>
                  </p:cNvSpPr>
                  <p:nvPr/>
                </p:nvSpPr>
                <p:spPr bwMode="auto">
                  <a:xfrm>
                    <a:off x="2185" y="3365"/>
                    <a:ext cx="755" cy="2495"/>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体能</a:t>
                    </a:r>
                    <a:endParaRPr lang="en-US" altLang="zh-CN" sz="2400" b="1" dirty="0">
                      <a:solidFill>
                        <a:schemeClr val="tx1">
                          <a:lumMod val="75000"/>
                          <a:lumOff val="25000"/>
                        </a:schemeClr>
                      </a:solidFill>
                      <a:cs typeface="+mn-ea"/>
                      <a:sym typeface="+mn-lt"/>
                    </a:endParaRPr>
                  </a:p>
                  <a:p>
                    <a:pPr algn="ctr">
                      <a:lnSpc>
                        <a:spcPct val="130000"/>
                      </a:lnSpc>
                      <a:defRPr/>
                    </a:pPr>
                    <a:r>
                      <a:rPr lang="zh-CN" altLang="en-US" sz="2400" b="1" dirty="0">
                        <a:solidFill>
                          <a:schemeClr val="tx1">
                            <a:lumMod val="75000"/>
                            <a:lumOff val="25000"/>
                          </a:schemeClr>
                        </a:solidFill>
                        <a:cs typeface="+mn-ea"/>
                        <a:sym typeface="+mn-lt"/>
                      </a:rPr>
                      <a:t>模块学业</a:t>
                    </a:r>
                    <a:r>
                      <a:rPr lang="zh-CN" altLang="en-US" sz="2400" b="1" dirty="0" smtClean="0">
                        <a:solidFill>
                          <a:schemeClr val="tx1">
                            <a:lumMod val="75000"/>
                            <a:lumOff val="25000"/>
                          </a:schemeClr>
                        </a:solidFill>
                        <a:cs typeface="+mn-ea"/>
                        <a:sym typeface="+mn-lt"/>
                      </a:rPr>
                      <a:t>质量</a:t>
                    </a:r>
                    <a:endParaRPr lang="zh-CN" altLang="en-US" sz="2400" b="1" dirty="0">
                      <a:solidFill>
                        <a:schemeClr val="tx1">
                          <a:lumMod val="75000"/>
                          <a:lumOff val="25000"/>
                        </a:schemeClr>
                      </a:solidFill>
                      <a:cs typeface="+mn-ea"/>
                      <a:sym typeface="+mn-lt"/>
                    </a:endParaRPr>
                  </a:p>
                </p:txBody>
              </p:sp>
              <p:sp>
                <p:nvSpPr>
                  <p:cNvPr id="77832" name="AutoShape 178"/>
                  <p:cNvSpPr>
                    <a:spLocks noChangeArrowheads="1"/>
                  </p:cNvSpPr>
                  <p:nvPr/>
                </p:nvSpPr>
                <p:spPr bwMode="auto">
                  <a:xfrm>
                    <a:off x="8212" y="3365"/>
                    <a:ext cx="769" cy="3041"/>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健康教育</a:t>
                    </a:r>
                    <a:endParaRPr lang="en-US" altLang="zh-CN" sz="2400" b="1" dirty="0">
                      <a:solidFill>
                        <a:schemeClr val="tx1">
                          <a:lumMod val="75000"/>
                          <a:lumOff val="25000"/>
                        </a:schemeClr>
                      </a:solidFill>
                      <a:cs typeface="+mn-ea"/>
                      <a:sym typeface="+mn-lt"/>
                    </a:endParaRPr>
                  </a:p>
                  <a:p>
                    <a:pPr algn="ctr">
                      <a:lnSpc>
                        <a:spcPct val="130000"/>
                      </a:lnSpc>
                      <a:defRPr/>
                    </a:pPr>
                    <a:r>
                      <a:rPr lang="zh-CN" altLang="en-US" sz="2400" b="1" dirty="0">
                        <a:solidFill>
                          <a:schemeClr val="tx1">
                            <a:lumMod val="75000"/>
                            <a:lumOff val="25000"/>
                          </a:schemeClr>
                        </a:solidFill>
                        <a:cs typeface="+mn-ea"/>
                        <a:sym typeface="+mn-lt"/>
                      </a:rPr>
                      <a:t>模块学业</a:t>
                    </a:r>
                    <a:r>
                      <a:rPr lang="zh-CN" altLang="en-US" sz="2400" b="1" dirty="0" smtClean="0">
                        <a:solidFill>
                          <a:schemeClr val="tx1">
                            <a:lumMod val="75000"/>
                            <a:lumOff val="25000"/>
                          </a:schemeClr>
                        </a:solidFill>
                        <a:cs typeface="+mn-ea"/>
                        <a:sym typeface="+mn-lt"/>
                      </a:rPr>
                      <a:t>质量</a:t>
                    </a:r>
                    <a:endParaRPr lang="zh-CN" altLang="en-US" sz="2400" b="1" dirty="0">
                      <a:solidFill>
                        <a:schemeClr val="tx1">
                          <a:lumMod val="75000"/>
                          <a:lumOff val="25000"/>
                        </a:schemeClr>
                      </a:solidFill>
                      <a:cs typeface="+mn-ea"/>
                      <a:sym typeface="+mn-lt"/>
                    </a:endParaRPr>
                  </a:p>
                  <a:p>
                    <a:pPr algn="ctr" eaLnBrk="1" hangingPunct="1">
                      <a:lnSpc>
                        <a:spcPct val="130000"/>
                      </a:lnSpc>
                      <a:defRPr/>
                    </a:pPr>
                    <a:endParaRPr lang="zh-CN" altLang="en-US" sz="2400" b="1" dirty="0">
                      <a:solidFill>
                        <a:schemeClr val="tx1">
                          <a:lumMod val="75000"/>
                          <a:lumOff val="25000"/>
                        </a:schemeClr>
                      </a:solidFill>
                      <a:cs typeface="+mn-ea"/>
                      <a:sym typeface="+mn-lt"/>
                    </a:endParaRPr>
                  </a:p>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33" name="AutoShape 179"/>
                  <p:cNvSpPr>
                    <a:spLocks noChangeArrowheads="1"/>
                  </p:cNvSpPr>
                  <p:nvPr/>
                </p:nvSpPr>
                <p:spPr bwMode="auto">
                  <a:xfrm>
                    <a:off x="4943" y="5120"/>
                    <a:ext cx="1269" cy="1485"/>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第二学年</a:t>
                    </a:r>
                    <a:endParaRPr lang="en-US" altLang="zh-CN" sz="2400" b="1" dirty="0">
                      <a:solidFill>
                        <a:schemeClr val="tx1">
                          <a:lumMod val="75000"/>
                          <a:lumOff val="25000"/>
                        </a:schemeClr>
                      </a:solidFill>
                      <a:cs typeface="+mn-ea"/>
                      <a:sym typeface="+mn-lt"/>
                    </a:endParaRPr>
                  </a:p>
                  <a:p>
                    <a:pPr algn="ctr" eaLnBrk="1" hangingPunct="1">
                      <a:lnSpc>
                        <a:spcPct val="130000"/>
                      </a:lnSpc>
                      <a:defRPr/>
                    </a:pPr>
                    <a:r>
                      <a:rPr lang="en-US" altLang="zh-CN" sz="2400" b="1" dirty="0">
                        <a:solidFill>
                          <a:schemeClr val="tx1">
                            <a:lumMod val="75000"/>
                            <a:lumOff val="25000"/>
                          </a:schemeClr>
                        </a:solidFill>
                        <a:cs typeface="+mn-ea"/>
                        <a:sym typeface="+mn-lt"/>
                      </a:rPr>
                      <a:t>4</a:t>
                    </a:r>
                    <a:r>
                      <a:rPr lang="zh-CN" altLang="en-US" sz="2400" b="1" dirty="0" smtClean="0">
                        <a:solidFill>
                          <a:schemeClr val="tx1">
                            <a:lumMod val="75000"/>
                            <a:lumOff val="25000"/>
                          </a:schemeClr>
                        </a:solidFill>
                        <a:cs typeface="+mn-ea"/>
                        <a:sym typeface="+mn-lt"/>
                      </a:rPr>
                      <a:t>个模块</a:t>
                    </a:r>
                    <a:endParaRPr lang="zh-CN" altLang="en-US" sz="2400" b="1" dirty="0">
                      <a:solidFill>
                        <a:schemeClr val="tx1">
                          <a:lumMod val="75000"/>
                          <a:lumOff val="25000"/>
                        </a:schemeClr>
                      </a:solidFill>
                      <a:cs typeface="+mn-ea"/>
                      <a:sym typeface="+mn-lt"/>
                    </a:endParaRPr>
                  </a:p>
                </p:txBody>
              </p:sp>
              <p:sp>
                <p:nvSpPr>
                  <p:cNvPr id="77834" name="AutoShape 180"/>
                  <p:cNvSpPr>
                    <a:spLocks noChangeArrowheads="1"/>
                  </p:cNvSpPr>
                  <p:nvPr/>
                </p:nvSpPr>
                <p:spPr bwMode="auto">
                  <a:xfrm>
                    <a:off x="6363" y="5133"/>
                    <a:ext cx="1206" cy="1474"/>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第三学年</a:t>
                    </a:r>
                    <a:endParaRPr lang="en-US" altLang="zh-CN" sz="2400" b="1" dirty="0">
                      <a:solidFill>
                        <a:schemeClr val="tx1">
                          <a:lumMod val="75000"/>
                          <a:lumOff val="25000"/>
                        </a:schemeClr>
                      </a:solidFill>
                      <a:cs typeface="+mn-ea"/>
                      <a:sym typeface="+mn-lt"/>
                    </a:endParaRPr>
                  </a:p>
                  <a:p>
                    <a:pPr algn="ctr" eaLnBrk="1" hangingPunct="1">
                      <a:lnSpc>
                        <a:spcPct val="130000"/>
                      </a:lnSpc>
                      <a:defRPr/>
                    </a:pPr>
                    <a:r>
                      <a:rPr lang="en-US" altLang="zh-CN" sz="2400" b="1" dirty="0">
                        <a:solidFill>
                          <a:schemeClr val="tx1">
                            <a:lumMod val="75000"/>
                            <a:lumOff val="25000"/>
                          </a:schemeClr>
                        </a:solidFill>
                        <a:cs typeface="+mn-ea"/>
                        <a:sym typeface="+mn-lt"/>
                      </a:rPr>
                      <a:t>3</a:t>
                    </a:r>
                    <a:r>
                      <a:rPr lang="zh-CN" altLang="en-US" sz="2400" b="1" dirty="0">
                        <a:solidFill>
                          <a:schemeClr val="tx1">
                            <a:lumMod val="75000"/>
                            <a:lumOff val="25000"/>
                          </a:schemeClr>
                        </a:solidFill>
                        <a:cs typeface="+mn-ea"/>
                        <a:sym typeface="+mn-lt"/>
                      </a:rPr>
                      <a:t>个模块</a:t>
                    </a:r>
                  </a:p>
                </p:txBody>
              </p:sp>
              <p:sp>
                <p:nvSpPr>
                  <p:cNvPr id="77835" name="AutoShape 181"/>
                  <p:cNvSpPr>
                    <a:spLocks noChangeShapeType="1"/>
                  </p:cNvSpPr>
                  <p:nvPr/>
                </p:nvSpPr>
                <p:spPr bwMode="auto">
                  <a:xfrm>
                    <a:off x="2498" y="5827"/>
                    <a:ext cx="107" cy="1243"/>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39" name="AutoShape 185"/>
                  <p:cNvSpPr>
                    <a:spLocks noChangeShapeType="1"/>
                  </p:cNvSpPr>
                  <p:nvPr/>
                </p:nvSpPr>
                <p:spPr bwMode="auto">
                  <a:xfrm flipH="1">
                    <a:off x="8551" y="6406"/>
                    <a:ext cx="76" cy="65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40" name="AutoShape 186"/>
                  <p:cNvSpPr>
                    <a:spLocks noChangeShapeType="1"/>
                  </p:cNvSpPr>
                  <p:nvPr/>
                </p:nvSpPr>
                <p:spPr bwMode="auto">
                  <a:xfrm>
                    <a:off x="5668" y="3743"/>
                    <a:ext cx="0" cy="373"/>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41" name="AutoShape 187"/>
                  <p:cNvSpPr>
                    <a:spLocks noChangeShapeType="1"/>
                  </p:cNvSpPr>
                  <p:nvPr/>
                </p:nvSpPr>
                <p:spPr bwMode="auto">
                  <a:xfrm>
                    <a:off x="4135" y="4707"/>
                    <a:ext cx="0" cy="373"/>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42" name="AutoShape 188"/>
                  <p:cNvSpPr>
                    <a:spLocks noChangeShapeType="1"/>
                  </p:cNvSpPr>
                  <p:nvPr/>
                </p:nvSpPr>
                <p:spPr bwMode="auto">
                  <a:xfrm>
                    <a:off x="5557" y="4704"/>
                    <a:ext cx="0" cy="373"/>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43" name="AutoShape 189"/>
                  <p:cNvSpPr>
                    <a:spLocks noChangeShapeType="1"/>
                  </p:cNvSpPr>
                  <p:nvPr/>
                </p:nvSpPr>
                <p:spPr bwMode="auto">
                  <a:xfrm>
                    <a:off x="6913" y="4700"/>
                    <a:ext cx="0" cy="373"/>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grpSp>
            <p:sp>
              <p:nvSpPr>
                <p:cNvPr id="77844" name="AutoShape 190"/>
                <p:cNvSpPr>
                  <a:spLocks noChangeArrowheads="1"/>
                </p:cNvSpPr>
                <p:nvPr/>
              </p:nvSpPr>
              <p:spPr bwMode="auto">
                <a:xfrm>
                  <a:off x="4607" y="3270"/>
                  <a:ext cx="3005" cy="660"/>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a:lnSpc>
                      <a:spcPct val="130000"/>
                    </a:lnSpc>
                    <a:defRPr/>
                  </a:pPr>
                  <a:r>
                    <a:rPr lang="zh-CN" altLang="en-US" sz="2400" b="1" dirty="0">
                      <a:solidFill>
                        <a:schemeClr val="tx1">
                          <a:lumMod val="75000"/>
                          <a:lumOff val="25000"/>
                        </a:schemeClr>
                      </a:solidFill>
                      <a:cs typeface="+mn-ea"/>
                      <a:sym typeface="+mn-lt"/>
                    </a:rPr>
                    <a:t>体育与健康学业</a:t>
                  </a:r>
                  <a:r>
                    <a:rPr lang="zh-CN" altLang="en-US" sz="2400" b="1" dirty="0" smtClean="0">
                      <a:solidFill>
                        <a:schemeClr val="tx1">
                          <a:lumMod val="75000"/>
                          <a:lumOff val="25000"/>
                        </a:schemeClr>
                      </a:solidFill>
                      <a:cs typeface="+mn-ea"/>
                      <a:sym typeface="+mn-lt"/>
                    </a:rPr>
                    <a:t>质量</a:t>
                  </a:r>
                  <a:endParaRPr lang="zh-CN" altLang="en-US" sz="2400" b="1" dirty="0">
                    <a:solidFill>
                      <a:schemeClr val="tx1">
                        <a:lumMod val="75000"/>
                        <a:lumOff val="25000"/>
                      </a:schemeClr>
                    </a:solidFill>
                    <a:cs typeface="+mn-ea"/>
                    <a:sym typeface="+mn-lt"/>
                  </a:endParaRPr>
                </a:p>
              </p:txBody>
            </p:sp>
            <p:sp>
              <p:nvSpPr>
                <p:cNvPr id="77845" name="AutoShape 191"/>
                <p:cNvSpPr>
                  <a:spLocks noChangeArrowheads="1"/>
                </p:cNvSpPr>
                <p:nvPr/>
              </p:nvSpPr>
              <p:spPr bwMode="auto">
                <a:xfrm>
                  <a:off x="2629" y="2400"/>
                  <a:ext cx="2998" cy="656"/>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体育与健康学科核心素养</a:t>
                  </a:r>
                </a:p>
              </p:txBody>
            </p:sp>
            <p:sp>
              <p:nvSpPr>
                <p:cNvPr id="77846" name="AutoShape 192"/>
                <p:cNvSpPr>
                  <a:spLocks noChangeArrowheads="1"/>
                </p:cNvSpPr>
                <p:nvPr/>
              </p:nvSpPr>
              <p:spPr bwMode="auto">
                <a:xfrm>
                  <a:off x="6629" y="2400"/>
                  <a:ext cx="2972" cy="656"/>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体育与健康课程内容</a:t>
                  </a:r>
                </a:p>
              </p:txBody>
            </p:sp>
            <p:sp>
              <p:nvSpPr>
                <p:cNvPr id="77847" name="AutoShape 193"/>
                <p:cNvSpPr>
                  <a:spLocks noChangeShapeType="1"/>
                </p:cNvSpPr>
                <p:nvPr/>
              </p:nvSpPr>
              <p:spPr bwMode="auto">
                <a:xfrm>
                  <a:off x="5702" y="2699"/>
                  <a:ext cx="816" cy="0"/>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48" name="AutoShape 194"/>
                <p:cNvSpPr>
                  <a:spLocks noChangeShapeType="1"/>
                </p:cNvSpPr>
                <p:nvPr/>
              </p:nvSpPr>
              <p:spPr bwMode="auto">
                <a:xfrm>
                  <a:off x="6104" y="2699"/>
                  <a:ext cx="0" cy="373"/>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grpSp>
          <p:sp>
            <p:nvSpPr>
              <p:cNvPr id="77849" name="AutoShape 195"/>
              <p:cNvSpPr>
                <a:spLocks noChangeShapeType="1"/>
              </p:cNvSpPr>
              <p:nvPr/>
            </p:nvSpPr>
            <p:spPr bwMode="auto">
              <a:xfrm>
                <a:off x="2799" y="11599"/>
                <a:ext cx="6259" cy="67"/>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grpSp>
            <p:nvGrpSpPr>
              <p:cNvPr id="7" name="Group 196"/>
              <p:cNvGrpSpPr>
                <a:grpSpLocks/>
              </p:cNvGrpSpPr>
              <p:nvPr/>
            </p:nvGrpSpPr>
            <p:grpSpPr bwMode="auto">
              <a:xfrm>
                <a:off x="3918" y="11224"/>
                <a:ext cx="4122" cy="1841"/>
                <a:chOff x="3918" y="11224"/>
                <a:chExt cx="4122" cy="1841"/>
              </a:xfrm>
              <a:grpFill/>
            </p:grpSpPr>
            <p:sp>
              <p:nvSpPr>
                <p:cNvPr id="77851" name="AutoShape 197"/>
                <p:cNvSpPr>
                  <a:spLocks noChangeShapeType="1"/>
                </p:cNvSpPr>
                <p:nvPr/>
              </p:nvSpPr>
              <p:spPr bwMode="auto">
                <a:xfrm>
                  <a:off x="4410" y="11224"/>
                  <a:ext cx="775" cy="456"/>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52" name="AutoShape 198"/>
                <p:cNvSpPr>
                  <a:spLocks noChangeShapeType="1"/>
                </p:cNvSpPr>
                <p:nvPr/>
              </p:nvSpPr>
              <p:spPr bwMode="auto">
                <a:xfrm flipH="1">
                  <a:off x="6548" y="11224"/>
                  <a:ext cx="974" cy="415"/>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53" name="AutoShape 199"/>
                <p:cNvSpPr>
                  <a:spLocks noChangeShapeType="1"/>
                </p:cNvSpPr>
                <p:nvPr/>
              </p:nvSpPr>
              <p:spPr bwMode="auto">
                <a:xfrm flipH="1">
                  <a:off x="5929" y="11224"/>
                  <a:ext cx="32" cy="499"/>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sp>
              <p:nvSpPr>
                <p:cNvPr id="77854" name="AutoShape 200"/>
                <p:cNvSpPr>
                  <a:spLocks noChangeArrowheads="1"/>
                </p:cNvSpPr>
                <p:nvPr/>
              </p:nvSpPr>
              <p:spPr bwMode="auto">
                <a:xfrm>
                  <a:off x="3918" y="12481"/>
                  <a:ext cx="4122" cy="584"/>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smtClean="0">
                      <a:solidFill>
                        <a:schemeClr val="tx1">
                          <a:lumMod val="75000"/>
                          <a:lumOff val="25000"/>
                        </a:schemeClr>
                      </a:solidFill>
                      <a:cs typeface="+mn-ea"/>
                      <a:sym typeface="+mn-lt"/>
                    </a:rPr>
                    <a:t>核心</a:t>
                  </a:r>
                  <a:r>
                    <a:rPr lang="zh-CN" altLang="en-US" sz="2400" b="1" dirty="0">
                      <a:solidFill>
                        <a:schemeClr val="tx1">
                          <a:lumMod val="75000"/>
                          <a:lumOff val="25000"/>
                        </a:schemeClr>
                      </a:solidFill>
                      <a:cs typeface="+mn-ea"/>
                      <a:sym typeface="+mn-lt"/>
                    </a:rPr>
                    <a:t>素养不同维度下的层次体现</a:t>
                  </a:r>
                </a:p>
              </p:txBody>
            </p:sp>
            <p:sp>
              <p:nvSpPr>
                <p:cNvPr id="77855" name="AutoShape 201"/>
                <p:cNvSpPr>
                  <a:spLocks noChangeArrowheads="1"/>
                </p:cNvSpPr>
                <p:nvPr/>
              </p:nvSpPr>
              <p:spPr bwMode="auto">
                <a:xfrm>
                  <a:off x="4466" y="11732"/>
                  <a:ext cx="3096" cy="562"/>
                </a:xfrm>
                <a:prstGeom prst="roundRect">
                  <a:avLst>
                    <a:gd name="adj" fmla="val 16667"/>
                  </a:avLst>
                </a:prstGeom>
                <a:grpFill/>
                <a:ln>
                  <a:headEnd/>
                  <a:tailEnd/>
                </a:ln>
              </p:spPr>
              <p:style>
                <a:lnRef idx="0">
                  <a:schemeClr val="accent1"/>
                </a:lnRef>
                <a:fillRef idx="3">
                  <a:schemeClr val="accent1"/>
                </a:fillRef>
                <a:effectRef idx="3">
                  <a:schemeClr val="accent1"/>
                </a:effectRef>
                <a:fontRef idx="minor">
                  <a:schemeClr val="lt1"/>
                </a:fontRef>
              </p:style>
              <p:txBody>
                <a:bodyPr/>
                <a:lstStyle/>
                <a:p>
                  <a:pPr algn="ctr" eaLnBrk="1" hangingPunct="1">
                    <a:lnSpc>
                      <a:spcPct val="130000"/>
                    </a:lnSpc>
                    <a:defRPr/>
                  </a:pPr>
                  <a:r>
                    <a:rPr lang="zh-CN" altLang="en-US" sz="2400" b="1" dirty="0">
                      <a:solidFill>
                        <a:schemeClr val="tx1">
                          <a:lumMod val="75000"/>
                          <a:lumOff val="25000"/>
                        </a:schemeClr>
                      </a:solidFill>
                      <a:cs typeface="+mn-ea"/>
                      <a:sym typeface="+mn-lt"/>
                    </a:rPr>
                    <a:t>学业</a:t>
                  </a:r>
                  <a:r>
                    <a:rPr lang="zh-CN" altLang="en-US" sz="2400" b="1" dirty="0" smtClean="0">
                      <a:solidFill>
                        <a:schemeClr val="tx1">
                          <a:lumMod val="75000"/>
                          <a:lumOff val="25000"/>
                        </a:schemeClr>
                      </a:solidFill>
                      <a:cs typeface="+mn-ea"/>
                      <a:sym typeface="+mn-lt"/>
                    </a:rPr>
                    <a:t>质量的</a:t>
                  </a:r>
                  <a:r>
                    <a:rPr lang="zh-CN" altLang="en-US" sz="2400" b="1" dirty="0">
                      <a:solidFill>
                        <a:schemeClr val="tx1">
                          <a:lumMod val="75000"/>
                          <a:lumOff val="25000"/>
                        </a:schemeClr>
                      </a:solidFill>
                      <a:cs typeface="+mn-ea"/>
                      <a:sym typeface="+mn-lt"/>
                    </a:rPr>
                    <a:t>五级水平</a:t>
                  </a:r>
                </a:p>
              </p:txBody>
            </p:sp>
            <p:sp>
              <p:nvSpPr>
                <p:cNvPr id="77856" name="AutoShape 202"/>
                <p:cNvSpPr>
                  <a:spLocks noChangeShapeType="1"/>
                </p:cNvSpPr>
                <p:nvPr/>
              </p:nvSpPr>
              <p:spPr bwMode="auto">
                <a:xfrm flipV="1">
                  <a:off x="5909" y="12212"/>
                  <a:ext cx="1" cy="399"/>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txBody>
                <a:bodyPr/>
                <a:lstStyle/>
                <a:p>
                  <a:pPr algn="ctr" eaLnBrk="1" hangingPunct="1">
                    <a:lnSpc>
                      <a:spcPct val="130000"/>
                    </a:lnSpc>
                    <a:defRPr/>
                  </a:pPr>
                  <a:endParaRPr lang="zh-CN" altLang="en-US" sz="2400" b="1" dirty="0">
                    <a:solidFill>
                      <a:schemeClr val="tx1">
                        <a:lumMod val="75000"/>
                        <a:lumOff val="25000"/>
                      </a:schemeClr>
                    </a:solidFill>
                    <a:cs typeface="+mn-ea"/>
                    <a:sym typeface="+mn-lt"/>
                  </a:endParaRPr>
                </a:p>
              </p:txBody>
            </p:sp>
          </p:grpSp>
        </p:grpSp>
        <p:cxnSp>
          <p:nvCxnSpPr>
            <p:cNvPr id="35" name="直接箭头连接符 34"/>
            <p:cNvCxnSpPr>
              <a:stCxn id="77844" idx="1"/>
            </p:cNvCxnSpPr>
            <p:nvPr/>
          </p:nvCxnSpPr>
          <p:spPr>
            <a:xfrm flipH="1">
              <a:off x="1571285" y="2455783"/>
              <a:ext cx="1480875" cy="402343"/>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6" name="直接箭头连接符 35"/>
            <p:cNvCxnSpPr>
              <a:stCxn id="77844" idx="3"/>
            </p:cNvCxnSpPr>
            <p:nvPr/>
          </p:nvCxnSpPr>
          <p:spPr>
            <a:xfrm>
              <a:off x="6502332" y="2455783"/>
              <a:ext cx="1284257" cy="402343"/>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
          <p:cNvSpPr>
            <a:spLocks noChangeArrowheads="1"/>
          </p:cNvSpPr>
          <p:nvPr/>
        </p:nvSpPr>
        <p:spPr bwMode="auto">
          <a:xfrm>
            <a:off x="963613" y="3440113"/>
            <a:ext cx="2743200" cy="525462"/>
          </a:xfrm>
          <a:prstGeom prst="rect">
            <a:avLst/>
          </a:prstGeom>
          <a:noFill/>
          <a:ln w="12700" algn="ctr">
            <a:solidFill>
              <a:schemeClr val="accent2">
                <a:lumMod val="75000"/>
              </a:schemeClr>
            </a:solidFill>
            <a:miter lim="800000"/>
            <a:headEnd/>
            <a:tailEnd/>
          </a:ln>
        </p:spPr>
        <p:txBody>
          <a:bodyPr anchor="ctr"/>
          <a:lstStyle/>
          <a:p>
            <a:pPr algn="ctr">
              <a:lnSpc>
                <a:spcPct val="130000"/>
              </a:lnSpc>
            </a:pPr>
            <a:r>
              <a:rPr lang="zh-CN" altLang="en-US" dirty="0" smtClean="0">
                <a:solidFill>
                  <a:srgbClr val="000000"/>
                </a:solidFill>
                <a:cs typeface="+mn-ea"/>
                <a:sym typeface="+mn-lt"/>
              </a:rPr>
              <a:t>逐一划分维度</a:t>
            </a:r>
            <a:endParaRPr lang="zh-CN" altLang="en-US" dirty="0">
              <a:solidFill>
                <a:srgbClr val="000000"/>
              </a:solidFill>
              <a:cs typeface="+mn-ea"/>
              <a:sym typeface="+mn-lt"/>
            </a:endParaRPr>
          </a:p>
        </p:txBody>
      </p:sp>
      <p:sp>
        <p:nvSpPr>
          <p:cNvPr id="11" name="矩形 2"/>
          <p:cNvSpPr>
            <a:spLocks noChangeArrowheads="1"/>
          </p:cNvSpPr>
          <p:nvPr/>
        </p:nvSpPr>
        <p:spPr bwMode="auto">
          <a:xfrm>
            <a:off x="4500563" y="3465513"/>
            <a:ext cx="2933700" cy="487362"/>
          </a:xfrm>
          <a:prstGeom prst="rect">
            <a:avLst/>
          </a:prstGeom>
          <a:noFill/>
          <a:ln w="12700" algn="ctr">
            <a:solidFill>
              <a:schemeClr val="accent2">
                <a:lumMod val="75000"/>
              </a:schemeClr>
            </a:solidFill>
            <a:miter lim="800000"/>
            <a:headEnd/>
            <a:tailEnd/>
          </a:ln>
        </p:spPr>
        <p:txBody>
          <a:bodyPr anchor="ctr"/>
          <a:lstStyle/>
          <a:p>
            <a:pPr algn="ctr">
              <a:lnSpc>
                <a:spcPct val="130000"/>
              </a:lnSpc>
            </a:pPr>
            <a:r>
              <a:rPr lang="zh-CN" altLang="en-US" dirty="0" smtClean="0">
                <a:solidFill>
                  <a:srgbClr val="000000"/>
                </a:solidFill>
                <a:cs typeface="+mn-ea"/>
                <a:sym typeface="+mn-lt"/>
              </a:rPr>
              <a:t>具体化评价要点</a:t>
            </a:r>
            <a:endParaRPr lang="zh-CN" altLang="en-US" dirty="0">
              <a:solidFill>
                <a:srgbClr val="000000"/>
              </a:solidFill>
              <a:cs typeface="+mn-ea"/>
              <a:sym typeface="+mn-lt"/>
            </a:endParaRPr>
          </a:p>
        </p:txBody>
      </p:sp>
      <p:sp>
        <p:nvSpPr>
          <p:cNvPr id="12" name="矩形 3"/>
          <p:cNvSpPr>
            <a:spLocks noChangeArrowheads="1"/>
          </p:cNvSpPr>
          <p:nvPr/>
        </p:nvSpPr>
        <p:spPr bwMode="auto">
          <a:xfrm>
            <a:off x="926090" y="4444567"/>
            <a:ext cx="2933700" cy="528637"/>
          </a:xfrm>
          <a:prstGeom prst="rect">
            <a:avLst/>
          </a:prstGeom>
          <a:noFill/>
          <a:ln w="12700" algn="ctr">
            <a:solidFill>
              <a:schemeClr val="accent2">
                <a:lumMod val="75000"/>
              </a:schemeClr>
            </a:solidFill>
            <a:miter lim="800000"/>
            <a:headEnd/>
            <a:tailEnd/>
          </a:ln>
        </p:spPr>
        <p:txBody>
          <a:bodyPr anchor="ctr"/>
          <a:lstStyle/>
          <a:p>
            <a:pPr algn="ctr">
              <a:lnSpc>
                <a:spcPct val="130000"/>
              </a:lnSpc>
            </a:pPr>
            <a:r>
              <a:rPr lang="zh-CN" altLang="en-US" dirty="0" smtClean="0">
                <a:solidFill>
                  <a:srgbClr val="000000"/>
                </a:solidFill>
                <a:cs typeface="+mn-ea"/>
                <a:sym typeface="+mn-lt"/>
              </a:rPr>
              <a:t>确定评价要点</a:t>
            </a:r>
            <a:endParaRPr lang="zh-CN" altLang="en-US" dirty="0">
              <a:solidFill>
                <a:srgbClr val="000000"/>
              </a:solidFill>
              <a:cs typeface="+mn-ea"/>
              <a:sym typeface="+mn-lt"/>
            </a:endParaRPr>
          </a:p>
        </p:txBody>
      </p:sp>
      <p:sp>
        <p:nvSpPr>
          <p:cNvPr id="13" name="矩形 4"/>
          <p:cNvSpPr>
            <a:spLocks noChangeArrowheads="1"/>
          </p:cNvSpPr>
          <p:nvPr/>
        </p:nvSpPr>
        <p:spPr bwMode="auto">
          <a:xfrm>
            <a:off x="8717540" y="3996028"/>
            <a:ext cx="2224087" cy="378546"/>
          </a:xfrm>
          <a:prstGeom prst="rect">
            <a:avLst/>
          </a:prstGeom>
          <a:noFill/>
          <a:ln w="12700" algn="ctr">
            <a:solidFill>
              <a:schemeClr val="accent2">
                <a:lumMod val="75000"/>
              </a:schemeClr>
            </a:solidFill>
            <a:miter lim="800000"/>
            <a:headEnd/>
            <a:tailEnd/>
          </a:ln>
        </p:spPr>
        <p:txBody>
          <a:bodyPr anchor="ctr"/>
          <a:lstStyle/>
          <a:p>
            <a:pPr algn="ctr">
              <a:lnSpc>
                <a:spcPct val="130000"/>
              </a:lnSpc>
            </a:pPr>
            <a:r>
              <a:rPr lang="zh-CN" altLang="en-US" dirty="0" smtClean="0">
                <a:solidFill>
                  <a:srgbClr val="000000"/>
                </a:solidFill>
                <a:cs typeface="+mn-ea"/>
                <a:sym typeface="+mn-lt"/>
              </a:rPr>
              <a:t>实地测试验证</a:t>
            </a:r>
            <a:endParaRPr lang="zh-CN" altLang="en-US" dirty="0">
              <a:solidFill>
                <a:srgbClr val="000000"/>
              </a:solidFill>
              <a:cs typeface="+mn-ea"/>
              <a:sym typeface="+mn-lt"/>
            </a:endParaRPr>
          </a:p>
        </p:txBody>
      </p:sp>
      <p:sp>
        <p:nvSpPr>
          <p:cNvPr id="14" name="右箭头标注 5"/>
          <p:cNvSpPr>
            <a:spLocks noChangeArrowheads="1"/>
          </p:cNvSpPr>
          <p:nvPr/>
        </p:nvSpPr>
        <p:spPr bwMode="auto">
          <a:xfrm>
            <a:off x="874714" y="2444750"/>
            <a:ext cx="3323214" cy="2698750"/>
          </a:xfrm>
          <a:prstGeom prst="rightArrowCallout">
            <a:avLst>
              <a:gd name="adj1" fmla="val 15676"/>
              <a:gd name="adj2" fmla="val 15287"/>
              <a:gd name="adj3" fmla="val 10517"/>
              <a:gd name="adj4" fmla="val 85782"/>
            </a:avLst>
          </a:prstGeom>
          <a:noFill/>
          <a:ln w="38100" algn="ctr">
            <a:solidFill>
              <a:schemeClr val="accent2">
                <a:lumMod val="75000"/>
              </a:schemeClr>
            </a:solidFill>
            <a:prstDash val="dash"/>
            <a:miter lim="800000"/>
            <a:headEnd/>
            <a:tailEnd/>
          </a:ln>
        </p:spPr>
        <p:txBody>
          <a:bodyPr anchor="ctr"/>
          <a:lstStyle/>
          <a:p>
            <a:pPr algn="ctr">
              <a:lnSpc>
                <a:spcPct val="130000"/>
              </a:lnSpc>
            </a:pPr>
            <a:endParaRPr lang="zh-CN" altLang="en-US">
              <a:solidFill>
                <a:srgbClr val="FFFFFF"/>
              </a:solidFill>
              <a:cs typeface="+mn-ea"/>
              <a:sym typeface="+mn-lt"/>
            </a:endParaRPr>
          </a:p>
        </p:txBody>
      </p:sp>
      <p:sp>
        <p:nvSpPr>
          <p:cNvPr id="15" name="文本框 6"/>
          <p:cNvSpPr txBox="1">
            <a:spLocks noChangeArrowheads="1"/>
          </p:cNvSpPr>
          <p:nvPr/>
        </p:nvSpPr>
        <p:spPr bwMode="auto">
          <a:xfrm>
            <a:off x="1225550" y="2621828"/>
            <a:ext cx="2043113" cy="449418"/>
          </a:xfrm>
          <a:prstGeom prst="rect">
            <a:avLst/>
          </a:prstGeom>
          <a:noFill/>
          <a:ln w="9525">
            <a:solidFill>
              <a:schemeClr val="accent2">
                <a:lumMod val="75000"/>
              </a:schemeClr>
            </a:solidFill>
            <a:miter lim="800000"/>
            <a:headEnd/>
            <a:tailEnd/>
          </a:ln>
        </p:spPr>
        <p:txBody>
          <a:bodyPr>
            <a:spAutoFit/>
          </a:bodyPr>
          <a:lstStyle/>
          <a:p>
            <a:pPr algn="ctr">
              <a:lnSpc>
                <a:spcPct val="130000"/>
              </a:lnSpc>
            </a:pPr>
            <a:r>
              <a:rPr lang="zh-CN" altLang="en-US" sz="2000" b="1" dirty="0" smtClean="0">
                <a:solidFill>
                  <a:srgbClr val="C00000"/>
                </a:solidFill>
                <a:cs typeface="+mn-ea"/>
                <a:sym typeface="+mn-lt"/>
              </a:rPr>
              <a:t>拆分核心素养</a:t>
            </a:r>
            <a:endParaRPr lang="zh-CN" altLang="en-US" sz="2000" b="1" dirty="0">
              <a:solidFill>
                <a:srgbClr val="C00000"/>
              </a:solidFill>
              <a:cs typeface="+mn-ea"/>
              <a:sym typeface="+mn-lt"/>
            </a:endParaRPr>
          </a:p>
        </p:txBody>
      </p:sp>
      <p:sp>
        <p:nvSpPr>
          <p:cNvPr id="16" name="右箭头标注 7"/>
          <p:cNvSpPr>
            <a:spLocks noChangeArrowheads="1"/>
          </p:cNvSpPr>
          <p:nvPr/>
        </p:nvSpPr>
        <p:spPr bwMode="auto">
          <a:xfrm>
            <a:off x="4335463" y="2832100"/>
            <a:ext cx="3836987" cy="2192338"/>
          </a:xfrm>
          <a:prstGeom prst="rightArrowCallout">
            <a:avLst>
              <a:gd name="adj1" fmla="val 13213"/>
              <a:gd name="adj2" fmla="val 15023"/>
              <a:gd name="adj3" fmla="val 11392"/>
              <a:gd name="adj4" fmla="val 84449"/>
            </a:avLst>
          </a:prstGeom>
          <a:noFill/>
          <a:ln w="38100" algn="ctr">
            <a:solidFill>
              <a:schemeClr val="accent2">
                <a:lumMod val="75000"/>
              </a:schemeClr>
            </a:solidFill>
            <a:prstDash val="dash"/>
            <a:miter lim="800000"/>
            <a:headEnd/>
            <a:tailEnd/>
          </a:ln>
        </p:spPr>
        <p:txBody>
          <a:bodyPr anchor="ctr"/>
          <a:lstStyle/>
          <a:p>
            <a:pPr algn="ctr">
              <a:lnSpc>
                <a:spcPct val="130000"/>
              </a:lnSpc>
            </a:pPr>
            <a:endParaRPr lang="zh-CN" altLang="en-US">
              <a:solidFill>
                <a:srgbClr val="FFFFFF"/>
              </a:solidFill>
              <a:cs typeface="+mn-ea"/>
              <a:sym typeface="+mn-lt"/>
            </a:endParaRPr>
          </a:p>
        </p:txBody>
      </p:sp>
      <p:sp>
        <p:nvSpPr>
          <p:cNvPr id="17" name="文本框 8"/>
          <p:cNvSpPr txBox="1">
            <a:spLocks noChangeArrowheads="1"/>
          </p:cNvSpPr>
          <p:nvPr/>
        </p:nvSpPr>
        <p:spPr bwMode="auto">
          <a:xfrm>
            <a:off x="4736388" y="2917825"/>
            <a:ext cx="2253376" cy="449418"/>
          </a:xfrm>
          <a:prstGeom prst="rect">
            <a:avLst/>
          </a:prstGeom>
          <a:noFill/>
          <a:ln w="9525">
            <a:solidFill>
              <a:schemeClr val="accent2">
                <a:lumMod val="75000"/>
              </a:schemeClr>
            </a:solidFill>
            <a:miter lim="800000"/>
            <a:headEnd/>
            <a:tailEnd/>
          </a:ln>
        </p:spPr>
        <p:txBody>
          <a:bodyPr wrap="square">
            <a:spAutoFit/>
          </a:bodyPr>
          <a:lstStyle/>
          <a:p>
            <a:pPr algn="ctr">
              <a:lnSpc>
                <a:spcPct val="130000"/>
              </a:lnSpc>
            </a:pPr>
            <a:r>
              <a:rPr lang="zh-CN" altLang="en-US" sz="2000" b="1" dirty="0" smtClean="0">
                <a:solidFill>
                  <a:srgbClr val="C00000"/>
                </a:solidFill>
                <a:cs typeface="+mn-ea"/>
                <a:sym typeface="+mn-lt"/>
              </a:rPr>
              <a:t>形成评级方案</a:t>
            </a:r>
          </a:p>
        </p:txBody>
      </p:sp>
      <p:sp>
        <p:nvSpPr>
          <p:cNvPr id="18" name="矩形 9"/>
          <p:cNvSpPr>
            <a:spLocks noChangeArrowheads="1"/>
          </p:cNvSpPr>
          <p:nvPr/>
        </p:nvSpPr>
        <p:spPr bwMode="auto">
          <a:xfrm>
            <a:off x="8297863" y="3341688"/>
            <a:ext cx="2768455" cy="2446048"/>
          </a:xfrm>
          <a:prstGeom prst="rect">
            <a:avLst/>
          </a:prstGeom>
          <a:noFill/>
          <a:ln w="38100" algn="ctr">
            <a:solidFill>
              <a:schemeClr val="accent2">
                <a:lumMod val="75000"/>
              </a:schemeClr>
            </a:solidFill>
            <a:prstDash val="dash"/>
            <a:miter lim="800000"/>
            <a:headEnd/>
            <a:tailEnd/>
          </a:ln>
        </p:spPr>
        <p:txBody>
          <a:bodyPr anchor="ctr"/>
          <a:lstStyle/>
          <a:p>
            <a:pPr algn="ctr">
              <a:lnSpc>
                <a:spcPct val="130000"/>
              </a:lnSpc>
            </a:pPr>
            <a:endParaRPr lang="zh-CN" altLang="en-US">
              <a:solidFill>
                <a:srgbClr val="FFFFFF"/>
              </a:solidFill>
              <a:cs typeface="+mn-ea"/>
              <a:sym typeface="+mn-lt"/>
            </a:endParaRPr>
          </a:p>
        </p:txBody>
      </p:sp>
      <p:sp>
        <p:nvSpPr>
          <p:cNvPr id="19" name="文本框 10"/>
          <p:cNvSpPr txBox="1">
            <a:spLocks noChangeArrowheads="1"/>
          </p:cNvSpPr>
          <p:nvPr/>
        </p:nvSpPr>
        <p:spPr bwMode="auto">
          <a:xfrm>
            <a:off x="8676409" y="3435349"/>
            <a:ext cx="2182091" cy="492443"/>
          </a:xfrm>
          <a:prstGeom prst="rect">
            <a:avLst/>
          </a:prstGeom>
          <a:noFill/>
          <a:ln w="9525">
            <a:solidFill>
              <a:schemeClr val="accent2">
                <a:lumMod val="75000"/>
              </a:schemeClr>
            </a:solidFill>
            <a:miter lim="800000"/>
            <a:headEnd/>
            <a:tailEnd/>
          </a:ln>
        </p:spPr>
        <p:txBody>
          <a:bodyPr wrap="square">
            <a:spAutoFit/>
          </a:bodyPr>
          <a:lstStyle/>
          <a:p>
            <a:pPr algn="ctr">
              <a:lnSpc>
                <a:spcPct val="130000"/>
              </a:lnSpc>
            </a:pPr>
            <a:r>
              <a:rPr lang="zh-CN" altLang="en-US" sz="2000" b="1" dirty="0" smtClean="0">
                <a:solidFill>
                  <a:srgbClr val="C00000"/>
                </a:solidFill>
                <a:cs typeface="+mn-ea"/>
                <a:sym typeface="+mn-lt"/>
              </a:rPr>
              <a:t>验证水平等级</a:t>
            </a:r>
            <a:endParaRPr lang="zh-CN" altLang="en-US" sz="2000" b="1" dirty="0">
              <a:solidFill>
                <a:srgbClr val="C00000"/>
              </a:solidFill>
              <a:cs typeface="+mn-ea"/>
              <a:sym typeface="+mn-lt"/>
            </a:endParaRPr>
          </a:p>
        </p:txBody>
      </p:sp>
      <p:sp>
        <p:nvSpPr>
          <p:cNvPr id="20" name="AutoShape 21"/>
          <p:cNvSpPr>
            <a:spLocks noChangeArrowheads="1"/>
          </p:cNvSpPr>
          <p:nvPr/>
        </p:nvSpPr>
        <p:spPr bwMode="auto">
          <a:xfrm>
            <a:off x="5734195" y="3974956"/>
            <a:ext cx="598487" cy="411162"/>
          </a:xfrm>
          <a:prstGeom prst="downArrow">
            <a:avLst>
              <a:gd name="adj1" fmla="val 49731"/>
              <a:gd name="adj2" fmla="val 58685"/>
            </a:avLst>
          </a:prstGeom>
          <a:noFill/>
          <a:ln w="31750">
            <a:solidFill>
              <a:schemeClr val="accent2">
                <a:lumMod val="75000"/>
              </a:schemeClr>
            </a:solidFill>
            <a:prstDash val="dash"/>
            <a:miter lim="800000"/>
            <a:headEnd/>
            <a:tailEnd/>
          </a:ln>
        </p:spPr>
        <p:txBody>
          <a:bodyPr vert="eaVert" wrap="none" anchor="ctr"/>
          <a:lstStyle/>
          <a:p>
            <a:pPr>
              <a:lnSpc>
                <a:spcPct val="130000"/>
              </a:lnSpc>
            </a:pPr>
            <a:endParaRPr lang="zh-CN" altLang="en-US">
              <a:cs typeface="+mn-ea"/>
              <a:sym typeface="+mn-lt"/>
            </a:endParaRPr>
          </a:p>
        </p:txBody>
      </p:sp>
      <p:sp>
        <p:nvSpPr>
          <p:cNvPr id="22" name="矩形 3"/>
          <p:cNvSpPr>
            <a:spLocks noChangeArrowheads="1"/>
          </p:cNvSpPr>
          <p:nvPr/>
        </p:nvSpPr>
        <p:spPr bwMode="auto">
          <a:xfrm>
            <a:off x="4652963" y="4430713"/>
            <a:ext cx="2933700" cy="528637"/>
          </a:xfrm>
          <a:prstGeom prst="rect">
            <a:avLst/>
          </a:prstGeom>
          <a:noFill/>
          <a:ln w="12700" algn="ctr">
            <a:solidFill>
              <a:schemeClr val="accent2">
                <a:lumMod val="75000"/>
              </a:schemeClr>
            </a:solidFill>
            <a:miter lim="800000"/>
            <a:headEnd/>
            <a:tailEnd/>
          </a:ln>
        </p:spPr>
        <p:txBody>
          <a:bodyPr anchor="ctr"/>
          <a:lstStyle/>
          <a:p>
            <a:pPr algn="ctr">
              <a:lnSpc>
                <a:spcPct val="130000"/>
              </a:lnSpc>
            </a:pPr>
            <a:r>
              <a:rPr lang="zh-CN" altLang="en-US" dirty="0" smtClean="0">
                <a:solidFill>
                  <a:srgbClr val="000000"/>
                </a:solidFill>
                <a:cs typeface="+mn-ea"/>
                <a:sym typeface="+mn-lt"/>
              </a:rPr>
              <a:t>确定要点评价等级</a:t>
            </a:r>
            <a:endParaRPr lang="zh-CN" altLang="en-US" dirty="0">
              <a:solidFill>
                <a:srgbClr val="000000"/>
              </a:solidFill>
              <a:cs typeface="+mn-ea"/>
              <a:sym typeface="+mn-lt"/>
            </a:endParaRPr>
          </a:p>
        </p:txBody>
      </p:sp>
      <p:sp>
        <p:nvSpPr>
          <p:cNvPr id="23" name="AutoShape 21"/>
          <p:cNvSpPr>
            <a:spLocks noChangeArrowheads="1"/>
          </p:cNvSpPr>
          <p:nvPr/>
        </p:nvSpPr>
        <p:spPr bwMode="auto">
          <a:xfrm>
            <a:off x="1886095" y="4013057"/>
            <a:ext cx="598487" cy="411162"/>
          </a:xfrm>
          <a:prstGeom prst="downArrow">
            <a:avLst>
              <a:gd name="adj1" fmla="val 49731"/>
              <a:gd name="adj2" fmla="val 58685"/>
            </a:avLst>
          </a:prstGeom>
          <a:noFill/>
          <a:ln w="31750">
            <a:solidFill>
              <a:schemeClr val="accent2">
                <a:lumMod val="75000"/>
              </a:schemeClr>
            </a:solidFill>
            <a:prstDash val="dash"/>
            <a:miter lim="800000"/>
            <a:headEnd/>
            <a:tailEnd/>
          </a:ln>
        </p:spPr>
        <p:txBody>
          <a:bodyPr vert="eaVert" wrap="none" anchor="ctr"/>
          <a:lstStyle/>
          <a:p>
            <a:pPr>
              <a:lnSpc>
                <a:spcPct val="130000"/>
              </a:lnSpc>
            </a:pPr>
            <a:endParaRPr lang="zh-CN" altLang="en-US">
              <a:cs typeface="+mn-ea"/>
              <a:sym typeface="+mn-lt"/>
            </a:endParaRPr>
          </a:p>
        </p:txBody>
      </p:sp>
      <p:sp>
        <p:nvSpPr>
          <p:cNvPr id="24" name="AutoShape 21"/>
          <p:cNvSpPr>
            <a:spLocks noChangeArrowheads="1"/>
          </p:cNvSpPr>
          <p:nvPr/>
        </p:nvSpPr>
        <p:spPr bwMode="auto">
          <a:xfrm>
            <a:off x="9513025" y="4439083"/>
            <a:ext cx="598487" cy="411162"/>
          </a:xfrm>
          <a:prstGeom prst="downArrow">
            <a:avLst>
              <a:gd name="adj1" fmla="val 49731"/>
              <a:gd name="adj2" fmla="val 58685"/>
            </a:avLst>
          </a:prstGeom>
          <a:noFill/>
          <a:ln w="31750">
            <a:solidFill>
              <a:schemeClr val="accent2">
                <a:lumMod val="75000"/>
              </a:schemeClr>
            </a:solidFill>
            <a:prstDash val="dash"/>
            <a:miter lim="800000"/>
            <a:headEnd/>
            <a:tailEnd/>
          </a:ln>
        </p:spPr>
        <p:txBody>
          <a:bodyPr vert="eaVert" wrap="none" anchor="ctr"/>
          <a:lstStyle/>
          <a:p>
            <a:pPr>
              <a:lnSpc>
                <a:spcPct val="130000"/>
              </a:lnSpc>
            </a:pPr>
            <a:endParaRPr lang="zh-CN" altLang="en-US">
              <a:cs typeface="+mn-ea"/>
              <a:sym typeface="+mn-lt"/>
            </a:endParaRPr>
          </a:p>
        </p:txBody>
      </p:sp>
      <p:sp>
        <p:nvSpPr>
          <p:cNvPr id="25" name="矩形 3"/>
          <p:cNvSpPr>
            <a:spLocks noChangeArrowheads="1"/>
          </p:cNvSpPr>
          <p:nvPr/>
        </p:nvSpPr>
        <p:spPr bwMode="auto">
          <a:xfrm>
            <a:off x="8691565" y="4863667"/>
            <a:ext cx="2302016" cy="508433"/>
          </a:xfrm>
          <a:prstGeom prst="rect">
            <a:avLst/>
          </a:prstGeom>
          <a:noFill/>
          <a:ln w="12700" algn="ctr">
            <a:solidFill>
              <a:schemeClr val="accent2">
                <a:lumMod val="75000"/>
              </a:schemeClr>
            </a:solidFill>
            <a:miter lim="800000"/>
            <a:headEnd/>
            <a:tailEnd/>
          </a:ln>
        </p:spPr>
        <p:txBody>
          <a:bodyPr anchor="ctr"/>
          <a:lstStyle/>
          <a:p>
            <a:pPr algn="ctr">
              <a:lnSpc>
                <a:spcPct val="130000"/>
              </a:lnSpc>
            </a:pPr>
            <a:r>
              <a:rPr lang="zh-CN" altLang="en-US" dirty="0" smtClean="0">
                <a:solidFill>
                  <a:srgbClr val="000000"/>
                </a:solidFill>
                <a:cs typeface="+mn-ea"/>
                <a:sym typeface="+mn-lt"/>
              </a:rPr>
              <a:t>反馈</a:t>
            </a:r>
            <a:r>
              <a:rPr lang="en-US" altLang="zh-CN" dirty="0" smtClean="0">
                <a:solidFill>
                  <a:srgbClr val="000000"/>
                </a:solidFill>
                <a:cs typeface="+mn-ea"/>
                <a:sym typeface="+mn-lt"/>
              </a:rPr>
              <a:t>—</a:t>
            </a:r>
            <a:r>
              <a:rPr lang="zh-CN" altLang="en-US" dirty="0" smtClean="0">
                <a:solidFill>
                  <a:srgbClr val="000000"/>
                </a:solidFill>
                <a:cs typeface="+mn-ea"/>
                <a:sym typeface="+mn-lt"/>
              </a:rPr>
              <a:t>修改</a:t>
            </a:r>
            <a:r>
              <a:rPr lang="en-US" altLang="zh-CN" dirty="0" smtClean="0">
                <a:solidFill>
                  <a:srgbClr val="000000"/>
                </a:solidFill>
                <a:cs typeface="+mn-ea"/>
                <a:sym typeface="+mn-lt"/>
              </a:rPr>
              <a:t>—</a:t>
            </a:r>
            <a:r>
              <a:rPr lang="zh-CN" altLang="en-US" dirty="0" smtClean="0">
                <a:solidFill>
                  <a:srgbClr val="000000"/>
                </a:solidFill>
                <a:cs typeface="+mn-ea"/>
                <a:sym typeface="+mn-lt"/>
              </a:rPr>
              <a:t>完善</a:t>
            </a:r>
            <a:endParaRPr lang="zh-CN" altLang="en-US" dirty="0">
              <a:solidFill>
                <a:srgbClr val="000000"/>
              </a:solidFill>
              <a:cs typeface="+mn-ea"/>
              <a:sym typeface="+mn-lt"/>
            </a:endParaRPr>
          </a:p>
        </p:txBody>
      </p:sp>
      <p:sp>
        <p:nvSpPr>
          <p:cNvPr id="21" name="Rectangle 2"/>
          <p:cNvSpPr txBox="1">
            <a:spLocks noChangeArrowheads="1"/>
          </p:cNvSpPr>
          <p:nvPr/>
        </p:nvSpPr>
        <p:spPr>
          <a:xfrm>
            <a:off x="715241" y="160433"/>
            <a:ext cx="10351077" cy="717328"/>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zh-CN" altLang="en-US" dirty="0" smtClean="0">
                <a:sym typeface="+mn-lt"/>
              </a:rPr>
              <a:t>（四）</a:t>
            </a:r>
            <a:r>
              <a:rPr lang="zh-CN" altLang="en-US" dirty="0">
                <a:sym typeface="+mn-lt"/>
              </a:rPr>
              <a:t>如何划分学业质量的水平</a:t>
            </a:r>
          </a:p>
        </p:txBody>
      </p:sp>
    </p:spTree>
    <p:extLst>
      <p:ext uri="{BB962C8B-B14F-4D97-AF65-F5344CB8AC3E}">
        <p14:creationId xmlns:p14="http://schemas.microsoft.com/office/powerpoint/2010/main" val="40528656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9203089" y="2457695"/>
            <a:ext cx="2988911" cy="4230782"/>
          </a:xfrm>
          <a:prstGeom prst="rect">
            <a:avLst/>
          </a:prstGeom>
        </p:spPr>
      </p:pic>
      <p:cxnSp>
        <p:nvCxnSpPr>
          <p:cNvPr id="11" name="直接连接符 10"/>
          <p:cNvCxnSpPr/>
          <p:nvPr/>
        </p:nvCxnSpPr>
        <p:spPr>
          <a:xfrm>
            <a:off x="1431936" y="4023984"/>
            <a:ext cx="7787" cy="690728"/>
          </a:xfrm>
          <a:prstGeom prst="line">
            <a:avLst/>
          </a:prstGeom>
          <a:noFill/>
          <a:ln w="9525" cap="flat" cmpd="sng" algn="ctr">
            <a:solidFill>
              <a:sysClr val="windowText" lastClr="000000">
                <a:lumMod val="50000"/>
                <a:lumOff val="50000"/>
              </a:sysClr>
            </a:solidFill>
            <a:prstDash val="solid"/>
          </a:ln>
          <a:effectLst/>
        </p:spPr>
      </p:cxnSp>
      <p:cxnSp>
        <p:nvCxnSpPr>
          <p:cNvPr id="12" name="直接连接符 11"/>
          <p:cNvCxnSpPr/>
          <p:nvPr/>
        </p:nvCxnSpPr>
        <p:spPr>
          <a:xfrm>
            <a:off x="2930678" y="4054806"/>
            <a:ext cx="7787" cy="690728"/>
          </a:xfrm>
          <a:prstGeom prst="line">
            <a:avLst/>
          </a:prstGeom>
          <a:noFill/>
          <a:ln w="9525" cap="flat" cmpd="sng" algn="ctr">
            <a:solidFill>
              <a:sysClr val="windowText" lastClr="000000">
                <a:lumMod val="50000"/>
                <a:lumOff val="50000"/>
              </a:sysClr>
            </a:solidFill>
            <a:prstDash val="solid"/>
          </a:ln>
          <a:effectLst/>
        </p:spPr>
      </p:cxnSp>
      <p:cxnSp>
        <p:nvCxnSpPr>
          <p:cNvPr id="13" name="直接连接符 12"/>
          <p:cNvCxnSpPr/>
          <p:nvPr/>
        </p:nvCxnSpPr>
        <p:spPr>
          <a:xfrm>
            <a:off x="4383450" y="4023984"/>
            <a:ext cx="7787" cy="690728"/>
          </a:xfrm>
          <a:prstGeom prst="line">
            <a:avLst/>
          </a:prstGeom>
          <a:noFill/>
          <a:ln w="9525" cap="flat" cmpd="sng" algn="ctr">
            <a:solidFill>
              <a:sysClr val="windowText" lastClr="000000">
                <a:lumMod val="50000"/>
                <a:lumOff val="50000"/>
              </a:sysClr>
            </a:solidFill>
            <a:prstDash val="solid"/>
          </a:ln>
          <a:effectLst/>
        </p:spPr>
      </p:cxnSp>
      <p:cxnSp>
        <p:nvCxnSpPr>
          <p:cNvPr id="14" name="直接连接符 13"/>
          <p:cNvCxnSpPr/>
          <p:nvPr/>
        </p:nvCxnSpPr>
        <p:spPr>
          <a:xfrm>
            <a:off x="5839758" y="4023984"/>
            <a:ext cx="7787" cy="690728"/>
          </a:xfrm>
          <a:prstGeom prst="line">
            <a:avLst/>
          </a:prstGeom>
          <a:noFill/>
          <a:ln w="9525" cap="flat" cmpd="sng" algn="ctr">
            <a:solidFill>
              <a:sysClr val="windowText" lastClr="000000">
                <a:lumMod val="50000"/>
                <a:lumOff val="50000"/>
              </a:sysClr>
            </a:solidFill>
            <a:prstDash val="solid"/>
          </a:ln>
          <a:effectLst/>
        </p:spPr>
      </p:cxnSp>
      <p:sp>
        <p:nvSpPr>
          <p:cNvPr id="16" name="TextBox 15"/>
          <p:cNvSpPr txBox="1"/>
          <p:nvPr/>
        </p:nvSpPr>
        <p:spPr>
          <a:xfrm>
            <a:off x="544531" y="4723004"/>
            <a:ext cx="1515124" cy="461665"/>
          </a:xfrm>
          <a:prstGeom prst="rect">
            <a:avLst/>
          </a:prstGeom>
          <a:noFill/>
        </p:spPr>
        <p:txBody>
          <a:bodyPr wrap="square" lIns="68573" tIns="0" rIns="68573" bIns="0" rtlCol="0" anchor="t">
            <a:spAutoFit/>
          </a:bodyPr>
          <a:lstStyle/>
          <a:p>
            <a:pPr lvl="0" algn="ctr">
              <a:lnSpc>
                <a:spcPct val="150000"/>
              </a:lnSpc>
              <a:defRPr/>
            </a:pPr>
            <a:r>
              <a:rPr lang="zh-CN" altLang="en-US" sz="2000" b="1" dirty="0" smtClean="0">
                <a:cs typeface="+mn-ea"/>
                <a:sym typeface="+mn-lt"/>
              </a:rPr>
              <a:t>强调可测性</a:t>
            </a:r>
            <a:endParaRPr kumimoji="0" lang="zh-CN" altLang="en-US"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cs typeface="华文黑体" pitchFamily="2" charset="-122"/>
            </a:endParaRPr>
          </a:p>
        </p:txBody>
      </p:sp>
      <p:sp>
        <p:nvSpPr>
          <p:cNvPr id="18" name="TextBox 17"/>
          <p:cNvSpPr txBox="1"/>
          <p:nvPr/>
        </p:nvSpPr>
        <p:spPr>
          <a:xfrm>
            <a:off x="2143809" y="4740792"/>
            <a:ext cx="1544613" cy="461665"/>
          </a:xfrm>
          <a:prstGeom prst="rect">
            <a:avLst/>
          </a:prstGeom>
          <a:noFill/>
        </p:spPr>
        <p:txBody>
          <a:bodyPr wrap="square" lIns="68573" tIns="0" rIns="68573" bIns="0" rtlCol="0" anchor="t">
            <a:spAutoFit/>
          </a:bodyPr>
          <a:lstStyle/>
          <a:p>
            <a:pPr lvl="0" algn="ctr">
              <a:lnSpc>
                <a:spcPct val="150000"/>
              </a:lnSpc>
              <a:defRPr/>
            </a:pPr>
            <a:r>
              <a:rPr lang="zh-CN" altLang="en-US" sz="2000" b="1" dirty="0" smtClean="0">
                <a:cs typeface="+mn-ea"/>
                <a:sym typeface="+mn-lt"/>
              </a:rPr>
              <a:t>重视层次性</a:t>
            </a:r>
            <a:endParaRPr kumimoji="0" lang="zh-CN" altLang="en-US"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cs typeface="华文黑体" pitchFamily="2" charset="-122"/>
            </a:endParaRPr>
          </a:p>
        </p:txBody>
      </p:sp>
      <p:sp>
        <p:nvSpPr>
          <p:cNvPr id="20" name="TextBox 19"/>
          <p:cNvSpPr txBox="1"/>
          <p:nvPr/>
        </p:nvSpPr>
        <p:spPr>
          <a:xfrm>
            <a:off x="3748296" y="4717476"/>
            <a:ext cx="1330707" cy="403957"/>
          </a:xfrm>
          <a:prstGeom prst="rect">
            <a:avLst/>
          </a:prstGeom>
          <a:noFill/>
        </p:spPr>
        <p:txBody>
          <a:bodyPr wrap="square" lIns="68573" tIns="0" rIns="68573" bIns="0" rtlCol="0" anchor="t">
            <a:spAutoFit/>
          </a:bodyPr>
          <a:lstStyle/>
          <a:p>
            <a:pPr lvl="0" algn="ctr">
              <a:lnSpc>
                <a:spcPct val="150000"/>
              </a:lnSpc>
              <a:defRPr/>
            </a:pPr>
            <a:r>
              <a:rPr lang="zh-CN" altLang="en-US" sz="2000" b="1" dirty="0" smtClean="0">
                <a:cs typeface="+mn-ea"/>
                <a:sym typeface="+mn-lt"/>
              </a:rPr>
              <a:t>体现能力</a:t>
            </a:r>
            <a:endParaRPr kumimoji="0" lang="zh-CN" altLang="en-US"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cs typeface="华文黑体" pitchFamily="2" charset="-122"/>
            </a:endParaRPr>
          </a:p>
        </p:txBody>
      </p:sp>
      <p:sp>
        <p:nvSpPr>
          <p:cNvPr id="22" name="TextBox 21"/>
          <p:cNvSpPr txBox="1"/>
          <p:nvPr/>
        </p:nvSpPr>
        <p:spPr>
          <a:xfrm>
            <a:off x="5228850" y="4714712"/>
            <a:ext cx="1330707" cy="403957"/>
          </a:xfrm>
          <a:prstGeom prst="rect">
            <a:avLst/>
          </a:prstGeom>
          <a:noFill/>
        </p:spPr>
        <p:txBody>
          <a:bodyPr wrap="square" lIns="68573" tIns="0" rIns="68573" bIns="0" rtlCol="0" anchor="t">
            <a:spAutoFit/>
          </a:bodyPr>
          <a:lstStyle/>
          <a:p>
            <a:pPr lvl="0" algn="ctr">
              <a:lnSpc>
                <a:spcPct val="150000"/>
              </a:lnSpc>
              <a:defRPr/>
            </a:pPr>
            <a:r>
              <a:rPr lang="zh-CN" altLang="en-US" sz="2000" b="1" dirty="0" smtClean="0">
                <a:cs typeface="+mn-ea"/>
                <a:sym typeface="+mn-lt"/>
              </a:rPr>
              <a:t>源于实证</a:t>
            </a:r>
            <a:endParaRPr kumimoji="0" lang="zh-CN" altLang="en-US" b="0"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cs typeface="华文黑体" pitchFamily="2" charset="-122"/>
            </a:endParaRPr>
          </a:p>
        </p:txBody>
      </p:sp>
      <p:sp>
        <p:nvSpPr>
          <p:cNvPr id="23" name="梯形 2"/>
          <p:cNvSpPr>
            <a:spLocks noChangeArrowheads="1"/>
          </p:cNvSpPr>
          <p:nvPr/>
        </p:nvSpPr>
        <p:spPr bwMode="auto">
          <a:xfrm flipV="1">
            <a:off x="304590" y="3983090"/>
            <a:ext cx="7945558" cy="301227"/>
          </a:xfrm>
          <a:custGeom>
            <a:avLst/>
            <a:gdLst>
              <a:gd name="G0" fmla="+- 1116 0 0"/>
              <a:gd name="G1" fmla="+- 21600 0 1116"/>
              <a:gd name="G2" fmla="*/ 1116 1 2"/>
              <a:gd name="G3" fmla="+- 21600 0 G2"/>
              <a:gd name="G4" fmla="+/ 1116 21600 2"/>
              <a:gd name="G5" fmla="+/ G1 0 2"/>
              <a:gd name="G6" fmla="*/ 21600 21600 1116"/>
              <a:gd name="G7" fmla="*/ G6 1 2"/>
              <a:gd name="G8" fmla="+- 21600 0 G7"/>
              <a:gd name="G9" fmla="*/ 21600 1 2"/>
              <a:gd name="G10" fmla="+- 1116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6" y="21600"/>
                </a:lnTo>
                <a:lnTo>
                  <a:pt x="20484" y="21600"/>
                </a:lnTo>
                <a:lnTo>
                  <a:pt x="21600" y="0"/>
                </a:lnTo>
                <a:close/>
              </a:path>
            </a:pathLst>
          </a:custGeom>
          <a:solidFill>
            <a:sysClr val="window" lastClr="FFFFFF">
              <a:lumMod val="65000"/>
              <a:alpha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grpSp>
        <p:nvGrpSpPr>
          <p:cNvPr id="24" name="组合 9"/>
          <p:cNvGrpSpPr>
            <a:grpSpLocks/>
          </p:cNvGrpSpPr>
          <p:nvPr/>
        </p:nvGrpSpPr>
        <p:grpSpPr bwMode="auto">
          <a:xfrm>
            <a:off x="3878847" y="3064989"/>
            <a:ext cx="1041797" cy="1040606"/>
            <a:chOff x="0" y="0"/>
            <a:chExt cx="1387872" cy="1387872"/>
          </a:xfrm>
        </p:grpSpPr>
        <p:sp>
          <p:nvSpPr>
            <p:cNvPr id="25"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sp>
          <p:nvSpPr>
            <p:cNvPr id="26"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38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grpSp>
      <p:grpSp>
        <p:nvGrpSpPr>
          <p:cNvPr id="27" name="组合 13"/>
          <p:cNvGrpSpPr>
            <a:grpSpLocks/>
          </p:cNvGrpSpPr>
          <p:nvPr/>
        </p:nvGrpSpPr>
        <p:grpSpPr bwMode="auto">
          <a:xfrm>
            <a:off x="5326647" y="3064989"/>
            <a:ext cx="1041797" cy="1040606"/>
            <a:chOff x="0" y="0"/>
            <a:chExt cx="1387872" cy="1387873"/>
          </a:xfrm>
        </p:grpSpPr>
        <p:sp>
          <p:nvSpPr>
            <p:cNvPr id="28"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sp>
          <p:nvSpPr>
            <p:cNvPr id="29"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rgbClr val="F87A08">
                <a:lumMod val="20000"/>
                <a:lumOff val="80000"/>
                <a:alpha val="19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grpSp>
      <p:grpSp>
        <p:nvGrpSpPr>
          <p:cNvPr id="30" name="组合 13"/>
          <p:cNvGrpSpPr>
            <a:grpSpLocks/>
          </p:cNvGrpSpPr>
          <p:nvPr/>
        </p:nvGrpSpPr>
        <p:grpSpPr bwMode="auto">
          <a:xfrm>
            <a:off x="2393126" y="3064989"/>
            <a:ext cx="1041797" cy="1040606"/>
            <a:chOff x="0" y="0"/>
            <a:chExt cx="1387872" cy="1387872"/>
          </a:xfrm>
        </p:grpSpPr>
        <p:sp>
          <p:nvSpPr>
            <p:cNvPr id="31"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sp>
          <p:nvSpPr>
            <p:cNvPr id="32" name="空心弧 15"/>
            <p:cNvSpPr>
              <a:spLocks noChangeArrowheads="1"/>
            </p:cNvSpPr>
            <p:nvPr/>
          </p:nvSpPr>
          <p:spPr bwMode="auto">
            <a:xfrm rot="5400000">
              <a:off x="0" y="0"/>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rgbClr val="F87A08">
                <a:lumMod val="20000"/>
                <a:lumOff val="80000"/>
                <a:alpha val="16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grpSp>
      <p:grpSp>
        <p:nvGrpSpPr>
          <p:cNvPr id="33" name="组合 9"/>
          <p:cNvGrpSpPr>
            <a:grpSpLocks/>
          </p:cNvGrpSpPr>
          <p:nvPr/>
        </p:nvGrpSpPr>
        <p:grpSpPr bwMode="auto">
          <a:xfrm>
            <a:off x="911038" y="3064989"/>
            <a:ext cx="1041797" cy="1040606"/>
            <a:chOff x="0" y="0"/>
            <a:chExt cx="1387872" cy="1387872"/>
          </a:xfrm>
        </p:grpSpPr>
        <p:sp>
          <p:nvSpPr>
            <p:cNvPr id="34" name="同心圆 11"/>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sp>
          <p:nvSpPr>
            <p:cNvPr id="35" name="空心弧 12"/>
            <p:cNvSpPr>
              <a:spLocks noChangeArrowheads="1"/>
            </p:cNvSpPr>
            <p:nvPr/>
          </p:nvSpPr>
          <p:spPr bwMode="auto">
            <a:xfrm rot="5400000">
              <a:off x="0" y="0"/>
              <a:ext cx="1387872" cy="1387872"/>
            </a:xfrm>
            <a:custGeom>
              <a:avLst/>
              <a:gdLst>
                <a:gd name="G0" fmla="+- 741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11"/>
                <a:gd name="G18" fmla="*/ 7411 1 2"/>
                <a:gd name="G19" fmla="+- G18 5400 0"/>
                <a:gd name="G20" fmla="cos G19 11796480"/>
                <a:gd name="G21" fmla="sin G19 11796480"/>
                <a:gd name="G22" fmla="+- G20 10800 0"/>
                <a:gd name="G23" fmla="+- G21 10800 0"/>
                <a:gd name="G24" fmla="+- 10800 0 G20"/>
                <a:gd name="G25" fmla="+- 7411 10800 0"/>
                <a:gd name="G26" fmla="?: G9 G17 G25"/>
                <a:gd name="G27" fmla="?: G9 0 21600"/>
                <a:gd name="G28" fmla="cos 10800 11796480"/>
                <a:gd name="G29" fmla="sin 10800 11796480"/>
                <a:gd name="G30" fmla="sin 741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94 w 21600"/>
                <a:gd name="T15" fmla="*/ 10800 h 21600"/>
                <a:gd name="T16" fmla="*/ 10800 w 21600"/>
                <a:gd name="T17" fmla="*/ 3389 h 21600"/>
                <a:gd name="T18" fmla="*/ 19906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389" y="10800"/>
                  </a:moveTo>
                  <a:cubicBezTo>
                    <a:pt x="3389" y="6707"/>
                    <a:pt x="6707" y="3389"/>
                    <a:pt x="10800" y="3389"/>
                  </a:cubicBezTo>
                  <a:cubicBezTo>
                    <a:pt x="14892" y="3388"/>
                    <a:pt x="18210" y="6707"/>
                    <a:pt x="18211" y="10799"/>
                  </a:cubicBezTo>
                  <a:lnTo>
                    <a:pt x="21600" y="10800"/>
                  </a:lnTo>
                  <a:cubicBezTo>
                    <a:pt x="21600" y="4835"/>
                    <a:pt x="16764" y="0"/>
                    <a:pt x="10800" y="0"/>
                  </a:cubicBezTo>
                  <a:cubicBezTo>
                    <a:pt x="4835" y="0"/>
                    <a:pt x="0" y="4835"/>
                    <a:pt x="0" y="10800"/>
                  </a:cubicBezTo>
                  <a:close/>
                </a:path>
              </a:pathLst>
            </a:custGeom>
            <a:solidFill>
              <a:srgbClr val="FF0000">
                <a:alpha val="46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grpSp>
      <p:sp>
        <p:nvSpPr>
          <p:cNvPr id="36" name="文本框 19"/>
          <p:cNvSpPr>
            <a:spLocks noChangeArrowheads="1"/>
          </p:cNvSpPr>
          <p:nvPr/>
        </p:nvSpPr>
        <p:spPr bwMode="auto">
          <a:xfrm>
            <a:off x="1136162" y="3355286"/>
            <a:ext cx="60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rPr>
              <a:t>01</a:t>
            </a:r>
            <a:endParaRPr kumimoji="0" lang="zh-CN" alt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endParaRPr>
          </a:p>
        </p:txBody>
      </p:sp>
      <p:sp>
        <p:nvSpPr>
          <p:cNvPr id="37" name="文本框 19"/>
          <p:cNvSpPr>
            <a:spLocks noChangeArrowheads="1"/>
          </p:cNvSpPr>
          <p:nvPr/>
        </p:nvSpPr>
        <p:spPr bwMode="auto">
          <a:xfrm>
            <a:off x="4119214" y="3366002"/>
            <a:ext cx="60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rPr>
              <a:t>03</a:t>
            </a:r>
            <a:endParaRPr kumimoji="0" lang="zh-CN" alt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endParaRPr>
          </a:p>
        </p:txBody>
      </p:sp>
      <p:sp>
        <p:nvSpPr>
          <p:cNvPr id="38" name="文本框 19"/>
          <p:cNvSpPr>
            <a:spLocks noChangeArrowheads="1"/>
          </p:cNvSpPr>
          <p:nvPr/>
        </p:nvSpPr>
        <p:spPr bwMode="auto">
          <a:xfrm>
            <a:off x="5548199" y="3355286"/>
            <a:ext cx="60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rPr>
              <a:t>04</a:t>
            </a:r>
            <a:endParaRPr kumimoji="0" lang="zh-CN" alt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endParaRPr>
          </a:p>
        </p:txBody>
      </p:sp>
      <p:sp>
        <p:nvSpPr>
          <p:cNvPr id="39" name="文本框 19"/>
          <p:cNvSpPr>
            <a:spLocks noChangeArrowheads="1"/>
          </p:cNvSpPr>
          <p:nvPr/>
        </p:nvSpPr>
        <p:spPr bwMode="auto">
          <a:xfrm>
            <a:off x="2621643" y="3369926"/>
            <a:ext cx="60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rPr>
              <a:t>02</a:t>
            </a:r>
            <a:endParaRPr kumimoji="0" lang="zh-CN" alt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endParaRPr>
          </a:p>
        </p:txBody>
      </p:sp>
      <p:cxnSp>
        <p:nvCxnSpPr>
          <p:cNvPr id="40" name="直接连接符 39"/>
          <p:cNvCxnSpPr/>
          <p:nvPr/>
        </p:nvCxnSpPr>
        <p:spPr>
          <a:xfrm>
            <a:off x="7307230" y="4032548"/>
            <a:ext cx="7787" cy="690728"/>
          </a:xfrm>
          <a:prstGeom prst="line">
            <a:avLst/>
          </a:prstGeom>
          <a:noFill/>
          <a:ln w="9525" cap="flat" cmpd="sng" algn="ctr">
            <a:solidFill>
              <a:sysClr val="windowText" lastClr="000000">
                <a:lumMod val="50000"/>
                <a:lumOff val="50000"/>
              </a:sysClr>
            </a:solidFill>
            <a:prstDash val="solid"/>
          </a:ln>
          <a:effectLst/>
        </p:spPr>
      </p:cxnSp>
      <p:sp>
        <p:nvSpPr>
          <p:cNvPr id="41" name="TextBox 40"/>
          <p:cNvSpPr txBox="1"/>
          <p:nvPr/>
        </p:nvSpPr>
        <p:spPr>
          <a:xfrm>
            <a:off x="6696322" y="4723276"/>
            <a:ext cx="1330707" cy="403252"/>
          </a:xfrm>
          <a:prstGeom prst="rect">
            <a:avLst/>
          </a:prstGeom>
          <a:noFill/>
        </p:spPr>
        <p:txBody>
          <a:bodyPr wrap="square" lIns="68573" tIns="0" rIns="68573" bIns="0" rtlCol="0" anchor="t">
            <a:spAutoFit/>
          </a:bodyPr>
          <a:lstStyle/>
          <a:p>
            <a:pPr lvl="0" algn="ctr">
              <a:lnSpc>
                <a:spcPct val="150000"/>
              </a:lnSpc>
              <a:defRPr/>
            </a:pPr>
            <a:r>
              <a:rPr lang="zh-CN" altLang="en-US" sz="2000" b="1" dirty="0" smtClean="0">
                <a:cs typeface="+mn-ea"/>
                <a:sym typeface="+mn-lt"/>
              </a:rPr>
              <a:t>关注过程</a:t>
            </a:r>
          </a:p>
        </p:txBody>
      </p:sp>
      <p:grpSp>
        <p:nvGrpSpPr>
          <p:cNvPr id="42" name="组合 13"/>
          <p:cNvGrpSpPr>
            <a:grpSpLocks/>
          </p:cNvGrpSpPr>
          <p:nvPr/>
        </p:nvGrpSpPr>
        <p:grpSpPr bwMode="auto">
          <a:xfrm>
            <a:off x="6794119" y="3073553"/>
            <a:ext cx="1041797" cy="1040606"/>
            <a:chOff x="0" y="0"/>
            <a:chExt cx="1387872" cy="1387873"/>
          </a:xfrm>
        </p:grpSpPr>
        <p:sp>
          <p:nvSpPr>
            <p:cNvPr id="43" name="同心圆 14"/>
            <p:cNvSpPr>
              <a:spLocks noChangeArrowheads="1"/>
            </p:cNvSpPr>
            <p:nvPr/>
          </p:nvSpPr>
          <p:spPr bwMode="auto">
            <a:xfrm>
              <a:off x="0" y="0"/>
              <a:ext cx="1387872" cy="1387872"/>
            </a:xfrm>
            <a:custGeom>
              <a:avLst/>
              <a:gdLst>
                <a:gd name="G0" fmla="+- 3311 0 0"/>
                <a:gd name="G1" fmla="+- 21600 0 3311"/>
                <a:gd name="G2" fmla="+- 21600 0 33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11" y="10800"/>
                  </a:moveTo>
                  <a:cubicBezTo>
                    <a:pt x="3311" y="14936"/>
                    <a:pt x="6664" y="18289"/>
                    <a:pt x="10800" y="18289"/>
                  </a:cubicBezTo>
                  <a:cubicBezTo>
                    <a:pt x="14936" y="18289"/>
                    <a:pt x="18289" y="14936"/>
                    <a:pt x="18289" y="10800"/>
                  </a:cubicBezTo>
                  <a:cubicBezTo>
                    <a:pt x="18289" y="6664"/>
                    <a:pt x="14936" y="3311"/>
                    <a:pt x="10800" y="3311"/>
                  </a:cubicBezTo>
                  <a:cubicBezTo>
                    <a:pt x="6664" y="3311"/>
                    <a:pt x="3311" y="6664"/>
                    <a:pt x="3311" y="10800"/>
                  </a:cubicBezTo>
                  <a:close/>
                </a:path>
              </a:pathLst>
            </a:custGeom>
            <a:solidFill>
              <a:srgbClr val="CB1B3D"/>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sp>
          <p:nvSpPr>
            <p:cNvPr id="44" name="空心弧 15"/>
            <p:cNvSpPr>
              <a:spLocks noChangeArrowheads="1"/>
            </p:cNvSpPr>
            <p:nvPr/>
          </p:nvSpPr>
          <p:spPr bwMode="auto">
            <a:xfrm rot="5400000">
              <a:off x="0" y="1"/>
              <a:ext cx="1387872" cy="1387872"/>
            </a:xfrm>
            <a:custGeom>
              <a:avLst/>
              <a:gdLst>
                <a:gd name="G0" fmla="+- 750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506"/>
                <a:gd name="G18" fmla="*/ 7506 1 2"/>
                <a:gd name="G19" fmla="+- G18 5400 0"/>
                <a:gd name="G20" fmla="cos G19 11796480"/>
                <a:gd name="G21" fmla="sin G19 11796480"/>
                <a:gd name="G22" fmla="+- G20 10800 0"/>
                <a:gd name="G23" fmla="+- G21 10800 0"/>
                <a:gd name="G24" fmla="+- 10800 0 G20"/>
                <a:gd name="G25" fmla="+- 7506 10800 0"/>
                <a:gd name="G26" fmla="?: G9 G17 G25"/>
                <a:gd name="G27" fmla="?: G9 0 21600"/>
                <a:gd name="G28" fmla="cos 10800 11796480"/>
                <a:gd name="G29" fmla="sin 10800 11796480"/>
                <a:gd name="G30" fmla="sin 750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647 w 21600"/>
                <a:gd name="T15" fmla="*/ 10800 h 21600"/>
                <a:gd name="T16" fmla="*/ 10800 w 21600"/>
                <a:gd name="T17" fmla="*/ 3294 h 21600"/>
                <a:gd name="T18" fmla="*/ 19953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94" y="10800"/>
                  </a:moveTo>
                  <a:cubicBezTo>
                    <a:pt x="3294" y="6654"/>
                    <a:pt x="6654" y="3294"/>
                    <a:pt x="10800" y="3294"/>
                  </a:cubicBezTo>
                  <a:cubicBezTo>
                    <a:pt x="14945" y="3293"/>
                    <a:pt x="18305" y="6654"/>
                    <a:pt x="18306" y="10799"/>
                  </a:cubicBezTo>
                  <a:lnTo>
                    <a:pt x="21600" y="10800"/>
                  </a:lnTo>
                  <a:cubicBezTo>
                    <a:pt x="21600" y="4835"/>
                    <a:pt x="16764" y="0"/>
                    <a:pt x="10800" y="0"/>
                  </a:cubicBezTo>
                  <a:cubicBezTo>
                    <a:pt x="4835" y="0"/>
                    <a:pt x="0" y="4835"/>
                    <a:pt x="0" y="10800"/>
                  </a:cubicBezTo>
                  <a:close/>
                </a:path>
              </a:pathLst>
            </a:custGeom>
            <a:solidFill>
              <a:srgbClr val="E87071">
                <a:alpha val="19000"/>
              </a:srgbClr>
            </a:solidFill>
            <a:ln>
              <a:noFill/>
            </a:ln>
            <a:extLst>
              <a:ext uri="{91240B29-F687-4F45-9708-019B960494DF}">
                <a14:hiddenLine xmlns:a14="http://schemas.microsoft.com/office/drawing/2010/main" w="25400" cap="flat" cmpd="sng">
                  <a:solidFill>
                    <a:srgbClr val="395E8A"/>
                  </a:solidFill>
                  <a:bevel/>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宋体" pitchFamily="2" charset="-122"/>
                <a:sym typeface="宋体" pitchFamily="2" charset="-122"/>
              </a:endParaRPr>
            </a:p>
          </p:txBody>
        </p:sp>
      </p:grpSp>
      <p:sp>
        <p:nvSpPr>
          <p:cNvPr id="45" name="文本框 19"/>
          <p:cNvSpPr>
            <a:spLocks noChangeArrowheads="1"/>
          </p:cNvSpPr>
          <p:nvPr/>
        </p:nvSpPr>
        <p:spPr bwMode="auto">
          <a:xfrm>
            <a:off x="7015691" y="3343300"/>
            <a:ext cx="607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rPr>
              <a:t>0</a:t>
            </a:r>
            <a:r>
              <a:rPr kumimoji="0" lang="en-US" altLang="zh-CN" sz="2400" b="1" i="0" u="none" strike="noStrike" kern="0" cap="none" spc="0" normalizeH="0" baseline="0" noProof="0" dirty="0" smtClean="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rPr>
              <a:t>5</a:t>
            </a:r>
            <a:endParaRPr kumimoji="0" lang="zh-CN" altLang="en-US" sz="2400" b="1" i="0" u="none" strike="noStrike" kern="0" cap="none" spc="0" normalizeH="0" baseline="0" noProof="0" dirty="0">
              <a:ln>
                <a:noFill/>
              </a:ln>
              <a:solidFill>
                <a:sysClr val="windowText" lastClr="000000">
                  <a:lumMod val="75000"/>
                  <a:lumOff val="25000"/>
                </a:sysClr>
              </a:solidFill>
              <a:effectLst/>
              <a:uLnTx/>
              <a:uFillTx/>
              <a:latin typeface="微软雅黑" pitchFamily="34" charset="-122"/>
              <a:ea typeface="微软雅黑" pitchFamily="34" charset="-122"/>
              <a:sym typeface="微软雅黑" pitchFamily="34" charset="-122"/>
            </a:endParaRPr>
          </a:p>
        </p:txBody>
      </p:sp>
      <p:grpSp>
        <p:nvGrpSpPr>
          <p:cNvPr id="46" name="组合 45"/>
          <p:cNvGrpSpPr/>
          <p:nvPr/>
        </p:nvGrpSpPr>
        <p:grpSpPr>
          <a:xfrm>
            <a:off x="0" y="1292382"/>
            <a:ext cx="2878709" cy="514242"/>
            <a:chOff x="28384" y="794835"/>
            <a:chExt cx="4414364" cy="1080000"/>
          </a:xfrm>
          <a:solidFill>
            <a:srgbClr val="E87071"/>
          </a:solidFill>
          <a:effectLst/>
        </p:grpSpPr>
        <p:sp>
          <p:nvSpPr>
            <p:cNvPr id="47" name="矩形 46"/>
            <p:cNvSpPr/>
            <p:nvPr/>
          </p:nvSpPr>
          <p:spPr>
            <a:xfrm>
              <a:off x="28384" y="794835"/>
              <a:ext cx="4148008" cy="1080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00"/>
                  </a:solidFill>
                  <a:latin typeface="微软雅黑" pitchFamily="34" charset="-122"/>
                  <a:ea typeface="微软雅黑" pitchFamily="34" charset="-122"/>
                </a:rPr>
                <a:t>注意事项</a:t>
              </a:r>
              <a:endParaRPr kumimoji="0" lang="zh-CN" altLang="en-US" sz="2400" b="1" i="0" u="none" strike="noStrike" kern="0" cap="none" spc="0" normalizeH="0" baseline="0" noProof="0" dirty="0">
                <a:ln>
                  <a:noFill/>
                </a:ln>
                <a:solidFill>
                  <a:srgbClr val="FFFF00"/>
                </a:solidFill>
                <a:effectLst/>
                <a:uLnTx/>
                <a:uFillTx/>
                <a:latin typeface="微软雅黑" pitchFamily="34" charset="-122"/>
                <a:ea typeface="微软雅黑" pitchFamily="34" charset="-122"/>
              </a:endParaRPr>
            </a:p>
          </p:txBody>
        </p:sp>
        <p:sp>
          <p:nvSpPr>
            <p:cNvPr id="48" name="等腰三角形 47"/>
            <p:cNvSpPr/>
            <p:nvPr/>
          </p:nvSpPr>
          <p:spPr>
            <a:xfrm rot="5400000">
              <a:off x="4094940" y="1185259"/>
              <a:ext cx="400876" cy="294740"/>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Tree>
    <p:extLst>
      <p:ext uri="{BB962C8B-B14F-4D97-AF65-F5344CB8AC3E}">
        <p14:creationId xmlns:p14="http://schemas.microsoft.com/office/powerpoint/2010/main" val="39451461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p:cBhvr>
                                        <p:cTn id="12" dur="900"/>
                                        <p:tgtEl>
                                          <p:spTgt spid="23"/>
                                        </p:tgtEl>
                                      </p:cBhvr>
                                    </p:animEffect>
                                  </p:childTnLst>
                                </p:cTn>
                              </p:par>
                              <p:par>
                                <p:cTn id="13" presetID="2" presetClass="entr" presetSubtype="8" fill="hold"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0-#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0-#ppt_w/2"/>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24"/>
                                        </p:tgtEl>
                                        <p:attrNameLst>
                                          <p:attrName>r</p:attrName>
                                        </p:attrNameLst>
                                      </p:cBhvr>
                                    </p:animRot>
                                    <p:animRot by="-240000">
                                      <p:cBhvr>
                                        <p:cTn id="23" dur="200" fill="hold">
                                          <p:stCondLst>
                                            <p:cond delay="200"/>
                                          </p:stCondLst>
                                        </p:cTn>
                                        <p:tgtEl>
                                          <p:spTgt spid="24"/>
                                        </p:tgtEl>
                                        <p:attrNameLst>
                                          <p:attrName>r</p:attrName>
                                        </p:attrNameLst>
                                      </p:cBhvr>
                                    </p:animRot>
                                    <p:animRot by="240000">
                                      <p:cBhvr>
                                        <p:cTn id="24" dur="200" fill="hold">
                                          <p:stCondLst>
                                            <p:cond delay="400"/>
                                          </p:stCondLst>
                                        </p:cTn>
                                        <p:tgtEl>
                                          <p:spTgt spid="24"/>
                                        </p:tgtEl>
                                        <p:attrNameLst>
                                          <p:attrName>r</p:attrName>
                                        </p:attrNameLst>
                                      </p:cBhvr>
                                    </p:animRot>
                                    <p:animRot by="-240000">
                                      <p:cBhvr>
                                        <p:cTn id="25" dur="200" fill="hold">
                                          <p:stCondLst>
                                            <p:cond delay="600"/>
                                          </p:stCondLst>
                                        </p:cTn>
                                        <p:tgtEl>
                                          <p:spTgt spid="24"/>
                                        </p:tgtEl>
                                        <p:attrNameLst>
                                          <p:attrName>r</p:attrName>
                                        </p:attrNameLst>
                                      </p:cBhvr>
                                    </p:animRot>
                                    <p:animRot by="120000">
                                      <p:cBhvr>
                                        <p:cTn id="26" dur="200" fill="hold">
                                          <p:stCondLst>
                                            <p:cond delay="800"/>
                                          </p:stCondLst>
                                        </p:cTn>
                                        <p:tgtEl>
                                          <p:spTgt spid="24"/>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27"/>
                                        </p:tgtEl>
                                        <p:attrNameLst>
                                          <p:attrName>r</p:attrName>
                                        </p:attrNameLst>
                                      </p:cBhvr>
                                    </p:animRot>
                                    <p:animRot by="-240000">
                                      <p:cBhvr>
                                        <p:cTn id="29" dur="200" fill="hold">
                                          <p:stCondLst>
                                            <p:cond delay="200"/>
                                          </p:stCondLst>
                                        </p:cTn>
                                        <p:tgtEl>
                                          <p:spTgt spid="27"/>
                                        </p:tgtEl>
                                        <p:attrNameLst>
                                          <p:attrName>r</p:attrName>
                                        </p:attrNameLst>
                                      </p:cBhvr>
                                    </p:animRot>
                                    <p:animRot by="240000">
                                      <p:cBhvr>
                                        <p:cTn id="30" dur="200" fill="hold">
                                          <p:stCondLst>
                                            <p:cond delay="400"/>
                                          </p:stCondLst>
                                        </p:cTn>
                                        <p:tgtEl>
                                          <p:spTgt spid="27"/>
                                        </p:tgtEl>
                                        <p:attrNameLst>
                                          <p:attrName>r</p:attrName>
                                        </p:attrNameLst>
                                      </p:cBhvr>
                                    </p:animRot>
                                    <p:animRot by="-240000">
                                      <p:cBhvr>
                                        <p:cTn id="31" dur="200" fill="hold">
                                          <p:stCondLst>
                                            <p:cond delay="600"/>
                                          </p:stCondLst>
                                        </p:cTn>
                                        <p:tgtEl>
                                          <p:spTgt spid="27"/>
                                        </p:tgtEl>
                                        <p:attrNameLst>
                                          <p:attrName>r</p:attrName>
                                        </p:attrNameLst>
                                      </p:cBhvr>
                                    </p:animRot>
                                    <p:animRot by="120000">
                                      <p:cBhvr>
                                        <p:cTn id="32" dur="200" fill="hold">
                                          <p:stCondLst>
                                            <p:cond delay="800"/>
                                          </p:stCondLst>
                                        </p:cTn>
                                        <p:tgtEl>
                                          <p:spTgt spid="27"/>
                                        </p:tgtEl>
                                        <p:attrNameLst>
                                          <p:attrName>r</p:attrName>
                                        </p:attrNameLst>
                                      </p:cBhvr>
                                    </p:animRot>
                                  </p:childTnLst>
                                </p:cTn>
                              </p:par>
                              <p:par>
                                <p:cTn id="33" presetID="2" presetClass="entr" presetSubtype="8" fill="hold" nodeType="withEffect">
                                  <p:stCondLst>
                                    <p:cond delay="2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ppt_x</p:attrName>
                                        </p:attrNameLst>
                                      </p:cBhvr>
                                      <p:tavLst>
                                        <p:tav tm="0">
                                          <p:val>
                                            <p:strVal val="0-#ppt_w/2"/>
                                          </p:val>
                                        </p:tav>
                                        <p:tav tm="100000">
                                          <p:val>
                                            <p:strVal val="#ppt_x"/>
                                          </p:val>
                                        </p:tav>
                                      </p:tavLst>
                                    </p:anim>
                                    <p:anim calcmode="lin" valueType="num">
                                      <p:cBhvr>
                                        <p:cTn id="36" dur="500" fill="hold"/>
                                        <p:tgtEl>
                                          <p:spTgt spid="30"/>
                                        </p:tgtEl>
                                        <p:attrNameLst>
                                          <p:attrName>ppt_y</p:attrName>
                                        </p:attrNameLst>
                                      </p:cBhvr>
                                      <p:tavLst>
                                        <p:tav tm="0">
                                          <p:val>
                                            <p:strVal val="#ppt_y"/>
                                          </p:val>
                                        </p:tav>
                                        <p:tav tm="100000">
                                          <p:val>
                                            <p:strVal val="#ppt_y"/>
                                          </p:val>
                                        </p:tav>
                                      </p:tavLst>
                                    </p:anim>
                                  </p:childTnLst>
                                </p:cTn>
                              </p:par>
                              <p:par>
                                <p:cTn id="37" presetID="32" presetClass="emph" presetSubtype="0" fill="hold" nodeType="withEffect">
                                  <p:stCondLst>
                                    <p:cond delay="0"/>
                                  </p:stCondLst>
                                  <p:childTnLst>
                                    <p:animRot by="120000">
                                      <p:cBhvr>
                                        <p:cTn id="38" dur="100" fill="hold">
                                          <p:stCondLst>
                                            <p:cond delay="0"/>
                                          </p:stCondLst>
                                        </p:cTn>
                                        <p:tgtEl>
                                          <p:spTgt spid="30"/>
                                        </p:tgtEl>
                                        <p:attrNameLst>
                                          <p:attrName>r</p:attrName>
                                        </p:attrNameLst>
                                      </p:cBhvr>
                                    </p:animRot>
                                    <p:animRot by="-240000">
                                      <p:cBhvr>
                                        <p:cTn id="39" dur="200" fill="hold">
                                          <p:stCondLst>
                                            <p:cond delay="200"/>
                                          </p:stCondLst>
                                        </p:cTn>
                                        <p:tgtEl>
                                          <p:spTgt spid="30"/>
                                        </p:tgtEl>
                                        <p:attrNameLst>
                                          <p:attrName>r</p:attrName>
                                        </p:attrNameLst>
                                      </p:cBhvr>
                                    </p:animRot>
                                    <p:animRot by="240000">
                                      <p:cBhvr>
                                        <p:cTn id="40" dur="200" fill="hold">
                                          <p:stCondLst>
                                            <p:cond delay="400"/>
                                          </p:stCondLst>
                                        </p:cTn>
                                        <p:tgtEl>
                                          <p:spTgt spid="30"/>
                                        </p:tgtEl>
                                        <p:attrNameLst>
                                          <p:attrName>r</p:attrName>
                                        </p:attrNameLst>
                                      </p:cBhvr>
                                    </p:animRot>
                                    <p:animRot by="-240000">
                                      <p:cBhvr>
                                        <p:cTn id="41" dur="200" fill="hold">
                                          <p:stCondLst>
                                            <p:cond delay="600"/>
                                          </p:stCondLst>
                                        </p:cTn>
                                        <p:tgtEl>
                                          <p:spTgt spid="30"/>
                                        </p:tgtEl>
                                        <p:attrNameLst>
                                          <p:attrName>r</p:attrName>
                                        </p:attrNameLst>
                                      </p:cBhvr>
                                    </p:animRot>
                                    <p:animRot by="120000">
                                      <p:cBhvr>
                                        <p:cTn id="42" dur="200" fill="hold">
                                          <p:stCondLst>
                                            <p:cond delay="800"/>
                                          </p:stCondLst>
                                        </p:cTn>
                                        <p:tgtEl>
                                          <p:spTgt spid="30"/>
                                        </p:tgtEl>
                                        <p:attrNameLst>
                                          <p:attrName>r</p:attrName>
                                        </p:attrNameLst>
                                      </p:cBhvr>
                                    </p:animRot>
                                  </p:childTnLst>
                                </p:cTn>
                              </p:par>
                              <p:par>
                                <p:cTn id="43" presetID="2" presetClass="entr" presetSubtype="8" fill="hold" nodeType="withEffect">
                                  <p:stCondLst>
                                    <p:cond delay="20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ppt_x</p:attrName>
                                        </p:attrNameLst>
                                      </p:cBhvr>
                                      <p:tavLst>
                                        <p:tav tm="0">
                                          <p:val>
                                            <p:strVal val="0-#ppt_w/2"/>
                                          </p:val>
                                        </p:tav>
                                        <p:tav tm="100000">
                                          <p:val>
                                            <p:strVal val="#ppt_x"/>
                                          </p:val>
                                        </p:tav>
                                      </p:tavLst>
                                    </p:anim>
                                    <p:anim calcmode="lin" valueType="num">
                                      <p:cBhvr>
                                        <p:cTn id="46" dur="500" fill="hold"/>
                                        <p:tgtEl>
                                          <p:spTgt spid="33"/>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100" fill="hold">
                                          <p:stCondLst>
                                            <p:cond delay="0"/>
                                          </p:stCondLst>
                                        </p:cTn>
                                        <p:tgtEl>
                                          <p:spTgt spid="33"/>
                                        </p:tgtEl>
                                        <p:attrNameLst>
                                          <p:attrName>r</p:attrName>
                                        </p:attrNameLst>
                                      </p:cBhvr>
                                    </p:animRot>
                                    <p:animRot by="-240000">
                                      <p:cBhvr>
                                        <p:cTn id="49" dur="200" fill="hold">
                                          <p:stCondLst>
                                            <p:cond delay="200"/>
                                          </p:stCondLst>
                                        </p:cTn>
                                        <p:tgtEl>
                                          <p:spTgt spid="33"/>
                                        </p:tgtEl>
                                        <p:attrNameLst>
                                          <p:attrName>r</p:attrName>
                                        </p:attrNameLst>
                                      </p:cBhvr>
                                    </p:animRot>
                                    <p:animRot by="240000">
                                      <p:cBhvr>
                                        <p:cTn id="50" dur="200" fill="hold">
                                          <p:stCondLst>
                                            <p:cond delay="400"/>
                                          </p:stCondLst>
                                        </p:cTn>
                                        <p:tgtEl>
                                          <p:spTgt spid="33"/>
                                        </p:tgtEl>
                                        <p:attrNameLst>
                                          <p:attrName>r</p:attrName>
                                        </p:attrNameLst>
                                      </p:cBhvr>
                                    </p:animRot>
                                    <p:animRot by="-240000">
                                      <p:cBhvr>
                                        <p:cTn id="51" dur="200" fill="hold">
                                          <p:stCondLst>
                                            <p:cond delay="600"/>
                                          </p:stCondLst>
                                        </p:cTn>
                                        <p:tgtEl>
                                          <p:spTgt spid="33"/>
                                        </p:tgtEl>
                                        <p:attrNameLst>
                                          <p:attrName>r</p:attrName>
                                        </p:attrNameLst>
                                      </p:cBhvr>
                                    </p:animRot>
                                    <p:animRot by="120000">
                                      <p:cBhvr>
                                        <p:cTn id="52" dur="200" fill="hold">
                                          <p:stCondLst>
                                            <p:cond delay="800"/>
                                          </p:stCondLst>
                                        </p:cTn>
                                        <p:tgtEl>
                                          <p:spTgt spid="33"/>
                                        </p:tgtEl>
                                        <p:attrNameLst>
                                          <p:attrName>r</p:attrName>
                                        </p:attrNameLst>
                                      </p:cBhvr>
                                    </p:animRot>
                                  </p:childTnLst>
                                </p:cTn>
                              </p:par>
                            </p:childTnLst>
                          </p:cTn>
                        </p:par>
                        <p:par>
                          <p:cTn id="53" fill="hold">
                            <p:stCondLst>
                              <p:cond delay="1500"/>
                            </p:stCondLst>
                            <p:childTnLst>
                              <p:par>
                                <p:cTn id="54" presetID="14" presetClass="entr" presetSubtype="1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randombar(horizontal)">
                                      <p:cBhvr>
                                        <p:cTn id="59" dur="500"/>
                                        <p:tgtEl>
                                          <p:spTgt spid="39"/>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randombar(horizontal)">
                                      <p:cBhvr>
                                        <p:cTn id="62" dur="500"/>
                                        <p:tgtEl>
                                          <p:spTgt spid="37"/>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randombar(horizontal)">
                                      <p:cBhvr>
                                        <p:cTn id="65" dur="500"/>
                                        <p:tgtEl>
                                          <p:spTgt spid="38"/>
                                        </p:tgtEl>
                                      </p:cBhvr>
                                    </p:animEffect>
                                  </p:childTnLst>
                                </p:cTn>
                              </p:par>
                            </p:childTnLst>
                          </p:cTn>
                        </p:par>
                        <p:par>
                          <p:cTn id="66" fill="hold">
                            <p:stCondLst>
                              <p:cond delay="2000"/>
                            </p:stCondLst>
                            <p:childTnLst>
                              <p:par>
                                <p:cTn id="67" presetID="47"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300"/>
                                        <p:tgtEl>
                                          <p:spTgt spid="14"/>
                                        </p:tgtEl>
                                      </p:cBhvr>
                                    </p:animEffect>
                                    <p:anim calcmode="lin" valueType="num">
                                      <p:cBhvr>
                                        <p:cTn id="70" dur="300" fill="hold"/>
                                        <p:tgtEl>
                                          <p:spTgt spid="14"/>
                                        </p:tgtEl>
                                        <p:attrNameLst>
                                          <p:attrName>ppt_x</p:attrName>
                                        </p:attrNameLst>
                                      </p:cBhvr>
                                      <p:tavLst>
                                        <p:tav tm="0">
                                          <p:val>
                                            <p:strVal val="#ppt_x"/>
                                          </p:val>
                                        </p:tav>
                                        <p:tav tm="100000">
                                          <p:val>
                                            <p:strVal val="#ppt_x"/>
                                          </p:val>
                                        </p:tav>
                                      </p:tavLst>
                                    </p:anim>
                                    <p:anim calcmode="lin" valueType="num">
                                      <p:cBhvr>
                                        <p:cTn id="71" dur="300" fill="hold"/>
                                        <p:tgtEl>
                                          <p:spTgt spid="14"/>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300"/>
                                        <p:tgtEl>
                                          <p:spTgt spid="13"/>
                                        </p:tgtEl>
                                      </p:cBhvr>
                                    </p:animEffect>
                                    <p:anim calcmode="lin" valueType="num">
                                      <p:cBhvr>
                                        <p:cTn id="75" dur="300" fill="hold"/>
                                        <p:tgtEl>
                                          <p:spTgt spid="13"/>
                                        </p:tgtEl>
                                        <p:attrNameLst>
                                          <p:attrName>ppt_x</p:attrName>
                                        </p:attrNameLst>
                                      </p:cBhvr>
                                      <p:tavLst>
                                        <p:tav tm="0">
                                          <p:val>
                                            <p:strVal val="#ppt_x"/>
                                          </p:val>
                                        </p:tav>
                                        <p:tav tm="100000">
                                          <p:val>
                                            <p:strVal val="#ppt_x"/>
                                          </p:val>
                                        </p:tav>
                                      </p:tavLst>
                                    </p:anim>
                                    <p:anim calcmode="lin" valueType="num">
                                      <p:cBhvr>
                                        <p:cTn id="76" dur="300" fill="hold"/>
                                        <p:tgtEl>
                                          <p:spTgt spid="1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300"/>
                                        <p:tgtEl>
                                          <p:spTgt spid="12"/>
                                        </p:tgtEl>
                                      </p:cBhvr>
                                    </p:animEffect>
                                    <p:anim calcmode="lin" valueType="num">
                                      <p:cBhvr>
                                        <p:cTn id="80" dur="300" fill="hold"/>
                                        <p:tgtEl>
                                          <p:spTgt spid="12"/>
                                        </p:tgtEl>
                                        <p:attrNameLst>
                                          <p:attrName>ppt_x</p:attrName>
                                        </p:attrNameLst>
                                      </p:cBhvr>
                                      <p:tavLst>
                                        <p:tav tm="0">
                                          <p:val>
                                            <p:strVal val="#ppt_x"/>
                                          </p:val>
                                        </p:tav>
                                        <p:tav tm="100000">
                                          <p:val>
                                            <p:strVal val="#ppt_x"/>
                                          </p:val>
                                        </p:tav>
                                      </p:tavLst>
                                    </p:anim>
                                    <p:anim calcmode="lin" valueType="num">
                                      <p:cBhvr>
                                        <p:cTn id="81" dur="300" fill="hold"/>
                                        <p:tgtEl>
                                          <p:spTgt spid="12"/>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300"/>
                                        <p:tgtEl>
                                          <p:spTgt spid="11"/>
                                        </p:tgtEl>
                                      </p:cBhvr>
                                    </p:animEffect>
                                    <p:anim calcmode="lin" valueType="num">
                                      <p:cBhvr>
                                        <p:cTn id="85" dur="300" fill="hold"/>
                                        <p:tgtEl>
                                          <p:spTgt spid="11"/>
                                        </p:tgtEl>
                                        <p:attrNameLst>
                                          <p:attrName>ppt_x</p:attrName>
                                        </p:attrNameLst>
                                      </p:cBhvr>
                                      <p:tavLst>
                                        <p:tav tm="0">
                                          <p:val>
                                            <p:strVal val="#ppt_x"/>
                                          </p:val>
                                        </p:tav>
                                        <p:tav tm="100000">
                                          <p:val>
                                            <p:strVal val="#ppt_x"/>
                                          </p:val>
                                        </p:tav>
                                      </p:tavLst>
                                    </p:anim>
                                    <p:anim calcmode="lin" valueType="num">
                                      <p:cBhvr>
                                        <p:cTn id="86" dur="300" fill="hold"/>
                                        <p:tgtEl>
                                          <p:spTgt spid="11"/>
                                        </p:tgtEl>
                                        <p:attrNameLst>
                                          <p:attrName>ppt_y</p:attrName>
                                        </p:attrNameLst>
                                      </p:cBhvr>
                                      <p:tavLst>
                                        <p:tav tm="0">
                                          <p:val>
                                            <p:strVal val="#ppt_y-.1"/>
                                          </p:val>
                                        </p:tav>
                                        <p:tav tm="100000">
                                          <p:val>
                                            <p:strVal val="#ppt_y"/>
                                          </p:val>
                                        </p:tav>
                                      </p:tavLst>
                                    </p:anim>
                                  </p:childTnLst>
                                </p:cTn>
                              </p:par>
                            </p:childTnLst>
                          </p:cTn>
                        </p:par>
                        <p:par>
                          <p:cTn id="87" fill="hold">
                            <p:stCondLst>
                              <p:cond delay="2300"/>
                            </p:stCondLst>
                            <p:childTnLst>
                              <p:par>
                                <p:cTn id="88" presetID="42"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anim calcmode="lin" valueType="num">
                                      <p:cBhvr>
                                        <p:cTn id="91" dur="500" fill="hold"/>
                                        <p:tgtEl>
                                          <p:spTgt spid="16"/>
                                        </p:tgtEl>
                                        <p:attrNameLst>
                                          <p:attrName>ppt_x</p:attrName>
                                        </p:attrNameLst>
                                      </p:cBhvr>
                                      <p:tavLst>
                                        <p:tav tm="0">
                                          <p:val>
                                            <p:strVal val="#ppt_x"/>
                                          </p:val>
                                        </p:tav>
                                        <p:tav tm="100000">
                                          <p:val>
                                            <p:strVal val="#ppt_x"/>
                                          </p:val>
                                        </p:tav>
                                      </p:tavLst>
                                    </p:anim>
                                    <p:anim calcmode="lin" valueType="num">
                                      <p:cBhvr>
                                        <p:cTn id="92" dur="500" fill="hold"/>
                                        <p:tgtEl>
                                          <p:spTgt spid="16"/>
                                        </p:tgtEl>
                                        <p:attrNameLst>
                                          <p:attrName>ppt_y</p:attrName>
                                        </p:attrNameLst>
                                      </p:cBhvr>
                                      <p:tavLst>
                                        <p:tav tm="0">
                                          <p:val>
                                            <p:strVal val="#ppt_y+.1"/>
                                          </p:val>
                                        </p:tav>
                                        <p:tav tm="100000">
                                          <p:val>
                                            <p:strVal val="#ppt_y"/>
                                          </p:val>
                                        </p:tav>
                                      </p:tavLst>
                                    </p:anim>
                                  </p:childTnLst>
                                </p:cTn>
                              </p:par>
                            </p:childTnLst>
                          </p:cTn>
                        </p:par>
                        <p:par>
                          <p:cTn id="93" fill="hold">
                            <p:stCondLst>
                              <p:cond delay="2800"/>
                            </p:stCondLst>
                            <p:childTnLst>
                              <p:par>
                                <p:cTn id="94" presetID="42"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anim calcmode="lin" valueType="num">
                                      <p:cBhvr>
                                        <p:cTn id="97" dur="500" fill="hold"/>
                                        <p:tgtEl>
                                          <p:spTgt spid="18"/>
                                        </p:tgtEl>
                                        <p:attrNameLst>
                                          <p:attrName>ppt_x</p:attrName>
                                        </p:attrNameLst>
                                      </p:cBhvr>
                                      <p:tavLst>
                                        <p:tav tm="0">
                                          <p:val>
                                            <p:strVal val="#ppt_x"/>
                                          </p:val>
                                        </p:tav>
                                        <p:tav tm="100000">
                                          <p:val>
                                            <p:strVal val="#ppt_x"/>
                                          </p:val>
                                        </p:tav>
                                      </p:tavLst>
                                    </p:anim>
                                    <p:anim calcmode="lin" valueType="num">
                                      <p:cBhvr>
                                        <p:cTn id="98" dur="500" fill="hold"/>
                                        <p:tgtEl>
                                          <p:spTgt spid="18"/>
                                        </p:tgtEl>
                                        <p:attrNameLst>
                                          <p:attrName>ppt_y</p:attrName>
                                        </p:attrNameLst>
                                      </p:cBhvr>
                                      <p:tavLst>
                                        <p:tav tm="0">
                                          <p:val>
                                            <p:strVal val="#ppt_y+.1"/>
                                          </p:val>
                                        </p:tav>
                                        <p:tav tm="100000">
                                          <p:val>
                                            <p:strVal val="#ppt_y"/>
                                          </p:val>
                                        </p:tav>
                                      </p:tavLst>
                                    </p:anim>
                                  </p:childTnLst>
                                </p:cTn>
                              </p:par>
                            </p:childTnLst>
                          </p:cTn>
                        </p:par>
                        <p:par>
                          <p:cTn id="99" fill="hold">
                            <p:stCondLst>
                              <p:cond delay="3300"/>
                            </p:stCondLst>
                            <p:childTnLst>
                              <p:par>
                                <p:cTn id="100" presetID="42"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anim calcmode="lin" valueType="num">
                                      <p:cBhvr>
                                        <p:cTn id="103" dur="500" fill="hold"/>
                                        <p:tgtEl>
                                          <p:spTgt spid="20"/>
                                        </p:tgtEl>
                                        <p:attrNameLst>
                                          <p:attrName>ppt_x</p:attrName>
                                        </p:attrNameLst>
                                      </p:cBhvr>
                                      <p:tavLst>
                                        <p:tav tm="0">
                                          <p:val>
                                            <p:strVal val="#ppt_x"/>
                                          </p:val>
                                        </p:tav>
                                        <p:tav tm="100000">
                                          <p:val>
                                            <p:strVal val="#ppt_x"/>
                                          </p:val>
                                        </p:tav>
                                      </p:tavLst>
                                    </p:anim>
                                    <p:anim calcmode="lin" valueType="num">
                                      <p:cBhvr>
                                        <p:cTn id="104" dur="500" fill="hold"/>
                                        <p:tgtEl>
                                          <p:spTgt spid="20"/>
                                        </p:tgtEl>
                                        <p:attrNameLst>
                                          <p:attrName>ppt_y</p:attrName>
                                        </p:attrNameLst>
                                      </p:cBhvr>
                                      <p:tavLst>
                                        <p:tav tm="0">
                                          <p:val>
                                            <p:strVal val="#ppt_y+.1"/>
                                          </p:val>
                                        </p:tav>
                                        <p:tav tm="100000">
                                          <p:val>
                                            <p:strVal val="#ppt_y"/>
                                          </p:val>
                                        </p:tav>
                                      </p:tavLst>
                                    </p:anim>
                                  </p:childTnLst>
                                </p:cTn>
                              </p:par>
                            </p:childTnLst>
                          </p:cTn>
                        </p:par>
                        <p:par>
                          <p:cTn id="105" fill="hold">
                            <p:stCondLst>
                              <p:cond delay="3800"/>
                            </p:stCondLst>
                            <p:childTnLst>
                              <p:par>
                                <p:cTn id="106" presetID="42"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anim calcmode="lin" valueType="num">
                                      <p:cBhvr>
                                        <p:cTn id="109" dur="500" fill="hold"/>
                                        <p:tgtEl>
                                          <p:spTgt spid="22"/>
                                        </p:tgtEl>
                                        <p:attrNameLst>
                                          <p:attrName>ppt_x</p:attrName>
                                        </p:attrNameLst>
                                      </p:cBhvr>
                                      <p:tavLst>
                                        <p:tav tm="0">
                                          <p:val>
                                            <p:strVal val="#ppt_x"/>
                                          </p:val>
                                        </p:tav>
                                        <p:tav tm="100000">
                                          <p:val>
                                            <p:strVal val="#ppt_x"/>
                                          </p:val>
                                        </p:tav>
                                      </p:tavLst>
                                    </p:anim>
                                    <p:anim calcmode="lin" valueType="num">
                                      <p:cBhvr>
                                        <p:cTn id="110" dur="500" fill="hold"/>
                                        <p:tgtEl>
                                          <p:spTgt spid="22"/>
                                        </p:tgtEl>
                                        <p:attrNameLst>
                                          <p:attrName>ppt_y</p:attrName>
                                        </p:attrNameLst>
                                      </p:cBhvr>
                                      <p:tavLst>
                                        <p:tav tm="0">
                                          <p:val>
                                            <p:strVal val="#ppt_y+.1"/>
                                          </p:val>
                                        </p:tav>
                                        <p:tav tm="100000">
                                          <p:val>
                                            <p:strVal val="#ppt_y"/>
                                          </p:val>
                                        </p:tav>
                                      </p:tavLst>
                                    </p:anim>
                                  </p:childTnLst>
                                </p:cTn>
                              </p:par>
                              <p:par>
                                <p:cTn id="111" presetID="2" presetClass="entr" presetSubtype="8" fill="hold" nodeType="withEffect">
                                  <p:stCondLst>
                                    <p:cond delay="200"/>
                                  </p:stCondLst>
                                  <p:childTnLst>
                                    <p:set>
                                      <p:cBhvr>
                                        <p:cTn id="112" dur="1" fill="hold">
                                          <p:stCondLst>
                                            <p:cond delay="0"/>
                                          </p:stCondLst>
                                        </p:cTn>
                                        <p:tgtEl>
                                          <p:spTgt spid="42"/>
                                        </p:tgtEl>
                                        <p:attrNameLst>
                                          <p:attrName>style.visibility</p:attrName>
                                        </p:attrNameLst>
                                      </p:cBhvr>
                                      <p:to>
                                        <p:strVal val="visible"/>
                                      </p:to>
                                    </p:set>
                                    <p:anim calcmode="lin" valueType="num">
                                      <p:cBhvr>
                                        <p:cTn id="113" dur="500" fill="hold"/>
                                        <p:tgtEl>
                                          <p:spTgt spid="42"/>
                                        </p:tgtEl>
                                        <p:attrNameLst>
                                          <p:attrName>ppt_x</p:attrName>
                                        </p:attrNameLst>
                                      </p:cBhvr>
                                      <p:tavLst>
                                        <p:tav tm="0">
                                          <p:val>
                                            <p:strVal val="0-#ppt_w/2"/>
                                          </p:val>
                                        </p:tav>
                                        <p:tav tm="100000">
                                          <p:val>
                                            <p:strVal val="#ppt_x"/>
                                          </p:val>
                                        </p:tav>
                                      </p:tavLst>
                                    </p:anim>
                                    <p:anim calcmode="lin" valueType="num">
                                      <p:cBhvr>
                                        <p:cTn id="114" dur="500" fill="hold"/>
                                        <p:tgtEl>
                                          <p:spTgt spid="42"/>
                                        </p:tgtEl>
                                        <p:attrNameLst>
                                          <p:attrName>ppt_y</p:attrName>
                                        </p:attrNameLst>
                                      </p:cBhvr>
                                      <p:tavLst>
                                        <p:tav tm="0">
                                          <p:val>
                                            <p:strVal val="#ppt_y"/>
                                          </p:val>
                                        </p:tav>
                                        <p:tav tm="100000">
                                          <p:val>
                                            <p:strVal val="#ppt_y"/>
                                          </p:val>
                                        </p:tav>
                                      </p:tavLst>
                                    </p:anim>
                                  </p:childTnLst>
                                </p:cTn>
                              </p:par>
                              <p:par>
                                <p:cTn id="115" presetID="32" presetClass="emph" presetSubtype="0" fill="hold" nodeType="withEffect">
                                  <p:stCondLst>
                                    <p:cond delay="0"/>
                                  </p:stCondLst>
                                  <p:childTnLst>
                                    <p:animRot by="120000">
                                      <p:cBhvr>
                                        <p:cTn id="116" dur="100" fill="hold">
                                          <p:stCondLst>
                                            <p:cond delay="0"/>
                                          </p:stCondLst>
                                        </p:cTn>
                                        <p:tgtEl>
                                          <p:spTgt spid="42"/>
                                        </p:tgtEl>
                                        <p:attrNameLst>
                                          <p:attrName>r</p:attrName>
                                        </p:attrNameLst>
                                      </p:cBhvr>
                                    </p:animRot>
                                    <p:animRot by="-240000">
                                      <p:cBhvr>
                                        <p:cTn id="117" dur="200" fill="hold">
                                          <p:stCondLst>
                                            <p:cond delay="200"/>
                                          </p:stCondLst>
                                        </p:cTn>
                                        <p:tgtEl>
                                          <p:spTgt spid="42"/>
                                        </p:tgtEl>
                                        <p:attrNameLst>
                                          <p:attrName>r</p:attrName>
                                        </p:attrNameLst>
                                      </p:cBhvr>
                                    </p:animRot>
                                    <p:animRot by="240000">
                                      <p:cBhvr>
                                        <p:cTn id="118" dur="200" fill="hold">
                                          <p:stCondLst>
                                            <p:cond delay="400"/>
                                          </p:stCondLst>
                                        </p:cTn>
                                        <p:tgtEl>
                                          <p:spTgt spid="42"/>
                                        </p:tgtEl>
                                        <p:attrNameLst>
                                          <p:attrName>r</p:attrName>
                                        </p:attrNameLst>
                                      </p:cBhvr>
                                    </p:animRot>
                                    <p:animRot by="-240000">
                                      <p:cBhvr>
                                        <p:cTn id="119" dur="200" fill="hold">
                                          <p:stCondLst>
                                            <p:cond delay="600"/>
                                          </p:stCondLst>
                                        </p:cTn>
                                        <p:tgtEl>
                                          <p:spTgt spid="42"/>
                                        </p:tgtEl>
                                        <p:attrNameLst>
                                          <p:attrName>r</p:attrName>
                                        </p:attrNameLst>
                                      </p:cBhvr>
                                    </p:animRot>
                                    <p:animRot by="120000">
                                      <p:cBhvr>
                                        <p:cTn id="120" dur="200" fill="hold">
                                          <p:stCondLst>
                                            <p:cond delay="800"/>
                                          </p:stCondLst>
                                        </p:cTn>
                                        <p:tgtEl>
                                          <p:spTgt spid="42"/>
                                        </p:tgtEl>
                                        <p:attrNameLst>
                                          <p:attrName>r</p:attrName>
                                        </p:attrNameLst>
                                      </p:cBhvr>
                                    </p:animRot>
                                  </p:childTnLst>
                                </p:cTn>
                              </p:par>
                            </p:childTnLst>
                          </p:cTn>
                        </p:par>
                        <p:par>
                          <p:cTn id="121" fill="hold">
                            <p:stCondLst>
                              <p:cond delay="4800"/>
                            </p:stCondLst>
                            <p:childTnLst>
                              <p:par>
                                <p:cTn id="122" presetID="47" presetClass="entr" presetSubtype="0"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300"/>
                                        <p:tgtEl>
                                          <p:spTgt spid="40"/>
                                        </p:tgtEl>
                                      </p:cBhvr>
                                    </p:animEffect>
                                    <p:anim calcmode="lin" valueType="num">
                                      <p:cBhvr>
                                        <p:cTn id="125" dur="300" fill="hold"/>
                                        <p:tgtEl>
                                          <p:spTgt spid="40"/>
                                        </p:tgtEl>
                                        <p:attrNameLst>
                                          <p:attrName>ppt_x</p:attrName>
                                        </p:attrNameLst>
                                      </p:cBhvr>
                                      <p:tavLst>
                                        <p:tav tm="0">
                                          <p:val>
                                            <p:strVal val="#ppt_x"/>
                                          </p:val>
                                        </p:tav>
                                        <p:tav tm="100000">
                                          <p:val>
                                            <p:strVal val="#ppt_x"/>
                                          </p:val>
                                        </p:tav>
                                      </p:tavLst>
                                    </p:anim>
                                    <p:anim calcmode="lin" valueType="num">
                                      <p:cBhvr>
                                        <p:cTn id="126" dur="300" fill="hold"/>
                                        <p:tgtEl>
                                          <p:spTgt spid="40"/>
                                        </p:tgtEl>
                                        <p:attrNameLst>
                                          <p:attrName>ppt_y</p:attrName>
                                        </p:attrNameLst>
                                      </p:cBhvr>
                                      <p:tavLst>
                                        <p:tav tm="0">
                                          <p:val>
                                            <p:strVal val="#ppt_y-.1"/>
                                          </p:val>
                                        </p:tav>
                                        <p:tav tm="100000">
                                          <p:val>
                                            <p:strVal val="#ppt_y"/>
                                          </p:val>
                                        </p:tav>
                                      </p:tavLst>
                                    </p:anim>
                                  </p:childTnLst>
                                </p:cTn>
                              </p:par>
                            </p:childTnLst>
                          </p:cTn>
                        </p:par>
                        <p:par>
                          <p:cTn id="127" fill="hold">
                            <p:stCondLst>
                              <p:cond delay="5100"/>
                            </p:stCondLst>
                            <p:childTnLst>
                              <p:par>
                                <p:cTn id="128" presetID="42" presetClass="entr" presetSubtype="0" fill="hold" grpId="0" nodeType="after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
                                        <p:tgtEl>
                                          <p:spTgt spid="41"/>
                                        </p:tgtEl>
                                      </p:cBhvr>
                                    </p:animEffect>
                                    <p:anim calcmode="lin" valueType="num">
                                      <p:cBhvr>
                                        <p:cTn id="131" dur="500" fill="hold"/>
                                        <p:tgtEl>
                                          <p:spTgt spid="41"/>
                                        </p:tgtEl>
                                        <p:attrNameLst>
                                          <p:attrName>ppt_x</p:attrName>
                                        </p:attrNameLst>
                                      </p:cBhvr>
                                      <p:tavLst>
                                        <p:tav tm="0">
                                          <p:val>
                                            <p:strVal val="#ppt_x"/>
                                          </p:val>
                                        </p:tav>
                                        <p:tav tm="100000">
                                          <p:val>
                                            <p:strVal val="#ppt_x"/>
                                          </p:val>
                                        </p:tav>
                                      </p:tavLst>
                                    </p:anim>
                                    <p:anim calcmode="lin" valueType="num">
                                      <p:cBhvr>
                                        <p:cTn id="132" dur="500" fill="hold"/>
                                        <p:tgtEl>
                                          <p:spTgt spid="41"/>
                                        </p:tgtEl>
                                        <p:attrNameLst>
                                          <p:attrName>ppt_y</p:attrName>
                                        </p:attrNameLst>
                                      </p:cBhvr>
                                      <p:tavLst>
                                        <p:tav tm="0">
                                          <p:val>
                                            <p:strVal val="#ppt_y+.1"/>
                                          </p:val>
                                        </p:tav>
                                        <p:tav tm="100000">
                                          <p:val>
                                            <p:strVal val="#ppt_y"/>
                                          </p:val>
                                        </p:tav>
                                      </p:tavLst>
                                    </p:anim>
                                  </p:childTnLst>
                                </p:cTn>
                              </p:par>
                              <p:par>
                                <p:cTn id="133" presetID="14" presetClass="entr" presetSubtype="10"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Effect transition="in" filter="randombar(horizontal)">
                                      <p:cBhvr>
                                        <p:cTn id="135" dur="500"/>
                                        <p:tgtEl>
                                          <p:spTgt spid="45"/>
                                        </p:tgtEl>
                                      </p:cBhvr>
                                    </p:animEffect>
                                  </p:childTnLst>
                                </p:cTn>
                              </p:par>
                            </p:childTnLst>
                          </p:cTn>
                        </p:par>
                        <p:par>
                          <p:cTn id="136" fill="hold">
                            <p:stCondLst>
                              <p:cond delay="5600"/>
                            </p:stCondLst>
                            <p:childTnLst>
                              <p:par>
                                <p:cTn id="137" presetID="2" presetClass="entr" presetSubtype="8" fill="hold"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additive="base">
                                        <p:cTn id="139" dur="500" fill="hold"/>
                                        <p:tgtEl>
                                          <p:spTgt spid="46"/>
                                        </p:tgtEl>
                                        <p:attrNameLst>
                                          <p:attrName>ppt_x</p:attrName>
                                        </p:attrNameLst>
                                      </p:cBhvr>
                                      <p:tavLst>
                                        <p:tav tm="0">
                                          <p:val>
                                            <p:strVal val="0-#ppt_w/2"/>
                                          </p:val>
                                        </p:tav>
                                        <p:tav tm="100000">
                                          <p:val>
                                            <p:strVal val="#ppt_x"/>
                                          </p:val>
                                        </p:tav>
                                      </p:tavLst>
                                    </p:anim>
                                    <p:anim calcmode="lin" valueType="num">
                                      <p:cBhvr additive="base">
                                        <p:cTn id="14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P spid="23" grpId="0" bldLvl="0" animBg="1" autoUpdateAnimBg="0"/>
      <p:bldP spid="36" grpId="0"/>
      <p:bldP spid="37" grpId="0"/>
      <p:bldP spid="38" grpId="0"/>
      <p:bldP spid="39" grpId="0"/>
      <p:bldP spid="41"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9191" y="125155"/>
            <a:ext cx="4776265" cy="694399"/>
          </a:xfrm>
          <a:prstGeom prst="rect">
            <a:avLst/>
          </a:prstGeom>
        </p:spPr>
        <p:txBody>
          <a:bodyPr lIns="121899" tIns="60949" rIns="121899" bIns="60949"/>
          <a:lstStyle/>
          <a:p>
            <a:pPr>
              <a:lnSpc>
                <a:spcPct val="130000"/>
              </a:lnSpc>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1. </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体能模块学业质量水平</a:t>
            </a:r>
          </a:p>
        </p:txBody>
      </p:sp>
      <p:graphicFrame>
        <p:nvGraphicFramePr>
          <p:cNvPr id="6" name="表格 5"/>
          <p:cNvGraphicFramePr>
            <a:graphicFrameLocks noGrp="1"/>
          </p:cNvGraphicFramePr>
          <p:nvPr>
            <p:extLst>
              <p:ext uri="{D42A27DB-BD31-4B8C-83A1-F6EECF244321}">
                <p14:modId xmlns:p14="http://schemas.microsoft.com/office/powerpoint/2010/main" val="1093199184"/>
              </p:ext>
            </p:extLst>
          </p:nvPr>
        </p:nvGraphicFramePr>
        <p:xfrm>
          <a:off x="383116" y="1517705"/>
          <a:ext cx="11425767" cy="4769496"/>
        </p:xfrm>
        <a:graphic>
          <a:graphicData uri="http://schemas.openxmlformats.org/drawingml/2006/table">
            <a:tbl>
              <a:tblPr firstRow="1" firstCol="1" lastRow="1" lastCol="1" bandRow="1" bandCol="1"/>
              <a:tblGrid>
                <a:gridCol w="1151036">
                  <a:extLst>
                    <a:ext uri="{9D8B030D-6E8A-4147-A177-3AD203B41FA5}">
                      <a16:colId xmlns:a16="http://schemas.microsoft.com/office/drawing/2014/main" val="20000"/>
                    </a:ext>
                  </a:extLst>
                </a:gridCol>
                <a:gridCol w="10274731">
                  <a:extLst>
                    <a:ext uri="{9D8B030D-6E8A-4147-A177-3AD203B41FA5}">
                      <a16:colId xmlns:a16="http://schemas.microsoft.com/office/drawing/2014/main" val="20001"/>
                    </a:ext>
                  </a:extLst>
                </a:gridCol>
              </a:tblGrid>
              <a:tr h="457059">
                <a:tc>
                  <a:txBody>
                    <a:bodyPr/>
                    <a:lstStyle/>
                    <a:p>
                      <a:pPr algn="ctr">
                        <a:lnSpc>
                          <a:spcPct val="130000"/>
                        </a:lnSpc>
                        <a:spcBef>
                          <a:spcPts val="0"/>
                        </a:spcBef>
                        <a:spcAft>
                          <a:spcPts val="0"/>
                        </a:spcAft>
                      </a:pPr>
                      <a:r>
                        <a:rPr lang="zh-CN" sz="2000" b="1" kern="100" dirty="0">
                          <a:solidFill>
                            <a:srgbClr val="C00000"/>
                          </a:solidFill>
                          <a:effectLst/>
                          <a:latin typeface="+mn-lt"/>
                          <a:ea typeface="+mn-ea"/>
                          <a:cs typeface="+mn-ea"/>
                          <a:sym typeface="+mn-lt"/>
                        </a:rPr>
                        <a:t>水平等级</a:t>
                      </a:r>
                      <a:endParaRPr lang="zh-CN" sz="2000" kern="100" dirty="0">
                        <a:solidFill>
                          <a:srgbClr val="C00000"/>
                        </a:solidFill>
                        <a:effectLst/>
                        <a:latin typeface="+mn-lt"/>
                        <a:ea typeface="+mn-ea"/>
                        <a:cs typeface="+mn-ea"/>
                        <a:sym typeface="+mn-lt"/>
                      </a:endParaRPr>
                    </a:p>
                  </a:txBody>
                  <a:tcPr marL="29791" marR="29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0"/>
                        </a:spcBef>
                        <a:spcAft>
                          <a:spcPts val="0"/>
                        </a:spcAft>
                      </a:pPr>
                      <a:r>
                        <a:rPr lang="zh-CN" sz="2000" b="1" kern="100" dirty="0">
                          <a:solidFill>
                            <a:srgbClr val="C00000"/>
                          </a:solidFill>
                          <a:effectLst/>
                          <a:latin typeface="+mn-lt"/>
                          <a:ea typeface="+mn-ea"/>
                          <a:cs typeface="+mn-ea"/>
                          <a:sym typeface="+mn-lt"/>
                        </a:rPr>
                        <a:t>质量描述</a:t>
                      </a:r>
                      <a:endParaRPr lang="zh-CN" sz="2000" kern="100" dirty="0">
                        <a:solidFill>
                          <a:srgbClr val="C00000"/>
                        </a:solidFill>
                        <a:effectLst/>
                        <a:latin typeface="+mn-lt"/>
                        <a:ea typeface="+mn-ea"/>
                        <a:cs typeface="+mn-ea"/>
                        <a:sym typeface="+mn-lt"/>
                      </a:endParaRPr>
                    </a:p>
                  </a:txBody>
                  <a:tcPr marL="29791" marR="297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84201">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1</a:t>
                      </a:r>
                      <a:endParaRPr lang="zh-CN" sz="2000" kern="100" dirty="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1-1 </a:t>
                      </a:r>
                      <a:r>
                        <a:rPr lang="zh-CN" altLang="en-US" sz="2000" kern="100" dirty="0" smtClean="0">
                          <a:solidFill>
                            <a:schemeClr val="tx1">
                              <a:lumMod val="85000"/>
                              <a:lumOff val="15000"/>
                            </a:schemeClr>
                          </a:solidFill>
                          <a:effectLst/>
                          <a:latin typeface="+mn-lt"/>
                          <a:ea typeface="+mn-ea"/>
                          <a:cs typeface="+mn-ea"/>
                          <a:sym typeface="+mn-lt"/>
                        </a:rPr>
                        <a:t>了解体能对于个人生活、学习和健康的重要性</a:t>
                      </a:r>
                      <a:r>
                        <a:rPr lang="en-US" altLang="zh-CN" sz="2000" kern="100" dirty="0" smtClean="0">
                          <a:solidFill>
                            <a:schemeClr val="tx1">
                              <a:lumMod val="85000"/>
                              <a:lumOff val="15000"/>
                            </a:schemeClr>
                          </a:solidFill>
                          <a:effectLst/>
                          <a:latin typeface="+mn-lt"/>
                          <a:ea typeface="+mn-ea"/>
                          <a:cs typeface="+mn-ea"/>
                          <a:sym typeface="+mn-lt"/>
                        </a:rPr>
                        <a:t>,</a:t>
                      </a:r>
                      <a:r>
                        <a:rPr lang="zh-CN" altLang="en-US" sz="2000" kern="100" dirty="0" smtClean="0">
                          <a:solidFill>
                            <a:schemeClr val="tx1">
                              <a:lumMod val="85000"/>
                              <a:lumOff val="15000"/>
                            </a:schemeClr>
                          </a:solidFill>
                          <a:effectLst/>
                          <a:latin typeface="+mn-lt"/>
                          <a:ea typeface="+mn-ea"/>
                          <a:cs typeface="+mn-ea"/>
                          <a:sym typeface="+mn-lt"/>
                        </a:rPr>
                        <a:t>以及与健康相关的体能和与动作技能相关的体能的分类和内涵，掌握体能练习中的适度负荷和循序渐进原则，在教师的指导下参与多种体能练习。</a:t>
                      </a:r>
                    </a:p>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1-2 </a:t>
                      </a:r>
                      <a:r>
                        <a:rPr lang="zh-CN" altLang="en-US" sz="2000" kern="100" dirty="0" smtClean="0">
                          <a:solidFill>
                            <a:schemeClr val="tx1">
                              <a:lumMod val="85000"/>
                              <a:lumOff val="15000"/>
                            </a:schemeClr>
                          </a:solidFill>
                          <a:effectLst/>
                          <a:latin typeface="+mn-lt"/>
                          <a:ea typeface="+mn-ea"/>
                          <a:cs typeface="+mn-ea"/>
                          <a:sym typeface="+mn-lt"/>
                        </a:rPr>
                        <a:t>在体能练习过程中不怕困难、坚持到底，能够与同伴合作学习，具有一 定的竞争意识。</a:t>
                      </a:r>
                    </a:p>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1-3 </a:t>
                      </a:r>
                      <a:r>
                        <a:rPr lang="zh-CN" altLang="en-US" sz="2000" kern="100" dirty="0" smtClean="0">
                          <a:solidFill>
                            <a:schemeClr val="tx1">
                              <a:lumMod val="85000"/>
                              <a:lumOff val="15000"/>
                            </a:schemeClr>
                          </a:solidFill>
                          <a:effectLst/>
                          <a:latin typeface="+mn-lt"/>
                          <a:ea typeface="+mn-ea"/>
                          <a:cs typeface="+mn-ea"/>
                          <a:sym typeface="+mn-lt"/>
                        </a:rPr>
                        <a:t>每周进行 </a:t>
                      </a:r>
                      <a:r>
                        <a:rPr lang="en-US" altLang="zh-CN" sz="2000" kern="100" dirty="0" smtClean="0">
                          <a:solidFill>
                            <a:schemeClr val="tx1">
                              <a:lumMod val="85000"/>
                              <a:lumOff val="15000"/>
                            </a:schemeClr>
                          </a:solidFill>
                          <a:effectLst/>
                          <a:latin typeface="+mn-lt"/>
                          <a:ea typeface="+mn-ea"/>
                          <a:cs typeface="+mn-ea"/>
                          <a:sym typeface="+mn-lt"/>
                        </a:rPr>
                        <a:t>1 </a:t>
                      </a:r>
                      <a:r>
                        <a:rPr lang="zh-CN" altLang="en-US" sz="2000" kern="100" dirty="0" smtClean="0">
                          <a:solidFill>
                            <a:schemeClr val="tx1">
                              <a:lumMod val="85000"/>
                              <a:lumOff val="15000"/>
                            </a:schemeClr>
                          </a:solidFill>
                          <a:effectLst/>
                          <a:latin typeface="+mn-lt"/>
                          <a:ea typeface="+mn-ea"/>
                          <a:cs typeface="+mn-ea"/>
                          <a:sym typeface="+mn-lt"/>
                        </a:rPr>
                        <a:t>次课外的体能练习。</a:t>
                      </a: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059">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a:t>
                      </a:r>
                      <a:endParaRPr lang="zh-CN" sz="2000" kern="100" dirty="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059">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3</a:t>
                      </a:r>
                      <a:endParaRPr lang="zh-CN" sz="2000" kern="100" dirty="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2000" kern="100" dirty="0" smtClean="0">
                          <a:solidFill>
                            <a:schemeClr val="tx1">
                              <a:lumMod val="85000"/>
                              <a:lumOff val="15000"/>
                            </a:schemeClr>
                          </a:solidFill>
                          <a:effectLst/>
                          <a:latin typeface="+mn-lt"/>
                          <a:ea typeface="+mn-ea"/>
                          <a:cs typeface="+mn-ea"/>
                          <a:sym typeface="+mn-lt"/>
                        </a:rPr>
                        <a:t>……</a:t>
                      </a:r>
                      <a:endParaRPr lang="zh-CN" altLang="zh-CN" sz="2000" kern="100" dirty="0" smtClean="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059">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4</a:t>
                      </a:r>
                      <a:endParaRPr lang="zh-CN" sz="2000" kern="100" dirty="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2000" kern="100" dirty="0" smtClean="0">
                          <a:solidFill>
                            <a:schemeClr val="tx1">
                              <a:lumMod val="85000"/>
                              <a:lumOff val="15000"/>
                            </a:schemeClr>
                          </a:solidFill>
                          <a:effectLst/>
                          <a:latin typeface="+mn-lt"/>
                          <a:ea typeface="+mn-ea"/>
                          <a:cs typeface="+mn-ea"/>
                          <a:sym typeface="+mn-lt"/>
                        </a:rPr>
                        <a:t>……</a:t>
                      </a:r>
                      <a:endParaRPr lang="zh-CN" altLang="zh-CN" sz="2000" kern="100" dirty="0" smtClean="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7059">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5</a:t>
                      </a:r>
                      <a:endParaRPr lang="zh-CN" sz="2000" kern="100" dirty="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2000" kern="100" dirty="0" smtClean="0">
                          <a:solidFill>
                            <a:schemeClr val="tx1">
                              <a:lumMod val="85000"/>
                              <a:lumOff val="15000"/>
                            </a:schemeClr>
                          </a:solidFill>
                          <a:effectLst/>
                          <a:latin typeface="+mn-lt"/>
                          <a:ea typeface="+mn-ea"/>
                          <a:cs typeface="+mn-ea"/>
                          <a:sym typeface="+mn-lt"/>
                        </a:rPr>
                        <a:t>……</a:t>
                      </a:r>
                      <a:endParaRPr lang="zh-CN" altLang="zh-CN" sz="2000" kern="100" dirty="0" smtClean="0">
                        <a:solidFill>
                          <a:schemeClr val="tx1">
                            <a:lumMod val="85000"/>
                            <a:lumOff val="15000"/>
                          </a:schemeClr>
                        </a:solidFill>
                        <a:effectLst/>
                        <a:latin typeface="+mn-lt"/>
                        <a:ea typeface="+mn-ea"/>
                        <a:cs typeface="+mn-ea"/>
                        <a:sym typeface="+mn-lt"/>
                      </a:endParaRPr>
                    </a:p>
                  </a:txBody>
                  <a:tcPr marL="29791" marR="297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11668" y="146405"/>
            <a:ext cx="5600209" cy="694399"/>
          </a:xfrm>
          <a:prstGeom prst="rect">
            <a:avLst/>
          </a:prstGeom>
        </p:spPr>
        <p:txBody>
          <a:bodyPr lIns="121899" tIns="60949" rIns="121899" bIns="60949"/>
          <a:lstStyle/>
          <a:p>
            <a:pPr>
              <a:lnSpc>
                <a:spcPct val="130000"/>
              </a:lnSpc>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2. </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健康教育</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模块学业质量水平</a:t>
            </a:r>
          </a:p>
        </p:txBody>
      </p:sp>
      <p:graphicFrame>
        <p:nvGraphicFramePr>
          <p:cNvPr id="6" name="表格 5"/>
          <p:cNvGraphicFramePr>
            <a:graphicFrameLocks noGrp="1"/>
          </p:cNvGraphicFramePr>
          <p:nvPr>
            <p:extLst>
              <p:ext uri="{D42A27DB-BD31-4B8C-83A1-F6EECF244321}">
                <p14:modId xmlns:p14="http://schemas.microsoft.com/office/powerpoint/2010/main" val="275781406"/>
              </p:ext>
            </p:extLst>
          </p:nvPr>
        </p:nvGraphicFramePr>
        <p:xfrm>
          <a:off x="577513" y="1313464"/>
          <a:ext cx="10790382" cy="4696691"/>
        </p:xfrm>
        <a:graphic>
          <a:graphicData uri="http://schemas.openxmlformats.org/drawingml/2006/table">
            <a:tbl>
              <a:tblPr/>
              <a:tblGrid>
                <a:gridCol w="1178911">
                  <a:extLst>
                    <a:ext uri="{9D8B030D-6E8A-4147-A177-3AD203B41FA5}">
                      <a16:colId xmlns:a16="http://schemas.microsoft.com/office/drawing/2014/main" val="20000"/>
                    </a:ext>
                  </a:extLst>
                </a:gridCol>
                <a:gridCol w="9611471">
                  <a:extLst>
                    <a:ext uri="{9D8B030D-6E8A-4147-A177-3AD203B41FA5}">
                      <a16:colId xmlns:a16="http://schemas.microsoft.com/office/drawing/2014/main" val="20001"/>
                    </a:ext>
                  </a:extLst>
                </a:gridCol>
              </a:tblGrid>
              <a:tr h="404148">
                <a:tc>
                  <a:txBody>
                    <a:bodyPr/>
                    <a:lstStyle/>
                    <a:p>
                      <a:pPr algn="ctr">
                        <a:lnSpc>
                          <a:spcPct val="130000"/>
                        </a:lnSpc>
                        <a:spcBef>
                          <a:spcPts val="0"/>
                        </a:spcBef>
                        <a:spcAft>
                          <a:spcPts val="0"/>
                        </a:spcAft>
                      </a:pPr>
                      <a:r>
                        <a:rPr lang="zh-CN" sz="2000" b="1" kern="100" dirty="0">
                          <a:solidFill>
                            <a:srgbClr val="C00000"/>
                          </a:solidFill>
                          <a:effectLst/>
                          <a:latin typeface="+mn-lt"/>
                          <a:ea typeface="+mn-ea"/>
                          <a:cs typeface="+mn-ea"/>
                          <a:sym typeface="+mn-lt"/>
                        </a:rPr>
                        <a:t>水平等级</a:t>
                      </a:r>
                      <a:endParaRPr lang="zh-CN" sz="2000" kern="100" dirty="0">
                        <a:solidFill>
                          <a:srgbClr val="C00000"/>
                        </a:solidFill>
                        <a:effectLst/>
                        <a:latin typeface="+mn-lt"/>
                        <a:ea typeface="+mn-ea"/>
                        <a:cs typeface="+mn-ea"/>
                        <a:sym typeface="+mn-lt"/>
                      </a:endParaRPr>
                    </a:p>
                  </a:txBody>
                  <a:tcPr marL="33289" marR="33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0"/>
                        </a:spcBef>
                        <a:spcAft>
                          <a:spcPts val="0"/>
                        </a:spcAft>
                      </a:pPr>
                      <a:r>
                        <a:rPr lang="zh-CN" sz="2000" b="1" kern="100" dirty="0">
                          <a:solidFill>
                            <a:srgbClr val="C00000"/>
                          </a:solidFill>
                          <a:effectLst/>
                          <a:latin typeface="+mn-lt"/>
                          <a:ea typeface="+mn-ea"/>
                          <a:cs typeface="+mn-ea"/>
                          <a:sym typeface="+mn-lt"/>
                        </a:rPr>
                        <a:t>质量描述</a:t>
                      </a:r>
                      <a:endParaRPr lang="zh-CN" sz="2000" kern="100" dirty="0">
                        <a:solidFill>
                          <a:srgbClr val="C00000"/>
                        </a:solidFill>
                        <a:effectLst/>
                        <a:latin typeface="+mn-lt"/>
                        <a:ea typeface="+mn-ea"/>
                        <a:cs typeface="+mn-ea"/>
                        <a:sym typeface="+mn-lt"/>
                      </a:endParaRPr>
                    </a:p>
                  </a:txBody>
                  <a:tcPr marL="33289" marR="332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4148">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1</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7534">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2-1 </a:t>
                      </a:r>
                      <a:r>
                        <a:rPr lang="zh-CN" altLang="en-US" sz="2000" kern="100" dirty="0" smtClean="0">
                          <a:solidFill>
                            <a:schemeClr val="tx1">
                              <a:lumMod val="85000"/>
                              <a:lumOff val="15000"/>
                            </a:schemeClr>
                          </a:solidFill>
                          <a:effectLst/>
                          <a:latin typeface="+mn-lt"/>
                          <a:ea typeface="+mn-ea"/>
                          <a:cs typeface="+mn-ea"/>
                          <a:sym typeface="+mn-lt"/>
                        </a:rPr>
                        <a:t>理解生活方式对健康的影响，积极参与校内外体育锻炼；</a:t>
                      </a:r>
                    </a:p>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2-2 </a:t>
                      </a:r>
                      <a:r>
                        <a:rPr lang="zh-CN" altLang="en-US" sz="2000" kern="100" dirty="0" smtClean="0">
                          <a:solidFill>
                            <a:schemeClr val="tx1">
                              <a:lumMod val="85000"/>
                              <a:lumOff val="15000"/>
                            </a:schemeClr>
                          </a:solidFill>
                          <a:effectLst/>
                          <a:latin typeface="+mn-lt"/>
                          <a:ea typeface="+mn-ea"/>
                          <a:cs typeface="+mn-ea"/>
                          <a:sym typeface="+mn-lt"/>
                        </a:rPr>
                        <a:t>理解膳食和营养均衡的作用，将所学的卫生保健、环境、疾病预防、心理健康、人际交往、安全避险等方面的知识运用于学习和生活中；</a:t>
                      </a:r>
                    </a:p>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2-3 </a:t>
                      </a:r>
                      <a:r>
                        <a:rPr lang="zh-CN" altLang="en-US" sz="2000" kern="100" dirty="0" smtClean="0">
                          <a:solidFill>
                            <a:schemeClr val="tx1">
                              <a:lumMod val="85000"/>
                              <a:lumOff val="15000"/>
                            </a:schemeClr>
                          </a:solidFill>
                          <a:effectLst/>
                          <a:latin typeface="+mn-lt"/>
                          <a:ea typeface="+mn-ea"/>
                          <a:cs typeface="+mn-ea"/>
                          <a:sym typeface="+mn-lt"/>
                        </a:rPr>
                        <a:t>在运动、学习和生活中保持较好的情绪稳定性；</a:t>
                      </a:r>
                      <a:endParaRPr lang="en-US" altLang="zh-CN" sz="2000" kern="100" dirty="0" smtClean="0">
                        <a:solidFill>
                          <a:schemeClr val="tx1">
                            <a:lumMod val="85000"/>
                            <a:lumOff val="15000"/>
                          </a:schemeClr>
                        </a:solidFill>
                        <a:effectLst/>
                        <a:latin typeface="+mn-lt"/>
                        <a:ea typeface="+mn-ea"/>
                        <a:cs typeface="+mn-ea"/>
                        <a:sym typeface="+mn-lt"/>
                      </a:endParaRPr>
                    </a:p>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2-4 </a:t>
                      </a:r>
                      <a:r>
                        <a:rPr lang="zh-CN" altLang="en-US" sz="2000" kern="100" dirty="0" smtClean="0">
                          <a:solidFill>
                            <a:schemeClr val="tx1">
                              <a:lumMod val="85000"/>
                              <a:lumOff val="15000"/>
                            </a:schemeClr>
                          </a:solidFill>
                          <a:effectLst/>
                          <a:latin typeface="+mn-lt"/>
                          <a:ea typeface="+mn-ea"/>
                          <a:cs typeface="+mn-ea"/>
                          <a:sym typeface="+mn-lt"/>
                        </a:rPr>
                        <a:t>较好地处理人际关系，积极与他人交流合作；</a:t>
                      </a:r>
                    </a:p>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2-5 </a:t>
                      </a:r>
                      <a:r>
                        <a:rPr lang="zh-CN" altLang="en-US" sz="2000" kern="100" dirty="0" smtClean="0">
                          <a:solidFill>
                            <a:schemeClr val="tx1">
                              <a:lumMod val="85000"/>
                              <a:lumOff val="15000"/>
                            </a:schemeClr>
                          </a:solidFill>
                          <a:effectLst/>
                          <a:latin typeface="+mn-lt"/>
                          <a:ea typeface="+mn-ea"/>
                          <a:cs typeface="+mn-ea"/>
                          <a:sym typeface="+mn-lt"/>
                        </a:rPr>
                        <a:t>学会积极适应自然环境变化的方法。</a:t>
                      </a: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5133">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3</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4148">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4</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1580">
                <a:tc>
                  <a:txBody>
                    <a:bodyPr/>
                    <a:lstStyle/>
                    <a:p>
                      <a:pPr algn="ctr">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5</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33289" marR="33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9882" y="176409"/>
            <a:ext cx="8381419" cy="694399"/>
          </a:xfrm>
          <a:prstGeom prst="rect">
            <a:avLst/>
          </a:prstGeom>
        </p:spPr>
        <p:txBody>
          <a:bodyPr lIns="121899" tIns="60949" rIns="121899" bIns="60949"/>
          <a:lstStyle/>
          <a:p>
            <a:pPr>
              <a:lnSpc>
                <a:spcPct val="130000"/>
              </a:lnSpc>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3.</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足球</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阶段性</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学业质量水平</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（第一学年）</a:t>
            </a:r>
            <a:endPar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918042106"/>
              </p:ext>
            </p:extLst>
          </p:nvPr>
        </p:nvGraphicFramePr>
        <p:xfrm>
          <a:off x="575480" y="1162795"/>
          <a:ext cx="11041040" cy="5695205"/>
        </p:xfrm>
        <a:graphic>
          <a:graphicData uri="http://schemas.openxmlformats.org/drawingml/2006/table">
            <a:tbl>
              <a:tblPr/>
              <a:tblGrid>
                <a:gridCol w="1448795">
                  <a:extLst>
                    <a:ext uri="{9D8B030D-6E8A-4147-A177-3AD203B41FA5}">
                      <a16:colId xmlns:a16="http://schemas.microsoft.com/office/drawing/2014/main" val="20000"/>
                    </a:ext>
                  </a:extLst>
                </a:gridCol>
                <a:gridCol w="9592245">
                  <a:extLst>
                    <a:ext uri="{9D8B030D-6E8A-4147-A177-3AD203B41FA5}">
                      <a16:colId xmlns:a16="http://schemas.microsoft.com/office/drawing/2014/main" val="20001"/>
                    </a:ext>
                  </a:extLst>
                </a:gridCol>
              </a:tblGrid>
              <a:tr h="425809">
                <a:tc>
                  <a:txBody>
                    <a:bodyPr/>
                    <a:lstStyle/>
                    <a:p>
                      <a:pPr algn="ctr">
                        <a:lnSpc>
                          <a:spcPct val="130000"/>
                        </a:lnSpc>
                        <a:spcBef>
                          <a:spcPts val="0"/>
                        </a:spcBef>
                        <a:spcAft>
                          <a:spcPts val="0"/>
                        </a:spcAft>
                      </a:pPr>
                      <a:r>
                        <a:rPr lang="zh-CN" sz="1800" b="1" kern="100" dirty="0">
                          <a:solidFill>
                            <a:srgbClr val="C00000"/>
                          </a:solidFill>
                          <a:effectLst/>
                          <a:latin typeface="+mn-lt"/>
                          <a:ea typeface="+mn-ea"/>
                          <a:cs typeface="+mn-ea"/>
                          <a:sym typeface="+mn-lt"/>
                        </a:rPr>
                        <a:t>水平等级</a:t>
                      </a:r>
                      <a:endParaRPr lang="zh-CN" sz="1800" kern="100" dirty="0">
                        <a:solidFill>
                          <a:srgbClr val="C00000"/>
                        </a:solidFill>
                        <a:effectLst/>
                        <a:latin typeface="+mn-lt"/>
                        <a:ea typeface="+mn-ea"/>
                        <a:cs typeface="+mn-ea"/>
                        <a:sym typeface="+mn-lt"/>
                      </a:endParaRPr>
                    </a:p>
                  </a:txBody>
                  <a:tcPr marL="19860" marR="19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0"/>
                        </a:spcBef>
                        <a:spcAft>
                          <a:spcPts val="0"/>
                        </a:spcAft>
                      </a:pPr>
                      <a:r>
                        <a:rPr lang="zh-CN" sz="1800" b="1" kern="100" dirty="0">
                          <a:solidFill>
                            <a:srgbClr val="C00000"/>
                          </a:solidFill>
                          <a:effectLst/>
                          <a:latin typeface="+mn-lt"/>
                          <a:ea typeface="+mn-ea"/>
                          <a:cs typeface="+mn-ea"/>
                          <a:sym typeface="+mn-lt"/>
                        </a:rPr>
                        <a:t>质量描述</a:t>
                      </a:r>
                      <a:endParaRPr lang="zh-CN" sz="1800" kern="100" dirty="0">
                        <a:solidFill>
                          <a:srgbClr val="C00000"/>
                        </a:solidFill>
                        <a:effectLst/>
                        <a:latin typeface="+mn-lt"/>
                        <a:ea typeface="+mn-ea"/>
                        <a:cs typeface="+mn-ea"/>
                        <a:sym typeface="+mn-lt"/>
                      </a:endParaRPr>
                    </a:p>
                  </a:txBody>
                  <a:tcPr marL="19860" marR="198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5809">
                <a:tc>
                  <a:txBody>
                    <a:bodyPr/>
                    <a:lstStyle/>
                    <a:p>
                      <a:pPr algn="ctr">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1</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5809">
                <a:tc>
                  <a:txBody>
                    <a:bodyPr/>
                    <a:lstStyle/>
                    <a:p>
                      <a:pPr algn="ctr">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2</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10342">
                <a:tc>
                  <a:txBody>
                    <a:bodyPr/>
                    <a:lstStyle/>
                    <a:p>
                      <a:pPr algn="ctr">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3</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0"/>
                        </a:spcBef>
                        <a:spcAft>
                          <a:spcPts val="0"/>
                        </a:spcAft>
                      </a:pPr>
                      <a:r>
                        <a:rPr lang="en-US" sz="1800" kern="1200" dirty="0" smtClean="0">
                          <a:solidFill>
                            <a:schemeClr val="tx1"/>
                          </a:solidFill>
                          <a:latin typeface="+mn-lt"/>
                          <a:ea typeface="+mn-ea"/>
                          <a:cs typeface="+mn-ea"/>
                          <a:sym typeface="+mn-lt"/>
                        </a:rPr>
                        <a:t>3-1 </a:t>
                      </a:r>
                      <a:r>
                        <a:rPr lang="zh-CN" altLang="en-US" sz="1800" kern="1200" dirty="0" smtClean="0">
                          <a:solidFill>
                            <a:schemeClr val="tx1"/>
                          </a:solidFill>
                          <a:latin typeface="+mn-lt"/>
                          <a:ea typeface="+mn-ea"/>
                          <a:cs typeface="+mn-ea"/>
                          <a:sym typeface="+mn-lt"/>
                        </a:rPr>
                        <a:t>理解足球运动的基本原理和规则，并能运用于实践中，在五对五、七 对七的足球比赛中能够运用所学的技战术。面对足球比赛变化的情境 具有一定的应对能力，对足球运动有比较完整的体验和一定的理解；</a:t>
                      </a:r>
                    </a:p>
                    <a:p>
                      <a:pPr>
                        <a:lnSpc>
                          <a:spcPct val="130000"/>
                        </a:lnSpc>
                        <a:spcBef>
                          <a:spcPts val="0"/>
                        </a:spcBef>
                        <a:spcAft>
                          <a:spcPts val="0"/>
                        </a:spcAft>
                      </a:pPr>
                      <a:r>
                        <a:rPr lang="en-US" sz="1800" kern="1200" dirty="0" smtClean="0">
                          <a:solidFill>
                            <a:schemeClr val="tx1"/>
                          </a:solidFill>
                          <a:latin typeface="+mn-lt"/>
                          <a:ea typeface="+mn-ea"/>
                          <a:cs typeface="+mn-ea"/>
                          <a:sym typeface="+mn-lt"/>
                        </a:rPr>
                        <a:t>3-2 </a:t>
                      </a:r>
                      <a:r>
                        <a:rPr lang="zh-CN" altLang="en-US" sz="1800" kern="1200" dirty="0" smtClean="0">
                          <a:solidFill>
                            <a:schemeClr val="tx1"/>
                          </a:solidFill>
                          <a:latin typeface="+mn-lt"/>
                          <a:ea typeface="+mn-ea"/>
                          <a:cs typeface="+mn-ea"/>
                          <a:sym typeface="+mn-lt"/>
                        </a:rPr>
                        <a:t>对一般体能和专项体能的练习表现出较高的热情，体能水平明显提高， 达到</a:t>
                      </a:r>
                      <a:r>
                        <a:rPr lang="en-US" altLang="zh-CN" sz="1800" kern="1200" dirty="0" smtClean="0">
                          <a:solidFill>
                            <a:schemeClr val="tx1"/>
                          </a:solidFill>
                          <a:latin typeface="+mn-lt"/>
                          <a:ea typeface="+mn-ea"/>
                          <a:cs typeface="+mn-ea"/>
                          <a:sym typeface="+mn-lt"/>
                        </a:rPr>
                        <a:t>《</a:t>
                      </a:r>
                      <a:r>
                        <a:rPr lang="zh-CN" altLang="en-US" sz="1800" kern="1200" dirty="0" smtClean="0">
                          <a:solidFill>
                            <a:schemeClr val="tx1"/>
                          </a:solidFill>
                          <a:latin typeface="+mn-lt"/>
                          <a:ea typeface="+mn-ea"/>
                          <a:cs typeface="+mn-ea"/>
                          <a:sym typeface="+mn-lt"/>
                        </a:rPr>
                        <a:t>国家学生体质健康标准</a:t>
                      </a:r>
                      <a:r>
                        <a:rPr lang="en-US" altLang="zh-CN" sz="1800" kern="1200" dirty="0" smtClean="0">
                          <a:solidFill>
                            <a:schemeClr val="tx1"/>
                          </a:solidFill>
                          <a:latin typeface="+mn-lt"/>
                          <a:ea typeface="+mn-ea"/>
                          <a:cs typeface="+mn-ea"/>
                          <a:sym typeface="+mn-lt"/>
                        </a:rPr>
                        <a:t>》</a:t>
                      </a:r>
                      <a:r>
                        <a:rPr lang="zh-CN" altLang="en-US" sz="1800" kern="1200" dirty="0" smtClean="0">
                          <a:solidFill>
                            <a:schemeClr val="tx1"/>
                          </a:solidFill>
                          <a:latin typeface="+mn-lt"/>
                          <a:ea typeface="+mn-ea"/>
                          <a:cs typeface="+mn-ea"/>
                          <a:sym typeface="+mn-lt"/>
                        </a:rPr>
                        <a:t>中高一年级的良好水平；</a:t>
                      </a:r>
                    </a:p>
                    <a:p>
                      <a:pPr>
                        <a:lnSpc>
                          <a:spcPct val="130000"/>
                        </a:lnSpc>
                        <a:spcBef>
                          <a:spcPts val="0"/>
                        </a:spcBef>
                        <a:spcAft>
                          <a:spcPts val="0"/>
                        </a:spcAft>
                      </a:pPr>
                      <a:r>
                        <a:rPr lang="en-US" sz="1800" kern="1200" dirty="0" smtClean="0">
                          <a:solidFill>
                            <a:schemeClr val="tx1"/>
                          </a:solidFill>
                          <a:latin typeface="+mn-lt"/>
                          <a:ea typeface="+mn-ea"/>
                          <a:cs typeface="+mn-ea"/>
                          <a:sym typeface="+mn-lt"/>
                        </a:rPr>
                        <a:t>3-3 </a:t>
                      </a:r>
                      <a:r>
                        <a:rPr lang="zh-CN" altLang="en-US" sz="1800" kern="1200" dirty="0" smtClean="0">
                          <a:solidFill>
                            <a:schemeClr val="tx1"/>
                          </a:solidFill>
                          <a:latin typeface="+mn-lt"/>
                          <a:ea typeface="+mn-ea"/>
                          <a:cs typeface="+mn-ea"/>
                          <a:sym typeface="+mn-lt"/>
                        </a:rPr>
                        <a:t>每学期通过现场或多种媒介观看</a:t>
                      </a:r>
                      <a:r>
                        <a:rPr lang="en-US" sz="1800" kern="1200" dirty="0" smtClean="0">
                          <a:solidFill>
                            <a:schemeClr val="tx1"/>
                          </a:solidFill>
                          <a:latin typeface="+mn-lt"/>
                          <a:ea typeface="+mn-ea"/>
                          <a:cs typeface="+mn-ea"/>
                          <a:sym typeface="+mn-lt"/>
                        </a:rPr>
                        <a:t>8 </a:t>
                      </a:r>
                      <a:r>
                        <a:rPr lang="zh-CN" altLang="en-US" sz="1800" kern="1200" dirty="0" smtClean="0">
                          <a:solidFill>
                            <a:schemeClr val="tx1"/>
                          </a:solidFill>
                          <a:latin typeface="+mn-lt"/>
                          <a:ea typeface="+mn-ea"/>
                          <a:cs typeface="+mn-ea"/>
                          <a:sym typeface="+mn-lt"/>
                        </a:rPr>
                        <a:t>次高水平的足球比赛；</a:t>
                      </a:r>
                    </a:p>
                    <a:p>
                      <a:pPr>
                        <a:lnSpc>
                          <a:spcPct val="130000"/>
                        </a:lnSpc>
                        <a:spcBef>
                          <a:spcPts val="0"/>
                        </a:spcBef>
                        <a:spcAft>
                          <a:spcPts val="0"/>
                        </a:spcAft>
                      </a:pPr>
                      <a:r>
                        <a:rPr lang="en-US" sz="1800" kern="1200" dirty="0" smtClean="0">
                          <a:solidFill>
                            <a:schemeClr val="tx1"/>
                          </a:solidFill>
                          <a:latin typeface="+mn-lt"/>
                          <a:ea typeface="+mn-ea"/>
                          <a:cs typeface="+mn-ea"/>
                          <a:sym typeface="+mn-lt"/>
                        </a:rPr>
                        <a:t>3-4 </a:t>
                      </a:r>
                      <a:r>
                        <a:rPr lang="zh-CN" altLang="en-US" sz="1800" kern="1200" dirty="0" smtClean="0">
                          <a:solidFill>
                            <a:schemeClr val="tx1"/>
                          </a:solidFill>
                          <a:latin typeface="+mn-lt"/>
                          <a:ea typeface="+mn-ea"/>
                          <a:cs typeface="+mn-ea"/>
                          <a:sym typeface="+mn-lt"/>
                        </a:rPr>
                        <a:t>在参与足球学练和比赛过程中具备一定的情绪调控能力，相互尊重，具有合作精神和公平竞争的意识，表现出勇敢顽强、挑战自我的意志品质，正确对待比赛胜负；注意防范安全隐患；</a:t>
                      </a:r>
                    </a:p>
                    <a:p>
                      <a:pPr>
                        <a:lnSpc>
                          <a:spcPct val="130000"/>
                        </a:lnSpc>
                        <a:spcBef>
                          <a:spcPts val="0"/>
                        </a:spcBef>
                        <a:spcAft>
                          <a:spcPts val="0"/>
                        </a:spcAft>
                      </a:pPr>
                      <a:r>
                        <a:rPr lang="en-US" sz="1800" kern="1200" dirty="0" smtClean="0">
                          <a:solidFill>
                            <a:schemeClr val="tx1"/>
                          </a:solidFill>
                          <a:latin typeface="+mn-lt"/>
                          <a:ea typeface="+mn-ea"/>
                          <a:cs typeface="+mn-ea"/>
                          <a:sym typeface="+mn-lt"/>
                        </a:rPr>
                        <a:t>3-5 </a:t>
                      </a:r>
                      <a:r>
                        <a:rPr lang="zh-CN" altLang="en-US" sz="1800" kern="1200" dirty="0" smtClean="0">
                          <a:solidFill>
                            <a:schemeClr val="tx1"/>
                          </a:solidFill>
                          <a:latin typeface="+mn-lt"/>
                          <a:ea typeface="+mn-ea"/>
                          <a:cs typeface="+mn-ea"/>
                          <a:sym typeface="+mn-lt"/>
                        </a:rPr>
                        <a:t>懂得足球运动的保健知识；</a:t>
                      </a:r>
                    </a:p>
                    <a:p>
                      <a:pPr>
                        <a:lnSpc>
                          <a:spcPct val="130000"/>
                        </a:lnSpc>
                        <a:spcBef>
                          <a:spcPts val="0"/>
                        </a:spcBef>
                        <a:spcAft>
                          <a:spcPts val="0"/>
                        </a:spcAft>
                      </a:pPr>
                      <a:r>
                        <a:rPr lang="en-US" sz="1800" kern="1200" dirty="0" smtClean="0">
                          <a:solidFill>
                            <a:schemeClr val="tx1"/>
                          </a:solidFill>
                          <a:latin typeface="+mn-lt"/>
                          <a:ea typeface="+mn-ea"/>
                          <a:cs typeface="+mn-ea"/>
                          <a:sym typeface="+mn-lt"/>
                        </a:rPr>
                        <a:t>3-6 </a:t>
                      </a:r>
                      <a:r>
                        <a:rPr lang="zh-CN" altLang="en-US" sz="1800" kern="1200" dirty="0" smtClean="0">
                          <a:solidFill>
                            <a:schemeClr val="tx1"/>
                          </a:solidFill>
                          <a:latin typeface="+mn-lt"/>
                          <a:ea typeface="+mn-ea"/>
                          <a:cs typeface="+mn-ea"/>
                          <a:sym typeface="+mn-lt"/>
                        </a:rPr>
                        <a:t>结合所学运动项目每周进行</a:t>
                      </a:r>
                      <a:r>
                        <a:rPr lang="en-US" sz="1800" kern="1200" dirty="0" smtClean="0">
                          <a:solidFill>
                            <a:schemeClr val="tx1"/>
                          </a:solidFill>
                          <a:latin typeface="+mn-lt"/>
                          <a:ea typeface="+mn-ea"/>
                          <a:cs typeface="+mn-ea"/>
                          <a:sym typeface="+mn-lt"/>
                        </a:rPr>
                        <a:t> 3 </a:t>
                      </a:r>
                      <a:r>
                        <a:rPr lang="zh-CN" altLang="en-US" sz="1800" kern="1200" dirty="0" smtClean="0">
                          <a:solidFill>
                            <a:schemeClr val="tx1"/>
                          </a:solidFill>
                          <a:latin typeface="+mn-lt"/>
                          <a:ea typeface="+mn-ea"/>
                          <a:cs typeface="+mn-ea"/>
                          <a:sym typeface="+mn-lt"/>
                        </a:rPr>
                        <a:t>次课外体育锻炼或比赛。</a:t>
                      </a:r>
                      <a:endParaRPr lang="zh-CN" altLang="en-US" sz="1800" kern="1200" dirty="0">
                        <a:solidFill>
                          <a:schemeClr val="tx1"/>
                        </a:solidFill>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5809">
                <a:tc>
                  <a:txBody>
                    <a:bodyPr/>
                    <a:lstStyle/>
                    <a:p>
                      <a:pPr algn="ctr">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4</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5809">
                <a:tc>
                  <a:txBody>
                    <a:bodyPr/>
                    <a:lstStyle/>
                    <a:p>
                      <a:pPr algn="ctr">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5</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1800" kern="100" dirty="0" smtClean="0">
                          <a:solidFill>
                            <a:schemeClr val="tx1">
                              <a:lumMod val="85000"/>
                              <a:lumOff val="15000"/>
                            </a:schemeClr>
                          </a:solidFill>
                          <a:effectLst/>
                          <a:latin typeface="+mn-lt"/>
                          <a:ea typeface="+mn-ea"/>
                          <a:cs typeface="+mn-ea"/>
                          <a:sym typeface="+mn-lt"/>
                        </a:rPr>
                        <a:t>……</a:t>
                      </a:r>
                      <a:endParaRPr lang="zh-CN" sz="1800" kern="100" dirty="0">
                        <a:solidFill>
                          <a:schemeClr val="tx1">
                            <a:lumMod val="85000"/>
                            <a:lumOff val="15000"/>
                          </a:schemeClr>
                        </a:solidFill>
                        <a:effectLst/>
                        <a:latin typeface="+mn-lt"/>
                        <a:ea typeface="+mn-ea"/>
                        <a:cs typeface="+mn-ea"/>
                        <a:sym typeface="+mn-lt"/>
                      </a:endParaRPr>
                    </a:p>
                  </a:txBody>
                  <a:tcPr marL="19860" marR="19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60097" y="166021"/>
            <a:ext cx="8381419" cy="694399"/>
          </a:xfrm>
          <a:prstGeom prst="rect">
            <a:avLst/>
          </a:prstGeom>
        </p:spPr>
        <p:txBody>
          <a:bodyPr lIns="121899" tIns="60949" rIns="121899" bIns="60949"/>
          <a:lstStyle/>
          <a:p>
            <a:pPr>
              <a:lnSpc>
                <a:spcPct val="130000"/>
              </a:lnSpc>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4.</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跳远</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阶段性</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学业质量水平</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（第一学年）</a:t>
            </a:r>
            <a:endPar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544497491"/>
              </p:ext>
            </p:extLst>
          </p:nvPr>
        </p:nvGraphicFramePr>
        <p:xfrm>
          <a:off x="845646" y="1326081"/>
          <a:ext cx="10500707" cy="5377248"/>
        </p:xfrm>
        <a:graphic>
          <a:graphicData uri="http://schemas.openxmlformats.org/drawingml/2006/table">
            <a:tbl>
              <a:tblPr/>
              <a:tblGrid>
                <a:gridCol w="1155663">
                  <a:extLst>
                    <a:ext uri="{9D8B030D-6E8A-4147-A177-3AD203B41FA5}">
                      <a16:colId xmlns:a16="http://schemas.microsoft.com/office/drawing/2014/main" val="20000"/>
                    </a:ext>
                  </a:extLst>
                </a:gridCol>
                <a:gridCol w="9345044">
                  <a:extLst>
                    <a:ext uri="{9D8B030D-6E8A-4147-A177-3AD203B41FA5}">
                      <a16:colId xmlns:a16="http://schemas.microsoft.com/office/drawing/2014/main" val="20001"/>
                    </a:ext>
                  </a:extLst>
                </a:gridCol>
              </a:tblGrid>
              <a:tr h="442866">
                <a:tc>
                  <a:txBody>
                    <a:bodyPr/>
                    <a:lstStyle/>
                    <a:p>
                      <a:pPr algn="ctr">
                        <a:lnSpc>
                          <a:spcPct val="130000"/>
                        </a:lnSpc>
                        <a:spcBef>
                          <a:spcPts val="0"/>
                        </a:spcBef>
                        <a:spcAft>
                          <a:spcPts val="0"/>
                        </a:spcAft>
                      </a:pPr>
                      <a:r>
                        <a:rPr lang="zh-CN" sz="2000" b="1" kern="100" dirty="0">
                          <a:solidFill>
                            <a:srgbClr val="C00000"/>
                          </a:solidFill>
                          <a:effectLst/>
                          <a:latin typeface="+mn-lt"/>
                          <a:ea typeface="+mn-ea"/>
                          <a:cs typeface="+mn-ea"/>
                          <a:sym typeface="+mn-lt"/>
                        </a:rPr>
                        <a:t>水平等级</a:t>
                      </a:r>
                      <a:endParaRPr lang="zh-CN" sz="2000" kern="100" dirty="0">
                        <a:solidFill>
                          <a:srgbClr val="C00000"/>
                        </a:solidFill>
                        <a:effectLst/>
                        <a:latin typeface="+mn-lt"/>
                        <a:ea typeface="+mn-ea"/>
                        <a:cs typeface="+mn-ea"/>
                        <a:sym typeface="+mn-lt"/>
                      </a:endParaRPr>
                    </a:p>
                  </a:txBody>
                  <a:tcPr marL="20961" marR="2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0"/>
                        </a:spcBef>
                        <a:spcAft>
                          <a:spcPts val="0"/>
                        </a:spcAft>
                      </a:pPr>
                      <a:r>
                        <a:rPr lang="zh-CN" sz="2000" b="1" kern="100" dirty="0">
                          <a:solidFill>
                            <a:srgbClr val="C00000"/>
                          </a:solidFill>
                          <a:effectLst/>
                          <a:latin typeface="+mn-lt"/>
                          <a:ea typeface="+mn-ea"/>
                          <a:cs typeface="+mn-ea"/>
                          <a:sym typeface="+mn-lt"/>
                        </a:rPr>
                        <a:t>质量描述</a:t>
                      </a:r>
                      <a:endParaRPr lang="zh-CN" sz="2000" kern="100" dirty="0">
                        <a:solidFill>
                          <a:srgbClr val="C00000"/>
                        </a:solidFill>
                        <a:effectLst/>
                        <a:latin typeface="+mn-lt"/>
                        <a:ea typeface="+mn-ea"/>
                        <a:cs typeface="+mn-ea"/>
                        <a:sym typeface="+mn-lt"/>
                      </a:endParaRPr>
                    </a:p>
                  </a:txBody>
                  <a:tcPr marL="20961" marR="209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2866">
                <a:tc>
                  <a:txBody>
                    <a:bodyPr/>
                    <a:lstStyle/>
                    <a:p>
                      <a:pPr algn="ctr">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1</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866">
                <a:tc>
                  <a:txBody>
                    <a:bodyPr/>
                    <a:lstStyle/>
                    <a:p>
                      <a:pPr algn="ctr">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2</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2866">
                <a:tc>
                  <a:txBody>
                    <a:bodyPr/>
                    <a:lstStyle/>
                    <a:p>
                      <a:pPr algn="ctr">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3</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91640">
                <a:tc>
                  <a:txBody>
                    <a:bodyPr/>
                    <a:lstStyle/>
                    <a:p>
                      <a:pPr algn="ctr">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4</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1800" kern="100" dirty="0" smtClean="0">
                          <a:solidFill>
                            <a:schemeClr val="tx1"/>
                          </a:solidFill>
                          <a:effectLst/>
                          <a:latin typeface="+mn-lt"/>
                          <a:ea typeface="+mn-ea"/>
                          <a:cs typeface="+mn-ea"/>
                          <a:sym typeface="+mn-lt"/>
                        </a:rPr>
                        <a:t>4-1 </a:t>
                      </a:r>
                      <a:r>
                        <a:rPr lang="zh-CN" altLang="en-US" sz="1800" kern="100" dirty="0" smtClean="0">
                          <a:solidFill>
                            <a:schemeClr val="tx1"/>
                          </a:solidFill>
                          <a:effectLst/>
                          <a:latin typeface="+mn-lt"/>
                          <a:ea typeface="+mn-ea"/>
                          <a:cs typeface="+mn-ea"/>
                          <a:sym typeface="+mn-lt"/>
                        </a:rPr>
                        <a:t>将所学的跳远基本动作技术、组合动作技术运用于短、中距离助跑跳远的比赛中，提高运用综合知识和技能分析问题和解决问题的能力，对跳远运动的完整体验和理解进一步加深；</a:t>
                      </a:r>
                    </a:p>
                    <a:p>
                      <a:pPr algn="just">
                        <a:lnSpc>
                          <a:spcPct val="130000"/>
                        </a:lnSpc>
                        <a:spcBef>
                          <a:spcPts val="0"/>
                        </a:spcBef>
                        <a:spcAft>
                          <a:spcPts val="0"/>
                        </a:spcAft>
                      </a:pPr>
                      <a:r>
                        <a:rPr lang="en-US" altLang="zh-CN" sz="1800" kern="100" dirty="0" smtClean="0">
                          <a:solidFill>
                            <a:schemeClr val="tx1"/>
                          </a:solidFill>
                          <a:effectLst/>
                          <a:latin typeface="+mn-lt"/>
                          <a:ea typeface="+mn-ea"/>
                          <a:cs typeface="+mn-ea"/>
                          <a:sym typeface="+mn-lt"/>
                        </a:rPr>
                        <a:t>4-2 </a:t>
                      </a:r>
                      <a:r>
                        <a:rPr lang="zh-CN" altLang="en-US" sz="1800" kern="100" dirty="0" smtClean="0">
                          <a:solidFill>
                            <a:schemeClr val="tx1"/>
                          </a:solidFill>
                          <a:effectLst/>
                          <a:latin typeface="+mn-lt"/>
                          <a:ea typeface="+mn-ea"/>
                          <a:cs typeface="+mn-ea"/>
                          <a:sym typeface="+mn-lt"/>
                        </a:rPr>
                        <a:t>体能水平进一步提高，体力更加充沛，达到</a:t>
                      </a:r>
                      <a:r>
                        <a:rPr lang="en-US" altLang="zh-CN" sz="1800" kern="100" dirty="0" smtClean="0">
                          <a:solidFill>
                            <a:schemeClr val="tx1"/>
                          </a:solidFill>
                          <a:effectLst/>
                          <a:latin typeface="+mn-lt"/>
                          <a:ea typeface="+mn-ea"/>
                          <a:cs typeface="+mn-ea"/>
                          <a:sym typeface="+mn-lt"/>
                        </a:rPr>
                        <a:t>《</a:t>
                      </a:r>
                      <a:r>
                        <a:rPr lang="zh-CN" altLang="en-US" sz="1800" kern="100" dirty="0" smtClean="0">
                          <a:solidFill>
                            <a:schemeClr val="tx1"/>
                          </a:solidFill>
                          <a:effectLst/>
                          <a:latin typeface="+mn-lt"/>
                          <a:ea typeface="+mn-ea"/>
                          <a:cs typeface="+mn-ea"/>
                          <a:sym typeface="+mn-lt"/>
                        </a:rPr>
                        <a:t>国家学生体质健康标准</a:t>
                      </a:r>
                      <a:r>
                        <a:rPr lang="en-US" altLang="zh-CN" sz="1800" kern="100" dirty="0" smtClean="0">
                          <a:solidFill>
                            <a:schemeClr val="tx1"/>
                          </a:solidFill>
                          <a:effectLst/>
                          <a:latin typeface="+mn-lt"/>
                          <a:ea typeface="+mn-ea"/>
                          <a:cs typeface="+mn-ea"/>
                          <a:sym typeface="+mn-lt"/>
                        </a:rPr>
                        <a:t>》 </a:t>
                      </a:r>
                      <a:r>
                        <a:rPr lang="zh-CN" altLang="en-US" sz="1800" kern="100" dirty="0" smtClean="0">
                          <a:solidFill>
                            <a:schemeClr val="tx1"/>
                          </a:solidFill>
                          <a:effectLst/>
                          <a:latin typeface="+mn-lt"/>
                          <a:ea typeface="+mn-ea"/>
                          <a:cs typeface="+mn-ea"/>
                          <a:sym typeface="+mn-lt"/>
                        </a:rPr>
                        <a:t>中高一年级的优秀水平；</a:t>
                      </a:r>
                    </a:p>
                    <a:p>
                      <a:pPr algn="just">
                        <a:lnSpc>
                          <a:spcPct val="130000"/>
                        </a:lnSpc>
                        <a:spcBef>
                          <a:spcPts val="0"/>
                        </a:spcBef>
                        <a:spcAft>
                          <a:spcPts val="0"/>
                        </a:spcAft>
                      </a:pPr>
                      <a:r>
                        <a:rPr lang="en-US" altLang="zh-CN" sz="1800" kern="100" dirty="0" smtClean="0">
                          <a:solidFill>
                            <a:schemeClr val="tx1"/>
                          </a:solidFill>
                          <a:effectLst/>
                          <a:latin typeface="+mn-lt"/>
                          <a:ea typeface="+mn-ea"/>
                          <a:cs typeface="+mn-ea"/>
                          <a:sym typeface="+mn-lt"/>
                        </a:rPr>
                        <a:t>4-3 </a:t>
                      </a:r>
                      <a:r>
                        <a:rPr lang="zh-CN" altLang="en-US" sz="1800" kern="100" dirty="0" smtClean="0">
                          <a:solidFill>
                            <a:schemeClr val="tx1"/>
                          </a:solidFill>
                          <a:effectLst/>
                          <a:latin typeface="+mn-lt"/>
                          <a:ea typeface="+mn-ea"/>
                          <a:cs typeface="+mn-ea"/>
                          <a:sym typeface="+mn-lt"/>
                        </a:rPr>
                        <a:t>每学期通过现场或多种媒介观看 </a:t>
                      </a:r>
                      <a:r>
                        <a:rPr lang="en-US" altLang="zh-CN" sz="1800" kern="100" dirty="0" smtClean="0">
                          <a:solidFill>
                            <a:schemeClr val="tx1"/>
                          </a:solidFill>
                          <a:effectLst/>
                          <a:latin typeface="+mn-lt"/>
                          <a:ea typeface="+mn-ea"/>
                          <a:cs typeface="+mn-ea"/>
                          <a:sym typeface="+mn-lt"/>
                        </a:rPr>
                        <a:t>10</a:t>
                      </a:r>
                      <a:r>
                        <a:rPr lang="zh-CN" altLang="en-US" sz="1800" kern="100" dirty="0" smtClean="0">
                          <a:solidFill>
                            <a:schemeClr val="tx1"/>
                          </a:solidFill>
                          <a:effectLst/>
                          <a:latin typeface="+mn-lt"/>
                          <a:ea typeface="+mn-ea"/>
                          <a:cs typeface="+mn-ea"/>
                          <a:sym typeface="+mn-lt"/>
                        </a:rPr>
                        <a:t>次高水平的跳远比赛；</a:t>
                      </a:r>
                    </a:p>
                    <a:p>
                      <a:pPr algn="just">
                        <a:lnSpc>
                          <a:spcPct val="130000"/>
                        </a:lnSpc>
                        <a:spcBef>
                          <a:spcPts val="0"/>
                        </a:spcBef>
                        <a:spcAft>
                          <a:spcPts val="0"/>
                        </a:spcAft>
                      </a:pPr>
                      <a:r>
                        <a:rPr lang="en-US" altLang="zh-CN" sz="1800" kern="100" dirty="0" smtClean="0">
                          <a:solidFill>
                            <a:schemeClr val="tx1"/>
                          </a:solidFill>
                          <a:effectLst/>
                          <a:latin typeface="+mn-lt"/>
                          <a:ea typeface="+mn-ea"/>
                          <a:cs typeface="+mn-ea"/>
                          <a:sym typeface="+mn-lt"/>
                        </a:rPr>
                        <a:t>4-4 </a:t>
                      </a:r>
                      <a:r>
                        <a:rPr lang="zh-CN" altLang="en-US" sz="1800" kern="100" dirty="0" smtClean="0">
                          <a:solidFill>
                            <a:schemeClr val="tx1"/>
                          </a:solidFill>
                          <a:effectLst/>
                          <a:latin typeface="+mn-lt"/>
                          <a:ea typeface="+mn-ea"/>
                          <a:cs typeface="+mn-ea"/>
                          <a:sym typeface="+mn-lt"/>
                        </a:rPr>
                        <a:t>表现出较强的情绪调控能力和自信心，勇于挑战自我，合作能力和公平竞争意识不断增强，文明礼貌、尊重对手、尊重裁判，正确对待比赛胜负；</a:t>
                      </a:r>
                    </a:p>
                    <a:p>
                      <a:pPr algn="just">
                        <a:lnSpc>
                          <a:spcPct val="130000"/>
                        </a:lnSpc>
                        <a:spcBef>
                          <a:spcPts val="0"/>
                        </a:spcBef>
                        <a:spcAft>
                          <a:spcPts val="0"/>
                        </a:spcAft>
                      </a:pPr>
                      <a:r>
                        <a:rPr lang="en-US" altLang="zh-CN" sz="1800" kern="100" dirty="0" smtClean="0">
                          <a:solidFill>
                            <a:schemeClr val="tx1"/>
                          </a:solidFill>
                          <a:effectLst/>
                          <a:latin typeface="+mn-lt"/>
                          <a:ea typeface="+mn-ea"/>
                          <a:cs typeface="+mn-ea"/>
                          <a:sym typeface="+mn-lt"/>
                        </a:rPr>
                        <a:t>4-5 </a:t>
                      </a:r>
                      <a:r>
                        <a:rPr lang="zh-CN" altLang="en-US" sz="1800" kern="100" dirty="0" smtClean="0">
                          <a:solidFill>
                            <a:schemeClr val="tx1"/>
                          </a:solidFill>
                          <a:effectLst/>
                          <a:latin typeface="+mn-lt"/>
                          <a:ea typeface="+mn-ea"/>
                          <a:cs typeface="+mn-ea"/>
                          <a:sym typeface="+mn-lt"/>
                        </a:rPr>
                        <a:t>学会预防跳远运动损伤的方法；</a:t>
                      </a:r>
                    </a:p>
                    <a:p>
                      <a:pPr algn="just">
                        <a:lnSpc>
                          <a:spcPct val="130000"/>
                        </a:lnSpc>
                        <a:spcBef>
                          <a:spcPts val="0"/>
                        </a:spcBef>
                        <a:spcAft>
                          <a:spcPts val="0"/>
                        </a:spcAft>
                      </a:pPr>
                      <a:r>
                        <a:rPr lang="en-US" altLang="zh-CN" sz="1800" kern="100" dirty="0" smtClean="0">
                          <a:solidFill>
                            <a:schemeClr val="tx1"/>
                          </a:solidFill>
                          <a:effectLst/>
                          <a:latin typeface="+mn-lt"/>
                          <a:ea typeface="+mn-ea"/>
                          <a:cs typeface="+mn-ea"/>
                          <a:sym typeface="+mn-lt"/>
                        </a:rPr>
                        <a:t>4-6 </a:t>
                      </a:r>
                      <a:r>
                        <a:rPr lang="zh-CN" altLang="en-US" sz="1800" kern="100" dirty="0" smtClean="0">
                          <a:solidFill>
                            <a:schemeClr val="tx1"/>
                          </a:solidFill>
                          <a:effectLst/>
                          <a:latin typeface="+mn-lt"/>
                          <a:ea typeface="+mn-ea"/>
                          <a:cs typeface="+mn-ea"/>
                          <a:sym typeface="+mn-lt"/>
                        </a:rPr>
                        <a:t>结合所学运动项目每周进行 </a:t>
                      </a:r>
                      <a:r>
                        <a:rPr lang="en-US" altLang="zh-CN" sz="1800" kern="100" dirty="0" smtClean="0">
                          <a:solidFill>
                            <a:schemeClr val="tx1"/>
                          </a:solidFill>
                          <a:effectLst/>
                          <a:latin typeface="+mn-lt"/>
                          <a:ea typeface="+mn-ea"/>
                          <a:cs typeface="+mn-ea"/>
                          <a:sym typeface="+mn-lt"/>
                        </a:rPr>
                        <a:t>4 </a:t>
                      </a:r>
                      <a:r>
                        <a:rPr lang="zh-CN" altLang="en-US" sz="1800" kern="100" dirty="0" smtClean="0">
                          <a:solidFill>
                            <a:schemeClr val="tx1"/>
                          </a:solidFill>
                          <a:effectLst/>
                          <a:latin typeface="+mn-lt"/>
                          <a:ea typeface="+mn-ea"/>
                          <a:cs typeface="+mn-ea"/>
                          <a:sym typeface="+mn-lt"/>
                        </a:rPr>
                        <a:t>次课外体育锻炼或比赛。</a:t>
                      </a: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3669">
                <a:tc>
                  <a:txBody>
                    <a:bodyPr/>
                    <a:lstStyle/>
                    <a:p>
                      <a:pPr algn="ctr">
                        <a:lnSpc>
                          <a:spcPct val="130000"/>
                        </a:lnSpc>
                        <a:spcBef>
                          <a:spcPts val="0"/>
                        </a:spcBef>
                        <a:spcAft>
                          <a:spcPts val="0"/>
                        </a:spcAft>
                      </a:pPr>
                      <a:r>
                        <a:rPr lang="en-US" altLang="zh-CN" sz="2000" kern="100" smtClean="0">
                          <a:solidFill>
                            <a:schemeClr val="tx1"/>
                          </a:solidFill>
                          <a:effectLst/>
                          <a:latin typeface="+mn-lt"/>
                          <a:ea typeface="+mn-ea"/>
                          <a:cs typeface="+mn-ea"/>
                          <a:sym typeface="+mn-lt"/>
                        </a:rPr>
                        <a:t>5</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solidFill>
                          <a:effectLst/>
                          <a:latin typeface="+mn-lt"/>
                          <a:ea typeface="+mn-ea"/>
                          <a:cs typeface="+mn-ea"/>
                          <a:sym typeface="+mn-lt"/>
                        </a:rPr>
                        <a:t>……</a:t>
                      </a:r>
                      <a:endParaRPr lang="zh-CN" sz="2000" kern="100" dirty="0">
                        <a:solidFill>
                          <a:schemeClr val="tx1"/>
                        </a:solidFill>
                        <a:effectLst/>
                        <a:latin typeface="+mn-lt"/>
                        <a:ea typeface="+mn-ea"/>
                        <a:cs typeface="+mn-ea"/>
                        <a:sym typeface="+mn-lt"/>
                      </a:endParaRPr>
                    </a:p>
                  </a:txBody>
                  <a:tcPr marL="20961" marR="20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95816" y="133729"/>
            <a:ext cx="9617334" cy="694399"/>
          </a:xfrm>
          <a:prstGeom prst="rect">
            <a:avLst/>
          </a:prstGeom>
        </p:spPr>
        <p:txBody>
          <a:bodyPr lIns="121899" tIns="60949" rIns="121899" bIns="60949"/>
          <a:lstStyle/>
          <a:p>
            <a:pPr>
              <a:lnSpc>
                <a:spcPct val="130000"/>
              </a:lnSpc>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5.</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健身健美操</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阶段性</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学业质量水平</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（第一学年）</a:t>
            </a:r>
            <a:endPar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1638827174"/>
              </p:ext>
            </p:extLst>
          </p:nvPr>
        </p:nvGraphicFramePr>
        <p:xfrm>
          <a:off x="436280" y="1016030"/>
          <a:ext cx="11319436" cy="5771388"/>
        </p:xfrm>
        <a:graphic>
          <a:graphicData uri="http://schemas.openxmlformats.org/drawingml/2006/table">
            <a:tbl>
              <a:tblPr/>
              <a:tblGrid>
                <a:gridCol w="1037730">
                  <a:extLst>
                    <a:ext uri="{9D8B030D-6E8A-4147-A177-3AD203B41FA5}">
                      <a16:colId xmlns:a16="http://schemas.microsoft.com/office/drawing/2014/main" val="20000"/>
                    </a:ext>
                  </a:extLst>
                </a:gridCol>
                <a:gridCol w="10281706">
                  <a:extLst>
                    <a:ext uri="{9D8B030D-6E8A-4147-A177-3AD203B41FA5}">
                      <a16:colId xmlns:a16="http://schemas.microsoft.com/office/drawing/2014/main" val="20001"/>
                    </a:ext>
                  </a:extLst>
                </a:gridCol>
              </a:tblGrid>
              <a:tr h="263115">
                <a:tc>
                  <a:txBody>
                    <a:bodyPr/>
                    <a:lstStyle/>
                    <a:p>
                      <a:pPr algn="ctr">
                        <a:lnSpc>
                          <a:spcPct val="130000"/>
                        </a:lnSpc>
                        <a:spcBef>
                          <a:spcPts val="0"/>
                        </a:spcBef>
                        <a:spcAft>
                          <a:spcPts val="0"/>
                        </a:spcAft>
                      </a:pPr>
                      <a:r>
                        <a:rPr lang="zh-CN" sz="1900" b="1" kern="100" dirty="0">
                          <a:solidFill>
                            <a:srgbClr val="C00000"/>
                          </a:solidFill>
                          <a:effectLst/>
                          <a:latin typeface="+mn-lt"/>
                          <a:ea typeface="+mn-ea"/>
                          <a:cs typeface="+mn-ea"/>
                          <a:sym typeface="+mn-lt"/>
                        </a:rPr>
                        <a:t>水平等级</a:t>
                      </a:r>
                      <a:endParaRPr lang="zh-CN" sz="1900" kern="100" dirty="0">
                        <a:solidFill>
                          <a:srgbClr val="C00000"/>
                        </a:solidFill>
                        <a:effectLst/>
                        <a:latin typeface="+mn-lt"/>
                        <a:ea typeface="+mn-ea"/>
                        <a:cs typeface="+mn-ea"/>
                        <a:sym typeface="+mn-lt"/>
                      </a:endParaRPr>
                    </a:p>
                  </a:txBody>
                  <a:tcPr marL="16895" marR="16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0"/>
                        </a:spcBef>
                        <a:spcAft>
                          <a:spcPts val="0"/>
                        </a:spcAft>
                      </a:pPr>
                      <a:r>
                        <a:rPr lang="zh-CN" sz="1900" b="1" kern="100" dirty="0">
                          <a:solidFill>
                            <a:srgbClr val="C00000"/>
                          </a:solidFill>
                          <a:effectLst/>
                          <a:latin typeface="+mn-lt"/>
                          <a:ea typeface="+mn-ea"/>
                          <a:cs typeface="+mn-ea"/>
                          <a:sym typeface="+mn-lt"/>
                        </a:rPr>
                        <a:t>质量描述</a:t>
                      </a:r>
                      <a:endParaRPr lang="zh-CN" sz="1900" kern="100" dirty="0">
                        <a:solidFill>
                          <a:srgbClr val="C00000"/>
                        </a:solidFill>
                        <a:effectLst/>
                        <a:latin typeface="+mn-lt"/>
                        <a:ea typeface="+mn-ea"/>
                        <a:cs typeface="+mn-ea"/>
                        <a:sym typeface="+mn-lt"/>
                      </a:endParaRPr>
                    </a:p>
                  </a:txBody>
                  <a:tcPr marL="16895" marR="168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6975">
                <a:tc>
                  <a:txBody>
                    <a:bodyPr/>
                    <a:lstStyle/>
                    <a:p>
                      <a:pPr algn="ctr">
                        <a:lnSpc>
                          <a:spcPct val="130000"/>
                        </a:lnSpc>
                        <a:spcBef>
                          <a:spcPts val="0"/>
                        </a:spcBef>
                        <a:spcAft>
                          <a:spcPts val="0"/>
                        </a:spcAft>
                      </a:pPr>
                      <a:r>
                        <a:rPr lang="en-US" altLang="zh-CN" sz="1900" kern="100" dirty="0" smtClean="0">
                          <a:solidFill>
                            <a:schemeClr val="tx1">
                              <a:lumMod val="85000"/>
                              <a:lumOff val="15000"/>
                            </a:schemeClr>
                          </a:solidFill>
                          <a:effectLst/>
                          <a:latin typeface="+mn-lt"/>
                          <a:ea typeface="+mn-ea"/>
                          <a:cs typeface="+mn-ea"/>
                          <a:sym typeface="+mn-lt"/>
                        </a:rPr>
                        <a:t>1</a:t>
                      </a:r>
                      <a:endParaRPr lang="zh-CN" sz="19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6975">
                <a:tc>
                  <a:txBody>
                    <a:bodyPr/>
                    <a:lstStyle/>
                    <a:p>
                      <a:pPr algn="ctr">
                        <a:lnSpc>
                          <a:spcPct val="130000"/>
                        </a:lnSpc>
                        <a:spcBef>
                          <a:spcPts val="0"/>
                        </a:spcBef>
                        <a:spcAft>
                          <a:spcPts val="0"/>
                        </a:spcAft>
                      </a:pPr>
                      <a:r>
                        <a:rPr lang="en-US" altLang="zh-CN" sz="1900" kern="100" dirty="0" smtClean="0">
                          <a:solidFill>
                            <a:schemeClr val="tx1">
                              <a:lumMod val="85000"/>
                              <a:lumOff val="15000"/>
                            </a:schemeClr>
                          </a:solidFill>
                          <a:effectLst/>
                          <a:latin typeface="+mn-lt"/>
                          <a:ea typeface="+mn-ea"/>
                          <a:cs typeface="+mn-ea"/>
                          <a:sym typeface="+mn-lt"/>
                        </a:rPr>
                        <a:t>2</a:t>
                      </a:r>
                      <a:endParaRPr lang="zh-CN" sz="19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6975">
                <a:tc>
                  <a:txBody>
                    <a:bodyPr/>
                    <a:lstStyle/>
                    <a:p>
                      <a:pPr algn="ctr">
                        <a:lnSpc>
                          <a:spcPct val="130000"/>
                        </a:lnSpc>
                        <a:spcBef>
                          <a:spcPts val="0"/>
                        </a:spcBef>
                        <a:spcAft>
                          <a:spcPts val="0"/>
                        </a:spcAft>
                      </a:pPr>
                      <a:r>
                        <a:rPr lang="en-US" altLang="zh-CN" sz="1900" kern="100" dirty="0" smtClean="0">
                          <a:solidFill>
                            <a:schemeClr val="tx1">
                              <a:lumMod val="85000"/>
                              <a:lumOff val="15000"/>
                            </a:schemeClr>
                          </a:solidFill>
                          <a:effectLst/>
                          <a:latin typeface="+mn-lt"/>
                          <a:ea typeface="+mn-ea"/>
                          <a:cs typeface="+mn-ea"/>
                          <a:sym typeface="+mn-lt"/>
                        </a:rPr>
                        <a:t>3</a:t>
                      </a:r>
                      <a:endParaRPr lang="zh-CN" sz="19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6975">
                <a:tc>
                  <a:txBody>
                    <a:bodyPr/>
                    <a:lstStyle/>
                    <a:p>
                      <a:pPr algn="ctr">
                        <a:lnSpc>
                          <a:spcPct val="130000"/>
                        </a:lnSpc>
                        <a:spcBef>
                          <a:spcPts val="0"/>
                        </a:spcBef>
                        <a:spcAft>
                          <a:spcPts val="0"/>
                        </a:spcAft>
                      </a:pPr>
                      <a:r>
                        <a:rPr lang="en-US" altLang="zh-CN" sz="1900" kern="100" dirty="0" smtClean="0">
                          <a:solidFill>
                            <a:schemeClr val="tx1">
                              <a:lumMod val="85000"/>
                              <a:lumOff val="15000"/>
                            </a:schemeClr>
                          </a:solidFill>
                          <a:effectLst/>
                          <a:latin typeface="+mn-lt"/>
                          <a:ea typeface="+mn-ea"/>
                          <a:cs typeface="+mn-ea"/>
                          <a:sym typeface="+mn-lt"/>
                        </a:rPr>
                        <a:t>4</a:t>
                      </a:r>
                      <a:endParaRPr lang="zh-CN" sz="19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en-US" altLang="zh-CN" sz="2000" kern="100" dirty="0" smtClean="0">
                          <a:solidFill>
                            <a:schemeClr val="tx1">
                              <a:lumMod val="85000"/>
                              <a:lumOff val="15000"/>
                            </a:schemeClr>
                          </a:solidFill>
                          <a:effectLst/>
                          <a:latin typeface="+mn-lt"/>
                          <a:ea typeface="+mn-ea"/>
                          <a:cs typeface="+mn-ea"/>
                          <a:sym typeface="+mn-lt"/>
                        </a:rPr>
                        <a:t>……</a:t>
                      </a:r>
                      <a:endParaRPr lang="zh-CN" sz="20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8925">
                <a:tc>
                  <a:txBody>
                    <a:bodyPr/>
                    <a:lstStyle/>
                    <a:p>
                      <a:pPr algn="ctr">
                        <a:lnSpc>
                          <a:spcPts val="2500"/>
                        </a:lnSpc>
                        <a:spcBef>
                          <a:spcPts val="0"/>
                        </a:spcBef>
                        <a:spcAft>
                          <a:spcPts val="0"/>
                        </a:spcAft>
                      </a:pPr>
                      <a:r>
                        <a:rPr lang="en-US" altLang="zh-CN" sz="1900" kern="100" dirty="0" smtClean="0">
                          <a:solidFill>
                            <a:schemeClr val="tx1">
                              <a:lumMod val="85000"/>
                              <a:lumOff val="15000"/>
                            </a:schemeClr>
                          </a:solidFill>
                          <a:effectLst/>
                          <a:latin typeface="+mn-lt"/>
                          <a:ea typeface="+mn-ea"/>
                          <a:cs typeface="+mn-ea"/>
                          <a:sym typeface="+mn-lt"/>
                        </a:rPr>
                        <a:t>5</a:t>
                      </a:r>
                      <a:endParaRPr lang="zh-CN" sz="1900" kern="100" dirty="0">
                        <a:solidFill>
                          <a:schemeClr val="tx1">
                            <a:lumMod val="85000"/>
                            <a:lumOff val="15000"/>
                          </a:schemeClr>
                        </a:solidFill>
                        <a:effectLst/>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ts val="2500"/>
                        </a:lnSpc>
                        <a:spcBef>
                          <a:spcPct val="0"/>
                        </a:spcBef>
                        <a:spcAft>
                          <a:spcPct val="0"/>
                        </a:spcAft>
                        <a:buClrTx/>
                        <a:buSzTx/>
                        <a:buFontTx/>
                        <a:buNone/>
                        <a:tabLst/>
                        <a:defRPr/>
                      </a:pPr>
                      <a:r>
                        <a:rPr lang="en-US" sz="1700" kern="1200" dirty="0" smtClean="0">
                          <a:solidFill>
                            <a:schemeClr val="tx1"/>
                          </a:solidFill>
                          <a:latin typeface="+mn-lt"/>
                          <a:ea typeface="+mn-ea"/>
                          <a:cs typeface="+mn-ea"/>
                          <a:sym typeface="+mn-lt"/>
                        </a:rPr>
                        <a:t>5-1 </a:t>
                      </a:r>
                      <a:r>
                        <a:rPr lang="zh-CN" altLang="en-US" sz="1700" kern="1200" dirty="0" smtClean="0">
                          <a:solidFill>
                            <a:schemeClr val="tx1"/>
                          </a:solidFill>
                          <a:latin typeface="+mn-lt"/>
                          <a:ea typeface="+mn-ea"/>
                          <a:cs typeface="+mn-ea"/>
                          <a:sym typeface="+mn-lt"/>
                        </a:rPr>
                        <a:t>在教师的指导下创编出</a:t>
                      </a:r>
                      <a:r>
                        <a:rPr lang="en-US" sz="1700" kern="1200" dirty="0" smtClean="0">
                          <a:solidFill>
                            <a:schemeClr val="tx1"/>
                          </a:solidFill>
                          <a:latin typeface="+mn-lt"/>
                          <a:ea typeface="+mn-ea"/>
                          <a:cs typeface="+mn-ea"/>
                          <a:sym typeface="+mn-lt"/>
                        </a:rPr>
                        <a:t> 16 </a:t>
                      </a:r>
                      <a:r>
                        <a:rPr lang="zh-CN" altLang="en-US" sz="1700" kern="1200" dirty="0" smtClean="0">
                          <a:solidFill>
                            <a:schemeClr val="tx1"/>
                          </a:solidFill>
                          <a:latin typeface="+mn-lt"/>
                          <a:ea typeface="+mn-ea"/>
                          <a:cs typeface="+mn-ea"/>
                          <a:sym typeface="+mn-lt"/>
                        </a:rPr>
                        <a:t>个</a:t>
                      </a:r>
                      <a:r>
                        <a:rPr lang="en-US" sz="1700" kern="1200" dirty="0" smtClean="0">
                          <a:solidFill>
                            <a:schemeClr val="tx1"/>
                          </a:solidFill>
                          <a:latin typeface="+mn-lt"/>
                          <a:ea typeface="+mn-ea"/>
                          <a:cs typeface="+mn-ea"/>
                          <a:sym typeface="+mn-lt"/>
                        </a:rPr>
                        <a:t> 8 </a:t>
                      </a:r>
                      <a:r>
                        <a:rPr lang="zh-CN" altLang="en-US" sz="1700" kern="1200" dirty="0" smtClean="0">
                          <a:solidFill>
                            <a:schemeClr val="tx1"/>
                          </a:solidFill>
                          <a:latin typeface="+mn-lt"/>
                          <a:ea typeface="+mn-ea"/>
                          <a:cs typeface="+mn-ea"/>
                          <a:sym typeface="+mn-lt"/>
                        </a:rPr>
                        <a:t>拍的由</a:t>
                      </a:r>
                      <a:r>
                        <a:rPr lang="en-US" sz="1700" kern="1200" dirty="0" smtClean="0">
                          <a:solidFill>
                            <a:schemeClr val="tx1"/>
                          </a:solidFill>
                          <a:latin typeface="+mn-lt"/>
                          <a:ea typeface="+mn-ea"/>
                          <a:cs typeface="+mn-ea"/>
                          <a:sym typeface="+mn-lt"/>
                        </a:rPr>
                        <a:t> 12~16 </a:t>
                      </a:r>
                      <a:r>
                        <a:rPr lang="zh-CN" altLang="en-US" sz="1700" kern="1200" dirty="0" smtClean="0">
                          <a:solidFill>
                            <a:schemeClr val="tx1"/>
                          </a:solidFill>
                          <a:latin typeface="+mn-lt"/>
                          <a:ea typeface="+mn-ea"/>
                          <a:cs typeface="+mn-ea"/>
                          <a:sym typeface="+mn-lt"/>
                        </a:rPr>
                        <a:t>个基本步伐组合成的初级 套路动作；</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5-2 </a:t>
                      </a:r>
                      <a:r>
                        <a:rPr lang="zh-CN" altLang="en-US" sz="1700" kern="1200" dirty="0" smtClean="0">
                          <a:solidFill>
                            <a:schemeClr val="tx1"/>
                          </a:solidFill>
                          <a:latin typeface="+mn-lt"/>
                          <a:ea typeface="+mn-ea"/>
                          <a:cs typeface="+mn-ea"/>
                          <a:sym typeface="+mn-lt"/>
                        </a:rPr>
                        <a:t>能较熟练地掌握和运用所学的基本动作、组合动作，动作技术正确，动作 与音乐合拍，能较好地展现音乐的节奏与情感，具有较好的表现力；</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5-3 </a:t>
                      </a:r>
                      <a:r>
                        <a:rPr lang="zh-CN" altLang="en-US" sz="1700" kern="1200" dirty="0" smtClean="0">
                          <a:solidFill>
                            <a:schemeClr val="tx1"/>
                          </a:solidFill>
                          <a:latin typeface="+mn-lt"/>
                          <a:ea typeface="+mn-ea"/>
                          <a:cs typeface="+mn-ea"/>
                          <a:sym typeface="+mn-lt"/>
                        </a:rPr>
                        <a:t>积极参加健身健美操的展示和比赛活动，具有较强的运用综合知识和 技能分析问题和解决问题的能力，对健身健美操运动的完整体验和理</a:t>
                      </a:r>
                    </a:p>
                    <a:p>
                      <a:pPr>
                        <a:lnSpc>
                          <a:spcPts val="2500"/>
                        </a:lnSpc>
                        <a:spcBef>
                          <a:spcPct val="0"/>
                        </a:spcBef>
                        <a:spcAft>
                          <a:spcPct val="0"/>
                        </a:spcAft>
                      </a:pPr>
                      <a:r>
                        <a:rPr lang="zh-CN" altLang="en-US" sz="1700" kern="1200" dirty="0" smtClean="0">
                          <a:solidFill>
                            <a:schemeClr val="tx1"/>
                          </a:solidFill>
                          <a:latin typeface="+mn-lt"/>
                          <a:ea typeface="+mn-ea"/>
                          <a:cs typeface="+mn-ea"/>
                          <a:sym typeface="+mn-lt"/>
                        </a:rPr>
                        <a:t>解进一步加深；</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5-4 </a:t>
                      </a:r>
                      <a:r>
                        <a:rPr lang="zh-CN" altLang="en-US" sz="1700" kern="1200" dirty="0" smtClean="0">
                          <a:solidFill>
                            <a:schemeClr val="tx1"/>
                          </a:solidFill>
                          <a:latin typeface="+mn-lt"/>
                          <a:ea typeface="+mn-ea"/>
                          <a:cs typeface="+mn-ea"/>
                          <a:sym typeface="+mn-lt"/>
                        </a:rPr>
                        <a:t>体能水平提高显著并能保持，体力充沛；</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5-5 </a:t>
                      </a:r>
                      <a:r>
                        <a:rPr lang="zh-CN" altLang="en-US" sz="1700" kern="1200" dirty="0" smtClean="0">
                          <a:solidFill>
                            <a:schemeClr val="tx1"/>
                          </a:solidFill>
                          <a:latin typeface="+mn-lt"/>
                          <a:ea typeface="+mn-ea"/>
                          <a:cs typeface="+mn-ea"/>
                          <a:sym typeface="+mn-lt"/>
                        </a:rPr>
                        <a:t>每学期通过现场或多种媒介观看</a:t>
                      </a:r>
                      <a:r>
                        <a:rPr lang="en-US" sz="1700" kern="1200" dirty="0" smtClean="0">
                          <a:solidFill>
                            <a:schemeClr val="tx1"/>
                          </a:solidFill>
                          <a:latin typeface="+mn-lt"/>
                          <a:ea typeface="+mn-ea"/>
                          <a:cs typeface="+mn-ea"/>
                          <a:sym typeface="+mn-lt"/>
                        </a:rPr>
                        <a:t>12 </a:t>
                      </a:r>
                      <a:r>
                        <a:rPr lang="zh-CN" altLang="en-US" sz="1700" kern="1200" dirty="0" smtClean="0">
                          <a:solidFill>
                            <a:schemeClr val="tx1"/>
                          </a:solidFill>
                          <a:latin typeface="+mn-lt"/>
                          <a:ea typeface="+mn-ea"/>
                          <a:cs typeface="+mn-ea"/>
                          <a:sym typeface="+mn-lt"/>
                        </a:rPr>
                        <a:t>次高水平的健身健美操比赛；参与组织班级内的展示活动和比赛并参加裁判工作；</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5-6 </a:t>
                      </a:r>
                      <a:r>
                        <a:rPr lang="zh-CN" altLang="en-US" sz="1700" kern="1200" dirty="0" smtClean="0">
                          <a:solidFill>
                            <a:schemeClr val="tx1"/>
                          </a:solidFill>
                          <a:latin typeface="+mn-lt"/>
                          <a:ea typeface="+mn-ea"/>
                          <a:cs typeface="+mn-ea"/>
                          <a:sym typeface="+mn-lt"/>
                        </a:rPr>
                        <a:t>自尊自信，勇于挑战自我，不断追求进步，合作能力和公平竞争意识强，讲文明、有礼貌、遵守规则；</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5-7 </a:t>
                      </a:r>
                      <a:r>
                        <a:rPr lang="zh-CN" altLang="en-US" sz="1700" kern="1200" dirty="0" smtClean="0">
                          <a:solidFill>
                            <a:schemeClr val="tx1"/>
                          </a:solidFill>
                          <a:latin typeface="+mn-lt"/>
                          <a:ea typeface="+mn-ea"/>
                          <a:cs typeface="+mn-ea"/>
                          <a:sym typeface="+mn-lt"/>
                        </a:rPr>
                        <a:t>学会处理健身健美操运动中的疲劳问题并积极进行身心恢复；</a:t>
                      </a:r>
                    </a:p>
                    <a:p>
                      <a:pPr>
                        <a:lnSpc>
                          <a:spcPts val="2500"/>
                        </a:lnSpc>
                        <a:spcBef>
                          <a:spcPct val="0"/>
                        </a:spcBef>
                        <a:spcAft>
                          <a:spcPct val="0"/>
                        </a:spcAft>
                      </a:pPr>
                      <a:r>
                        <a:rPr lang="en-US" sz="1700" kern="1200" dirty="0" smtClean="0">
                          <a:solidFill>
                            <a:schemeClr val="tx1"/>
                          </a:solidFill>
                          <a:latin typeface="+mn-lt"/>
                          <a:ea typeface="+mn-ea"/>
                          <a:cs typeface="+mn-ea"/>
                          <a:sym typeface="+mn-lt"/>
                        </a:rPr>
                        <a:t>5-8 </a:t>
                      </a:r>
                      <a:r>
                        <a:rPr lang="zh-CN" altLang="en-US" sz="1700" kern="1200" dirty="0" smtClean="0">
                          <a:solidFill>
                            <a:schemeClr val="tx1"/>
                          </a:solidFill>
                          <a:latin typeface="+mn-lt"/>
                          <a:ea typeface="+mn-ea"/>
                          <a:cs typeface="+mn-ea"/>
                          <a:sym typeface="+mn-lt"/>
                        </a:rPr>
                        <a:t>结合所学运动项目每周进行</a:t>
                      </a:r>
                      <a:r>
                        <a:rPr lang="en-US" sz="1700" kern="1200" dirty="0" smtClean="0">
                          <a:solidFill>
                            <a:schemeClr val="tx1"/>
                          </a:solidFill>
                          <a:latin typeface="+mn-lt"/>
                          <a:ea typeface="+mn-ea"/>
                          <a:cs typeface="+mn-ea"/>
                          <a:sym typeface="+mn-lt"/>
                        </a:rPr>
                        <a:t> 5 </a:t>
                      </a:r>
                      <a:r>
                        <a:rPr lang="zh-CN" altLang="en-US" sz="1700" kern="1200" dirty="0" smtClean="0">
                          <a:solidFill>
                            <a:schemeClr val="tx1"/>
                          </a:solidFill>
                          <a:latin typeface="+mn-lt"/>
                          <a:ea typeface="+mn-ea"/>
                          <a:cs typeface="+mn-ea"/>
                          <a:sym typeface="+mn-lt"/>
                        </a:rPr>
                        <a:t>次课外体育锻炼、展示或比赛。</a:t>
                      </a:r>
                      <a:endParaRPr lang="zh-CN" altLang="en-US" sz="1700" kern="1200" dirty="0">
                        <a:solidFill>
                          <a:schemeClr val="tx1"/>
                        </a:solidFill>
                        <a:latin typeface="+mn-lt"/>
                        <a:ea typeface="+mn-ea"/>
                        <a:cs typeface="+mn-ea"/>
                        <a:sym typeface="+mn-lt"/>
                      </a:endParaRPr>
                    </a:p>
                  </a:txBody>
                  <a:tcPr marL="16895" marR="168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88889" y="1207915"/>
            <a:ext cx="10620217" cy="3323965"/>
          </a:xfrm>
          <a:prstGeom prst="rect">
            <a:avLst/>
          </a:prstGeom>
        </p:spPr>
        <p:txBody>
          <a:bodyPr wrap="square" lIns="121899" tIns="60949" rIns="121899" bIns="60949">
            <a:spAutoFit/>
          </a:bodyPr>
          <a:lstStyle/>
          <a:p>
            <a:pPr indent="399557">
              <a:lnSpc>
                <a:spcPct val="130000"/>
              </a:lnSpc>
              <a:defRPr/>
            </a:pPr>
            <a:r>
              <a:rPr lang="en-US"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6.</a:t>
            </a:r>
            <a:r>
              <a:rPr lang="zh-CN" altLang="en-US"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蛙泳</a:t>
            </a:r>
            <a:r>
              <a:rPr lang="zh-CN"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模块</a:t>
            </a:r>
            <a:r>
              <a:rPr lang="zh-CN" altLang="en-US"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阶段性</a:t>
            </a:r>
            <a:r>
              <a:rPr lang="zh-CN"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学业质量水平</a:t>
            </a:r>
            <a:r>
              <a:rPr lang="zh-CN" altLang="en-US"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（第一学年）</a:t>
            </a:r>
            <a:endParaRPr lang="en-US"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endParaRPr>
          </a:p>
          <a:p>
            <a:pPr indent="399557">
              <a:lnSpc>
                <a:spcPct val="130000"/>
              </a:lnSpc>
              <a:defRPr/>
            </a:pPr>
            <a:r>
              <a:rPr lang="en-US"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7.</a:t>
            </a:r>
            <a:r>
              <a:rPr lang="zh-CN" altLang="en-US"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防身术模块阶段性学业质量水平（第一学年）</a:t>
            </a:r>
          </a:p>
          <a:p>
            <a:pPr indent="399557">
              <a:lnSpc>
                <a:spcPct val="130000"/>
              </a:lnSpc>
              <a:defRPr/>
            </a:pPr>
            <a:r>
              <a:rPr lang="en-US"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8.</a:t>
            </a:r>
            <a:r>
              <a:rPr lang="zh-CN" altLang="en-US"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花样跳绳模块阶段性学业质量水平（第一学年）</a:t>
            </a:r>
          </a:p>
          <a:p>
            <a:pPr indent="399557">
              <a:lnSpc>
                <a:spcPct val="130000"/>
              </a:lnSpc>
              <a:defRPr/>
            </a:pPr>
            <a:r>
              <a:rPr lang="en-US"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a:t>
            </a:r>
          </a:p>
          <a:p>
            <a:pPr indent="399557">
              <a:lnSpc>
                <a:spcPct val="130000"/>
              </a:lnSpc>
              <a:defRPr/>
            </a:pPr>
            <a:r>
              <a:rPr lang="en-US"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rPr>
              <a:t>……</a:t>
            </a:r>
            <a:endParaRPr lang="zh-CN" altLang="zh-CN" sz="3200" b="1" kern="100" dirty="0">
              <a:ln>
                <a:solidFill>
                  <a:schemeClr val="bg1">
                    <a:lumMod val="65000"/>
                  </a:schemeClr>
                </a:solidFill>
              </a:ln>
              <a:solidFill>
                <a:schemeClr val="tx1">
                  <a:lumMod val="85000"/>
                  <a:lumOff val="15000"/>
                </a:schemeClr>
              </a:solidFill>
              <a:effectLst>
                <a:outerShdw blurRad="38100" dist="38100" dir="2700000" algn="tl">
                  <a:srgbClr val="000000">
                    <a:alpha val="43137"/>
                  </a:srgbClr>
                </a:outerShdw>
              </a:effectLst>
              <a:cs typeface="+mn-ea"/>
              <a:sym typeface="+mn-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555079" y="3062386"/>
            <a:ext cx="8335531" cy="944535"/>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E87071"/>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 name="六边形 5"/>
          <p:cNvSpPr/>
          <p:nvPr/>
        </p:nvSpPr>
        <p:spPr>
          <a:xfrm>
            <a:off x="1308389" y="3074538"/>
            <a:ext cx="1222099" cy="1011636"/>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 name="任意多边形 6"/>
          <p:cNvSpPr/>
          <p:nvPr/>
        </p:nvSpPr>
        <p:spPr>
          <a:xfrm>
            <a:off x="1539092" y="3273993"/>
            <a:ext cx="731283" cy="570317"/>
          </a:xfrm>
          <a:custGeom>
            <a:avLst/>
            <a:gdLst/>
            <a:ahLst/>
            <a:cxnLst/>
            <a:rect l="l" t="t" r="r" b="b"/>
            <a:pathLst>
              <a:path w="737167" h="598714">
                <a:moveTo>
                  <a:pt x="510310" y="0"/>
                </a:moveTo>
                <a:cubicBezTo>
                  <a:pt x="553966" y="0"/>
                  <a:pt x="590762" y="15903"/>
                  <a:pt x="620698" y="47710"/>
                </a:cubicBezTo>
                <a:cubicBezTo>
                  <a:pt x="654687" y="41161"/>
                  <a:pt x="686650" y="29000"/>
                  <a:pt x="716586" y="11226"/>
                </a:cubicBezTo>
                <a:cubicBezTo>
                  <a:pt x="705048" y="47086"/>
                  <a:pt x="682908" y="74839"/>
                  <a:pt x="650166" y="94484"/>
                </a:cubicBezTo>
                <a:cubicBezTo>
                  <a:pt x="679166" y="91366"/>
                  <a:pt x="708166" y="83570"/>
                  <a:pt x="737167" y="71097"/>
                </a:cubicBezTo>
                <a:cubicBezTo>
                  <a:pt x="716274" y="101657"/>
                  <a:pt x="691015" y="127695"/>
                  <a:pt x="661392" y="149211"/>
                </a:cubicBezTo>
                <a:cubicBezTo>
                  <a:pt x="661704" y="153576"/>
                  <a:pt x="661860" y="160125"/>
                  <a:pt x="661860" y="168856"/>
                </a:cubicBezTo>
                <a:cubicBezTo>
                  <a:pt x="661860" y="209394"/>
                  <a:pt x="655935" y="249854"/>
                  <a:pt x="644085" y="290236"/>
                </a:cubicBezTo>
                <a:cubicBezTo>
                  <a:pt x="632236" y="330618"/>
                  <a:pt x="614227" y="369363"/>
                  <a:pt x="590061" y="406471"/>
                </a:cubicBezTo>
                <a:cubicBezTo>
                  <a:pt x="565894" y="443578"/>
                  <a:pt x="537128" y="476399"/>
                  <a:pt x="503762" y="504931"/>
                </a:cubicBezTo>
                <a:cubicBezTo>
                  <a:pt x="470396" y="533464"/>
                  <a:pt x="430169" y="556227"/>
                  <a:pt x="383083" y="573222"/>
                </a:cubicBezTo>
                <a:cubicBezTo>
                  <a:pt x="335997" y="590217"/>
                  <a:pt x="285636" y="598714"/>
                  <a:pt x="232002" y="598714"/>
                </a:cubicBezTo>
                <a:cubicBezTo>
                  <a:pt x="147495" y="598714"/>
                  <a:pt x="70161" y="576106"/>
                  <a:pt x="0" y="530891"/>
                </a:cubicBezTo>
                <a:cubicBezTo>
                  <a:pt x="10913" y="532138"/>
                  <a:pt x="23075" y="532762"/>
                  <a:pt x="36483" y="532762"/>
                </a:cubicBezTo>
                <a:cubicBezTo>
                  <a:pt x="106645" y="532762"/>
                  <a:pt x="169167" y="511246"/>
                  <a:pt x="224050" y="468213"/>
                </a:cubicBezTo>
                <a:cubicBezTo>
                  <a:pt x="191308" y="467589"/>
                  <a:pt x="161996" y="457533"/>
                  <a:pt x="136113" y="438044"/>
                </a:cubicBezTo>
                <a:cubicBezTo>
                  <a:pt x="110231" y="418554"/>
                  <a:pt x="92457" y="393686"/>
                  <a:pt x="82790" y="363438"/>
                </a:cubicBezTo>
                <a:cubicBezTo>
                  <a:pt x="93081" y="364997"/>
                  <a:pt x="102592" y="365777"/>
                  <a:pt x="111323" y="365777"/>
                </a:cubicBezTo>
                <a:cubicBezTo>
                  <a:pt x="124732" y="365777"/>
                  <a:pt x="137985" y="364062"/>
                  <a:pt x="151082" y="360632"/>
                </a:cubicBezTo>
                <a:cubicBezTo>
                  <a:pt x="116156" y="353460"/>
                  <a:pt x="87234" y="336075"/>
                  <a:pt x="64314" y="308478"/>
                </a:cubicBezTo>
                <a:cubicBezTo>
                  <a:pt x="41395" y="280881"/>
                  <a:pt x="29935" y="248841"/>
                  <a:pt x="29935" y="212356"/>
                </a:cubicBezTo>
                <a:lnTo>
                  <a:pt x="29935" y="210485"/>
                </a:lnTo>
                <a:cubicBezTo>
                  <a:pt x="51140" y="222335"/>
                  <a:pt x="73903" y="228727"/>
                  <a:pt x="98226" y="229663"/>
                </a:cubicBezTo>
                <a:cubicBezTo>
                  <a:pt x="77645" y="215942"/>
                  <a:pt x="61274" y="198012"/>
                  <a:pt x="49113" y="175872"/>
                </a:cubicBezTo>
                <a:cubicBezTo>
                  <a:pt x="36952" y="153732"/>
                  <a:pt x="30870" y="129721"/>
                  <a:pt x="30870" y="103839"/>
                </a:cubicBezTo>
                <a:cubicBezTo>
                  <a:pt x="30870" y="76398"/>
                  <a:pt x="37731" y="50984"/>
                  <a:pt x="51451" y="27597"/>
                </a:cubicBezTo>
                <a:cubicBezTo>
                  <a:pt x="89183" y="74060"/>
                  <a:pt x="135100" y="111245"/>
                  <a:pt x="189203" y="139154"/>
                </a:cubicBezTo>
                <a:cubicBezTo>
                  <a:pt x="243305" y="167063"/>
                  <a:pt x="301228" y="182577"/>
                  <a:pt x="362970" y="185695"/>
                </a:cubicBezTo>
                <a:cubicBezTo>
                  <a:pt x="360476" y="173845"/>
                  <a:pt x="359228" y="162308"/>
                  <a:pt x="359228" y="151082"/>
                </a:cubicBezTo>
                <a:cubicBezTo>
                  <a:pt x="359228" y="109296"/>
                  <a:pt x="373962" y="73670"/>
                  <a:pt x="403430" y="44202"/>
                </a:cubicBezTo>
                <a:cubicBezTo>
                  <a:pt x="432898" y="14734"/>
                  <a:pt x="468525" y="0"/>
                  <a:pt x="510310" y="0"/>
                </a:cubicBezTo>
                <a:close/>
              </a:path>
            </a:pathLst>
          </a:custGeom>
          <a:solidFill>
            <a:srgbClr val="E870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 name="TextBox 6"/>
          <p:cNvSpPr txBox="1"/>
          <p:nvPr/>
        </p:nvSpPr>
        <p:spPr>
          <a:xfrm>
            <a:off x="2865971" y="3317630"/>
            <a:ext cx="7356819" cy="492443"/>
          </a:xfrm>
          <a:prstGeom prst="rect">
            <a:avLst/>
          </a:prstGeom>
          <a:noFill/>
        </p:spPr>
        <p:txBody>
          <a:bodyPr vert="horz" wrap="square" lIns="0" tIns="0" rIns="0" bIns="0" rtlCol="0" anchor="ctr">
            <a:spAutoFit/>
          </a:bodyPr>
          <a:lstStyle/>
          <a:p>
            <a:pPr lvl="0">
              <a:defRPr/>
            </a:pPr>
            <a:r>
              <a:rPr lang="zh-CN" altLang="en-US" sz="3200" b="1" kern="0" dirty="0" smtClean="0">
                <a:latin typeface="微软雅黑" pitchFamily="34" charset="-122"/>
                <a:ea typeface="微软雅黑" pitchFamily="34" charset="-122"/>
              </a:rPr>
              <a:t>学业质量要求下如何进行学习评价的改革</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2750286" y="3062387"/>
            <a:ext cx="6927970" cy="86311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01ACBE"/>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 name="任意多边形 9"/>
          <p:cNvSpPr/>
          <p:nvPr/>
        </p:nvSpPr>
        <p:spPr>
          <a:xfrm>
            <a:off x="2750286" y="4571920"/>
            <a:ext cx="6927970" cy="86311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E87071"/>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1" name="任意多边形 10"/>
          <p:cNvSpPr/>
          <p:nvPr/>
        </p:nvSpPr>
        <p:spPr>
          <a:xfrm>
            <a:off x="2750287" y="1634704"/>
            <a:ext cx="6927970" cy="86311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FB850"/>
          </a:solidFill>
          <a:ln w="22225" cap="flat" cmpd="sng" algn="ctr">
            <a:solidFill>
              <a:schemeClr val="accent4">
                <a:lumMod val="20000"/>
                <a:lumOff val="80000"/>
              </a:schemeClr>
            </a:solidFill>
            <a:prstDash val="solid"/>
            <a:miter lim="800000"/>
          </a:ln>
          <a:effectLst>
            <a:outerShdw blurRad="254000" dist="127000" dir="2700000" algn="tl" rotWithShape="0">
              <a:prstClr val="black">
                <a:alpha val="21000"/>
              </a:prst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2" name="六边形 11"/>
          <p:cNvSpPr/>
          <p:nvPr/>
        </p:nvSpPr>
        <p:spPr>
          <a:xfrm>
            <a:off x="1503595" y="1634705"/>
            <a:ext cx="1093937" cy="914479"/>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 name="六边形 12"/>
          <p:cNvSpPr/>
          <p:nvPr/>
        </p:nvSpPr>
        <p:spPr>
          <a:xfrm>
            <a:off x="1503595" y="3074538"/>
            <a:ext cx="1093937" cy="914479"/>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六边形 13"/>
          <p:cNvSpPr/>
          <p:nvPr/>
        </p:nvSpPr>
        <p:spPr>
          <a:xfrm>
            <a:off x="1503595" y="4514371"/>
            <a:ext cx="1093937" cy="914479"/>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5" name="任意多边形 14"/>
          <p:cNvSpPr/>
          <p:nvPr/>
        </p:nvSpPr>
        <p:spPr>
          <a:xfrm>
            <a:off x="1787976" y="4678125"/>
            <a:ext cx="507364" cy="586954"/>
          </a:xfrm>
          <a:custGeom>
            <a:avLst/>
            <a:gdLst>
              <a:gd name="connsiteX0" fmla="*/ 362619 w 491951"/>
              <a:gd name="connsiteY0" fmla="*/ 133424 h 586903"/>
              <a:gd name="connsiteX1" fmla="*/ 438745 w 491951"/>
              <a:gd name="connsiteY1" fmla="*/ 156344 h 586903"/>
              <a:gd name="connsiteX2" fmla="*/ 456753 w 491951"/>
              <a:gd name="connsiteY2" fmla="*/ 171078 h 586903"/>
              <a:gd name="connsiteX3" fmla="*/ 474761 w 491951"/>
              <a:gd name="connsiteY3" fmla="*/ 191541 h 586903"/>
              <a:gd name="connsiteX4" fmla="*/ 433834 w 491951"/>
              <a:gd name="connsiteY4" fmla="*/ 233288 h 586903"/>
              <a:gd name="connsiteX5" fmla="*/ 411733 w 491951"/>
              <a:gd name="connsiteY5" fmla="*/ 306139 h 586903"/>
              <a:gd name="connsiteX6" fmla="*/ 435471 w 491951"/>
              <a:gd name="connsiteY6" fmla="*/ 384720 h 586903"/>
              <a:gd name="connsiteX7" fmla="*/ 491951 w 491951"/>
              <a:gd name="connsiteY7" fmla="*/ 429741 h 586903"/>
              <a:gd name="connsiteX8" fmla="*/ 474761 w 491951"/>
              <a:gd name="connsiteY8" fmla="*/ 472306 h 586903"/>
              <a:gd name="connsiteX9" fmla="*/ 448568 w 491951"/>
              <a:gd name="connsiteY9" fmla="*/ 517326 h 586903"/>
              <a:gd name="connsiteX10" fmla="*/ 357708 w 491951"/>
              <a:gd name="connsiteY10" fmla="*/ 585266 h 586903"/>
              <a:gd name="connsiteX11" fmla="*/ 307777 w 491951"/>
              <a:gd name="connsiteY11" fmla="*/ 574625 h 586903"/>
              <a:gd name="connsiteX12" fmla="*/ 254571 w 491951"/>
              <a:gd name="connsiteY12" fmla="*/ 563984 h 586903"/>
              <a:gd name="connsiteX13" fmla="*/ 204639 w 491951"/>
              <a:gd name="connsiteY13" fmla="*/ 575444 h 586903"/>
              <a:gd name="connsiteX14" fmla="*/ 157981 w 491951"/>
              <a:gd name="connsiteY14" fmla="*/ 586903 h 586903"/>
              <a:gd name="connsiteX15" fmla="*/ 51569 w 491951"/>
              <a:gd name="connsiteY15" fmla="*/ 496862 h 586903"/>
              <a:gd name="connsiteX16" fmla="*/ 0 w 491951"/>
              <a:gd name="connsiteY16" fmla="*/ 319236 h 586903"/>
              <a:gd name="connsiteX17" fmla="*/ 39291 w 491951"/>
              <a:gd name="connsiteY17" fmla="*/ 187449 h 586903"/>
              <a:gd name="connsiteX18" fmla="*/ 139973 w 491951"/>
              <a:gd name="connsiteY18" fmla="*/ 135880 h 586903"/>
              <a:gd name="connsiteX19" fmla="*/ 203001 w 491951"/>
              <a:gd name="connsiteY19" fmla="*/ 147339 h 586903"/>
              <a:gd name="connsiteX20" fmla="*/ 251296 w 491951"/>
              <a:gd name="connsiteY20" fmla="*/ 157162 h 586903"/>
              <a:gd name="connsiteX21" fmla="*/ 302047 w 491951"/>
              <a:gd name="connsiteY21" fmla="*/ 145702 h 586903"/>
              <a:gd name="connsiteX22" fmla="*/ 362619 w 491951"/>
              <a:gd name="connsiteY22" fmla="*/ 133424 h 586903"/>
              <a:gd name="connsiteX23" fmla="*/ 356888 w 491951"/>
              <a:gd name="connsiteY23" fmla="*/ 0 h 586903"/>
              <a:gd name="connsiteX24" fmla="*/ 358526 w 491951"/>
              <a:gd name="connsiteY24" fmla="*/ 9004 h 586903"/>
              <a:gd name="connsiteX25" fmla="*/ 358935 w 491951"/>
              <a:gd name="connsiteY25" fmla="*/ 12278 h 586903"/>
              <a:gd name="connsiteX26" fmla="*/ 359344 w 491951"/>
              <a:gd name="connsiteY26" fmla="*/ 15552 h 586903"/>
              <a:gd name="connsiteX27" fmla="*/ 348703 w 491951"/>
              <a:gd name="connsiteY27" fmla="*/ 63847 h 586903"/>
              <a:gd name="connsiteX28" fmla="*/ 315961 w 491951"/>
              <a:gd name="connsiteY28" fmla="*/ 112960 h 586903"/>
              <a:gd name="connsiteX29" fmla="*/ 277489 w 491951"/>
              <a:gd name="connsiteY29" fmla="*/ 137517 h 586903"/>
              <a:gd name="connsiteX30" fmla="*/ 241472 w 491951"/>
              <a:gd name="connsiteY30" fmla="*/ 144065 h 586903"/>
              <a:gd name="connsiteX31" fmla="*/ 269304 w 491951"/>
              <a:gd name="connsiteY31" fmla="*/ 53206 h 586903"/>
              <a:gd name="connsiteX32" fmla="*/ 356888 w 491951"/>
              <a:gd name="connsiteY32" fmla="*/ 0 h 58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1951" h="586903">
                <a:moveTo>
                  <a:pt x="362619" y="133424"/>
                </a:moveTo>
                <a:cubicBezTo>
                  <a:pt x="389359" y="133424"/>
                  <a:pt x="414735" y="141064"/>
                  <a:pt x="438745" y="156344"/>
                </a:cubicBezTo>
                <a:cubicBezTo>
                  <a:pt x="443111" y="159618"/>
                  <a:pt x="449114" y="164529"/>
                  <a:pt x="456753" y="171078"/>
                </a:cubicBezTo>
                <a:cubicBezTo>
                  <a:pt x="463302" y="177080"/>
                  <a:pt x="469305" y="183902"/>
                  <a:pt x="474761" y="191541"/>
                </a:cubicBezTo>
                <a:cubicBezTo>
                  <a:pt x="457845" y="206275"/>
                  <a:pt x="444202" y="220191"/>
                  <a:pt x="433834" y="233288"/>
                </a:cubicBezTo>
                <a:cubicBezTo>
                  <a:pt x="419100" y="255662"/>
                  <a:pt x="411733" y="279945"/>
                  <a:pt x="411733" y="306139"/>
                </a:cubicBezTo>
                <a:cubicBezTo>
                  <a:pt x="411733" y="334516"/>
                  <a:pt x="419645" y="360710"/>
                  <a:pt x="435471" y="384720"/>
                </a:cubicBezTo>
                <a:cubicBezTo>
                  <a:pt x="451297" y="408186"/>
                  <a:pt x="470123" y="423192"/>
                  <a:pt x="491951" y="429741"/>
                </a:cubicBezTo>
                <a:cubicBezTo>
                  <a:pt x="486494" y="446112"/>
                  <a:pt x="480765" y="460300"/>
                  <a:pt x="474761" y="472306"/>
                </a:cubicBezTo>
                <a:cubicBezTo>
                  <a:pt x="467122" y="487586"/>
                  <a:pt x="458390" y="502592"/>
                  <a:pt x="448568" y="517326"/>
                </a:cubicBezTo>
                <a:cubicBezTo>
                  <a:pt x="418009" y="562620"/>
                  <a:pt x="387722" y="585266"/>
                  <a:pt x="357708" y="585266"/>
                </a:cubicBezTo>
                <a:cubicBezTo>
                  <a:pt x="345157" y="585266"/>
                  <a:pt x="328513" y="581719"/>
                  <a:pt x="307777" y="574625"/>
                </a:cubicBezTo>
                <a:cubicBezTo>
                  <a:pt x="288131" y="567531"/>
                  <a:pt x="270396" y="563984"/>
                  <a:pt x="254571" y="563984"/>
                </a:cubicBezTo>
                <a:cubicBezTo>
                  <a:pt x="240928" y="563984"/>
                  <a:pt x="224284" y="567804"/>
                  <a:pt x="204639" y="575444"/>
                </a:cubicBezTo>
                <a:cubicBezTo>
                  <a:pt x="183356" y="583083"/>
                  <a:pt x="167803" y="586903"/>
                  <a:pt x="157981" y="586903"/>
                </a:cubicBezTo>
                <a:cubicBezTo>
                  <a:pt x="121965" y="586903"/>
                  <a:pt x="86494" y="556890"/>
                  <a:pt x="51569" y="496862"/>
                </a:cubicBezTo>
                <a:cubicBezTo>
                  <a:pt x="17189" y="436289"/>
                  <a:pt x="0" y="377081"/>
                  <a:pt x="0" y="319236"/>
                </a:cubicBezTo>
                <a:cubicBezTo>
                  <a:pt x="0" y="265757"/>
                  <a:pt x="13097" y="221828"/>
                  <a:pt x="39291" y="187449"/>
                </a:cubicBezTo>
                <a:cubicBezTo>
                  <a:pt x="66576" y="153069"/>
                  <a:pt x="100137" y="135880"/>
                  <a:pt x="139973" y="135880"/>
                </a:cubicBezTo>
                <a:cubicBezTo>
                  <a:pt x="156343" y="135880"/>
                  <a:pt x="177353" y="139700"/>
                  <a:pt x="203001" y="147339"/>
                </a:cubicBezTo>
                <a:cubicBezTo>
                  <a:pt x="228104" y="153888"/>
                  <a:pt x="244203" y="157162"/>
                  <a:pt x="251296" y="157162"/>
                </a:cubicBezTo>
                <a:cubicBezTo>
                  <a:pt x="262211" y="157162"/>
                  <a:pt x="279127" y="153342"/>
                  <a:pt x="302047" y="145702"/>
                </a:cubicBezTo>
                <a:cubicBezTo>
                  <a:pt x="328240" y="137517"/>
                  <a:pt x="348431" y="133424"/>
                  <a:pt x="362619" y="133424"/>
                </a:cubicBezTo>
                <a:close/>
                <a:moveTo>
                  <a:pt x="356888" y="0"/>
                </a:moveTo>
                <a:cubicBezTo>
                  <a:pt x="357980" y="4365"/>
                  <a:pt x="358526" y="7367"/>
                  <a:pt x="358526" y="9004"/>
                </a:cubicBezTo>
                <a:cubicBezTo>
                  <a:pt x="358526" y="9550"/>
                  <a:pt x="358662" y="10641"/>
                  <a:pt x="358935" y="12278"/>
                </a:cubicBezTo>
                <a:cubicBezTo>
                  <a:pt x="359208" y="13915"/>
                  <a:pt x="359344" y="15007"/>
                  <a:pt x="359344" y="15552"/>
                </a:cubicBezTo>
                <a:cubicBezTo>
                  <a:pt x="359344" y="28103"/>
                  <a:pt x="355798" y="44202"/>
                  <a:pt x="348703" y="63847"/>
                </a:cubicBezTo>
                <a:cubicBezTo>
                  <a:pt x="341610" y="81855"/>
                  <a:pt x="330695" y="98226"/>
                  <a:pt x="315961" y="112960"/>
                </a:cubicBezTo>
                <a:cubicBezTo>
                  <a:pt x="302864" y="124966"/>
                  <a:pt x="290040" y="133151"/>
                  <a:pt x="277489" y="137517"/>
                </a:cubicBezTo>
                <a:cubicBezTo>
                  <a:pt x="267121" y="140245"/>
                  <a:pt x="255115" y="142428"/>
                  <a:pt x="241472" y="144065"/>
                </a:cubicBezTo>
                <a:cubicBezTo>
                  <a:pt x="242564" y="108595"/>
                  <a:pt x="251841" y="78308"/>
                  <a:pt x="269304" y="53206"/>
                </a:cubicBezTo>
                <a:cubicBezTo>
                  <a:pt x="287858" y="26466"/>
                  <a:pt x="317052" y="8731"/>
                  <a:pt x="356888" y="0"/>
                </a:cubicBezTo>
                <a:close/>
              </a:path>
            </a:pathLst>
          </a:custGeom>
          <a:solidFill>
            <a:srgbClr val="E8707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 name="任意多边形 15"/>
          <p:cNvSpPr/>
          <p:nvPr/>
        </p:nvSpPr>
        <p:spPr>
          <a:xfrm>
            <a:off x="1765056" y="1776930"/>
            <a:ext cx="554640" cy="630013"/>
          </a:xfrm>
          <a:custGeom>
            <a:avLst/>
            <a:gdLst>
              <a:gd name="connsiteX0" fmla="*/ 99863 w 537790"/>
              <a:gd name="connsiteY0" fmla="*/ 197762 h 629959"/>
              <a:gd name="connsiteX1" fmla="*/ 440382 w 537790"/>
              <a:gd name="connsiteY1" fmla="*/ 197762 h 629959"/>
              <a:gd name="connsiteX2" fmla="*/ 440382 w 537790"/>
              <a:gd name="connsiteY2" fmla="*/ 475252 h 629959"/>
              <a:gd name="connsiteX3" fmla="*/ 431378 w 537790"/>
              <a:gd name="connsiteY3" fmla="*/ 496535 h 629959"/>
              <a:gd name="connsiteX4" fmla="*/ 410095 w 537790"/>
              <a:gd name="connsiteY4" fmla="*/ 505539 h 629959"/>
              <a:gd name="connsiteX5" fmla="*/ 376535 w 537790"/>
              <a:gd name="connsiteY5" fmla="*/ 505539 h 629959"/>
              <a:gd name="connsiteX6" fmla="*/ 376535 w 537790"/>
              <a:gd name="connsiteY6" fmla="*/ 591487 h 629959"/>
              <a:gd name="connsiteX7" fmla="*/ 365075 w 537790"/>
              <a:gd name="connsiteY7" fmla="*/ 618500 h 629959"/>
              <a:gd name="connsiteX8" fmla="*/ 338063 w 537790"/>
              <a:gd name="connsiteY8" fmla="*/ 629959 h 629959"/>
              <a:gd name="connsiteX9" fmla="*/ 311050 w 537790"/>
              <a:gd name="connsiteY9" fmla="*/ 618500 h 629959"/>
              <a:gd name="connsiteX10" fmla="*/ 299591 w 537790"/>
              <a:gd name="connsiteY10" fmla="*/ 591487 h 629959"/>
              <a:gd name="connsiteX11" fmla="*/ 299591 w 537790"/>
              <a:gd name="connsiteY11" fmla="*/ 505539 h 629959"/>
              <a:gd name="connsiteX12" fmla="*/ 239836 w 537790"/>
              <a:gd name="connsiteY12" fmla="*/ 505539 h 629959"/>
              <a:gd name="connsiteX13" fmla="*/ 239836 w 537790"/>
              <a:gd name="connsiteY13" fmla="*/ 591487 h 629959"/>
              <a:gd name="connsiteX14" fmla="*/ 228786 w 537790"/>
              <a:gd name="connsiteY14" fmla="*/ 618909 h 629959"/>
              <a:gd name="connsiteX15" fmla="*/ 202183 w 537790"/>
              <a:gd name="connsiteY15" fmla="*/ 629959 h 629959"/>
              <a:gd name="connsiteX16" fmla="*/ 174761 w 537790"/>
              <a:gd name="connsiteY16" fmla="*/ 618909 h 629959"/>
              <a:gd name="connsiteX17" fmla="*/ 163711 w 537790"/>
              <a:gd name="connsiteY17" fmla="*/ 591487 h 629959"/>
              <a:gd name="connsiteX18" fmla="*/ 163711 w 537790"/>
              <a:gd name="connsiteY18" fmla="*/ 505539 h 629959"/>
              <a:gd name="connsiteX19" fmla="*/ 129331 w 537790"/>
              <a:gd name="connsiteY19" fmla="*/ 505539 h 629959"/>
              <a:gd name="connsiteX20" fmla="*/ 108867 w 537790"/>
              <a:gd name="connsiteY20" fmla="*/ 496535 h 629959"/>
              <a:gd name="connsiteX21" fmla="*/ 99863 w 537790"/>
              <a:gd name="connsiteY21" fmla="*/ 475252 h 629959"/>
              <a:gd name="connsiteX22" fmla="*/ 499317 w 537790"/>
              <a:gd name="connsiteY22" fmla="*/ 196943 h 629959"/>
              <a:gd name="connsiteX23" fmla="*/ 526330 w 537790"/>
              <a:gd name="connsiteY23" fmla="*/ 208403 h 629959"/>
              <a:gd name="connsiteX24" fmla="*/ 537790 w 537790"/>
              <a:gd name="connsiteY24" fmla="*/ 236233 h 629959"/>
              <a:gd name="connsiteX25" fmla="*/ 537790 w 537790"/>
              <a:gd name="connsiteY25" fmla="*/ 387666 h 629959"/>
              <a:gd name="connsiteX26" fmla="*/ 526739 w 537790"/>
              <a:gd name="connsiteY26" fmla="*/ 415497 h 629959"/>
              <a:gd name="connsiteX27" fmla="*/ 499317 w 537790"/>
              <a:gd name="connsiteY27" fmla="*/ 426957 h 629959"/>
              <a:gd name="connsiteX28" fmla="*/ 471896 w 537790"/>
              <a:gd name="connsiteY28" fmla="*/ 415497 h 629959"/>
              <a:gd name="connsiteX29" fmla="*/ 460845 w 537790"/>
              <a:gd name="connsiteY29" fmla="*/ 387666 h 629959"/>
              <a:gd name="connsiteX30" fmla="*/ 460845 w 537790"/>
              <a:gd name="connsiteY30" fmla="*/ 236233 h 629959"/>
              <a:gd name="connsiteX31" fmla="*/ 472305 w 537790"/>
              <a:gd name="connsiteY31" fmla="*/ 208403 h 629959"/>
              <a:gd name="connsiteX32" fmla="*/ 499317 w 537790"/>
              <a:gd name="connsiteY32" fmla="*/ 196943 h 629959"/>
              <a:gd name="connsiteX33" fmla="*/ 38471 w 537790"/>
              <a:gd name="connsiteY33" fmla="*/ 196943 h 629959"/>
              <a:gd name="connsiteX34" fmla="*/ 65075 w 537790"/>
              <a:gd name="connsiteY34" fmla="*/ 208403 h 629959"/>
              <a:gd name="connsiteX35" fmla="*/ 76125 w 537790"/>
              <a:gd name="connsiteY35" fmla="*/ 236233 h 629959"/>
              <a:gd name="connsiteX36" fmla="*/ 76125 w 537790"/>
              <a:gd name="connsiteY36" fmla="*/ 387666 h 629959"/>
              <a:gd name="connsiteX37" fmla="*/ 65075 w 537790"/>
              <a:gd name="connsiteY37" fmla="*/ 415497 h 629959"/>
              <a:gd name="connsiteX38" fmla="*/ 38471 w 537790"/>
              <a:gd name="connsiteY38" fmla="*/ 426957 h 629959"/>
              <a:gd name="connsiteX39" fmla="*/ 11050 w 537790"/>
              <a:gd name="connsiteY39" fmla="*/ 415497 h 629959"/>
              <a:gd name="connsiteX40" fmla="*/ 0 w 537790"/>
              <a:gd name="connsiteY40" fmla="*/ 387666 h 629959"/>
              <a:gd name="connsiteX41" fmla="*/ 0 w 537790"/>
              <a:gd name="connsiteY41" fmla="*/ 236233 h 629959"/>
              <a:gd name="connsiteX42" fmla="*/ 11050 w 537790"/>
              <a:gd name="connsiteY42" fmla="*/ 208403 h 629959"/>
              <a:gd name="connsiteX43" fmla="*/ 38471 w 537790"/>
              <a:gd name="connsiteY43" fmla="*/ 196943 h 629959"/>
              <a:gd name="connsiteX44" fmla="*/ 342972 w 537790"/>
              <a:gd name="connsiteY44" fmla="*/ 88894 h 629959"/>
              <a:gd name="connsiteX45" fmla="*/ 329876 w 537790"/>
              <a:gd name="connsiteY45" fmla="*/ 94624 h 629959"/>
              <a:gd name="connsiteX46" fmla="*/ 324146 w 537790"/>
              <a:gd name="connsiteY46" fmla="*/ 107720 h 629959"/>
              <a:gd name="connsiteX47" fmla="*/ 329876 w 537790"/>
              <a:gd name="connsiteY47" fmla="*/ 121227 h 629959"/>
              <a:gd name="connsiteX48" fmla="*/ 342972 w 537790"/>
              <a:gd name="connsiteY48" fmla="*/ 126547 h 629959"/>
              <a:gd name="connsiteX49" fmla="*/ 356479 w 537790"/>
              <a:gd name="connsiteY49" fmla="*/ 121227 h 629959"/>
              <a:gd name="connsiteX50" fmla="*/ 361799 w 537790"/>
              <a:gd name="connsiteY50" fmla="*/ 107720 h 629959"/>
              <a:gd name="connsiteX51" fmla="*/ 356479 w 537790"/>
              <a:gd name="connsiteY51" fmla="*/ 94624 h 629959"/>
              <a:gd name="connsiteX52" fmla="*/ 342972 w 537790"/>
              <a:gd name="connsiteY52" fmla="*/ 88894 h 629959"/>
              <a:gd name="connsiteX53" fmla="*/ 197270 w 537790"/>
              <a:gd name="connsiteY53" fmla="*/ 88894 h 629959"/>
              <a:gd name="connsiteX54" fmla="*/ 184173 w 537790"/>
              <a:gd name="connsiteY54" fmla="*/ 94624 h 629959"/>
              <a:gd name="connsiteX55" fmla="*/ 178443 w 537790"/>
              <a:gd name="connsiteY55" fmla="*/ 107720 h 629959"/>
              <a:gd name="connsiteX56" fmla="*/ 184173 w 537790"/>
              <a:gd name="connsiteY56" fmla="*/ 121227 h 629959"/>
              <a:gd name="connsiteX57" fmla="*/ 197270 w 537790"/>
              <a:gd name="connsiteY57" fmla="*/ 126547 h 629959"/>
              <a:gd name="connsiteX58" fmla="*/ 210776 w 537790"/>
              <a:gd name="connsiteY58" fmla="*/ 121227 h 629959"/>
              <a:gd name="connsiteX59" fmla="*/ 216097 w 537790"/>
              <a:gd name="connsiteY59" fmla="*/ 107720 h 629959"/>
              <a:gd name="connsiteX60" fmla="*/ 210776 w 537790"/>
              <a:gd name="connsiteY60" fmla="*/ 94624 h 629959"/>
              <a:gd name="connsiteX61" fmla="*/ 197270 w 537790"/>
              <a:gd name="connsiteY61" fmla="*/ 88894 h 629959"/>
              <a:gd name="connsiteX62" fmla="*/ 375920 w 537790"/>
              <a:gd name="connsiteY62" fmla="*/ 81 h 629959"/>
              <a:gd name="connsiteX63" fmla="*/ 379807 w 537790"/>
              <a:gd name="connsiteY63" fmla="*/ 1308 h 629959"/>
              <a:gd name="connsiteX64" fmla="*/ 381445 w 537790"/>
              <a:gd name="connsiteY64" fmla="*/ 9494 h 629959"/>
              <a:gd name="connsiteX65" fmla="*/ 349521 w 537790"/>
              <a:gd name="connsiteY65" fmla="*/ 54514 h 629959"/>
              <a:gd name="connsiteX66" fmla="*/ 412141 w 537790"/>
              <a:gd name="connsiteY66" fmla="*/ 104446 h 629959"/>
              <a:gd name="connsiteX67" fmla="*/ 439562 w 537790"/>
              <a:gd name="connsiteY67" fmla="*/ 174023 h 629959"/>
              <a:gd name="connsiteX68" fmla="*/ 99044 w 537790"/>
              <a:gd name="connsiteY68" fmla="*/ 174023 h 629959"/>
              <a:gd name="connsiteX69" fmla="*/ 126056 w 537790"/>
              <a:gd name="connsiteY69" fmla="*/ 104037 h 629959"/>
              <a:gd name="connsiteX70" fmla="*/ 188266 w 537790"/>
              <a:gd name="connsiteY70" fmla="*/ 54514 h 629959"/>
              <a:gd name="connsiteX71" fmla="*/ 156343 w 537790"/>
              <a:gd name="connsiteY71" fmla="*/ 9494 h 629959"/>
              <a:gd name="connsiteX72" fmla="*/ 157979 w 537790"/>
              <a:gd name="connsiteY72" fmla="*/ 1308 h 629959"/>
              <a:gd name="connsiteX73" fmla="*/ 166165 w 537790"/>
              <a:gd name="connsiteY73" fmla="*/ 2946 h 629959"/>
              <a:gd name="connsiteX74" fmla="*/ 198907 w 537790"/>
              <a:gd name="connsiteY74" fmla="*/ 50422 h 629959"/>
              <a:gd name="connsiteX75" fmla="*/ 269303 w 537790"/>
              <a:gd name="connsiteY75" fmla="*/ 37325 h 629959"/>
              <a:gd name="connsiteX76" fmla="*/ 339699 w 537790"/>
              <a:gd name="connsiteY76" fmla="*/ 50422 h 629959"/>
              <a:gd name="connsiteX77" fmla="*/ 372441 w 537790"/>
              <a:gd name="connsiteY77" fmla="*/ 2946 h 629959"/>
              <a:gd name="connsiteX78" fmla="*/ 375920 w 537790"/>
              <a:gd name="connsiteY78" fmla="*/ 81 h 6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7790" h="629959">
                <a:moveTo>
                  <a:pt x="99863" y="197762"/>
                </a:moveTo>
                <a:lnTo>
                  <a:pt x="440382" y="197762"/>
                </a:lnTo>
                <a:lnTo>
                  <a:pt x="440382" y="475252"/>
                </a:lnTo>
                <a:cubicBezTo>
                  <a:pt x="440382" y="483438"/>
                  <a:pt x="437380" y="490532"/>
                  <a:pt x="431378" y="496535"/>
                </a:cubicBezTo>
                <a:cubicBezTo>
                  <a:pt x="425375" y="502538"/>
                  <a:pt x="418281" y="505539"/>
                  <a:pt x="410095" y="505539"/>
                </a:cubicBezTo>
                <a:lnTo>
                  <a:pt x="376535" y="505539"/>
                </a:lnTo>
                <a:lnTo>
                  <a:pt x="376535" y="591487"/>
                </a:lnTo>
                <a:cubicBezTo>
                  <a:pt x="376535" y="601856"/>
                  <a:pt x="372715" y="610860"/>
                  <a:pt x="365075" y="618500"/>
                </a:cubicBezTo>
                <a:cubicBezTo>
                  <a:pt x="357435" y="626139"/>
                  <a:pt x="348431" y="629959"/>
                  <a:pt x="338063" y="629959"/>
                </a:cubicBezTo>
                <a:cubicBezTo>
                  <a:pt x="327694" y="629959"/>
                  <a:pt x="318690" y="626139"/>
                  <a:pt x="311050" y="618500"/>
                </a:cubicBezTo>
                <a:cubicBezTo>
                  <a:pt x="303410" y="610860"/>
                  <a:pt x="299591" y="601856"/>
                  <a:pt x="299591" y="591487"/>
                </a:cubicBezTo>
                <a:lnTo>
                  <a:pt x="299591" y="505539"/>
                </a:lnTo>
                <a:lnTo>
                  <a:pt x="239836" y="505539"/>
                </a:lnTo>
                <a:lnTo>
                  <a:pt x="239836" y="591487"/>
                </a:lnTo>
                <a:cubicBezTo>
                  <a:pt x="239836" y="602401"/>
                  <a:pt x="236153" y="611542"/>
                  <a:pt x="228786" y="618909"/>
                </a:cubicBezTo>
                <a:cubicBezTo>
                  <a:pt x="221419" y="626276"/>
                  <a:pt x="212551" y="629959"/>
                  <a:pt x="202183" y="629959"/>
                </a:cubicBezTo>
                <a:cubicBezTo>
                  <a:pt x="191268" y="629959"/>
                  <a:pt x="182128" y="626276"/>
                  <a:pt x="174761" y="618909"/>
                </a:cubicBezTo>
                <a:cubicBezTo>
                  <a:pt x="167393" y="611542"/>
                  <a:pt x="163711" y="602401"/>
                  <a:pt x="163711" y="591487"/>
                </a:cubicBezTo>
                <a:lnTo>
                  <a:pt x="163711" y="505539"/>
                </a:lnTo>
                <a:lnTo>
                  <a:pt x="129331" y="505539"/>
                </a:lnTo>
                <a:cubicBezTo>
                  <a:pt x="121691" y="505539"/>
                  <a:pt x="114870" y="502538"/>
                  <a:pt x="108867" y="496535"/>
                </a:cubicBezTo>
                <a:cubicBezTo>
                  <a:pt x="102864" y="490532"/>
                  <a:pt x="99863" y="483438"/>
                  <a:pt x="99863" y="475252"/>
                </a:cubicBezTo>
                <a:close/>
                <a:moveTo>
                  <a:pt x="499317" y="196943"/>
                </a:moveTo>
                <a:cubicBezTo>
                  <a:pt x="509686" y="196943"/>
                  <a:pt x="518690" y="200763"/>
                  <a:pt x="526330" y="208403"/>
                </a:cubicBezTo>
                <a:cubicBezTo>
                  <a:pt x="533970" y="216043"/>
                  <a:pt x="537790" y="225320"/>
                  <a:pt x="537790" y="236233"/>
                </a:cubicBezTo>
                <a:lnTo>
                  <a:pt x="537790" y="387666"/>
                </a:lnTo>
                <a:cubicBezTo>
                  <a:pt x="537790" y="398580"/>
                  <a:pt x="534106" y="407857"/>
                  <a:pt x="526739" y="415497"/>
                </a:cubicBezTo>
                <a:cubicBezTo>
                  <a:pt x="519373" y="423137"/>
                  <a:pt x="510232" y="426957"/>
                  <a:pt x="499317" y="426957"/>
                </a:cubicBezTo>
                <a:cubicBezTo>
                  <a:pt x="488404" y="426957"/>
                  <a:pt x="479263" y="423137"/>
                  <a:pt x="471896" y="415497"/>
                </a:cubicBezTo>
                <a:cubicBezTo>
                  <a:pt x="464529" y="407857"/>
                  <a:pt x="460845" y="398580"/>
                  <a:pt x="460845" y="387666"/>
                </a:cubicBezTo>
                <a:lnTo>
                  <a:pt x="460845" y="236233"/>
                </a:lnTo>
                <a:cubicBezTo>
                  <a:pt x="460845" y="225320"/>
                  <a:pt x="464665" y="216043"/>
                  <a:pt x="472305" y="208403"/>
                </a:cubicBezTo>
                <a:cubicBezTo>
                  <a:pt x="479945" y="200763"/>
                  <a:pt x="488949" y="196943"/>
                  <a:pt x="499317" y="196943"/>
                </a:cubicBezTo>
                <a:close/>
                <a:moveTo>
                  <a:pt x="38471" y="196943"/>
                </a:moveTo>
                <a:cubicBezTo>
                  <a:pt x="48840" y="196943"/>
                  <a:pt x="57707" y="200763"/>
                  <a:pt x="65075" y="208403"/>
                </a:cubicBezTo>
                <a:cubicBezTo>
                  <a:pt x="72442" y="216043"/>
                  <a:pt x="76125" y="225320"/>
                  <a:pt x="76125" y="236233"/>
                </a:cubicBezTo>
                <a:lnTo>
                  <a:pt x="76125" y="387666"/>
                </a:lnTo>
                <a:cubicBezTo>
                  <a:pt x="76125" y="398580"/>
                  <a:pt x="72442" y="407857"/>
                  <a:pt x="65075" y="415497"/>
                </a:cubicBezTo>
                <a:cubicBezTo>
                  <a:pt x="57707" y="423137"/>
                  <a:pt x="48840" y="426957"/>
                  <a:pt x="38471" y="426957"/>
                </a:cubicBezTo>
                <a:cubicBezTo>
                  <a:pt x="27557" y="426957"/>
                  <a:pt x="18417" y="423137"/>
                  <a:pt x="11050" y="415497"/>
                </a:cubicBezTo>
                <a:cubicBezTo>
                  <a:pt x="3683" y="407857"/>
                  <a:pt x="0" y="398580"/>
                  <a:pt x="0" y="387666"/>
                </a:cubicBezTo>
                <a:lnTo>
                  <a:pt x="0" y="236233"/>
                </a:lnTo>
                <a:cubicBezTo>
                  <a:pt x="0" y="225320"/>
                  <a:pt x="3683" y="216043"/>
                  <a:pt x="11050" y="208403"/>
                </a:cubicBezTo>
                <a:cubicBezTo>
                  <a:pt x="18417" y="200763"/>
                  <a:pt x="27557" y="196943"/>
                  <a:pt x="38471" y="196943"/>
                </a:cubicBezTo>
                <a:close/>
                <a:moveTo>
                  <a:pt x="342972" y="88894"/>
                </a:moveTo>
                <a:cubicBezTo>
                  <a:pt x="338062" y="88894"/>
                  <a:pt x="333696" y="90804"/>
                  <a:pt x="329876" y="94624"/>
                </a:cubicBezTo>
                <a:cubicBezTo>
                  <a:pt x="326056" y="98444"/>
                  <a:pt x="324146" y="102809"/>
                  <a:pt x="324146" y="107720"/>
                </a:cubicBezTo>
                <a:cubicBezTo>
                  <a:pt x="324146" y="113178"/>
                  <a:pt x="326056" y="117680"/>
                  <a:pt x="329876" y="121227"/>
                </a:cubicBezTo>
                <a:cubicBezTo>
                  <a:pt x="333696" y="124774"/>
                  <a:pt x="338062" y="126547"/>
                  <a:pt x="342972" y="126547"/>
                </a:cubicBezTo>
                <a:cubicBezTo>
                  <a:pt x="348430" y="126547"/>
                  <a:pt x="352932" y="124774"/>
                  <a:pt x="356479" y="121227"/>
                </a:cubicBezTo>
                <a:cubicBezTo>
                  <a:pt x="360026" y="117680"/>
                  <a:pt x="361799" y="113178"/>
                  <a:pt x="361799" y="107720"/>
                </a:cubicBezTo>
                <a:cubicBezTo>
                  <a:pt x="361799" y="102809"/>
                  <a:pt x="360026" y="98444"/>
                  <a:pt x="356479" y="94624"/>
                </a:cubicBezTo>
                <a:cubicBezTo>
                  <a:pt x="352932" y="90804"/>
                  <a:pt x="348430" y="88894"/>
                  <a:pt x="342972" y="88894"/>
                </a:cubicBezTo>
                <a:close/>
                <a:moveTo>
                  <a:pt x="197270" y="88894"/>
                </a:moveTo>
                <a:cubicBezTo>
                  <a:pt x="192359" y="88894"/>
                  <a:pt x="187993" y="90804"/>
                  <a:pt x="184173" y="94624"/>
                </a:cubicBezTo>
                <a:cubicBezTo>
                  <a:pt x="180353" y="98444"/>
                  <a:pt x="178443" y="102809"/>
                  <a:pt x="178443" y="107720"/>
                </a:cubicBezTo>
                <a:cubicBezTo>
                  <a:pt x="178443" y="113178"/>
                  <a:pt x="180353" y="117680"/>
                  <a:pt x="184173" y="121227"/>
                </a:cubicBezTo>
                <a:cubicBezTo>
                  <a:pt x="187993" y="124774"/>
                  <a:pt x="192359" y="126547"/>
                  <a:pt x="197270" y="126547"/>
                </a:cubicBezTo>
                <a:cubicBezTo>
                  <a:pt x="202727" y="126547"/>
                  <a:pt x="207229" y="124774"/>
                  <a:pt x="210776" y="121227"/>
                </a:cubicBezTo>
                <a:cubicBezTo>
                  <a:pt x="214323" y="117680"/>
                  <a:pt x="216097" y="113178"/>
                  <a:pt x="216097" y="107720"/>
                </a:cubicBezTo>
                <a:cubicBezTo>
                  <a:pt x="216097" y="102809"/>
                  <a:pt x="214323" y="98444"/>
                  <a:pt x="210776" y="94624"/>
                </a:cubicBezTo>
                <a:cubicBezTo>
                  <a:pt x="207229" y="90804"/>
                  <a:pt x="202727" y="88894"/>
                  <a:pt x="197270" y="88894"/>
                </a:cubicBezTo>
                <a:close/>
                <a:moveTo>
                  <a:pt x="375920" y="81"/>
                </a:moveTo>
                <a:cubicBezTo>
                  <a:pt x="377148" y="-192"/>
                  <a:pt x="378444" y="217"/>
                  <a:pt x="379807" y="1308"/>
                </a:cubicBezTo>
                <a:cubicBezTo>
                  <a:pt x="382536" y="3491"/>
                  <a:pt x="383082" y="6220"/>
                  <a:pt x="381445" y="9494"/>
                </a:cubicBezTo>
                <a:lnTo>
                  <a:pt x="349521" y="54514"/>
                </a:lnTo>
                <a:cubicBezTo>
                  <a:pt x="375169" y="66520"/>
                  <a:pt x="396042" y="83164"/>
                  <a:pt x="412141" y="104446"/>
                </a:cubicBezTo>
                <a:cubicBezTo>
                  <a:pt x="428239" y="125729"/>
                  <a:pt x="437379" y="148921"/>
                  <a:pt x="439562" y="174023"/>
                </a:cubicBezTo>
                <a:lnTo>
                  <a:pt x="99044" y="174023"/>
                </a:lnTo>
                <a:cubicBezTo>
                  <a:pt x="101226" y="148375"/>
                  <a:pt x="110230" y="125047"/>
                  <a:pt x="126056" y="104037"/>
                </a:cubicBezTo>
                <a:cubicBezTo>
                  <a:pt x="141881" y="83027"/>
                  <a:pt x="162618" y="66520"/>
                  <a:pt x="188266" y="54514"/>
                </a:cubicBezTo>
                <a:lnTo>
                  <a:pt x="156343" y="9494"/>
                </a:lnTo>
                <a:cubicBezTo>
                  <a:pt x="154705" y="6220"/>
                  <a:pt x="155251" y="3491"/>
                  <a:pt x="157979" y="1308"/>
                </a:cubicBezTo>
                <a:cubicBezTo>
                  <a:pt x="160708" y="-329"/>
                  <a:pt x="163436" y="217"/>
                  <a:pt x="166165" y="2946"/>
                </a:cubicBezTo>
                <a:lnTo>
                  <a:pt x="198907" y="50422"/>
                </a:lnTo>
                <a:cubicBezTo>
                  <a:pt x="221826" y="41690"/>
                  <a:pt x="245292" y="37325"/>
                  <a:pt x="269303" y="37325"/>
                </a:cubicBezTo>
                <a:cubicBezTo>
                  <a:pt x="292768" y="37325"/>
                  <a:pt x="316233" y="41690"/>
                  <a:pt x="339699" y="50422"/>
                </a:cubicBezTo>
                <a:lnTo>
                  <a:pt x="372441" y="2946"/>
                </a:lnTo>
                <a:cubicBezTo>
                  <a:pt x="373532" y="1308"/>
                  <a:pt x="374692" y="353"/>
                  <a:pt x="375920" y="81"/>
                </a:cubicBezTo>
                <a:close/>
              </a:path>
            </a:pathLst>
          </a:custGeom>
          <a:solidFill>
            <a:srgbClr val="FFB8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7" name="任意多边形 16"/>
          <p:cNvSpPr/>
          <p:nvPr/>
        </p:nvSpPr>
        <p:spPr>
          <a:xfrm>
            <a:off x="1734298" y="3273994"/>
            <a:ext cx="654593" cy="515544"/>
          </a:xfrm>
          <a:custGeom>
            <a:avLst/>
            <a:gdLst/>
            <a:ahLst/>
            <a:cxnLst/>
            <a:rect l="l" t="t" r="r" b="b"/>
            <a:pathLst>
              <a:path w="737167" h="598714">
                <a:moveTo>
                  <a:pt x="510310" y="0"/>
                </a:moveTo>
                <a:cubicBezTo>
                  <a:pt x="553966" y="0"/>
                  <a:pt x="590762" y="15903"/>
                  <a:pt x="620698" y="47710"/>
                </a:cubicBezTo>
                <a:cubicBezTo>
                  <a:pt x="654687" y="41161"/>
                  <a:pt x="686650" y="29000"/>
                  <a:pt x="716586" y="11226"/>
                </a:cubicBezTo>
                <a:cubicBezTo>
                  <a:pt x="705048" y="47086"/>
                  <a:pt x="682908" y="74839"/>
                  <a:pt x="650166" y="94484"/>
                </a:cubicBezTo>
                <a:cubicBezTo>
                  <a:pt x="679166" y="91366"/>
                  <a:pt x="708166" y="83570"/>
                  <a:pt x="737167" y="71097"/>
                </a:cubicBezTo>
                <a:cubicBezTo>
                  <a:pt x="716274" y="101657"/>
                  <a:pt x="691015" y="127695"/>
                  <a:pt x="661392" y="149211"/>
                </a:cubicBezTo>
                <a:cubicBezTo>
                  <a:pt x="661704" y="153576"/>
                  <a:pt x="661860" y="160125"/>
                  <a:pt x="661860" y="168856"/>
                </a:cubicBezTo>
                <a:cubicBezTo>
                  <a:pt x="661860" y="209394"/>
                  <a:pt x="655935" y="249854"/>
                  <a:pt x="644085" y="290236"/>
                </a:cubicBezTo>
                <a:cubicBezTo>
                  <a:pt x="632236" y="330618"/>
                  <a:pt x="614227" y="369363"/>
                  <a:pt x="590061" y="406471"/>
                </a:cubicBezTo>
                <a:cubicBezTo>
                  <a:pt x="565894" y="443578"/>
                  <a:pt x="537128" y="476399"/>
                  <a:pt x="503762" y="504931"/>
                </a:cubicBezTo>
                <a:cubicBezTo>
                  <a:pt x="470396" y="533464"/>
                  <a:pt x="430169" y="556227"/>
                  <a:pt x="383083" y="573222"/>
                </a:cubicBezTo>
                <a:cubicBezTo>
                  <a:pt x="335997" y="590217"/>
                  <a:pt x="285636" y="598714"/>
                  <a:pt x="232002" y="598714"/>
                </a:cubicBezTo>
                <a:cubicBezTo>
                  <a:pt x="147495" y="598714"/>
                  <a:pt x="70161" y="576106"/>
                  <a:pt x="0" y="530891"/>
                </a:cubicBezTo>
                <a:cubicBezTo>
                  <a:pt x="10913" y="532138"/>
                  <a:pt x="23075" y="532762"/>
                  <a:pt x="36483" y="532762"/>
                </a:cubicBezTo>
                <a:cubicBezTo>
                  <a:pt x="106645" y="532762"/>
                  <a:pt x="169167" y="511246"/>
                  <a:pt x="224050" y="468213"/>
                </a:cubicBezTo>
                <a:cubicBezTo>
                  <a:pt x="191308" y="467589"/>
                  <a:pt x="161996" y="457533"/>
                  <a:pt x="136113" y="438044"/>
                </a:cubicBezTo>
                <a:cubicBezTo>
                  <a:pt x="110231" y="418554"/>
                  <a:pt x="92457" y="393686"/>
                  <a:pt x="82790" y="363438"/>
                </a:cubicBezTo>
                <a:cubicBezTo>
                  <a:pt x="93081" y="364997"/>
                  <a:pt x="102592" y="365777"/>
                  <a:pt x="111323" y="365777"/>
                </a:cubicBezTo>
                <a:cubicBezTo>
                  <a:pt x="124732" y="365777"/>
                  <a:pt x="137985" y="364062"/>
                  <a:pt x="151082" y="360632"/>
                </a:cubicBezTo>
                <a:cubicBezTo>
                  <a:pt x="116156" y="353460"/>
                  <a:pt x="87234" y="336075"/>
                  <a:pt x="64314" y="308478"/>
                </a:cubicBezTo>
                <a:cubicBezTo>
                  <a:pt x="41395" y="280881"/>
                  <a:pt x="29935" y="248841"/>
                  <a:pt x="29935" y="212356"/>
                </a:cubicBezTo>
                <a:lnTo>
                  <a:pt x="29935" y="210485"/>
                </a:lnTo>
                <a:cubicBezTo>
                  <a:pt x="51140" y="222335"/>
                  <a:pt x="73903" y="228727"/>
                  <a:pt x="98226" y="229663"/>
                </a:cubicBezTo>
                <a:cubicBezTo>
                  <a:pt x="77645" y="215942"/>
                  <a:pt x="61274" y="198012"/>
                  <a:pt x="49113" y="175872"/>
                </a:cubicBezTo>
                <a:cubicBezTo>
                  <a:pt x="36952" y="153732"/>
                  <a:pt x="30870" y="129721"/>
                  <a:pt x="30870" y="103839"/>
                </a:cubicBezTo>
                <a:cubicBezTo>
                  <a:pt x="30870" y="76398"/>
                  <a:pt x="37731" y="50984"/>
                  <a:pt x="51451" y="27597"/>
                </a:cubicBezTo>
                <a:cubicBezTo>
                  <a:pt x="89183" y="74060"/>
                  <a:pt x="135100" y="111245"/>
                  <a:pt x="189203" y="139154"/>
                </a:cubicBezTo>
                <a:cubicBezTo>
                  <a:pt x="243305" y="167063"/>
                  <a:pt x="301228" y="182577"/>
                  <a:pt x="362970" y="185695"/>
                </a:cubicBezTo>
                <a:cubicBezTo>
                  <a:pt x="360476" y="173845"/>
                  <a:pt x="359228" y="162308"/>
                  <a:pt x="359228" y="151082"/>
                </a:cubicBezTo>
                <a:cubicBezTo>
                  <a:pt x="359228" y="109296"/>
                  <a:pt x="373962" y="73670"/>
                  <a:pt x="403430" y="44202"/>
                </a:cubicBezTo>
                <a:cubicBezTo>
                  <a:pt x="432898" y="14734"/>
                  <a:pt x="468525" y="0"/>
                  <a:pt x="510310" y="0"/>
                </a:cubicBezTo>
                <a:close/>
              </a:path>
            </a:pathLst>
          </a:custGeom>
          <a:solidFill>
            <a:srgbClr val="01AC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8" name="TextBox 6"/>
          <p:cNvSpPr txBox="1"/>
          <p:nvPr/>
        </p:nvSpPr>
        <p:spPr>
          <a:xfrm>
            <a:off x="3328304" y="1920769"/>
            <a:ext cx="4808827" cy="432012"/>
          </a:xfrm>
          <a:prstGeom prst="rect">
            <a:avLst/>
          </a:prstGeom>
          <a:noFill/>
        </p:spPr>
        <p:txBody>
          <a:bodyPr vert="horz" wrap="square" lIns="0" tIns="0" rIns="0" bIns="0" rtlCol="0" anchor="ctr">
            <a:spAutoFit/>
          </a:bodyPr>
          <a:lstStyle/>
          <a:p>
            <a:pPr lvl="0" algn="ctr">
              <a:defRPr/>
            </a:pPr>
            <a:r>
              <a:rPr lang="zh-CN" altLang="en-US" sz="2800" b="1" kern="0" dirty="0" smtClean="0">
                <a:latin typeface="微软雅黑" pitchFamily="34" charset="-122"/>
                <a:ea typeface="微软雅黑" pitchFamily="34" charset="-122"/>
              </a:rPr>
              <a:t>如何理解体育与健康学业质量</a:t>
            </a:r>
          </a:p>
        </p:txBody>
      </p:sp>
      <p:sp>
        <p:nvSpPr>
          <p:cNvPr id="20" name="TextBox 6"/>
          <p:cNvSpPr txBox="1"/>
          <p:nvPr/>
        </p:nvSpPr>
        <p:spPr>
          <a:xfrm>
            <a:off x="3071451" y="3317630"/>
            <a:ext cx="6411597" cy="430887"/>
          </a:xfrm>
          <a:prstGeom prst="rect">
            <a:avLst/>
          </a:prstGeom>
          <a:noFill/>
        </p:spPr>
        <p:txBody>
          <a:bodyPr vert="horz" wrap="square" lIns="0" tIns="0" rIns="0" bIns="0" rtlCol="0" anchor="ctr">
            <a:spAutoFit/>
          </a:bodyPr>
          <a:lstStyle/>
          <a:p>
            <a:pPr lvl="0">
              <a:defRPr/>
            </a:pPr>
            <a:r>
              <a:rPr lang="zh-CN" altLang="en-US" sz="2800" b="1" kern="0" dirty="0" smtClean="0">
                <a:latin typeface="微软雅黑" pitchFamily="34" charset="-122"/>
                <a:ea typeface="微软雅黑" pitchFamily="34" charset="-122"/>
              </a:rPr>
              <a:t>学业质量要求下如何进行学习评价的改革</a:t>
            </a:r>
          </a:p>
        </p:txBody>
      </p:sp>
      <p:sp>
        <p:nvSpPr>
          <p:cNvPr id="22" name="TextBox 6"/>
          <p:cNvSpPr txBox="1"/>
          <p:nvPr/>
        </p:nvSpPr>
        <p:spPr>
          <a:xfrm>
            <a:off x="3040630" y="4786068"/>
            <a:ext cx="6534886" cy="430887"/>
          </a:xfrm>
          <a:prstGeom prst="rect">
            <a:avLst/>
          </a:prstGeom>
          <a:noFill/>
        </p:spPr>
        <p:txBody>
          <a:bodyPr vert="horz" wrap="square" lIns="0" tIns="0" rIns="0" bIns="0" rtlCol="0" anchor="ctr">
            <a:spAutoFit/>
          </a:bodyPr>
          <a:lstStyle/>
          <a:p>
            <a:pPr lvl="0">
              <a:defRPr/>
            </a:pPr>
            <a:r>
              <a:rPr lang="zh-CN" altLang="en-US" sz="2800" b="1" kern="0" dirty="0" smtClean="0">
                <a:latin typeface="微软雅黑" pitchFamily="34" charset="-122"/>
                <a:ea typeface="微软雅黑" pitchFamily="34" charset="-122"/>
              </a:rPr>
              <a:t>高中体育与健康学业水平考试与学分认定</a:t>
            </a:r>
          </a:p>
        </p:txBody>
      </p:sp>
    </p:spTree>
  </p:cSld>
  <p:clrMapOvr>
    <a:masterClrMapping/>
  </p:clrMapOvr>
  <p:transition spd="slow" advTm="300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a:off x="2619911" y="4900773"/>
            <a:ext cx="6822040" cy="893852"/>
          </a:xfrm>
          <a:prstGeom prst="trapezoid">
            <a:avLst>
              <a:gd name="adj"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lnSpc>
                <a:spcPct val="130000"/>
              </a:lnSpc>
            </a:pPr>
            <a:r>
              <a:rPr lang="zh-CN" altLang="en-US" sz="2800" b="1" dirty="0">
                <a:ln>
                  <a:solidFill>
                    <a:schemeClr val="bg1">
                      <a:lumMod val="65000"/>
                    </a:schemeClr>
                  </a:solidFill>
                </a:ln>
                <a:effectLst>
                  <a:outerShdw blurRad="38100" dist="38100" dir="2700000" algn="tl">
                    <a:srgbClr val="000000">
                      <a:alpha val="43137"/>
                    </a:srgbClr>
                  </a:outerShdw>
                </a:effectLst>
                <a:cs typeface="+mn-ea"/>
                <a:sym typeface="+mn-lt"/>
              </a:rPr>
              <a:t>高中体育与健康学科核心素养</a:t>
            </a:r>
          </a:p>
        </p:txBody>
      </p:sp>
      <p:sp>
        <p:nvSpPr>
          <p:cNvPr id="6" name="梯形 5"/>
          <p:cNvSpPr/>
          <p:nvPr/>
        </p:nvSpPr>
        <p:spPr>
          <a:xfrm>
            <a:off x="3164440" y="3380199"/>
            <a:ext cx="5650786" cy="904125"/>
          </a:xfrm>
          <a:prstGeom prst="trapezoid">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lnSpc>
                <a:spcPct val="130000"/>
              </a:lnSpc>
            </a:pPr>
            <a:r>
              <a:rPr lang="zh-CN" altLang="en-US" sz="2800" b="1" dirty="0" smtClean="0">
                <a:ln>
                  <a:solidFill>
                    <a:schemeClr val="bg1">
                      <a:lumMod val="65000"/>
                    </a:schemeClr>
                  </a:solidFill>
                </a:ln>
                <a:effectLst>
                  <a:outerShdw blurRad="38100" dist="38100" dir="2700000" algn="tl">
                    <a:srgbClr val="000000">
                      <a:alpha val="43137"/>
                    </a:srgbClr>
                  </a:outerShdw>
                </a:effectLst>
                <a:cs typeface="+mn-ea"/>
                <a:sym typeface="+mn-lt"/>
              </a:rPr>
              <a:t>高中体育</a:t>
            </a:r>
            <a:r>
              <a:rPr lang="zh-CN" altLang="en-US" sz="2800" b="1" dirty="0">
                <a:ln>
                  <a:solidFill>
                    <a:schemeClr val="bg1">
                      <a:lumMod val="65000"/>
                    </a:schemeClr>
                  </a:solidFill>
                </a:ln>
                <a:effectLst>
                  <a:outerShdw blurRad="38100" dist="38100" dir="2700000" algn="tl">
                    <a:srgbClr val="000000">
                      <a:alpha val="43137"/>
                    </a:srgbClr>
                  </a:outerShdw>
                </a:effectLst>
                <a:cs typeface="+mn-ea"/>
                <a:sym typeface="+mn-lt"/>
              </a:rPr>
              <a:t>与</a:t>
            </a:r>
            <a:r>
              <a:rPr lang="zh-CN" altLang="en-US" sz="2800" b="1" dirty="0" smtClean="0">
                <a:ln>
                  <a:solidFill>
                    <a:schemeClr val="bg1">
                      <a:lumMod val="65000"/>
                    </a:schemeClr>
                  </a:solidFill>
                </a:ln>
                <a:effectLst>
                  <a:outerShdw blurRad="38100" dist="38100" dir="2700000" algn="tl">
                    <a:srgbClr val="000000">
                      <a:alpha val="43137"/>
                    </a:srgbClr>
                  </a:outerShdw>
                </a:effectLst>
                <a:cs typeface="+mn-ea"/>
                <a:sym typeface="+mn-lt"/>
              </a:rPr>
              <a:t>健康学业质量</a:t>
            </a:r>
            <a:endParaRPr lang="zh-CN" altLang="en-US" sz="2800" b="1" dirty="0">
              <a:ln>
                <a:solidFill>
                  <a:schemeClr val="bg1">
                    <a:lumMod val="65000"/>
                  </a:schemeClr>
                </a:solidFill>
              </a:ln>
              <a:effectLst>
                <a:outerShdw blurRad="38100" dist="38100" dir="2700000" algn="tl">
                  <a:srgbClr val="000000">
                    <a:alpha val="43137"/>
                  </a:srgbClr>
                </a:outerShdw>
              </a:effectLst>
              <a:cs typeface="+mn-ea"/>
              <a:sym typeface="+mn-lt"/>
            </a:endParaRPr>
          </a:p>
        </p:txBody>
      </p:sp>
      <p:sp>
        <p:nvSpPr>
          <p:cNvPr id="2" name="矩形 1"/>
          <p:cNvSpPr/>
          <p:nvPr/>
        </p:nvSpPr>
        <p:spPr>
          <a:xfrm>
            <a:off x="3472664" y="1939251"/>
            <a:ext cx="5034337" cy="75514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lnSpc>
                <a:spcPct val="130000"/>
              </a:lnSpc>
            </a:pPr>
            <a:r>
              <a:rPr lang="zh-CN" altLang="en-US" sz="2800" b="1" dirty="0" smtClean="0">
                <a:ln>
                  <a:solidFill>
                    <a:schemeClr val="bg1">
                      <a:lumMod val="65000"/>
                    </a:schemeClr>
                  </a:solidFill>
                </a:ln>
                <a:solidFill>
                  <a:schemeClr val="tx1">
                    <a:lumMod val="85000"/>
                    <a:lumOff val="15000"/>
                  </a:schemeClr>
                </a:solidFill>
                <a:latin typeface="微软雅黑" pitchFamily="34" charset="-122"/>
                <a:ea typeface="微软雅黑" pitchFamily="34" charset="-122"/>
                <a:cs typeface="+mn-ea"/>
                <a:sym typeface="+mn-lt"/>
              </a:rPr>
              <a:t>高中体育</a:t>
            </a:r>
            <a:r>
              <a:rPr lang="zh-CN" altLang="en-US" sz="2800" b="1" dirty="0">
                <a:ln>
                  <a:solidFill>
                    <a:schemeClr val="bg1">
                      <a:lumMod val="65000"/>
                    </a:schemeClr>
                  </a:solidFill>
                </a:ln>
                <a:solidFill>
                  <a:schemeClr val="tx1">
                    <a:lumMod val="85000"/>
                    <a:lumOff val="15000"/>
                  </a:schemeClr>
                </a:solidFill>
                <a:latin typeface="微软雅黑" pitchFamily="34" charset="-122"/>
                <a:ea typeface="微软雅黑" pitchFamily="34" charset="-122"/>
                <a:cs typeface="+mn-ea"/>
                <a:sym typeface="+mn-lt"/>
              </a:rPr>
              <a:t>与健康学习评价</a:t>
            </a:r>
          </a:p>
        </p:txBody>
      </p:sp>
      <p:sp>
        <p:nvSpPr>
          <p:cNvPr id="3" name="上箭头 2"/>
          <p:cNvSpPr/>
          <p:nvPr/>
        </p:nvSpPr>
        <p:spPr>
          <a:xfrm>
            <a:off x="5630240" y="4376792"/>
            <a:ext cx="544530" cy="462336"/>
          </a:xfrm>
          <a:prstGeom prst="upArrow">
            <a:avLst/>
          </a:prstGeom>
          <a:solidFill>
            <a:srgbClr val="FF82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b="1">
              <a:ln>
                <a:solidFill>
                  <a:schemeClr val="bg1">
                    <a:lumMod val="65000"/>
                  </a:schemeClr>
                </a:solidFill>
              </a:ln>
              <a:effectLst>
                <a:outerShdw blurRad="38100" dist="38100" dir="2700000" algn="tl">
                  <a:srgbClr val="000000">
                    <a:alpha val="43137"/>
                  </a:srgbClr>
                </a:outerShdw>
              </a:effectLst>
              <a:cs typeface="+mn-ea"/>
              <a:sym typeface="+mn-lt"/>
            </a:endParaRPr>
          </a:p>
        </p:txBody>
      </p:sp>
      <p:sp>
        <p:nvSpPr>
          <p:cNvPr id="8" name="上箭头 7"/>
          <p:cNvSpPr/>
          <p:nvPr/>
        </p:nvSpPr>
        <p:spPr>
          <a:xfrm>
            <a:off x="5630240" y="2825395"/>
            <a:ext cx="544530" cy="462336"/>
          </a:xfrm>
          <a:prstGeom prst="upArrow">
            <a:avLst/>
          </a:prstGeom>
          <a:solidFill>
            <a:srgbClr val="F4B1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b="1">
              <a:ln>
                <a:solidFill>
                  <a:schemeClr val="bg1">
                    <a:lumMod val="65000"/>
                  </a:schemeClr>
                </a:solidFill>
              </a:ln>
              <a:effectLst>
                <a:outerShdw blurRad="38100" dist="38100" dir="2700000" algn="tl">
                  <a:srgbClr val="000000">
                    <a:alpha val="43137"/>
                  </a:srgbClr>
                </a:outerShdw>
              </a:effectLst>
              <a:cs typeface="+mn-ea"/>
              <a:sym typeface="+mn-lt"/>
            </a:endParaRPr>
          </a:p>
        </p:txBody>
      </p:sp>
      <p:sp>
        <p:nvSpPr>
          <p:cNvPr id="7" name="Rectangle 2"/>
          <p:cNvSpPr txBox="1">
            <a:spLocks noChangeArrowheads="1"/>
          </p:cNvSpPr>
          <p:nvPr/>
        </p:nvSpPr>
        <p:spPr>
          <a:xfrm>
            <a:off x="728744" y="196087"/>
            <a:ext cx="10495812" cy="717329"/>
          </a:xfrm>
          <a:prstGeom prst="rect">
            <a:avLst/>
          </a:prstGeom>
        </p:spPr>
        <p:txBody>
          <a:bodyPr lIns="121899" tIns="60949" rIns="121899" bIns="6094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pPr>
            <a:r>
              <a:rPr lang="zh-CN" altLang="en-US" sz="3200" b="1" kern="0" smtClean="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（一）如何理解学业质量与学习评价之间的关系</a:t>
            </a:r>
            <a:br>
              <a:rPr lang="zh-CN" altLang="en-US" sz="3200" b="1" kern="0" smtClean="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br>
            <a:endPar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endParaRPr>
          </a:p>
        </p:txBody>
      </p:sp>
    </p:spTree>
    <p:extLst>
      <p:ext uri="{BB962C8B-B14F-4D97-AF65-F5344CB8AC3E}">
        <p14:creationId xmlns:p14="http://schemas.microsoft.com/office/powerpoint/2010/main" val="7566550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4"/>
          <p:cNvGrpSpPr>
            <a:grpSpLocks/>
          </p:cNvGrpSpPr>
          <p:nvPr/>
        </p:nvGrpSpPr>
        <p:grpSpPr bwMode="auto">
          <a:xfrm>
            <a:off x="3117682" y="1551780"/>
            <a:ext cx="4805929" cy="4135696"/>
            <a:chOff x="2031" y="6623"/>
            <a:chExt cx="1816" cy="2702"/>
          </a:xfrm>
          <a:solidFill>
            <a:srgbClr val="FFCCCC"/>
          </a:solidFill>
        </p:grpSpPr>
        <p:grpSp>
          <p:nvGrpSpPr>
            <p:cNvPr id="4" name="Group 205"/>
            <p:cNvGrpSpPr>
              <a:grpSpLocks/>
            </p:cNvGrpSpPr>
            <p:nvPr/>
          </p:nvGrpSpPr>
          <p:grpSpPr bwMode="auto">
            <a:xfrm>
              <a:off x="2050" y="7241"/>
              <a:ext cx="1797" cy="2084"/>
              <a:chOff x="2050" y="7241"/>
              <a:chExt cx="1797" cy="2084"/>
            </a:xfrm>
            <a:grpFill/>
          </p:grpSpPr>
          <p:sp>
            <p:nvSpPr>
              <p:cNvPr id="78852" name="AutoShape 206"/>
              <p:cNvSpPr>
                <a:spLocks noChangeArrowheads="1"/>
              </p:cNvSpPr>
              <p:nvPr/>
            </p:nvSpPr>
            <p:spPr bwMode="auto">
              <a:xfrm>
                <a:off x="2050" y="8891"/>
                <a:ext cx="1797" cy="434"/>
              </a:xfrm>
              <a:prstGeom prst="flowChartAlternateProcess">
                <a:avLst/>
              </a:prstGeom>
              <a:grpFill/>
              <a:ln w="9525">
                <a:solidFill>
                  <a:srgbClr val="8DB3E2"/>
                </a:solidFill>
                <a:miter lim="800000"/>
                <a:headEnd/>
                <a:tailEnd/>
              </a:ln>
            </p:spPr>
            <p:txBody>
              <a:bodyPr anchor="ctr"/>
              <a:lstStyle/>
              <a:p>
                <a:pPr algn="ctr" eaLnBrk="1" hangingPunct="1">
                  <a:lnSpc>
                    <a:spcPct val="130000"/>
                  </a:lnSpc>
                  <a:defRPr/>
                </a:pPr>
                <a:r>
                  <a:rPr lang="zh-CN" altLang="en-US" sz="3200" b="1" dirty="0">
                    <a:solidFill>
                      <a:schemeClr val="tx1">
                        <a:lumMod val="85000"/>
                        <a:lumOff val="15000"/>
                      </a:schemeClr>
                    </a:solidFill>
                    <a:cs typeface="+mn-ea"/>
                    <a:sym typeface="+mn-lt"/>
                  </a:rPr>
                  <a:t>学习评价</a:t>
                </a:r>
              </a:p>
            </p:txBody>
          </p:sp>
          <p:sp>
            <p:nvSpPr>
              <p:cNvPr id="78853" name="AutoShape 207"/>
              <p:cNvSpPr>
                <a:spLocks noChangeArrowheads="1"/>
              </p:cNvSpPr>
              <p:nvPr/>
            </p:nvSpPr>
            <p:spPr bwMode="auto">
              <a:xfrm rot="-5400000">
                <a:off x="2006" y="7977"/>
                <a:ext cx="1544" cy="114"/>
              </a:xfrm>
              <a:prstGeom prst="leftArrow">
                <a:avLst>
                  <a:gd name="adj1" fmla="val 50000"/>
                  <a:gd name="adj2" fmla="val 338596"/>
                </a:avLst>
              </a:prstGeom>
              <a:grpFill/>
              <a:ln w="9525">
                <a:solidFill>
                  <a:schemeClr val="bg1"/>
                </a:solidFill>
                <a:miter lim="800000"/>
                <a:headEnd/>
                <a:tailEnd/>
              </a:ln>
            </p:spPr>
            <p:txBody>
              <a:bodyPr/>
              <a:lstStyle/>
              <a:p>
                <a:pPr eaLnBrk="1" hangingPunct="1">
                  <a:lnSpc>
                    <a:spcPct val="130000"/>
                  </a:lnSpc>
                  <a:defRPr/>
                </a:pPr>
                <a:endParaRPr lang="zh-CN" altLang="en-US" sz="3700" b="1" dirty="0">
                  <a:solidFill>
                    <a:srgbClr val="AA0025"/>
                  </a:solidFill>
                  <a:cs typeface="+mn-ea"/>
                  <a:sym typeface="+mn-lt"/>
                </a:endParaRPr>
              </a:p>
            </p:txBody>
          </p:sp>
          <p:sp>
            <p:nvSpPr>
              <p:cNvPr id="78854" name="AutoShape 208"/>
              <p:cNvSpPr>
                <a:spLocks noChangeArrowheads="1"/>
              </p:cNvSpPr>
              <p:nvPr/>
            </p:nvSpPr>
            <p:spPr bwMode="auto">
              <a:xfrm rot="5400000">
                <a:off x="2406" y="7967"/>
                <a:ext cx="1565" cy="114"/>
              </a:xfrm>
              <a:prstGeom prst="leftArrow">
                <a:avLst>
                  <a:gd name="adj1" fmla="val 50000"/>
                  <a:gd name="adj2" fmla="val 343202"/>
                </a:avLst>
              </a:prstGeom>
              <a:grpFill/>
              <a:ln w="9525">
                <a:solidFill>
                  <a:schemeClr val="bg1"/>
                </a:solidFill>
                <a:miter lim="800000"/>
                <a:headEnd/>
                <a:tailEnd/>
              </a:ln>
            </p:spPr>
            <p:txBody>
              <a:bodyPr/>
              <a:lstStyle/>
              <a:p>
                <a:pPr eaLnBrk="1" hangingPunct="1">
                  <a:lnSpc>
                    <a:spcPct val="130000"/>
                  </a:lnSpc>
                  <a:defRPr/>
                </a:pPr>
                <a:endParaRPr lang="zh-CN" altLang="en-US" sz="3700" b="1" dirty="0">
                  <a:solidFill>
                    <a:srgbClr val="AA0025"/>
                  </a:solidFill>
                  <a:cs typeface="+mn-ea"/>
                  <a:sym typeface="+mn-lt"/>
                </a:endParaRPr>
              </a:p>
            </p:txBody>
          </p:sp>
          <p:sp>
            <p:nvSpPr>
              <p:cNvPr id="78855" name="Rectangle 209"/>
              <p:cNvSpPr>
                <a:spLocks noChangeArrowheads="1"/>
              </p:cNvSpPr>
              <p:nvPr/>
            </p:nvSpPr>
            <p:spPr bwMode="auto">
              <a:xfrm>
                <a:off x="3423" y="7322"/>
                <a:ext cx="306" cy="1451"/>
              </a:xfrm>
              <a:prstGeom prst="rect">
                <a:avLst/>
              </a:prstGeom>
              <a:grpFill/>
              <a:ln w="9525">
                <a:solidFill>
                  <a:srgbClr val="FFFFFF"/>
                </a:solidFill>
                <a:miter lim="800000"/>
                <a:headEnd/>
                <a:tailEnd/>
              </a:ln>
            </p:spPr>
            <p:txBody>
              <a:bodyPr anchor="ctr"/>
              <a:lstStyle/>
              <a:p>
                <a:pPr algn="ctr" eaLnBrk="1" hangingPunct="1">
                  <a:lnSpc>
                    <a:spcPct val="130000"/>
                  </a:lnSpc>
                  <a:defRPr/>
                </a:pPr>
                <a:r>
                  <a:rPr lang="zh-CN" altLang="en-US" sz="2800" b="1" dirty="0">
                    <a:solidFill>
                      <a:srgbClr val="C00000"/>
                    </a:solidFill>
                    <a:cs typeface="+mn-ea"/>
                    <a:sym typeface="+mn-lt"/>
                  </a:rPr>
                  <a:t>具体落实</a:t>
                </a:r>
              </a:p>
            </p:txBody>
          </p:sp>
          <p:sp>
            <p:nvSpPr>
              <p:cNvPr id="78856" name="Rectangle 210"/>
              <p:cNvSpPr>
                <a:spLocks noChangeArrowheads="1"/>
              </p:cNvSpPr>
              <p:nvPr/>
            </p:nvSpPr>
            <p:spPr bwMode="auto">
              <a:xfrm>
                <a:off x="2183" y="7342"/>
                <a:ext cx="336" cy="1451"/>
              </a:xfrm>
              <a:prstGeom prst="rect">
                <a:avLst/>
              </a:prstGeom>
              <a:grpFill/>
              <a:ln w="9525">
                <a:solidFill>
                  <a:srgbClr val="FFFFFF"/>
                </a:solidFill>
                <a:miter lim="800000"/>
                <a:headEnd/>
                <a:tailEnd/>
              </a:ln>
            </p:spPr>
            <p:txBody>
              <a:bodyPr anchor="ctr"/>
              <a:lstStyle/>
              <a:p>
                <a:pPr algn="ctr" eaLnBrk="1" hangingPunct="1">
                  <a:lnSpc>
                    <a:spcPct val="130000"/>
                  </a:lnSpc>
                  <a:defRPr/>
                </a:pPr>
                <a:r>
                  <a:rPr lang="zh-CN" altLang="en-US" sz="2800" b="1" dirty="0">
                    <a:solidFill>
                      <a:srgbClr val="C00000"/>
                    </a:solidFill>
                    <a:cs typeface="+mn-ea"/>
                    <a:sym typeface="+mn-lt"/>
                  </a:rPr>
                  <a:t>重要依据</a:t>
                </a:r>
                <a:endParaRPr lang="zh-CN" altLang="en-US" sz="3700" dirty="0">
                  <a:solidFill>
                    <a:srgbClr val="C00000"/>
                  </a:solidFill>
                  <a:cs typeface="+mn-ea"/>
                  <a:sym typeface="+mn-lt"/>
                </a:endParaRPr>
              </a:p>
            </p:txBody>
          </p:sp>
        </p:grpSp>
        <p:sp>
          <p:nvSpPr>
            <p:cNvPr id="78857" name="AutoShape 211"/>
            <p:cNvSpPr>
              <a:spLocks noChangeArrowheads="1"/>
            </p:cNvSpPr>
            <p:nvPr/>
          </p:nvSpPr>
          <p:spPr bwMode="auto">
            <a:xfrm>
              <a:off x="2031" y="6623"/>
              <a:ext cx="1810" cy="450"/>
            </a:xfrm>
            <a:prstGeom prst="flowChartAlternateProcess">
              <a:avLst/>
            </a:prstGeom>
            <a:grpFill/>
            <a:ln w="9525">
              <a:solidFill>
                <a:srgbClr val="8DB3E2"/>
              </a:solidFill>
              <a:miter lim="800000"/>
              <a:headEnd/>
              <a:tailEnd/>
            </a:ln>
          </p:spPr>
          <p:txBody>
            <a:bodyPr anchor="ctr"/>
            <a:lstStyle/>
            <a:p>
              <a:pPr algn="ctr" eaLnBrk="1" hangingPunct="1">
                <a:lnSpc>
                  <a:spcPct val="130000"/>
                </a:lnSpc>
                <a:defRPr/>
              </a:pPr>
              <a:r>
                <a:rPr lang="zh-CN" altLang="en-US" sz="3200" b="1" dirty="0">
                  <a:cs typeface="+mn-ea"/>
                  <a:sym typeface="+mn-lt"/>
                </a:rPr>
                <a:t>学业</a:t>
              </a:r>
              <a:r>
                <a:rPr lang="zh-CN" altLang="en-US" sz="3200" b="1" dirty="0" smtClean="0">
                  <a:cs typeface="+mn-ea"/>
                  <a:sym typeface="+mn-lt"/>
                </a:rPr>
                <a:t>质量 </a:t>
              </a:r>
              <a:endParaRPr lang="zh-CN" altLang="en-US" sz="3200" b="1" dirty="0">
                <a:cs typeface="+mn-ea"/>
                <a:sym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1412" y="158711"/>
            <a:ext cx="10001251" cy="768114"/>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zh-CN" altLang="en-US" dirty="0">
                <a:sym typeface="+mn-lt"/>
              </a:rPr>
              <a:t>（二）树立以核心素养发展为本的评价理念</a:t>
            </a:r>
          </a:p>
        </p:txBody>
      </p:sp>
      <p:grpSp>
        <p:nvGrpSpPr>
          <p:cNvPr id="5" name="组合 4"/>
          <p:cNvGrpSpPr/>
          <p:nvPr/>
        </p:nvGrpSpPr>
        <p:grpSpPr>
          <a:xfrm>
            <a:off x="2326294" y="1684963"/>
            <a:ext cx="7341688" cy="1859622"/>
            <a:chOff x="2922847" y="2636911"/>
            <a:chExt cx="6440416" cy="1229529"/>
          </a:xfrm>
        </p:grpSpPr>
        <p:sp>
          <p:nvSpPr>
            <p:cNvPr id="6" name="直接连接符 5"/>
            <p:cNvSpPr>
              <a:spLocks noChangeShapeType="1"/>
            </p:cNvSpPr>
            <p:nvPr/>
          </p:nvSpPr>
          <p:spPr bwMode="auto">
            <a:xfrm>
              <a:off x="2922847" y="3186087"/>
              <a:ext cx="1839656" cy="680353"/>
            </a:xfrm>
            <a:prstGeom prst="line">
              <a:avLst/>
            </a:prstGeom>
            <a:noFill/>
            <a:ln w="9525" cap="flat" cmpd="sng">
              <a:solidFill>
                <a:sysClr val="windowText" lastClr="000000">
                  <a:lumMod val="50000"/>
                  <a:lumOff val="50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直接连接符 158"/>
            <p:cNvSpPr>
              <a:spLocks noChangeShapeType="1"/>
            </p:cNvSpPr>
            <p:nvPr/>
          </p:nvSpPr>
          <p:spPr bwMode="auto">
            <a:xfrm flipV="1">
              <a:off x="4762503" y="2636911"/>
              <a:ext cx="2628847" cy="1229527"/>
            </a:xfrm>
            <a:prstGeom prst="line">
              <a:avLst/>
            </a:prstGeom>
            <a:noFill/>
            <a:ln w="9525" cap="flat" cmpd="sng">
              <a:solidFill>
                <a:sysClr val="windowText" lastClr="000000">
                  <a:lumMod val="50000"/>
                  <a:lumOff val="50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直接连接符 159"/>
            <p:cNvSpPr>
              <a:spLocks noChangeShapeType="1"/>
            </p:cNvSpPr>
            <p:nvPr/>
          </p:nvSpPr>
          <p:spPr bwMode="auto">
            <a:xfrm>
              <a:off x="7391350" y="2636912"/>
              <a:ext cx="1971913" cy="961472"/>
            </a:xfrm>
            <a:prstGeom prst="line">
              <a:avLst/>
            </a:prstGeom>
            <a:noFill/>
            <a:ln w="9525" cap="flat" cmpd="sng">
              <a:solidFill>
                <a:sysClr val="windowText" lastClr="000000">
                  <a:lumMod val="50000"/>
                  <a:lumOff val="50000"/>
                </a:sysClr>
              </a:solidFill>
              <a:bevel/>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9" name="TextBox 8"/>
          <p:cNvSpPr txBox="1"/>
          <p:nvPr/>
        </p:nvSpPr>
        <p:spPr>
          <a:xfrm>
            <a:off x="1006868" y="3641840"/>
            <a:ext cx="2060116" cy="1509636"/>
          </a:xfrm>
          <a:prstGeom prst="rect">
            <a:avLst/>
          </a:prstGeom>
          <a:noFill/>
        </p:spPr>
        <p:txBody>
          <a:bodyPr wrap="square" lIns="68573" tIns="34286" rIns="68573" bIns="34286" rtlCol="0">
            <a:spAutoFit/>
          </a:bodyPr>
          <a:lstStyle/>
          <a:p>
            <a:pPr lvl="0" algn="ctr">
              <a:lnSpc>
                <a:spcPct val="130000"/>
              </a:lnSpc>
              <a:defRPr/>
            </a:pPr>
            <a:r>
              <a:rPr lang="zh-CN" altLang="en-US" b="1" kern="0" dirty="0" smtClean="0">
                <a:solidFill>
                  <a:sysClr val="windowText" lastClr="000000">
                    <a:lumMod val="95000"/>
                    <a:lumOff val="5000"/>
                  </a:sysClr>
                </a:solidFill>
                <a:latin typeface="黑体" pitchFamily="49" charset="-122"/>
                <a:ea typeface="黑体" pitchFamily="49" charset="-122"/>
              </a:rPr>
              <a:t>从关注单个运动技能的习得，转变到关注复杂、现实运动中问题的解决。</a:t>
            </a:r>
            <a:endParaRPr kumimoji="0" lang="zh-CN" altLang="en-US"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10" name="TextBox 9"/>
          <p:cNvSpPr txBox="1"/>
          <p:nvPr/>
        </p:nvSpPr>
        <p:spPr>
          <a:xfrm>
            <a:off x="1428108" y="2958992"/>
            <a:ext cx="1243172" cy="553998"/>
          </a:xfrm>
          <a:prstGeom prst="rect">
            <a:avLst/>
          </a:prstGeom>
          <a:noFill/>
        </p:spPr>
        <p:txBody>
          <a:bodyPr wrap="square" lIns="68573" tIns="0" rIns="68573" bIns="0" rtlCol="0" anchor="t">
            <a:spAutoFit/>
          </a:bodyPr>
          <a:lstStyle/>
          <a:p>
            <a:pPr algn="ctr"/>
            <a:r>
              <a:rPr lang="zh-CN" altLang="en-US" b="1" dirty="0" smtClean="0">
                <a:solidFill>
                  <a:srgbClr val="CB1B3D"/>
                </a:solidFill>
                <a:latin typeface="微软雅黑" pitchFamily="34" charset="-122"/>
                <a:ea typeface="微软雅黑" pitchFamily="34" charset="-122"/>
                <a:cs typeface="华文黑体" pitchFamily="2" charset="-122"/>
              </a:rPr>
              <a:t>关注现实</a:t>
            </a:r>
            <a:endParaRPr lang="en-US" altLang="zh-CN" b="1" dirty="0" smtClean="0">
              <a:solidFill>
                <a:srgbClr val="CB1B3D"/>
              </a:solidFill>
              <a:latin typeface="微软雅黑" pitchFamily="34" charset="-122"/>
              <a:ea typeface="微软雅黑" pitchFamily="34" charset="-122"/>
              <a:cs typeface="华文黑体" pitchFamily="2" charset="-122"/>
            </a:endParaRPr>
          </a:p>
          <a:p>
            <a:pPr algn="ctr"/>
            <a:r>
              <a:rPr lang="zh-CN" altLang="en-US" b="1" dirty="0" smtClean="0">
                <a:solidFill>
                  <a:srgbClr val="CB1B3D"/>
                </a:solidFill>
                <a:latin typeface="微软雅黑" pitchFamily="34" charset="-122"/>
                <a:ea typeface="微软雅黑" pitchFamily="34" charset="-122"/>
                <a:cs typeface="华文黑体" pitchFamily="2" charset="-122"/>
              </a:rPr>
              <a:t>问题解决</a:t>
            </a:r>
            <a:endParaRPr lang="zh-CN" altLang="en-US" b="1" dirty="0">
              <a:solidFill>
                <a:srgbClr val="CB1B3D"/>
              </a:solidFill>
              <a:latin typeface="微软雅黑" pitchFamily="34" charset="-122"/>
              <a:ea typeface="微软雅黑" pitchFamily="34" charset="-122"/>
              <a:cs typeface="华文黑体" pitchFamily="2" charset="-122"/>
            </a:endParaRPr>
          </a:p>
        </p:txBody>
      </p:sp>
      <p:sp>
        <p:nvSpPr>
          <p:cNvPr id="11" name="TextBox 10"/>
          <p:cNvSpPr txBox="1"/>
          <p:nvPr/>
        </p:nvSpPr>
        <p:spPr>
          <a:xfrm>
            <a:off x="3482940" y="4532633"/>
            <a:ext cx="2280863" cy="1869735"/>
          </a:xfrm>
          <a:prstGeom prst="rect">
            <a:avLst/>
          </a:prstGeom>
          <a:noFill/>
        </p:spPr>
        <p:txBody>
          <a:bodyPr wrap="square" lIns="68573" tIns="34286" rIns="68573" bIns="34286" rtlCol="0">
            <a:spAutoFit/>
          </a:bodyPr>
          <a:lstStyle/>
          <a:p>
            <a:pPr lvl="0">
              <a:lnSpc>
                <a:spcPct val="130000"/>
              </a:lnSpc>
              <a:defRPr/>
            </a:pPr>
            <a:r>
              <a:rPr lang="zh-CN" altLang="en-US" b="1" kern="0" dirty="0" smtClean="0">
                <a:solidFill>
                  <a:sysClr val="windowText" lastClr="000000">
                    <a:lumMod val="95000"/>
                    <a:lumOff val="5000"/>
                  </a:sysClr>
                </a:solidFill>
                <a:latin typeface="黑体" pitchFamily="49" charset="-122"/>
                <a:ea typeface="黑体" pitchFamily="49" charset="-122"/>
              </a:rPr>
              <a:t>从关注对运动知识和技能的理解或应用，转变到关注学生综合运用和主动创生运动知识。</a:t>
            </a:r>
            <a:endParaRPr kumimoji="0" lang="zh-CN" altLang="en-US"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12" name="TextBox 11"/>
          <p:cNvSpPr txBox="1"/>
          <p:nvPr/>
        </p:nvSpPr>
        <p:spPr>
          <a:xfrm>
            <a:off x="3776109" y="3788138"/>
            <a:ext cx="1330707" cy="553998"/>
          </a:xfrm>
          <a:prstGeom prst="rect">
            <a:avLst/>
          </a:prstGeom>
          <a:noFill/>
        </p:spPr>
        <p:txBody>
          <a:bodyPr wrap="square" lIns="68573" tIns="0" rIns="68573" bIns="0" rtlCol="0" anchor="t">
            <a:spAutoFit/>
          </a:bodyPr>
          <a:lstStyle/>
          <a:p>
            <a:pPr algn="ctr"/>
            <a:r>
              <a:rPr lang="zh-CN" altLang="en-US" b="1" dirty="0" smtClean="0">
                <a:solidFill>
                  <a:srgbClr val="CB1B3D"/>
                </a:solidFill>
                <a:latin typeface="微软雅黑" pitchFamily="34" charset="-122"/>
                <a:ea typeface="微软雅黑" pitchFamily="34" charset="-122"/>
                <a:cs typeface="华文黑体" pitchFamily="2" charset="-122"/>
              </a:rPr>
              <a:t>关注运用</a:t>
            </a:r>
            <a:endParaRPr lang="en-US" altLang="zh-CN" b="1" dirty="0" smtClean="0">
              <a:solidFill>
                <a:srgbClr val="CB1B3D"/>
              </a:solidFill>
              <a:latin typeface="微软雅黑" pitchFamily="34" charset="-122"/>
              <a:ea typeface="微软雅黑" pitchFamily="34" charset="-122"/>
              <a:cs typeface="华文黑体" pitchFamily="2" charset="-122"/>
            </a:endParaRPr>
          </a:p>
          <a:p>
            <a:pPr algn="ctr"/>
            <a:r>
              <a:rPr lang="zh-CN" altLang="en-US" b="1" dirty="0" smtClean="0">
                <a:solidFill>
                  <a:srgbClr val="CB1B3D"/>
                </a:solidFill>
                <a:latin typeface="微软雅黑" pitchFamily="34" charset="-122"/>
                <a:ea typeface="微软雅黑" pitchFamily="34" charset="-122"/>
                <a:cs typeface="华文黑体" pitchFamily="2" charset="-122"/>
              </a:rPr>
              <a:t>创生知识</a:t>
            </a:r>
            <a:endParaRPr lang="zh-CN" altLang="en-US" b="1" dirty="0">
              <a:solidFill>
                <a:srgbClr val="CB1B3D"/>
              </a:solidFill>
              <a:latin typeface="微软雅黑" pitchFamily="34" charset="-122"/>
              <a:ea typeface="微软雅黑" pitchFamily="34" charset="-122"/>
              <a:cs typeface="华文黑体" pitchFamily="2" charset="-122"/>
            </a:endParaRPr>
          </a:p>
        </p:txBody>
      </p:sp>
      <p:sp>
        <p:nvSpPr>
          <p:cNvPr id="13" name="TextBox 12"/>
          <p:cNvSpPr txBox="1"/>
          <p:nvPr/>
        </p:nvSpPr>
        <p:spPr>
          <a:xfrm>
            <a:off x="6677334" y="3410092"/>
            <a:ext cx="1644735" cy="1509636"/>
          </a:xfrm>
          <a:prstGeom prst="rect">
            <a:avLst/>
          </a:prstGeom>
          <a:noFill/>
        </p:spPr>
        <p:txBody>
          <a:bodyPr wrap="square" lIns="68573" tIns="34286" rIns="68573" bIns="34286" rtlCol="0">
            <a:spAutoFit/>
          </a:bodyPr>
          <a:lstStyle/>
          <a:p>
            <a:pPr lvl="0" algn="r">
              <a:lnSpc>
                <a:spcPct val="130000"/>
              </a:lnSpc>
              <a:defRPr/>
            </a:pPr>
            <a:r>
              <a:rPr lang="zh-CN" altLang="en-US" b="1" kern="0" dirty="0" smtClean="0">
                <a:solidFill>
                  <a:sysClr val="windowText" lastClr="000000">
                    <a:lumMod val="95000"/>
                    <a:lumOff val="5000"/>
                  </a:sysClr>
                </a:solidFill>
                <a:latin typeface="黑体" pitchFamily="49" charset="-122"/>
                <a:ea typeface="黑体" pitchFamily="49" charset="-122"/>
              </a:rPr>
              <a:t>从关注学生学什么，转变到关注如何学习和学会学习。</a:t>
            </a:r>
            <a:endParaRPr kumimoji="0" lang="zh-CN" altLang="en-US"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14" name="TextBox 13"/>
          <p:cNvSpPr txBox="1"/>
          <p:nvPr/>
        </p:nvSpPr>
        <p:spPr>
          <a:xfrm>
            <a:off x="6800622" y="2747178"/>
            <a:ext cx="1330707" cy="553998"/>
          </a:xfrm>
          <a:prstGeom prst="rect">
            <a:avLst/>
          </a:prstGeom>
          <a:noFill/>
        </p:spPr>
        <p:txBody>
          <a:bodyPr wrap="square" lIns="68573" tIns="0" rIns="68573" bIns="0" rtlCol="0" anchor="t">
            <a:spAutoFit/>
          </a:bodyPr>
          <a:lstStyle/>
          <a:p>
            <a:pPr algn="ctr"/>
            <a:r>
              <a:rPr lang="zh-CN" altLang="en-US" b="1" dirty="0" smtClean="0">
                <a:solidFill>
                  <a:srgbClr val="CB1B3D"/>
                </a:solidFill>
                <a:latin typeface="微软雅黑" pitchFamily="34" charset="-122"/>
                <a:ea typeface="微软雅黑" pitchFamily="34" charset="-122"/>
                <a:cs typeface="华文黑体" pitchFamily="2" charset="-122"/>
              </a:rPr>
              <a:t>关注学会</a:t>
            </a:r>
            <a:endParaRPr lang="en-US" altLang="zh-CN" b="1" dirty="0" smtClean="0">
              <a:solidFill>
                <a:srgbClr val="CB1B3D"/>
              </a:solidFill>
              <a:latin typeface="微软雅黑" pitchFamily="34" charset="-122"/>
              <a:ea typeface="微软雅黑" pitchFamily="34" charset="-122"/>
              <a:cs typeface="华文黑体" pitchFamily="2" charset="-122"/>
            </a:endParaRPr>
          </a:p>
          <a:p>
            <a:pPr algn="ctr"/>
            <a:r>
              <a:rPr lang="zh-CN" altLang="en-US" b="1" dirty="0" smtClean="0">
                <a:solidFill>
                  <a:srgbClr val="CB1B3D"/>
                </a:solidFill>
                <a:latin typeface="微软雅黑" pitchFamily="34" charset="-122"/>
                <a:ea typeface="微软雅黑" pitchFamily="34" charset="-122"/>
                <a:cs typeface="华文黑体" pitchFamily="2" charset="-122"/>
              </a:rPr>
              <a:t>学习</a:t>
            </a:r>
            <a:endParaRPr lang="zh-CN" altLang="en-US" b="1" dirty="0">
              <a:solidFill>
                <a:srgbClr val="CB1B3D"/>
              </a:solidFill>
              <a:latin typeface="微软雅黑" pitchFamily="34" charset="-122"/>
              <a:ea typeface="微软雅黑" pitchFamily="34" charset="-122"/>
              <a:cs typeface="华文黑体" pitchFamily="2" charset="-122"/>
            </a:endParaRPr>
          </a:p>
        </p:txBody>
      </p:sp>
      <p:sp>
        <p:nvSpPr>
          <p:cNvPr id="15" name="TextBox 14"/>
          <p:cNvSpPr txBox="1"/>
          <p:nvPr/>
        </p:nvSpPr>
        <p:spPr>
          <a:xfrm>
            <a:off x="9343097" y="4299309"/>
            <a:ext cx="2122863" cy="1869735"/>
          </a:xfrm>
          <a:prstGeom prst="rect">
            <a:avLst/>
          </a:prstGeom>
          <a:noFill/>
        </p:spPr>
        <p:txBody>
          <a:bodyPr wrap="square" lIns="68573" tIns="34286" rIns="68573" bIns="34286" rtlCol="0">
            <a:spAutoFit/>
          </a:bodyPr>
          <a:lstStyle/>
          <a:p>
            <a:pPr lvl="0" algn="ctr">
              <a:lnSpc>
                <a:spcPct val="130000"/>
              </a:lnSpc>
              <a:defRPr/>
            </a:pPr>
            <a:r>
              <a:rPr lang="zh-CN" altLang="en-US" b="1" kern="0" dirty="0" smtClean="0">
                <a:solidFill>
                  <a:sysClr val="windowText" lastClr="000000">
                    <a:lumMod val="95000"/>
                    <a:lumOff val="5000"/>
                  </a:sysClr>
                </a:solidFill>
                <a:latin typeface="黑体" pitchFamily="49" charset="-122"/>
                <a:ea typeface="黑体" pitchFamily="49" charset="-122"/>
              </a:rPr>
              <a:t>从关注学生个体的自我体育学习，转变到关注学生能否进行团队合作和有效的沟通与交流。</a:t>
            </a:r>
            <a:endParaRPr kumimoji="0" lang="zh-CN" altLang="en-US"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16" name="TextBox 15"/>
          <p:cNvSpPr txBox="1"/>
          <p:nvPr/>
        </p:nvSpPr>
        <p:spPr>
          <a:xfrm>
            <a:off x="9517757" y="3533655"/>
            <a:ext cx="1330707" cy="553998"/>
          </a:xfrm>
          <a:prstGeom prst="rect">
            <a:avLst/>
          </a:prstGeom>
          <a:noFill/>
        </p:spPr>
        <p:txBody>
          <a:bodyPr wrap="square" lIns="68573" tIns="0" rIns="68573" bIns="0" rtlCol="0" anchor="t">
            <a:spAutoFit/>
          </a:bodyPr>
          <a:lstStyle/>
          <a:p>
            <a:pPr algn="ctr"/>
            <a:r>
              <a:rPr lang="zh-CN" altLang="en-US" b="1" dirty="0" smtClean="0">
                <a:solidFill>
                  <a:srgbClr val="CB1B3D"/>
                </a:solidFill>
                <a:latin typeface="微软雅黑" pitchFamily="34" charset="-122"/>
                <a:ea typeface="微软雅黑" pitchFamily="34" charset="-122"/>
                <a:cs typeface="华文黑体" pitchFamily="2" charset="-122"/>
              </a:rPr>
              <a:t>关注合作</a:t>
            </a:r>
            <a:endParaRPr lang="en-US" altLang="zh-CN" b="1" dirty="0" smtClean="0">
              <a:solidFill>
                <a:srgbClr val="CB1B3D"/>
              </a:solidFill>
              <a:latin typeface="微软雅黑" pitchFamily="34" charset="-122"/>
              <a:ea typeface="微软雅黑" pitchFamily="34" charset="-122"/>
              <a:cs typeface="华文黑体" pitchFamily="2" charset="-122"/>
            </a:endParaRPr>
          </a:p>
          <a:p>
            <a:pPr algn="ctr"/>
            <a:r>
              <a:rPr lang="zh-CN" altLang="en-US" b="1" dirty="0" smtClean="0">
                <a:solidFill>
                  <a:srgbClr val="CB1B3D"/>
                </a:solidFill>
                <a:latin typeface="微软雅黑" pitchFamily="34" charset="-122"/>
                <a:ea typeface="微软雅黑" pitchFamily="34" charset="-122"/>
                <a:cs typeface="华文黑体" pitchFamily="2" charset="-122"/>
              </a:rPr>
              <a:t>沟通交流</a:t>
            </a:r>
            <a:endParaRPr lang="zh-CN" altLang="en-US" b="1" dirty="0">
              <a:solidFill>
                <a:srgbClr val="CB1B3D"/>
              </a:solidFill>
              <a:latin typeface="微软雅黑" pitchFamily="34" charset="-122"/>
              <a:ea typeface="微软雅黑" pitchFamily="34" charset="-122"/>
              <a:cs typeface="华文黑体" pitchFamily="2" charset="-122"/>
            </a:endParaRPr>
          </a:p>
        </p:txBody>
      </p:sp>
      <p:grpSp>
        <p:nvGrpSpPr>
          <p:cNvPr id="17" name="组合 16"/>
          <p:cNvGrpSpPr/>
          <p:nvPr/>
        </p:nvGrpSpPr>
        <p:grpSpPr>
          <a:xfrm>
            <a:off x="1741564" y="2056432"/>
            <a:ext cx="647700" cy="682228"/>
            <a:chOff x="2102110" y="2789212"/>
            <a:chExt cx="863600" cy="909637"/>
          </a:xfrm>
        </p:grpSpPr>
        <p:sp>
          <p:nvSpPr>
            <p:cNvPr id="18" name="矩形 2"/>
            <p:cNvSpPr>
              <a:spLocks noChangeArrowheads="1"/>
            </p:cNvSpPr>
            <p:nvPr/>
          </p:nvSpPr>
          <p:spPr bwMode="auto">
            <a:xfrm>
              <a:off x="2102110" y="2789212"/>
              <a:ext cx="863600" cy="909637"/>
            </a:xfrm>
            <a:prstGeom prst="rect">
              <a:avLst/>
            </a:prstGeom>
            <a:solidFill>
              <a:srgbClr val="CB1B3D"/>
            </a:solidFill>
            <a:ln>
              <a:noFill/>
            </a:ln>
            <a:effectLst>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sp>
          <p:nvSpPr>
            <p:cNvPr id="19"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rPr>
                <a:t>01</a:t>
              </a:r>
              <a:endPar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endParaRPr>
            </a:p>
          </p:txBody>
        </p:sp>
        <p:sp>
          <p:nvSpPr>
            <p:cNvPr id="20" name="矩形 19"/>
            <p:cNvSpPr/>
            <p:nvPr/>
          </p:nvSpPr>
          <p:spPr>
            <a:xfrm>
              <a:off x="2102110" y="3421809"/>
              <a:ext cx="863600" cy="4571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21" name="组合 20"/>
          <p:cNvGrpSpPr/>
          <p:nvPr/>
        </p:nvGrpSpPr>
        <p:grpSpPr>
          <a:xfrm>
            <a:off x="4003656" y="2645228"/>
            <a:ext cx="906376" cy="933450"/>
            <a:chOff x="4172070" y="3133657"/>
            <a:chExt cx="1208500" cy="1244600"/>
          </a:xfrm>
        </p:grpSpPr>
        <p:sp>
          <p:nvSpPr>
            <p:cNvPr id="22" name="矩形 150"/>
            <p:cNvSpPr>
              <a:spLocks noChangeArrowheads="1"/>
            </p:cNvSpPr>
            <p:nvPr/>
          </p:nvSpPr>
          <p:spPr bwMode="auto">
            <a:xfrm>
              <a:off x="4172070" y="3133657"/>
              <a:ext cx="1181099" cy="1244600"/>
            </a:xfrm>
            <a:prstGeom prst="rect">
              <a:avLst/>
            </a:prstGeom>
            <a:solidFill>
              <a:srgbClr val="CB1B3D"/>
            </a:solidFill>
            <a:ln>
              <a:noFill/>
            </a:ln>
            <a:effectLst>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sp>
          <p:nvSpPr>
            <p:cNvPr id="23"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rPr>
                <a:t>02</a:t>
              </a:r>
              <a:endParaRPr kumimoji="0" lang="zh-CN" altLang="en-US" sz="3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endParaRPr>
            </a:p>
          </p:txBody>
        </p:sp>
        <p:sp>
          <p:nvSpPr>
            <p:cNvPr id="24" name="矩形 23"/>
            <p:cNvSpPr/>
            <p:nvPr/>
          </p:nvSpPr>
          <p:spPr>
            <a:xfrm>
              <a:off x="4190466" y="4058588"/>
              <a:ext cx="1190104" cy="4571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25" name="组合 24"/>
          <p:cNvGrpSpPr/>
          <p:nvPr/>
        </p:nvGrpSpPr>
        <p:grpSpPr>
          <a:xfrm>
            <a:off x="6862598" y="1302978"/>
            <a:ext cx="1074093" cy="1089422"/>
            <a:chOff x="7699369" y="2111074"/>
            <a:chExt cx="1432123" cy="1452562"/>
          </a:xfrm>
        </p:grpSpPr>
        <p:sp>
          <p:nvSpPr>
            <p:cNvPr id="26" name="矩形 156"/>
            <p:cNvSpPr>
              <a:spLocks noChangeArrowheads="1"/>
            </p:cNvSpPr>
            <p:nvPr/>
          </p:nvSpPr>
          <p:spPr bwMode="auto">
            <a:xfrm>
              <a:off x="7753540" y="2111074"/>
              <a:ext cx="1377952" cy="1452562"/>
            </a:xfrm>
            <a:prstGeom prst="rect">
              <a:avLst/>
            </a:prstGeom>
            <a:solidFill>
              <a:srgbClr val="CB1B3D"/>
            </a:solidFill>
            <a:ln>
              <a:noFill/>
            </a:ln>
            <a:effectLst>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sp>
          <p:nvSpPr>
            <p:cNvPr id="27" name="文本框 19"/>
            <p:cNvSpPr>
              <a:spLocks noChangeArrowheads="1"/>
            </p:cNvSpPr>
            <p:nvPr/>
          </p:nvSpPr>
          <p:spPr bwMode="auto">
            <a:xfrm>
              <a:off x="8095848" y="2466046"/>
              <a:ext cx="7761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113"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rPr>
                <a:t>03</a:t>
              </a:r>
              <a:endParaRPr kumimoji="0" lang="zh-CN" altLang="en-US" sz="1800" b="1" i="0" u="none" strike="noStrike" kern="0" cap="none" spc="-113"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endParaRPr>
            </a:p>
          </p:txBody>
        </p:sp>
        <p:sp>
          <p:nvSpPr>
            <p:cNvPr id="28" name="矩形 27"/>
            <p:cNvSpPr/>
            <p:nvPr/>
          </p:nvSpPr>
          <p:spPr>
            <a:xfrm>
              <a:off x="7699369" y="3277096"/>
              <a:ext cx="1432111" cy="4571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29" name="组合 28"/>
          <p:cNvGrpSpPr/>
          <p:nvPr/>
        </p:nvGrpSpPr>
        <p:grpSpPr>
          <a:xfrm>
            <a:off x="9684500" y="2330223"/>
            <a:ext cx="896094" cy="933450"/>
            <a:chOff x="9022865" y="2922888"/>
            <a:chExt cx="1194793" cy="1244603"/>
          </a:xfrm>
        </p:grpSpPr>
        <p:sp>
          <p:nvSpPr>
            <p:cNvPr id="30" name="矩形 157"/>
            <p:cNvSpPr>
              <a:spLocks noChangeArrowheads="1"/>
            </p:cNvSpPr>
            <p:nvPr/>
          </p:nvSpPr>
          <p:spPr bwMode="auto">
            <a:xfrm>
              <a:off x="9022865" y="2922888"/>
              <a:ext cx="1181101" cy="1244603"/>
            </a:xfrm>
            <a:prstGeom prst="rect">
              <a:avLst/>
            </a:prstGeom>
            <a:solidFill>
              <a:srgbClr val="CB1B3D"/>
            </a:solidFill>
            <a:ln>
              <a:noFill/>
            </a:ln>
            <a:effectLst>
              <a:reflection blurRad="6350" stA="52000" endA="300" endPos="35000" dir="5400000" sy="-100000" algn="bl" rotWithShape="0"/>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sp>
          <p:nvSpPr>
            <p:cNvPr id="31" name="文本框 19"/>
            <p:cNvSpPr>
              <a:spLocks noChangeArrowheads="1"/>
            </p:cNvSpPr>
            <p:nvPr/>
          </p:nvSpPr>
          <p:spPr bwMode="auto">
            <a:xfrm>
              <a:off x="9177252" y="3042032"/>
              <a:ext cx="814753" cy="67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rPr>
                <a:t>04</a:t>
              </a:r>
              <a:endParaRPr kumimoji="0" lang="zh-CN" altLang="en-US" sz="18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sym typeface="微软雅黑" pitchFamily="34" charset="-122"/>
              </a:endParaRPr>
            </a:p>
          </p:txBody>
        </p:sp>
        <p:sp>
          <p:nvSpPr>
            <p:cNvPr id="32" name="矩形 31"/>
            <p:cNvSpPr/>
            <p:nvPr/>
          </p:nvSpPr>
          <p:spPr>
            <a:xfrm>
              <a:off x="9036558" y="3897848"/>
              <a:ext cx="1181100" cy="4571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
                                        <p:tgtEl>
                                          <p:spTgt spid="17"/>
                                        </p:tgtEl>
                                        <p:attrNameLst>
                                          <p:attrName>ppt_y</p:attrName>
                                        </p:attrNameLst>
                                      </p:cBhvr>
                                      <p:tavLst>
                                        <p:tav tm="0">
                                          <p:val>
                                            <p:strVal val="#ppt_y+#ppt_h*1.125000"/>
                                          </p:val>
                                        </p:tav>
                                        <p:tav tm="100000">
                                          <p:val>
                                            <p:strVal val="#ppt_y"/>
                                          </p:val>
                                        </p:tav>
                                      </p:tavLst>
                                    </p:anim>
                                    <p:animEffect transition="in" filter="wipe(up)">
                                      <p:cBhvr>
                                        <p:cTn id="8" dur="300"/>
                                        <p:tgtEl>
                                          <p:spTgt spid="17"/>
                                        </p:tgtEl>
                                      </p:cBhvr>
                                    </p:animEffect>
                                  </p:childTnLst>
                                </p:cTn>
                              </p:par>
                              <p:par>
                                <p:cTn id="9" presetID="1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300"/>
                                        <p:tgtEl>
                                          <p:spTgt spid="21"/>
                                        </p:tgtEl>
                                        <p:attrNameLst>
                                          <p:attrName>ppt_y</p:attrName>
                                        </p:attrNameLst>
                                      </p:cBhvr>
                                      <p:tavLst>
                                        <p:tav tm="0">
                                          <p:val>
                                            <p:strVal val="#ppt_y+#ppt_h*1.125000"/>
                                          </p:val>
                                        </p:tav>
                                        <p:tav tm="100000">
                                          <p:val>
                                            <p:strVal val="#ppt_y"/>
                                          </p:val>
                                        </p:tav>
                                      </p:tavLst>
                                    </p:anim>
                                    <p:animEffect transition="in" filter="wipe(up)">
                                      <p:cBhvr>
                                        <p:cTn id="12" dur="300"/>
                                        <p:tgtEl>
                                          <p:spTgt spid="21"/>
                                        </p:tgtEl>
                                      </p:cBhvr>
                                    </p:animEffect>
                                  </p:childTnLst>
                                </p:cTn>
                              </p:par>
                              <p:par>
                                <p:cTn id="13" presetID="12" presetClass="entr" presetSubtype="4" fill="hold" nodeType="withEffect">
                                  <p:stCondLst>
                                    <p:cond delay="1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00"/>
                                        <p:tgtEl>
                                          <p:spTgt spid="25"/>
                                        </p:tgtEl>
                                        <p:attrNameLst>
                                          <p:attrName>ppt_y</p:attrName>
                                        </p:attrNameLst>
                                      </p:cBhvr>
                                      <p:tavLst>
                                        <p:tav tm="0">
                                          <p:val>
                                            <p:strVal val="#ppt_y+#ppt_h*1.125000"/>
                                          </p:val>
                                        </p:tav>
                                        <p:tav tm="100000">
                                          <p:val>
                                            <p:strVal val="#ppt_y"/>
                                          </p:val>
                                        </p:tav>
                                      </p:tavLst>
                                    </p:anim>
                                    <p:animEffect transition="in" filter="wipe(up)">
                                      <p:cBhvr>
                                        <p:cTn id="16" dur="300"/>
                                        <p:tgtEl>
                                          <p:spTgt spid="25"/>
                                        </p:tgtEl>
                                      </p:cBhvr>
                                    </p:animEffect>
                                  </p:childTnLst>
                                </p:cTn>
                              </p:par>
                              <p:par>
                                <p:cTn id="17" presetID="1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300"/>
                                        <p:tgtEl>
                                          <p:spTgt spid="29"/>
                                        </p:tgtEl>
                                        <p:attrNameLst>
                                          <p:attrName>ppt_y</p:attrName>
                                        </p:attrNameLst>
                                      </p:cBhvr>
                                      <p:tavLst>
                                        <p:tav tm="0">
                                          <p:val>
                                            <p:strVal val="#ppt_y+#ppt_h*1.125000"/>
                                          </p:val>
                                        </p:tav>
                                        <p:tav tm="100000">
                                          <p:val>
                                            <p:strVal val="#ppt_y"/>
                                          </p:val>
                                        </p:tav>
                                      </p:tavLst>
                                    </p:anim>
                                    <p:animEffect transition="in" filter="wipe(up)">
                                      <p:cBhvr>
                                        <p:cTn id="20" dur="300"/>
                                        <p:tgtEl>
                                          <p:spTgt spid="29"/>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strVal val="#ppt_x"/>
                                          </p:val>
                                        </p:tav>
                                        <p:tav tm="100000">
                                          <p:val>
                                            <p:strVal val="#ppt_x"/>
                                          </p:val>
                                        </p:tav>
                                      </p:tavLst>
                                    </p:anim>
                                    <p:anim calcmode="lin" valueType="num">
                                      <p:cBhvr>
                                        <p:cTn id="49" dur="5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randombar(horizontal)">
                                      <p:cBhvr>
                                        <p:cTn id="53" dur="500"/>
                                        <p:tgtEl>
                                          <p:spTgt spid="13"/>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anim calcmode="lin" valueType="num">
                                      <p:cBhvr>
                                        <p:cTn id="58" dur="500" fill="hold"/>
                                        <p:tgtEl>
                                          <p:spTgt spid="16"/>
                                        </p:tgtEl>
                                        <p:attrNameLst>
                                          <p:attrName>ppt_x</p:attrName>
                                        </p:attrNameLst>
                                      </p:cBhvr>
                                      <p:tavLst>
                                        <p:tav tm="0">
                                          <p:val>
                                            <p:strVal val="#ppt_x"/>
                                          </p:val>
                                        </p:tav>
                                        <p:tav tm="100000">
                                          <p:val>
                                            <p:strVal val="#ppt_x"/>
                                          </p:val>
                                        </p:tav>
                                      </p:tavLst>
                                    </p:anim>
                                    <p:anim calcmode="lin" valueType="num">
                                      <p:cBhvr>
                                        <p:cTn id="59" dur="500" fill="hold"/>
                                        <p:tgtEl>
                                          <p:spTgt spid="16"/>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14" presetClass="entr" presetSubtype="1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a:off x="2958957" y="4284324"/>
            <a:ext cx="1304830" cy="246579"/>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34006" y="1911117"/>
            <a:ext cx="4727147" cy="992571"/>
          </a:xfrm>
          <a:prstGeom prst="rect">
            <a:avLst/>
          </a:prstGeom>
          <a:noFill/>
        </p:spPr>
        <p:txBody>
          <a:bodyPr wrap="square" lIns="68573" tIns="34286" rIns="68573" bIns="34286" rtlCol="0">
            <a:spAutoFit/>
          </a:bodyPr>
          <a:lstStyle/>
          <a:p>
            <a:pPr lvl="0">
              <a:defRPr/>
            </a:pPr>
            <a:r>
              <a:rPr lang="zh-CN" altLang="en-US" sz="2000" b="1" kern="0" dirty="0" smtClean="0">
                <a:solidFill>
                  <a:srgbClr val="C00000"/>
                </a:solidFill>
                <a:latin typeface="黑体" pitchFamily="49" charset="-122"/>
                <a:ea typeface="黑体" pitchFamily="49" charset="-122"/>
              </a:rPr>
              <a:t>了解</a:t>
            </a:r>
            <a:r>
              <a:rPr lang="zh-CN" altLang="en-US" sz="2000" b="1" kern="0" dirty="0" smtClean="0">
                <a:solidFill>
                  <a:sysClr val="windowText" lastClr="000000">
                    <a:lumMod val="95000"/>
                    <a:lumOff val="5000"/>
                  </a:sysClr>
                </a:solidFill>
                <a:latin typeface="黑体" pitchFamily="49" charset="-122"/>
                <a:ea typeface="黑体" pitchFamily="49" charset="-122"/>
              </a:rPr>
              <a:t>学生体育与健康</a:t>
            </a:r>
            <a:r>
              <a:rPr lang="zh-CN" altLang="en-US" sz="2000" b="1" kern="0" dirty="0" smtClean="0">
                <a:solidFill>
                  <a:srgbClr val="C00000"/>
                </a:solidFill>
                <a:latin typeface="黑体" pitchFamily="49" charset="-122"/>
                <a:ea typeface="黑体" pitchFamily="49" charset="-122"/>
              </a:rPr>
              <a:t>学习和发展过程</a:t>
            </a:r>
            <a:r>
              <a:rPr lang="zh-CN" altLang="en-US" sz="2000" b="1" kern="0" dirty="0" smtClean="0">
                <a:solidFill>
                  <a:sysClr val="windowText" lastClr="000000">
                    <a:lumMod val="95000"/>
                    <a:lumOff val="5000"/>
                  </a:sysClr>
                </a:solidFill>
                <a:latin typeface="黑体" pitchFamily="49" charset="-122"/>
                <a:ea typeface="黑体" pitchFamily="49" charset="-122"/>
              </a:rPr>
              <a:t>，包括运动能力、健康行为和体育品德三个方面学科核心素养的形成情况；</a:t>
            </a:r>
            <a:endParaRPr kumimoji="0" lang="zh-CN" altLang="en-US" sz="2000"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5" name="空心弧 2"/>
          <p:cNvSpPr>
            <a:spLocks/>
          </p:cNvSpPr>
          <p:nvPr/>
        </p:nvSpPr>
        <p:spPr bwMode="auto">
          <a:xfrm rot="13247034">
            <a:off x="873554" y="2657421"/>
            <a:ext cx="2174496" cy="2174496"/>
          </a:xfrm>
          <a:custGeom>
            <a:avLst/>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rgbClr val="CB1B3D">
              <a:alpha val="59000"/>
            </a:srgb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矩形 5"/>
          <p:cNvSpPr>
            <a:spLocks noChangeArrowheads="1"/>
          </p:cNvSpPr>
          <p:nvPr/>
        </p:nvSpPr>
        <p:spPr bwMode="auto">
          <a:xfrm>
            <a:off x="1426270" y="3231155"/>
            <a:ext cx="11319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rgbClr val="CB1B3D"/>
                </a:solidFill>
                <a:latin typeface="微软雅黑" pitchFamily="34" charset="-122"/>
                <a:ea typeface="微软雅黑" pitchFamily="34" charset="-122"/>
                <a:sym typeface="宋体" pitchFamily="2" charset="-122"/>
              </a:rPr>
              <a:t>四大</a:t>
            </a:r>
            <a:endParaRPr lang="en-US" altLang="zh-CN" sz="2800" b="1" dirty="0" smtClean="0">
              <a:solidFill>
                <a:srgbClr val="CB1B3D"/>
              </a:solidFill>
              <a:latin typeface="微软雅黑" pitchFamily="34" charset="-122"/>
              <a:ea typeface="微软雅黑" pitchFamily="34" charset="-122"/>
              <a:sym typeface="宋体" pitchFamily="2" charset="-122"/>
            </a:endParaRPr>
          </a:p>
          <a:p>
            <a:r>
              <a:rPr lang="zh-CN" altLang="en-US" sz="2800" b="1" dirty="0">
                <a:solidFill>
                  <a:srgbClr val="CB1B3D"/>
                </a:solidFill>
                <a:latin typeface="微软雅黑" pitchFamily="34" charset="-122"/>
                <a:ea typeface="微软雅黑" pitchFamily="34" charset="-122"/>
                <a:sym typeface="宋体" pitchFamily="2" charset="-122"/>
              </a:rPr>
              <a:t>目标</a:t>
            </a:r>
          </a:p>
        </p:txBody>
      </p:sp>
      <p:grpSp>
        <p:nvGrpSpPr>
          <p:cNvPr id="12" name="组合 11"/>
          <p:cNvGrpSpPr/>
          <p:nvPr/>
        </p:nvGrpSpPr>
        <p:grpSpPr>
          <a:xfrm>
            <a:off x="4348793" y="2941469"/>
            <a:ext cx="1518558" cy="415498"/>
            <a:chOff x="7073484" y="3445372"/>
            <a:chExt cx="2024743" cy="553997"/>
          </a:xfrm>
        </p:grpSpPr>
        <p:sp>
          <p:nvSpPr>
            <p:cNvPr id="13" name="TextBox 12"/>
            <p:cNvSpPr txBox="1"/>
            <p:nvPr/>
          </p:nvSpPr>
          <p:spPr>
            <a:xfrm>
              <a:off x="7323952" y="3445372"/>
              <a:ext cx="1774275" cy="553997"/>
            </a:xfrm>
            <a:prstGeom prst="rect">
              <a:avLst/>
            </a:prstGeom>
            <a:noFill/>
          </p:spPr>
          <p:txBody>
            <a:bodyPr wrap="square" lIns="68573" tIns="0" rIns="68573"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b="1" kern="0" dirty="0">
                  <a:solidFill>
                    <a:schemeClr val="bg2">
                      <a:lumMod val="50000"/>
                    </a:schemeClr>
                  </a:solidFill>
                  <a:latin typeface="微软雅黑" pitchFamily="34" charset="-122"/>
                  <a:ea typeface="微软雅黑" pitchFamily="34" charset="-122"/>
                  <a:cs typeface="华文黑体" pitchFamily="2" charset="-122"/>
                </a:rPr>
                <a:t>目标</a:t>
              </a:r>
              <a:r>
                <a:rPr kumimoji="0" lang="zh-CN" altLang="en-US" b="1" i="0" u="none" strike="noStrike" kern="0" cap="none" spc="0" normalizeH="0" baseline="0" noProof="0" dirty="0" smtClean="0">
                  <a:ln>
                    <a:noFill/>
                  </a:ln>
                  <a:solidFill>
                    <a:schemeClr val="bg2">
                      <a:lumMod val="50000"/>
                    </a:schemeClr>
                  </a:solidFill>
                  <a:effectLst/>
                  <a:uLnTx/>
                  <a:uFillTx/>
                  <a:latin typeface="微软雅黑" pitchFamily="34" charset="-122"/>
                  <a:ea typeface="微软雅黑" pitchFamily="34" charset="-122"/>
                  <a:cs typeface="华文黑体" pitchFamily="2" charset="-122"/>
                </a:rPr>
                <a:t>二：</a:t>
              </a:r>
              <a:endParaRPr kumimoji="0" lang="zh-CN" altLang="en-US" b="1" i="0" u="none" strike="noStrike" kern="0" cap="none" spc="0" normalizeH="0" baseline="0" noProof="0" dirty="0">
                <a:ln>
                  <a:noFill/>
                </a:ln>
                <a:solidFill>
                  <a:schemeClr val="bg2">
                    <a:lumMod val="50000"/>
                  </a:schemeClr>
                </a:solidFill>
                <a:effectLst/>
                <a:uLnTx/>
                <a:uFillTx/>
                <a:latin typeface="微软雅黑" pitchFamily="34" charset="-122"/>
                <a:ea typeface="微软雅黑" pitchFamily="34" charset="-122"/>
                <a:cs typeface="华文黑体" pitchFamily="2" charset="-122"/>
              </a:endParaRPr>
            </a:p>
          </p:txBody>
        </p:sp>
        <p:sp>
          <p:nvSpPr>
            <p:cNvPr id="14" name="矩形 22"/>
            <p:cNvSpPr>
              <a:spLocks noChangeArrowheads="1"/>
            </p:cNvSpPr>
            <p:nvPr/>
          </p:nvSpPr>
          <p:spPr bwMode="auto">
            <a:xfrm>
              <a:off x="7073484" y="3605658"/>
              <a:ext cx="360058" cy="230796"/>
            </a:xfrm>
            <a:prstGeom prst="rect">
              <a:avLst/>
            </a:pr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grpSp>
      <p:grpSp>
        <p:nvGrpSpPr>
          <p:cNvPr id="16" name="组合 15"/>
          <p:cNvGrpSpPr/>
          <p:nvPr/>
        </p:nvGrpSpPr>
        <p:grpSpPr>
          <a:xfrm>
            <a:off x="3918707" y="4005076"/>
            <a:ext cx="1508287" cy="415498"/>
            <a:chOff x="7073484" y="4493646"/>
            <a:chExt cx="2011049" cy="553997"/>
          </a:xfrm>
        </p:grpSpPr>
        <p:sp>
          <p:nvSpPr>
            <p:cNvPr id="17" name="TextBox 16"/>
            <p:cNvSpPr txBox="1"/>
            <p:nvPr/>
          </p:nvSpPr>
          <p:spPr>
            <a:xfrm>
              <a:off x="7310257" y="4493646"/>
              <a:ext cx="1774276" cy="553997"/>
            </a:xfrm>
            <a:prstGeom prst="rect">
              <a:avLst/>
            </a:prstGeom>
            <a:noFill/>
          </p:spPr>
          <p:txBody>
            <a:bodyPr wrap="square" lIns="68573" tIns="0" rIns="68573" bIns="0" rtlCol="0" anchor="t">
              <a:spAutoFit/>
            </a:bodyPr>
            <a:lstStyle/>
            <a:p>
              <a:pPr algn="ctr">
                <a:lnSpc>
                  <a:spcPct val="150000"/>
                </a:lnSpc>
              </a:pPr>
              <a:r>
                <a:rPr lang="zh-CN" altLang="en-US" b="1" dirty="0">
                  <a:solidFill>
                    <a:srgbClr val="C00000"/>
                  </a:solidFill>
                  <a:latin typeface="微软雅黑" pitchFamily="34" charset="-122"/>
                  <a:ea typeface="微软雅黑" pitchFamily="34" charset="-122"/>
                  <a:cs typeface="华文黑体" pitchFamily="2" charset="-122"/>
                </a:rPr>
                <a:t>目标</a:t>
              </a:r>
              <a:r>
                <a:rPr lang="zh-CN" altLang="en-US" b="1" dirty="0" smtClean="0">
                  <a:solidFill>
                    <a:srgbClr val="C00000"/>
                  </a:solidFill>
                  <a:latin typeface="微软雅黑" pitchFamily="34" charset="-122"/>
                  <a:ea typeface="微软雅黑" pitchFamily="34" charset="-122"/>
                  <a:cs typeface="华文黑体" pitchFamily="2" charset="-122"/>
                </a:rPr>
                <a:t>三：</a:t>
              </a:r>
              <a:endParaRPr lang="zh-CN" altLang="en-US" b="1" dirty="0">
                <a:solidFill>
                  <a:srgbClr val="C00000"/>
                </a:solidFill>
                <a:latin typeface="微软雅黑" pitchFamily="34" charset="-122"/>
                <a:ea typeface="微软雅黑" pitchFamily="34" charset="-122"/>
                <a:cs typeface="华文黑体" pitchFamily="2" charset="-122"/>
              </a:endParaRPr>
            </a:p>
          </p:txBody>
        </p:sp>
        <p:sp>
          <p:nvSpPr>
            <p:cNvPr id="18" name="矩形 22"/>
            <p:cNvSpPr>
              <a:spLocks noChangeArrowheads="1"/>
            </p:cNvSpPr>
            <p:nvPr/>
          </p:nvSpPr>
          <p:spPr bwMode="auto">
            <a:xfrm>
              <a:off x="7073484" y="4667635"/>
              <a:ext cx="360058" cy="230796"/>
            </a:xfrm>
            <a:prstGeom prst="rect">
              <a:avLst/>
            </a:prstGeom>
            <a:solidFill>
              <a:srgbClr val="CB1B3D">
                <a:alpha val="40000"/>
              </a:srgbClr>
            </a:solidFill>
            <a:ln>
              <a:noFill/>
            </a:ln>
          </p:spPr>
          <p:txBody>
            <a:bodyPr anchor="ctr"/>
            <a:lstStyle/>
            <a:p>
              <a:pPr algn="ctr"/>
              <a:endParaRPr lang="zh-CN" altLang="en-US" sz="2000">
                <a:solidFill>
                  <a:srgbClr val="FFFFFF"/>
                </a:solidFill>
                <a:latin typeface="宋体" pitchFamily="2" charset="-122"/>
                <a:sym typeface="宋体" pitchFamily="2" charset="-122"/>
              </a:endParaRPr>
            </a:p>
          </p:txBody>
        </p:sp>
      </p:grpSp>
      <p:grpSp>
        <p:nvGrpSpPr>
          <p:cNvPr id="19" name="组合 18"/>
          <p:cNvGrpSpPr/>
          <p:nvPr/>
        </p:nvGrpSpPr>
        <p:grpSpPr>
          <a:xfrm rot="1561121">
            <a:off x="1058034" y="2842686"/>
            <a:ext cx="1805537" cy="1803965"/>
            <a:chOff x="1642796" y="2615022"/>
            <a:chExt cx="2407382" cy="2405286"/>
          </a:xfrm>
        </p:grpSpPr>
        <p:sp>
          <p:nvSpPr>
            <p:cNvPr id="20" name="空心弧 3"/>
            <p:cNvSpPr>
              <a:spLocks/>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ysClr val="window" lastClr="FFFFFF">
                <a:lumMod val="65000"/>
              </a:sys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空心弧 3"/>
            <p:cNvSpPr>
              <a:spLocks/>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solidFill>
              <a:sysClr val="window" lastClr="FFFFFF">
                <a:lumMod val="65000"/>
              </a:sys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4" name="组合 33"/>
          <p:cNvGrpSpPr/>
          <p:nvPr/>
        </p:nvGrpSpPr>
        <p:grpSpPr>
          <a:xfrm>
            <a:off x="4339950" y="1551799"/>
            <a:ext cx="1590478" cy="415498"/>
            <a:chOff x="7073484" y="2414409"/>
            <a:chExt cx="2120636" cy="553997"/>
          </a:xfrm>
        </p:grpSpPr>
        <p:sp>
          <p:nvSpPr>
            <p:cNvPr id="35" name="TextBox 34"/>
            <p:cNvSpPr txBox="1"/>
            <p:nvPr/>
          </p:nvSpPr>
          <p:spPr>
            <a:xfrm>
              <a:off x="7419845" y="2414409"/>
              <a:ext cx="1774275" cy="553997"/>
            </a:xfrm>
            <a:prstGeom prst="rect">
              <a:avLst/>
            </a:prstGeom>
            <a:noFill/>
          </p:spPr>
          <p:txBody>
            <a:bodyPr wrap="square" lIns="68573" tIns="0" rIns="68573" bIns="0" rtlCol="0" anchor="t">
              <a:spAutoFit/>
            </a:bodyPr>
            <a:lstStyle/>
            <a:p>
              <a:pPr algn="ctr">
                <a:lnSpc>
                  <a:spcPct val="150000"/>
                </a:lnSpc>
              </a:pPr>
              <a:r>
                <a:rPr lang="zh-CN" altLang="en-US" b="1" dirty="0">
                  <a:solidFill>
                    <a:srgbClr val="CB1B3D"/>
                  </a:solidFill>
                  <a:latin typeface="微软雅黑" pitchFamily="34" charset="-122"/>
                  <a:ea typeface="微软雅黑" pitchFamily="34" charset="-122"/>
                  <a:cs typeface="华文黑体" pitchFamily="2" charset="-122"/>
                </a:rPr>
                <a:t>目标</a:t>
              </a:r>
              <a:r>
                <a:rPr lang="zh-CN" altLang="en-US" b="1" dirty="0" smtClean="0">
                  <a:solidFill>
                    <a:srgbClr val="CB1B3D"/>
                  </a:solidFill>
                  <a:latin typeface="微软雅黑" pitchFamily="34" charset="-122"/>
                  <a:ea typeface="微软雅黑" pitchFamily="34" charset="-122"/>
                  <a:cs typeface="华文黑体" pitchFamily="2" charset="-122"/>
                </a:rPr>
                <a:t>一：</a:t>
              </a:r>
              <a:endParaRPr lang="zh-CN" altLang="en-US" b="1" dirty="0">
                <a:solidFill>
                  <a:srgbClr val="CB1B3D"/>
                </a:solidFill>
                <a:latin typeface="微软雅黑" pitchFamily="34" charset="-122"/>
                <a:ea typeface="微软雅黑" pitchFamily="34" charset="-122"/>
                <a:cs typeface="华文黑体" pitchFamily="2" charset="-122"/>
              </a:endParaRPr>
            </a:p>
          </p:txBody>
        </p:sp>
        <p:sp>
          <p:nvSpPr>
            <p:cNvPr id="36" name="矩形 22"/>
            <p:cNvSpPr>
              <a:spLocks noChangeArrowheads="1"/>
            </p:cNvSpPr>
            <p:nvPr/>
          </p:nvSpPr>
          <p:spPr bwMode="auto">
            <a:xfrm>
              <a:off x="7073484" y="2574698"/>
              <a:ext cx="360058" cy="230796"/>
            </a:xfrm>
            <a:prstGeom prst="rect">
              <a:avLst/>
            </a:prstGeom>
            <a:solidFill>
              <a:srgbClr val="CB1B3D"/>
            </a:solidFill>
            <a:ln>
              <a:noFill/>
            </a:ln>
          </p:spPr>
          <p:txBody>
            <a:bodyPr anchor="ctr"/>
            <a:lstStyle/>
            <a:p>
              <a:pPr algn="ctr"/>
              <a:endParaRPr lang="zh-CN" altLang="en-US" sz="2000">
                <a:solidFill>
                  <a:srgbClr val="FFFFFF"/>
                </a:solidFill>
                <a:latin typeface="宋体" pitchFamily="2" charset="-122"/>
                <a:sym typeface="宋体" pitchFamily="2" charset="-122"/>
              </a:endParaRPr>
            </a:p>
          </p:txBody>
        </p:sp>
      </p:grpSp>
      <p:sp>
        <p:nvSpPr>
          <p:cNvPr id="39" name="TextBox 38"/>
          <p:cNvSpPr txBox="1"/>
          <p:nvPr/>
        </p:nvSpPr>
        <p:spPr>
          <a:xfrm>
            <a:off x="5352341" y="3255318"/>
            <a:ext cx="4254536" cy="684795"/>
          </a:xfrm>
          <a:prstGeom prst="rect">
            <a:avLst/>
          </a:prstGeom>
          <a:noFill/>
        </p:spPr>
        <p:txBody>
          <a:bodyPr wrap="square" lIns="68573" tIns="34286" rIns="68573" bIns="34286" rtlCol="0">
            <a:spAutoFit/>
          </a:bodyPr>
          <a:lstStyle/>
          <a:p>
            <a:pPr lvl="0">
              <a:defRPr/>
            </a:pPr>
            <a:r>
              <a:rPr lang="zh-CN" altLang="en-US" sz="2000" b="1" kern="0" dirty="0" smtClean="0">
                <a:solidFill>
                  <a:sysClr val="windowText" lastClr="000000">
                    <a:lumMod val="95000"/>
                    <a:lumOff val="5000"/>
                  </a:sysClr>
                </a:solidFill>
                <a:latin typeface="黑体" pitchFamily="49" charset="-122"/>
                <a:ea typeface="黑体" pitchFamily="49" charset="-122"/>
              </a:rPr>
              <a:t>对学生在体育与健康学习中存在的困难和不足进行</a:t>
            </a:r>
            <a:r>
              <a:rPr lang="zh-CN" altLang="en-US" sz="2000" b="1" kern="0" dirty="0" smtClean="0">
                <a:solidFill>
                  <a:srgbClr val="C00000"/>
                </a:solidFill>
                <a:latin typeface="黑体" pitchFamily="49" charset="-122"/>
                <a:ea typeface="黑体" pitchFamily="49" charset="-122"/>
              </a:rPr>
              <a:t>分析、判断，改进教学</a:t>
            </a:r>
            <a:r>
              <a:rPr lang="zh-CN" altLang="en-US" sz="2000" b="1" kern="0" dirty="0" smtClean="0">
                <a:solidFill>
                  <a:sysClr val="windowText" lastClr="000000">
                    <a:lumMod val="95000"/>
                    <a:lumOff val="5000"/>
                  </a:sysClr>
                </a:solidFill>
                <a:latin typeface="黑体" pitchFamily="49" charset="-122"/>
                <a:ea typeface="黑体" pitchFamily="49" charset="-122"/>
              </a:rPr>
              <a:t>；</a:t>
            </a:r>
            <a:endParaRPr kumimoji="0" lang="zh-CN" altLang="en-US" sz="2000"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42" name="TextBox 41"/>
          <p:cNvSpPr txBox="1"/>
          <p:nvPr/>
        </p:nvSpPr>
        <p:spPr>
          <a:xfrm>
            <a:off x="4185609" y="5035685"/>
            <a:ext cx="1330707" cy="415498"/>
          </a:xfrm>
          <a:prstGeom prst="rect">
            <a:avLst/>
          </a:prstGeom>
          <a:noFill/>
        </p:spPr>
        <p:txBody>
          <a:bodyPr wrap="square" lIns="68573" tIns="0" rIns="68573"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zh-CN" altLang="en-US" b="1" kern="0" dirty="0">
                <a:solidFill>
                  <a:schemeClr val="bg2">
                    <a:lumMod val="50000"/>
                  </a:schemeClr>
                </a:solidFill>
                <a:latin typeface="微软雅黑" pitchFamily="34" charset="-122"/>
                <a:ea typeface="微软雅黑" pitchFamily="34" charset="-122"/>
                <a:cs typeface="华文黑体" pitchFamily="2" charset="-122"/>
              </a:rPr>
              <a:t>目标</a:t>
            </a:r>
            <a:r>
              <a:rPr kumimoji="0" lang="zh-CN" altLang="en-US" b="1" i="0" u="none" strike="noStrike" kern="0" cap="none" spc="0" normalizeH="0" baseline="0" noProof="0" dirty="0" smtClean="0">
                <a:ln>
                  <a:noFill/>
                </a:ln>
                <a:solidFill>
                  <a:schemeClr val="bg2">
                    <a:lumMod val="50000"/>
                  </a:schemeClr>
                </a:solidFill>
                <a:effectLst/>
                <a:uLnTx/>
                <a:uFillTx/>
                <a:latin typeface="微软雅黑" pitchFamily="34" charset="-122"/>
                <a:ea typeface="微软雅黑" pitchFamily="34" charset="-122"/>
                <a:cs typeface="华文黑体" pitchFamily="2" charset="-122"/>
              </a:rPr>
              <a:t>四：</a:t>
            </a:r>
            <a:endParaRPr kumimoji="0" lang="zh-CN" altLang="en-US" b="1" i="0" u="none" strike="noStrike" kern="0" cap="none" spc="0" normalizeH="0" baseline="0" noProof="0" dirty="0">
              <a:ln>
                <a:noFill/>
              </a:ln>
              <a:solidFill>
                <a:schemeClr val="bg2">
                  <a:lumMod val="50000"/>
                </a:schemeClr>
              </a:solidFill>
              <a:effectLst/>
              <a:uLnTx/>
              <a:uFillTx/>
              <a:latin typeface="微软雅黑" pitchFamily="34" charset="-122"/>
              <a:ea typeface="微软雅黑" pitchFamily="34" charset="-122"/>
              <a:cs typeface="华文黑体" pitchFamily="2" charset="-122"/>
            </a:endParaRPr>
          </a:p>
        </p:txBody>
      </p:sp>
      <p:sp>
        <p:nvSpPr>
          <p:cNvPr id="45" name="矩形 22"/>
          <p:cNvSpPr>
            <a:spLocks noChangeArrowheads="1"/>
          </p:cNvSpPr>
          <p:nvPr/>
        </p:nvSpPr>
        <p:spPr bwMode="auto">
          <a:xfrm>
            <a:off x="3946388" y="5083982"/>
            <a:ext cx="270044" cy="173097"/>
          </a:xfrm>
          <a:prstGeom prst="rect">
            <a:avLst/>
          </a:pr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宋体" pitchFamily="2" charset="-122"/>
              <a:sym typeface="宋体" pitchFamily="2" charset="-122"/>
            </a:endParaRPr>
          </a:p>
        </p:txBody>
      </p:sp>
      <p:sp>
        <p:nvSpPr>
          <p:cNvPr id="47" name="TextBox 46"/>
          <p:cNvSpPr txBox="1"/>
          <p:nvPr/>
        </p:nvSpPr>
        <p:spPr>
          <a:xfrm>
            <a:off x="5070909" y="5411180"/>
            <a:ext cx="5162086" cy="684795"/>
          </a:xfrm>
          <a:prstGeom prst="rect">
            <a:avLst/>
          </a:prstGeom>
          <a:noFill/>
        </p:spPr>
        <p:txBody>
          <a:bodyPr wrap="square" lIns="68573" tIns="34286" rIns="68573" bIns="34286" rtlCol="0">
            <a:spAutoFit/>
          </a:bodyPr>
          <a:lstStyle/>
          <a:p>
            <a:pPr>
              <a:defRPr/>
            </a:pPr>
            <a:r>
              <a:rPr lang="zh-CN" altLang="en-US" sz="2000" b="1" kern="0" dirty="0" smtClean="0">
                <a:solidFill>
                  <a:srgbClr val="C00000"/>
                </a:solidFill>
                <a:latin typeface="黑体" pitchFamily="49" charset="-122"/>
                <a:ea typeface="黑体" pitchFamily="49" charset="-122"/>
              </a:rPr>
              <a:t>培养与提高</a:t>
            </a:r>
            <a:r>
              <a:rPr lang="zh-CN" altLang="en-US" sz="2000" b="1" kern="0" dirty="0" smtClean="0">
                <a:solidFill>
                  <a:sysClr val="windowText" lastClr="000000">
                    <a:lumMod val="95000"/>
                    <a:lumOff val="5000"/>
                  </a:sysClr>
                </a:solidFill>
                <a:latin typeface="黑体" pitchFamily="49" charset="-122"/>
                <a:ea typeface="黑体" pitchFamily="49" charset="-122"/>
              </a:rPr>
              <a:t>学生</a:t>
            </a:r>
            <a:r>
              <a:rPr lang="zh-CN" altLang="en-US" sz="2000" b="1" kern="0" dirty="0" smtClean="0">
                <a:solidFill>
                  <a:srgbClr val="C00000"/>
                </a:solidFill>
                <a:latin typeface="黑体" pitchFamily="49" charset="-122"/>
                <a:ea typeface="黑体" pitchFamily="49" charset="-122"/>
              </a:rPr>
              <a:t>自我认识</a:t>
            </a:r>
            <a:r>
              <a:rPr lang="zh-CN" altLang="en-US" sz="2000" b="1" kern="0" dirty="0" smtClean="0">
                <a:solidFill>
                  <a:sysClr val="windowText" lastClr="000000">
                    <a:lumMod val="95000"/>
                    <a:lumOff val="5000"/>
                  </a:sysClr>
                </a:solidFill>
                <a:latin typeface="黑体" pitchFamily="49" charset="-122"/>
                <a:ea typeface="黑体" pitchFamily="49" charset="-122"/>
              </a:rPr>
              <a:t>、自我</a:t>
            </a:r>
            <a:r>
              <a:rPr lang="zh-CN" altLang="en-US" sz="2000" b="1" kern="0" dirty="0" smtClean="0">
                <a:solidFill>
                  <a:srgbClr val="C00000"/>
                </a:solidFill>
                <a:latin typeface="黑体" pitchFamily="49" charset="-122"/>
                <a:ea typeface="黑体" pitchFamily="49" charset="-122"/>
              </a:rPr>
              <a:t>教育</a:t>
            </a:r>
            <a:r>
              <a:rPr lang="zh-CN" altLang="en-US" sz="2000" b="1" kern="0" dirty="0" smtClean="0">
                <a:solidFill>
                  <a:sysClr val="windowText" lastClr="000000">
                    <a:lumMod val="95000"/>
                    <a:lumOff val="5000"/>
                  </a:sysClr>
                </a:solidFill>
                <a:latin typeface="黑体" pitchFamily="49" charset="-122"/>
                <a:ea typeface="黑体" pitchFamily="49" charset="-122"/>
              </a:rPr>
              <a:t>和自我</a:t>
            </a:r>
            <a:r>
              <a:rPr lang="zh-CN" altLang="en-US" sz="2000" b="1" kern="0" dirty="0" smtClean="0">
                <a:solidFill>
                  <a:srgbClr val="C00000"/>
                </a:solidFill>
                <a:latin typeface="黑体" pitchFamily="49" charset="-122"/>
                <a:ea typeface="黑体" pitchFamily="49" charset="-122"/>
              </a:rPr>
              <a:t>发展的能力</a:t>
            </a:r>
            <a:r>
              <a:rPr lang="zh-CN" altLang="en-US" sz="2000" b="1" kern="0" dirty="0" smtClean="0">
                <a:solidFill>
                  <a:sysClr val="windowText" lastClr="000000">
                    <a:lumMod val="95000"/>
                    <a:lumOff val="5000"/>
                  </a:sysClr>
                </a:solidFill>
                <a:latin typeface="黑体" pitchFamily="49" charset="-122"/>
                <a:ea typeface="黑体" pitchFamily="49" charset="-122"/>
              </a:rPr>
              <a:t>，促进其学科核心素养的形成。</a:t>
            </a:r>
            <a:endParaRPr kumimoji="0" lang="zh-CN" altLang="en-US" sz="2000"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48" name="TextBox 47"/>
          <p:cNvSpPr txBox="1"/>
          <p:nvPr/>
        </p:nvSpPr>
        <p:spPr>
          <a:xfrm>
            <a:off x="5194277" y="4137183"/>
            <a:ext cx="4905231" cy="992571"/>
          </a:xfrm>
          <a:prstGeom prst="rect">
            <a:avLst/>
          </a:prstGeom>
          <a:noFill/>
        </p:spPr>
        <p:txBody>
          <a:bodyPr wrap="square" lIns="68573" tIns="34286" rIns="68573" bIns="34286" rtlCol="0">
            <a:spAutoFit/>
          </a:bodyPr>
          <a:lstStyle/>
          <a:p>
            <a:pPr>
              <a:defRPr/>
            </a:pPr>
            <a:r>
              <a:rPr lang="zh-CN" altLang="en-US" sz="2000" b="1" kern="0" dirty="0" smtClean="0">
                <a:solidFill>
                  <a:srgbClr val="C00000"/>
                </a:solidFill>
                <a:latin typeface="黑体" pitchFamily="49" charset="-122"/>
                <a:ea typeface="黑体" pitchFamily="49" charset="-122"/>
              </a:rPr>
              <a:t>挖掘学生</a:t>
            </a:r>
            <a:r>
              <a:rPr lang="zh-CN" altLang="en-US" sz="2000" b="1" kern="0" dirty="0" smtClean="0">
                <a:solidFill>
                  <a:sysClr val="windowText" lastClr="000000">
                    <a:lumMod val="95000"/>
                    <a:lumOff val="5000"/>
                  </a:sysClr>
                </a:solidFill>
                <a:latin typeface="黑体" pitchFamily="49" charset="-122"/>
                <a:ea typeface="黑体" pitchFamily="49" charset="-122"/>
              </a:rPr>
              <a:t>的体育与健康</a:t>
            </a:r>
            <a:r>
              <a:rPr lang="zh-CN" altLang="en-US" sz="2000" b="1" kern="0" dirty="0" smtClean="0">
                <a:solidFill>
                  <a:srgbClr val="C00000"/>
                </a:solidFill>
                <a:latin typeface="黑体" pitchFamily="49" charset="-122"/>
                <a:ea typeface="黑体" pitchFamily="49" charset="-122"/>
              </a:rPr>
              <a:t>学习潜能</a:t>
            </a:r>
            <a:r>
              <a:rPr lang="zh-CN" altLang="en-US" sz="2000" b="1" kern="0" dirty="0" smtClean="0">
                <a:solidFill>
                  <a:sysClr val="windowText" lastClr="000000">
                    <a:lumMod val="95000"/>
                    <a:lumOff val="5000"/>
                  </a:sysClr>
                </a:solidFill>
                <a:latin typeface="黑体" pitchFamily="49" charset="-122"/>
                <a:ea typeface="黑体" pitchFamily="49" charset="-122"/>
              </a:rPr>
              <a:t>，为学生</a:t>
            </a:r>
            <a:r>
              <a:rPr lang="zh-CN" altLang="en-US" sz="2000" b="1" kern="0" dirty="0" smtClean="0">
                <a:solidFill>
                  <a:srgbClr val="C00000"/>
                </a:solidFill>
                <a:latin typeface="黑体" pitchFamily="49" charset="-122"/>
                <a:ea typeface="黑体" pitchFamily="49" charset="-122"/>
              </a:rPr>
              <a:t>提供展示</a:t>
            </a:r>
            <a:r>
              <a:rPr lang="zh-CN" altLang="en-US" sz="2000" b="1" kern="0" dirty="0" smtClean="0">
                <a:solidFill>
                  <a:sysClr val="windowText" lastClr="000000">
                    <a:lumMod val="95000"/>
                    <a:lumOff val="5000"/>
                  </a:sysClr>
                </a:solidFill>
                <a:latin typeface="黑体" pitchFamily="49" charset="-122"/>
                <a:ea typeface="黑体" pitchFamily="49" charset="-122"/>
              </a:rPr>
              <a:t>自己能力、水平和个性的</a:t>
            </a:r>
            <a:r>
              <a:rPr lang="zh-CN" altLang="en-US" sz="2000" b="1" kern="0" dirty="0" smtClean="0">
                <a:solidFill>
                  <a:srgbClr val="C00000"/>
                </a:solidFill>
                <a:latin typeface="黑体" pitchFamily="49" charset="-122"/>
                <a:ea typeface="黑体" pitchFamily="49" charset="-122"/>
              </a:rPr>
              <a:t>机会</a:t>
            </a:r>
            <a:r>
              <a:rPr lang="zh-CN" altLang="en-US" sz="2000" b="1" kern="0" dirty="0" smtClean="0">
                <a:solidFill>
                  <a:sysClr val="windowText" lastClr="000000">
                    <a:lumMod val="95000"/>
                    <a:lumOff val="5000"/>
                  </a:sysClr>
                </a:solidFill>
                <a:latin typeface="黑体" pitchFamily="49" charset="-122"/>
                <a:ea typeface="黑体" pitchFamily="49" charset="-122"/>
              </a:rPr>
              <a:t>，促进学生的体育与健康学习；</a:t>
            </a:r>
            <a:endParaRPr kumimoji="0" lang="zh-CN" altLang="en-US" sz="2000" b="1" i="0" u="none" strike="noStrike" kern="0" cap="none" spc="0" normalizeH="0" baseline="0" noProof="0" dirty="0">
              <a:ln>
                <a:noFill/>
              </a:ln>
              <a:solidFill>
                <a:sysClr val="windowText" lastClr="000000">
                  <a:lumMod val="95000"/>
                  <a:lumOff val="5000"/>
                </a:sysClr>
              </a:solidFill>
              <a:effectLst/>
              <a:uLnTx/>
              <a:uFillTx/>
              <a:latin typeface="黑体" pitchFamily="49" charset="-122"/>
              <a:ea typeface="黑体" pitchFamily="49" charset="-122"/>
            </a:endParaRPr>
          </a:p>
        </p:txBody>
      </p:sp>
      <p:sp>
        <p:nvSpPr>
          <p:cNvPr id="52" name="Rectangle 2"/>
          <p:cNvSpPr txBox="1">
            <a:spLocks noChangeArrowheads="1"/>
          </p:cNvSpPr>
          <p:nvPr/>
        </p:nvSpPr>
        <p:spPr>
          <a:xfrm>
            <a:off x="762000" y="143839"/>
            <a:ext cx="11430000" cy="719445"/>
          </a:xfrm>
          <a:prstGeom prst="rect">
            <a:avLst/>
          </a:prstGeom>
        </p:spPr>
        <p:txBody>
          <a:bodyPr lIns="121899" tIns="60949" rIns="121899" bIns="60949"/>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0" lang="zh-CN" altLang="en-US" sz="3200" b="1" i="0" u="none" strike="noStrike" kern="0" cap="none" spc="0" normalizeH="0" baseline="0" noProof="0" smtClean="0">
                <a:ln>
                  <a:solidFill>
                    <a:schemeClr val="bg1">
                      <a:lumMod val="65000"/>
                    </a:schemeClr>
                  </a:solidFill>
                </a:ln>
                <a:solidFill>
                  <a:schemeClr val="tx1">
                    <a:lumMod val="85000"/>
                    <a:lumOff val="15000"/>
                  </a:schemeClr>
                </a:solidFill>
                <a:effectLst>
                  <a:outerShdw blurRad="38100" dist="38100" dir="2700000" algn="tl">
                    <a:srgbClr val="C0C0C0"/>
                  </a:outerShdw>
                </a:effectLst>
                <a:uLnTx/>
                <a:uFillTx/>
                <a:latin typeface="+mn-lt"/>
                <a:ea typeface="+mn-ea"/>
                <a:cs typeface="+mn-ea"/>
                <a:sym typeface="+mn-lt"/>
              </a:rPr>
              <a:t>（三）制定基于核心素养的学习评价目标</a:t>
            </a:r>
            <a:endParaRPr kumimoji="0" lang="zh-CN" altLang="en-US" sz="3200" b="1" i="0" u="none" strike="noStrike" kern="0" cap="none" spc="0" normalizeH="0" baseline="0" noProof="0" dirty="0">
              <a:ln>
                <a:solidFill>
                  <a:schemeClr val="bg1">
                    <a:lumMod val="65000"/>
                  </a:schemeClr>
                </a:solidFill>
              </a:ln>
              <a:solidFill>
                <a:schemeClr val="tx1">
                  <a:lumMod val="85000"/>
                  <a:lumOff val="15000"/>
                </a:schemeClr>
              </a:solidFill>
              <a:effectLst>
                <a:outerShdw blurRad="38100" dist="38100" dir="2700000" algn="tl">
                  <a:srgbClr val="C0C0C0"/>
                </a:outerShdw>
              </a:effectLst>
              <a:uLnTx/>
              <a:uFillTx/>
              <a:latin typeface="+mn-lt"/>
              <a:ea typeface="+mn-ea"/>
              <a:cs typeface="+mn-ea"/>
              <a:sym typeface="+mn-lt"/>
            </a:endParaRPr>
          </a:p>
        </p:txBody>
      </p:sp>
      <p:sp>
        <p:nvSpPr>
          <p:cNvPr id="6" name="空心弧 4"/>
          <p:cNvSpPr>
            <a:spLocks/>
          </p:cNvSpPr>
          <p:nvPr/>
        </p:nvSpPr>
        <p:spPr bwMode="auto">
          <a:xfrm rot="16200000">
            <a:off x="680284" y="2479629"/>
            <a:ext cx="2532459" cy="2532461"/>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CB1B3D">
              <a:alpha val="84000"/>
            </a:srgbClr>
          </a:solid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55" name="直接连接符 54"/>
          <p:cNvCxnSpPr/>
          <p:nvPr/>
        </p:nvCxnSpPr>
        <p:spPr>
          <a:xfrm>
            <a:off x="2607923" y="4857964"/>
            <a:ext cx="1553111" cy="54624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2691829" y="3400747"/>
            <a:ext cx="2414427" cy="18493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782585" y="2157573"/>
            <a:ext cx="1820237" cy="583916"/>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2"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3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800"/>
                            </p:stCondLst>
                            <p:childTnLst>
                              <p:par>
                                <p:cTn id="23" presetID="12" presetClass="entr" presetSubtype="4"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par>
                          <p:cTn id="27" fill="hold">
                            <p:stCondLst>
                              <p:cond delay="2300"/>
                            </p:stCondLst>
                            <p:childTnLst>
                              <p:par>
                                <p:cTn id="28" presetID="1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childTnLst>
                          </p:cTn>
                        </p:par>
                        <p:par>
                          <p:cTn id="32" fill="hold">
                            <p:stCondLst>
                              <p:cond delay="2800"/>
                            </p:stCondLst>
                            <p:childTnLst>
                              <p:par>
                                <p:cTn id="33" presetID="12" presetClass="entr" presetSubtype="4"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up)">
                                      <p:cBhvr>
                                        <p:cTn id="36" dur="500"/>
                                        <p:tgtEl>
                                          <p:spTgt spid="34"/>
                                        </p:tgtEl>
                                      </p:cBhvr>
                                    </p:animEffect>
                                  </p:childTnLst>
                                </p:cTn>
                              </p:par>
                            </p:childTnLst>
                          </p:cTn>
                        </p:par>
                        <p:par>
                          <p:cTn id="37" fill="hold">
                            <p:stCondLst>
                              <p:cond delay="3300"/>
                            </p:stCondLst>
                            <p:childTnLst>
                              <p:par>
                                <p:cTn id="38" presetID="14" presetClass="entr" presetSubtype="10"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randombar(horizontal)">
                                      <p:cBhvr>
                                        <p:cTn id="40" dur="500"/>
                                        <p:tgtEl>
                                          <p:spTgt spid="39"/>
                                        </p:tgtEl>
                                      </p:cBhvr>
                                    </p:animEffect>
                                  </p:childTnLst>
                                </p:cTn>
                              </p:par>
                            </p:childTnLst>
                          </p:cTn>
                        </p:par>
                        <p:par>
                          <p:cTn id="41" fill="hold">
                            <p:stCondLst>
                              <p:cond delay="3800"/>
                            </p:stCondLst>
                            <p:childTnLst>
                              <p:par>
                                <p:cTn id="42" presetID="14"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randombar(horizontal)">
                                      <p:cBhvr>
                                        <p:cTn id="44" dur="500"/>
                                        <p:tgtEl>
                                          <p:spTgt spid="47"/>
                                        </p:tgtEl>
                                      </p:cBhvr>
                                    </p:animEffect>
                                  </p:childTnLst>
                                </p:cTn>
                              </p:par>
                            </p:childTnLst>
                          </p:cTn>
                        </p:par>
                        <p:par>
                          <p:cTn id="45" fill="hold">
                            <p:stCondLst>
                              <p:cond delay="4300"/>
                            </p:stCondLst>
                            <p:childTnLst>
                              <p:par>
                                <p:cTn id="46" presetID="14" presetClass="entr" presetSubtype="1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39" grpId="0"/>
      <p:bldP spid="47" grpId="0"/>
      <p:bldP spid="48"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60393" y="123609"/>
            <a:ext cx="10001251" cy="71732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zh-CN" altLang="en-US" dirty="0">
                <a:sym typeface="+mn-lt"/>
              </a:rPr>
              <a:t>（四）制定基于核心素养的学习评价内容</a:t>
            </a:r>
          </a:p>
        </p:txBody>
      </p:sp>
      <p:sp>
        <p:nvSpPr>
          <p:cNvPr id="4" name="AutoShape 7"/>
          <p:cNvSpPr>
            <a:spLocks noChangeArrowheads="1"/>
          </p:cNvSpPr>
          <p:nvPr/>
        </p:nvSpPr>
        <p:spPr bwMode="auto">
          <a:xfrm>
            <a:off x="3764416" y="2148224"/>
            <a:ext cx="3879557" cy="3677216"/>
          </a:xfrm>
          <a:custGeom>
            <a:avLst/>
            <a:gdLst>
              <a:gd name="G0" fmla="+- 979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98"/>
              <a:gd name="G18" fmla="*/ 9798 1 2"/>
              <a:gd name="G19" fmla="+- G18 5400 0"/>
              <a:gd name="G20" fmla="cos G19 11796480"/>
              <a:gd name="G21" fmla="sin G19 11796480"/>
              <a:gd name="G22" fmla="+- G20 10800 0"/>
              <a:gd name="G23" fmla="+- G21 10800 0"/>
              <a:gd name="G24" fmla="+- 10800 0 G20"/>
              <a:gd name="G25" fmla="+- 9798 10800 0"/>
              <a:gd name="G26" fmla="?: G9 G17 G25"/>
              <a:gd name="G27" fmla="?: G9 0 21600"/>
              <a:gd name="G28" fmla="cos 10800 11796480"/>
              <a:gd name="G29" fmla="sin 10800 11796480"/>
              <a:gd name="G30" fmla="sin 979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01 w 21600"/>
              <a:gd name="T15" fmla="*/ 10800 h 21600"/>
              <a:gd name="T16" fmla="*/ 10800 w 21600"/>
              <a:gd name="T17" fmla="*/ 1002 h 21600"/>
              <a:gd name="T18" fmla="*/ 2109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2" y="10800"/>
                </a:moveTo>
                <a:cubicBezTo>
                  <a:pt x="1002" y="5388"/>
                  <a:pt x="5388" y="1002"/>
                  <a:pt x="10800" y="1002"/>
                </a:cubicBezTo>
                <a:cubicBezTo>
                  <a:pt x="16211" y="1001"/>
                  <a:pt x="20597" y="5388"/>
                  <a:pt x="20598" y="10799"/>
                </a:cubicBezTo>
                <a:lnTo>
                  <a:pt x="21600" y="10800"/>
                </a:lnTo>
                <a:cubicBezTo>
                  <a:pt x="21600" y="4835"/>
                  <a:pt x="16764" y="0"/>
                  <a:pt x="10800" y="0"/>
                </a:cubicBezTo>
                <a:cubicBezTo>
                  <a:pt x="4835" y="0"/>
                  <a:pt x="0" y="4835"/>
                  <a:pt x="0" y="10800"/>
                </a:cubicBezTo>
                <a:close/>
              </a:path>
            </a:pathLst>
          </a:custGeom>
          <a:solidFill>
            <a:schemeClr val="bg2">
              <a:lumMod val="9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AutoShape 8"/>
          <p:cNvSpPr>
            <a:spLocks noChangeArrowheads="1"/>
          </p:cNvSpPr>
          <p:nvPr/>
        </p:nvSpPr>
        <p:spPr bwMode="auto">
          <a:xfrm>
            <a:off x="3764416" y="2148224"/>
            <a:ext cx="3879557" cy="3677216"/>
          </a:xfrm>
          <a:custGeom>
            <a:avLst/>
            <a:gdLst>
              <a:gd name="G0" fmla="+- 9798 0 0"/>
              <a:gd name="G1" fmla="+- 5898240 0 0"/>
              <a:gd name="G2" fmla="+- 0 0 5898240"/>
              <a:gd name="T0" fmla="*/ 0 256 1"/>
              <a:gd name="T1" fmla="*/ 180 256 1"/>
              <a:gd name="G3" fmla="+- 5898240 T0 T1"/>
              <a:gd name="T2" fmla="*/ 0 256 1"/>
              <a:gd name="T3" fmla="*/ 90 256 1"/>
              <a:gd name="G4" fmla="+- 5898240 T2 T3"/>
              <a:gd name="G5" fmla="*/ G4 2 1"/>
              <a:gd name="T4" fmla="*/ 90 256 1"/>
              <a:gd name="T5" fmla="*/ 0 256 1"/>
              <a:gd name="G6" fmla="+- 5898240 T4 T5"/>
              <a:gd name="G7" fmla="*/ G6 2 1"/>
              <a:gd name="G8" fmla="abs 58982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98"/>
              <a:gd name="G18" fmla="*/ 9798 1 2"/>
              <a:gd name="G19" fmla="+- G18 5400 0"/>
              <a:gd name="G20" fmla="cos G19 5898240"/>
              <a:gd name="G21" fmla="sin G19 5898240"/>
              <a:gd name="G22" fmla="+- G20 10800 0"/>
              <a:gd name="G23" fmla="+- G21 10800 0"/>
              <a:gd name="G24" fmla="+- 10800 0 G20"/>
              <a:gd name="G25" fmla="+- 9798 10800 0"/>
              <a:gd name="G26" fmla="?: G9 G17 G25"/>
              <a:gd name="G27" fmla="?: G9 0 21600"/>
              <a:gd name="G28" fmla="cos 10800 5898240"/>
              <a:gd name="G29" fmla="sin 10800 5898240"/>
              <a:gd name="G30" fmla="sin 9798 5898240"/>
              <a:gd name="G31" fmla="+- G28 10800 0"/>
              <a:gd name="G32" fmla="+- G29 10800 0"/>
              <a:gd name="G33" fmla="+- G30 10800 0"/>
              <a:gd name="G34" fmla="?: G4 0 G31"/>
              <a:gd name="G35" fmla="?: 5898240 G34 0"/>
              <a:gd name="G36" fmla="?: G6 G35 G31"/>
              <a:gd name="G37" fmla="+- 21600 0 G36"/>
              <a:gd name="G38" fmla="?: G4 0 G33"/>
              <a:gd name="G39" fmla="?: 5898240 G38 G32"/>
              <a:gd name="G40" fmla="?: G6 G39 0"/>
              <a:gd name="G41" fmla="?: G4 G32 21600"/>
              <a:gd name="G42" fmla="?: G6 G41 G33"/>
              <a:gd name="T12" fmla="*/ 10800 w 21600"/>
              <a:gd name="T13" fmla="*/ 21600 h 21600"/>
              <a:gd name="T14" fmla="*/ 10800 w 21600"/>
              <a:gd name="T15" fmla="*/ 21099 h 21600"/>
              <a:gd name="T16" fmla="*/ 10800 w 21600"/>
              <a:gd name="T17" fmla="*/ 20598 h 21600"/>
              <a:gd name="T18" fmla="*/ 10800 w 21600"/>
              <a:gd name="T19" fmla="*/ 21099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800" y="20598"/>
                </a:moveTo>
                <a:lnTo>
                  <a:pt x="10800" y="21600"/>
                </a:lnTo>
                <a:close/>
              </a:path>
            </a:pathLst>
          </a:custGeom>
          <a:solidFill>
            <a:sysClr val="window" lastClr="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AutoShape 9"/>
          <p:cNvSpPr>
            <a:spLocks noChangeArrowheads="1"/>
          </p:cNvSpPr>
          <p:nvPr/>
        </p:nvSpPr>
        <p:spPr bwMode="auto">
          <a:xfrm>
            <a:off x="3764416" y="2148224"/>
            <a:ext cx="3879557" cy="3677216"/>
          </a:xfrm>
          <a:custGeom>
            <a:avLst/>
            <a:gdLst>
              <a:gd name="G0" fmla="+- 9798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98"/>
              <a:gd name="G18" fmla="*/ 9798 1 2"/>
              <a:gd name="G19" fmla="+- G18 5400 0"/>
              <a:gd name="G20" fmla="cos G19 0"/>
              <a:gd name="G21" fmla="sin G19 0"/>
              <a:gd name="G22" fmla="+- G20 10800 0"/>
              <a:gd name="G23" fmla="+- G21 10800 0"/>
              <a:gd name="G24" fmla="+- 10800 0 G20"/>
              <a:gd name="G25" fmla="+- 9798 10800 0"/>
              <a:gd name="G26" fmla="?: G9 G17 G25"/>
              <a:gd name="G27" fmla="?: G9 0 21600"/>
              <a:gd name="G28" fmla="cos 10800 0"/>
              <a:gd name="G29" fmla="sin 10800 0"/>
              <a:gd name="G30" fmla="sin 9798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21099 w 21600"/>
              <a:gd name="T15" fmla="*/ 10800 h 21600"/>
              <a:gd name="T16" fmla="*/ 10800 w 21600"/>
              <a:gd name="T17" fmla="*/ 20598 h 21600"/>
              <a:gd name="T18" fmla="*/ 50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598" y="10800"/>
                </a:moveTo>
                <a:cubicBezTo>
                  <a:pt x="20598" y="16211"/>
                  <a:pt x="16211" y="20598"/>
                  <a:pt x="10800" y="20598"/>
                </a:cubicBezTo>
                <a:cubicBezTo>
                  <a:pt x="5388" y="20598"/>
                  <a:pt x="1002" y="16211"/>
                  <a:pt x="1002" y="10800"/>
                </a:cubicBezTo>
                <a:lnTo>
                  <a:pt x="0" y="10800"/>
                </a:lnTo>
                <a:cubicBezTo>
                  <a:pt x="0" y="16764"/>
                  <a:pt x="4835" y="21600"/>
                  <a:pt x="10800" y="21600"/>
                </a:cubicBezTo>
                <a:cubicBezTo>
                  <a:pt x="16764" y="21600"/>
                  <a:pt x="21600" y="16764"/>
                  <a:pt x="21600" y="10800"/>
                </a:cubicBezTo>
                <a:close/>
              </a:path>
            </a:pathLst>
          </a:custGeom>
          <a:solidFill>
            <a:schemeClr val="bg2">
              <a:lumMod val="90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lumMod val="75000"/>
                </a:sysClr>
              </a:solidFill>
              <a:effectLst/>
              <a:uLnTx/>
              <a:uFillTx/>
            </a:endParaRPr>
          </a:p>
        </p:txBody>
      </p:sp>
      <p:sp>
        <p:nvSpPr>
          <p:cNvPr id="9" name="AutoShape 10"/>
          <p:cNvSpPr>
            <a:spLocks noChangeArrowheads="1"/>
          </p:cNvSpPr>
          <p:nvPr/>
        </p:nvSpPr>
        <p:spPr bwMode="auto">
          <a:xfrm>
            <a:off x="3764416" y="2148224"/>
            <a:ext cx="3879557" cy="3677216"/>
          </a:xfrm>
          <a:custGeom>
            <a:avLst/>
            <a:gdLst>
              <a:gd name="G0" fmla="+- 9798 0 0"/>
              <a:gd name="G1" fmla="+- 17694720 0 0"/>
              <a:gd name="G2" fmla="+- 0 0 17694720"/>
              <a:gd name="T0" fmla="*/ 0 256 1"/>
              <a:gd name="T1" fmla="*/ 180 256 1"/>
              <a:gd name="G3" fmla="+- 17694720 T0 T1"/>
              <a:gd name="T2" fmla="*/ 0 256 1"/>
              <a:gd name="T3" fmla="*/ 90 256 1"/>
              <a:gd name="G4" fmla="+- 17694720 T2 T3"/>
              <a:gd name="G5" fmla="*/ G4 2 1"/>
              <a:gd name="T4" fmla="*/ 90 256 1"/>
              <a:gd name="T5" fmla="*/ 0 256 1"/>
              <a:gd name="G6" fmla="+- 17694720 T4 T5"/>
              <a:gd name="G7" fmla="*/ G6 2 1"/>
              <a:gd name="G8" fmla="abs 1769472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798"/>
              <a:gd name="G18" fmla="*/ 9798 1 2"/>
              <a:gd name="G19" fmla="+- G18 5400 0"/>
              <a:gd name="G20" fmla="cos G19 17694720"/>
              <a:gd name="G21" fmla="sin G19 17694720"/>
              <a:gd name="G22" fmla="+- G20 10800 0"/>
              <a:gd name="G23" fmla="+- G21 10800 0"/>
              <a:gd name="G24" fmla="+- 10800 0 G20"/>
              <a:gd name="G25" fmla="+- 9798 10800 0"/>
              <a:gd name="G26" fmla="?: G9 G17 G25"/>
              <a:gd name="G27" fmla="?: G9 0 21600"/>
              <a:gd name="G28" fmla="cos 10800 17694720"/>
              <a:gd name="G29" fmla="sin 10800 17694720"/>
              <a:gd name="G30" fmla="sin 9798 17694720"/>
              <a:gd name="G31" fmla="+- G28 10800 0"/>
              <a:gd name="G32" fmla="+- G29 10800 0"/>
              <a:gd name="G33" fmla="+- G30 10800 0"/>
              <a:gd name="G34" fmla="?: G4 0 G31"/>
              <a:gd name="G35" fmla="?: 17694720 G34 0"/>
              <a:gd name="G36" fmla="?: G6 G35 G31"/>
              <a:gd name="G37" fmla="+- 21600 0 G36"/>
              <a:gd name="G38" fmla="?: G4 0 G33"/>
              <a:gd name="G39" fmla="?: 17694720 G38 G32"/>
              <a:gd name="G40" fmla="?: G6 G39 0"/>
              <a:gd name="G41" fmla="?: G4 G32 21600"/>
              <a:gd name="G42" fmla="?: G6 G41 G33"/>
              <a:gd name="T12" fmla="*/ 10800 w 21600"/>
              <a:gd name="T13" fmla="*/ 0 h 21600"/>
              <a:gd name="T14" fmla="*/ 10799 w 21600"/>
              <a:gd name="T15" fmla="*/ 501 h 21600"/>
              <a:gd name="T16" fmla="*/ 10800 w 21600"/>
              <a:gd name="T17" fmla="*/ 1002 h 21600"/>
              <a:gd name="T18" fmla="*/ 10801 w 21600"/>
              <a:gd name="T19" fmla="*/ 50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99" y="1002"/>
                </a:moveTo>
                <a:lnTo>
                  <a:pt x="10799" y="0"/>
                </a:lnTo>
                <a:close/>
              </a:path>
            </a:pathLst>
          </a:custGeom>
          <a:solidFill>
            <a:sysClr val="window" lastClr="FFFFFF"/>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0" name="组合 9"/>
          <p:cNvGrpSpPr/>
          <p:nvPr/>
        </p:nvGrpSpPr>
        <p:grpSpPr>
          <a:xfrm>
            <a:off x="4860770" y="3080190"/>
            <a:ext cx="1786422" cy="1693249"/>
            <a:chOff x="5589805" y="3181311"/>
            <a:chExt cx="1255899" cy="1255899"/>
          </a:xfrm>
          <a:solidFill>
            <a:srgbClr val="CB1B3D"/>
          </a:solidFill>
        </p:grpSpPr>
        <p:sp>
          <p:nvSpPr>
            <p:cNvPr id="11" name="Oval 11"/>
            <p:cNvSpPr>
              <a:spLocks noChangeArrowheads="1"/>
            </p:cNvSpPr>
            <p:nvPr/>
          </p:nvSpPr>
          <p:spPr bwMode="auto">
            <a:xfrm>
              <a:off x="5589805" y="3181311"/>
              <a:ext cx="1255899" cy="1255899"/>
            </a:xfrm>
            <a:prstGeom prst="ellipse">
              <a:avLst/>
            </a:prstGeom>
            <a:solidFill>
              <a:srgbClr val="E87071"/>
            </a:solidFill>
            <a:ln w="12700" cap="flat"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Rectangle 12"/>
            <p:cNvSpPr>
              <a:spLocks noChangeArrowheads="1"/>
            </p:cNvSpPr>
            <p:nvPr/>
          </p:nvSpPr>
          <p:spPr bwMode="auto">
            <a:xfrm>
              <a:off x="5773727" y="3365233"/>
              <a:ext cx="888055" cy="888055"/>
            </a:xfrm>
            <a:prstGeom prst="rect">
              <a:avLst/>
            </a:prstGeom>
            <a:solidFill>
              <a:srgbClr val="E870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335" tIns="13335" rIns="13335" bIns="13335" anchor="ctr"/>
            <a:lstStyle/>
            <a:p>
              <a:pPr lvl="0" algn="ctr">
                <a:lnSpc>
                  <a:spcPct val="90000"/>
                </a:lnSpc>
                <a:spcAft>
                  <a:spcPct val="35000"/>
                </a:spcAft>
                <a:defRPr/>
              </a:pPr>
              <a:r>
                <a:rPr lang="zh-CN" altLang="en-US" sz="3200" b="1" kern="0" dirty="0" smtClean="0">
                  <a:solidFill>
                    <a:sysClr val="window" lastClr="FFFFFF"/>
                  </a:solidFill>
                  <a:latin typeface="微软雅黑" pitchFamily="34" charset="-122"/>
                  <a:ea typeface="微软雅黑" pitchFamily="34" charset="-122"/>
                  <a:sym typeface="微软雅黑" pitchFamily="34" charset="-122"/>
                </a:rPr>
                <a:t>评价</a:t>
              </a:r>
            </a:p>
            <a:p>
              <a:pPr lvl="0" algn="ctr">
                <a:lnSpc>
                  <a:spcPct val="90000"/>
                </a:lnSpc>
                <a:spcAft>
                  <a:spcPct val="35000"/>
                </a:spcAft>
                <a:defRPr/>
              </a:pPr>
              <a:r>
                <a:rPr lang="zh-CN" altLang="en-US" sz="3200" b="1" kern="0" dirty="0" smtClean="0">
                  <a:solidFill>
                    <a:sysClr val="window" lastClr="FFFFFF"/>
                  </a:solidFill>
                  <a:latin typeface="微软雅黑" pitchFamily="34" charset="-122"/>
                  <a:ea typeface="微软雅黑" pitchFamily="34" charset="-122"/>
                  <a:sym typeface="微软雅黑" pitchFamily="34" charset="-122"/>
                </a:rPr>
                <a:t>内容</a:t>
              </a:r>
            </a:p>
          </p:txBody>
        </p:sp>
      </p:grpSp>
      <p:grpSp>
        <p:nvGrpSpPr>
          <p:cNvPr id="13" name="组合 12"/>
          <p:cNvGrpSpPr/>
          <p:nvPr/>
        </p:nvGrpSpPr>
        <p:grpSpPr>
          <a:xfrm>
            <a:off x="5032880" y="1605981"/>
            <a:ext cx="1213808" cy="1116663"/>
            <a:chOff x="5778190" y="2037632"/>
            <a:chExt cx="879128" cy="879128"/>
          </a:xfrm>
          <a:solidFill>
            <a:srgbClr val="CB1B3D"/>
          </a:solidFill>
        </p:grpSpPr>
        <p:sp>
          <p:nvSpPr>
            <p:cNvPr id="14" name="Oval 13"/>
            <p:cNvSpPr>
              <a:spLocks noChangeArrowheads="1"/>
            </p:cNvSpPr>
            <p:nvPr/>
          </p:nvSpPr>
          <p:spPr bwMode="auto">
            <a:xfrm>
              <a:off x="5778190" y="2037632"/>
              <a:ext cx="879128" cy="879128"/>
            </a:xfrm>
            <a:prstGeom prst="ellipse">
              <a:avLst/>
            </a:prstGeom>
            <a:solidFill>
              <a:srgbClr val="C00000"/>
            </a:solidFill>
            <a:ln w="12700" cap="flat"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5" name="Rectangle 14"/>
            <p:cNvSpPr>
              <a:spLocks noChangeArrowheads="1"/>
            </p:cNvSpPr>
            <p:nvPr/>
          </p:nvSpPr>
          <p:spPr bwMode="auto">
            <a:xfrm>
              <a:off x="5906935" y="2166377"/>
              <a:ext cx="621638" cy="6216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78" tIns="10478" rIns="10478" bIns="10478" anchor="ctr"/>
            <a:lstStyle/>
            <a:p>
              <a:pPr lvl="0" algn="ctr">
                <a:lnSpc>
                  <a:spcPct val="90000"/>
                </a:lnSpc>
                <a:spcAft>
                  <a:spcPct val="35000"/>
                </a:spcAft>
                <a:defRPr/>
              </a:pPr>
              <a:r>
                <a:rPr lang="zh-CN" altLang="en-US" sz="2800" kern="0" dirty="0" smtClean="0">
                  <a:solidFill>
                    <a:sysClr val="window" lastClr="FFFFFF"/>
                  </a:solidFill>
                  <a:latin typeface="微软雅黑" pitchFamily="34" charset="-122"/>
                  <a:ea typeface="微软雅黑" pitchFamily="34" charset="-122"/>
                  <a:sym typeface="微软雅黑" pitchFamily="34" charset="-122"/>
                </a:rPr>
                <a:t>运动能力</a:t>
              </a:r>
            </a:p>
          </p:txBody>
        </p:sp>
      </p:grpSp>
      <p:grpSp>
        <p:nvGrpSpPr>
          <p:cNvPr id="16" name="组合 15"/>
          <p:cNvGrpSpPr/>
          <p:nvPr/>
        </p:nvGrpSpPr>
        <p:grpSpPr>
          <a:xfrm>
            <a:off x="6884682" y="4259166"/>
            <a:ext cx="1159984" cy="1124485"/>
            <a:chOff x="7110253" y="3369695"/>
            <a:chExt cx="879128" cy="879128"/>
          </a:xfrm>
          <a:solidFill>
            <a:srgbClr val="E87071"/>
          </a:solidFill>
        </p:grpSpPr>
        <p:sp>
          <p:nvSpPr>
            <p:cNvPr id="17" name="Oval 15"/>
            <p:cNvSpPr>
              <a:spLocks noChangeArrowheads="1"/>
            </p:cNvSpPr>
            <p:nvPr/>
          </p:nvSpPr>
          <p:spPr bwMode="auto">
            <a:xfrm>
              <a:off x="7110253" y="3369695"/>
              <a:ext cx="879128" cy="879128"/>
            </a:xfrm>
            <a:prstGeom prst="ellipse">
              <a:avLst/>
            </a:prstGeom>
            <a:solidFill>
              <a:srgbClr val="C00000"/>
            </a:solidFill>
            <a:ln w="12700" cap="flat" cmpd="sng">
              <a:solidFill>
                <a:srgbClr val="FFC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18" name="Rectangle 16"/>
            <p:cNvSpPr>
              <a:spLocks noChangeArrowheads="1"/>
            </p:cNvSpPr>
            <p:nvPr/>
          </p:nvSpPr>
          <p:spPr bwMode="auto">
            <a:xfrm>
              <a:off x="7238998" y="3498440"/>
              <a:ext cx="621638" cy="6216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78" tIns="10478" rIns="10478" bIns="10478" anchor="ctr"/>
            <a:lstStyle/>
            <a:p>
              <a:pPr lvl="0" algn="ctr">
                <a:lnSpc>
                  <a:spcPct val="90000"/>
                </a:lnSpc>
                <a:spcAft>
                  <a:spcPct val="35000"/>
                </a:spcAft>
                <a:defRPr/>
              </a:pPr>
              <a:r>
                <a:rPr lang="zh-CN" altLang="en-US" sz="2800" kern="0" dirty="0" smtClean="0">
                  <a:solidFill>
                    <a:sysClr val="window" lastClr="FFFFFF"/>
                  </a:solidFill>
                  <a:latin typeface="微软雅黑" pitchFamily="34" charset="-122"/>
                  <a:ea typeface="微软雅黑" pitchFamily="34" charset="-122"/>
                  <a:sym typeface="微软雅黑" pitchFamily="34" charset="-122"/>
                </a:rPr>
                <a:t>体育品德</a:t>
              </a:r>
            </a:p>
          </p:txBody>
        </p:sp>
      </p:grpSp>
      <p:grpSp>
        <p:nvGrpSpPr>
          <p:cNvPr id="19" name="组合 18"/>
          <p:cNvGrpSpPr/>
          <p:nvPr/>
        </p:nvGrpSpPr>
        <p:grpSpPr>
          <a:xfrm>
            <a:off x="3263271" y="4053684"/>
            <a:ext cx="1277908" cy="1145032"/>
            <a:chOff x="4446127" y="3369695"/>
            <a:chExt cx="879128" cy="879128"/>
          </a:xfrm>
          <a:solidFill>
            <a:srgbClr val="E87071"/>
          </a:solidFill>
        </p:grpSpPr>
        <p:sp>
          <p:nvSpPr>
            <p:cNvPr id="20" name="Oval 19"/>
            <p:cNvSpPr>
              <a:spLocks noChangeArrowheads="1"/>
            </p:cNvSpPr>
            <p:nvPr/>
          </p:nvSpPr>
          <p:spPr bwMode="auto">
            <a:xfrm>
              <a:off x="4446127" y="3369695"/>
              <a:ext cx="879128" cy="879128"/>
            </a:xfrm>
            <a:prstGeom prst="ellipse">
              <a:avLst/>
            </a:prstGeom>
            <a:solidFill>
              <a:srgbClr val="C00000"/>
            </a:solidFill>
            <a:ln w="12700" cap="flat" cmpd="sng">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a:ln>
                  <a:noFill/>
                </a:ln>
                <a:solidFill>
                  <a:sysClr val="windowText" lastClr="000000"/>
                </a:solidFill>
                <a:effectLst/>
                <a:uLnTx/>
                <a:uFillTx/>
              </a:endParaRPr>
            </a:p>
          </p:txBody>
        </p:sp>
        <p:sp>
          <p:nvSpPr>
            <p:cNvPr id="21" name="Rectangle 20"/>
            <p:cNvSpPr>
              <a:spLocks noChangeArrowheads="1"/>
            </p:cNvSpPr>
            <p:nvPr/>
          </p:nvSpPr>
          <p:spPr bwMode="auto">
            <a:xfrm>
              <a:off x="4574872" y="3498440"/>
              <a:ext cx="621638" cy="6216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78" tIns="10478" rIns="10478" bIns="10478" anchor="ctr"/>
            <a:lstStyle/>
            <a:p>
              <a:pPr lvl="0" algn="ctr">
                <a:lnSpc>
                  <a:spcPct val="90000"/>
                </a:lnSpc>
                <a:spcAft>
                  <a:spcPct val="35000"/>
                </a:spcAft>
                <a:defRPr/>
              </a:pPr>
              <a:r>
                <a:rPr lang="zh-CN" altLang="en-US" sz="2800" kern="0" dirty="0" smtClean="0">
                  <a:solidFill>
                    <a:sysClr val="window" lastClr="FFFFFF"/>
                  </a:solidFill>
                  <a:latin typeface="微软雅黑" pitchFamily="34" charset="-122"/>
                  <a:ea typeface="微软雅黑" pitchFamily="34" charset="-122"/>
                  <a:sym typeface="微软雅黑" pitchFamily="34" charset="-122"/>
                </a:rPr>
                <a:t>健康行为</a:t>
              </a:r>
            </a:p>
          </p:txBody>
        </p:sp>
      </p:grpSp>
      <p:sp>
        <p:nvSpPr>
          <p:cNvPr id="27" name="上箭头 26"/>
          <p:cNvSpPr/>
          <p:nvPr/>
        </p:nvSpPr>
        <p:spPr>
          <a:xfrm>
            <a:off x="5408321" y="2896542"/>
            <a:ext cx="527879" cy="172626"/>
          </a:xfrm>
          <a:prstGeom prst="upArrow">
            <a:avLst/>
          </a:prstGeom>
          <a:solidFill>
            <a:srgbClr val="E870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8" name="上箭头 27"/>
          <p:cNvSpPr/>
          <p:nvPr/>
        </p:nvSpPr>
        <p:spPr>
          <a:xfrm rot="7377423">
            <a:off x="6489451" y="4273585"/>
            <a:ext cx="500351" cy="182125"/>
          </a:xfrm>
          <a:prstGeom prst="upArrow">
            <a:avLst/>
          </a:prstGeom>
          <a:solidFill>
            <a:srgbClr val="E870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9" name="上箭头 28"/>
          <p:cNvSpPr/>
          <p:nvPr/>
        </p:nvSpPr>
        <p:spPr>
          <a:xfrm rot="15067257">
            <a:off x="4386482" y="4304404"/>
            <a:ext cx="500347" cy="182128"/>
          </a:xfrm>
          <a:prstGeom prst="upArrow">
            <a:avLst/>
          </a:prstGeom>
          <a:solidFill>
            <a:srgbClr val="E8707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2"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right)">
                                      <p:cBhvr>
                                        <p:cTn id="19" dur="500"/>
                                        <p:tgtEl>
                                          <p:spTgt spid="2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3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300"/>
                                        <p:tgtEl>
                                          <p:spTgt spid="6"/>
                                        </p:tgtEl>
                                      </p:cBhvr>
                                    </p:animEffect>
                                  </p:childTnLst>
                                </p:cTn>
                              </p:par>
                            </p:childTnLst>
                          </p:cTn>
                        </p:par>
                        <p:par>
                          <p:cTn id="27" fill="hold">
                            <p:stCondLst>
                              <p:cond delay="1300"/>
                            </p:stCondLst>
                            <p:childTnLst>
                              <p:par>
                                <p:cTn id="28" presetID="53" presetClass="entr" presetSubtype="16"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300" fill="hold"/>
                                        <p:tgtEl>
                                          <p:spTgt spid="13"/>
                                        </p:tgtEl>
                                        <p:attrNameLst>
                                          <p:attrName>ppt_w</p:attrName>
                                        </p:attrNameLst>
                                      </p:cBhvr>
                                      <p:tavLst>
                                        <p:tav tm="0">
                                          <p:val>
                                            <p:fltVal val="0"/>
                                          </p:val>
                                        </p:tav>
                                        <p:tav tm="100000">
                                          <p:val>
                                            <p:strVal val="#ppt_w"/>
                                          </p:val>
                                        </p:tav>
                                      </p:tavLst>
                                    </p:anim>
                                    <p:anim calcmode="lin" valueType="num">
                                      <p:cBhvr>
                                        <p:cTn id="31" dur="300" fill="hold"/>
                                        <p:tgtEl>
                                          <p:spTgt spid="13"/>
                                        </p:tgtEl>
                                        <p:attrNameLst>
                                          <p:attrName>ppt_h</p:attrName>
                                        </p:attrNameLst>
                                      </p:cBhvr>
                                      <p:tavLst>
                                        <p:tav tm="0">
                                          <p:val>
                                            <p:fltVal val="0"/>
                                          </p:val>
                                        </p:tav>
                                        <p:tav tm="100000">
                                          <p:val>
                                            <p:strVal val="#ppt_h"/>
                                          </p:val>
                                        </p:tav>
                                      </p:tavLst>
                                    </p:anim>
                                    <p:animEffect transition="in" filter="fade">
                                      <p:cBhvr>
                                        <p:cTn id="32" dur="300"/>
                                        <p:tgtEl>
                                          <p:spTgt spid="13"/>
                                        </p:tgtEl>
                                      </p:cBhvr>
                                    </p:animEffect>
                                  </p:childTnLst>
                                </p:cTn>
                              </p:par>
                            </p:childTnLst>
                          </p:cTn>
                        </p:par>
                        <p:par>
                          <p:cTn id="33" fill="hold">
                            <p:stCondLst>
                              <p:cond delay="16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300" fill="hold"/>
                                        <p:tgtEl>
                                          <p:spTgt spid="19"/>
                                        </p:tgtEl>
                                        <p:attrNameLst>
                                          <p:attrName>ppt_w</p:attrName>
                                        </p:attrNameLst>
                                      </p:cBhvr>
                                      <p:tavLst>
                                        <p:tav tm="0">
                                          <p:val>
                                            <p:fltVal val="0"/>
                                          </p:val>
                                        </p:tav>
                                        <p:tav tm="100000">
                                          <p:val>
                                            <p:strVal val="#ppt_w"/>
                                          </p:val>
                                        </p:tav>
                                      </p:tavLst>
                                    </p:anim>
                                    <p:anim calcmode="lin" valueType="num">
                                      <p:cBhvr>
                                        <p:cTn id="37" dur="300" fill="hold"/>
                                        <p:tgtEl>
                                          <p:spTgt spid="19"/>
                                        </p:tgtEl>
                                        <p:attrNameLst>
                                          <p:attrName>ppt_h</p:attrName>
                                        </p:attrNameLst>
                                      </p:cBhvr>
                                      <p:tavLst>
                                        <p:tav tm="0">
                                          <p:val>
                                            <p:fltVal val="0"/>
                                          </p:val>
                                        </p:tav>
                                        <p:tav tm="100000">
                                          <p:val>
                                            <p:strVal val="#ppt_h"/>
                                          </p:val>
                                        </p:tav>
                                      </p:tavLst>
                                    </p:anim>
                                    <p:animEffect transition="in" filter="fade">
                                      <p:cBhvr>
                                        <p:cTn id="38" dur="300"/>
                                        <p:tgtEl>
                                          <p:spTgt spid="19"/>
                                        </p:tgtEl>
                                      </p:cBhvr>
                                    </p:animEffect>
                                  </p:childTnLst>
                                </p:cTn>
                              </p:par>
                            </p:childTnLst>
                          </p:cTn>
                        </p:par>
                        <p:par>
                          <p:cTn id="39" fill="hold">
                            <p:stCondLst>
                              <p:cond delay="1900"/>
                            </p:stCondLst>
                            <p:childTnLst>
                              <p:par>
                                <p:cTn id="40" presetID="53" presetClass="entr" presetSubtype="16"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animEffect transition="in" filter="fade">
                                      <p:cBhvr>
                                        <p:cTn id="4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880999" y="160831"/>
            <a:ext cx="6000749" cy="69439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en-US" altLang="zh-CN" dirty="0">
                <a:sym typeface="+mn-lt"/>
              </a:rPr>
              <a:t>1.</a:t>
            </a:r>
            <a:r>
              <a:rPr lang="zh-CN" altLang="en-US" dirty="0">
                <a:sym typeface="+mn-lt"/>
              </a:rPr>
              <a:t>关注学生运动能力的评价</a:t>
            </a:r>
          </a:p>
        </p:txBody>
      </p:sp>
      <p:graphicFrame>
        <p:nvGraphicFramePr>
          <p:cNvPr id="11" name="图示 10"/>
          <p:cNvGraphicFramePr/>
          <p:nvPr>
            <p:extLst>
              <p:ext uri="{D42A27DB-BD31-4B8C-83A1-F6EECF244321}">
                <p14:modId xmlns:p14="http://schemas.microsoft.com/office/powerpoint/2010/main" val="4292666824"/>
              </p:ext>
            </p:extLst>
          </p:nvPr>
        </p:nvGraphicFramePr>
        <p:xfrm>
          <a:off x="1818525" y="1520289"/>
          <a:ext cx="7643973" cy="4140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015066" y="790062"/>
            <a:ext cx="8161867" cy="605143"/>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zh-CN" altLang="en-US" sz="2700" b="1" dirty="0">
                <a:solidFill>
                  <a:srgbClr val="C00000"/>
                </a:solidFill>
                <a:cs typeface="+mn-ea"/>
                <a:sym typeface="+mn-lt"/>
              </a:rPr>
              <a:t>体能发展评价案例：</a:t>
            </a:r>
            <a:r>
              <a:rPr lang="zh-CN" altLang="en-US" sz="2700" b="1" dirty="0">
                <a:cs typeface="+mn-ea"/>
                <a:sym typeface="+mn-lt"/>
              </a:rPr>
              <a:t>你的身体状况合格吗？</a:t>
            </a:r>
            <a:endParaRPr lang="en-US" altLang="zh-CN" sz="2700" b="1" dirty="0">
              <a:cs typeface="+mn-ea"/>
              <a:sym typeface="+mn-lt"/>
            </a:endParaRPr>
          </a:p>
        </p:txBody>
      </p:sp>
      <p:sp>
        <p:nvSpPr>
          <p:cNvPr id="20483" name="矩形 4"/>
          <p:cNvSpPr>
            <a:spLocks noChangeArrowheads="1"/>
          </p:cNvSpPr>
          <p:nvPr/>
        </p:nvSpPr>
        <p:spPr bwMode="auto">
          <a:xfrm>
            <a:off x="750013" y="1649349"/>
            <a:ext cx="10777591" cy="4481269"/>
          </a:xfrm>
          <a:prstGeom prst="rect">
            <a:avLst/>
          </a:prstGeom>
          <a:noFill/>
          <a:ln w="9525">
            <a:noFill/>
            <a:miter lim="800000"/>
            <a:headEnd/>
            <a:tailEnd/>
          </a:ln>
        </p:spPr>
        <p:txBody>
          <a:bodyPr wrap="square" lIns="121899" tIns="60949" rIns="121899" bIns="60949">
            <a:spAutoFit/>
          </a:bodyPr>
          <a:lstStyle/>
          <a:p>
            <a:pPr indent="609493">
              <a:lnSpc>
                <a:spcPct val="130000"/>
              </a:lnSpc>
              <a:spcBef>
                <a:spcPct val="0"/>
              </a:spcBef>
            </a:pPr>
            <a:r>
              <a:rPr lang="en-US" altLang="zh-CN" sz="2000" dirty="0">
                <a:cs typeface="+mn-ea"/>
                <a:sym typeface="+mn-lt"/>
              </a:rPr>
              <a:t>BMI</a:t>
            </a:r>
            <a:r>
              <a:rPr lang="zh-CN" altLang="en-US" sz="2000" dirty="0">
                <a:cs typeface="+mn-ea"/>
                <a:sym typeface="+mn-lt"/>
              </a:rPr>
              <a:t>即身体质量指数，简称体质指数，又称身高体重指数，是与体内脂肪总量密切相关的一项指标，反映了个人身体成分的状况。目前</a:t>
            </a:r>
            <a:r>
              <a:rPr lang="en-US" altLang="zh-CN" sz="2000" dirty="0">
                <a:cs typeface="+mn-ea"/>
                <a:sym typeface="+mn-lt"/>
              </a:rPr>
              <a:t>BMI</a:t>
            </a:r>
            <a:r>
              <a:rPr lang="zh-CN" altLang="en-US" sz="2000" dirty="0">
                <a:cs typeface="+mn-ea"/>
                <a:sym typeface="+mn-lt"/>
              </a:rPr>
              <a:t>是国际上常用的衡量人体胖瘦程度以及是否健康的标准，也是一种辅助性地测定身体成分的方法。它比单纯以体重来判定肥胖的方式更具准确性。专家指出，</a:t>
            </a:r>
            <a:r>
              <a:rPr lang="en-US" altLang="zh-CN" sz="2000" dirty="0">
                <a:cs typeface="+mn-ea"/>
                <a:sym typeface="+mn-lt"/>
              </a:rPr>
              <a:t>BMI</a:t>
            </a:r>
            <a:r>
              <a:rPr lang="zh-CN" altLang="en-US" sz="2000" dirty="0">
                <a:cs typeface="+mn-ea"/>
                <a:sym typeface="+mn-lt"/>
              </a:rPr>
              <a:t>达到</a:t>
            </a:r>
            <a:r>
              <a:rPr lang="en-US" altLang="zh-CN" sz="2000" dirty="0">
                <a:cs typeface="+mn-ea"/>
                <a:sym typeface="+mn-lt"/>
              </a:rPr>
              <a:t>23</a:t>
            </a:r>
            <a:r>
              <a:rPr lang="zh-CN" altLang="en-US" sz="2000" dirty="0">
                <a:cs typeface="+mn-ea"/>
                <a:sym typeface="+mn-lt"/>
              </a:rPr>
              <a:t>的亚洲成年人被认为是超重，而理想指数是</a:t>
            </a:r>
            <a:r>
              <a:rPr lang="en-US" altLang="zh-CN" sz="2000" dirty="0">
                <a:cs typeface="+mn-ea"/>
                <a:sym typeface="+mn-lt"/>
              </a:rPr>
              <a:t>18.5</a:t>
            </a:r>
            <a:r>
              <a:rPr lang="zh-CN" altLang="en-US" sz="2000" dirty="0">
                <a:cs typeface="+mn-ea"/>
                <a:sym typeface="+mn-lt"/>
              </a:rPr>
              <a:t>至</a:t>
            </a:r>
            <a:r>
              <a:rPr lang="en-US" altLang="zh-CN" sz="2000" dirty="0">
                <a:cs typeface="+mn-ea"/>
                <a:sym typeface="+mn-lt"/>
              </a:rPr>
              <a:t>22.9</a:t>
            </a:r>
            <a:r>
              <a:rPr lang="zh-CN" altLang="en-US" sz="2000" dirty="0">
                <a:cs typeface="+mn-ea"/>
                <a:sym typeface="+mn-lt"/>
              </a:rPr>
              <a:t>。亚洲人和欧美人属于不同人种，因此</a:t>
            </a:r>
            <a:r>
              <a:rPr lang="en-US" altLang="zh-CN" sz="2000" dirty="0">
                <a:cs typeface="+mn-ea"/>
                <a:sym typeface="+mn-lt"/>
              </a:rPr>
              <a:t>WHO</a:t>
            </a:r>
            <a:r>
              <a:rPr lang="zh-CN" altLang="en-US" sz="2000" dirty="0">
                <a:cs typeface="+mn-ea"/>
                <a:sym typeface="+mn-lt"/>
              </a:rPr>
              <a:t>的标准不适合中国人的情况。为此，研究者制定了中国的参考标准。</a:t>
            </a:r>
            <a:r>
              <a:rPr lang="en-US" altLang="zh-CN" sz="2000" dirty="0">
                <a:cs typeface="+mn-ea"/>
                <a:sym typeface="+mn-lt"/>
              </a:rPr>
              <a:t>BMI</a:t>
            </a:r>
            <a:r>
              <a:rPr lang="zh-CN" altLang="en-US" sz="2000" dirty="0">
                <a:cs typeface="+mn-ea"/>
                <a:sym typeface="+mn-lt"/>
              </a:rPr>
              <a:t>只能作为评估个人体重和健康状况的指标之一。除了</a:t>
            </a:r>
            <a:r>
              <a:rPr lang="en-US" altLang="zh-CN" sz="2000" dirty="0">
                <a:cs typeface="+mn-ea"/>
                <a:sym typeface="+mn-lt"/>
              </a:rPr>
              <a:t>BMI</a:t>
            </a:r>
            <a:r>
              <a:rPr lang="zh-CN" altLang="en-US" sz="2000" dirty="0">
                <a:cs typeface="+mn-ea"/>
                <a:sym typeface="+mn-lt"/>
              </a:rPr>
              <a:t>以外，体脂程度、腰围和臀围比例等都是重要的评估指标。</a:t>
            </a:r>
            <a:endParaRPr lang="en-US" altLang="zh-CN" sz="2000" dirty="0">
              <a:cs typeface="+mn-ea"/>
              <a:sym typeface="+mn-lt"/>
            </a:endParaRPr>
          </a:p>
          <a:p>
            <a:pPr indent="609493">
              <a:lnSpc>
                <a:spcPct val="130000"/>
              </a:lnSpc>
              <a:spcBef>
                <a:spcPct val="0"/>
              </a:spcBef>
            </a:pPr>
            <a:r>
              <a:rPr lang="zh-CN" altLang="zh-CN" sz="2000" b="1" dirty="0">
                <a:cs typeface="+mn-ea"/>
                <a:sym typeface="+mn-lt"/>
              </a:rPr>
              <a:t>题目：</a:t>
            </a:r>
            <a:endParaRPr lang="zh-CN" altLang="zh-CN" sz="2000" dirty="0">
              <a:cs typeface="+mn-ea"/>
              <a:sym typeface="+mn-lt"/>
            </a:endParaRPr>
          </a:p>
          <a:p>
            <a:pPr indent="609493">
              <a:lnSpc>
                <a:spcPct val="130000"/>
              </a:lnSpc>
              <a:spcBef>
                <a:spcPct val="0"/>
              </a:spcBef>
            </a:pPr>
            <a:r>
              <a:rPr lang="en-US" altLang="zh-CN" sz="2000" dirty="0">
                <a:cs typeface="+mn-ea"/>
                <a:sym typeface="+mn-lt"/>
              </a:rPr>
              <a:t>1.</a:t>
            </a:r>
            <a:r>
              <a:rPr lang="zh-CN" altLang="zh-CN" sz="2000" dirty="0">
                <a:cs typeface="+mn-ea"/>
                <a:sym typeface="+mn-lt"/>
              </a:rPr>
              <a:t>请测量你的身高、体重、腰围、臀围，计算出</a:t>
            </a:r>
            <a:r>
              <a:rPr lang="en-US" altLang="zh-CN" sz="2000" dirty="0">
                <a:cs typeface="+mn-ea"/>
                <a:sym typeface="+mn-lt"/>
              </a:rPr>
              <a:t>BMI</a:t>
            </a:r>
            <a:r>
              <a:rPr lang="zh-CN" altLang="zh-CN" sz="2000" dirty="0">
                <a:cs typeface="+mn-ea"/>
                <a:sym typeface="+mn-lt"/>
              </a:rPr>
              <a:t>、体脂程度和腰围</a:t>
            </a:r>
            <a:r>
              <a:rPr lang="en-US" altLang="zh-CN" sz="2000" dirty="0">
                <a:cs typeface="+mn-ea"/>
                <a:sym typeface="+mn-lt"/>
              </a:rPr>
              <a:t>—</a:t>
            </a:r>
            <a:r>
              <a:rPr lang="zh-CN" altLang="zh-CN" sz="2000" dirty="0">
                <a:cs typeface="+mn-ea"/>
                <a:sym typeface="+mn-lt"/>
              </a:rPr>
              <a:t>臀围比例后，</a:t>
            </a:r>
            <a:r>
              <a:rPr lang="zh-CN" altLang="en-US" sz="2000" dirty="0">
                <a:cs typeface="+mn-ea"/>
                <a:sym typeface="+mn-lt"/>
              </a:rPr>
              <a:t>根据标准，</a:t>
            </a:r>
            <a:r>
              <a:rPr lang="zh-CN" altLang="zh-CN" sz="2000" dirty="0">
                <a:cs typeface="+mn-ea"/>
                <a:sym typeface="+mn-lt"/>
              </a:rPr>
              <a:t>综合评价你的身体状况。（保留计算步骤和过程）</a:t>
            </a:r>
          </a:p>
          <a:p>
            <a:pPr indent="609493">
              <a:lnSpc>
                <a:spcPct val="130000"/>
              </a:lnSpc>
              <a:spcBef>
                <a:spcPct val="0"/>
              </a:spcBef>
            </a:pPr>
            <a:r>
              <a:rPr lang="en-US" altLang="zh-CN" sz="2000" dirty="0">
                <a:cs typeface="+mn-ea"/>
                <a:sym typeface="+mn-lt"/>
              </a:rPr>
              <a:t>2.</a:t>
            </a:r>
            <a:r>
              <a:rPr lang="zh-CN" altLang="zh-CN" sz="2000" dirty="0">
                <a:cs typeface="+mn-ea"/>
                <a:sym typeface="+mn-lt"/>
              </a:rPr>
              <a:t>根据自己的测试结果，制订一份相应的运动健身计划，用以改善你的身体状况。</a:t>
            </a:r>
          </a:p>
        </p:txBody>
      </p:sp>
      <p:sp>
        <p:nvSpPr>
          <p:cNvPr id="6" name="Rectangle 2"/>
          <p:cNvSpPr txBox="1">
            <a:spLocks noChangeArrowheads="1"/>
          </p:cNvSpPr>
          <p:nvPr/>
        </p:nvSpPr>
        <p:spPr>
          <a:xfrm>
            <a:off x="1709309" y="929904"/>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矩形 4"/>
          <p:cNvSpPr>
            <a:spLocks noChangeArrowheads="1"/>
          </p:cNvSpPr>
          <p:nvPr/>
        </p:nvSpPr>
        <p:spPr bwMode="auto">
          <a:xfrm>
            <a:off x="944836" y="1849071"/>
            <a:ext cx="10287000" cy="2822995"/>
          </a:xfrm>
          <a:prstGeom prst="rect">
            <a:avLst/>
          </a:prstGeom>
          <a:noFill/>
          <a:ln w="9525">
            <a:noFill/>
            <a:miter lim="800000"/>
            <a:headEnd/>
            <a:tailEnd/>
          </a:ln>
        </p:spPr>
        <p:txBody>
          <a:bodyPr lIns="121899" tIns="60949" rIns="121899" bIns="60949">
            <a:spAutoFit/>
          </a:bodyPr>
          <a:lstStyle/>
          <a:p>
            <a:pPr marL="380933" indent="-380933">
              <a:lnSpc>
                <a:spcPct val="150000"/>
              </a:lnSpc>
              <a:spcBef>
                <a:spcPct val="0"/>
              </a:spcBef>
              <a:buFont typeface="Wingdings" pitchFamily="2" charset="2"/>
              <a:buChar char="u"/>
            </a:pPr>
            <a:r>
              <a:rPr lang="zh-CN" altLang="en-US" sz="2400" dirty="0">
                <a:cs typeface="+mn-ea"/>
                <a:sym typeface="+mn-lt"/>
              </a:rPr>
              <a:t>本案例设置了</a:t>
            </a:r>
            <a:r>
              <a:rPr lang="zh-CN" altLang="en-US" sz="2400" dirty="0">
                <a:solidFill>
                  <a:srgbClr val="C00000"/>
                </a:solidFill>
                <a:cs typeface="+mn-ea"/>
                <a:sym typeface="+mn-lt"/>
              </a:rPr>
              <a:t>学生在日常生活中测试身体成分的情境</a:t>
            </a:r>
            <a:r>
              <a:rPr lang="zh-CN" altLang="en-US" sz="2400" dirty="0">
                <a:cs typeface="+mn-ea"/>
                <a:sym typeface="+mn-lt"/>
              </a:rPr>
              <a:t>，以了解学生“体能发展水平”即</a:t>
            </a:r>
            <a:r>
              <a:rPr lang="zh-CN" altLang="en-US" sz="2400" dirty="0">
                <a:solidFill>
                  <a:srgbClr val="C00000"/>
                </a:solidFill>
                <a:cs typeface="+mn-ea"/>
                <a:sym typeface="+mn-lt"/>
              </a:rPr>
              <a:t>“体能状况”</a:t>
            </a:r>
            <a:r>
              <a:rPr lang="zh-CN" altLang="en-US" sz="2400" dirty="0">
                <a:cs typeface="+mn-ea"/>
                <a:sym typeface="+mn-lt"/>
              </a:rPr>
              <a:t>。</a:t>
            </a:r>
            <a:endParaRPr lang="en-US" altLang="zh-CN" sz="2400" dirty="0">
              <a:cs typeface="+mn-ea"/>
              <a:sym typeface="+mn-lt"/>
            </a:endParaRPr>
          </a:p>
          <a:p>
            <a:pPr marL="380933" indent="-380933">
              <a:lnSpc>
                <a:spcPct val="150000"/>
              </a:lnSpc>
              <a:spcBef>
                <a:spcPct val="0"/>
              </a:spcBef>
              <a:buFont typeface="Wingdings" pitchFamily="2" charset="2"/>
              <a:buChar char="u"/>
            </a:pPr>
            <a:r>
              <a:rPr lang="zh-CN" altLang="en-US" sz="2400" dirty="0">
                <a:solidFill>
                  <a:srgbClr val="C00000"/>
                </a:solidFill>
                <a:cs typeface="+mn-ea"/>
                <a:sym typeface="+mn-lt"/>
              </a:rPr>
              <a:t>具体评价内容表现</a:t>
            </a:r>
            <a:r>
              <a:rPr lang="zh-CN" altLang="en-US" sz="2400" dirty="0">
                <a:cs typeface="+mn-ea"/>
                <a:sym typeface="+mn-lt"/>
              </a:rPr>
              <a:t>为“</a:t>
            </a:r>
            <a:r>
              <a:rPr lang="zh-CN" altLang="en-US" sz="2400" dirty="0">
                <a:solidFill>
                  <a:srgbClr val="C00000"/>
                </a:solidFill>
                <a:cs typeface="+mn-ea"/>
                <a:sym typeface="+mn-lt"/>
              </a:rPr>
              <a:t>能够运用</a:t>
            </a:r>
            <a:r>
              <a:rPr lang="en-US" altLang="zh-CN" sz="2400" dirty="0">
                <a:solidFill>
                  <a:srgbClr val="C00000"/>
                </a:solidFill>
                <a:cs typeface="+mn-ea"/>
                <a:sym typeface="+mn-lt"/>
              </a:rPr>
              <a:t>BMI</a:t>
            </a:r>
            <a:r>
              <a:rPr lang="zh-CN" altLang="en-US" sz="2400" dirty="0">
                <a:solidFill>
                  <a:srgbClr val="C00000"/>
                </a:solidFill>
                <a:cs typeface="+mn-ea"/>
                <a:sym typeface="+mn-lt"/>
              </a:rPr>
              <a:t>测定并评价身体成分，有效控制体重和改善体型，评价体育锻炼和体重控制效果；能为家庭成员、同学或邻居制订锻炼计划和体重控制计划</a:t>
            </a:r>
            <a:r>
              <a:rPr lang="zh-CN" altLang="en-US" sz="2400" dirty="0">
                <a:cs typeface="+mn-ea"/>
                <a:sym typeface="+mn-lt"/>
              </a:rPr>
              <a:t>”。</a:t>
            </a:r>
            <a:endParaRPr lang="en-US" altLang="zh-CN" sz="2400" dirty="0">
              <a:cs typeface="+mn-ea"/>
              <a:sym typeface="+mn-lt"/>
            </a:endParaRP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701383" y="754564"/>
            <a:ext cx="6789234" cy="605143"/>
          </a:xfrm>
          <a:prstGeom prst="rect">
            <a:avLst/>
          </a:prstGeom>
          <a:noFill/>
          <a:ln w="9525">
            <a:noFill/>
            <a:miter lim="800000"/>
            <a:headEnd/>
            <a:tailEnd/>
          </a:ln>
        </p:spPr>
        <p:txBody>
          <a:bodyPr wrap="square" lIns="121899" tIns="60949" rIns="121899" bIns="60949">
            <a:spAutoFit/>
          </a:bodyPr>
          <a:lstStyle/>
          <a:p>
            <a:pPr>
              <a:lnSpc>
                <a:spcPct val="130000"/>
              </a:lnSpc>
              <a:spcBef>
                <a:spcPct val="0"/>
              </a:spcBef>
            </a:pPr>
            <a:r>
              <a:rPr lang="zh-CN" altLang="en-US" sz="2700" b="1" dirty="0">
                <a:solidFill>
                  <a:srgbClr val="C00000"/>
                </a:solidFill>
                <a:cs typeface="+mn-ea"/>
                <a:sym typeface="+mn-lt"/>
              </a:rPr>
              <a:t>运动认知与技战术运用评价案例</a:t>
            </a:r>
            <a:r>
              <a:rPr lang="zh-CN" altLang="en-US" sz="2700" b="1" dirty="0" smtClean="0">
                <a:cs typeface="+mn-ea"/>
                <a:sym typeface="+mn-lt"/>
              </a:rPr>
              <a:t>：绳彩飞扬</a:t>
            </a:r>
            <a:endParaRPr lang="en-US" altLang="zh-CN" sz="2700" b="1" dirty="0">
              <a:cs typeface="+mn-ea"/>
              <a:sym typeface="+mn-lt"/>
            </a:endParaRPr>
          </a:p>
        </p:txBody>
      </p:sp>
      <p:sp>
        <p:nvSpPr>
          <p:cNvPr id="21509" name="矩形 8"/>
          <p:cNvSpPr>
            <a:spLocks noChangeArrowheads="1"/>
          </p:cNvSpPr>
          <p:nvPr/>
        </p:nvSpPr>
        <p:spPr bwMode="auto">
          <a:xfrm>
            <a:off x="688369" y="1587979"/>
            <a:ext cx="10729112" cy="4524293"/>
          </a:xfrm>
          <a:prstGeom prst="rect">
            <a:avLst/>
          </a:prstGeom>
          <a:noFill/>
          <a:ln w="9525">
            <a:noFill/>
            <a:miter lim="800000"/>
            <a:headEnd/>
            <a:tailEnd/>
          </a:ln>
        </p:spPr>
        <p:txBody>
          <a:bodyPr wrap="square" lIns="121899" tIns="60949" rIns="121899" bIns="60949">
            <a:spAutoFit/>
          </a:bodyPr>
          <a:lstStyle/>
          <a:p>
            <a:pPr indent="432000">
              <a:lnSpc>
                <a:spcPct val="130000"/>
              </a:lnSpc>
              <a:spcBef>
                <a:spcPct val="0"/>
              </a:spcBef>
            </a:pPr>
            <a:r>
              <a:rPr lang="zh-CN" altLang="en-US" sz="2000" dirty="0" smtClean="0">
                <a:cs typeface="+mn-ea"/>
                <a:sym typeface="+mn-lt"/>
              </a:rPr>
              <a:t> 跳绳是一种非常有效的有氧运动。它除了拥有一般运动的益处外，更有其独特的优点。跳绳每半小时消耗热量四百卡，对改善心肺系统功能、提高协调性、矫正姿态、减肥等都大有裨益，它可以增强人体协调性，使神经系统得到很好的锻炼；促进新陈代谢，增强心肺功能；增强上下肢肌肉力量，促进青少年骨骼的生长发育，全面提高身体素质。对于女性而言，其锻炼价值更大。</a:t>
            </a:r>
          </a:p>
          <a:p>
            <a:pPr indent="432000">
              <a:lnSpc>
                <a:spcPct val="130000"/>
              </a:lnSpc>
              <a:spcBef>
                <a:spcPct val="0"/>
              </a:spcBef>
            </a:pPr>
            <a:r>
              <a:rPr lang="zh-CN" altLang="en-US" sz="2000" dirty="0" smtClean="0">
                <a:cs typeface="+mn-ea"/>
                <a:sym typeface="+mn-lt"/>
              </a:rPr>
              <a:t>跳绳有多种运动形式，根据绳的长短可以分为短绳跳和长绳跳；根据摇绳方式可以分为正摇跳、反摇跳、正反双摇跳；根据参加人数可以分为单人跳、双人跳、多人跳；根据运动花样可分为速度跳绳、体力跳绳、行进跳绳、花样跳绳。</a:t>
            </a:r>
          </a:p>
          <a:p>
            <a:pPr indent="432000">
              <a:lnSpc>
                <a:spcPct val="130000"/>
              </a:lnSpc>
              <a:spcBef>
                <a:spcPct val="0"/>
              </a:spcBef>
            </a:pPr>
            <a:r>
              <a:rPr lang="en-US" altLang="zh-CN" sz="2000" dirty="0" smtClean="0">
                <a:cs typeface="+mn-ea"/>
                <a:sym typeface="+mn-lt"/>
              </a:rPr>
              <a:t>60</a:t>
            </a:r>
            <a:r>
              <a:rPr lang="zh-CN" altLang="en-US" sz="2000" dirty="0" smtClean="0">
                <a:cs typeface="+mn-ea"/>
                <a:sym typeface="+mn-lt"/>
              </a:rPr>
              <a:t>秒个人花样跳绳是全国比赛项目，同样也是世界锦标赛中的大师赛项目。该运动不仅对学生的体能和技能有很高要求，也对学生的综合素质有很高的要求。学生根据对背景音乐的理解，创编不同的跳绳动作，从而将绳技与体能完美结合进行精彩展示。</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fade">
                                      <p:cBhvr>
                                        <p:cTn id="12"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5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23556" name="矩形 8"/>
          <p:cNvSpPr>
            <a:spLocks noChangeArrowheads="1"/>
          </p:cNvSpPr>
          <p:nvPr/>
        </p:nvSpPr>
        <p:spPr bwMode="auto">
          <a:xfrm>
            <a:off x="691499" y="1644083"/>
            <a:ext cx="10743638" cy="3323965"/>
          </a:xfrm>
          <a:prstGeom prst="rect">
            <a:avLst/>
          </a:prstGeom>
          <a:noFill/>
          <a:ln w="9525">
            <a:noFill/>
            <a:miter lim="800000"/>
            <a:headEnd/>
            <a:tailEnd/>
          </a:ln>
        </p:spPr>
        <p:txBody>
          <a:bodyPr wrap="square" lIns="121899" tIns="60949" rIns="121899" bIns="60949">
            <a:spAutoFit/>
          </a:bodyPr>
          <a:lstStyle/>
          <a:p>
            <a:pPr indent="598913">
              <a:lnSpc>
                <a:spcPct val="130000"/>
              </a:lnSpc>
            </a:pPr>
            <a:r>
              <a:rPr lang="zh-CN" altLang="en-US" sz="2000" dirty="0" smtClean="0">
                <a:cs typeface="+mn-ea"/>
                <a:sym typeface="+mn-lt"/>
              </a:rPr>
              <a:t>重阳节将至，实验学校义工联周末将组织大家到夕阳红老年公寓进行慰问。按照计划整个活动除了帮助打扫卫生、与老人聊天外，还有一个联欢会，需要大家准备几个节目。第一次参加义工活动的张敏同学，作为学校跳绳社团队员当仁不让，主动请缨，准备和几个同学一起为大家表演一段团体花样跳绳。</a:t>
            </a:r>
            <a:endParaRPr lang="en-US" altLang="zh-CN" sz="2000" dirty="0" smtClean="0">
              <a:cs typeface="+mn-ea"/>
              <a:sym typeface="+mn-lt"/>
            </a:endParaRPr>
          </a:p>
          <a:p>
            <a:pPr indent="598913">
              <a:lnSpc>
                <a:spcPct val="130000"/>
              </a:lnSpc>
            </a:pPr>
            <a:endParaRPr lang="en-US" altLang="zh-CN" sz="2000" dirty="0" smtClean="0">
              <a:cs typeface="+mn-ea"/>
              <a:sym typeface="+mn-lt"/>
            </a:endParaRPr>
          </a:p>
          <a:p>
            <a:pPr indent="598913">
              <a:lnSpc>
                <a:spcPct val="130000"/>
              </a:lnSpc>
            </a:pPr>
            <a:r>
              <a:rPr lang="zh-CN" altLang="en-US" sz="2000" dirty="0" smtClean="0">
                <a:cs typeface="+mn-ea"/>
                <a:sym typeface="+mn-lt"/>
              </a:rPr>
              <a:t>题目：五人一组，请在下述三首音乐中选用一首作为伴奏音乐，并请运用学过的花样跳绳模块中的知识和技能，自编一套</a:t>
            </a:r>
            <a:r>
              <a:rPr lang="en-US" altLang="zh-CN" sz="2000" dirty="0" smtClean="0">
                <a:cs typeface="+mn-ea"/>
                <a:sym typeface="+mn-lt"/>
              </a:rPr>
              <a:t>60</a:t>
            </a:r>
            <a:r>
              <a:rPr lang="zh-CN" altLang="en-US" sz="2000" dirty="0" smtClean="0">
                <a:cs typeface="+mn-ea"/>
                <a:sym typeface="+mn-lt"/>
              </a:rPr>
              <a:t>秒的团体花样跳绳。</a:t>
            </a:r>
          </a:p>
          <a:p>
            <a:pPr indent="598913">
              <a:lnSpc>
                <a:spcPct val="130000"/>
              </a:lnSpc>
            </a:pPr>
            <a:r>
              <a:rPr lang="en-US" altLang="zh-CN" sz="2000" dirty="0" smtClean="0">
                <a:cs typeface="+mn-ea"/>
                <a:sym typeface="+mn-lt"/>
              </a:rPr>
              <a:t>A </a:t>
            </a:r>
            <a:r>
              <a:rPr lang="zh-CN" altLang="en-US" sz="2000" dirty="0" smtClean="0">
                <a:cs typeface="+mn-ea"/>
                <a:sym typeface="+mn-lt"/>
              </a:rPr>
              <a:t>最炫民族风        </a:t>
            </a:r>
            <a:r>
              <a:rPr lang="en-US" altLang="zh-CN" sz="2000" dirty="0" smtClean="0">
                <a:cs typeface="+mn-ea"/>
                <a:sym typeface="+mn-lt"/>
              </a:rPr>
              <a:t>B  </a:t>
            </a:r>
            <a:r>
              <a:rPr lang="zh-CN" altLang="en-US" sz="2000" dirty="0" smtClean="0">
                <a:cs typeface="+mn-ea"/>
                <a:sym typeface="+mn-lt"/>
              </a:rPr>
              <a:t>校园的早晨           </a:t>
            </a:r>
            <a:r>
              <a:rPr lang="en-US" altLang="zh-CN" sz="2000" dirty="0" smtClean="0">
                <a:cs typeface="+mn-ea"/>
                <a:sym typeface="+mn-lt"/>
              </a:rPr>
              <a:t>C  </a:t>
            </a:r>
            <a:r>
              <a:rPr lang="zh-CN" altLang="en-US" sz="2000" dirty="0" smtClean="0">
                <a:cs typeface="+mn-ea"/>
                <a:sym typeface="+mn-lt"/>
              </a:rPr>
              <a:t>四小天鹅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1249" y="1689211"/>
            <a:ext cx="10811839" cy="3970318"/>
          </a:xfrm>
          <a:prstGeom prst="rect">
            <a:avLst/>
          </a:prstGeom>
        </p:spPr>
        <p:txBody>
          <a:bodyPr wrap="square">
            <a:spAutoFit/>
          </a:bodyPr>
          <a:lstStyle/>
          <a:p>
            <a:pPr>
              <a:lnSpc>
                <a:spcPct val="150000"/>
              </a:lnSpc>
            </a:pPr>
            <a:r>
              <a:rPr lang="zh-CN" altLang="en-US" sz="2400" b="1" dirty="0" smtClean="0">
                <a:cs typeface="+mn-ea"/>
                <a:sym typeface="+mn-lt"/>
              </a:rPr>
              <a:t>一、何谓体育</a:t>
            </a:r>
            <a:r>
              <a:rPr lang="zh-CN" altLang="en-US" sz="2400" b="1" dirty="0">
                <a:cs typeface="+mn-ea"/>
                <a:sym typeface="+mn-lt"/>
              </a:rPr>
              <a:t>与健康学业质量？</a:t>
            </a:r>
            <a:endParaRPr lang="en-US" altLang="zh-CN" sz="2400" b="1" dirty="0">
              <a:cs typeface="+mn-ea"/>
              <a:sym typeface="+mn-lt"/>
            </a:endParaRPr>
          </a:p>
          <a:p>
            <a:pPr>
              <a:lnSpc>
                <a:spcPct val="150000"/>
              </a:lnSpc>
            </a:pPr>
            <a:r>
              <a:rPr lang="zh-CN" altLang="en-US" sz="2400" b="1" dirty="0">
                <a:cs typeface="+mn-ea"/>
                <a:sym typeface="+mn-lt"/>
              </a:rPr>
              <a:t>二、体育与健康学业质量与核心素养、学习评价之间的关系是什么？</a:t>
            </a:r>
            <a:endParaRPr lang="en-US" altLang="zh-CN" sz="2400" b="1" dirty="0">
              <a:cs typeface="+mn-ea"/>
              <a:sym typeface="+mn-lt"/>
            </a:endParaRPr>
          </a:p>
          <a:p>
            <a:pPr>
              <a:lnSpc>
                <a:spcPct val="150000"/>
              </a:lnSpc>
            </a:pPr>
            <a:r>
              <a:rPr lang="zh-CN" altLang="en-US" sz="2400" b="1" dirty="0">
                <a:cs typeface="+mn-ea"/>
                <a:sym typeface="+mn-lt"/>
              </a:rPr>
              <a:t>三、体育与健康学业质量与过去的教学质量评价有什么区别？</a:t>
            </a:r>
            <a:endParaRPr lang="en-US" altLang="zh-CN" sz="2400" b="1" dirty="0">
              <a:cs typeface="+mn-ea"/>
              <a:sym typeface="+mn-lt"/>
            </a:endParaRPr>
          </a:p>
          <a:p>
            <a:pPr>
              <a:lnSpc>
                <a:spcPct val="150000"/>
              </a:lnSpc>
            </a:pPr>
            <a:r>
              <a:rPr lang="zh-CN" altLang="en-US" sz="2400" b="1" dirty="0">
                <a:cs typeface="+mn-ea"/>
                <a:sym typeface="+mn-lt"/>
              </a:rPr>
              <a:t>四、体育与健康学业质量与课程目标</a:t>
            </a:r>
            <a:r>
              <a:rPr lang="zh-CN" altLang="en-US" sz="2400" b="1" dirty="0" smtClean="0">
                <a:cs typeface="+mn-ea"/>
                <a:sym typeface="+mn-lt"/>
              </a:rPr>
              <a:t>之间是什么关系</a:t>
            </a:r>
            <a:r>
              <a:rPr lang="zh-CN" altLang="en-US" sz="2400" b="1" dirty="0">
                <a:cs typeface="+mn-ea"/>
                <a:sym typeface="+mn-lt"/>
              </a:rPr>
              <a:t>？</a:t>
            </a:r>
            <a:endParaRPr lang="en-US" altLang="zh-CN" sz="2400" b="1" dirty="0">
              <a:cs typeface="+mn-ea"/>
              <a:sym typeface="+mn-lt"/>
            </a:endParaRPr>
          </a:p>
          <a:p>
            <a:pPr>
              <a:lnSpc>
                <a:spcPct val="150000"/>
              </a:lnSpc>
            </a:pPr>
            <a:r>
              <a:rPr lang="zh-CN" altLang="en-US" sz="2400" b="1" dirty="0">
                <a:cs typeface="+mn-ea"/>
                <a:sym typeface="+mn-lt"/>
              </a:rPr>
              <a:t>五、在核心素养和学业质量要求下的体育与健康学习评价有什么变化？</a:t>
            </a:r>
            <a:endParaRPr lang="en-US" altLang="zh-CN" sz="2400" b="1" dirty="0">
              <a:cs typeface="+mn-ea"/>
              <a:sym typeface="+mn-lt"/>
            </a:endParaRPr>
          </a:p>
          <a:p>
            <a:pPr>
              <a:lnSpc>
                <a:spcPct val="150000"/>
              </a:lnSpc>
            </a:pPr>
            <a:r>
              <a:rPr lang="zh-CN" altLang="en-US" sz="2400" b="1" dirty="0">
                <a:cs typeface="+mn-ea"/>
                <a:sym typeface="+mn-lt"/>
              </a:rPr>
              <a:t>六、模块评价、学分认定、阶段性学业质量和学业水平考试之间的关系是什么？</a:t>
            </a:r>
            <a:endParaRPr lang="en-US" altLang="zh-CN" sz="2400" b="1" dirty="0">
              <a:cs typeface="+mn-ea"/>
              <a:sym typeface="+mn-lt"/>
            </a:endParaRPr>
          </a:p>
          <a:p>
            <a:pPr>
              <a:lnSpc>
                <a:spcPct val="150000"/>
              </a:lnSpc>
            </a:pPr>
            <a:r>
              <a:rPr lang="zh-CN" altLang="en-US" sz="2400" b="1" dirty="0">
                <a:cs typeface="+mn-ea"/>
                <a:sym typeface="+mn-lt"/>
              </a:rPr>
              <a:t>七、核心素养下的体育与健康学科学业质量如何</a:t>
            </a:r>
            <a:r>
              <a:rPr lang="zh-CN" altLang="en-US" sz="2400" b="1" dirty="0" smtClean="0">
                <a:cs typeface="+mn-ea"/>
                <a:sym typeface="+mn-lt"/>
              </a:rPr>
              <a:t>做到</a:t>
            </a:r>
            <a:r>
              <a:rPr lang="zh-CN" altLang="en-US" sz="2400" b="1" dirty="0">
                <a:cs typeface="+mn-ea"/>
                <a:sym typeface="+mn-lt"/>
              </a:rPr>
              <a:t>可实践、可观测、可评价？</a:t>
            </a:r>
          </a:p>
        </p:txBody>
      </p:sp>
      <p:sp>
        <p:nvSpPr>
          <p:cNvPr id="3" name="矩形 2"/>
          <p:cNvSpPr/>
          <p:nvPr/>
        </p:nvSpPr>
        <p:spPr>
          <a:xfrm>
            <a:off x="4607563" y="126458"/>
            <a:ext cx="2442074" cy="663643"/>
          </a:xfrm>
          <a:prstGeom prst="rect">
            <a:avLst/>
          </a:prstGeom>
        </p:spPr>
        <p:txBody>
          <a:bodyPr wrap="square">
            <a:spAutoFit/>
          </a:bodyPr>
          <a:lstStyle/>
          <a:p>
            <a:pPr>
              <a:lnSpc>
                <a:spcPct val="130000"/>
              </a:lnSpc>
            </a:pPr>
            <a:r>
              <a:rPr lang="zh-CN" altLang="en-US" sz="3200" b="1" dirty="0" smtClean="0">
                <a:ln>
                  <a:solidFill>
                    <a:schemeClr val="bg1">
                      <a:lumMod val="65000"/>
                    </a:schemeClr>
                  </a:solidFill>
                </a:ln>
                <a:effectLst>
                  <a:outerShdw blurRad="38100" dist="38100" dir="2700000" algn="tl">
                    <a:srgbClr val="000000">
                      <a:alpha val="43137"/>
                    </a:srgbClr>
                  </a:outerShdw>
                </a:effectLst>
                <a:cs typeface="+mn-ea"/>
                <a:sym typeface="+mn-lt"/>
              </a:rPr>
              <a:t>问题导入</a:t>
            </a:r>
            <a:endParaRPr lang="en-US" altLang="zh-CN" sz="3200" b="1" dirty="0">
              <a:ln>
                <a:solidFill>
                  <a:schemeClr val="bg1">
                    <a:lumMod val="65000"/>
                  </a:schemeClr>
                </a:solidFill>
              </a:ln>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26744892"/>
      </p:ext>
    </p:extLst>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4" y="285666"/>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24581" name="矩形 4"/>
          <p:cNvSpPr>
            <a:spLocks noChangeArrowheads="1"/>
          </p:cNvSpPr>
          <p:nvPr/>
        </p:nvSpPr>
        <p:spPr bwMode="auto">
          <a:xfrm>
            <a:off x="956163" y="1865666"/>
            <a:ext cx="10335136" cy="3447075"/>
          </a:xfrm>
          <a:prstGeom prst="rect">
            <a:avLst/>
          </a:prstGeom>
          <a:noFill/>
          <a:ln w="9525">
            <a:noFill/>
            <a:miter lim="800000"/>
            <a:headEnd/>
            <a:tailEnd/>
          </a:ln>
        </p:spPr>
        <p:txBody>
          <a:bodyPr wrap="square" lIns="121899" tIns="60949" rIns="121899" bIns="60949">
            <a:spAutoFit/>
          </a:bodyPr>
          <a:lstStyle/>
          <a:p>
            <a:pPr marL="380933" indent="-380933">
              <a:lnSpc>
                <a:spcPct val="150000"/>
              </a:lnSpc>
              <a:spcBef>
                <a:spcPct val="0"/>
              </a:spcBef>
              <a:buFont typeface="Wingdings" pitchFamily="2" charset="2"/>
              <a:buChar char="u"/>
            </a:pPr>
            <a:r>
              <a:rPr lang="zh-CN" altLang="en-US" sz="2400" dirty="0">
                <a:cs typeface="+mn-ea"/>
                <a:sym typeface="+mn-lt"/>
              </a:rPr>
              <a:t>本案例设置</a:t>
            </a:r>
            <a:r>
              <a:rPr lang="zh-CN" altLang="en-US" sz="2400" dirty="0" smtClean="0">
                <a:cs typeface="+mn-ea"/>
                <a:sym typeface="+mn-lt"/>
              </a:rPr>
              <a:t>了</a:t>
            </a:r>
            <a:r>
              <a:rPr lang="zh-CN" altLang="en-US" sz="2400" dirty="0" smtClean="0">
                <a:solidFill>
                  <a:srgbClr val="C00000"/>
                </a:solidFill>
                <a:cs typeface="+mn-ea"/>
                <a:sym typeface="+mn-lt"/>
              </a:rPr>
              <a:t>学生义工慰问表演一段团体花样跳绳的</a:t>
            </a:r>
            <a:r>
              <a:rPr lang="zh-CN" altLang="en-US" sz="2400" dirty="0">
                <a:solidFill>
                  <a:srgbClr val="C00000"/>
                </a:solidFill>
                <a:cs typeface="+mn-ea"/>
                <a:sym typeface="+mn-lt"/>
              </a:rPr>
              <a:t>情境</a:t>
            </a:r>
            <a:r>
              <a:rPr lang="zh-CN" altLang="en-US" sz="2400" dirty="0">
                <a:cs typeface="+mn-ea"/>
                <a:sym typeface="+mn-lt"/>
              </a:rPr>
              <a:t>，以了解学生</a:t>
            </a:r>
            <a:r>
              <a:rPr lang="zh-CN" altLang="en-US" sz="2400" dirty="0" smtClean="0">
                <a:solidFill>
                  <a:srgbClr val="C00000"/>
                </a:solidFill>
                <a:cs typeface="+mn-ea"/>
                <a:sym typeface="+mn-lt"/>
              </a:rPr>
              <a:t>“运动认知与技战术运用与体育展示与比赛的能力”</a:t>
            </a:r>
            <a:r>
              <a:rPr lang="zh-CN" altLang="en-US" sz="2400" dirty="0">
                <a:cs typeface="+mn-ea"/>
                <a:sym typeface="+mn-lt"/>
              </a:rPr>
              <a:t>。</a:t>
            </a:r>
            <a:endParaRPr lang="en-US" altLang="zh-CN" sz="2400" dirty="0">
              <a:cs typeface="+mn-ea"/>
              <a:sym typeface="+mn-lt"/>
            </a:endParaRPr>
          </a:p>
          <a:p>
            <a:pPr marL="380933" indent="-380933">
              <a:lnSpc>
                <a:spcPct val="150000"/>
              </a:lnSpc>
              <a:spcBef>
                <a:spcPct val="0"/>
              </a:spcBef>
              <a:buFont typeface="Wingdings" pitchFamily="2" charset="2"/>
              <a:buChar char="u"/>
            </a:pPr>
            <a:r>
              <a:rPr lang="zh-CN" altLang="en-US" sz="2400" dirty="0">
                <a:cs typeface="+mn-ea"/>
                <a:sym typeface="+mn-lt"/>
              </a:rPr>
              <a:t>具体评价内容表现为</a:t>
            </a:r>
            <a:r>
              <a:rPr lang="zh-CN" altLang="en-US" sz="2400" dirty="0" smtClean="0">
                <a:cs typeface="+mn-ea"/>
                <a:sym typeface="+mn-lt"/>
              </a:rPr>
              <a:t>“</a:t>
            </a:r>
            <a:r>
              <a:rPr lang="zh-CN" altLang="en-US" sz="2400" dirty="0" smtClean="0">
                <a:solidFill>
                  <a:srgbClr val="C00000"/>
                </a:solidFill>
                <a:cs typeface="+mn-ea"/>
                <a:sym typeface="+mn-lt"/>
              </a:rPr>
              <a:t>运用所学的单人跳、双人跳、多人跳等花样跳绳技术；将各种花样跳绳技术与音乐结合，并进行动作创编；通过团体花样跳绳展示学生对于音乐的理解，并表现学生在创编过程中对于场地面积和展示时间等多个因素的综合考虑</a:t>
            </a:r>
            <a:r>
              <a:rPr lang="zh-CN" altLang="en-US" sz="2400" dirty="0" smtClean="0">
                <a:cs typeface="+mn-ea"/>
                <a:sym typeface="+mn-lt"/>
              </a:rPr>
              <a:t>。”</a:t>
            </a:r>
            <a:endParaRPr lang="en-US" altLang="zh-CN" sz="2400" dirty="0">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57672" y="739791"/>
            <a:ext cx="10572749" cy="605143"/>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zh-CN" altLang="en-US" sz="2700" b="1" dirty="0">
                <a:solidFill>
                  <a:srgbClr val="C00000"/>
                </a:solidFill>
                <a:cs typeface="+mn-ea"/>
                <a:sym typeface="+mn-lt"/>
              </a:rPr>
              <a:t>体育展示与比赛评价案例：</a:t>
            </a:r>
            <a:r>
              <a:rPr lang="zh-CN" altLang="en-US" sz="2700" b="1" dirty="0">
                <a:cs typeface="+mn-ea"/>
                <a:sym typeface="+mn-lt"/>
              </a:rPr>
              <a:t>足球比赛中学生运动展示和比赛评价</a:t>
            </a:r>
            <a:endParaRPr lang="en-US" altLang="zh-CN" sz="2700" b="1" dirty="0">
              <a:cs typeface="+mn-ea"/>
              <a:sym typeface="+mn-lt"/>
            </a:endParaRP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25605" name="矩形 7"/>
          <p:cNvSpPr>
            <a:spLocks noChangeArrowheads="1"/>
          </p:cNvSpPr>
          <p:nvPr/>
        </p:nvSpPr>
        <p:spPr bwMode="auto">
          <a:xfrm>
            <a:off x="6044046" y="2000401"/>
            <a:ext cx="5813620" cy="3904123"/>
          </a:xfrm>
          <a:prstGeom prst="rect">
            <a:avLst/>
          </a:prstGeom>
          <a:noFill/>
          <a:ln w="9525">
            <a:noFill/>
            <a:miter lim="800000"/>
            <a:headEnd/>
            <a:tailEnd/>
          </a:ln>
        </p:spPr>
        <p:txBody>
          <a:bodyPr wrap="square" lIns="121899" tIns="60949" rIns="121899" bIns="60949">
            <a:spAutoFit/>
          </a:bodyPr>
          <a:lstStyle/>
          <a:p>
            <a:pPr eaLnBrk="1" hangingPunct="1">
              <a:lnSpc>
                <a:spcPct val="130000"/>
              </a:lnSpc>
            </a:pPr>
            <a:r>
              <a:rPr lang="zh-CN" altLang="en-US" sz="2100" b="1" dirty="0">
                <a:cs typeface="+mn-ea"/>
                <a:sym typeface="+mn-lt"/>
              </a:rPr>
              <a:t>基本比赛意识：</a:t>
            </a:r>
          </a:p>
          <a:p>
            <a:pPr eaLnBrk="1" hangingPunct="1">
              <a:lnSpc>
                <a:spcPct val="130000"/>
              </a:lnSpc>
            </a:pPr>
            <a:r>
              <a:rPr lang="zh-CN" altLang="en-US" sz="2100" dirty="0">
                <a:cs typeface="+mn-ea"/>
                <a:sym typeface="+mn-lt"/>
              </a:rPr>
              <a:t>（</a:t>
            </a:r>
            <a:r>
              <a:rPr lang="en-US" altLang="zh-CN" sz="2100" dirty="0">
                <a:cs typeface="+mn-ea"/>
                <a:sym typeface="+mn-lt"/>
              </a:rPr>
              <a:t>1</a:t>
            </a:r>
            <a:r>
              <a:rPr lang="zh-CN" altLang="en-US" sz="2100" dirty="0">
                <a:cs typeface="+mn-ea"/>
                <a:sym typeface="+mn-lt"/>
              </a:rPr>
              <a:t>）足球比赛中根据需要能够迅速地回场；</a:t>
            </a:r>
          </a:p>
          <a:p>
            <a:pPr eaLnBrk="1" hangingPunct="1">
              <a:lnSpc>
                <a:spcPct val="130000"/>
              </a:lnSpc>
            </a:pPr>
            <a:r>
              <a:rPr lang="zh-CN" altLang="en-US" sz="2100" dirty="0">
                <a:cs typeface="+mn-ea"/>
                <a:sym typeface="+mn-lt"/>
              </a:rPr>
              <a:t>（</a:t>
            </a:r>
            <a:r>
              <a:rPr lang="en-US" altLang="zh-CN" sz="2100" dirty="0">
                <a:cs typeface="+mn-ea"/>
                <a:sym typeface="+mn-lt"/>
              </a:rPr>
              <a:t>2</a:t>
            </a:r>
            <a:r>
              <a:rPr lang="zh-CN" altLang="en-US" sz="2100" dirty="0">
                <a:cs typeface="+mn-ea"/>
                <a:sym typeface="+mn-lt"/>
              </a:rPr>
              <a:t>）回场后能找到自己所负责的区域。</a:t>
            </a:r>
          </a:p>
          <a:p>
            <a:pPr eaLnBrk="1" hangingPunct="1">
              <a:lnSpc>
                <a:spcPct val="130000"/>
              </a:lnSpc>
            </a:pPr>
            <a:r>
              <a:rPr lang="zh-CN" altLang="en-US" sz="2100" b="1" dirty="0">
                <a:cs typeface="+mn-ea"/>
                <a:sym typeface="+mn-lt"/>
              </a:rPr>
              <a:t>角色转化：</a:t>
            </a:r>
          </a:p>
          <a:p>
            <a:pPr eaLnBrk="1" hangingPunct="1">
              <a:lnSpc>
                <a:spcPct val="130000"/>
              </a:lnSpc>
            </a:pPr>
            <a:r>
              <a:rPr lang="zh-CN" altLang="en-US" sz="2100" dirty="0">
                <a:cs typeface="+mn-ea"/>
                <a:sym typeface="+mn-lt"/>
              </a:rPr>
              <a:t>（</a:t>
            </a:r>
            <a:r>
              <a:rPr lang="en-US" altLang="zh-CN" sz="2100" dirty="0">
                <a:cs typeface="+mn-ea"/>
                <a:sym typeface="+mn-lt"/>
              </a:rPr>
              <a:t>1</a:t>
            </a:r>
            <a:r>
              <a:rPr lang="zh-CN" altLang="en-US" sz="2100" dirty="0">
                <a:cs typeface="+mn-ea"/>
                <a:sym typeface="+mn-lt"/>
              </a:rPr>
              <a:t>）当改变球权时，能够知道转换相应的角色；</a:t>
            </a:r>
          </a:p>
          <a:p>
            <a:pPr eaLnBrk="1" hangingPunct="1">
              <a:lnSpc>
                <a:spcPct val="130000"/>
              </a:lnSpc>
            </a:pPr>
            <a:r>
              <a:rPr lang="zh-CN" altLang="en-US" sz="2100" dirty="0">
                <a:cs typeface="+mn-ea"/>
                <a:sym typeface="+mn-lt"/>
              </a:rPr>
              <a:t>（</a:t>
            </a:r>
            <a:r>
              <a:rPr lang="en-US" altLang="zh-CN" sz="2100" dirty="0">
                <a:cs typeface="+mn-ea"/>
                <a:sym typeface="+mn-lt"/>
              </a:rPr>
              <a:t>2</a:t>
            </a:r>
            <a:r>
              <a:rPr lang="zh-CN" altLang="en-US" sz="2100" dirty="0">
                <a:cs typeface="+mn-ea"/>
                <a:sym typeface="+mn-lt"/>
              </a:rPr>
              <a:t>）能够发挥个人角色的的作用。</a:t>
            </a:r>
          </a:p>
          <a:p>
            <a:pPr eaLnBrk="1" hangingPunct="1">
              <a:lnSpc>
                <a:spcPct val="130000"/>
              </a:lnSpc>
            </a:pPr>
            <a:r>
              <a:rPr lang="zh-CN" altLang="en-US" sz="2100" b="1" dirty="0">
                <a:cs typeface="+mn-ea"/>
                <a:sym typeface="+mn-lt"/>
              </a:rPr>
              <a:t>防守能力：</a:t>
            </a:r>
          </a:p>
          <a:p>
            <a:pPr eaLnBrk="1" hangingPunct="1">
              <a:lnSpc>
                <a:spcPct val="130000"/>
              </a:lnSpc>
            </a:pPr>
            <a:r>
              <a:rPr lang="zh-CN" altLang="en-US" sz="2100" dirty="0">
                <a:cs typeface="+mn-ea"/>
                <a:sym typeface="+mn-lt"/>
              </a:rPr>
              <a:t>（</a:t>
            </a:r>
            <a:r>
              <a:rPr lang="en-US" altLang="zh-CN" sz="2100" dirty="0">
                <a:cs typeface="+mn-ea"/>
                <a:sym typeface="+mn-lt"/>
              </a:rPr>
              <a:t>1</a:t>
            </a:r>
            <a:r>
              <a:rPr lang="zh-CN" altLang="en-US" sz="2100" dirty="0">
                <a:cs typeface="+mn-ea"/>
                <a:sym typeface="+mn-lt"/>
              </a:rPr>
              <a:t>）能够紧盯进攻者；</a:t>
            </a:r>
          </a:p>
          <a:p>
            <a:pPr eaLnBrk="1" hangingPunct="1">
              <a:lnSpc>
                <a:spcPct val="130000"/>
              </a:lnSpc>
            </a:pPr>
            <a:r>
              <a:rPr lang="zh-CN" altLang="en-US" sz="2100" dirty="0">
                <a:cs typeface="+mn-ea"/>
                <a:sym typeface="+mn-lt"/>
              </a:rPr>
              <a:t>（</a:t>
            </a:r>
            <a:r>
              <a:rPr lang="en-US" altLang="zh-CN" sz="2100" dirty="0">
                <a:cs typeface="+mn-ea"/>
                <a:sym typeface="+mn-lt"/>
              </a:rPr>
              <a:t>2</a:t>
            </a:r>
            <a:r>
              <a:rPr lang="zh-CN" altLang="en-US" sz="2100" dirty="0">
                <a:cs typeface="+mn-ea"/>
                <a:sym typeface="+mn-lt"/>
              </a:rPr>
              <a:t>）能够成功阻止进攻者的进攻。</a:t>
            </a:r>
          </a:p>
        </p:txBody>
      </p:sp>
      <p:graphicFrame>
        <p:nvGraphicFramePr>
          <p:cNvPr id="9" name="表格 8"/>
          <p:cNvGraphicFramePr>
            <a:graphicFrameLocks noGrp="1"/>
          </p:cNvGraphicFramePr>
          <p:nvPr>
            <p:extLst>
              <p:ext uri="{D42A27DB-BD31-4B8C-83A1-F6EECF244321}">
                <p14:modId xmlns:p14="http://schemas.microsoft.com/office/powerpoint/2010/main" val="3048261351"/>
              </p:ext>
            </p:extLst>
          </p:nvPr>
        </p:nvGraphicFramePr>
        <p:xfrm>
          <a:off x="263098" y="2882334"/>
          <a:ext cx="5760983" cy="3291662"/>
        </p:xfrm>
        <a:graphic>
          <a:graphicData uri="http://schemas.openxmlformats.org/drawingml/2006/table">
            <a:tbl>
              <a:tblPr/>
              <a:tblGrid>
                <a:gridCol w="815619">
                  <a:extLst>
                    <a:ext uri="{9D8B030D-6E8A-4147-A177-3AD203B41FA5}">
                      <a16:colId xmlns:a16="http://schemas.microsoft.com/office/drawing/2014/main" val="20000"/>
                    </a:ext>
                  </a:extLst>
                </a:gridCol>
                <a:gridCol w="753210">
                  <a:extLst>
                    <a:ext uri="{9D8B030D-6E8A-4147-A177-3AD203B41FA5}">
                      <a16:colId xmlns:a16="http://schemas.microsoft.com/office/drawing/2014/main" val="20001"/>
                    </a:ext>
                  </a:extLst>
                </a:gridCol>
                <a:gridCol w="1037278">
                  <a:extLst>
                    <a:ext uri="{9D8B030D-6E8A-4147-A177-3AD203B41FA5}">
                      <a16:colId xmlns:a16="http://schemas.microsoft.com/office/drawing/2014/main" val="20002"/>
                    </a:ext>
                  </a:extLst>
                </a:gridCol>
                <a:gridCol w="811315">
                  <a:extLst>
                    <a:ext uri="{9D8B030D-6E8A-4147-A177-3AD203B41FA5}">
                      <a16:colId xmlns:a16="http://schemas.microsoft.com/office/drawing/2014/main" val="20003"/>
                    </a:ext>
                  </a:extLst>
                </a:gridCol>
                <a:gridCol w="977022">
                  <a:extLst>
                    <a:ext uri="{9D8B030D-6E8A-4147-A177-3AD203B41FA5}">
                      <a16:colId xmlns:a16="http://schemas.microsoft.com/office/drawing/2014/main" val="20004"/>
                    </a:ext>
                  </a:extLst>
                </a:gridCol>
                <a:gridCol w="682194">
                  <a:extLst>
                    <a:ext uri="{9D8B030D-6E8A-4147-A177-3AD203B41FA5}">
                      <a16:colId xmlns:a16="http://schemas.microsoft.com/office/drawing/2014/main" val="20005"/>
                    </a:ext>
                  </a:extLst>
                </a:gridCol>
                <a:gridCol w="684345">
                  <a:extLst>
                    <a:ext uri="{9D8B030D-6E8A-4147-A177-3AD203B41FA5}">
                      <a16:colId xmlns:a16="http://schemas.microsoft.com/office/drawing/2014/main" val="20006"/>
                    </a:ext>
                  </a:extLst>
                </a:gridCol>
              </a:tblGrid>
              <a:tr h="598484">
                <a:tc row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grid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基本比赛意识</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角色转化</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防守能力</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extLst>
                  <a:ext uri="{0D108BD9-81ED-4DB2-BD59-A6C34878D82A}">
                    <a16:rowId xmlns:a16="http://schemas.microsoft.com/office/drawing/2014/main" val="10000"/>
                  </a:ext>
                </a:extLst>
              </a:tr>
              <a:tr h="897726">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smtClean="0">
                          <a:ln>
                            <a:noFill/>
                          </a:ln>
                          <a:solidFill>
                            <a:srgbClr val="C00000"/>
                          </a:solidFill>
                          <a:effectLst/>
                          <a:latin typeface="+mn-lt"/>
                          <a:ea typeface="+mn-ea"/>
                          <a:cs typeface="+mn-ea"/>
                          <a:sym typeface="+mn-lt"/>
                        </a:rPr>
                        <a:t>恰当</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smtClean="0">
                          <a:ln>
                            <a:noFill/>
                          </a:ln>
                          <a:solidFill>
                            <a:srgbClr val="C00000"/>
                          </a:solidFill>
                          <a:effectLst/>
                          <a:latin typeface="+mn-lt"/>
                          <a:ea typeface="+mn-ea"/>
                          <a:cs typeface="+mn-ea"/>
                          <a:sym typeface="+mn-lt"/>
                        </a:rPr>
                        <a:t>不恰当</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恰当</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不恰当</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有效</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无效</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1"/>
                  </a:ext>
                </a:extLst>
              </a:tr>
              <a:tr h="598484">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学生</a:t>
                      </a:r>
                      <a:r>
                        <a:rPr kumimoji="0" lang="en-US" altLang="zh-CN" sz="1900" b="0" i="0" u="none" strike="noStrike" cap="none" normalizeH="0" baseline="0" dirty="0" smtClean="0">
                          <a:ln>
                            <a:noFill/>
                          </a:ln>
                          <a:solidFill>
                            <a:srgbClr val="C00000"/>
                          </a:solidFill>
                          <a:effectLst/>
                          <a:latin typeface="+mn-lt"/>
                          <a:ea typeface="+mn-ea"/>
                          <a:cs typeface="+mn-ea"/>
                          <a:sym typeface="+mn-lt"/>
                        </a:rPr>
                        <a:t>1</a:t>
                      </a:r>
                      <a:endParaRPr kumimoji="0" lang="zh-CN"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900" b="0" i="0" u="none" strike="noStrike" cap="none" normalizeH="0" baseline="0" smtClean="0">
                          <a:ln>
                            <a:noFill/>
                          </a:ln>
                          <a:solidFill>
                            <a:srgbClr val="C00000"/>
                          </a:solidFill>
                          <a:effectLst/>
                          <a:latin typeface="+mn-lt"/>
                          <a:ea typeface="+mn-ea"/>
                          <a:cs typeface="+mn-ea"/>
                          <a:sym typeface="+mn-lt"/>
                        </a:rPr>
                        <a:t> </a:t>
                      </a: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598484">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900" b="0" i="0" u="none" strike="noStrike" cap="none" normalizeH="0" baseline="0" dirty="0" smtClean="0">
                          <a:ln>
                            <a:noFill/>
                          </a:ln>
                          <a:solidFill>
                            <a:srgbClr val="C00000"/>
                          </a:solidFill>
                          <a:effectLst/>
                          <a:latin typeface="+mn-lt"/>
                          <a:ea typeface="+mn-ea"/>
                          <a:cs typeface="+mn-ea"/>
                          <a:sym typeface="+mn-lt"/>
                        </a:rPr>
                        <a:t>学生</a:t>
                      </a:r>
                      <a:r>
                        <a:rPr kumimoji="0" lang="en-US" altLang="zh-CN" sz="1900" b="0" i="0" u="none" strike="noStrike" cap="none" normalizeH="0" baseline="0" dirty="0" smtClean="0">
                          <a:ln>
                            <a:noFill/>
                          </a:ln>
                          <a:solidFill>
                            <a:srgbClr val="C00000"/>
                          </a:solidFill>
                          <a:effectLst/>
                          <a:latin typeface="+mn-lt"/>
                          <a:ea typeface="+mn-ea"/>
                          <a:cs typeface="+mn-ea"/>
                          <a:sym typeface="+mn-lt"/>
                        </a:rPr>
                        <a:t>2</a:t>
                      </a:r>
                      <a:endParaRPr kumimoji="0" lang="zh-CN"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r h="598484">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900" b="0" i="0" u="none" strike="noStrike" cap="none" normalizeH="0" baseline="0" dirty="0" smtClean="0">
                          <a:ln>
                            <a:noFill/>
                          </a:ln>
                          <a:solidFill>
                            <a:srgbClr val="C00000"/>
                          </a:solidFill>
                          <a:effectLst/>
                          <a:latin typeface="+mn-lt"/>
                          <a:ea typeface="+mn-ea"/>
                          <a:cs typeface="+mn-ea"/>
                          <a:sym typeface="+mn-lt"/>
                        </a:rPr>
                        <a:t>......</a:t>
                      </a:r>
                      <a:endParaRPr kumimoji="0" lang="zh-CN"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900" b="0" i="0" u="none" strike="noStrike" cap="none" normalizeH="0" baseline="0" dirty="0" smtClean="0">
                        <a:ln>
                          <a:noFill/>
                        </a:ln>
                        <a:solidFill>
                          <a:srgbClr val="C00000"/>
                        </a:solidFill>
                        <a:effectLst/>
                        <a:latin typeface="+mn-lt"/>
                        <a:ea typeface="+mn-ea"/>
                        <a:cs typeface="+mn-ea"/>
                        <a:sym typeface="+mn-lt"/>
                      </a:endParaRPr>
                    </a:p>
                  </a:txBody>
                  <a:tcPr marL="91467" marR="91467" marT="0" marB="0" anchor="ctr"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4"/>
                  </a:ext>
                </a:extLst>
              </a:tr>
            </a:tbl>
          </a:graphicData>
        </a:graphic>
      </p:graphicFrame>
      <p:sp>
        <p:nvSpPr>
          <p:cNvPr id="25652" name="Rectangle 1"/>
          <p:cNvSpPr>
            <a:spLocks noChangeArrowheads="1"/>
          </p:cNvSpPr>
          <p:nvPr/>
        </p:nvSpPr>
        <p:spPr bwMode="auto">
          <a:xfrm>
            <a:off x="901510" y="2000401"/>
            <a:ext cx="4286249" cy="921384"/>
          </a:xfrm>
          <a:prstGeom prst="rect">
            <a:avLst/>
          </a:prstGeom>
          <a:noFill/>
          <a:ln w="9525">
            <a:noFill/>
            <a:miter lim="800000"/>
            <a:headEnd/>
            <a:tailEnd/>
          </a:ln>
        </p:spPr>
        <p:txBody>
          <a:bodyPr lIns="121899" tIns="60949" rIns="121899" bIns="60949" anchor="ctr">
            <a:spAutoFit/>
          </a:bodyPr>
          <a:lstStyle/>
          <a:p>
            <a:pPr eaLnBrk="1" hangingPunct="1">
              <a:lnSpc>
                <a:spcPct val="130000"/>
              </a:lnSpc>
            </a:pPr>
            <a:r>
              <a:rPr lang="zh-CN" altLang="en-US" sz="2100" b="1" dirty="0">
                <a:solidFill>
                  <a:srgbClr val="000000"/>
                </a:solidFill>
                <a:cs typeface="+mn-ea"/>
                <a:sym typeface="+mn-lt"/>
              </a:rPr>
              <a:t>学生运动展示和比赛评价记录表</a:t>
            </a:r>
            <a:endParaRPr lang="zh-CN" altLang="en-US" sz="2100" dirty="0">
              <a:cs typeface="+mn-ea"/>
              <a:sym typeface="+mn-lt"/>
            </a:endParaRPr>
          </a:p>
          <a:p>
            <a:pPr eaLnBrk="1" hangingPunct="1">
              <a:lnSpc>
                <a:spcPct val="130000"/>
              </a:lnSpc>
            </a:pPr>
            <a:endParaRPr lang="zh-CN" altLang="en-US" sz="2100" dirty="0">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52"/>
                                        </p:tgtEl>
                                        <p:attrNameLst>
                                          <p:attrName>style.visibility</p:attrName>
                                        </p:attrNameLst>
                                      </p:cBhvr>
                                      <p:to>
                                        <p:strVal val="visible"/>
                                      </p:to>
                                    </p:set>
                                    <p:animEffect transition="in" filter="fade">
                                      <p:cBhvr>
                                        <p:cTn id="12" dur="1000"/>
                                        <p:tgtEl>
                                          <p:spTgt spid="2565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5"/>
                                        </p:tgtEl>
                                        <p:attrNameLst>
                                          <p:attrName>style.visibility</p:attrName>
                                        </p:attrNameLst>
                                      </p:cBhvr>
                                      <p:to>
                                        <p:strVal val="visible"/>
                                      </p:to>
                                    </p:set>
                                    <p:animEffect transition="in" filter="fade">
                                      <p:cBhvr>
                                        <p:cTn id="18"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605" grpId="0"/>
      <p:bldP spid="256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26628" name="矩形 4"/>
          <p:cNvSpPr>
            <a:spLocks noChangeArrowheads="1"/>
          </p:cNvSpPr>
          <p:nvPr/>
        </p:nvSpPr>
        <p:spPr bwMode="auto">
          <a:xfrm>
            <a:off x="952500" y="1847871"/>
            <a:ext cx="10225783" cy="3447075"/>
          </a:xfrm>
          <a:prstGeom prst="rect">
            <a:avLst/>
          </a:prstGeom>
          <a:noFill/>
          <a:ln w="9525">
            <a:noFill/>
            <a:miter lim="800000"/>
            <a:headEnd/>
            <a:tailEnd/>
          </a:ln>
        </p:spPr>
        <p:txBody>
          <a:bodyPr wrap="square" lIns="121899" tIns="60949" rIns="121899" bIns="60949">
            <a:spAutoFit/>
          </a:bodyPr>
          <a:lstStyle/>
          <a:p>
            <a:pPr marL="380933" indent="-380933">
              <a:lnSpc>
                <a:spcPct val="150000"/>
              </a:lnSpc>
              <a:spcBef>
                <a:spcPct val="0"/>
              </a:spcBef>
              <a:buFont typeface="Wingdings" pitchFamily="2" charset="2"/>
              <a:buChar char="u"/>
            </a:pPr>
            <a:r>
              <a:rPr lang="zh-CN" altLang="en-US" sz="2400" dirty="0">
                <a:cs typeface="+mn-ea"/>
                <a:sym typeface="+mn-lt"/>
              </a:rPr>
              <a:t>本案例在现实的</a:t>
            </a:r>
            <a:r>
              <a:rPr lang="zh-CN" altLang="en-US" sz="2400" dirty="0">
                <a:solidFill>
                  <a:srgbClr val="C00000"/>
                </a:solidFill>
                <a:cs typeface="+mn-ea"/>
                <a:sym typeface="+mn-lt"/>
              </a:rPr>
              <a:t>足球比赛中对学生进行评价</a:t>
            </a:r>
            <a:r>
              <a:rPr lang="zh-CN" altLang="en-US" sz="2400" dirty="0">
                <a:cs typeface="+mn-ea"/>
                <a:sym typeface="+mn-lt"/>
              </a:rPr>
              <a:t>，以了解学生</a:t>
            </a:r>
            <a:r>
              <a:rPr lang="zh-CN" altLang="en-US" sz="2400" dirty="0">
                <a:solidFill>
                  <a:srgbClr val="C00000"/>
                </a:solidFill>
                <a:cs typeface="+mn-ea"/>
                <a:sym typeface="+mn-lt"/>
              </a:rPr>
              <a:t>“体育展示与比赛”的能力</a:t>
            </a:r>
            <a:r>
              <a:rPr lang="zh-CN" altLang="en-US" sz="2400" dirty="0">
                <a:cs typeface="+mn-ea"/>
                <a:sym typeface="+mn-lt"/>
              </a:rPr>
              <a:t>。</a:t>
            </a:r>
            <a:endParaRPr lang="en-US" altLang="zh-CN" sz="2400" dirty="0">
              <a:cs typeface="+mn-ea"/>
              <a:sym typeface="+mn-lt"/>
            </a:endParaRPr>
          </a:p>
          <a:p>
            <a:pPr marL="380933" indent="-380933">
              <a:lnSpc>
                <a:spcPct val="150000"/>
              </a:lnSpc>
              <a:spcBef>
                <a:spcPct val="0"/>
              </a:spcBef>
              <a:buFont typeface="Wingdings" pitchFamily="2" charset="2"/>
              <a:buChar char="u"/>
            </a:pPr>
            <a:r>
              <a:rPr lang="zh-CN" altLang="en-US" sz="2400" dirty="0">
                <a:cs typeface="+mn-ea"/>
                <a:sym typeface="+mn-lt"/>
              </a:rPr>
              <a:t>具体评价内容表现为“</a:t>
            </a:r>
            <a:r>
              <a:rPr lang="zh-CN" altLang="en-US" sz="2400" dirty="0">
                <a:solidFill>
                  <a:srgbClr val="C00000"/>
                </a:solidFill>
                <a:cs typeface="+mn-ea"/>
                <a:sym typeface="+mn-lt"/>
              </a:rPr>
              <a:t>基本比赛意识、比赛中的角色转化、防守能力”</a:t>
            </a:r>
            <a:r>
              <a:rPr lang="zh-CN" altLang="en-US" sz="2400" dirty="0">
                <a:cs typeface="+mn-ea"/>
                <a:sym typeface="+mn-lt"/>
              </a:rPr>
              <a:t>。</a:t>
            </a:r>
            <a:endParaRPr lang="en-US" altLang="zh-CN" sz="2400" dirty="0">
              <a:cs typeface="+mn-ea"/>
              <a:sym typeface="+mn-lt"/>
            </a:endParaRPr>
          </a:p>
          <a:p>
            <a:pPr marL="380933" indent="-380933">
              <a:lnSpc>
                <a:spcPct val="150000"/>
              </a:lnSpc>
              <a:spcBef>
                <a:spcPct val="0"/>
              </a:spcBef>
              <a:buFont typeface="Wingdings" pitchFamily="2" charset="2"/>
              <a:buChar char="u"/>
            </a:pPr>
            <a:r>
              <a:rPr lang="zh-CN" altLang="en-US" sz="2400" dirty="0">
                <a:cs typeface="+mn-ea"/>
                <a:sym typeface="+mn-lt"/>
              </a:rPr>
              <a:t>每一个内容又有非常具体的可供评价的内容细节，如将“</a:t>
            </a:r>
            <a:r>
              <a:rPr lang="zh-CN" altLang="en-US" sz="2400" dirty="0">
                <a:solidFill>
                  <a:srgbClr val="C00000"/>
                </a:solidFill>
                <a:cs typeface="+mn-ea"/>
                <a:sym typeface="+mn-lt"/>
              </a:rPr>
              <a:t>比赛意识</a:t>
            </a:r>
            <a:r>
              <a:rPr lang="zh-CN" altLang="en-US" sz="2400" dirty="0">
                <a:cs typeface="+mn-ea"/>
                <a:sym typeface="+mn-lt"/>
              </a:rPr>
              <a:t>”具体化为“</a:t>
            </a:r>
            <a:r>
              <a:rPr lang="zh-CN" altLang="en-US" sz="2400" dirty="0">
                <a:solidFill>
                  <a:srgbClr val="C00000"/>
                </a:solidFill>
                <a:cs typeface="+mn-ea"/>
                <a:sym typeface="+mn-lt"/>
              </a:rPr>
              <a:t>足球比赛中根据需要能够迅速地回场和回场后能找到自己所负责的区域</a:t>
            </a:r>
            <a:r>
              <a:rPr lang="zh-CN" altLang="en-US" sz="2400" dirty="0">
                <a:cs typeface="+mn-ea"/>
                <a:sym typeface="+mn-lt"/>
              </a:rPr>
              <a:t>”两个方面的评价，从而使评价可量化和操作性。</a:t>
            </a:r>
            <a:endParaRPr lang="en-US" altLang="zh-CN" sz="2400" dirty="0">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565122" y="656241"/>
            <a:ext cx="9793816" cy="2607871"/>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endParaRPr lang="en-US" altLang="zh-CN">
              <a:cs typeface="+mn-ea"/>
              <a:sym typeface="+mn-lt"/>
            </a:endParaRPr>
          </a:p>
          <a:p>
            <a:pPr eaLnBrk="1" hangingPunct="1">
              <a:lnSpc>
                <a:spcPct val="130000"/>
              </a:lnSpc>
              <a:spcBef>
                <a:spcPct val="0"/>
              </a:spcBef>
            </a:pPr>
            <a:endParaRPr lang="en-US" altLang="zh-CN">
              <a:cs typeface="+mn-ea"/>
              <a:sym typeface="+mn-lt"/>
            </a:endParaRPr>
          </a:p>
          <a:p>
            <a:pPr eaLnBrk="1" hangingPunct="1">
              <a:lnSpc>
                <a:spcPct val="130000"/>
              </a:lnSpc>
              <a:spcBef>
                <a:spcPct val="0"/>
              </a:spcBef>
            </a:pPr>
            <a:endParaRPr lang="en-US" altLang="zh-CN">
              <a:cs typeface="+mn-ea"/>
              <a:sym typeface="+mn-lt"/>
            </a:endParaRPr>
          </a:p>
          <a:p>
            <a:pPr eaLnBrk="1" hangingPunct="1">
              <a:lnSpc>
                <a:spcPct val="130000"/>
              </a:lnSpc>
              <a:spcBef>
                <a:spcPct val="0"/>
              </a:spcBef>
            </a:pPr>
            <a:endParaRPr lang="en-US" altLang="zh-CN">
              <a:cs typeface="+mn-ea"/>
              <a:sym typeface="+mn-lt"/>
            </a:endParaRPr>
          </a:p>
          <a:p>
            <a:pPr eaLnBrk="1" hangingPunct="1">
              <a:lnSpc>
                <a:spcPct val="130000"/>
              </a:lnSpc>
              <a:spcBef>
                <a:spcPct val="0"/>
              </a:spcBef>
            </a:pPr>
            <a:endParaRPr lang="en-US" altLang="zh-CN">
              <a:cs typeface="+mn-ea"/>
              <a:sym typeface="+mn-lt"/>
            </a:endParaRPr>
          </a:p>
          <a:p>
            <a:pPr eaLnBrk="1" hangingPunct="1">
              <a:lnSpc>
                <a:spcPct val="130000"/>
              </a:lnSpc>
              <a:spcBef>
                <a:spcPct val="0"/>
              </a:spcBef>
            </a:pPr>
            <a:endParaRPr lang="en-US" altLang="zh-CN">
              <a:cs typeface="+mn-ea"/>
              <a:sym typeface="+mn-lt"/>
            </a:endParaRPr>
          </a:p>
          <a:p>
            <a:pPr eaLnBrk="1" hangingPunct="1">
              <a:lnSpc>
                <a:spcPct val="130000"/>
              </a:lnSpc>
              <a:spcBef>
                <a:spcPct val="0"/>
              </a:spcBef>
            </a:pPr>
            <a:endParaRPr lang="en-US" altLang="zh-CN">
              <a:cs typeface="+mn-ea"/>
              <a:sym typeface="+mn-lt"/>
            </a:endParaRPr>
          </a:p>
        </p:txBody>
      </p:sp>
      <p:sp>
        <p:nvSpPr>
          <p:cNvPr id="6" name="Text Box 2"/>
          <p:cNvSpPr txBox="1">
            <a:spLocks noChangeArrowheads="1"/>
          </p:cNvSpPr>
          <p:nvPr/>
        </p:nvSpPr>
        <p:spPr bwMode="auto">
          <a:xfrm>
            <a:off x="985372" y="158479"/>
            <a:ext cx="6000749" cy="69439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en-US" altLang="zh-CN" dirty="0">
                <a:sym typeface="+mn-lt"/>
              </a:rPr>
              <a:t>2.</a:t>
            </a:r>
            <a:r>
              <a:rPr lang="zh-CN" altLang="en-US" dirty="0">
                <a:sym typeface="+mn-lt"/>
              </a:rPr>
              <a:t>关注学生健康行为的评价</a:t>
            </a:r>
          </a:p>
        </p:txBody>
      </p:sp>
      <p:graphicFrame>
        <p:nvGraphicFramePr>
          <p:cNvPr id="8" name="图示 7"/>
          <p:cNvGraphicFramePr/>
          <p:nvPr>
            <p:extLst>
              <p:ext uri="{D42A27DB-BD31-4B8C-83A1-F6EECF244321}">
                <p14:modId xmlns:p14="http://schemas.microsoft.com/office/powerpoint/2010/main" val="11080618"/>
              </p:ext>
            </p:extLst>
          </p:nvPr>
        </p:nvGraphicFramePr>
        <p:xfrm>
          <a:off x="1937821" y="1563692"/>
          <a:ext cx="73705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48536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96938" y="702541"/>
            <a:ext cx="10096500" cy="605143"/>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zh-CN" altLang="en-US" sz="2700" b="1" dirty="0">
                <a:solidFill>
                  <a:srgbClr val="C00000"/>
                </a:solidFill>
                <a:cs typeface="+mn-ea"/>
                <a:sym typeface="+mn-lt"/>
              </a:rPr>
              <a:t>健康知识掌握与运用评价案例：</a:t>
            </a:r>
            <a:r>
              <a:rPr lang="zh-CN" altLang="en-US" sz="2700" b="1" dirty="0">
                <a:cs typeface="+mn-ea"/>
                <a:sym typeface="+mn-lt"/>
              </a:rPr>
              <a:t>遇到溺水者应该怎么做？</a:t>
            </a:r>
            <a:endParaRPr lang="en-US" altLang="zh-CN" sz="2700" b="1" dirty="0">
              <a:cs typeface="+mn-ea"/>
              <a:sym typeface="+mn-lt"/>
            </a:endParaRP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28677" name="矩形 8"/>
          <p:cNvSpPr>
            <a:spLocks noChangeArrowheads="1"/>
          </p:cNvSpPr>
          <p:nvPr/>
        </p:nvSpPr>
        <p:spPr bwMode="auto">
          <a:xfrm>
            <a:off x="680988" y="1574086"/>
            <a:ext cx="10712450" cy="4524293"/>
          </a:xfrm>
          <a:prstGeom prst="rect">
            <a:avLst/>
          </a:prstGeom>
          <a:noFill/>
          <a:ln w="9525">
            <a:noFill/>
            <a:miter lim="800000"/>
            <a:headEnd/>
            <a:tailEnd/>
          </a:ln>
        </p:spPr>
        <p:txBody>
          <a:bodyPr wrap="square" lIns="121899" tIns="60949" rIns="121899" bIns="60949">
            <a:spAutoFit/>
          </a:bodyPr>
          <a:lstStyle/>
          <a:p>
            <a:pPr indent="432000">
              <a:lnSpc>
                <a:spcPct val="130000"/>
              </a:lnSpc>
            </a:pPr>
            <a:r>
              <a:rPr lang="en-US" altLang="zh-CN" sz="2000" dirty="0">
                <a:cs typeface="+mn-ea"/>
                <a:sym typeface="+mn-lt"/>
              </a:rPr>
              <a:t>2014</a:t>
            </a:r>
            <a:r>
              <a:rPr lang="zh-CN" altLang="en-US" sz="2000" dirty="0">
                <a:cs typeface="+mn-ea"/>
                <a:sym typeface="+mn-lt"/>
              </a:rPr>
              <a:t>年世界卫生组织首次发布</a:t>
            </a:r>
            <a:r>
              <a:rPr lang="en-US" altLang="zh-CN" sz="2000" dirty="0">
                <a:cs typeface="+mn-ea"/>
                <a:sym typeface="+mn-lt"/>
              </a:rPr>
              <a:t>《</a:t>
            </a:r>
            <a:r>
              <a:rPr lang="zh-CN" altLang="en-US" sz="2000" dirty="0">
                <a:cs typeface="+mn-ea"/>
                <a:sym typeface="+mn-lt"/>
              </a:rPr>
              <a:t>全球溺水报告：预防一个主要杀手</a:t>
            </a:r>
            <a:r>
              <a:rPr lang="en-US" altLang="zh-CN" sz="2000" dirty="0">
                <a:cs typeface="+mn-ea"/>
                <a:sym typeface="+mn-lt"/>
              </a:rPr>
              <a:t>》</a:t>
            </a:r>
            <a:r>
              <a:rPr lang="zh-CN" altLang="en-US" sz="2000" dirty="0">
                <a:cs typeface="+mn-ea"/>
                <a:sym typeface="+mn-lt"/>
              </a:rPr>
              <a:t>报告中调查显示：溺水是各区域儿童和青年十大主要死因之一，每年共有</a:t>
            </a:r>
            <a:r>
              <a:rPr lang="en-US" altLang="zh-CN" sz="2000" dirty="0">
                <a:cs typeface="+mn-ea"/>
                <a:sym typeface="+mn-lt"/>
              </a:rPr>
              <a:t>37.2</a:t>
            </a:r>
            <a:r>
              <a:rPr lang="zh-CN" altLang="en-US" sz="2000" dirty="0">
                <a:cs typeface="+mn-ea"/>
                <a:sym typeface="+mn-lt"/>
              </a:rPr>
              <a:t>万人溺水死亡，全球半数以上溺水死亡者不足</a:t>
            </a:r>
            <a:r>
              <a:rPr lang="en-US" altLang="zh-CN" sz="2000" dirty="0">
                <a:cs typeface="+mn-ea"/>
                <a:sym typeface="+mn-lt"/>
              </a:rPr>
              <a:t>25</a:t>
            </a:r>
            <a:r>
              <a:rPr lang="zh-CN" altLang="en-US" sz="2000" dirty="0">
                <a:cs typeface="+mn-ea"/>
                <a:sym typeface="+mn-lt"/>
              </a:rPr>
              <a:t>岁。我国有关部门公布的数字显示，我国每年有</a:t>
            </a:r>
            <a:r>
              <a:rPr lang="en-US" altLang="zh-CN" sz="2000" dirty="0">
                <a:cs typeface="+mn-ea"/>
                <a:sym typeface="+mn-lt"/>
              </a:rPr>
              <a:t>57000</a:t>
            </a:r>
            <a:r>
              <a:rPr lang="zh-CN" altLang="en-US" sz="2000" dirty="0">
                <a:cs typeface="+mn-ea"/>
                <a:sym typeface="+mn-lt"/>
              </a:rPr>
              <a:t>人溺水死亡，相当于每天有</a:t>
            </a:r>
            <a:r>
              <a:rPr lang="en-US" altLang="zh-CN" sz="2000" dirty="0">
                <a:cs typeface="+mn-ea"/>
                <a:sym typeface="+mn-lt"/>
              </a:rPr>
              <a:t>150</a:t>
            </a:r>
            <a:r>
              <a:rPr lang="zh-CN" altLang="en-US" sz="2000" dirty="0">
                <a:cs typeface="+mn-ea"/>
                <a:sym typeface="+mn-lt"/>
              </a:rPr>
              <a:t>多人</a:t>
            </a:r>
            <a:r>
              <a:rPr lang="en-US" altLang="zh-CN" sz="2000" dirty="0">
                <a:cs typeface="+mn-ea"/>
                <a:sym typeface="+mn-lt"/>
              </a:rPr>
              <a:t>……</a:t>
            </a:r>
            <a:r>
              <a:rPr lang="zh-CN" altLang="en-US" sz="2000" dirty="0">
                <a:cs typeface="+mn-ea"/>
                <a:sym typeface="+mn-lt"/>
              </a:rPr>
              <a:t>，</a:t>
            </a:r>
            <a:r>
              <a:rPr lang="en-US" altLang="zh-CN" sz="2000" dirty="0">
                <a:cs typeface="+mn-ea"/>
                <a:sym typeface="+mn-lt"/>
              </a:rPr>
              <a:t>80%</a:t>
            </a:r>
            <a:r>
              <a:rPr lang="zh-CN" altLang="en-US" sz="2000" dirty="0">
                <a:cs typeface="+mn-ea"/>
                <a:sym typeface="+mn-lt"/>
              </a:rPr>
              <a:t>的意外伤害是可以避免的。</a:t>
            </a:r>
          </a:p>
          <a:p>
            <a:pPr indent="432000">
              <a:lnSpc>
                <a:spcPct val="130000"/>
              </a:lnSpc>
            </a:pPr>
            <a:r>
              <a:rPr lang="en-US" altLang="zh-CN" sz="2000" dirty="0">
                <a:cs typeface="+mn-ea"/>
                <a:sym typeface="+mn-lt"/>
              </a:rPr>
              <a:t>2009</a:t>
            </a:r>
            <a:r>
              <a:rPr lang="zh-CN" altLang="en-US" sz="2000" dirty="0">
                <a:cs typeface="+mn-ea"/>
                <a:sym typeface="+mn-lt"/>
              </a:rPr>
              <a:t>年</a:t>
            </a:r>
            <a:r>
              <a:rPr lang="en-US" altLang="zh-CN" sz="2000" dirty="0">
                <a:cs typeface="+mn-ea"/>
                <a:sym typeface="+mn-lt"/>
              </a:rPr>
              <a:t>10</a:t>
            </a:r>
            <a:r>
              <a:rPr lang="zh-CN" altLang="en-US" sz="2000" dirty="0">
                <a:cs typeface="+mn-ea"/>
                <a:sym typeface="+mn-lt"/>
              </a:rPr>
              <a:t>月</a:t>
            </a:r>
            <a:r>
              <a:rPr lang="en-US" altLang="zh-CN" sz="2000" dirty="0">
                <a:cs typeface="+mn-ea"/>
                <a:sym typeface="+mn-lt"/>
              </a:rPr>
              <a:t>24</a:t>
            </a:r>
            <a:r>
              <a:rPr lang="zh-CN" altLang="en-US" sz="2000" dirty="0">
                <a:cs typeface="+mn-ea"/>
                <a:sym typeface="+mn-lt"/>
              </a:rPr>
              <a:t>日，长江大学陈及时、何东旭、方招等</a:t>
            </a:r>
            <a:r>
              <a:rPr lang="en-US" altLang="zh-CN" sz="2000" dirty="0">
                <a:cs typeface="+mn-ea"/>
                <a:sym typeface="+mn-lt"/>
              </a:rPr>
              <a:t>15</a:t>
            </a:r>
            <a:r>
              <a:rPr lang="zh-CN" altLang="en-US" sz="2000" dirty="0">
                <a:cs typeface="+mn-ea"/>
                <a:sym typeface="+mn-lt"/>
              </a:rPr>
              <a:t>名同学在长江荆州宝塔湾江段野炊时因救两名落水儿童，三名同学不幸被江水吞没，献出了年轻的生命。在我们称赞、钦佩三人可贵精神的同时，也感到无比痛惜，在他人遭遇危险或意外时，见义勇为是值得提倡的优良品质，但是保护自己的生命安全也是极其重要的</a:t>
            </a:r>
            <a:r>
              <a:rPr lang="zh-CN" altLang="en-US" sz="2000" dirty="0" smtClean="0">
                <a:cs typeface="+mn-ea"/>
                <a:sym typeface="+mn-lt"/>
              </a:rPr>
              <a:t>。</a:t>
            </a:r>
            <a:endParaRPr lang="en-US" altLang="zh-CN" sz="2000" dirty="0" smtClean="0">
              <a:cs typeface="+mn-ea"/>
              <a:sym typeface="+mn-lt"/>
            </a:endParaRPr>
          </a:p>
          <a:p>
            <a:pPr indent="432000">
              <a:lnSpc>
                <a:spcPct val="130000"/>
              </a:lnSpc>
            </a:pPr>
            <a:endParaRPr lang="zh-CN" altLang="en-US" sz="2000" dirty="0">
              <a:cs typeface="+mn-ea"/>
              <a:sym typeface="+mn-lt"/>
            </a:endParaRPr>
          </a:p>
          <a:p>
            <a:pPr indent="432000">
              <a:lnSpc>
                <a:spcPct val="130000"/>
              </a:lnSpc>
            </a:pPr>
            <a:r>
              <a:rPr lang="zh-CN" altLang="en-US" sz="2000" dirty="0">
                <a:cs typeface="+mn-ea"/>
                <a:sym typeface="+mn-lt"/>
              </a:rPr>
              <a:t>题目：在现实生活中，若发现有人溺水，你该怎么施救？请运用你所学的知识列出具体施救方法并阐明理由。</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fade">
                                      <p:cBhvr>
                                        <p:cTn id="12" dur="1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67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矩形 4"/>
          <p:cNvSpPr>
            <a:spLocks noChangeArrowheads="1"/>
          </p:cNvSpPr>
          <p:nvPr/>
        </p:nvSpPr>
        <p:spPr bwMode="auto">
          <a:xfrm>
            <a:off x="952500" y="1890494"/>
            <a:ext cx="10287000" cy="2268997"/>
          </a:xfrm>
          <a:prstGeom prst="rect">
            <a:avLst/>
          </a:prstGeom>
          <a:noFill/>
          <a:ln w="9525">
            <a:noFill/>
            <a:miter lim="800000"/>
            <a:headEnd/>
            <a:tailEnd/>
          </a:ln>
        </p:spPr>
        <p:txBody>
          <a:bodyPr lIns="121899" tIns="60949" rIns="121899" bIns="60949">
            <a:spAutoFit/>
          </a:bodyPr>
          <a:lstStyle/>
          <a:p>
            <a:pPr marL="380933" indent="-380933">
              <a:lnSpc>
                <a:spcPct val="150000"/>
              </a:lnSpc>
              <a:spcBef>
                <a:spcPct val="0"/>
              </a:spcBef>
              <a:buFont typeface="Wingdings" pitchFamily="2" charset="2"/>
              <a:buChar char="u"/>
            </a:pPr>
            <a:r>
              <a:rPr lang="zh-CN" altLang="en-US" sz="2400" dirty="0">
                <a:cs typeface="+mn-ea"/>
                <a:sym typeface="+mn-lt"/>
              </a:rPr>
              <a:t>本案例设置了</a:t>
            </a:r>
            <a:r>
              <a:rPr lang="zh-CN" altLang="en-US" sz="2400" dirty="0">
                <a:solidFill>
                  <a:srgbClr val="C00000"/>
                </a:solidFill>
                <a:cs typeface="+mn-ea"/>
                <a:sym typeface="+mn-lt"/>
              </a:rPr>
              <a:t>有人溺水如何施救的情境</a:t>
            </a:r>
            <a:r>
              <a:rPr lang="zh-CN" altLang="en-US" sz="2400" dirty="0">
                <a:cs typeface="+mn-ea"/>
                <a:sym typeface="+mn-lt"/>
              </a:rPr>
              <a:t>，以了解学生</a:t>
            </a:r>
            <a:r>
              <a:rPr lang="zh-CN" altLang="en-US" sz="2400" dirty="0">
                <a:solidFill>
                  <a:srgbClr val="C00000"/>
                </a:solidFill>
                <a:cs typeface="+mn-ea"/>
                <a:sym typeface="+mn-lt"/>
              </a:rPr>
              <a:t>“健康知识掌握与运用”</a:t>
            </a:r>
            <a:r>
              <a:rPr lang="zh-CN" altLang="en-US" sz="2400" dirty="0">
                <a:cs typeface="+mn-ea"/>
                <a:sym typeface="+mn-lt"/>
              </a:rPr>
              <a:t>情况。</a:t>
            </a:r>
            <a:endParaRPr lang="en-US" altLang="zh-CN" sz="2400" dirty="0">
              <a:cs typeface="+mn-ea"/>
              <a:sym typeface="+mn-lt"/>
            </a:endParaRPr>
          </a:p>
          <a:p>
            <a:pPr marL="380933" indent="-380933">
              <a:lnSpc>
                <a:spcPct val="150000"/>
              </a:lnSpc>
              <a:spcBef>
                <a:spcPct val="0"/>
              </a:spcBef>
              <a:buFont typeface="Wingdings" pitchFamily="2" charset="2"/>
              <a:buChar char="u"/>
            </a:pPr>
            <a:r>
              <a:rPr lang="zh-CN" altLang="en-US" sz="2400" dirty="0">
                <a:solidFill>
                  <a:srgbClr val="C00000"/>
                </a:solidFill>
                <a:cs typeface="+mn-ea"/>
                <a:sym typeface="+mn-lt"/>
              </a:rPr>
              <a:t>具体评价内容表现</a:t>
            </a:r>
            <a:r>
              <a:rPr lang="zh-CN" altLang="en-US" sz="2400" dirty="0">
                <a:cs typeface="+mn-ea"/>
                <a:sym typeface="+mn-lt"/>
              </a:rPr>
              <a:t>为“</a:t>
            </a:r>
            <a:r>
              <a:rPr lang="zh-CN" altLang="en-US" sz="2400" dirty="0">
                <a:solidFill>
                  <a:srgbClr val="C00000"/>
                </a:solidFill>
                <a:cs typeface="+mn-ea"/>
                <a:sym typeface="+mn-lt"/>
              </a:rPr>
              <a:t>面对危险情境的抉择能力；综合各方面知识安全救人的能力</a:t>
            </a:r>
            <a:r>
              <a:rPr lang="zh-CN" altLang="en-US" sz="2400" dirty="0">
                <a:cs typeface="+mn-ea"/>
                <a:sym typeface="+mn-lt"/>
              </a:rPr>
              <a:t>”。</a:t>
            </a:r>
            <a:endParaRPr lang="en-US" altLang="zh-CN" sz="2400" dirty="0">
              <a:cs typeface="+mn-ea"/>
              <a:sym typeface="+mn-lt"/>
            </a:endParaRP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fade">
                                      <p:cBhvr>
                                        <p:cTn id="7"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43175" y="734903"/>
            <a:ext cx="7105649" cy="605143"/>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zh-CN" altLang="en-US" sz="2700" b="1" dirty="0">
                <a:cs typeface="+mn-ea"/>
                <a:sym typeface="+mn-lt"/>
              </a:rPr>
              <a:t>情绪调控评价案例：</a:t>
            </a:r>
            <a:r>
              <a:rPr lang="zh-CN" altLang="en-US" sz="2700" b="1" dirty="0">
                <a:solidFill>
                  <a:srgbClr val="C00000"/>
                </a:solidFill>
                <a:cs typeface="+mn-ea"/>
                <a:sym typeface="+mn-lt"/>
              </a:rPr>
              <a:t>如何克服考前焦虑</a:t>
            </a:r>
            <a:r>
              <a:rPr lang="en-US" altLang="zh-CN" sz="2700" b="1" dirty="0">
                <a:solidFill>
                  <a:srgbClr val="C00000"/>
                </a:solidFill>
                <a:cs typeface="+mn-ea"/>
                <a:sym typeface="+mn-lt"/>
              </a:rPr>
              <a:t>?</a:t>
            </a: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30725" name="矩形 8"/>
          <p:cNvSpPr>
            <a:spLocks noChangeArrowheads="1"/>
          </p:cNvSpPr>
          <p:nvPr/>
        </p:nvSpPr>
        <p:spPr bwMode="auto">
          <a:xfrm>
            <a:off x="666750" y="1572239"/>
            <a:ext cx="10858500" cy="4699149"/>
          </a:xfrm>
          <a:prstGeom prst="rect">
            <a:avLst/>
          </a:prstGeom>
          <a:noFill/>
          <a:ln w="9525">
            <a:noFill/>
            <a:miter lim="800000"/>
            <a:headEnd/>
            <a:tailEnd/>
          </a:ln>
        </p:spPr>
        <p:txBody>
          <a:bodyPr lIns="121899" tIns="60949" rIns="121899" bIns="60949">
            <a:spAutoFit/>
          </a:bodyPr>
          <a:lstStyle/>
          <a:p>
            <a:pPr indent="432000">
              <a:lnSpc>
                <a:spcPct val="130000"/>
              </a:lnSpc>
            </a:pPr>
            <a:r>
              <a:rPr lang="zh-CN" altLang="en-US" sz="2100" dirty="0">
                <a:cs typeface="+mn-ea"/>
                <a:sym typeface="+mn-lt"/>
              </a:rPr>
              <a:t>焦虑是一种常见的情绪反应。考试焦虑是指因考试压力过大而引发的一系列异常生理心理现象，包括考前焦虑、临场焦虑（晕考）及考后焦虑紧张。</a:t>
            </a:r>
            <a:r>
              <a:rPr lang="en-US" altLang="zh-CN" sz="2100" dirty="0">
                <a:cs typeface="+mn-ea"/>
                <a:sym typeface="+mn-lt"/>
              </a:rPr>
              <a:t>……</a:t>
            </a:r>
            <a:r>
              <a:rPr lang="zh-CN" altLang="en-US" sz="2100" dirty="0">
                <a:cs typeface="+mn-ea"/>
                <a:sym typeface="+mn-lt"/>
              </a:rPr>
              <a:t>但过度的紧张则会导致考试焦虑，不仅影响考场表现，还有害于身心健康。每年升学考试之前，由于升学压力大，都会有部分同学出现较明显的考试焦虑。多数情况下，通过自我调适可以减轻或缓解考试焦虑。</a:t>
            </a:r>
          </a:p>
          <a:p>
            <a:pPr indent="432000">
              <a:lnSpc>
                <a:spcPct val="130000"/>
              </a:lnSpc>
            </a:pPr>
            <a:r>
              <a:rPr lang="zh-CN" altLang="en-US" sz="2100" dirty="0">
                <a:cs typeface="+mn-ea"/>
                <a:sym typeface="+mn-lt"/>
              </a:rPr>
              <a:t>张小强同学平时学习成绩还不错，但不知从什么时候开始，他经常出现了上课注意力不集中，晚上睡眠不好，到了白天就无精打采的情况，导致学习成绩迅速下降。班主任老师很快发现小强的问题，带小强到学校心理咨询室找心理老师谈话后，老师认为他是出现了考试焦虑。原来小强自从在一次测验中成绩不及格，就慢慢出现了焦虑的情绪，越焦虑，成绩就越糟糕。</a:t>
            </a:r>
          </a:p>
          <a:p>
            <a:pPr indent="432000">
              <a:lnSpc>
                <a:spcPct val="130000"/>
              </a:lnSpc>
            </a:pPr>
            <a:r>
              <a:rPr lang="zh-CN" altLang="en-US" sz="2100" dirty="0">
                <a:cs typeface="+mn-ea"/>
                <a:sym typeface="+mn-lt"/>
              </a:rPr>
              <a:t>题目：</a:t>
            </a:r>
            <a:r>
              <a:rPr lang="zh-CN" altLang="en-US" sz="2100" dirty="0">
                <a:solidFill>
                  <a:srgbClr val="FF0000"/>
                </a:solidFill>
                <a:cs typeface="+mn-ea"/>
                <a:sym typeface="+mn-lt"/>
              </a:rPr>
              <a:t>考前焦虑的情绪是怎么出现的，可以如何应对和克服？请你给小强支支招。</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blinds(horizontal)">
                                      <p:cBhvr>
                                        <p:cTn id="12"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4"/>
          <p:cNvSpPr>
            <a:spLocks noChangeArrowheads="1"/>
          </p:cNvSpPr>
          <p:nvPr/>
        </p:nvSpPr>
        <p:spPr bwMode="auto">
          <a:xfrm>
            <a:off x="1096391" y="1976918"/>
            <a:ext cx="9999217" cy="2339080"/>
          </a:xfrm>
          <a:prstGeom prst="rect">
            <a:avLst/>
          </a:prstGeom>
          <a:noFill/>
          <a:ln w="9525">
            <a:noFill/>
            <a:miter lim="800000"/>
            <a:headEnd/>
            <a:tailEnd/>
          </a:ln>
        </p:spPr>
        <p:txBody>
          <a:bodyPr wrap="square" lIns="121899" tIns="60949" rIns="121899" bIns="60949">
            <a:spAutoFit/>
          </a:bodyPr>
          <a:lstStyle/>
          <a:p>
            <a:pPr marL="380933" indent="-380933">
              <a:lnSpc>
                <a:spcPct val="150000"/>
              </a:lnSpc>
              <a:spcBef>
                <a:spcPct val="0"/>
              </a:spcBef>
              <a:buFont typeface="Wingdings" pitchFamily="2" charset="2"/>
              <a:buChar char="u"/>
            </a:pPr>
            <a:r>
              <a:rPr lang="zh-CN" altLang="en-US" sz="2400" dirty="0">
                <a:cs typeface="+mn-ea"/>
                <a:sym typeface="+mn-lt"/>
              </a:rPr>
              <a:t>本案例设置了</a:t>
            </a:r>
            <a:r>
              <a:rPr lang="zh-CN" altLang="en-US" sz="2400" dirty="0">
                <a:solidFill>
                  <a:srgbClr val="C00000"/>
                </a:solidFill>
                <a:cs typeface="+mn-ea"/>
                <a:sym typeface="+mn-lt"/>
              </a:rPr>
              <a:t>考试前情绪调控的情境</a:t>
            </a:r>
            <a:r>
              <a:rPr lang="zh-CN" altLang="en-US" sz="2400" dirty="0">
                <a:cs typeface="+mn-ea"/>
                <a:sym typeface="+mn-lt"/>
              </a:rPr>
              <a:t>，以了解学生</a:t>
            </a:r>
            <a:r>
              <a:rPr lang="zh-CN" altLang="en-US" sz="2400" dirty="0">
                <a:solidFill>
                  <a:srgbClr val="C00000"/>
                </a:solidFill>
                <a:cs typeface="+mn-ea"/>
                <a:sym typeface="+mn-lt"/>
              </a:rPr>
              <a:t>“情绪调控”</a:t>
            </a:r>
            <a:r>
              <a:rPr lang="zh-CN" altLang="en-US" sz="2400" dirty="0">
                <a:cs typeface="+mn-ea"/>
                <a:sym typeface="+mn-lt"/>
              </a:rPr>
              <a:t>的情况。</a:t>
            </a:r>
            <a:endParaRPr lang="en-US" altLang="zh-CN" sz="2400" dirty="0">
              <a:cs typeface="+mn-ea"/>
              <a:sym typeface="+mn-lt"/>
            </a:endParaRPr>
          </a:p>
          <a:p>
            <a:pPr marL="380933" indent="-380933">
              <a:lnSpc>
                <a:spcPct val="150000"/>
              </a:lnSpc>
              <a:spcBef>
                <a:spcPct val="0"/>
              </a:spcBef>
              <a:buFont typeface="Wingdings" pitchFamily="2" charset="2"/>
              <a:buChar char="u"/>
            </a:pPr>
            <a:r>
              <a:rPr lang="zh-CN" altLang="en-US" sz="2400" dirty="0">
                <a:cs typeface="+mn-ea"/>
                <a:sym typeface="+mn-lt"/>
              </a:rPr>
              <a:t>具体评价内容表现为“</a:t>
            </a:r>
            <a:r>
              <a:rPr lang="zh-CN" altLang="en-US" sz="2400" dirty="0">
                <a:solidFill>
                  <a:srgbClr val="C00000"/>
                </a:solidFill>
                <a:cs typeface="+mn-ea"/>
                <a:sym typeface="+mn-lt"/>
              </a:rPr>
              <a:t>考前焦虑的表现；面对焦虑学生的应急处理方法和步骤</a:t>
            </a:r>
            <a:r>
              <a:rPr lang="zh-CN" altLang="en-US" sz="2400" dirty="0">
                <a:cs typeface="+mn-ea"/>
                <a:sym typeface="+mn-lt"/>
              </a:rPr>
              <a:t>”。</a:t>
            </a:r>
            <a:endParaRPr lang="en-US" altLang="zh-CN" sz="2400" dirty="0">
              <a:cs typeface="+mn-ea"/>
              <a:sym typeface="+mn-lt"/>
            </a:endParaRP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68096" y="163648"/>
            <a:ext cx="6000751" cy="69439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en-US" altLang="zh-CN" dirty="0">
                <a:sym typeface="+mn-lt"/>
              </a:rPr>
              <a:t>3.</a:t>
            </a:r>
            <a:r>
              <a:rPr lang="zh-CN" altLang="en-US" dirty="0">
                <a:sym typeface="+mn-lt"/>
              </a:rPr>
              <a:t>关注学生体育品德的评价</a:t>
            </a:r>
          </a:p>
        </p:txBody>
      </p:sp>
      <p:graphicFrame>
        <p:nvGraphicFramePr>
          <p:cNvPr id="5" name="图示 4"/>
          <p:cNvGraphicFramePr/>
          <p:nvPr>
            <p:extLst>
              <p:ext uri="{D42A27DB-BD31-4B8C-83A1-F6EECF244321}">
                <p14:modId xmlns:p14="http://schemas.microsoft.com/office/powerpoint/2010/main" val="3834997183"/>
              </p:ext>
            </p:extLst>
          </p:nvPr>
        </p:nvGraphicFramePr>
        <p:xfrm>
          <a:off x="2857477" y="1825495"/>
          <a:ext cx="6477045" cy="3207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4"/>
          <p:cNvSpPr>
            <a:spLocks noChangeArrowheads="1"/>
          </p:cNvSpPr>
          <p:nvPr/>
        </p:nvSpPr>
        <p:spPr bwMode="auto">
          <a:xfrm>
            <a:off x="577725" y="1523533"/>
            <a:ext cx="11281833" cy="4001073"/>
          </a:xfrm>
          <a:prstGeom prst="rect">
            <a:avLst/>
          </a:prstGeom>
          <a:noFill/>
          <a:ln w="9525">
            <a:noFill/>
            <a:miter lim="800000"/>
            <a:headEnd/>
            <a:tailEnd/>
          </a:ln>
        </p:spPr>
        <p:txBody>
          <a:bodyPr lIns="121899" tIns="60949" rIns="121899" bIns="60949">
            <a:spAutoFit/>
          </a:bodyPr>
          <a:lstStyle/>
          <a:p>
            <a:pPr indent="432000">
              <a:lnSpc>
                <a:spcPct val="150000"/>
              </a:lnSpc>
              <a:spcBef>
                <a:spcPct val="0"/>
              </a:spcBef>
            </a:pPr>
            <a:r>
              <a:rPr lang="zh-CN" altLang="en-US" sz="2400" dirty="0" smtClean="0">
                <a:solidFill>
                  <a:srgbClr val="C00000"/>
                </a:solidFill>
                <a:cs typeface="+mn-ea"/>
                <a:sym typeface="+mn-lt"/>
              </a:rPr>
              <a:t>体育品德的特点及三个方面要素的内涵：</a:t>
            </a:r>
            <a:endParaRPr lang="en-US" altLang="zh-CN" sz="2400" dirty="0" smtClean="0">
              <a:solidFill>
                <a:srgbClr val="C00000"/>
              </a:solidFill>
              <a:cs typeface="+mn-ea"/>
              <a:sym typeface="+mn-lt"/>
            </a:endParaRPr>
          </a:p>
          <a:p>
            <a:pPr indent="432000">
              <a:lnSpc>
                <a:spcPct val="150000"/>
              </a:lnSpc>
              <a:spcBef>
                <a:spcPct val="0"/>
              </a:spcBef>
            </a:pPr>
            <a:r>
              <a:rPr lang="zh-CN" altLang="en-US" sz="2400" dirty="0" smtClean="0">
                <a:solidFill>
                  <a:srgbClr val="C00000"/>
                </a:solidFill>
                <a:cs typeface="+mn-ea"/>
                <a:sym typeface="+mn-lt"/>
              </a:rPr>
              <a:t>体育</a:t>
            </a:r>
            <a:r>
              <a:rPr lang="zh-CN" altLang="en-US" sz="2400" dirty="0">
                <a:solidFill>
                  <a:srgbClr val="C00000"/>
                </a:solidFill>
                <a:cs typeface="+mn-ea"/>
                <a:sym typeface="+mn-lt"/>
              </a:rPr>
              <a:t>品德</a:t>
            </a:r>
            <a:r>
              <a:rPr lang="zh-CN" altLang="en-US" sz="2400" dirty="0">
                <a:cs typeface="+mn-ea"/>
                <a:sym typeface="+mn-lt"/>
              </a:rPr>
              <a:t>不是独立存在的，</a:t>
            </a:r>
            <a:r>
              <a:rPr lang="zh-CN" altLang="en-US" sz="2400" dirty="0">
                <a:solidFill>
                  <a:srgbClr val="C00000"/>
                </a:solidFill>
                <a:cs typeface="+mn-ea"/>
                <a:sym typeface="+mn-lt"/>
              </a:rPr>
              <a:t>需要依附于特定的情境中</a:t>
            </a:r>
            <a:r>
              <a:rPr lang="zh-CN" altLang="en-US" sz="2400" dirty="0">
                <a:cs typeface="+mn-ea"/>
                <a:sym typeface="+mn-lt"/>
              </a:rPr>
              <a:t>，才能够得以体现。因此，体育教师在</a:t>
            </a:r>
            <a:r>
              <a:rPr lang="zh-CN" altLang="en-US" sz="2400" dirty="0">
                <a:solidFill>
                  <a:srgbClr val="C00000"/>
                </a:solidFill>
                <a:cs typeface="+mn-ea"/>
                <a:sym typeface="+mn-lt"/>
              </a:rPr>
              <a:t>体育品德评价</a:t>
            </a:r>
            <a:r>
              <a:rPr lang="zh-CN" altLang="en-US" sz="2400" dirty="0">
                <a:cs typeface="+mn-ea"/>
                <a:sym typeface="+mn-lt"/>
              </a:rPr>
              <a:t>时可以在</a:t>
            </a:r>
            <a:r>
              <a:rPr lang="zh-CN" altLang="en-US" sz="2400" dirty="0">
                <a:solidFill>
                  <a:srgbClr val="C00000"/>
                </a:solidFill>
                <a:cs typeface="+mn-ea"/>
                <a:sym typeface="+mn-lt"/>
              </a:rPr>
              <a:t>运动比赛的情境中对学生表现出来的品德行为进行评价</a:t>
            </a:r>
            <a:r>
              <a:rPr lang="zh-CN" altLang="en-US" sz="2400" dirty="0">
                <a:cs typeface="+mn-ea"/>
                <a:sym typeface="+mn-lt"/>
              </a:rPr>
              <a:t>。</a:t>
            </a:r>
            <a:endParaRPr lang="en-US" altLang="zh-CN" sz="2400" dirty="0">
              <a:cs typeface="+mn-ea"/>
              <a:sym typeface="+mn-lt"/>
            </a:endParaRPr>
          </a:p>
          <a:p>
            <a:pPr indent="432000">
              <a:lnSpc>
                <a:spcPct val="150000"/>
              </a:lnSpc>
              <a:spcBef>
                <a:spcPct val="0"/>
              </a:spcBef>
            </a:pPr>
            <a:r>
              <a:rPr lang="zh-CN" altLang="en-US" sz="2400" dirty="0">
                <a:solidFill>
                  <a:srgbClr val="C00000"/>
                </a:solidFill>
                <a:cs typeface="+mn-ea"/>
                <a:sym typeface="+mn-lt"/>
              </a:rPr>
              <a:t>体育品格</a:t>
            </a:r>
            <a:r>
              <a:rPr lang="zh-CN" altLang="en-US" sz="2400" dirty="0">
                <a:cs typeface="+mn-ea"/>
                <a:sym typeface="+mn-lt"/>
              </a:rPr>
              <a:t>包括文明礼貌、相互尊重</a:t>
            </a:r>
            <a:r>
              <a:rPr lang="zh-CN" altLang="en-US" sz="2400" dirty="0" smtClean="0">
                <a:cs typeface="+mn-ea"/>
                <a:sym typeface="+mn-lt"/>
              </a:rPr>
              <a:t>、团结</a:t>
            </a:r>
            <a:r>
              <a:rPr lang="zh-CN" altLang="en-US" sz="2400" dirty="0">
                <a:cs typeface="+mn-ea"/>
                <a:sym typeface="+mn-lt"/>
              </a:rPr>
              <a:t>协作</a:t>
            </a:r>
            <a:r>
              <a:rPr lang="zh-CN" altLang="en-US" sz="2400" dirty="0" smtClean="0">
                <a:cs typeface="+mn-ea"/>
                <a:sym typeface="+mn-lt"/>
              </a:rPr>
              <a:t>、社会</a:t>
            </a:r>
            <a:r>
              <a:rPr lang="zh-CN" altLang="en-US" sz="2400" dirty="0">
                <a:cs typeface="+mn-ea"/>
                <a:sym typeface="+mn-lt"/>
              </a:rPr>
              <a:t>责任感、正确的胜负</a:t>
            </a:r>
            <a:r>
              <a:rPr lang="zh-CN" altLang="en-US" sz="2400" dirty="0" smtClean="0">
                <a:cs typeface="+mn-ea"/>
                <a:sym typeface="+mn-lt"/>
              </a:rPr>
              <a:t>观等；</a:t>
            </a:r>
            <a:endParaRPr lang="en-US" altLang="zh-CN" sz="2400" dirty="0">
              <a:cs typeface="+mn-ea"/>
              <a:sym typeface="+mn-lt"/>
            </a:endParaRPr>
          </a:p>
          <a:p>
            <a:pPr indent="432000">
              <a:lnSpc>
                <a:spcPct val="150000"/>
              </a:lnSpc>
              <a:spcBef>
                <a:spcPct val="0"/>
              </a:spcBef>
            </a:pPr>
            <a:r>
              <a:rPr lang="zh-CN" altLang="en-US" sz="2400" dirty="0">
                <a:solidFill>
                  <a:srgbClr val="C00000"/>
                </a:solidFill>
                <a:cs typeface="+mn-ea"/>
                <a:sym typeface="+mn-lt"/>
              </a:rPr>
              <a:t>体育精神</a:t>
            </a:r>
            <a:r>
              <a:rPr lang="zh-CN" altLang="en-US" sz="2400" dirty="0">
                <a:cs typeface="+mn-ea"/>
                <a:sym typeface="+mn-lt"/>
              </a:rPr>
              <a:t>包括自尊自信</a:t>
            </a:r>
            <a:r>
              <a:rPr lang="zh-CN" altLang="en-US" sz="2400" dirty="0" smtClean="0">
                <a:cs typeface="+mn-ea"/>
                <a:sym typeface="+mn-lt"/>
              </a:rPr>
              <a:t>、勇敢顽强、积极进取、超越自我等；</a:t>
            </a:r>
            <a:endParaRPr lang="en-US" altLang="zh-CN" sz="2400" dirty="0">
              <a:cs typeface="+mn-ea"/>
              <a:sym typeface="+mn-lt"/>
            </a:endParaRPr>
          </a:p>
          <a:p>
            <a:pPr indent="432000">
              <a:lnSpc>
                <a:spcPct val="150000"/>
              </a:lnSpc>
              <a:spcBef>
                <a:spcPct val="0"/>
              </a:spcBef>
            </a:pPr>
            <a:r>
              <a:rPr lang="zh-CN" altLang="en-US" sz="2400" dirty="0">
                <a:solidFill>
                  <a:srgbClr val="C00000"/>
                </a:solidFill>
                <a:cs typeface="+mn-ea"/>
                <a:sym typeface="+mn-lt"/>
              </a:rPr>
              <a:t>体育道德</a:t>
            </a:r>
            <a:r>
              <a:rPr lang="zh-CN" altLang="en-US" sz="2400" dirty="0">
                <a:cs typeface="+mn-ea"/>
                <a:sym typeface="+mn-lt"/>
              </a:rPr>
              <a:t>包括遵守规则、诚信自律、公平</a:t>
            </a:r>
            <a:r>
              <a:rPr lang="zh-CN" altLang="en-US" sz="2400" dirty="0" smtClean="0">
                <a:cs typeface="+mn-ea"/>
                <a:sym typeface="+mn-lt"/>
              </a:rPr>
              <a:t>正义等。</a:t>
            </a:r>
            <a:endParaRPr lang="en-US" altLang="zh-CN" sz="2400" dirty="0">
              <a:cs typeface="+mn-ea"/>
              <a:sym typeface="+mn-lt"/>
            </a:endParaRPr>
          </a:p>
        </p:txBody>
      </p:sp>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781108" y="2990871"/>
            <a:ext cx="7554693" cy="974953"/>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FB850"/>
          </a:solidFill>
          <a:ln w="22225" cap="flat" cmpd="sng" algn="ctr">
            <a:solidFill>
              <a:schemeClr val="accent4">
                <a:lumMod val="20000"/>
                <a:lumOff val="80000"/>
              </a:schemeClr>
            </a:solidFill>
            <a:prstDash val="solid"/>
            <a:miter lim="800000"/>
          </a:ln>
          <a:effectLst>
            <a:outerShdw blurRad="254000" dist="127000" dir="2700000" algn="tl" rotWithShape="0">
              <a:prstClr val="black">
                <a:alpha val="21000"/>
              </a:prstClr>
            </a:outerShdw>
            <a:reflection blurRad="6350" stA="50000" endA="300" endPos="5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 name="六边形 5"/>
          <p:cNvSpPr/>
          <p:nvPr/>
        </p:nvSpPr>
        <p:spPr>
          <a:xfrm>
            <a:off x="1524144" y="2949787"/>
            <a:ext cx="1192898" cy="1032978"/>
          </a:xfrm>
          <a:prstGeom prst="hexagon">
            <a:avLst/>
          </a:prstGeom>
          <a:solidFill>
            <a:srgbClr val="F5F5F5"/>
          </a:solidFill>
          <a:ln w="22225" cap="flat" cmpd="sng" algn="ctr">
            <a:gradFill flip="none" rotWithShape="1">
              <a:gsLst>
                <a:gs pos="39000">
                  <a:sysClr val="window" lastClr="FFFFFF"/>
                </a:gs>
                <a:gs pos="100000">
                  <a:sysClr val="window" lastClr="FFFFFF">
                    <a:lumMod val="85000"/>
                  </a:sysClr>
                </a:gs>
              </a:gsLst>
              <a:lin ang="2700000" scaled="1"/>
              <a:tileRect/>
            </a:gradFill>
            <a:prstDash val="solid"/>
            <a:miter lim="800000"/>
          </a:ln>
          <a:effectLst>
            <a:outerShdw blurRad="254000" dist="127000" dir="2700000" algn="tl" rotWithShape="0">
              <a:prstClr val="black">
                <a:alpha val="2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 name="任意多边形 6"/>
          <p:cNvSpPr/>
          <p:nvPr/>
        </p:nvSpPr>
        <p:spPr>
          <a:xfrm>
            <a:off x="1795878" y="3112550"/>
            <a:ext cx="604814" cy="711651"/>
          </a:xfrm>
          <a:custGeom>
            <a:avLst/>
            <a:gdLst>
              <a:gd name="connsiteX0" fmla="*/ 99863 w 537790"/>
              <a:gd name="connsiteY0" fmla="*/ 197762 h 629959"/>
              <a:gd name="connsiteX1" fmla="*/ 440382 w 537790"/>
              <a:gd name="connsiteY1" fmla="*/ 197762 h 629959"/>
              <a:gd name="connsiteX2" fmla="*/ 440382 w 537790"/>
              <a:gd name="connsiteY2" fmla="*/ 475252 h 629959"/>
              <a:gd name="connsiteX3" fmla="*/ 431378 w 537790"/>
              <a:gd name="connsiteY3" fmla="*/ 496535 h 629959"/>
              <a:gd name="connsiteX4" fmla="*/ 410095 w 537790"/>
              <a:gd name="connsiteY4" fmla="*/ 505539 h 629959"/>
              <a:gd name="connsiteX5" fmla="*/ 376535 w 537790"/>
              <a:gd name="connsiteY5" fmla="*/ 505539 h 629959"/>
              <a:gd name="connsiteX6" fmla="*/ 376535 w 537790"/>
              <a:gd name="connsiteY6" fmla="*/ 591487 h 629959"/>
              <a:gd name="connsiteX7" fmla="*/ 365075 w 537790"/>
              <a:gd name="connsiteY7" fmla="*/ 618500 h 629959"/>
              <a:gd name="connsiteX8" fmla="*/ 338063 w 537790"/>
              <a:gd name="connsiteY8" fmla="*/ 629959 h 629959"/>
              <a:gd name="connsiteX9" fmla="*/ 311050 w 537790"/>
              <a:gd name="connsiteY9" fmla="*/ 618500 h 629959"/>
              <a:gd name="connsiteX10" fmla="*/ 299591 w 537790"/>
              <a:gd name="connsiteY10" fmla="*/ 591487 h 629959"/>
              <a:gd name="connsiteX11" fmla="*/ 299591 w 537790"/>
              <a:gd name="connsiteY11" fmla="*/ 505539 h 629959"/>
              <a:gd name="connsiteX12" fmla="*/ 239836 w 537790"/>
              <a:gd name="connsiteY12" fmla="*/ 505539 h 629959"/>
              <a:gd name="connsiteX13" fmla="*/ 239836 w 537790"/>
              <a:gd name="connsiteY13" fmla="*/ 591487 h 629959"/>
              <a:gd name="connsiteX14" fmla="*/ 228786 w 537790"/>
              <a:gd name="connsiteY14" fmla="*/ 618909 h 629959"/>
              <a:gd name="connsiteX15" fmla="*/ 202183 w 537790"/>
              <a:gd name="connsiteY15" fmla="*/ 629959 h 629959"/>
              <a:gd name="connsiteX16" fmla="*/ 174761 w 537790"/>
              <a:gd name="connsiteY16" fmla="*/ 618909 h 629959"/>
              <a:gd name="connsiteX17" fmla="*/ 163711 w 537790"/>
              <a:gd name="connsiteY17" fmla="*/ 591487 h 629959"/>
              <a:gd name="connsiteX18" fmla="*/ 163711 w 537790"/>
              <a:gd name="connsiteY18" fmla="*/ 505539 h 629959"/>
              <a:gd name="connsiteX19" fmla="*/ 129331 w 537790"/>
              <a:gd name="connsiteY19" fmla="*/ 505539 h 629959"/>
              <a:gd name="connsiteX20" fmla="*/ 108867 w 537790"/>
              <a:gd name="connsiteY20" fmla="*/ 496535 h 629959"/>
              <a:gd name="connsiteX21" fmla="*/ 99863 w 537790"/>
              <a:gd name="connsiteY21" fmla="*/ 475252 h 629959"/>
              <a:gd name="connsiteX22" fmla="*/ 499317 w 537790"/>
              <a:gd name="connsiteY22" fmla="*/ 196943 h 629959"/>
              <a:gd name="connsiteX23" fmla="*/ 526330 w 537790"/>
              <a:gd name="connsiteY23" fmla="*/ 208403 h 629959"/>
              <a:gd name="connsiteX24" fmla="*/ 537790 w 537790"/>
              <a:gd name="connsiteY24" fmla="*/ 236233 h 629959"/>
              <a:gd name="connsiteX25" fmla="*/ 537790 w 537790"/>
              <a:gd name="connsiteY25" fmla="*/ 387666 h 629959"/>
              <a:gd name="connsiteX26" fmla="*/ 526739 w 537790"/>
              <a:gd name="connsiteY26" fmla="*/ 415497 h 629959"/>
              <a:gd name="connsiteX27" fmla="*/ 499317 w 537790"/>
              <a:gd name="connsiteY27" fmla="*/ 426957 h 629959"/>
              <a:gd name="connsiteX28" fmla="*/ 471896 w 537790"/>
              <a:gd name="connsiteY28" fmla="*/ 415497 h 629959"/>
              <a:gd name="connsiteX29" fmla="*/ 460845 w 537790"/>
              <a:gd name="connsiteY29" fmla="*/ 387666 h 629959"/>
              <a:gd name="connsiteX30" fmla="*/ 460845 w 537790"/>
              <a:gd name="connsiteY30" fmla="*/ 236233 h 629959"/>
              <a:gd name="connsiteX31" fmla="*/ 472305 w 537790"/>
              <a:gd name="connsiteY31" fmla="*/ 208403 h 629959"/>
              <a:gd name="connsiteX32" fmla="*/ 499317 w 537790"/>
              <a:gd name="connsiteY32" fmla="*/ 196943 h 629959"/>
              <a:gd name="connsiteX33" fmla="*/ 38471 w 537790"/>
              <a:gd name="connsiteY33" fmla="*/ 196943 h 629959"/>
              <a:gd name="connsiteX34" fmla="*/ 65075 w 537790"/>
              <a:gd name="connsiteY34" fmla="*/ 208403 h 629959"/>
              <a:gd name="connsiteX35" fmla="*/ 76125 w 537790"/>
              <a:gd name="connsiteY35" fmla="*/ 236233 h 629959"/>
              <a:gd name="connsiteX36" fmla="*/ 76125 w 537790"/>
              <a:gd name="connsiteY36" fmla="*/ 387666 h 629959"/>
              <a:gd name="connsiteX37" fmla="*/ 65075 w 537790"/>
              <a:gd name="connsiteY37" fmla="*/ 415497 h 629959"/>
              <a:gd name="connsiteX38" fmla="*/ 38471 w 537790"/>
              <a:gd name="connsiteY38" fmla="*/ 426957 h 629959"/>
              <a:gd name="connsiteX39" fmla="*/ 11050 w 537790"/>
              <a:gd name="connsiteY39" fmla="*/ 415497 h 629959"/>
              <a:gd name="connsiteX40" fmla="*/ 0 w 537790"/>
              <a:gd name="connsiteY40" fmla="*/ 387666 h 629959"/>
              <a:gd name="connsiteX41" fmla="*/ 0 w 537790"/>
              <a:gd name="connsiteY41" fmla="*/ 236233 h 629959"/>
              <a:gd name="connsiteX42" fmla="*/ 11050 w 537790"/>
              <a:gd name="connsiteY42" fmla="*/ 208403 h 629959"/>
              <a:gd name="connsiteX43" fmla="*/ 38471 w 537790"/>
              <a:gd name="connsiteY43" fmla="*/ 196943 h 629959"/>
              <a:gd name="connsiteX44" fmla="*/ 342972 w 537790"/>
              <a:gd name="connsiteY44" fmla="*/ 88894 h 629959"/>
              <a:gd name="connsiteX45" fmla="*/ 329876 w 537790"/>
              <a:gd name="connsiteY45" fmla="*/ 94624 h 629959"/>
              <a:gd name="connsiteX46" fmla="*/ 324146 w 537790"/>
              <a:gd name="connsiteY46" fmla="*/ 107720 h 629959"/>
              <a:gd name="connsiteX47" fmla="*/ 329876 w 537790"/>
              <a:gd name="connsiteY47" fmla="*/ 121227 h 629959"/>
              <a:gd name="connsiteX48" fmla="*/ 342972 w 537790"/>
              <a:gd name="connsiteY48" fmla="*/ 126547 h 629959"/>
              <a:gd name="connsiteX49" fmla="*/ 356479 w 537790"/>
              <a:gd name="connsiteY49" fmla="*/ 121227 h 629959"/>
              <a:gd name="connsiteX50" fmla="*/ 361799 w 537790"/>
              <a:gd name="connsiteY50" fmla="*/ 107720 h 629959"/>
              <a:gd name="connsiteX51" fmla="*/ 356479 w 537790"/>
              <a:gd name="connsiteY51" fmla="*/ 94624 h 629959"/>
              <a:gd name="connsiteX52" fmla="*/ 342972 w 537790"/>
              <a:gd name="connsiteY52" fmla="*/ 88894 h 629959"/>
              <a:gd name="connsiteX53" fmla="*/ 197270 w 537790"/>
              <a:gd name="connsiteY53" fmla="*/ 88894 h 629959"/>
              <a:gd name="connsiteX54" fmla="*/ 184173 w 537790"/>
              <a:gd name="connsiteY54" fmla="*/ 94624 h 629959"/>
              <a:gd name="connsiteX55" fmla="*/ 178443 w 537790"/>
              <a:gd name="connsiteY55" fmla="*/ 107720 h 629959"/>
              <a:gd name="connsiteX56" fmla="*/ 184173 w 537790"/>
              <a:gd name="connsiteY56" fmla="*/ 121227 h 629959"/>
              <a:gd name="connsiteX57" fmla="*/ 197270 w 537790"/>
              <a:gd name="connsiteY57" fmla="*/ 126547 h 629959"/>
              <a:gd name="connsiteX58" fmla="*/ 210776 w 537790"/>
              <a:gd name="connsiteY58" fmla="*/ 121227 h 629959"/>
              <a:gd name="connsiteX59" fmla="*/ 216097 w 537790"/>
              <a:gd name="connsiteY59" fmla="*/ 107720 h 629959"/>
              <a:gd name="connsiteX60" fmla="*/ 210776 w 537790"/>
              <a:gd name="connsiteY60" fmla="*/ 94624 h 629959"/>
              <a:gd name="connsiteX61" fmla="*/ 197270 w 537790"/>
              <a:gd name="connsiteY61" fmla="*/ 88894 h 629959"/>
              <a:gd name="connsiteX62" fmla="*/ 375920 w 537790"/>
              <a:gd name="connsiteY62" fmla="*/ 81 h 629959"/>
              <a:gd name="connsiteX63" fmla="*/ 379807 w 537790"/>
              <a:gd name="connsiteY63" fmla="*/ 1308 h 629959"/>
              <a:gd name="connsiteX64" fmla="*/ 381445 w 537790"/>
              <a:gd name="connsiteY64" fmla="*/ 9494 h 629959"/>
              <a:gd name="connsiteX65" fmla="*/ 349521 w 537790"/>
              <a:gd name="connsiteY65" fmla="*/ 54514 h 629959"/>
              <a:gd name="connsiteX66" fmla="*/ 412141 w 537790"/>
              <a:gd name="connsiteY66" fmla="*/ 104446 h 629959"/>
              <a:gd name="connsiteX67" fmla="*/ 439562 w 537790"/>
              <a:gd name="connsiteY67" fmla="*/ 174023 h 629959"/>
              <a:gd name="connsiteX68" fmla="*/ 99044 w 537790"/>
              <a:gd name="connsiteY68" fmla="*/ 174023 h 629959"/>
              <a:gd name="connsiteX69" fmla="*/ 126056 w 537790"/>
              <a:gd name="connsiteY69" fmla="*/ 104037 h 629959"/>
              <a:gd name="connsiteX70" fmla="*/ 188266 w 537790"/>
              <a:gd name="connsiteY70" fmla="*/ 54514 h 629959"/>
              <a:gd name="connsiteX71" fmla="*/ 156343 w 537790"/>
              <a:gd name="connsiteY71" fmla="*/ 9494 h 629959"/>
              <a:gd name="connsiteX72" fmla="*/ 157979 w 537790"/>
              <a:gd name="connsiteY72" fmla="*/ 1308 h 629959"/>
              <a:gd name="connsiteX73" fmla="*/ 166165 w 537790"/>
              <a:gd name="connsiteY73" fmla="*/ 2946 h 629959"/>
              <a:gd name="connsiteX74" fmla="*/ 198907 w 537790"/>
              <a:gd name="connsiteY74" fmla="*/ 50422 h 629959"/>
              <a:gd name="connsiteX75" fmla="*/ 269303 w 537790"/>
              <a:gd name="connsiteY75" fmla="*/ 37325 h 629959"/>
              <a:gd name="connsiteX76" fmla="*/ 339699 w 537790"/>
              <a:gd name="connsiteY76" fmla="*/ 50422 h 629959"/>
              <a:gd name="connsiteX77" fmla="*/ 372441 w 537790"/>
              <a:gd name="connsiteY77" fmla="*/ 2946 h 629959"/>
              <a:gd name="connsiteX78" fmla="*/ 375920 w 537790"/>
              <a:gd name="connsiteY78" fmla="*/ 81 h 62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7790" h="629959">
                <a:moveTo>
                  <a:pt x="99863" y="197762"/>
                </a:moveTo>
                <a:lnTo>
                  <a:pt x="440382" y="197762"/>
                </a:lnTo>
                <a:lnTo>
                  <a:pt x="440382" y="475252"/>
                </a:lnTo>
                <a:cubicBezTo>
                  <a:pt x="440382" y="483438"/>
                  <a:pt x="437380" y="490532"/>
                  <a:pt x="431378" y="496535"/>
                </a:cubicBezTo>
                <a:cubicBezTo>
                  <a:pt x="425375" y="502538"/>
                  <a:pt x="418281" y="505539"/>
                  <a:pt x="410095" y="505539"/>
                </a:cubicBezTo>
                <a:lnTo>
                  <a:pt x="376535" y="505539"/>
                </a:lnTo>
                <a:lnTo>
                  <a:pt x="376535" y="591487"/>
                </a:lnTo>
                <a:cubicBezTo>
                  <a:pt x="376535" y="601856"/>
                  <a:pt x="372715" y="610860"/>
                  <a:pt x="365075" y="618500"/>
                </a:cubicBezTo>
                <a:cubicBezTo>
                  <a:pt x="357435" y="626139"/>
                  <a:pt x="348431" y="629959"/>
                  <a:pt x="338063" y="629959"/>
                </a:cubicBezTo>
                <a:cubicBezTo>
                  <a:pt x="327694" y="629959"/>
                  <a:pt x="318690" y="626139"/>
                  <a:pt x="311050" y="618500"/>
                </a:cubicBezTo>
                <a:cubicBezTo>
                  <a:pt x="303410" y="610860"/>
                  <a:pt x="299591" y="601856"/>
                  <a:pt x="299591" y="591487"/>
                </a:cubicBezTo>
                <a:lnTo>
                  <a:pt x="299591" y="505539"/>
                </a:lnTo>
                <a:lnTo>
                  <a:pt x="239836" y="505539"/>
                </a:lnTo>
                <a:lnTo>
                  <a:pt x="239836" y="591487"/>
                </a:lnTo>
                <a:cubicBezTo>
                  <a:pt x="239836" y="602401"/>
                  <a:pt x="236153" y="611542"/>
                  <a:pt x="228786" y="618909"/>
                </a:cubicBezTo>
                <a:cubicBezTo>
                  <a:pt x="221419" y="626276"/>
                  <a:pt x="212551" y="629959"/>
                  <a:pt x="202183" y="629959"/>
                </a:cubicBezTo>
                <a:cubicBezTo>
                  <a:pt x="191268" y="629959"/>
                  <a:pt x="182128" y="626276"/>
                  <a:pt x="174761" y="618909"/>
                </a:cubicBezTo>
                <a:cubicBezTo>
                  <a:pt x="167393" y="611542"/>
                  <a:pt x="163711" y="602401"/>
                  <a:pt x="163711" y="591487"/>
                </a:cubicBezTo>
                <a:lnTo>
                  <a:pt x="163711" y="505539"/>
                </a:lnTo>
                <a:lnTo>
                  <a:pt x="129331" y="505539"/>
                </a:lnTo>
                <a:cubicBezTo>
                  <a:pt x="121691" y="505539"/>
                  <a:pt x="114870" y="502538"/>
                  <a:pt x="108867" y="496535"/>
                </a:cubicBezTo>
                <a:cubicBezTo>
                  <a:pt x="102864" y="490532"/>
                  <a:pt x="99863" y="483438"/>
                  <a:pt x="99863" y="475252"/>
                </a:cubicBezTo>
                <a:close/>
                <a:moveTo>
                  <a:pt x="499317" y="196943"/>
                </a:moveTo>
                <a:cubicBezTo>
                  <a:pt x="509686" y="196943"/>
                  <a:pt x="518690" y="200763"/>
                  <a:pt x="526330" y="208403"/>
                </a:cubicBezTo>
                <a:cubicBezTo>
                  <a:pt x="533970" y="216043"/>
                  <a:pt x="537790" y="225320"/>
                  <a:pt x="537790" y="236233"/>
                </a:cubicBezTo>
                <a:lnTo>
                  <a:pt x="537790" y="387666"/>
                </a:lnTo>
                <a:cubicBezTo>
                  <a:pt x="537790" y="398580"/>
                  <a:pt x="534106" y="407857"/>
                  <a:pt x="526739" y="415497"/>
                </a:cubicBezTo>
                <a:cubicBezTo>
                  <a:pt x="519373" y="423137"/>
                  <a:pt x="510232" y="426957"/>
                  <a:pt x="499317" y="426957"/>
                </a:cubicBezTo>
                <a:cubicBezTo>
                  <a:pt x="488404" y="426957"/>
                  <a:pt x="479263" y="423137"/>
                  <a:pt x="471896" y="415497"/>
                </a:cubicBezTo>
                <a:cubicBezTo>
                  <a:pt x="464529" y="407857"/>
                  <a:pt x="460845" y="398580"/>
                  <a:pt x="460845" y="387666"/>
                </a:cubicBezTo>
                <a:lnTo>
                  <a:pt x="460845" y="236233"/>
                </a:lnTo>
                <a:cubicBezTo>
                  <a:pt x="460845" y="225320"/>
                  <a:pt x="464665" y="216043"/>
                  <a:pt x="472305" y="208403"/>
                </a:cubicBezTo>
                <a:cubicBezTo>
                  <a:pt x="479945" y="200763"/>
                  <a:pt x="488949" y="196943"/>
                  <a:pt x="499317" y="196943"/>
                </a:cubicBezTo>
                <a:close/>
                <a:moveTo>
                  <a:pt x="38471" y="196943"/>
                </a:moveTo>
                <a:cubicBezTo>
                  <a:pt x="48840" y="196943"/>
                  <a:pt x="57707" y="200763"/>
                  <a:pt x="65075" y="208403"/>
                </a:cubicBezTo>
                <a:cubicBezTo>
                  <a:pt x="72442" y="216043"/>
                  <a:pt x="76125" y="225320"/>
                  <a:pt x="76125" y="236233"/>
                </a:cubicBezTo>
                <a:lnTo>
                  <a:pt x="76125" y="387666"/>
                </a:lnTo>
                <a:cubicBezTo>
                  <a:pt x="76125" y="398580"/>
                  <a:pt x="72442" y="407857"/>
                  <a:pt x="65075" y="415497"/>
                </a:cubicBezTo>
                <a:cubicBezTo>
                  <a:pt x="57707" y="423137"/>
                  <a:pt x="48840" y="426957"/>
                  <a:pt x="38471" y="426957"/>
                </a:cubicBezTo>
                <a:cubicBezTo>
                  <a:pt x="27557" y="426957"/>
                  <a:pt x="18417" y="423137"/>
                  <a:pt x="11050" y="415497"/>
                </a:cubicBezTo>
                <a:cubicBezTo>
                  <a:pt x="3683" y="407857"/>
                  <a:pt x="0" y="398580"/>
                  <a:pt x="0" y="387666"/>
                </a:cubicBezTo>
                <a:lnTo>
                  <a:pt x="0" y="236233"/>
                </a:lnTo>
                <a:cubicBezTo>
                  <a:pt x="0" y="225320"/>
                  <a:pt x="3683" y="216043"/>
                  <a:pt x="11050" y="208403"/>
                </a:cubicBezTo>
                <a:cubicBezTo>
                  <a:pt x="18417" y="200763"/>
                  <a:pt x="27557" y="196943"/>
                  <a:pt x="38471" y="196943"/>
                </a:cubicBezTo>
                <a:close/>
                <a:moveTo>
                  <a:pt x="342972" y="88894"/>
                </a:moveTo>
                <a:cubicBezTo>
                  <a:pt x="338062" y="88894"/>
                  <a:pt x="333696" y="90804"/>
                  <a:pt x="329876" y="94624"/>
                </a:cubicBezTo>
                <a:cubicBezTo>
                  <a:pt x="326056" y="98444"/>
                  <a:pt x="324146" y="102809"/>
                  <a:pt x="324146" y="107720"/>
                </a:cubicBezTo>
                <a:cubicBezTo>
                  <a:pt x="324146" y="113178"/>
                  <a:pt x="326056" y="117680"/>
                  <a:pt x="329876" y="121227"/>
                </a:cubicBezTo>
                <a:cubicBezTo>
                  <a:pt x="333696" y="124774"/>
                  <a:pt x="338062" y="126547"/>
                  <a:pt x="342972" y="126547"/>
                </a:cubicBezTo>
                <a:cubicBezTo>
                  <a:pt x="348430" y="126547"/>
                  <a:pt x="352932" y="124774"/>
                  <a:pt x="356479" y="121227"/>
                </a:cubicBezTo>
                <a:cubicBezTo>
                  <a:pt x="360026" y="117680"/>
                  <a:pt x="361799" y="113178"/>
                  <a:pt x="361799" y="107720"/>
                </a:cubicBezTo>
                <a:cubicBezTo>
                  <a:pt x="361799" y="102809"/>
                  <a:pt x="360026" y="98444"/>
                  <a:pt x="356479" y="94624"/>
                </a:cubicBezTo>
                <a:cubicBezTo>
                  <a:pt x="352932" y="90804"/>
                  <a:pt x="348430" y="88894"/>
                  <a:pt x="342972" y="88894"/>
                </a:cubicBezTo>
                <a:close/>
                <a:moveTo>
                  <a:pt x="197270" y="88894"/>
                </a:moveTo>
                <a:cubicBezTo>
                  <a:pt x="192359" y="88894"/>
                  <a:pt x="187993" y="90804"/>
                  <a:pt x="184173" y="94624"/>
                </a:cubicBezTo>
                <a:cubicBezTo>
                  <a:pt x="180353" y="98444"/>
                  <a:pt x="178443" y="102809"/>
                  <a:pt x="178443" y="107720"/>
                </a:cubicBezTo>
                <a:cubicBezTo>
                  <a:pt x="178443" y="113178"/>
                  <a:pt x="180353" y="117680"/>
                  <a:pt x="184173" y="121227"/>
                </a:cubicBezTo>
                <a:cubicBezTo>
                  <a:pt x="187993" y="124774"/>
                  <a:pt x="192359" y="126547"/>
                  <a:pt x="197270" y="126547"/>
                </a:cubicBezTo>
                <a:cubicBezTo>
                  <a:pt x="202727" y="126547"/>
                  <a:pt x="207229" y="124774"/>
                  <a:pt x="210776" y="121227"/>
                </a:cubicBezTo>
                <a:cubicBezTo>
                  <a:pt x="214323" y="117680"/>
                  <a:pt x="216097" y="113178"/>
                  <a:pt x="216097" y="107720"/>
                </a:cubicBezTo>
                <a:cubicBezTo>
                  <a:pt x="216097" y="102809"/>
                  <a:pt x="214323" y="98444"/>
                  <a:pt x="210776" y="94624"/>
                </a:cubicBezTo>
                <a:cubicBezTo>
                  <a:pt x="207229" y="90804"/>
                  <a:pt x="202727" y="88894"/>
                  <a:pt x="197270" y="88894"/>
                </a:cubicBezTo>
                <a:close/>
                <a:moveTo>
                  <a:pt x="375920" y="81"/>
                </a:moveTo>
                <a:cubicBezTo>
                  <a:pt x="377148" y="-192"/>
                  <a:pt x="378444" y="217"/>
                  <a:pt x="379807" y="1308"/>
                </a:cubicBezTo>
                <a:cubicBezTo>
                  <a:pt x="382536" y="3491"/>
                  <a:pt x="383082" y="6220"/>
                  <a:pt x="381445" y="9494"/>
                </a:cubicBezTo>
                <a:lnTo>
                  <a:pt x="349521" y="54514"/>
                </a:lnTo>
                <a:cubicBezTo>
                  <a:pt x="375169" y="66520"/>
                  <a:pt x="396042" y="83164"/>
                  <a:pt x="412141" y="104446"/>
                </a:cubicBezTo>
                <a:cubicBezTo>
                  <a:pt x="428239" y="125729"/>
                  <a:pt x="437379" y="148921"/>
                  <a:pt x="439562" y="174023"/>
                </a:cubicBezTo>
                <a:lnTo>
                  <a:pt x="99044" y="174023"/>
                </a:lnTo>
                <a:cubicBezTo>
                  <a:pt x="101226" y="148375"/>
                  <a:pt x="110230" y="125047"/>
                  <a:pt x="126056" y="104037"/>
                </a:cubicBezTo>
                <a:cubicBezTo>
                  <a:pt x="141881" y="83027"/>
                  <a:pt x="162618" y="66520"/>
                  <a:pt x="188266" y="54514"/>
                </a:cubicBezTo>
                <a:lnTo>
                  <a:pt x="156343" y="9494"/>
                </a:lnTo>
                <a:cubicBezTo>
                  <a:pt x="154705" y="6220"/>
                  <a:pt x="155251" y="3491"/>
                  <a:pt x="157979" y="1308"/>
                </a:cubicBezTo>
                <a:cubicBezTo>
                  <a:pt x="160708" y="-329"/>
                  <a:pt x="163436" y="217"/>
                  <a:pt x="166165" y="2946"/>
                </a:cubicBezTo>
                <a:lnTo>
                  <a:pt x="198907" y="50422"/>
                </a:lnTo>
                <a:cubicBezTo>
                  <a:pt x="221826" y="41690"/>
                  <a:pt x="245292" y="37325"/>
                  <a:pt x="269303" y="37325"/>
                </a:cubicBezTo>
                <a:cubicBezTo>
                  <a:pt x="292768" y="37325"/>
                  <a:pt x="316233" y="41690"/>
                  <a:pt x="339699" y="50422"/>
                </a:cubicBezTo>
                <a:lnTo>
                  <a:pt x="372441" y="2946"/>
                </a:lnTo>
                <a:cubicBezTo>
                  <a:pt x="373532" y="1308"/>
                  <a:pt x="374692" y="353"/>
                  <a:pt x="375920" y="81"/>
                </a:cubicBezTo>
                <a:close/>
              </a:path>
            </a:pathLst>
          </a:custGeom>
          <a:solidFill>
            <a:srgbClr val="FFB85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 name="TextBox 6"/>
          <p:cNvSpPr txBox="1"/>
          <p:nvPr/>
        </p:nvSpPr>
        <p:spPr>
          <a:xfrm>
            <a:off x="3328304" y="3184471"/>
            <a:ext cx="6431428" cy="553998"/>
          </a:xfrm>
          <a:prstGeom prst="rect">
            <a:avLst/>
          </a:prstGeom>
          <a:noFill/>
        </p:spPr>
        <p:txBody>
          <a:bodyPr vert="horz" wrap="square" lIns="0" tIns="0" rIns="0" bIns="0" rtlCol="0" anchor="ctr">
            <a:spAutoFit/>
          </a:bodyPr>
          <a:lstStyle/>
          <a:p>
            <a:pPr lvl="0" algn="ctr">
              <a:defRPr/>
            </a:pPr>
            <a:r>
              <a:rPr lang="zh-CN" altLang="en-US" sz="3600" b="1" kern="0" dirty="0" smtClean="0">
                <a:solidFill>
                  <a:schemeClr val="tx1">
                    <a:lumMod val="75000"/>
                    <a:lumOff val="25000"/>
                  </a:schemeClr>
                </a:solidFill>
                <a:latin typeface="微软雅黑" pitchFamily="34" charset="-122"/>
                <a:ea typeface="微软雅黑" pitchFamily="34" charset="-122"/>
              </a:rPr>
              <a:t>如何理解体育与健康学业质量</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01515" y="741469"/>
            <a:ext cx="7837714" cy="56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666" b="1">
                <a:latin typeface="+mn-lt"/>
                <a:ea typeface="+mn-ea"/>
                <a:cs typeface="+mn-ea"/>
                <a:sym typeface="+mn-lt"/>
              </a:rPr>
              <a:t>体育品德评价案例：</a:t>
            </a:r>
            <a:r>
              <a:rPr lang="zh-CN" altLang="en-US" sz="2666" b="1">
                <a:solidFill>
                  <a:srgbClr val="C00000"/>
                </a:solidFill>
                <a:latin typeface="+mn-lt"/>
                <a:ea typeface="+mn-ea"/>
                <a:cs typeface="+mn-ea"/>
                <a:sym typeface="+mn-lt"/>
              </a:rPr>
              <a:t>健美操评价中的体育品德评价</a:t>
            </a:r>
            <a:endParaRPr lang="en-US" altLang="zh-CN" sz="2666" b="1">
              <a:solidFill>
                <a:srgbClr val="C00000"/>
              </a:solidFill>
              <a:latin typeface="+mn-lt"/>
              <a:ea typeface="+mn-ea"/>
              <a:cs typeface="+mn-ea"/>
              <a:sym typeface="+mn-lt"/>
            </a:endParaRPr>
          </a:p>
        </p:txBody>
      </p:sp>
      <p:sp>
        <p:nvSpPr>
          <p:cNvPr id="6" name="Rectangle 2"/>
          <p:cNvSpPr txBox="1">
            <a:spLocks noChangeArrowheads="1"/>
          </p:cNvSpPr>
          <p:nvPr/>
        </p:nvSpPr>
        <p:spPr>
          <a:xfrm>
            <a:off x="2001515" y="285662"/>
            <a:ext cx="9998163" cy="719445"/>
          </a:xfrm>
          <a:prstGeom prst="rect">
            <a:avLst/>
          </a:prstGeom>
        </p:spPr>
        <p:txBody>
          <a:bodyPr/>
          <a:lstStyle/>
          <a:p>
            <a:pPr algn="ctr" eaLnBrk="1" hangingPunct="1">
              <a:lnSpc>
                <a:spcPct val="130000"/>
              </a:lnSpc>
              <a:defRPr/>
            </a:pPr>
            <a:r>
              <a:rPr lang="zh-CN" altLang="en-US" sz="3732" b="1" kern="0" dirty="0">
                <a:solidFill>
                  <a:srgbClr val="990000"/>
                </a:solidFill>
                <a:effectLst>
                  <a:outerShdw blurRad="38100" dist="38100" dir="2700000" algn="tl">
                    <a:srgbClr val="C0C0C0"/>
                  </a:outerShdw>
                </a:effectLst>
                <a:cs typeface="+mn-ea"/>
                <a:sym typeface="+mn-lt"/>
              </a:rPr>
              <a:t/>
            </a:r>
            <a:br>
              <a:rPr lang="zh-CN" altLang="en-US" sz="3732" b="1" kern="0" dirty="0">
                <a:solidFill>
                  <a:srgbClr val="990000"/>
                </a:solidFill>
                <a:effectLst>
                  <a:outerShdw blurRad="38100" dist="38100" dir="2700000" algn="tl">
                    <a:srgbClr val="C0C0C0"/>
                  </a:outerShdw>
                </a:effectLst>
                <a:cs typeface="+mn-ea"/>
                <a:sym typeface="+mn-lt"/>
              </a:rPr>
            </a:br>
            <a:endParaRPr lang="zh-CN" altLang="en-US" sz="3732" b="1" kern="0" dirty="0">
              <a:solidFill>
                <a:srgbClr val="990000"/>
              </a:solidFill>
              <a:effectLst>
                <a:outerShdw blurRad="38100" dist="38100" dir="2700000" algn="tl">
                  <a:srgbClr val="C0C0C0"/>
                </a:outerShdw>
              </a:effectLst>
              <a:cs typeface="+mn-ea"/>
              <a:sym typeface="+mn-lt"/>
            </a:endParaRPr>
          </a:p>
        </p:txBody>
      </p:sp>
      <p:sp>
        <p:nvSpPr>
          <p:cNvPr id="34821" name="矩形 8"/>
          <p:cNvSpPr>
            <a:spLocks noChangeArrowheads="1"/>
          </p:cNvSpPr>
          <p:nvPr/>
        </p:nvSpPr>
        <p:spPr bwMode="auto">
          <a:xfrm>
            <a:off x="380647" y="1568078"/>
            <a:ext cx="4902804" cy="489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2399" dirty="0" smtClean="0">
                <a:latin typeface="+mn-lt"/>
                <a:ea typeface="+mn-ea"/>
                <a:cs typeface="+mn-ea"/>
                <a:sym typeface="+mn-lt"/>
              </a:rPr>
              <a:t>  在</a:t>
            </a:r>
            <a:r>
              <a:rPr lang="zh-CN" altLang="en-US" sz="2399" dirty="0">
                <a:latin typeface="+mn-lt"/>
                <a:ea typeface="+mn-ea"/>
                <a:cs typeface="+mn-ea"/>
                <a:sym typeface="+mn-lt"/>
              </a:rPr>
              <a:t>毕业季的情境性下，要求学生和队友共同编排一段</a:t>
            </a:r>
            <a:r>
              <a:rPr lang="en-US" altLang="zh-CN" sz="2399" dirty="0">
                <a:latin typeface="+mn-lt"/>
                <a:ea typeface="+mn-ea"/>
                <a:cs typeface="+mn-ea"/>
                <a:sym typeface="+mn-lt"/>
              </a:rPr>
              <a:t>16</a:t>
            </a:r>
            <a:r>
              <a:rPr lang="zh-CN" altLang="en-US" sz="2399" dirty="0">
                <a:latin typeface="+mn-lt"/>
                <a:ea typeface="+mn-ea"/>
                <a:cs typeface="+mn-ea"/>
                <a:sym typeface="+mn-lt"/>
              </a:rPr>
              <a:t>个</a:t>
            </a:r>
            <a:r>
              <a:rPr lang="en-US" altLang="zh-CN" sz="2399" dirty="0">
                <a:latin typeface="+mn-lt"/>
                <a:ea typeface="+mn-ea"/>
                <a:cs typeface="+mn-ea"/>
                <a:sym typeface="+mn-lt"/>
              </a:rPr>
              <a:t>8</a:t>
            </a:r>
            <a:r>
              <a:rPr lang="zh-CN" altLang="en-US" sz="2399" dirty="0">
                <a:latin typeface="+mn-lt"/>
                <a:ea typeface="+mn-ea"/>
                <a:cs typeface="+mn-ea"/>
                <a:sym typeface="+mn-lt"/>
              </a:rPr>
              <a:t>拍的有氧舞蹈，庆祝毕业，并结合给定的音乐进行展示，准备时间限时</a:t>
            </a:r>
            <a:r>
              <a:rPr lang="en-US" altLang="zh-CN" sz="2399" dirty="0">
                <a:latin typeface="+mn-lt"/>
                <a:ea typeface="+mn-ea"/>
                <a:cs typeface="+mn-ea"/>
                <a:sym typeface="+mn-lt"/>
              </a:rPr>
              <a:t>30</a:t>
            </a:r>
            <a:r>
              <a:rPr lang="zh-CN" altLang="en-US" sz="2399" dirty="0">
                <a:latin typeface="+mn-lt"/>
                <a:ea typeface="+mn-ea"/>
                <a:cs typeface="+mn-ea"/>
                <a:sym typeface="+mn-lt"/>
              </a:rPr>
              <a:t>分钟。 在这个过程中，体育教师</a:t>
            </a:r>
            <a:r>
              <a:rPr lang="zh-CN" altLang="en-US" sz="2399" dirty="0">
                <a:solidFill>
                  <a:srgbClr val="C00000"/>
                </a:solidFill>
                <a:latin typeface="+mn-lt"/>
                <a:ea typeface="+mn-ea"/>
                <a:cs typeface="+mn-ea"/>
                <a:sym typeface="+mn-lt"/>
              </a:rPr>
              <a:t>不仅</a:t>
            </a:r>
            <a:r>
              <a:rPr lang="zh-CN" altLang="en-US" sz="2399" dirty="0">
                <a:latin typeface="+mn-lt"/>
                <a:ea typeface="+mn-ea"/>
                <a:cs typeface="+mn-ea"/>
                <a:sym typeface="+mn-lt"/>
              </a:rPr>
              <a:t>可以</a:t>
            </a:r>
            <a:r>
              <a:rPr lang="zh-CN" altLang="en-US" sz="2399" dirty="0">
                <a:solidFill>
                  <a:srgbClr val="C00000"/>
                </a:solidFill>
                <a:latin typeface="+mn-lt"/>
                <a:ea typeface="+mn-ea"/>
                <a:cs typeface="+mn-ea"/>
                <a:sym typeface="+mn-lt"/>
              </a:rPr>
              <a:t>对学生编排有氧舞蹈的技能水平、音乐的节律及创新性</a:t>
            </a:r>
            <a:r>
              <a:rPr lang="zh-CN" altLang="en-US" sz="2399" dirty="0">
                <a:latin typeface="+mn-lt"/>
                <a:ea typeface="+mn-ea"/>
                <a:cs typeface="+mn-ea"/>
                <a:sym typeface="+mn-lt"/>
              </a:rPr>
              <a:t>等进行评价，还可以针对高中三年级学生</a:t>
            </a:r>
            <a:r>
              <a:rPr lang="zh-CN" altLang="en-US" sz="2399" dirty="0">
                <a:solidFill>
                  <a:srgbClr val="C00000"/>
                </a:solidFill>
                <a:latin typeface="+mn-lt"/>
                <a:ea typeface="+mn-ea"/>
                <a:cs typeface="+mn-ea"/>
                <a:sym typeface="+mn-lt"/>
              </a:rPr>
              <a:t>体育品德的水平，设定学生品德行为可观测的要点，进行评价</a:t>
            </a:r>
            <a:r>
              <a:rPr lang="zh-CN" altLang="en-US" sz="2399" dirty="0">
                <a:latin typeface="+mn-lt"/>
                <a:ea typeface="+mn-ea"/>
                <a:cs typeface="+mn-ea"/>
                <a:sym typeface="+mn-lt"/>
              </a:rPr>
              <a:t>。</a:t>
            </a:r>
          </a:p>
        </p:txBody>
      </p:sp>
      <p:graphicFrame>
        <p:nvGraphicFramePr>
          <p:cNvPr id="8" name="表格 7"/>
          <p:cNvGraphicFramePr>
            <a:graphicFrameLocks noGrp="1"/>
          </p:cNvGraphicFramePr>
          <p:nvPr>
            <p:extLst>
              <p:ext uri="{D42A27DB-BD31-4B8C-83A1-F6EECF244321}">
                <p14:modId xmlns:p14="http://schemas.microsoft.com/office/powerpoint/2010/main" val="1583027459"/>
              </p:ext>
            </p:extLst>
          </p:nvPr>
        </p:nvGraphicFramePr>
        <p:xfrm>
          <a:off x="5427289" y="1796111"/>
          <a:ext cx="6408540" cy="4663691"/>
        </p:xfrm>
        <a:graphic>
          <a:graphicData uri="http://schemas.openxmlformats.org/drawingml/2006/table">
            <a:tbl>
              <a:tblPr>
                <a:tableStyleId>{69CF1AB2-1976-4502-BF36-3FF5EA218861}</a:tableStyleId>
              </a:tblPr>
              <a:tblGrid>
                <a:gridCol w="131255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243173">
                  <a:extLst>
                    <a:ext uri="{9D8B030D-6E8A-4147-A177-3AD203B41FA5}">
                      <a16:colId xmlns:a16="http://schemas.microsoft.com/office/drawing/2014/main" val="20002"/>
                    </a:ext>
                  </a:extLst>
                </a:gridCol>
              </a:tblGrid>
              <a:tr h="476285">
                <a:tc>
                  <a:txBody>
                    <a:bodyPr/>
                    <a:lstStyle/>
                    <a:p>
                      <a:pPr algn="ctr">
                        <a:lnSpc>
                          <a:spcPct val="130000"/>
                        </a:lnSpc>
                        <a:spcBef>
                          <a:spcPts val="0"/>
                        </a:spcBef>
                        <a:spcAft>
                          <a:spcPts val="0"/>
                        </a:spcAft>
                      </a:pPr>
                      <a:r>
                        <a:rPr lang="zh-CN" sz="1900" b="1" kern="100" dirty="0">
                          <a:latin typeface="+mn-lt"/>
                          <a:ea typeface="+mn-ea"/>
                          <a:cs typeface="+mn-ea"/>
                          <a:sym typeface="+mn-lt"/>
                        </a:rPr>
                        <a:t>评价内容</a:t>
                      </a:r>
                    </a:p>
                  </a:txBody>
                  <a:tcPr marL="87166" marR="87166" marT="0" marB="0" anchor="ctr">
                    <a:solidFill>
                      <a:srgbClr val="FFCCCC"/>
                    </a:solidFill>
                  </a:tcPr>
                </a:tc>
                <a:tc>
                  <a:txBody>
                    <a:bodyPr/>
                    <a:lstStyle/>
                    <a:p>
                      <a:pPr algn="ctr">
                        <a:lnSpc>
                          <a:spcPct val="130000"/>
                        </a:lnSpc>
                        <a:spcBef>
                          <a:spcPts val="0"/>
                        </a:spcBef>
                        <a:spcAft>
                          <a:spcPts val="0"/>
                        </a:spcAft>
                      </a:pPr>
                      <a:r>
                        <a:rPr lang="zh-CN" sz="1900" b="1" kern="100" dirty="0">
                          <a:latin typeface="+mn-lt"/>
                          <a:ea typeface="+mn-ea"/>
                          <a:cs typeface="+mn-ea"/>
                          <a:sym typeface="+mn-lt"/>
                        </a:rPr>
                        <a:t>评价细则</a:t>
                      </a:r>
                    </a:p>
                  </a:txBody>
                  <a:tcPr marL="87166" marR="87166" marT="0" marB="0" anchor="ctr">
                    <a:solidFill>
                      <a:srgbClr val="FFCCCC"/>
                    </a:solidFill>
                  </a:tcPr>
                </a:tc>
                <a:tc>
                  <a:txBody>
                    <a:bodyPr/>
                    <a:lstStyle/>
                    <a:p>
                      <a:pPr algn="ctr">
                        <a:lnSpc>
                          <a:spcPct val="130000"/>
                        </a:lnSpc>
                        <a:spcBef>
                          <a:spcPts val="0"/>
                        </a:spcBef>
                        <a:spcAft>
                          <a:spcPts val="0"/>
                        </a:spcAft>
                      </a:pPr>
                      <a:r>
                        <a:rPr lang="zh-CN" sz="1900" b="1" kern="100" dirty="0">
                          <a:latin typeface="+mn-lt"/>
                          <a:ea typeface="+mn-ea"/>
                          <a:cs typeface="+mn-ea"/>
                          <a:sym typeface="+mn-lt"/>
                        </a:rPr>
                        <a:t>评价得分</a:t>
                      </a:r>
                    </a:p>
                  </a:txBody>
                  <a:tcPr marL="87166" marR="87166" marT="0" marB="0" anchor="ctr">
                    <a:solidFill>
                      <a:srgbClr val="FFCCCC"/>
                    </a:solidFill>
                  </a:tcPr>
                </a:tc>
                <a:extLst>
                  <a:ext uri="{0D108BD9-81ED-4DB2-BD59-A6C34878D82A}">
                    <a16:rowId xmlns:a16="http://schemas.microsoft.com/office/drawing/2014/main" val="10000"/>
                  </a:ext>
                </a:extLst>
              </a:tr>
              <a:tr h="476285">
                <a:tc rowSpan="3">
                  <a:txBody>
                    <a:bodyPr/>
                    <a:lstStyle/>
                    <a:p>
                      <a:pPr algn="ctr">
                        <a:lnSpc>
                          <a:spcPct val="130000"/>
                        </a:lnSpc>
                        <a:spcBef>
                          <a:spcPts val="0"/>
                        </a:spcBef>
                        <a:spcAft>
                          <a:spcPts val="0"/>
                        </a:spcAft>
                      </a:pPr>
                      <a:r>
                        <a:rPr lang="zh-CN" sz="1900" b="1" kern="100" dirty="0">
                          <a:latin typeface="+mn-lt"/>
                          <a:ea typeface="+mn-ea"/>
                          <a:cs typeface="+mn-ea"/>
                          <a:sym typeface="+mn-lt"/>
                        </a:rPr>
                        <a:t>体育品格</a:t>
                      </a:r>
                    </a:p>
                  </a:txBody>
                  <a:tcPr marL="87166" marR="87166" marT="0" marB="0" anchor="ctr">
                    <a:solidFill>
                      <a:srgbClr val="FFCCCC"/>
                    </a:solidFill>
                  </a:tcPr>
                </a:tc>
                <a:tc>
                  <a:txBody>
                    <a:bodyPr/>
                    <a:lstStyle/>
                    <a:p>
                      <a:pPr>
                        <a:lnSpc>
                          <a:spcPct val="130000"/>
                        </a:lnSpc>
                        <a:spcBef>
                          <a:spcPts val="0"/>
                        </a:spcBef>
                        <a:spcAft>
                          <a:spcPts val="0"/>
                        </a:spcAft>
                      </a:pPr>
                      <a:r>
                        <a:rPr lang="zh-CN" sz="1900" kern="100" dirty="0">
                          <a:latin typeface="+mn-lt"/>
                          <a:ea typeface="+mn-ea"/>
                          <a:cs typeface="+mn-ea"/>
                          <a:sym typeface="+mn-lt"/>
                        </a:rPr>
                        <a:t>共同参与编排任务</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1"/>
                  </a:ext>
                </a:extLst>
              </a:tr>
              <a:tr h="476285">
                <a:tc vMerge="1">
                  <a:txBody>
                    <a:bodyPr/>
                    <a:lstStyle/>
                    <a:p>
                      <a:endParaRPr lang="zh-CN" altLang="en-US"/>
                    </a:p>
                  </a:txBody>
                  <a:tcPr/>
                </a:tc>
                <a:tc>
                  <a:txBody>
                    <a:bodyPr/>
                    <a:lstStyle/>
                    <a:p>
                      <a:pPr>
                        <a:lnSpc>
                          <a:spcPct val="130000"/>
                        </a:lnSpc>
                        <a:spcBef>
                          <a:spcPts val="0"/>
                        </a:spcBef>
                        <a:spcAft>
                          <a:spcPts val="0"/>
                        </a:spcAft>
                      </a:pPr>
                      <a:r>
                        <a:rPr lang="zh-CN" sz="1900" kern="100" dirty="0">
                          <a:latin typeface="+mn-lt"/>
                          <a:ea typeface="+mn-ea"/>
                          <a:cs typeface="+mn-ea"/>
                          <a:sym typeface="+mn-lt"/>
                        </a:rPr>
                        <a:t>主动承担分工</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2"/>
                  </a:ext>
                </a:extLst>
              </a:tr>
              <a:tr h="476285">
                <a:tc vMerge="1">
                  <a:txBody>
                    <a:bodyPr/>
                    <a:lstStyle/>
                    <a:p>
                      <a:endParaRPr lang="zh-CN" altLang="en-US"/>
                    </a:p>
                  </a:txBody>
                  <a:tcPr/>
                </a:tc>
                <a:tc>
                  <a:txBody>
                    <a:bodyPr/>
                    <a:lstStyle/>
                    <a:p>
                      <a:pPr>
                        <a:lnSpc>
                          <a:spcPct val="130000"/>
                        </a:lnSpc>
                        <a:spcBef>
                          <a:spcPts val="0"/>
                        </a:spcBef>
                        <a:spcAft>
                          <a:spcPts val="0"/>
                        </a:spcAft>
                      </a:pPr>
                      <a:r>
                        <a:rPr lang="zh-CN" sz="1900" kern="100" dirty="0">
                          <a:latin typeface="+mn-lt"/>
                          <a:ea typeface="+mn-ea"/>
                          <a:cs typeface="+mn-ea"/>
                          <a:sym typeface="+mn-lt"/>
                        </a:rPr>
                        <a:t>负责任地完成个人的编排任务</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3"/>
                  </a:ext>
                </a:extLst>
              </a:tr>
              <a:tr h="476285">
                <a:tc rowSpan="3">
                  <a:txBody>
                    <a:bodyPr/>
                    <a:lstStyle/>
                    <a:p>
                      <a:pPr algn="ctr">
                        <a:lnSpc>
                          <a:spcPct val="130000"/>
                        </a:lnSpc>
                        <a:spcBef>
                          <a:spcPts val="0"/>
                        </a:spcBef>
                        <a:spcAft>
                          <a:spcPts val="0"/>
                        </a:spcAft>
                      </a:pPr>
                      <a:r>
                        <a:rPr lang="zh-CN" sz="1900" b="1" kern="100" dirty="0">
                          <a:latin typeface="+mn-lt"/>
                          <a:ea typeface="+mn-ea"/>
                          <a:cs typeface="+mn-ea"/>
                          <a:sym typeface="+mn-lt"/>
                        </a:rPr>
                        <a:t>体育精神</a:t>
                      </a:r>
                    </a:p>
                  </a:txBody>
                  <a:tcPr marL="87166" marR="87166" marT="0" marB="0" anchor="ctr">
                    <a:solidFill>
                      <a:srgbClr val="FFCCCC"/>
                    </a:solidFill>
                  </a:tcPr>
                </a:tc>
                <a:tc>
                  <a:txBody>
                    <a:bodyPr/>
                    <a:lstStyle/>
                    <a:p>
                      <a:pPr>
                        <a:lnSpc>
                          <a:spcPct val="130000"/>
                        </a:lnSpc>
                        <a:spcBef>
                          <a:spcPts val="0"/>
                        </a:spcBef>
                        <a:spcAft>
                          <a:spcPts val="0"/>
                        </a:spcAft>
                      </a:pPr>
                      <a:r>
                        <a:rPr lang="zh-CN" sz="1900" kern="100" dirty="0">
                          <a:latin typeface="+mn-lt"/>
                          <a:ea typeface="+mn-ea"/>
                          <a:cs typeface="+mn-ea"/>
                          <a:sym typeface="+mn-lt"/>
                        </a:rPr>
                        <a:t>对展示任务表现出足够的自信心</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4"/>
                  </a:ext>
                </a:extLst>
              </a:tr>
              <a:tr h="476285">
                <a:tc vMerge="1">
                  <a:txBody>
                    <a:bodyPr/>
                    <a:lstStyle/>
                    <a:p>
                      <a:endParaRPr lang="zh-CN" altLang="en-US"/>
                    </a:p>
                  </a:txBody>
                  <a:tcPr/>
                </a:tc>
                <a:tc>
                  <a:txBody>
                    <a:bodyPr/>
                    <a:lstStyle/>
                    <a:p>
                      <a:pPr>
                        <a:lnSpc>
                          <a:spcPct val="130000"/>
                        </a:lnSpc>
                        <a:spcBef>
                          <a:spcPts val="0"/>
                        </a:spcBef>
                        <a:spcAft>
                          <a:spcPts val="0"/>
                        </a:spcAft>
                      </a:pPr>
                      <a:r>
                        <a:rPr lang="zh-CN" sz="1900" kern="100" dirty="0">
                          <a:latin typeface="+mn-lt"/>
                          <a:ea typeface="+mn-ea"/>
                          <a:cs typeface="+mn-ea"/>
                          <a:sym typeface="+mn-lt"/>
                        </a:rPr>
                        <a:t>能够相互激励完成不同难度动作</a:t>
                      </a:r>
                      <a:r>
                        <a:rPr lang="en-US" sz="1900" kern="100" dirty="0">
                          <a:latin typeface="+mn-lt"/>
                          <a:ea typeface="+mn-ea"/>
                          <a:cs typeface="+mn-ea"/>
                          <a:sym typeface="+mn-lt"/>
                        </a:rPr>
                        <a:t> </a:t>
                      </a:r>
                      <a:endParaRPr lang="zh-CN" sz="1900" kern="100" dirty="0">
                        <a:latin typeface="+mn-lt"/>
                        <a:ea typeface="+mn-ea"/>
                        <a:cs typeface="+mn-ea"/>
                        <a:sym typeface="+mn-lt"/>
                      </a:endParaRP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5"/>
                  </a:ext>
                </a:extLst>
              </a:tr>
              <a:tr h="476285">
                <a:tc vMerge="1">
                  <a:txBody>
                    <a:bodyPr/>
                    <a:lstStyle/>
                    <a:p>
                      <a:endParaRPr lang="zh-CN" altLang="en-US"/>
                    </a:p>
                  </a:txBody>
                  <a:tcPr/>
                </a:tc>
                <a:tc>
                  <a:txBody>
                    <a:bodyPr/>
                    <a:lstStyle/>
                    <a:p>
                      <a:pPr>
                        <a:lnSpc>
                          <a:spcPct val="130000"/>
                        </a:lnSpc>
                        <a:spcBef>
                          <a:spcPts val="0"/>
                        </a:spcBef>
                        <a:spcAft>
                          <a:spcPts val="0"/>
                        </a:spcAft>
                      </a:pPr>
                      <a:r>
                        <a:rPr lang="zh-CN" sz="1900" kern="100" dirty="0">
                          <a:latin typeface="+mn-lt"/>
                          <a:ea typeface="+mn-ea"/>
                          <a:cs typeface="+mn-ea"/>
                          <a:sym typeface="+mn-lt"/>
                        </a:rPr>
                        <a:t>整个过程中表现出顽强的意志品质</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6"/>
                  </a:ext>
                </a:extLst>
              </a:tr>
              <a:tr h="476285">
                <a:tc rowSpan="2">
                  <a:txBody>
                    <a:bodyPr/>
                    <a:lstStyle/>
                    <a:p>
                      <a:pPr algn="ctr">
                        <a:lnSpc>
                          <a:spcPct val="130000"/>
                        </a:lnSpc>
                        <a:spcBef>
                          <a:spcPts val="0"/>
                        </a:spcBef>
                        <a:spcAft>
                          <a:spcPts val="0"/>
                        </a:spcAft>
                      </a:pPr>
                      <a:r>
                        <a:rPr lang="zh-CN" sz="1900" b="1" kern="100" dirty="0">
                          <a:latin typeface="+mn-lt"/>
                          <a:ea typeface="+mn-ea"/>
                          <a:cs typeface="+mn-ea"/>
                          <a:sym typeface="+mn-lt"/>
                        </a:rPr>
                        <a:t>体育道德</a:t>
                      </a:r>
                    </a:p>
                  </a:txBody>
                  <a:tcPr marL="87166" marR="87166" marT="0" marB="0" anchor="ctr">
                    <a:solidFill>
                      <a:srgbClr val="FFCCCC"/>
                    </a:solidFill>
                  </a:tcPr>
                </a:tc>
                <a:tc>
                  <a:txBody>
                    <a:bodyPr/>
                    <a:lstStyle/>
                    <a:p>
                      <a:pPr>
                        <a:lnSpc>
                          <a:spcPct val="130000"/>
                        </a:lnSpc>
                        <a:spcBef>
                          <a:spcPts val="0"/>
                        </a:spcBef>
                        <a:spcAft>
                          <a:spcPts val="0"/>
                        </a:spcAft>
                      </a:pPr>
                      <a:r>
                        <a:rPr lang="zh-CN" sz="1900" kern="100">
                          <a:latin typeface="+mn-lt"/>
                          <a:ea typeface="+mn-ea"/>
                          <a:cs typeface="+mn-ea"/>
                          <a:sym typeface="+mn-lt"/>
                        </a:rPr>
                        <a:t>自觉地进行完成练习任务</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7"/>
                  </a:ext>
                </a:extLst>
              </a:tr>
              <a:tr h="853411">
                <a:tc vMerge="1">
                  <a:txBody>
                    <a:bodyPr/>
                    <a:lstStyle/>
                    <a:p>
                      <a:endParaRPr lang="zh-CN" altLang="en-US"/>
                    </a:p>
                  </a:txBody>
                  <a:tcPr/>
                </a:tc>
                <a:tc>
                  <a:txBody>
                    <a:bodyPr/>
                    <a:lstStyle/>
                    <a:p>
                      <a:pPr>
                        <a:lnSpc>
                          <a:spcPct val="130000"/>
                        </a:lnSpc>
                        <a:spcBef>
                          <a:spcPts val="0"/>
                        </a:spcBef>
                        <a:spcAft>
                          <a:spcPts val="0"/>
                        </a:spcAft>
                      </a:pPr>
                      <a:r>
                        <a:rPr lang="zh-CN" sz="1900" kern="100" dirty="0">
                          <a:latin typeface="+mn-lt"/>
                          <a:ea typeface="+mn-ea"/>
                          <a:cs typeface="+mn-ea"/>
                          <a:sym typeface="+mn-lt"/>
                        </a:rPr>
                        <a:t>表现出良好的自我管理能力（能约束自己的不良行为）</a:t>
                      </a:r>
                    </a:p>
                  </a:txBody>
                  <a:tcPr marL="87166" marR="87166" marT="0" marB="0" anchor="ctr">
                    <a:solidFill>
                      <a:srgbClr val="FFCCCC"/>
                    </a:solidFill>
                  </a:tcPr>
                </a:tc>
                <a:tc>
                  <a:txBody>
                    <a:bodyPr/>
                    <a:lstStyle/>
                    <a:p>
                      <a:pPr>
                        <a:lnSpc>
                          <a:spcPct val="130000"/>
                        </a:lnSpc>
                        <a:spcBef>
                          <a:spcPts val="0"/>
                        </a:spcBef>
                        <a:spcAft>
                          <a:spcPts val="0"/>
                        </a:spcAft>
                      </a:pPr>
                      <a:endParaRPr lang="zh-CN" sz="1900" kern="100" dirty="0">
                        <a:latin typeface="+mn-lt"/>
                        <a:ea typeface="+mn-ea"/>
                        <a:cs typeface="+mn-ea"/>
                        <a:sym typeface="+mn-lt"/>
                      </a:endParaRPr>
                    </a:p>
                  </a:txBody>
                  <a:tcPr marL="87166" marR="87166" marT="0" marB="0" anchor="ctr">
                    <a:solidFill>
                      <a:srgbClr val="FFCCCC"/>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887936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fade">
                                      <p:cBhvr>
                                        <p:cTn id="12" dur="1000"/>
                                        <p:tgtEl>
                                          <p:spTgt spid="348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8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854200" y="1891700"/>
            <a:ext cx="7560733" cy="62296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2800" b="1" dirty="0">
                <a:cs typeface="+mn-ea"/>
                <a:sym typeface="+mn-lt"/>
              </a:rPr>
              <a:t>1.</a:t>
            </a:r>
            <a:r>
              <a:rPr lang="zh-CN" altLang="en-US" sz="2800" b="1" dirty="0">
                <a:cs typeface="+mn-ea"/>
                <a:sym typeface="+mn-lt"/>
              </a:rPr>
              <a:t>强调过程性评价与终结性评价的结合</a:t>
            </a:r>
          </a:p>
        </p:txBody>
      </p:sp>
      <p:sp>
        <p:nvSpPr>
          <p:cNvPr id="6" name="Text Box 2"/>
          <p:cNvSpPr txBox="1">
            <a:spLocks noChangeArrowheads="1"/>
          </p:cNvSpPr>
          <p:nvPr/>
        </p:nvSpPr>
        <p:spPr bwMode="auto">
          <a:xfrm>
            <a:off x="1854205" y="2817435"/>
            <a:ext cx="7076017" cy="62296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2800" b="1" dirty="0">
                <a:cs typeface="+mn-ea"/>
                <a:sym typeface="+mn-lt"/>
              </a:rPr>
              <a:t>2.</a:t>
            </a:r>
            <a:r>
              <a:rPr lang="zh-CN" altLang="en-US" sz="2800" b="1" dirty="0">
                <a:cs typeface="+mn-ea"/>
                <a:sym typeface="+mn-lt"/>
              </a:rPr>
              <a:t>注重定性评价和定量评价的结合</a:t>
            </a:r>
          </a:p>
        </p:txBody>
      </p:sp>
      <p:sp>
        <p:nvSpPr>
          <p:cNvPr id="7" name="Text Box 2"/>
          <p:cNvSpPr txBox="1">
            <a:spLocks noChangeArrowheads="1"/>
          </p:cNvSpPr>
          <p:nvPr/>
        </p:nvSpPr>
        <p:spPr bwMode="auto">
          <a:xfrm>
            <a:off x="1854200" y="3820422"/>
            <a:ext cx="8432800" cy="62296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2800" b="1" dirty="0">
                <a:cs typeface="+mn-ea"/>
                <a:sym typeface="+mn-lt"/>
              </a:rPr>
              <a:t>3.</a:t>
            </a:r>
            <a:r>
              <a:rPr lang="zh-CN" altLang="en-US" sz="2800" b="1" dirty="0">
                <a:cs typeface="+mn-ea"/>
                <a:sym typeface="+mn-lt"/>
              </a:rPr>
              <a:t>重视相对性评价与绝对性评价的结合</a:t>
            </a:r>
          </a:p>
        </p:txBody>
      </p:sp>
      <p:sp>
        <p:nvSpPr>
          <p:cNvPr id="9" name="Text Box 2"/>
          <p:cNvSpPr txBox="1">
            <a:spLocks noChangeArrowheads="1"/>
          </p:cNvSpPr>
          <p:nvPr/>
        </p:nvSpPr>
        <p:spPr bwMode="auto">
          <a:xfrm>
            <a:off x="1854202" y="4819180"/>
            <a:ext cx="7429500" cy="62296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2800" b="1" dirty="0">
                <a:cs typeface="+mn-ea"/>
                <a:sym typeface="+mn-lt"/>
              </a:rPr>
              <a:t>4.</a:t>
            </a:r>
            <a:r>
              <a:rPr lang="zh-CN" altLang="en-US" sz="2800" b="1" dirty="0">
                <a:cs typeface="+mn-ea"/>
                <a:sym typeface="+mn-lt"/>
              </a:rPr>
              <a:t>注重学生评价与教师评价的结合</a:t>
            </a:r>
          </a:p>
        </p:txBody>
      </p:sp>
      <p:sp>
        <p:nvSpPr>
          <p:cNvPr id="10" name="Rectangle 2"/>
          <p:cNvSpPr txBox="1">
            <a:spLocks noChangeArrowheads="1"/>
          </p:cNvSpPr>
          <p:nvPr/>
        </p:nvSpPr>
        <p:spPr bwMode="auto">
          <a:xfrm>
            <a:off x="734820" y="168465"/>
            <a:ext cx="10382251" cy="719445"/>
          </a:xfrm>
          <a:prstGeom prst="rect">
            <a:avLst/>
          </a:prstGeom>
          <a:noFill/>
          <a:ln w="9525">
            <a:noFill/>
            <a:miter lim="800000"/>
            <a:headEnd/>
            <a:tailEnd/>
          </a:ln>
          <a:effectLst/>
        </p:spPr>
        <p:txBody>
          <a:bodyPr lIns="121899" tIns="60949" rIns="121899" bIns="60949" anchor="ctr"/>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（五）基于体育核心素养特点选择学习评价方法</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1515" y="285662"/>
            <a:ext cx="9998163" cy="719445"/>
          </a:xfrm>
          <a:prstGeom prst="rect">
            <a:avLst/>
          </a:prstGeom>
        </p:spPr>
        <p:txBody>
          <a:bodyPr/>
          <a:lstStyle/>
          <a:p>
            <a:pPr algn="ctr" eaLnBrk="1" hangingPunct="1">
              <a:lnSpc>
                <a:spcPct val="130000"/>
              </a:lnSpc>
              <a:defRPr/>
            </a:pPr>
            <a:r>
              <a:rPr lang="zh-CN" altLang="en-US" sz="3732" b="1" kern="0" dirty="0">
                <a:solidFill>
                  <a:srgbClr val="990000"/>
                </a:solidFill>
                <a:effectLst>
                  <a:outerShdw blurRad="38100" dist="38100" dir="2700000" algn="tl">
                    <a:srgbClr val="C0C0C0"/>
                  </a:outerShdw>
                </a:effectLst>
                <a:cs typeface="+mn-ea"/>
                <a:sym typeface="+mn-lt"/>
              </a:rPr>
              <a:t/>
            </a:r>
            <a:br>
              <a:rPr lang="zh-CN" altLang="en-US" sz="3732" b="1" kern="0" dirty="0">
                <a:solidFill>
                  <a:srgbClr val="990000"/>
                </a:solidFill>
                <a:effectLst>
                  <a:outerShdw blurRad="38100" dist="38100" dir="2700000" algn="tl">
                    <a:srgbClr val="C0C0C0"/>
                  </a:outerShdw>
                </a:effectLst>
                <a:cs typeface="+mn-ea"/>
                <a:sym typeface="+mn-lt"/>
              </a:rPr>
            </a:br>
            <a:endParaRPr lang="zh-CN" altLang="en-US" sz="3732" b="1" kern="0" dirty="0">
              <a:solidFill>
                <a:srgbClr val="990000"/>
              </a:solidFill>
              <a:effectLst>
                <a:outerShdw blurRad="38100" dist="38100" dir="2700000" algn="tl">
                  <a:srgbClr val="C0C0C0"/>
                </a:outerShdw>
              </a:effectLst>
              <a:cs typeface="+mn-ea"/>
              <a:sym typeface="+mn-lt"/>
            </a:endParaRPr>
          </a:p>
        </p:txBody>
      </p:sp>
      <p:sp>
        <p:nvSpPr>
          <p:cNvPr id="8" name="Text Box 2"/>
          <p:cNvSpPr txBox="1">
            <a:spLocks noChangeArrowheads="1"/>
          </p:cNvSpPr>
          <p:nvPr/>
        </p:nvSpPr>
        <p:spPr bwMode="auto">
          <a:xfrm>
            <a:off x="3715486" y="683473"/>
            <a:ext cx="4856250" cy="56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666" b="1" dirty="0">
                <a:solidFill>
                  <a:srgbClr val="C00000"/>
                </a:solidFill>
                <a:latin typeface="+mn-lt"/>
                <a:ea typeface="+mn-ea"/>
                <a:cs typeface="+mn-ea"/>
                <a:sym typeface="+mn-lt"/>
              </a:rPr>
              <a:t>过程性评价与终结性评价案例</a:t>
            </a:r>
            <a:endParaRPr lang="en-US" altLang="zh-CN" sz="2666" b="1" dirty="0">
              <a:solidFill>
                <a:srgbClr val="C00000"/>
              </a:solidFill>
              <a:latin typeface="+mn-lt"/>
              <a:ea typeface="+mn-ea"/>
              <a:cs typeface="+mn-ea"/>
              <a:sym typeface="+mn-lt"/>
            </a:endParaRPr>
          </a:p>
        </p:txBody>
      </p:sp>
      <p:sp>
        <p:nvSpPr>
          <p:cNvPr id="37893" name="矩形 8"/>
          <p:cNvSpPr>
            <a:spLocks noChangeArrowheads="1"/>
          </p:cNvSpPr>
          <p:nvPr/>
        </p:nvSpPr>
        <p:spPr bwMode="auto">
          <a:xfrm>
            <a:off x="668425" y="1316971"/>
            <a:ext cx="10855150" cy="137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2133" b="1" dirty="0">
                <a:latin typeface="+mn-lt"/>
                <a:ea typeface="+mn-ea"/>
                <a:cs typeface="+mn-ea"/>
                <a:sym typeface="+mn-lt"/>
              </a:rPr>
              <a:t>团队名称：</a:t>
            </a:r>
            <a:r>
              <a:rPr lang="zh-CN" altLang="en-US" sz="2133" dirty="0" smtClean="0">
                <a:latin typeface="+mn-lt"/>
                <a:ea typeface="+mn-ea"/>
                <a:cs typeface="+mn-ea"/>
                <a:sym typeface="+mn-lt"/>
              </a:rPr>
              <a:t>“</a:t>
            </a:r>
            <a:r>
              <a:rPr lang="en-US" altLang="zh-CN" sz="2133" dirty="0" smtClean="0">
                <a:latin typeface="+mn-lt"/>
                <a:ea typeface="+mn-ea"/>
                <a:cs typeface="+mn-ea"/>
                <a:sym typeface="+mn-lt"/>
              </a:rPr>
              <a:t>XXXXX</a:t>
            </a:r>
            <a:r>
              <a:rPr lang="zh-CN" altLang="en-US" sz="2133" dirty="0" smtClean="0">
                <a:latin typeface="+mn-lt"/>
                <a:ea typeface="+mn-ea"/>
                <a:cs typeface="+mn-ea"/>
                <a:sym typeface="+mn-lt"/>
              </a:rPr>
              <a:t>队”</a:t>
            </a:r>
            <a:endParaRPr lang="zh-CN" altLang="en-US" sz="2133" dirty="0">
              <a:latin typeface="+mn-lt"/>
              <a:ea typeface="+mn-ea"/>
              <a:cs typeface="+mn-ea"/>
              <a:sym typeface="+mn-lt"/>
            </a:endParaRPr>
          </a:p>
          <a:p>
            <a:pPr>
              <a:lnSpc>
                <a:spcPct val="130000"/>
              </a:lnSpc>
              <a:spcBef>
                <a:spcPct val="0"/>
              </a:spcBef>
              <a:buNone/>
            </a:pPr>
            <a:r>
              <a:rPr lang="zh-CN" altLang="en-US" sz="2133" b="1" dirty="0">
                <a:latin typeface="+mn-lt"/>
                <a:ea typeface="+mn-ea"/>
                <a:cs typeface="+mn-ea"/>
                <a:sym typeface="+mn-lt"/>
              </a:rPr>
              <a:t>团队成员：</a:t>
            </a:r>
            <a:r>
              <a:rPr lang="zh-CN" altLang="en-US" sz="2133" dirty="0">
                <a:latin typeface="+mn-lt"/>
                <a:ea typeface="+mn-ea"/>
                <a:cs typeface="+mn-ea"/>
                <a:sym typeface="+mn-lt"/>
              </a:rPr>
              <a:t>张伟、王芳、熊伟、孙秀英、李娜</a:t>
            </a:r>
          </a:p>
          <a:p>
            <a:pPr>
              <a:lnSpc>
                <a:spcPct val="130000"/>
              </a:lnSpc>
              <a:spcBef>
                <a:spcPct val="0"/>
              </a:spcBef>
              <a:buNone/>
            </a:pPr>
            <a:r>
              <a:rPr lang="zh-CN" altLang="en-US" sz="2133" b="1" dirty="0">
                <a:latin typeface="+mn-lt"/>
                <a:ea typeface="+mn-ea"/>
                <a:cs typeface="+mn-ea"/>
                <a:sym typeface="+mn-lt"/>
              </a:rPr>
              <a:t>计分标准</a:t>
            </a:r>
            <a:r>
              <a:rPr lang="en-US" altLang="zh-CN" sz="2133" b="1" dirty="0">
                <a:latin typeface="+mn-lt"/>
                <a:ea typeface="+mn-ea"/>
                <a:cs typeface="+mn-ea"/>
                <a:sym typeface="+mn-lt"/>
              </a:rPr>
              <a:t>: </a:t>
            </a:r>
            <a:r>
              <a:rPr lang="en-US" altLang="zh-CN" sz="2133" dirty="0">
                <a:latin typeface="+mn-lt"/>
                <a:ea typeface="+mn-ea"/>
                <a:cs typeface="+mn-ea"/>
                <a:sym typeface="+mn-lt"/>
              </a:rPr>
              <a:t>3=</a:t>
            </a:r>
            <a:r>
              <a:rPr lang="zh-CN" altLang="en-US" sz="2133" dirty="0">
                <a:latin typeface="+mn-lt"/>
                <a:ea typeface="+mn-ea"/>
                <a:cs typeface="+mn-ea"/>
                <a:sym typeface="+mn-lt"/>
              </a:rPr>
              <a:t>达到目标；</a:t>
            </a:r>
            <a:r>
              <a:rPr lang="en-US" altLang="zh-CN" sz="2133" dirty="0">
                <a:latin typeface="+mn-lt"/>
                <a:ea typeface="+mn-ea"/>
                <a:cs typeface="+mn-ea"/>
                <a:sym typeface="+mn-lt"/>
              </a:rPr>
              <a:t>2=</a:t>
            </a:r>
            <a:r>
              <a:rPr lang="zh-CN" altLang="en-US" sz="2133" dirty="0">
                <a:latin typeface="+mn-lt"/>
                <a:ea typeface="+mn-ea"/>
                <a:cs typeface="+mn-ea"/>
                <a:sym typeface="+mn-lt"/>
              </a:rPr>
              <a:t>部分达到目标；</a:t>
            </a:r>
            <a:r>
              <a:rPr lang="en-US" altLang="zh-CN" sz="2133" dirty="0" smtClean="0">
                <a:latin typeface="+mn-lt"/>
                <a:ea typeface="+mn-ea"/>
                <a:cs typeface="+mn-ea"/>
                <a:sym typeface="+mn-lt"/>
              </a:rPr>
              <a:t>1=</a:t>
            </a:r>
            <a:r>
              <a:rPr lang="zh-CN" altLang="en-US" sz="2133" dirty="0">
                <a:latin typeface="+mn-lt"/>
                <a:ea typeface="+mn-ea"/>
                <a:cs typeface="+mn-ea"/>
                <a:sym typeface="+mn-lt"/>
              </a:rPr>
              <a:t>没有</a:t>
            </a:r>
            <a:r>
              <a:rPr lang="zh-CN" altLang="en-US" sz="2133" dirty="0" smtClean="0">
                <a:latin typeface="+mn-lt"/>
                <a:ea typeface="+mn-ea"/>
                <a:cs typeface="+mn-ea"/>
                <a:sym typeface="+mn-lt"/>
              </a:rPr>
              <a:t>向着</a:t>
            </a:r>
            <a:r>
              <a:rPr lang="zh-CN" altLang="en-US" sz="2133" dirty="0">
                <a:latin typeface="+mn-lt"/>
                <a:ea typeface="+mn-ea"/>
                <a:cs typeface="+mn-ea"/>
                <a:sym typeface="+mn-lt"/>
              </a:rPr>
              <a:t>目标前进；</a:t>
            </a:r>
            <a:r>
              <a:rPr lang="en-US" altLang="zh-CN" sz="2133" dirty="0" smtClean="0">
                <a:latin typeface="+mn-lt"/>
                <a:ea typeface="+mn-ea"/>
                <a:cs typeface="+mn-ea"/>
                <a:sym typeface="+mn-lt"/>
              </a:rPr>
              <a:t>0=</a:t>
            </a:r>
            <a:r>
              <a:rPr lang="zh-CN" altLang="en-US" sz="2133" dirty="0" smtClean="0">
                <a:latin typeface="+mn-lt"/>
                <a:ea typeface="+mn-ea"/>
                <a:cs typeface="+mn-ea"/>
                <a:sym typeface="+mn-lt"/>
              </a:rPr>
              <a:t>处于游离状态</a:t>
            </a:r>
            <a:endParaRPr lang="zh-CN" altLang="en-US" sz="2133" dirty="0">
              <a:latin typeface="+mn-lt"/>
              <a:ea typeface="+mn-ea"/>
              <a:cs typeface="+mn-ea"/>
              <a:sym typeface="+mn-lt"/>
            </a:endParaRPr>
          </a:p>
        </p:txBody>
      </p:sp>
      <p:graphicFrame>
        <p:nvGraphicFramePr>
          <p:cNvPr id="10" name="表格 9"/>
          <p:cNvGraphicFramePr>
            <a:graphicFrameLocks noGrp="1"/>
          </p:cNvGraphicFramePr>
          <p:nvPr>
            <p:extLst>
              <p:ext uri="{D42A27DB-BD31-4B8C-83A1-F6EECF244321}">
                <p14:modId xmlns:p14="http://schemas.microsoft.com/office/powerpoint/2010/main" val="2225872569"/>
              </p:ext>
            </p:extLst>
          </p:nvPr>
        </p:nvGraphicFramePr>
        <p:xfrm>
          <a:off x="528770" y="3070336"/>
          <a:ext cx="11134463" cy="3730526"/>
        </p:xfrm>
        <a:graphic>
          <a:graphicData uri="http://schemas.openxmlformats.org/drawingml/2006/table">
            <a:tbl>
              <a:tblPr/>
              <a:tblGrid>
                <a:gridCol w="3788944">
                  <a:extLst>
                    <a:ext uri="{9D8B030D-6E8A-4147-A177-3AD203B41FA5}">
                      <a16:colId xmlns:a16="http://schemas.microsoft.com/office/drawing/2014/main" val="20000"/>
                    </a:ext>
                  </a:extLst>
                </a:gridCol>
                <a:gridCol w="509927">
                  <a:extLst>
                    <a:ext uri="{9D8B030D-6E8A-4147-A177-3AD203B41FA5}">
                      <a16:colId xmlns:a16="http://schemas.microsoft.com/office/drawing/2014/main" val="20001"/>
                    </a:ext>
                  </a:extLst>
                </a:gridCol>
                <a:gridCol w="524987">
                  <a:extLst>
                    <a:ext uri="{9D8B030D-6E8A-4147-A177-3AD203B41FA5}">
                      <a16:colId xmlns:a16="http://schemas.microsoft.com/office/drawing/2014/main" val="20002"/>
                    </a:ext>
                  </a:extLst>
                </a:gridCol>
                <a:gridCol w="572323">
                  <a:extLst>
                    <a:ext uri="{9D8B030D-6E8A-4147-A177-3AD203B41FA5}">
                      <a16:colId xmlns:a16="http://schemas.microsoft.com/office/drawing/2014/main" val="20003"/>
                    </a:ext>
                  </a:extLst>
                </a:gridCol>
                <a:gridCol w="445379">
                  <a:extLst>
                    <a:ext uri="{9D8B030D-6E8A-4147-A177-3AD203B41FA5}">
                      <a16:colId xmlns:a16="http://schemas.microsoft.com/office/drawing/2014/main" val="20004"/>
                    </a:ext>
                  </a:extLst>
                </a:gridCol>
                <a:gridCol w="447530">
                  <a:extLst>
                    <a:ext uri="{9D8B030D-6E8A-4147-A177-3AD203B41FA5}">
                      <a16:colId xmlns:a16="http://schemas.microsoft.com/office/drawing/2014/main" val="20005"/>
                    </a:ext>
                  </a:extLst>
                </a:gridCol>
                <a:gridCol w="589534">
                  <a:extLst>
                    <a:ext uri="{9D8B030D-6E8A-4147-A177-3AD203B41FA5}">
                      <a16:colId xmlns:a16="http://schemas.microsoft.com/office/drawing/2014/main" val="20006"/>
                    </a:ext>
                  </a:extLst>
                </a:gridCol>
                <a:gridCol w="445380">
                  <a:extLst>
                    <a:ext uri="{9D8B030D-6E8A-4147-A177-3AD203B41FA5}">
                      <a16:colId xmlns:a16="http://schemas.microsoft.com/office/drawing/2014/main" val="20007"/>
                    </a:ext>
                  </a:extLst>
                </a:gridCol>
                <a:gridCol w="488409">
                  <a:extLst>
                    <a:ext uri="{9D8B030D-6E8A-4147-A177-3AD203B41FA5}">
                      <a16:colId xmlns:a16="http://schemas.microsoft.com/office/drawing/2014/main" val="20008"/>
                    </a:ext>
                  </a:extLst>
                </a:gridCol>
                <a:gridCol w="531443">
                  <a:extLst>
                    <a:ext uri="{9D8B030D-6E8A-4147-A177-3AD203B41FA5}">
                      <a16:colId xmlns:a16="http://schemas.microsoft.com/office/drawing/2014/main" val="20009"/>
                    </a:ext>
                  </a:extLst>
                </a:gridCol>
                <a:gridCol w="591685">
                  <a:extLst>
                    <a:ext uri="{9D8B030D-6E8A-4147-A177-3AD203B41FA5}">
                      <a16:colId xmlns:a16="http://schemas.microsoft.com/office/drawing/2014/main" val="20010"/>
                    </a:ext>
                  </a:extLst>
                </a:gridCol>
                <a:gridCol w="733692">
                  <a:extLst>
                    <a:ext uri="{9D8B030D-6E8A-4147-A177-3AD203B41FA5}">
                      <a16:colId xmlns:a16="http://schemas.microsoft.com/office/drawing/2014/main" val="20011"/>
                    </a:ext>
                  </a:extLst>
                </a:gridCol>
                <a:gridCol w="591685">
                  <a:extLst>
                    <a:ext uri="{9D8B030D-6E8A-4147-A177-3AD203B41FA5}">
                      <a16:colId xmlns:a16="http://schemas.microsoft.com/office/drawing/2014/main" val="20012"/>
                    </a:ext>
                  </a:extLst>
                </a:gridCol>
                <a:gridCol w="873545">
                  <a:extLst>
                    <a:ext uri="{9D8B030D-6E8A-4147-A177-3AD203B41FA5}">
                      <a16:colId xmlns:a16="http://schemas.microsoft.com/office/drawing/2014/main" val="20013"/>
                    </a:ext>
                  </a:extLst>
                </a:gridCol>
              </a:tblGrid>
              <a:tr h="731348">
                <a:tc>
                  <a:txBody>
                    <a:bodyPr/>
                    <a:lstStyle/>
                    <a:p>
                      <a:pPr marL="0" marR="0" lvl="0" indent="1204913" algn="l" defTabSz="914400" rtl="0" eaLnBrk="1" fontAlgn="base" latinLnBrk="0" hangingPunct="1">
                        <a:lnSpc>
                          <a:spcPct val="13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课次</a:t>
                      </a:r>
                    </a:p>
                    <a:p>
                      <a:pPr marL="0" marR="0" lvl="0" indent="1204913" algn="l" defTabSz="914400" rtl="0" eaLnBrk="1" fontAlgn="base" latinLnBrk="0" hangingPunct="1">
                        <a:lnSpc>
                          <a:spcPct val="13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得分</a:t>
                      </a:r>
                    </a:p>
                  </a:txBody>
                  <a:tcPr marL="91417" marR="914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4</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5</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6</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7</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8</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9</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10</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18</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总计</a:t>
                      </a: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dirty="0" smtClean="0">
                          <a:ln>
                            <a:noFill/>
                          </a:ln>
                          <a:solidFill>
                            <a:schemeClr val="tx1"/>
                          </a:solidFill>
                          <a:effectLst/>
                          <a:latin typeface="+mn-lt"/>
                          <a:ea typeface="+mn-ea"/>
                          <a:cs typeface="+mn-ea"/>
                          <a:sym typeface="+mn-lt"/>
                        </a:rPr>
                        <a:t>团队技战术的运用</a:t>
                      </a:r>
                      <a:endParaRPr kumimoji="0" lang="zh-CN" sz="1600" b="0" i="0" u="none" strike="noStrike" cap="none" normalizeH="0" baseline="0" dirty="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mn-lt"/>
                          <a:ea typeface="+mn-ea"/>
                          <a:cs typeface="+mn-ea"/>
                          <a:sym typeface="+mn-lt"/>
                        </a:rPr>
                        <a:t>3</a:t>
                      </a:r>
                      <a:endParaRPr kumimoji="0" lang="zh-CN" altLang="zh-CN" sz="1600" b="0" i="0" u="none" strike="noStrike" cap="none" normalizeH="0" baseline="0" dirty="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1"/>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smtClean="0">
                          <a:ln>
                            <a:noFill/>
                          </a:ln>
                          <a:solidFill>
                            <a:schemeClr val="tx1"/>
                          </a:solidFill>
                          <a:effectLst/>
                          <a:latin typeface="+mn-lt"/>
                          <a:ea typeface="+mn-ea"/>
                          <a:cs typeface="+mn-ea"/>
                          <a:sym typeface="+mn-lt"/>
                        </a:rPr>
                        <a:t>合作行为</a:t>
                      </a:r>
                      <a:endParaRPr kumimoji="0" 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smtClean="0">
                          <a:ln>
                            <a:noFill/>
                          </a:ln>
                          <a:solidFill>
                            <a:schemeClr val="tx1"/>
                          </a:solidFill>
                          <a:effectLst/>
                          <a:latin typeface="+mn-lt"/>
                          <a:ea typeface="+mn-ea"/>
                          <a:cs typeface="+mn-ea"/>
                          <a:sym typeface="+mn-lt"/>
                        </a:rPr>
                        <a:t>角色胜任</a:t>
                      </a:r>
                      <a:endParaRPr kumimoji="0" 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smtClean="0">
                          <a:ln>
                            <a:noFill/>
                          </a:ln>
                          <a:solidFill>
                            <a:schemeClr val="tx1"/>
                          </a:solidFill>
                          <a:effectLst/>
                          <a:latin typeface="+mn-lt"/>
                          <a:ea typeface="+mn-ea"/>
                          <a:cs typeface="+mn-ea"/>
                          <a:sym typeface="+mn-lt"/>
                        </a:rPr>
                        <a:t>尊重他人（队友、裁判等）</a:t>
                      </a:r>
                      <a:endParaRPr kumimoji="0" 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4"/>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mn-lt"/>
                          <a:ea typeface="+mn-ea"/>
                          <a:cs typeface="+mn-ea"/>
                          <a:sym typeface="+mn-lt"/>
                        </a:rPr>
                        <a:t>……</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5"/>
                  </a:ext>
                </a:extLst>
              </a:tr>
              <a:tr h="439474">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smtClean="0">
                          <a:ln>
                            <a:noFill/>
                          </a:ln>
                          <a:solidFill>
                            <a:schemeClr val="tx1"/>
                          </a:solidFill>
                          <a:effectLst/>
                          <a:latin typeface="+mn-lt"/>
                          <a:ea typeface="+mn-ea"/>
                          <a:cs typeface="+mn-ea"/>
                          <a:sym typeface="+mn-lt"/>
                        </a:rPr>
                        <a:t>比赛成绩</a:t>
                      </a:r>
                      <a:r>
                        <a:rPr kumimoji="0" lang="en-US" altLang="zh-CN" sz="1600" b="1" i="0" u="none" strike="noStrike" cap="none" normalizeH="0" baseline="0" smtClean="0">
                          <a:ln>
                            <a:noFill/>
                          </a:ln>
                          <a:solidFill>
                            <a:schemeClr val="tx1"/>
                          </a:solidFill>
                          <a:effectLst/>
                          <a:latin typeface="+mn-lt"/>
                          <a:ea typeface="+mn-ea"/>
                          <a:cs typeface="+mn-ea"/>
                          <a:sym typeface="+mn-lt"/>
                        </a:rPr>
                        <a:t>:  </a:t>
                      </a:r>
                      <a:r>
                        <a:rPr kumimoji="0" lang="zh-CN" sz="1600" b="1" i="0" u="none" strike="noStrike" cap="none" normalizeH="0" baseline="0" smtClean="0">
                          <a:ln>
                            <a:noFill/>
                          </a:ln>
                          <a:solidFill>
                            <a:schemeClr val="tx1"/>
                          </a:solidFill>
                          <a:effectLst/>
                          <a:latin typeface="+mn-lt"/>
                          <a:ea typeface="+mn-ea"/>
                          <a:cs typeface="+mn-ea"/>
                          <a:sym typeface="+mn-lt"/>
                        </a:rPr>
                        <a:t>胜为</a:t>
                      </a:r>
                      <a:r>
                        <a:rPr kumimoji="0" lang="en-US" altLang="zh-CN" sz="1600" b="1" i="0" u="none" strike="noStrike" cap="none" normalizeH="0" baseline="0" smtClean="0">
                          <a:ln>
                            <a:noFill/>
                          </a:ln>
                          <a:solidFill>
                            <a:schemeClr val="tx1"/>
                          </a:solidFill>
                          <a:effectLst/>
                          <a:latin typeface="+mn-lt"/>
                          <a:ea typeface="+mn-ea"/>
                          <a:cs typeface="+mn-ea"/>
                          <a:sym typeface="+mn-lt"/>
                        </a:rPr>
                        <a:t>3</a:t>
                      </a:r>
                      <a:r>
                        <a:rPr kumimoji="0" lang="zh-CN" sz="1600" b="1" i="0" u="none" strike="noStrike" cap="none" normalizeH="0" baseline="0" smtClean="0">
                          <a:ln>
                            <a:noFill/>
                          </a:ln>
                          <a:solidFill>
                            <a:schemeClr val="tx1"/>
                          </a:solidFill>
                          <a:effectLst/>
                          <a:latin typeface="+mn-lt"/>
                          <a:ea typeface="+mn-ea"/>
                          <a:cs typeface="+mn-ea"/>
                          <a:sym typeface="+mn-lt"/>
                        </a:rPr>
                        <a:t>，平为</a:t>
                      </a:r>
                      <a:r>
                        <a:rPr kumimoji="0" lang="en-US" altLang="zh-CN" sz="1600" b="1" i="0" u="none" strike="noStrike" cap="none" normalizeH="0" baseline="0" smtClean="0">
                          <a:ln>
                            <a:noFill/>
                          </a:ln>
                          <a:solidFill>
                            <a:schemeClr val="tx1"/>
                          </a:solidFill>
                          <a:effectLst/>
                          <a:latin typeface="+mn-lt"/>
                          <a:ea typeface="+mn-ea"/>
                          <a:cs typeface="+mn-ea"/>
                          <a:sym typeface="+mn-lt"/>
                        </a:rPr>
                        <a:t>2</a:t>
                      </a:r>
                      <a:r>
                        <a:rPr kumimoji="0" lang="zh-CN" sz="1600" b="1" i="0" u="none" strike="noStrike" cap="none" normalizeH="0" baseline="0" smtClean="0">
                          <a:ln>
                            <a:noFill/>
                          </a:ln>
                          <a:solidFill>
                            <a:schemeClr val="tx1"/>
                          </a:solidFill>
                          <a:effectLst/>
                          <a:latin typeface="+mn-lt"/>
                          <a:ea typeface="+mn-ea"/>
                          <a:cs typeface="+mn-ea"/>
                          <a:sym typeface="+mn-lt"/>
                        </a:rPr>
                        <a:t>，负为</a:t>
                      </a:r>
                      <a:r>
                        <a:rPr kumimoji="0" lang="en-US" altLang="zh-CN" sz="1600" b="1"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3</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6"/>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smtClean="0">
                          <a:ln>
                            <a:noFill/>
                          </a:ln>
                          <a:solidFill>
                            <a:schemeClr val="tx1"/>
                          </a:solidFill>
                          <a:effectLst/>
                          <a:latin typeface="+mn-lt"/>
                          <a:ea typeface="+mn-ea"/>
                          <a:cs typeface="+mn-ea"/>
                          <a:sym typeface="+mn-lt"/>
                        </a:rPr>
                        <a:t>奖励</a:t>
                      </a:r>
                      <a:endParaRPr kumimoji="0" 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0</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1</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0</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0</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2</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7"/>
                  </a:ext>
                </a:extLst>
              </a:tr>
              <a:tr h="36567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600" b="1" i="0" u="none" strike="noStrike" cap="none" normalizeH="0" baseline="0" smtClean="0">
                          <a:ln>
                            <a:noFill/>
                          </a:ln>
                          <a:solidFill>
                            <a:schemeClr val="tx1"/>
                          </a:solidFill>
                          <a:effectLst/>
                          <a:latin typeface="+mn-lt"/>
                          <a:ea typeface="+mn-ea"/>
                          <a:cs typeface="+mn-ea"/>
                          <a:sym typeface="+mn-lt"/>
                        </a:rPr>
                        <a:t>总计</a:t>
                      </a:r>
                      <a:endParaRPr kumimoji="0" 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dirty="0"/>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endParaRPr lang="zh-CN" altLang="en-US" dirty="0"/>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mn-lt"/>
                        <a:ea typeface="+mn-ea"/>
                        <a:cs typeface="+mn-ea"/>
                        <a:sym typeface="+mn-lt"/>
                      </a:endParaRPr>
                    </a:p>
                  </a:txBody>
                  <a:tcPr marL="91417" marR="9141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658972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fade">
                                      <p:cBhvr>
                                        <p:cTn id="12" dur="1000"/>
                                        <p:tgtEl>
                                          <p:spTgt spid="37893"/>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89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8" name="Text Box 2"/>
          <p:cNvSpPr txBox="1">
            <a:spLocks noChangeArrowheads="1"/>
          </p:cNvSpPr>
          <p:nvPr/>
        </p:nvSpPr>
        <p:spPr bwMode="auto">
          <a:xfrm>
            <a:off x="3370244" y="739898"/>
            <a:ext cx="5451511" cy="663236"/>
          </a:xfrm>
          <a:prstGeom prst="rect">
            <a:avLst/>
          </a:prstGeom>
          <a:noFill/>
          <a:ln w="9525">
            <a:noFill/>
            <a:miter lim="800000"/>
            <a:headEnd/>
            <a:tailEnd/>
          </a:ln>
        </p:spPr>
        <p:txBody>
          <a:bodyPr wrap="square" lIns="121899" tIns="60949" rIns="121899" bIns="60949">
            <a:spAutoFit/>
          </a:bodyPr>
          <a:lstStyle/>
          <a:p>
            <a:pPr eaLnBrk="1" hangingPunct="1">
              <a:lnSpc>
                <a:spcPct val="130000"/>
              </a:lnSpc>
              <a:spcBef>
                <a:spcPct val="0"/>
              </a:spcBef>
            </a:pPr>
            <a:r>
              <a:rPr lang="zh-CN" altLang="en-US" sz="2700" b="1" dirty="0">
                <a:solidFill>
                  <a:srgbClr val="C00000"/>
                </a:solidFill>
                <a:cs typeface="+mn-ea"/>
                <a:sym typeface="+mn-lt"/>
              </a:rPr>
              <a:t>学生评价与教师评价相结合的案例：</a:t>
            </a:r>
            <a:endParaRPr lang="en-US" altLang="zh-CN" sz="2700" b="1" dirty="0">
              <a:solidFill>
                <a:srgbClr val="C00000"/>
              </a:solidFill>
              <a:cs typeface="+mn-ea"/>
              <a:sym typeface="+mn-lt"/>
            </a:endParaRPr>
          </a:p>
        </p:txBody>
      </p:sp>
      <p:graphicFrame>
        <p:nvGraphicFramePr>
          <p:cNvPr id="11" name="表格 10"/>
          <p:cNvGraphicFramePr>
            <a:graphicFrameLocks noGrp="1"/>
          </p:cNvGraphicFramePr>
          <p:nvPr>
            <p:extLst>
              <p:ext uri="{D42A27DB-BD31-4B8C-83A1-F6EECF244321}">
                <p14:modId xmlns:p14="http://schemas.microsoft.com/office/powerpoint/2010/main" val="1816971036"/>
              </p:ext>
            </p:extLst>
          </p:nvPr>
        </p:nvGraphicFramePr>
        <p:xfrm>
          <a:off x="952498" y="2335622"/>
          <a:ext cx="10287001" cy="3919080"/>
        </p:xfrm>
        <a:graphic>
          <a:graphicData uri="http://schemas.openxmlformats.org/drawingml/2006/table">
            <a:tbl>
              <a:tblPr/>
              <a:tblGrid>
                <a:gridCol w="534800">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768085">
                  <a:extLst>
                    <a:ext uri="{9D8B030D-6E8A-4147-A177-3AD203B41FA5}">
                      <a16:colId xmlns:a16="http://schemas.microsoft.com/office/drawing/2014/main" val="20002"/>
                    </a:ext>
                  </a:extLst>
                </a:gridCol>
                <a:gridCol w="1152316">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964483">
                  <a:extLst>
                    <a:ext uri="{9D8B030D-6E8A-4147-A177-3AD203B41FA5}">
                      <a16:colId xmlns:a16="http://schemas.microsoft.com/office/drawing/2014/main" val="20005"/>
                    </a:ext>
                  </a:extLst>
                </a:gridCol>
                <a:gridCol w="672075">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576064">
                  <a:extLst>
                    <a:ext uri="{9D8B030D-6E8A-4147-A177-3AD203B41FA5}">
                      <a16:colId xmlns:a16="http://schemas.microsoft.com/office/drawing/2014/main" val="20008"/>
                    </a:ext>
                  </a:extLst>
                </a:gridCol>
                <a:gridCol w="449815">
                  <a:extLst>
                    <a:ext uri="{9D8B030D-6E8A-4147-A177-3AD203B41FA5}">
                      <a16:colId xmlns:a16="http://schemas.microsoft.com/office/drawing/2014/main" val="20009"/>
                    </a:ext>
                  </a:extLst>
                </a:gridCol>
                <a:gridCol w="571500">
                  <a:extLst>
                    <a:ext uri="{9D8B030D-6E8A-4147-A177-3AD203B41FA5}">
                      <a16:colId xmlns:a16="http://schemas.microsoft.com/office/drawing/2014/main" val="20010"/>
                    </a:ext>
                  </a:extLst>
                </a:gridCol>
                <a:gridCol w="762000">
                  <a:extLst>
                    <a:ext uri="{9D8B030D-6E8A-4147-A177-3AD203B41FA5}">
                      <a16:colId xmlns:a16="http://schemas.microsoft.com/office/drawing/2014/main" val="20011"/>
                    </a:ext>
                  </a:extLst>
                </a:gridCol>
              </a:tblGrid>
              <a:tr h="256969">
                <a:tc rowSpan="3">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dirty="0" smtClean="0">
                          <a:ln>
                            <a:noFill/>
                          </a:ln>
                          <a:solidFill>
                            <a:srgbClr val="000000"/>
                          </a:solidFill>
                          <a:effectLst/>
                          <a:latin typeface="+mn-lt"/>
                          <a:ea typeface="+mn-ea"/>
                          <a:cs typeface="+mn-ea"/>
                          <a:sym typeface="+mn-lt"/>
                        </a:rPr>
                        <a:t>评价范围</a:t>
                      </a:r>
                      <a:endParaRPr kumimoji="0" lang="zh-CN" sz="1500" b="0" i="0" u="none" strike="noStrike" cap="none" normalizeH="0" baseline="0" dirty="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rowSpan="3">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smtClean="0">
                          <a:ln>
                            <a:noFill/>
                          </a:ln>
                          <a:solidFill>
                            <a:srgbClr val="000000"/>
                          </a:solidFill>
                          <a:effectLst/>
                          <a:latin typeface="+mn-lt"/>
                          <a:ea typeface="+mn-ea"/>
                          <a:cs typeface="+mn-ea"/>
                          <a:sym typeface="+mn-lt"/>
                        </a:rPr>
                        <a:t>评价内容</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rowSpan="2" gridSpan="5">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smtClean="0">
                          <a:ln>
                            <a:noFill/>
                          </a:ln>
                          <a:solidFill>
                            <a:srgbClr val="000000"/>
                          </a:solidFill>
                          <a:effectLst/>
                          <a:latin typeface="+mn-lt"/>
                          <a:ea typeface="+mn-ea"/>
                          <a:cs typeface="+mn-ea"/>
                          <a:sym typeface="+mn-lt"/>
                        </a:rPr>
                        <a:t>学生姓名</a:t>
                      </a:r>
                      <a:endParaRPr kumimoji="0" lang="zh-CN" sz="1500" b="0" i="0" u="none" strike="noStrike" cap="none" normalizeH="0" baseline="0" smtClean="0">
                        <a:ln>
                          <a:noFill/>
                        </a:ln>
                        <a:solidFill>
                          <a:schemeClr val="tx1"/>
                        </a:solidFill>
                        <a:effectLst/>
                        <a:latin typeface="+mn-lt"/>
                        <a:ea typeface="+mn-ea"/>
                        <a:cs typeface="+mn-ea"/>
                        <a:sym typeface="+mn-lt"/>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smtClean="0">
                          <a:ln>
                            <a:noFill/>
                          </a:ln>
                          <a:solidFill>
                            <a:srgbClr val="000000"/>
                          </a:solidFill>
                          <a:effectLst/>
                          <a:latin typeface="+mn-lt"/>
                          <a:ea typeface="+mn-ea"/>
                          <a:cs typeface="+mn-ea"/>
                          <a:sym typeface="+mn-lt"/>
                        </a:rPr>
                        <a:t>评价等级</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rgbClr val="FDDDD5"/>
                    </a:solidFill>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hMerge="1">
                  <a:txBody>
                    <a:bodyPr/>
                    <a:lstStyle/>
                    <a:p>
                      <a:endParaRPr lang="zh-CN" altLang="en-US"/>
                    </a:p>
                  </a:txBody>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0"/>
                  </a:ext>
                </a:extLst>
              </a:tr>
              <a:tr h="256969">
                <a:tc vMerge="1">
                  <a:txBody>
                    <a:bodyPr/>
                    <a:lstStyle/>
                    <a:p>
                      <a:endParaRPr lang="zh-CN" altLang="en-US"/>
                    </a:p>
                  </a:txBody>
                  <a:tcPr/>
                </a:tc>
                <a:tc vMerge="1">
                  <a:txBody>
                    <a:bodyPr/>
                    <a:lstStyle/>
                    <a:p>
                      <a:endParaRPr lang="zh-CN" altLang="en-US"/>
                    </a:p>
                  </a:txBody>
                  <a:tcPr/>
                </a:tc>
                <a:tc gridSpan="5"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hMerge="1">
                  <a:txBody>
                    <a:bodyPr/>
                    <a:lstStyle/>
                    <a:p>
                      <a:endParaRPr lang="zh-CN" altLang="en-US"/>
                    </a:p>
                  </a:txBody>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1"/>
                  </a:ext>
                </a:extLst>
              </a:tr>
              <a:tr h="296742">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mn-lt"/>
                          <a:ea typeface="+mn-ea"/>
                          <a:cs typeface="+mn-ea"/>
                          <a:sym typeface="+mn-lt"/>
                        </a:rPr>
                        <a:t>A</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dirty="0" smtClean="0">
                          <a:ln>
                            <a:noFill/>
                          </a:ln>
                          <a:solidFill>
                            <a:srgbClr val="000000"/>
                          </a:solidFill>
                          <a:effectLst/>
                          <a:latin typeface="+mn-lt"/>
                          <a:ea typeface="+mn-ea"/>
                          <a:cs typeface="+mn-ea"/>
                          <a:sym typeface="+mn-lt"/>
                        </a:rPr>
                        <a:t>B</a:t>
                      </a:r>
                      <a:endParaRPr kumimoji="0" lang="zh-CN" altLang="zh-CN" sz="1500" b="0" i="0" u="none" strike="noStrike" cap="none" normalizeH="0" baseline="0" dirty="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mn-lt"/>
                          <a:ea typeface="+mn-ea"/>
                          <a:cs typeface="+mn-ea"/>
                          <a:sym typeface="+mn-lt"/>
                        </a:rPr>
                        <a:t>C</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mn-lt"/>
                          <a:ea typeface="+mn-ea"/>
                          <a:cs typeface="+mn-ea"/>
                          <a:sym typeface="+mn-lt"/>
                        </a:rPr>
                        <a:t>D</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mn-lt"/>
                          <a:ea typeface="+mn-ea"/>
                          <a:cs typeface="+mn-ea"/>
                          <a:sym typeface="+mn-lt"/>
                        </a:rPr>
                        <a:t>E</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自评</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互评</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自评</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互评</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2"/>
                  </a:ext>
                </a:extLst>
              </a:tr>
              <a:tr h="513880">
                <a:tc rowSpan="3">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smtClean="0">
                          <a:ln>
                            <a:noFill/>
                          </a:ln>
                          <a:solidFill>
                            <a:srgbClr val="000000"/>
                          </a:solidFill>
                          <a:effectLst/>
                          <a:latin typeface="+mn-lt"/>
                          <a:ea typeface="+mn-ea"/>
                          <a:cs typeface="+mn-ea"/>
                          <a:sym typeface="+mn-lt"/>
                        </a:rPr>
                        <a:t>一</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r>
                        <a:rPr kumimoji="0" lang="zh-CN" sz="1500" b="0" i="0" u="none" strike="noStrike" cap="none" normalizeH="0" baseline="0" smtClean="0">
                          <a:ln>
                            <a:noFill/>
                          </a:ln>
                          <a:solidFill>
                            <a:srgbClr val="000000"/>
                          </a:solidFill>
                          <a:effectLst/>
                          <a:latin typeface="+mn-lt"/>
                          <a:ea typeface="+mn-ea"/>
                          <a:cs typeface="+mn-ea"/>
                          <a:sym typeface="+mn-lt"/>
                        </a:rPr>
                        <a:t>体育与健康</a:t>
                      </a:r>
                      <a:r>
                        <a:rPr kumimoji="0" lang="zh-CN" altLang="zh-CN" sz="1500" b="0" i="0" u="none" strike="noStrike" cap="none" normalizeH="0" baseline="0" smtClean="0">
                          <a:ln>
                            <a:noFill/>
                          </a:ln>
                          <a:solidFill>
                            <a:srgbClr val="000000"/>
                          </a:solidFill>
                          <a:effectLst/>
                          <a:latin typeface="+mn-lt"/>
                          <a:ea typeface="+mn-ea"/>
                          <a:cs typeface="+mn-ea"/>
                          <a:sym typeface="+mn-lt"/>
                        </a:rPr>
                        <a:t>》</a:t>
                      </a:r>
                      <a:r>
                        <a:rPr kumimoji="0" lang="zh-CN" sz="1500" b="0" i="0" u="none" strike="noStrike" cap="none" normalizeH="0" baseline="0" smtClean="0">
                          <a:ln>
                            <a:noFill/>
                          </a:ln>
                          <a:solidFill>
                            <a:srgbClr val="000000"/>
                          </a:solidFill>
                          <a:effectLst/>
                          <a:latin typeface="+mn-lt"/>
                          <a:ea typeface="+mn-ea"/>
                          <a:cs typeface="+mn-ea"/>
                          <a:sym typeface="+mn-lt"/>
                        </a:rPr>
                        <a:t>课上能准时上课</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很准时</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较为准时</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一般</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偶尔迟到</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不准时</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3"/>
                  </a:ext>
                </a:extLst>
              </a:tr>
              <a:tr h="513880">
                <a:tc vMerge="1">
                  <a:txBody>
                    <a:bodyPr/>
                    <a:lstStyle/>
                    <a:p>
                      <a:endParaRPr lang="zh-CN" altLang="en-US"/>
                    </a:p>
                  </a:txBody>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积极参与课堂学习活动</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很积极</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较为积极</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一般</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不太积极</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不积极</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4"/>
                  </a:ext>
                </a:extLst>
              </a:tr>
              <a:tr h="296742">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5"/>
                  </a:ext>
                </a:extLst>
              </a:tr>
              <a:tr h="513880">
                <a:tc rowSpan="3">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二</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对体育学习与活动的自信程度</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很自信</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较为自信</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一般</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dirty="0" smtClean="0">
                          <a:ln>
                            <a:noFill/>
                          </a:ln>
                          <a:solidFill>
                            <a:srgbClr val="000000"/>
                          </a:solidFill>
                          <a:effectLst/>
                          <a:latin typeface="+mn-lt"/>
                          <a:ea typeface="+mn-ea"/>
                          <a:cs typeface="+mn-ea"/>
                          <a:sym typeface="+mn-lt"/>
                        </a:rPr>
                        <a:t>不太自信</a:t>
                      </a:r>
                      <a:endParaRPr kumimoji="0" lang="zh-CN" sz="1500" b="0" i="0" u="none" strike="noStrike" cap="none" normalizeH="0" baseline="0" dirty="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不自信</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6"/>
                  </a:ext>
                </a:extLst>
              </a:tr>
              <a:tr h="513880">
                <a:tc vMerge="1">
                  <a:txBody>
                    <a:bodyPr/>
                    <a:lstStyle/>
                    <a:p>
                      <a:endParaRPr lang="zh-CN" altLang="en-US"/>
                    </a:p>
                  </a:txBody>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设置的体育学习目标</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很合理</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dirty="0" smtClean="0">
                          <a:ln>
                            <a:noFill/>
                          </a:ln>
                          <a:solidFill>
                            <a:srgbClr val="000000"/>
                          </a:solidFill>
                          <a:effectLst/>
                          <a:latin typeface="+mn-lt"/>
                          <a:ea typeface="+mn-ea"/>
                          <a:cs typeface="+mn-ea"/>
                          <a:sym typeface="+mn-lt"/>
                        </a:rPr>
                        <a:t>较为合理</a:t>
                      </a:r>
                      <a:endParaRPr kumimoji="0" lang="zh-CN" sz="1500" b="0" i="0" u="none" strike="noStrike" cap="none" normalizeH="0" baseline="0" dirty="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一般</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不太合理</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0" i="0" u="none" strike="noStrike" cap="none" normalizeH="0" baseline="0" smtClean="0">
                          <a:ln>
                            <a:noFill/>
                          </a:ln>
                          <a:solidFill>
                            <a:srgbClr val="000000"/>
                          </a:solidFill>
                          <a:effectLst/>
                          <a:latin typeface="+mn-lt"/>
                          <a:ea typeface="+mn-ea"/>
                          <a:cs typeface="+mn-ea"/>
                          <a:sym typeface="+mn-lt"/>
                        </a:rPr>
                        <a:t>不合理</a:t>
                      </a:r>
                      <a:endParaRPr kumimoji="0" 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smtClean="0">
                          <a:ln>
                            <a:noFill/>
                          </a:ln>
                          <a:solidFill>
                            <a:srgbClr val="000000"/>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7"/>
                  </a:ext>
                </a:extLst>
              </a:tr>
              <a:tr h="296742">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zh-CN"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mn-lt"/>
                          <a:ea typeface="+mn-ea"/>
                          <a:cs typeface="+mn-ea"/>
                          <a:sym typeface="+mn-lt"/>
                        </a:rPr>
                        <a:t>……</a:t>
                      </a:r>
                      <a:endParaRPr kumimoji="0" lang="zh-CN" altLang="en-US" sz="1500" b="0" i="0" u="none" strike="noStrike" cap="none" normalizeH="0" baseline="0" smtClean="0">
                        <a:ln>
                          <a:noFill/>
                        </a:ln>
                        <a:solidFill>
                          <a:schemeClr val="tx1"/>
                        </a:solidFill>
                        <a:effectLst/>
                        <a:latin typeface="+mn-lt"/>
                        <a:ea typeface="+mn-ea"/>
                        <a:cs typeface="+mn-ea"/>
                        <a:sym typeface="+mn-lt"/>
                      </a:endParaRPr>
                    </a:p>
                  </a:txBody>
                  <a:tcPr marL="36101" marR="361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500" b="0" i="0" u="none" strike="noStrike" cap="none" normalizeH="0" baseline="0" smtClean="0">
                        <a:ln>
                          <a:noFill/>
                        </a:ln>
                        <a:solidFill>
                          <a:srgbClr val="000000"/>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500" b="0" i="0" u="none" strike="noStrike" cap="none" normalizeH="0" baseline="0" dirty="0" smtClean="0">
                          <a:ln>
                            <a:noFill/>
                          </a:ln>
                          <a:solidFill>
                            <a:srgbClr val="000000"/>
                          </a:solidFill>
                          <a:effectLst/>
                          <a:latin typeface="+mn-lt"/>
                          <a:ea typeface="+mn-ea"/>
                          <a:cs typeface="+mn-ea"/>
                          <a:sym typeface="+mn-lt"/>
                        </a:rPr>
                        <a:t>…</a:t>
                      </a:r>
                      <a:endParaRPr kumimoji="0" lang="zh-CN" altLang="zh-CN" sz="1500" b="0" i="0" u="none" strike="noStrike" cap="none" normalizeH="0" baseline="0" dirty="0" smtClean="0">
                        <a:ln>
                          <a:noFill/>
                        </a:ln>
                        <a:solidFill>
                          <a:schemeClr val="tx1"/>
                        </a:solidFill>
                        <a:effectLst/>
                        <a:latin typeface="+mn-lt"/>
                        <a:ea typeface="+mn-ea"/>
                        <a:cs typeface="+mn-ea"/>
                        <a:sym typeface="+mn-lt"/>
                      </a:endParaRPr>
                    </a:p>
                  </a:txBody>
                  <a:tcPr marL="36101" marR="361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8"/>
                  </a:ext>
                </a:extLst>
              </a:tr>
            </a:tbl>
          </a:graphicData>
        </a:graphic>
      </p:graphicFrame>
      <p:sp>
        <p:nvSpPr>
          <p:cNvPr id="39101" name="Rectangle 1"/>
          <p:cNvSpPr>
            <a:spLocks noChangeArrowheads="1"/>
          </p:cNvSpPr>
          <p:nvPr/>
        </p:nvSpPr>
        <p:spPr bwMode="auto">
          <a:xfrm>
            <a:off x="606655" y="1403134"/>
            <a:ext cx="6770401" cy="1341499"/>
          </a:xfrm>
          <a:prstGeom prst="rect">
            <a:avLst/>
          </a:prstGeom>
          <a:noFill/>
          <a:ln w="9525">
            <a:noFill/>
            <a:miter lim="800000"/>
            <a:headEnd/>
            <a:tailEnd/>
          </a:ln>
        </p:spPr>
        <p:txBody>
          <a:bodyPr wrap="none" lIns="121899" tIns="60949" rIns="121899" bIns="60949" anchor="ctr">
            <a:spAutoFit/>
          </a:bodyPr>
          <a:lstStyle/>
          <a:p>
            <a:pPr indent="304747">
              <a:lnSpc>
                <a:spcPct val="130000"/>
              </a:lnSpc>
            </a:pPr>
            <a:r>
              <a:rPr lang="zh-CN" altLang="en-US" sz="2100" b="1" dirty="0">
                <a:solidFill>
                  <a:srgbClr val="000000"/>
                </a:solidFill>
                <a:cs typeface="+mn-ea"/>
                <a:sym typeface="+mn-lt"/>
              </a:rPr>
              <a:t>高中学生体育与健康学习评分记录册</a:t>
            </a:r>
            <a:endParaRPr lang="zh-CN" altLang="en-US" sz="2100" dirty="0">
              <a:cs typeface="+mn-ea"/>
              <a:sym typeface="+mn-lt"/>
            </a:endParaRPr>
          </a:p>
          <a:p>
            <a:pPr indent="304747">
              <a:lnSpc>
                <a:spcPct val="130000"/>
              </a:lnSpc>
            </a:pPr>
            <a:r>
              <a:rPr lang="zh-CN" altLang="en-US" sz="2100" b="1" dirty="0">
                <a:solidFill>
                  <a:srgbClr val="000000"/>
                </a:solidFill>
                <a:cs typeface="+mn-ea"/>
                <a:sym typeface="+mn-lt"/>
              </a:rPr>
              <a:t>小组编号：</a:t>
            </a:r>
            <a:r>
              <a:rPr lang="zh-CN" altLang="en-US" sz="2100" b="1" u="sng" dirty="0">
                <a:solidFill>
                  <a:srgbClr val="000000"/>
                </a:solidFill>
                <a:cs typeface="+mn-ea"/>
                <a:sym typeface="+mn-lt"/>
              </a:rPr>
              <a:t>          </a:t>
            </a:r>
            <a:r>
              <a:rPr lang="zh-CN" altLang="en-US" sz="2100" b="1" dirty="0">
                <a:solidFill>
                  <a:srgbClr val="000000"/>
                </a:solidFill>
                <a:cs typeface="+mn-ea"/>
                <a:sym typeface="+mn-lt"/>
              </a:rPr>
              <a:t>小组长姓名：</a:t>
            </a:r>
            <a:r>
              <a:rPr lang="zh-CN" altLang="en-US" sz="2100" b="1" u="sng" dirty="0">
                <a:solidFill>
                  <a:srgbClr val="000000"/>
                </a:solidFill>
                <a:cs typeface="+mn-ea"/>
                <a:sym typeface="+mn-lt"/>
              </a:rPr>
              <a:t>              </a:t>
            </a:r>
            <a:r>
              <a:rPr lang="zh-CN" altLang="en-US" sz="2100" b="1" dirty="0">
                <a:solidFill>
                  <a:srgbClr val="000000"/>
                </a:solidFill>
                <a:cs typeface="+mn-ea"/>
                <a:sym typeface="+mn-lt"/>
              </a:rPr>
              <a:t>    时间：</a:t>
            </a:r>
            <a:r>
              <a:rPr lang="zh-CN" altLang="en-US" sz="2100" b="1" u="sng" dirty="0">
                <a:solidFill>
                  <a:srgbClr val="000000"/>
                </a:solidFill>
                <a:cs typeface="+mn-ea"/>
                <a:sym typeface="+mn-lt"/>
              </a:rPr>
              <a:t>        </a:t>
            </a:r>
            <a:endParaRPr lang="zh-CN" altLang="en-US" sz="2100" dirty="0">
              <a:cs typeface="+mn-ea"/>
              <a:sym typeface="+mn-lt"/>
            </a:endParaRPr>
          </a:p>
          <a:p>
            <a:pPr indent="304747">
              <a:lnSpc>
                <a:spcPct val="130000"/>
              </a:lnSpc>
            </a:pPr>
            <a:endParaRPr lang="zh-CN" altLang="en-US" sz="2100" dirty="0">
              <a:cs typeface="+mn-ea"/>
              <a:sym typeface="+mn-lt"/>
            </a:endParaRPr>
          </a:p>
        </p:txBody>
      </p:sp>
      <p:graphicFrame>
        <p:nvGraphicFramePr>
          <p:cNvPr id="7" name="表格 6"/>
          <p:cNvGraphicFramePr>
            <a:graphicFrameLocks noGrp="1"/>
          </p:cNvGraphicFramePr>
          <p:nvPr>
            <p:extLst>
              <p:ext uri="{D42A27DB-BD31-4B8C-83A1-F6EECF244321}">
                <p14:modId xmlns:p14="http://schemas.microsoft.com/office/powerpoint/2010/main" val="19102033"/>
              </p:ext>
            </p:extLst>
          </p:nvPr>
        </p:nvGraphicFramePr>
        <p:xfrm>
          <a:off x="952498" y="6254702"/>
          <a:ext cx="10287000" cy="645384"/>
        </p:xfrm>
        <a:graphic>
          <a:graphicData uri="http://schemas.openxmlformats.org/drawingml/2006/table">
            <a:tbl>
              <a:tblPr/>
              <a:tblGrid>
                <a:gridCol w="735155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21315">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2269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dirty="0" smtClean="0">
                          <a:ln>
                            <a:noFill/>
                          </a:ln>
                          <a:solidFill>
                            <a:srgbClr val="000000"/>
                          </a:solidFill>
                          <a:effectLst/>
                          <a:latin typeface="+mn-lt"/>
                          <a:ea typeface="+mn-ea"/>
                          <a:cs typeface="+mn-ea"/>
                          <a:sym typeface="+mn-lt"/>
                        </a:rPr>
                        <a:t>小组长评分</a:t>
                      </a:r>
                      <a:endParaRPr kumimoji="0" lang="zh-CN" sz="1500" b="0" i="0" u="none" strike="noStrike" cap="none" normalizeH="0" baseline="0" dirty="0" smtClean="0">
                        <a:ln>
                          <a:noFill/>
                        </a:ln>
                        <a:solidFill>
                          <a:schemeClr val="tx1"/>
                        </a:solidFill>
                        <a:effectLst/>
                        <a:latin typeface="+mn-lt"/>
                        <a:ea typeface="+mn-ea"/>
                        <a:cs typeface="+mn-ea"/>
                        <a:sym typeface="+mn-lt"/>
                      </a:endParaRPr>
                    </a:p>
                  </a:txBody>
                  <a:tcPr marL="48260" marR="482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100" b="0" i="0" u="none" strike="noStrike" cap="none" normalizeH="0" baseline="0" smtClean="0">
                        <a:ln>
                          <a:noFill/>
                        </a:ln>
                        <a:solidFill>
                          <a:srgbClr val="000000"/>
                        </a:solidFill>
                        <a:effectLst/>
                        <a:latin typeface="+mn-lt"/>
                        <a:ea typeface="+mn-ea"/>
                        <a:cs typeface="+mn-ea"/>
                        <a:sym typeface="+mn-lt"/>
                      </a:endParaRPr>
                    </a:p>
                  </a:txBody>
                  <a:tcPr marL="48260" marR="482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100" b="0" i="0" u="none" strike="noStrike" cap="none" normalizeH="0" baseline="0" smtClean="0">
                        <a:ln>
                          <a:noFill/>
                        </a:ln>
                        <a:solidFill>
                          <a:srgbClr val="000000"/>
                        </a:solidFill>
                        <a:effectLst/>
                        <a:latin typeface="+mn-lt"/>
                        <a:ea typeface="+mn-ea"/>
                        <a:cs typeface="+mn-ea"/>
                        <a:sym typeface="+mn-lt"/>
                      </a:endParaRPr>
                    </a:p>
                  </a:txBody>
                  <a:tcPr marL="48260" marR="482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100" b="0" i="0" u="none" strike="noStrike" cap="none" normalizeH="0" baseline="0" smtClean="0">
                          <a:ln>
                            <a:noFill/>
                          </a:ln>
                          <a:solidFill>
                            <a:srgbClr val="000000"/>
                          </a:solidFill>
                          <a:effectLst/>
                          <a:latin typeface="+mn-lt"/>
                          <a:ea typeface="+mn-ea"/>
                          <a:cs typeface="+mn-ea"/>
                          <a:sym typeface="+mn-lt"/>
                        </a:rPr>
                        <a:t>…</a:t>
                      </a:r>
                      <a:endParaRPr kumimoji="0" lang="zh-CN" altLang="zh-CN" sz="1200" b="0" i="0" u="none" strike="noStrike" cap="none" normalizeH="0" baseline="0" smtClean="0">
                        <a:ln>
                          <a:noFill/>
                        </a:ln>
                        <a:solidFill>
                          <a:schemeClr val="tx1"/>
                        </a:solidFill>
                        <a:effectLst/>
                        <a:latin typeface="+mn-lt"/>
                        <a:ea typeface="+mn-ea"/>
                        <a:cs typeface="+mn-ea"/>
                        <a:sym typeface="+mn-lt"/>
                      </a:endParaRPr>
                    </a:p>
                  </a:txBody>
                  <a:tcPr marL="48260" marR="482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0"/>
                  </a:ext>
                </a:extLst>
              </a:tr>
              <a:tr h="322692">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b="1" i="0" u="none" strike="noStrike" cap="none" normalizeH="0" baseline="0" dirty="0" smtClean="0">
                          <a:ln>
                            <a:noFill/>
                          </a:ln>
                          <a:solidFill>
                            <a:srgbClr val="000000"/>
                          </a:solidFill>
                          <a:effectLst/>
                          <a:latin typeface="+mn-lt"/>
                          <a:ea typeface="+mn-ea"/>
                          <a:cs typeface="+mn-ea"/>
                          <a:sym typeface="+mn-lt"/>
                        </a:rPr>
                        <a:t>教师评分</a:t>
                      </a:r>
                      <a:endParaRPr kumimoji="0" lang="zh-CN" sz="1500" b="0" i="0" u="none" strike="noStrike" cap="none" normalizeH="0" baseline="0" dirty="0" smtClean="0">
                        <a:ln>
                          <a:noFill/>
                        </a:ln>
                        <a:solidFill>
                          <a:schemeClr val="tx1"/>
                        </a:solidFill>
                        <a:effectLst/>
                        <a:latin typeface="+mn-lt"/>
                        <a:ea typeface="+mn-ea"/>
                        <a:cs typeface="+mn-ea"/>
                        <a:sym typeface="+mn-lt"/>
                      </a:endParaRPr>
                    </a:p>
                  </a:txBody>
                  <a:tcPr marL="48260" marR="482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100" b="0" i="0" u="none" strike="noStrike" cap="none" normalizeH="0" baseline="0" smtClean="0">
                        <a:ln>
                          <a:noFill/>
                        </a:ln>
                        <a:solidFill>
                          <a:srgbClr val="000000"/>
                        </a:solidFill>
                        <a:effectLst/>
                        <a:latin typeface="+mn-lt"/>
                        <a:ea typeface="+mn-ea"/>
                        <a:cs typeface="+mn-ea"/>
                        <a:sym typeface="+mn-lt"/>
                      </a:endParaRPr>
                    </a:p>
                  </a:txBody>
                  <a:tcPr marL="48260" marR="482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ts val="0"/>
                        </a:spcBef>
                        <a:spcAft>
                          <a:spcPts val="0"/>
                        </a:spcAft>
                        <a:buClrTx/>
                        <a:buSzTx/>
                        <a:buFontTx/>
                        <a:buNone/>
                        <a:tabLst/>
                      </a:pPr>
                      <a:endParaRPr kumimoji="0" lang="en-US" altLang="zh-CN" sz="1100" b="0" i="0" u="none" strike="noStrike" cap="none" normalizeH="0" baseline="0" smtClean="0">
                        <a:ln>
                          <a:noFill/>
                        </a:ln>
                        <a:solidFill>
                          <a:srgbClr val="000000"/>
                        </a:solidFill>
                        <a:effectLst/>
                        <a:latin typeface="+mn-lt"/>
                        <a:ea typeface="+mn-ea"/>
                        <a:cs typeface="+mn-ea"/>
                        <a:sym typeface="+mn-lt"/>
                      </a:endParaRPr>
                    </a:p>
                  </a:txBody>
                  <a:tcPr marL="48260" marR="482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zh-CN" sz="1100" b="0" i="0" u="none" strike="noStrike" cap="none" normalizeH="0" baseline="0" dirty="0" smtClean="0">
                          <a:ln>
                            <a:noFill/>
                          </a:ln>
                          <a:solidFill>
                            <a:srgbClr val="000000"/>
                          </a:solidFill>
                          <a:effectLst/>
                          <a:latin typeface="+mn-lt"/>
                          <a:ea typeface="+mn-ea"/>
                          <a:cs typeface="+mn-ea"/>
                          <a:sym typeface="+mn-lt"/>
                        </a:rPr>
                        <a:t>…</a:t>
                      </a:r>
                      <a:endParaRPr kumimoji="0" lang="zh-CN" altLang="zh-CN" sz="1200" b="0" i="0" u="none" strike="noStrike" cap="none" normalizeH="0" baseline="0" dirty="0" smtClean="0">
                        <a:ln>
                          <a:noFill/>
                        </a:ln>
                        <a:solidFill>
                          <a:schemeClr val="tx1"/>
                        </a:solidFill>
                        <a:effectLst/>
                        <a:latin typeface="+mn-lt"/>
                        <a:ea typeface="+mn-ea"/>
                        <a:cs typeface="+mn-ea"/>
                        <a:sym typeface="+mn-lt"/>
                      </a:endParaRPr>
                    </a:p>
                  </a:txBody>
                  <a:tcPr marL="48260" marR="482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DDD5"/>
                    </a:solidFill>
                  </a:tcPr>
                </a:tc>
                <a:extLst>
                  <a:ext uri="{0D108BD9-81ED-4DB2-BD59-A6C34878D82A}">
                    <a16:rowId xmlns:a16="http://schemas.microsoft.com/office/drawing/2014/main" val="10001"/>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9101"/>
                                        </p:tgtEl>
                                        <p:attrNameLst>
                                          <p:attrName>style.visibility</p:attrName>
                                        </p:attrNameLst>
                                      </p:cBhvr>
                                      <p:to>
                                        <p:strVal val="visible"/>
                                      </p:to>
                                    </p:set>
                                    <p:animEffect transition="in" filter="fade">
                                      <p:cBhvr>
                                        <p:cTn id="11" dur="1000"/>
                                        <p:tgtEl>
                                          <p:spTgt spid="39101"/>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3910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1162" y="2830168"/>
            <a:ext cx="8989675" cy="1197664"/>
            <a:chOff x="703" y="940"/>
            <a:chExt cx="3628" cy="342"/>
          </a:xfrm>
        </p:grpSpPr>
        <p:sp>
          <p:nvSpPr>
            <p:cNvPr id="15363" name="AutoShape 3"/>
            <p:cNvSpPr>
              <a:spLocks noChangeArrowheads="1"/>
            </p:cNvSpPr>
            <p:nvPr/>
          </p:nvSpPr>
          <p:spPr bwMode="auto">
            <a:xfrm>
              <a:off x="884" y="952"/>
              <a:ext cx="3447" cy="306"/>
            </a:xfrm>
            <a:prstGeom prst="roundRect">
              <a:avLst>
                <a:gd name="adj" fmla="val 16667"/>
              </a:avLst>
            </a:prstGeom>
            <a:solidFill>
              <a:srgbClr val="9E2D1E"/>
            </a:solidFill>
            <a:ln w="9525">
              <a:noFill/>
              <a:round/>
              <a:headEnd/>
              <a:tailEnd/>
            </a:ln>
          </p:spPr>
          <p:txBody>
            <a:bodyPr wrap="none" anchor="ctr"/>
            <a:lstStyle/>
            <a:p>
              <a:pPr eaLnBrk="1" hangingPunct="1">
                <a:lnSpc>
                  <a:spcPct val="130000"/>
                </a:lnSpc>
              </a:pPr>
              <a:endParaRPr lang="zh-CN" altLang="en-US" sz="3200" dirty="0">
                <a:cs typeface="+mn-ea"/>
                <a:sym typeface="+mn-lt"/>
              </a:endParaRPr>
            </a:p>
          </p:txBody>
        </p:sp>
        <p:sp>
          <p:nvSpPr>
            <p:cNvPr id="11" name="AutoShape 3"/>
            <p:cNvSpPr>
              <a:spLocks noChangeArrowheads="1"/>
            </p:cNvSpPr>
            <p:nvPr/>
          </p:nvSpPr>
          <p:spPr bwMode="gray">
            <a:xfrm>
              <a:off x="754" y="995"/>
              <a:ext cx="3401" cy="224"/>
            </a:xfrm>
            <a:prstGeom prst="roundRect">
              <a:avLst>
                <a:gd name="adj" fmla="val 16667"/>
              </a:avLst>
            </a:prstGeom>
            <a:solidFill>
              <a:schemeClr val="bg1"/>
            </a:solidFill>
            <a:ln w="9525" algn="ctr">
              <a:solidFill>
                <a:schemeClr val="tx1">
                  <a:lumMod val="50000"/>
                  <a:lumOff val="50000"/>
                </a:schemeClr>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r">
                <a:lnSpc>
                  <a:spcPct val="130000"/>
                </a:lnSpc>
                <a:defRPr/>
              </a:pPr>
              <a:r>
                <a:rPr lang="zh-CN" altLang="en-US" sz="3600" b="1" dirty="0">
                  <a:ln>
                    <a:solidFill>
                      <a:schemeClr val="bg1">
                        <a:lumMod val="65000"/>
                      </a:schemeClr>
                    </a:solidFill>
                  </a:ln>
                  <a:effectLst>
                    <a:outerShdw blurRad="38100" dist="38100" dir="2700000" algn="tl">
                      <a:srgbClr val="000000">
                        <a:alpha val="43137"/>
                      </a:srgbClr>
                    </a:outerShdw>
                  </a:effectLst>
                  <a:latin typeface="+mn-lt"/>
                  <a:ea typeface="+mn-ea"/>
                  <a:cs typeface="+mn-ea"/>
                  <a:sym typeface="+mn-lt"/>
                </a:rPr>
                <a:t>高中体育与健康学业水平考试与学分认定</a:t>
              </a:r>
              <a:endParaRPr lang="zh-CN" altLang="zh-CN" sz="3600" b="1" dirty="0">
                <a:ln>
                  <a:solidFill>
                    <a:schemeClr val="bg1">
                      <a:lumMod val="65000"/>
                    </a:schemeClr>
                  </a:solidFill>
                </a:ln>
                <a:effectLst>
                  <a:outerShdw blurRad="38100" dist="38100" dir="2700000" algn="tl">
                    <a:srgbClr val="000000">
                      <a:alpha val="43137"/>
                    </a:srgbClr>
                  </a:outerShdw>
                </a:effectLst>
                <a:latin typeface="+mn-lt"/>
                <a:ea typeface="+mn-ea"/>
                <a:cs typeface="+mn-ea"/>
                <a:sym typeface="+mn-lt"/>
              </a:endParaRPr>
            </a:p>
          </p:txBody>
        </p:sp>
      </p:grpSp>
    </p:spTree>
    <p:extLst>
      <p:ext uri="{BB962C8B-B14F-4D97-AF65-F5344CB8AC3E}">
        <p14:creationId xmlns:p14="http://schemas.microsoft.com/office/powerpoint/2010/main" val="2498274617"/>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ctrTitle" idx="4294967295"/>
          </p:nvPr>
        </p:nvSpPr>
        <p:spPr>
          <a:xfrm>
            <a:off x="737411" y="197891"/>
            <a:ext cx="9239251" cy="717328"/>
          </a:xfrm>
          <a:prstGeom prst="rect">
            <a:avLst/>
          </a:prstGeom>
        </p:spPr>
        <p:txBody>
          <a:bodyPr lIns="121899" tIns="60949" rIns="121899" bIns="60949"/>
          <a:lstStyle/>
          <a:p>
            <a:pPr algn="l"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（一）普通高中学业水平考试的性质</a:t>
            </a:r>
          </a:p>
        </p:txBody>
      </p:sp>
      <p:sp>
        <p:nvSpPr>
          <p:cNvPr id="40963" name="Text Box 2"/>
          <p:cNvSpPr txBox="1">
            <a:spLocks noChangeArrowheads="1"/>
          </p:cNvSpPr>
          <p:nvPr/>
        </p:nvSpPr>
        <p:spPr bwMode="auto">
          <a:xfrm>
            <a:off x="928098" y="1793600"/>
            <a:ext cx="10335803" cy="2708412"/>
          </a:xfrm>
          <a:prstGeom prst="rect">
            <a:avLst/>
          </a:prstGeom>
          <a:noFill/>
          <a:ln w="9525">
            <a:noFill/>
            <a:miter lim="800000"/>
            <a:headEnd/>
            <a:tailEnd/>
          </a:ln>
        </p:spPr>
        <p:txBody>
          <a:bodyPr wrap="square" lIns="121899" tIns="60949" rIns="121899" bIns="60949">
            <a:spAutoFit/>
          </a:bodyPr>
          <a:lstStyle/>
          <a:p>
            <a:pPr eaLnBrk="1" hangingPunct="1">
              <a:lnSpc>
                <a:spcPct val="150000"/>
              </a:lnSpc>
              <a:spcBef>
                <a:spcPct val="0"/>
              </a:spcBef>
            </a:pPr>
            <a:r>
              <a:rPr lang="en-US" altLang="zh-CN" sz="2800" b="1" dirty="0">
                <a:cs typeface="+mn-ea"/>
                <a:sym typeface="+mn-lt"/>
              </a:rPr>
              <a:t>    </a:t>
            </a:r>
            <a:r>
              <a:rPr lang="en-US" altLang="zh-CN" sz="2800" b="1" dirty="0" smtClean="0">
                <a:cs typeface="+mn-ea"/>
                <a:sym typeface="+mn-lt"/>
              </a:rPr>
              <a:t>   </a:t>
            </a:r>
            <a:r>
              <a:rPr lang="en-US" altLang="zh-CN" sz="2800" dirty="0" smtClean="0">
                <a:cs typeface="+mn-ea"/>
                <a:sym typeface="+mn-lt"/>
              </a:rPr>
              <a:t>1. </a:t>
            </a:r>
            <a:r>
              <a:rPr lang="zh-CN" altLang="en-US" sz="2800" dirty="0" smtClean="0">
                <a:cs typeface="+mn-ea"/>
                <a:sym typeface="+mn-lt"/>
              </a:rPr>
              <a:t>普通</a:t>
            </a:r>
            <a:r>
              <a:rPr lang="zh-CN" altLang="en-US" sz="2800" dirty="0">
                <a:cs typeface="+mn-ea"/>
                <a:sym typeface="+mn-lt"/>
              </a:rPr>
              <a:t>高中学业水平考试是一种</a:t>
            </a:r>
            <a:r>
              <a:rPr lang="zh-CN" altLang="en-US" sz="2800" dirty="0">
                <a:solidFill>
                  <a:srgbClr val="C00000"/>
                </a:solidFill>
                <a:cs typeface="+mn-ea"/>
                <a:sym typeface="+mn-lt"/>
              </a:rPr>
              <a:t>国家级别的水平</a:t>
            </a:r>
            <a:r>
              <a:rPr lang="zh-CN" altLang="en-US" sz="2800" dirty="0">
                <a:cs typeface="+mn-ea"/>
                <a:sym typeface="+mn-lt"/>
              </a:rPr>
              <a:t>考试，是基础教育质量水平的体现，是在教育部指导下由省级教育行政部门组织实施的国家考试，是依据普通高中课程标准实行的终结性考试，旨在全面反映高中学生在各学科所达到的学业水平</a:t>
            </a:r>
            <a:r>
              <a:rPr lang="zh-CN" altLang="en-US" sz="2800" dirty="0" smtClean="0">
                <a:cs typeface="+mn-ea"/>
                <a:sym typeface="+mn-lt"/>
              </a:rPr>
              <a:t>。</a:t>
            </a:r>
            <a:endParaRPr lang="zh-CN" altLang="en-US" sz="2800" b="1" dirty="0">
              <a:cs typeface="+mn-ea"/>
              <a:sym typeface="+mn-lt"/>
            </a:endParaRPr>
          </a:p>
        </p:txBody>
      </p:sp>
      <p:sp>
        <p:nvSpPr>
          <p:cNvPr id="40965" name="矩形 10"/>
          <p:cNvSpPr>
            <a:spLocks noChangeArrowheads="1"/>
          </p:cNvSpPr>
          <p:nvPr/>
        </p:nvSpPr>
        <p:spPr bwMode="auto">
          <a:xfrm>
            <a:off x="3983340" y="5158164"/>
            <a:ext cx="7715500" cy="444458"/>
          </a:xfrm>
          <a:prstGeom prst="rect">
            <a:avLst/>
          </a:prstGeom>
          <a:noFill/>
          <a:ln w="9525">
            <a:noFill/>
            <a:miter lim="800000"/>
            <a:headEnd/>
            <a:tailEnd/>
          </a:ln>
        </p:spPr>
        <p:txBody>
          <a:bodyPr wrap="square" lIns="121899" tIns="60949" rIns="121899" bIns="60949">
            <a:spAutoFit/>
          </a:bodyPr>
          <a:lstStyle/>
          <a:p>
            <a:pPr algn="ctr" eaLnBrk="1" hangingPunct="1">
              <a:lnSpc>
                <a:spcPct val="130000"/>
              </a:lnSpc>
            </a:pPr>
            <a:r>
              <a:rPr lang="en-US" altLang="zh-CN" dirty="0">
                <a:cs typeface="+mn-ea"/>
                <a:sym typeface="+mn-lt"/>
              </a:rPr>
              <a:t>《</a:t>
            </a:r>
            <a:r>
              <a:rPr lang="zh-CN" altLang="en-US" dirty="0">
                <a:cs typeface="+mn-ea"/>
                <a:sym typeface="+mn-lt"/>
              </a:rPr>
              <a:t>教育部关于实施普通高中学业水平考试的指导意见（征求意见稿）</a:t>
            </a:r>
            <a:r>
              <a:rPr lang="en-US" altLang="zh-CN" dirty="0">
                <a:cs typeface="+mn-ea"/>
                <a:sym typeface="+mn-lt"/>
              </a:rPr>
              <a:t>》</a:t>
            </a:r>
            <a:endParaRPr lang="zh-CN" altLang="en-US" dirty="0">
              <a:cs typeface="+mn-ea"/>
              <a:sym typeface="+mn-lt"/>
            </a:endParaRPr>
          </a:p>
        </p:txBody>
      </p:sp>
    </p:spTree>
    <p:extLst>
      <p:ext uri="{BB962C8B-B14F-4D97-AF65-F5344CB8AC3E}">
        <p14:creationId xmlns:p14="http://schemas.microsoft.com/office/powerpoint/2010/main" val="13475550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1000"/>
                                        <p:tgtEl>
                                          <p:spTgt spid="40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1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2"/>
          <p:cNvSpPr txBox="1">
            <a:spLocks noChangeArrowheads="1"/>
          </p:cNvSpPr>
          <p:nvPr/>
        </p:nvSpPr>
        <p:spPr bwMode="auto">
          <a:xfrm>
            <a:off x="812135" y="1855388"/>
            <a:ext cx="10509986" cy="3862574"/>
          </a:xfrm>
          <a:prstGeom prst="rect">
            <a:avLst/>
          </a:prstGeom>
          <a:noFill/>
          <a:ln w="9525">
            <a:noFill/>
            <a:miter lim="800000"/>
            <a:headEnd/>
            <a:tailEnd/>
          </a:ln>
        </p:spPr>
        <p:txBody>
          <a:bodyPr wrap="square" lIns="121899" tIns="60949" rIns="121899" bIns="60949">
            <a:spAutoFit/>
          </a:bodyPr>
          <a:lstStyle/>
          <a:p>
            <a:pPr indent="598913">
              <a:lnSpc>
                <a:spcPct val="150000"/>
              </a:lnSpc>
            </a:pPr>
            <a:r>
              <a:rPr lang="en-US" altLang="zh-CN" sz="2700" dirty="0">
                <a:cs typeface="+mn-ea"/>
                <a:sym typeface="+mn-lt"/>
              </a:rPr>
              <a:t> </a:t>
            </a:r>
            <a:r>
              <a:rPr lang="en-US" altLang="zh-CN" sz="2700" dirty="0" smtClean="0">
                <a:cs typeface="+mn-ea"/>
                <a:sym typeface="+mn-lt"/>
              </a:rPr>
              <a:t>2. </a:t>
            </a:r>
            <a:r>
              <a:rPr lang="zh-CN" altLang="en-US" sz="2700" dirty="0" smtClean="0">
                <a:cs typeface="+mn-ea"/>
                <a:sym typeface="+mn-lt"/>
              </a:rPr>
              <a:t>高中阶段的体育与健康课程教学结束后，需要根据每个模块的成绩评定和学分认定结果，对三年的体育与健康学业水平和学分进行最终认定。</a:t>
            </a:r>
            <a:r>
              <a:rPr lang="zh-CN" altLang="en-US" sz="2700" dirty="0" smtClean="0">
                <a:solidFill>
                  <a:srgbClr val="C00000"/>
                </a:solidFill>
                <a:cs typeface="+mn-ea"/>
                <a:sym typeface="+mn-lt"/>
              </a:rPr>
              <a:t>各省可根据实际情况组织高中学业水平考试，</a:t>
            </a:r>
            <a:r>
              <a:rPr lang="zh-CN" altLang="en-US" sz="2700" dirty="0" smtClean="0">
                <a:cs typeface="+mn-ea"/>
                <a:sym typeface="+mn-lt"/>
              </a:rPr>
              <a:t>参照综合汇总的学分认定结果，确定学生在高中阶段的体育与健康学业水平成绩。</a:t>
            </a:r>
          </a:p>
          <a:p>
            <a:pPr indent="598913">
              <a:lnSpc>
                <a:spcPct val="150000"/>
              </a:lnSpc>
            </a:pPr>
            <a:endParaRPr lang="zh-CN" altLang="en-US" sz="2700" dirty="0">
              <a:cs typeface="+mn-ea"/>
              <a:sym typeface="+mn-lt"/>
            </a:endParaRPr>
          </a:p>
        </p:txBody>
      </p:sp>
    </p:spTree>
    <p:extLst>
      <p:ext uri="{BB962C8B-B14F-4D97-AF65-F5344CB8AC3E}">
        <p14:creationId xmlns:p14="http://schemas.microsoft.com/office/powerpoint/2010/main" val="34707125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fade">
                                      <p:cBhvr>
                                        <p:cTn id="7" dur="1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ctrTitle" idx="4294967295"/>
          </p:nvPr>
        </p:nvSpPr>
        <p:spPr>
          <a:xfrm>
            <a:off x="722070" y="159140"/>
            <a:ext cx="8953500" cy="717329"/>
          </a:xfrm>
          <a:prstGeom prst="rect">
            <a:avLst/>
          </a:prstGeom>
        </p:spPr>
        <p:txBody>
          <a:bodyPr lIns="121899" tIns="60949" rIns="121899" bIns="60949"/>
          <a:lstStyle/>
          <a:p>
            <a:pPr>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（二）高中学业水平考试的成绩评定</a:t>
            </a:r>
          </a:p>
        </p:txBody>
      </p:sp>
      <p:sp>
        <p:nvSpPr>
          <p:cNvPr id="43011" name="Text Box 2"/>
          <p:cNvSpPr txBox="1">
            <a:spLocks noChangeArrowheads="1"/>
          </p:cNvSpPr>
          <p:nvPr/>
        </p:nvSpPr>
        <p:spPr bwMode="auto">
          <a:xfrm>
            <a:off x="794228" y="876469"/>
            <a:ext cx="8191500" cy="69439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1.</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体能模块的成绩评定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具体内容</a:t>
            </a:r>
          </a:p>
        </p:txBody>
      </p:sp>
      <p:graphicFrame>
        <p:nvGraphicFramePr>
          <p:cNvPr id="5" name="表格 4"/>
          <p:cNvGraphicFramePr>
            <a:graphicFrameLocks noGrp="1"/>
          </p:cNvGraphicFramePr>
          <p:nvPr>
            <p:extLst>
              <p:ext uri="{D42A27DB-BD31-4B8C-83A1-F6EECF244321}">
                <p14:modId xmlns:p14="http://schemas.microsoft.com/office/powerpoint/2010/main" val="2012838739"/>
              </p:ext>
            </p:extLst>
          </p:nvPr>
        </p:nvGraphicFramePr>
        <p:xfrm>
          <a:off x="722070" y="1758770"/>
          <a:ext cx="10805535" cy="4738927"/>
        </p:xfrm>
        <a:graphic>
          <a:graphicData uri="http://schemas.openxmlformats.org/drawingml/2006/table">
            <a:tbl>
              <a:tblPr firstRow="1" bandRow="1">
                <a:tableStyleId>{5C22544A-7EE6-4342-B048-85BDC9FD1C3A}</a:tableStyleId>
              </a:tblPr>
              <a:tblGrid>
                <a:gridCol w="1367013">
                  <a:extLst>
                    <a:ext uri="{9D8B030D-6E8A-4147-A177-3AD203B41FA5}">
                      <a16:colId xmlns:a16="http://schemas.microsoft.com/office/drawing/2014/main" val="20000"/>
                    </a:ext>
                  </a:extLst>
                </a:gridCol>
                <a:gridCol w="9438522">
                  <a:extLst>
                    <a:ext uri="{9D8B030D-6E8A-4147-A177-3AD203B41FA5}">
                      <a16:colId xmlns:a16="http://schemas.microsoft.com/office/drawing/2014/main" val="20001"/>
                    </a:ext>
                  </a:extLst>
                </a:gridCol>
              </a:tblGrid>
              <a:tr h="556315">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维度</a:t>
                      </a:r>
                      <a:endParaRPr lang="zh-CN" altLang="en-US" sz="2000" dirty="0">
                        <a:solidFill>
                          <a:srgbClr val="C00000"/>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C00000"/>
                          </a:solidFill>
                          <a:latin typeface="+mn-lt"/>
                          <a:ea typeface="+mn-ea"/>
                          <a:cs typeface="+mn-ea"/>
                          <a:sym typeface="+mn-lt"/>
                        </a:rPr>
                        <a:t>内容体现</a:t>
                      </a:r>
                      <a:endParaRPr lang="zh-CN" altLang="en-US" sz="2000" dirty="0">
                        <a:solidFill>
                          <a:srgbClr val="C00000"/>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753485">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体能水平</a:t>
                      </a:r>
                      <a:endParaRPr lang="zh-CN" altLang="en-US" sz="2000" dirty="0">
                        <a:solidFill>
                          <a:srgbClr val="C00000"/>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评价学生通过体能模块学习之后，其</a:t>
                      </a:r>
                      <a:r>
                        <a:rPr lang="zh-CN" altLang="en-US" sz="2000" kern="1200" dirty="0" smtClean="0">
                          <a:solidFill>
                            <a:srgbClr val="C00000"/>
                          </a:solidFill>
                          <a:latin typeface="+mn-lt"/>
                          <a:ea typeface="+mn-ea"/>
                          <a:cs typeface="+mn-ea"/>
                          <a:sym typeface="+mn-lt"/>
                        </a:rPr>
                        <a:t>体能发展的情况以及发展的水平</a:t>
                      </a:r>
                      <a:r>
                        <a:rPr lang="zh-CN" altLang="en-US" sz="2000" kern="1200" dirty="0" smtClean="0">
                          <a:solidFill>
                            <a:schemeClr val="tx1"/>
                          </a:solidFill>
                          <a:latin typeface="+mn-lt"/>
                          <a:ea typeface="+mn-ea"/>
                          <a:cs typeface="+mn-ea"/>
                          <a:sym typeface="+mn-lt"/>
                        </a:rPr>
                        <a:t>。</a:t>
                      </a:r>
                      <a:endParaRPr lang="zh-CN" altLang="en-US" sz="2000" dirty="0">
                        <a:solidFill>
                          <a:schemeClr val="tx1"/>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1438599">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rgbClr val="C00000"/>
                          </a:solidFill>
                          <a:latin typeface="+mn-lt"/>
                          <a:ea typeface="+mn-ea"/>
                          <a:cs typeface="+mn-ea"/>
                          <a:sym typeface="+mn-lt"/>
                        </a:rPr>
                        <a:t>体能认知</a:t>
                      </a:r>
                      <a:endParaRPr lang="zh-CN" altLang="en-US" sz="2000" dirty="0">
                        <a:solidFill>
                          <a:srgbClr val="C00000"/>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chemeClr val="tx1"/>
                          </a:solidFill>
                          <a:latin typeface="+mn-lt"/>
                          <a:ea typeface="+mn-ea"/>
                          <a:cs typeface="+mn-ea"/>
                          <a:sym typeface="+mn-lt"/>
                        </a:rPr>
                        <a:t>考核学生对于体能发展的基本原理与方法、体能发展水平的测量和评价、制订体能锻炼计划的程序、如何有效控制体重和改善体型等方面知识和技能的掌握情况。</a:t>
                      </a:r>
                      <a:endParaRPr lang="zh-CN" altLang="en-US" sz="2000" dirty="0">
                        <a:solidFill>
                          <a:schemeClr val="tx1"/>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1106614">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健康行为</a:t>
                      </a:r>
                      <a:endParaRPr lang="zh-CN" altLang="en-US" sz="2000" dirty="0">
                        <a:solidFill>
                          <a:srgbClr val="C00000"/>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30000"/>
                        </a:lnSpc>
                        <a:spcBef>
                          <a:spcPts val="0"/>
                        </a:spcBef>
                        <a:spcAft>
                          <a:spcPts val="0"/>
                        </a:spcAft>
                      </a:pPr>
                      <a:r>
                        <a:rPr lang="zh-CN" altLang="en-US" sz="2000" kern="1200" dirty="0" smtClean="0">
                          <a:solidFill>
                            <a:schemeClr val="tx1"/>
                          </a:solidFill>
                          <a:latin typeface="+mn-lt"/>
                          <a:ea typeface="+mn-ea"/>
                          <a:cs typeface="+mn-ea"/>
                          <a:sym typeface="+mn-lt"/>
                        </a:rPr>
                        <a:t>主要考察学生课外运用所学体能知识和技能增强体能的行为和锻炼身体的习惯，以及运动中的安全防范表现和情绪稳定性等等。</a:t>
                      </a:r>
                      <a:endParaRPr lang="zh-CN" altLang="en-US" sz="2000" dirty="0">
                        <a:solidFill>
                          <a:schemeClr val="tx1"/>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859465">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体育品德</a:t>
                      </a:r>
                      <a:endParaRPr lang="zh-CN" altLang="en-US" sz="2000" dirty="0">
                        <a:solidFill>
                          <a:srgbClr val="C00000"/>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30000"/>
                        </a:lnSpc>
                        <a:spcBef>
                          <a:spcPts val="0"/>
                        </a:spcBef>
                        <a:spcAft>
                          <a:spcPts val="0"/>
                        </a:spcAft>
                      </a:pPr>
                      <a:r>
                        <a:rPr lang="zh-CN" altLang="en-US" sz="2000" kern="1200" dirty="0" smtClean="0">
                          <a:solidFill>
                            <a:schemeClr val="tx1"/>
                          </a:solidFill>
                          <a:latin typeface="+mn-lt"/>
                          <a:ea typeface="+mn-ea"/>
                          <a:cs typeface="+mn-ea"/>
                          <a:sym typeface="+mn-lt"/>
                        </a:rPr>
                        <a:t>主要考察学生在体能学习模块中所表现出来的克服困难、坚持不懈、勇于进取等体育品德。</a:t>
                      </a:r>
                      <a:endParaRPr lang="zh-CN" altLang="en-US" sz="2000" dirty="0">
                        <a:solidFill>
                          <a:schemeClr val="tx1"/>
                        </a:solidFill>
                        <a:latin typeface="+mn-lt"/>
                        <a:ea typeface="+mn-ea"/>
                        <a:cs typeface="+mn-ea"/>
                        <a:sym typeface="+mn-lt"/>
                      </a:endParaRPr>
                    </a:p>
                  </a:txBody>
                  <a:tcPr marL="121912" marR="121912"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893270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20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582487411"/>
              </p:ext>
            </p:extLst>
          </p:nvPr>
        </p:nvGraphicFramePr>
        <p:xfrm>
          <a:off x="323422" y="1701561"/>
          <a:ext cx="11545156" cy="4612908"/>
        </p:xfrm>
        <a:graphic>
          <a:graphicData uri="http://schemas.openxmlformats.org/drawingml/2006/table">
            <a:tbl>
              <a:tblPr firstRow="1" bandRow="1">
                <a:tableStyleId>{5C22544A-7EE6-4342-B048-85BDC9FD1C3A}</a:tableStyleId>
              </a:tblPr>
              <a:tblGrid>
                <a:gridCol w="901930">
                  <a:extLst>
                    <a:ext uri="{9D8B030D-6E8A-4147-A177-3AD203B41FA5}">
                      <a16:colId xmlns:a16="http://schemas.microsoft.com/office/drawing/2014/main" val="20000"/>
                    </a:ext>
                  </a:extLst>
                </a:gridCol>
                <a:gridCol w="2164733">
                  <a:extLst>
                    <a:ext uri="{9D8B030D-6E8A-4147-A177-3AD203B41FA5}">
                      <a16:colId xmlns:a16="http://schemas.microsoft.com/office/drawing/2014/main" val="20001"/>
                    </a:ext>
                  </a:extLst>
                </a:gridCol>
                <a:gridCol w="8478493">
                  <a:extLst>
                    <a:ext uri="{9D8B030D-6E8A-4147-A177-3AD203B41FA5}">
                      <a16:colId xmlns:a16="http://schemas.microsoft.com/office/drawing/2014/main" val="20002"/>
                    </a:ext>
                  </a:extLst>
                </a:gridCol>
              </a:tblGrid>
              <a:tr h="556291">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维度</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评价方式</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举例</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1005709">
                <a:tc>
                  <a:txBody>
                    <a:bodyPr/>
                    <a:lstStyle/>
                    <a:p>
                      <a:pP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体能水平</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实践测试法</a:t>
                      </a:r>
                      <a:endParaRPr lang="zh-CN" altLang="en-US" sz="2000" dirty="0">
                        <a:solidFill>
                          <a:srgbClr val="6600CC"/>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例如利用坐位体前屈测试柔韧性，可以参照</a:t>
                      </a:r>
                      <a:r>
                        <a:rPr lang="en-US" altLang="zh-CN" sz="2000" kern="1200" dirty="0" smtClean="0">
                          <a:solidFill>
                            <a:schemeClr val="tx1"/>
                          </a:solidFill>
                          <a:latin typeface="+mn-lt"/>
                          <a:ea typeface="+mn-ea"/>
                          <a:cs typeface="+mn-ea"/>
                          <a:sym typeface="+mn-lt"/>
                        </a:rPr>
                        <a:t>《</a:t>
                      </a:r>
                      <a:r>
                        <a:rPr lang="zh-CN" altLang="en-US" sz="2000" kern="1200" dirty="0" smtClean="0">
                          <a:solidFill>
                            <a:schemeClr val="tx1"/>
                          </a:solidFill>
                          <a:latin typeface="+mn-lt"/>
                          <a:ea typeface="+mn-ea"/>
                          <a:cs typeface="+mn-ea"/>
                          <a:sym typeface="+mn-lt"/>
                        </a:rPr>
                        <a:t>国家学生体质健康标准</a:t>
                      </a:r>
                      <a:r>
                        <a:rPr lang="en-US" altLang="zh-CN" sz="2000" kern="1200" dirty="0" smtClean="0">
                          <a:solidFill>
                            <a:schemeClr val="tx1"/>
                          </a:solidFill>
                          <a:latin typeface="+mn-lt"/>
                          <a:ea typeface="+mn-ea"/>
                          <a:cs typeface="+mn-ea"/>
                          <a:sym typeface="+mn-lt"/>
                        </a:rPr>
                        <a:t>》</a:t>
                      </a:r>
                      <a:r>
                        <a:rPr lang="zh-CN" altLang="en-US" sz="2000" kern="1200" dirty="0" smtClean="0">
                          <a:solidFill>
                            <a:schemeClr val="tx1"/>
                          </a:solidFill>
                          <a:latin typeface="+mn-lt"/>
                          <a:ea typeface="+mn-ea"/>
                          <a:cs typeface="+mn-ea"/>
                          <a:sym typeface="+mn-lt"/>
                        </a:rPr>
                        <a:t>评估自己的柔韧性，并结合学习前的基础和学习后成绩的提高幅度来评定。</a:t>
                      </a: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938004">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rgbClr val="C00000"/>
                          </a:solidFill>
                          <a:latin typeface="+mn-lt"/>
                          <a:ea typeface="+mn-ea"/>
                          <a:cs typeface="+mn-ea"/>
                          <a:sym typeface="+mn-lt"/>
                        </a:rPr>
                        <a:t>体能认知</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实践与纸笔测试相结合</a:t>
                      </a:r>
                      <a:endParaRPr lang="zh-CN" altLang="en-US" sz="2000" dirty="0">
                        <a:solidFill>
                          <a:srgbClr val="6600CC"/>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例如针对学生制定的锻炼计划进行合理评定，并且对学生锻炼计划的执行情况、锻炼前后的成绩提高幅度进行评定。</a:t>
                      </a: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1005709">
                <a:tc>
                  <a:txBody>
                    <a:bodyPr/>
                    <a:lstStyle/>
                    <a:p>
                      <a:pP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健康行为</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采用观察法</a:t>
                      </a:r>
                      <a:endParaRPr lang="zh-CN" altLang="en-US" sz="2000" dirty="0">
                        <a:solidFill>
                          <a:srgbClr val="6600CC"/>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例如观察学生是否在比赛前注意进行热身运动，在比赛过程中是否能够情绪稳定，在教学过程中是否采用过程性评价的方式进行考核。</a:t>
                      </a: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1107195">
                <a:tc>
                  <a:txBody>
                    <a:bodyPr/>
                    <a:lstStyle/>
                    <a:p>
                      <a:pP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体育品德</a:t>
                      </a:r>
                      <a:endParaRPr lang="zh-CN" altLang="en-US" sz="2000" dirty="0">
                        <a:solidFill>
                          <a:srgbClr val="C00000"/>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教师观察、学生自评、学生互评</a:t>
                      </a:r>
                      <a:endParaRPr lang="en-US" altLang="zh-CN" sz="2000" dirty="0" smtClean="0">
                        <a:solidFill>
                          <a:srgbClr val="6600CC"/>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例如观察学生在体能测试和运动比赛中的行为，判断学生是否能够遵守规则、尊重队友、尊重对手、尊重裁判，表现出足够的自信。</a:t>
                      </a:r>
                      <a:endParaRPr lang="zh-CN" altLang="en-US" sz="2000" kern="1200" dirty="0">
                        <a:solidFill>
                          <a:schemeClr val="tx1"/>
                        </a:solidFill>
                        <a:latin typeface="+mn-lt"/>
                        <a:ea typeface="+mn-ea"/>
                        <a:cs typeface="+mn-ea"/>
                        <a:sym typeface="+mn-lt"/>
                      </a:endParaRPr>
                    </a:p>
                  </a:txBody>
                  <a:tcPr marL="121924" marR="121924"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bl>
          </a:graphicData>
        </a:graphic>
      </p:graphicFrame>
      <p:sp>
        <p:nvSpPr>
          <p:cNvPr id="4" name="Text Box 2"/>
          <p:cNvSpPr txBox="1">
            <a:spLocks noChangeArrowheads="1"/>
          </p:cNvSpPr>
          <p:nvPr/>
        </p:nvSpPr>
        <p:spPr bwMode="auto">
          <a:xfrm>
            <a:off x="938064" y="126455"/>
            <a:ext cx="8191500" cy="763264"/>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体能</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具体方式</a:t>
            </a:r>
          </a:p>
        </p:txBody>
      </p:sp>
    </p:spTree>
    <p:extLst>
      <p:ext uri="{BB962C8B-B14F-4D97-AF65-F5344CB8AC3E}">
        <p14:creationId xmlns:p14="http://schemas.microsoft.com/office/powerpoint/2010/main" val="41090844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16164" y="1471740"/>
            <a:ext cx="10757328" cy="5038986"/>
          </a:xfrm>
          <a:prstGeom prst="rect">
            <a:avLst/>
          </a:prstGeom>
          <a:noFill/>
          <a:ln w="9525">
            <a:noFill/>
            <a:miter lim="800000"/>
            <a:headEnd/>
            <a:tailEnd/>
          </a:ln>
        </p:spPr>
        <p:txBody>
          <a:bodyPr wrap="square" lIns="121899" tIns="60949" rIns="121899" bIns="60949">
            <a:spAutoFit/>
          </a:bodyPr>
          <a:lstStyle/>
          <a:p>
            <a:pPr indent="432000">
              <a:lnSpc>
                <a:spcPct val="150000"/>
              </a:lnSpc>
            </a:pPr>
            <a:r>
              <a:rPr lang="zh-CN" altLang="en-US" sz="2400" dirty="0">
                <a:cs typeface="+mn-ea"/>
                <a:sym typeface="+mn-lt"/>
              </a:rPr>
              <a:t>（</a:t>
            </a:r>
            <a:r>
              <a:rPr lang="en-US" altLang="zh-CN" sz="2400" dirty="0">
                <a:cs typeface="+mn-ea"/>
                <a:sym typeface="+mn-lt"/>
              </a:rPr>
              <a:t>1</a:t>
            </a:r>
            <a:r>
              <a:rPr lang="zh-CN" altLang="en-US" sz="2400" dirty="0">
                <a:cs typeface="+mn-ea"/>
                <a:sym typeface="+mn-lt"/>
              </a:rPr>
              <a:t>）要特别注重学生体能发展知识与方法在</a:t>
            </a:r>
            <a:r>
              <a:rPr lang="zh-CN" altLang="en-US" sz="2400" dirty="0">
                <a:solidFill>
                  <a:srgbClr val="C00000"/>
                </a:solidFill>
                <a:cs typeface="+mn-ea"/>
                <a:sym typeface="+mn-lt"/>
              </a:rPr>
              <a:t>生活的迁移和应用</a:t>
            </a:r>
            <a:r>
              <a:rPr lang="zh-CN" altLang="en-US" sz="2400" dirty="0">
                <a:cs typeface="+mn-ea"/>
                <a:sym typeface="+mn-lt"/>
              </a:rPr>
              <a:t>。</a:t>
            </a:r>
          </a:p>
          <a:p>
            <a:pPr indent="432000">
              <a:lnSpc>
                <a:spcPct val="150000"/>
              </a:lnSpc>
            </a:pPr>
            <a:r>
              <a:rPr lang="zh-CN" altLang="en-US" sz="2400" dirty="0">
                <a:cs typeface="+mn-ea"/>
                <a:sym typeface="+mn-lt"/>
              </a:rPr>
              <a:t>（</a:t>
            </a:r>
            <a:r>
              <a:rPr lang="en-US" altLang="zh-CN" sz="2400" dirty="0">
                <a:cs typeface="+mn-ea"/>
                <a:sym typeface="+mn-lt"/>
              </a:rPr>
              <a:t>2</a:t>
            </a:r>
            <a:r>
              <a:rPr lang="zh-CN" altLang="en-US" sz="2400" dirty="0">
                <a:cs typeface="+mn-ea"/>
                <a:sym typeface="+mn-lt"/>
              </a:rPr>
              <a:t>）应当尽量</a:t>
            </a:r>
            <a:r>
              <a:rPr lang="zh-CN" altLang="en-US" sz="2400" dirty="0">
                <a:solidFill>
                  <a:srgbClr val="C00000"/>
                </a:solidFill>
                <a:cs typeface="+mn-ea"/>
                <a:sym typeface="+mn-lt"/>
              </a:rPr>
              <a:t>设计</a:t>
            </a:r>
            <a:r>
              <a:rPr lang="zh-CN" altLang="en-US" sz="2400" dirty="0">
                <a:cs typeface="+mn-ea"/>
                <a:sym typeface="+mn-lt"/>
              </a:rPr>
              <a:t>各种</a:t>
            </a:r>
            <a:r>
              <a:rPr lang="zh-CN" altLang="en-US" sz="2400" dirty="0">
                <a:solidFill>
                  <a:srgbClr val="C00000"/>
                </a:solidFill>
                <a:cs typeface="+mn-ea"/>
                <a:sym typeface="+mn-lt"/>
              </a:rPr>
              <a:t>应用情境</a:t>
            </a:r>
            <a:r>
              <a:rPr lang="zh-CN" altLang="en-US" sz="2400" dirty="0">
                <a:cs typeface="+mn-ea"/>
                <a:sym typeface="+mn-lt"/>
              </a:rPr>
              <a:t>进行体能</a:t>
            </a:r>
            <a:r>
              <a:rPr lang="zh-CN" altLang="en-US" sz="2400" dirty="0">
                <a:solidFill>
                  <a:srgbClr val="C00000"/>
                </a:solidFill>
                <a:cs typeface="+mn-ea"/>
                <a:sym typeface="+mn-lt"/>
              </a:rPr>
              <a:t>测试</a:t>
            </a:r>
            <a:r>
              <a:rPr lang="zh-CN" altLang="en-US" sz="2400" dirty="0">
                <a:cs typeface="+mn-ea"/>
                <a:sym typeface="+mn-lt"/>
              </a:rPr>
              <a:t>，如采用结对互助、教学比赛、定向越野和拓展活动等方式。</a:t>
            </a:r>
          </a:p>
          <a:p>
            <a:pPr indent="432000">
              <a:lnSpc>
                <a:spcPct val="150000"/>
              </a:lnSpc>
            </a:pPr>
            <a:r>
              <a:rPr lang="zh-CN" altLang="en-US" sz="2400" dirty="0">
                <a:cs typeface="+mn-ea"/>
                <a:sym typeface="+mn-lt"/>
              </a:rPr>
              <a:t>（</a:t>
            </a:r>
            <a:r>
              <a:rPr lang="en-US" altLang="zh-CN" sz="2400" dirty="0">
                <a:cs typeface="+mn-ea"/>
                <a:sym typeface="+mn-lt"/>
              </a:rPr>
              <a:t>3</a:t>
            </a:r>
            <a:r>
              <a:rPr lang="zh-CN" altLang="en-US" sz="2400" dirty="0">
                <a:cs typeface="+mn-ea"/>
                <a:sym typeface="+mn-lt"/>
              </a:rPr>
              <a:t>）既要重视发展学生的</a:t>
            </a:r>
            <a:r>
              <a:rPr lang="zh-CN" altLang="en-US" sz="2400" dirty="0">
                <a:solidFill>
                  <a:srgbClr val="C00000"/>
                </a:solidFill>
                <a:cs typeface="+mn-ea"/>
                <a:sym typeface="+mn-lt"/>
              </a:rPr>
              <a:t>健康体能</a:t>
            </a:r>
            <a:r>
              <a:rPr lang="zh-CN" altLang="en-US" sz="2400" dirty="0">
                <a:cs typeface="+mn-ea"/>
                <a:sym typeface="+mn-lt"/>
              </a:rPr>
              <a:t>，也要重视发展学生的</a:t>
            </a:r>
            <a:r>
              <a:rPr lang="zh-CN" altLang="en-US" sz="2400" dirty="0">
                <a:solidFill>
                  <a:srgbClr val="C00000"/>
                </a:solidFill>
                <a:cs typeface="+mn-ea"/>
                <a:sym typeface="+mn-lt"/>
              </a:rPr>
              <a:t>运动体能</a:t>
            </a:r>
            <a:r>
              <a:rPr lang="zh-CN" altLang="en-US" sz="2400" dirty="0">
                <a:cs typeface="+mn-ea"/>
                <a:sym typeface="+mn-lt"/>
              </a:rPr>
              <a:t>，促进学生体能的</a:t>
            </a:r>
            <a:r>
              <a:rPr lang="zh-CN" altLang="en-US" sz="2400" dirty="0">
                <a:solidFill>
                  <a:srgbClr val="C00000"/>
                </a:solidFill>
                <a:cs typeface="+mn-ea"/>
                <a:sym typeface="+mn-lt"/>
              </a:rPr>
              <a:t>全面和协调发展</a:t>
            </a:r>
            <a:r>
              <a:rPr lang="zh-CN" altLang="en-US" sz="2400" dirty="0">
                <a:cs typeface="+mn-ea"/>
                <a:sym typeface="+mn-lt"/>
              </a:rPr>
              <a:t>，为增进学生健康和掌握运动技能奠定良好的基础。</a:t>
            </a:r>
          </a:p>
          <a:p>
            <a:pPr indent="432000">
              <a:lnSpc>
                <a:spcPct val="150000"/>
              </a:lnSpc>
            </a:pPr>
            <a:r>
              <a:rPr lang="zh-CN" altLang="en-US" sz="2400" dirty="0">
                <a:cs typeface="+mn-ea"/>
                <a:sym typeface="+mn-lt"/>
              </a:rPr>
              <a:t>（</a:t>
            </a:r>
            <a:r>
              <a:rPr lang="en-US" altLang="zh-CN" sz="2400" dirty="0">
                <a:cs typeface="+mn-ea"/>
                <a:sym typeface="+mn-lt"/>
              </a:rPr>
              <a:t>4</a:t>
            </a:r>
            <a:r>
              <a:rPr lang="zh-CN" altLang="en-US" sz="2400" dirty="0">
                <a:cs typeface="+mn-ea"/>
                <a:sym typeface="+mn-lt"/>
              </a:rPr>
              <a:t>）应该</a:t>
            </a:r>
            <a:r>
              <a:rPr lang="zh-CN" altLang="en-US" sz="2400" dirty="0">
                <a:solidFill>
                  <a:srgbClr val="C00000"/>
                </a:solidFill>
                <a:cs typeface="+mn-ea"/>
                <a:sym typeface="+mn-lt"/>
              </a:rPr>
              <a:t>注重评价</a:t>
            </a:r>
            <a:r>
              <a:rPr lang="zh-CN" altLang="en-US" sz="2400" dirty="0">
                <a:cs typeface="+mn-ea"/>
                <a:sym typeface="+mn-lt"/>
              </a:rPr>
              <a:t>学生对所学</a:t>
            </a:r>
            <a:r>
              <a:rPr lang="zh-CN" altLang="en-US" sz="2400" dirty="0">
                <a:solidFill>
                  <a:srgbClr val="C00000"/>
                </a:solidFill>
                <a:cs typeface="+mn-ea"/>
                <a:sym typeface="+mn-lt"/>
              </a:rPr>
              <a:t>体能知识的运用能力</a:t>
            </a:r>
            <a:r>
              <a:rPr lang="zh-CN" altLang="en-US" sz="2400" dirty="0">
                <a:cs typeface="+mn-ea"/>
                <a:sym typeface="+mn-lt"/>
              </a:rPr>
              <a:t>，既考察学生的体能发展水平，又考察学生帮助自己和他人发展体能的能力。</a:t>
            </a:r>
          </a:p>
          <a:p>
            <a:pPr indent="432000">
              <a:lnSpc>
                <a:spcPct val="150000"/>
              </a:lnSpc>
            </a:pPr>
            <a:r>
              <a:rPr lang="zh-CN" altLang="en-US" sz="2400" dirty="0">
                <a:cs typeface="+mn-ea"/>
                <a:sym typeface="+mn-lt"/>
              </a:rPr>
              <a:t>（</a:t>
            </a:r>
            <a:r>
              <a:rPr lang="en-US" altLang="zh-CN" sz="2400" dirty="0">
                <a:cs typeface="+mn-ea"/>
                <a:sym typeface="+mn-lt"/>
              </a:rPr>
              <a:t>5</a:t>
            </a:r>
            <a:r>
              <a:rPr lang="zh-CN" altLang="en-US" sz="2400" dirty="0">
                <a:cs typeface="+mn-ea"/>
                <a:sym typeface="+mn-lt"/>
              </a:rPr>
              <a:t>）体能模块的</a:t>
            </a:r>
            <a:r>
              <a:rPr lang="zh-CN" altLang="en-US" sz="2400" dirty="0">
                <a:solidFill>
                  <a:srgbClr val="C00000"/>
                </a:solidFill>
                <a:cs typeface="+mn-ea"/>
                <a:sym typeface="+mn-lt"/>
              </a:rPr>
              <a:t>学分评定应与日常的学习评价结合</a:t>
            </a:r>
            <a:r>
              <a:rPr lang="zh-CN" altLang="en-US" sz="2400" dirty="0">
                <a:cs typeface="+mn-ea"/>
                <a:sym typeface="+mn-lt"/>
              </a:rPr>
              <a:t>起来，有效地运用过程性评价和终结性评价相结合、相对性评价和绝对性评价相结合的方法。</a:t>
            </a:r>
          </a:p>
        </p:txBody>
      </p:sp>
      <p:sp>
        <p:nvSpPr>
          <p:cNvPr id="4" name="Text Box 2"/>
          <p:cNvSpPr txBox="1">
            <a:spLocks noChangeArrowheads="1"/>
          </p:cNvSpPr>
          <p:nvPr/>
        </p:nvSpPr>
        <p:spPr bwMode="auto">
          <a:xfrm>
            <a:off x="989434" y="157278"/>
            <a:ext cx="8191500" cy="763264"/>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dirty="0">
                <a:solidFill>
                  <a:srgbClr val="AA0025"/>
                </a:solidFill>
                <a:cs typeface="+mn-ea"/>
                <a:sym typeface="+mn-lt"/>
              </a:rPr>
              <a:t> </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体能</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注意事项</a:t>
            </a:r>
          </a:p>
        </p:txBody>
      </p:sp>
    </p:spTree>
    <p:extLst>
      <p:ext uri="{BB962C8B-B14F-4D97-AF65-F5344CB8AC3E}">
        <p14:creationId xmlns:p14="http://schemas.microsoft.com/office/powerpoint/2010/main" val="29950003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21"/>
          <p:cNvSpPr/>
          <p:nvPr/>
        </p:nvSpPr>
        <p:spPr bwMode="auto">
          <a:xfrm rot="16200000" flipH="1">
            <a:off x="5388970" y="1621635"/>
            <a:ext cx="2862950" cy="299380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lumMod val="40000"/>
              <a:lumOff val="60000"/>
              <a:alpha val="50000"/>
            </a:schemeClr>
          </a:solidFill>
          <a:ln w="9525" cap="rnd">
            <a:solidFill>
              <a:srgbClr val="E6E6E6"/>
            </a:solidFill>
            <a:prstDash val="solid"/>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3" name="等腰三角形 21"/>
          <p:cNvSpPr/>
          <p:nvPr/>
        </p:nvSpPr>
        <p:spPr bwMode="auto">
          <a:xfrm rot="5400000">
            <a:off x="3118417" y="1734649"/>
            <a:ext cx="2862950" cy="299380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2">
              <a:lumMod val="40000"/>
              <a:lumOff val="60000"/>
              <a:alpha val="50000"/>
            </a:schemeClr>
          </a:solidFill>
          <a:ln w="9525" cap="rnd">
            <a:solidFill>
              <a:srgbClr val="E6E6E6"/>
            </a:solidFill>
            <a:prstDash val="solid"/>
            <a:round/>
            <a:headEnd/>
            <a:tailEnd/>
          </a:ln>
        </p:spPr>
        <p:txBody>
          <a:bodyPr vert="eaVert"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50" b="0"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4" name="椭圆 3"/>
          <p:cNvSpPr/>
          <p:nvPr/>
        </p:nvSpPr>
        <p:spPr bwMode="auto">
          <a:xfrm>
            <a:off x="3054437" y="1495865"/>
            <a:ext cx="3690565" cy="3610398"/>
          </a:xfrm>
          <a:prstGeom prst="ellipse">
            <a:avLst/>
          </a:prstGeom>
          <a:noFill/>
          <a:ln w="254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ysClr val="window" lastClr="FFFFFF"/>
              </a:solidFill>
              <a:effectLst/>
              <a:uLnTx/>
              <a:uFillTx/>
              <a:latin typeface="Calibri"/>
              <a:ea typeface="微软雅黑" pitchFamily="34" charset="-122"/>
            </a:endParaRPr>
          </a:p>
        </p:txBody>
      </p:sp>
      <p:sp>
        <p:nvSpPr>
          <p:cNvPr id="5" name="椭圆 4"/>
          <p:cNvSpPr/>
          <p:nvPr/>
        </p:nvSpPr>
        <p:spPr bwMode="auto">
          <a:xfrm>
            <a:off x="4784008" y="1495865"/>
            <a:ext cx="3692171" cy="3610398"/>
          </a:xfrm>
          <a:prstGeom prst="ellipse">
            <a:avLst/>
          </a:prstGeom>
          <a:noFill/>
          <a:ln w="25400" cap="flat" cmpd="sng" algn="ctr">
            <a:solidFill>
              <a:schemeClr val="accent2">
                <a:lumMod val="7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sysClr val="window" lastClr="FFFFFF"/>
              </a:solidFill>
              <a:effectLst/>
              <a:uLnTx/>
              <a:uFillTx/>
              <a:latin typeface="Calibri"/>
              <a:ea typeface="微软雅黑" pitchFamily="34" charset="-122"/>
            </a:endParaRPr>
          </a:p>
        </p:txBody>
      </p:sp>
      <p:cxnSp>
        <p:nvCxnSpPr>
          <p:cNvPr id="6" name="直接连接符 5"/>
          <p:cNvCxnSpPr>
            <a:cxnSpLocks noChangeShapeType="1"/>
          </p:cNvCxnSpPr>
          <p:nvPr/>
        </p:nvCxnSpPr>
        <p:spPr bwMode="auto">
          <a:xfrm rot="10800000">
            <a:off x="4315145" y="2363064"/>
            <a:ext cx="472612" cy="236304"/>
          </a:xfrm>
          <a:prstGeom prst="line">
            <a:avLst/>
          </a:prstGeom>
          <a:noFill/>
          <a:ln w="9525" algn="ctr">
            <a:solidFill>
              <a:schemeClr val="accent2">
                <a:lumMod val="75000"/>
              </a:schemeClr>
            </a:solidFill>
            <a:round/>
            <a:headEnd type="none" w="med" len="med"/>
            <a:tailEnd type="arrow" w="med" len="med"/>
          </a:ln>
        </p:spPr>
      </p:cxnSp>
      <p:cxnSp>
        <p:nvCxnSpPr>
          <p:cNvPr id="7" name="直接连接符 6"/>
          <p:cNvCxnSpPr>
            <a:cxnSpLocks noChangeShapeType="1"/>
          </p:cNvCxnSpPr>
          <p:nvPr/>
        </p:nvCxnSpPr>
        <p:spPr bwMode="auto">
          <a:xfrm rot="10800000">
            <a:off x="4078844" y="2876771"/>
            <a:ext cx="616447" cy="123291"/>
          </a:xfrm>
          <a:prstGeom prst="line">
            <a:avLst/>
          </a:prstGeom>
          <a:noFill/>
          <a:ln w="9525" algn="ctr">
            <a:solidFill>
              <a:schemeClr val="accent2">
                <a:lumMod val="75000"/>
              </a:schemeClr>
            </a:solidFill>
            <a:round/>
            <a:headEnd type="none" w="med" len="med"/>
            <a:tailEnd type="arrow" w="med" len="med"/>
          </a:ln>
        </p:spPr>
      </p:cxnSp>
      <p:cxnSp>
        <p:nvCxnSpPr>
          <p:cNvPr id="8" name="直接连接符 7"/>
          <p:cNvCxnSpPr>
            <a:cxnSpLocks noChangeShapeType="1"/>
          </p:cNvCxnSpPr>
          <p:nvPr/>
        </p:nvCxnSpPr>
        <p:spPr bwMode="auto">
          <a:xfrm rot="10800000" flipV="1">
            <a:off x="4281198" y="3400753"/>
            <a:ext cx="393545" cy="339878"/>
          </a:xfrm>
          <a:prstGeom prst="line">
            <a:avLst/>
          </a:prstGeom>
          <a:noFill/>
          <a:ln w="9525" algn="ctr">
            <a:solidFill>
              <a:schemeClr val="accent2">
                <a:lumMod val="75000"/>
              </a:schemeClr>
            </a:solidFill>
            <a:round/>
            <a:headEnd type="none" w="med" len="med"/>
            <a:tailEnd type="arrow" w="med" len="med"/>
          </a:ln>
        </p:spPr>
      </p:cxnSp>
      <p:cxnSp>
        <p:nvCxnSpPr>
          <p:cNvPr id="9" name="直接连接符 8"/>
          <p:cNvCxnSpPr>
            <a:cxnSpLocks noChangeShapeType="1"/>
          </p:cNvCxnSpPr>
          <p:nvPr/>
        </p:nvCxnSpPr>
        <p:spPr bwMode="auto">
          <a:xfrm>
            <a:off x="6637106" y="3462398"/>
            <a:ext cx="448743" cy="114056"/>
          </a:xfrm>
          <a:prstGeom prst="line">
            <a:avLst/>
          </a:prstGeom>
          <a:noFill/>
          <a:ln w="9525" algn="ctr">
            <a:solidFill>
              <a:schemeClr val="accent2">
                <a:lumMod val="75000"/>
              </a:schemeClr>
            </a:solidFill>
            <a:round/>
            <a:headEnd type="none" w="med" len="med"/>
            <a:tailEnd type="arrow" w="med" len="med"/>
          </a:ln>
        </p:spPr>
      </p:cxnSp>
      <p:cxnSp>
        <p:nvCxnSpPr>
          <p:cNvPr id="10" name="直接连接符 9"/>
          <p:cNvCxnSpPr>
            <a:cxnSpLocks noChangeShapeType="1"/>
            <a:endCxn id="17" idx="2"/>
          </p:cNvCxnSpPr>
          <p:nvPr/>
        </p:nvCxnSpPr>
        <p:spPr bwMode="auto">
          <a:xfrm flipV="1">
            <a:off x="6709025" y="2981339"/>
            <a:ext cx="564307" cy="59818"/>
          </a:xfrm>
          <a:prstGeom prst="line">
            <a:avLst/>
          </a:prstGeom>
          <a:noFill/>
          <a:ln w="9525" algn="ctr">
            <a:solidFill>
              <a:schemeClr val="accent2">
                <a:lumMod val="75000"/>
              </a:schemeClr>
            </a:solidFill>
            <a:round/>
            <a:headEnd type="none" w="med" len="med"/>
            <a:tailEnd type="arrow" w="med" len="med"/>
          </a:ln>
        </p:spPr>
      </p:cxnSp>
      <p:cxnSp>
        <p:nvCxnSpPr>
          <p:cNvPr id="11" name="直接连接符 10"/>
          <p:cNvCxnSpPr>
            <a:cxnSpLocks noChangeShapeType="1"/>
          </p:cNvCxnSpPr>
          <p:nvPr/>
        </p:nvCxnSpPr>
        <p:spPr bwMode="auto">
          <a:xfrm flipV="1">
            <a:off x="6698751" y="2393886"/>
            <a:ext cx="359595" cy="246579"/>
          </a:xfrm>
          <a:prstGeom prst="line">
            <a:avLst/>
          </a:prstGeom>
          <a:noFill/>
          <a:ln w="9525" algn="ctr">
            <a:solidFill>
              <a:schemeClr val="accent2">
                <a:lumMod val="75000"/>
              </a:schemeClr>
            </a:solidFill>
            <a:round/>
            <a:headEnd type="none" w="med" len="med"/>
            <a:tailEnd type="arrow" w="med" len="med"/>
          </a:ln>
        </p:spPr>
      </p:cxnSp>
      <p:grpSp>
        <p:nvGrpSpPr>
          <p:cNvPr id="12" name="组合 11"/>
          <p:cNvGrpSpPr/>
          <p:nvPr/>
        </p:nvGrpSpPr>
        <p:grpSpPr>
          <a:xfrm>
            <a:off x="4686544" y="2189812"/>
            <a:ext cx="2129542" cy="2083285"/>
            <a:chOff x="5014912" y="2501402"/>
            <a:chExt cx="2105025" cy="2105025"/>
          </a:xfrm>
          <a:solidFill>
            <a:srgbClr val="0170C1"/>
          </a:solidFill>
        </p:grpSpPr>
        <p:sp>
          <p:nvSpPr>
            <p:cNvPr id="13" name="Oval 19"/>
            <p:cNvSpPr>
              <a:spLocks noChangeArrowheads="1"/>
            </p:cNvSpPr>
            <p:nvPr/>
          </p:nvSpPr>
          <p:spPr bwMode="auto">
            <a:xfrm>
              <a:off x="5014912" y="2501402"/>
              <a:ext cx="2105025" cy="2105025"/>
            </a:xfrm>
            <a:prstGeom prst="ellipse">
              <a:avLst/>
            </a:prstGeom>
            <a:solidFill>
              <a:schemeClr val="accent2">
                <a:lumMod val="75000"/>
              </a:schemeClr>
            </a:solidFill>
            <a:ln w="3175"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14" name="Oval 19"/>
            <p:cNvSpPr>
              <a:spLocks noChangeArrowheads="1"/>
            </p:cNvSpPr>
            <p:nvPr/>
          </p:nvSpPr>
          <p:spPr bwMode="auto">
            <a:xfrm>
              <a:off x="5307921" y="2801029"/>
              <a:ext cx="1482757" cy="1494920"/>
            </a:xfrm>
            <a:prstGeom prst="ellipse">
              <a:avLst/>
            </a:prstGeom>
            <a:solidFill>
              <a:schemeClr val="accent2">
                <a:lumMod val="75000"/>
              </a:schemeClr>
            </a:solidFill>
            <a:ln w="3175" cap="flat" cmpd="sng" algn="ctr">
              <a:solidFill>
                <a:srgbClr val="D7D7D7"/>
              </a:solidFill>
              <a:prstDash val="solid"/>
            </a:ln>
            <a:effectLst/>
          </p:spPr>
          <p:txBody>
            <a:bodyPr anchor="ctr"/>
            <a:lstStyle/>
            <a:p>
              <a:pPr algn="ctr">
                <a:lnSpc>
                  <a:spcPct val="130000"/>
                </a:lnSpc>
              </a:pPr>
              <a:r>
                <a:rPr lang="zh-CN" altLang="en-US" sz="2400" b="1" dirty="0" smtClean="0">
                  <a:solidFill>
                    <a:srgbClr val="FFFF00"/>
                  </a:solidFill>
                  <a:effectLst>
                    <a:outerShdw blurRad="38100" dist="38100" dir="2700000" algn="tl">
                      <a:srgbClr val="000000">
                        <a:alpha val="43137"/>
                      </a:srgbClr>
                    </a:outerShdw>
                  </a:effectLst>
                  <a:cs typeface="+mn-ea"/>
                  <a:sym typeface="+mn-lt"/>
                </a:rPr>
                <a:t>学业</a:t>
              </a:r>
              <a:endParaRPr lang="en-US" altLang="zh-CN" sz="2400" b="1" dirty="0" smtClean="0">
                <a:solidFill>
                  <a:srgbClr val="FFFF00"/>
                </a:solidFill>
                <a:effectLst>
                  <a:outerShdw blurRad="38100" dist="38100" dir="2700000" algn="tl">
                    <a:srgbClr val="000000">
                      <a:alpha val="43137"/>
                    </a:srgbClr>
                  </a:outerShdw>
                </a:effectLst>
                <a:cs typeface="+mn-ea"/>
                <a:sym typeface="+mn-lt"/>
              </a:endParaRPr>
            </a:p>
            <a:p>
              <a:pPr algn="ctr">
                <a:lnSpc>
                  <a:spcPct val="130000"/>
                </a:lnSpc>
              </a:pPr>
              <a:r>
                <a:rPr lang="zh-CN" altLang="en-US" sz="2400" b="1" dirty="0" smtClean="0">
                  <a:solidFill>
                    <a:srgbClr val="FFFF00"/>
                  </a:solidFill>
                  <a:effectLst>
                    <a:outerShdw blurRad="38100" dist="38100" dir="2700000" algn="tl">
                      <a:srgbClr val="000000">
                        <a:alpha val="43137"/>
                      </a:srgbClr>
                    </a:outerShdw>
                  </a:effectLst>
                  <a:cs typeface="+mn-ea"/>
                  <a:sym typeface="+mn-lt"/>
                </a:rPr>
                <a:t>质量</a:t>
              </a:r>
            </a:p>
            <a:p>
              <a:pPr algn="ctr">
                <a:lnSpc>
                  <a:spcPct val="130000"/>
                </a:lnSpc>
              </a:pPr>
              <a:r>
                <a:rPr lang="zh-CN" altLang="en-US" sz="2400" b="1" dirty="0" smtClean="0">
                  <a:solidFill>
                    <a:srgbClr val="FFFF00"/>
                  </a:solidFill>
                  <a:effectLst>
                    <a:outerShdw blurRad="38100" dist="38100" dir="2700000" algn="tl">
                      <a:srgbClr val="000000">
                        <a:alpha val="43137"/>
                      </a:srgbClr>
                    </a:outerShdw>
                  </a:effectLst>
                  <a:cs typeface="+mn-ea"/>
                  <a:sym typeface="+mn-lt"/>
                </a:rPr>
                <a:t>标准</a:t>
              </a:r>
              <a:endParaRPr lang="zh-CN" altLang="en-US" sz="2400" b="1" dirty="0">
                <a:solidFill>
                  <a:srgbClr val="FFFF00"/>
                </a:solidFill>
                <a:effectLst>
                  <a:outerShdw blurRad="38100" dist="38100" dir="2700000" algn="tl">
                    <a:srgbClr val="000000">
                      <a:alpha val="43137"/>
                    </a:srgbClr>
                  </a:outerShdw>
                </a:effectLst>
                <a:cs typeface="+mn-ea"/>
                <a:sym typeface="+mn-lt"/>
              </a:endParaRPr>
            </a:p>
          </p:txBody>
        </p:sp>
      </p:grpSp>
      <p:sp>
        <p:nvSpPr>
          <p:cNvPr id="15" name="Oval 19"/>
          <p:cNvSpPr>
            <a:spLocks noChangeArrowheads="1"/>
          </p:cNvSpPr>
          <p:nvPr/>
        </p:nvSpPr>
        <p:spPr bwMode="auto">
          <a:xfrm>
            <a:off x="3366220" y="1584337"/>
            <a:ext cx="1003744" cy="981939"/>
          </a:xfrm>
          <a:prstGeom prst="ellipse">
            <a:avLst/>
          </a:prstGeom>
          <a:solidFill>
            <a:srgbClr val="FFC000"/>
          </a:solidFill>
          <a:ln w="9525">
            <a:noFill/>
            <a:round/>
            <a:headEnd/>
            <a:tailEnd/>
          </a:ln>
          <a:effectLst/>
        </p:spPr>
        <p:txBody>
          <a:bodyPr anchor="ctr"/>
          <a:lstStyle/>
          <a:p>
            <a:pPr lvl="0" algn="ctr">
              <a:lnSpc>
                <a:spcPct val="120000"/>
              </a:lnSpc>
              <a:defRPr/>
            </a:pPr>
            <a:r>
              <a:rPr lang="zh-CN" altLang="en-US" sz="2000" b="1" kern="0" dirty="0" smtClea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内容标准</a:t>
            </a:r>
            <a:endParaRPr kumimoji="0" lang="en-US" altLang="zh-CN" sz="20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9"/>
          <p:cNvSpPr>
            <a:spLocks noChangeArrowheads="1"/>
          </p:cNvSpPr>
          <p:nvPr/>
        </p:nvSpPr>
        <p:spPr bwMode="auto">
          <a:xfrm>
            <a:off x="7029111" y="1545546"/>
            <a:ext cx="1003743" cy="983512"/>
          </a:xfrm>
          <a:prstGeom prst="ellipse">
            <a:avLst/>
          </a:prstGeom>
          <a:solidFill>
            <a:schemeClr val="accent2">
              <a:lumMod val="75000"/>
            </a:schemeClr>
          </a:solidFill>
          <a:ln w="9525">
            <a:noFill/>
            <a:round/>
            <a:headEnd/>
            <a:tailEnd/>
          </a:ln>
          <a:effectLst/>
        </p:spPr>
        <p:txBody>
          <a:bodyPr anchor="ctr"/>
          <a:lstStyle/>
          <a:p>
            <a:pPr algn="ctr">
              <a:lnSpc>
                <a:spcPct val="130000"/>
              </a:lnSpc>
              <a:defRPr/>
            </a:pPr>
            <a:r>
              <a:rPr lang="zh-CN" altLang="en-US" sz="2000" b="1" dirty="0" smtClean="0">
                <a:solidFill>
                  <a:srgbClr val="FFFF00"/>
                </a:solidFill>
                <a:cs typeface="+mn-ea"/>
                <a:sym typeface="+mn-lt"/>
              </a:rPr>
              <a:t>考试标准</a:t>
            </a:r>
            <a:endParaRPr lang="zh-CN" altLang="en-US" sz="2000" b="1" dirty="0">
              <a:solidFill>
                <a:srgbClr val="FFFF00"/>
              </a:solidFill>
              <a:cs typeface="+mn-ea"/>
              <a:sym typeface="+mn-lt"/>
            </a:endParaRPr>
          </a:p>
        </p:txBody>
      </p:sp>
      <p:sp>
        <p:nvSpPr>
          <p:cNvPr id="17" name="Oval 19"/>
          <p:cNvSpPr>
            <a:spLocks noChangeArrowheads="1"/>
          </p:cNvSpPr>
          <p:nvPr/>
        </p:nvSpPr>
        <p:spPr bwMode="auto">
          <a:xfrm>
            <a:off x="7273332" y="2489583"/>
            <a:ext cx="1005350" cy="983512"/>
          </a:xfrm>
          <a:prstGeom prst="ellipse">
            <a:avLst/>
          </a:prstGeom>
          <a:solidFill>
            <a:srgbClr val="FFC000"/>
          </a:solidFill>
          <a:ln w="9525">
            <a:noFill/>
            <a:round/>
            <a:headEnd/>
            <a:tailEnd/>
          </a:ln>
          <a:effectLst/>
        </p:spPr>
        <p:txBody>
          <a:bodyPr anchor="ctr"/>
          <a:lstStyle/>
          <a:p>
            <a:pPr lvl="0" algn="ctr">
              <a:lnSpc>
                <a:spcPct val="120000"/>
              </a:lnSpc>
              <a:defRPr/>
            </a:pPr>
            <a:r>
              <a:rPr lang="zh-CN" altLang="en-US" sz="2000" b="1" kern="0" dirty="0" smtClea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课程标准</a:t>
            </a:r>
          </a:p>
        </p:txBody>
      </p:sp>
      <p:sp>
        <p:nvSpPr>
          <p:cNvPr id="18" name="Oval 19"/>
          <p:cNvSpPr>
            <a:spLocks noChangeArrowheads="1"/>
          </p:cNvSpPr>
          <p:nvPr/>
        </p:nvSpPr>
        <p:spPr bwMode="auto">
          <a:xfrm>
            <a:off x="6955091" y="3454378"/>
            <a:ext cx="1005350" cy="983512"/>
          </a:xfrm>
          <a:prstGeom prst="ellipse">
            <a:avLst/>
          </a:prstGeom>
          <a:solidFill>
            <a:srgbClr val="FFC000"/>
          </a:solidFill>
          <a:ln w="9525">
            <a:noFill/>
            <a:round/>
            <a:headEnd/>
            <a:tailEnd/>
          </a:ln>
          <a:effectLst/>
        </p:spPr>
        <p:txBody>
          <a:bodyPr anchor="ctr"/>
          <a:lstStyle/>
          <a:p>
            <a:pPr lvl="0" algn="ctr">
              <a:lnSpc>
                <a:spcPct val="120000"/>
              </a:lnSpc>
              <a:defRPr/>
            </a:pPr>
            <a:r>
              <a:rPr lang="zh-CN" altLang="en-US" sz="1600" b="1" kern="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能力表现标准</a:t>
            </a:r>
          </a:p>
        </p:txBody>
      </p:sp>
      <p:sp>
        <p:nvSpPr>
          <p:cNvPr id="19" name="Oval 19"/>
          <p:cNvSpPr>
            <a:spLocks noChangeArrowheads="1"/>
          </p:cNvSpPr>
          <p:nvPr/>
        </p:nvSpPr>
        <p:spPr bwMode="auto">
          <a:xfrm>
            <a:off x="3075660" y="2469668"/>
            <a:ext cx="1005350" cy="983512"/>
          </a:xfrm>
          <a:prstGeom prst="ellipse">
            <a:avLst/>
          </a:prstGeom>
          <a:solidFill>
            <a:schemeClr val="accent2">
              <a:lumMod val="75000"/>
            </a:schemeClr>
          </a:solidFill>
          <a:ln w="9525">
            <a:noFill/>
            <a:round/>
            <a:headEnd/>
            <a:tailEnd/>
          </a:ln>
          <a:effectLst/>
        </p:spPr>
        <p:txBody>
          <a:bodyPr anchor="ctr"/>
          <a:lstStyle/>
          <a:p>
            <a:pPr lvl="0" algn="ctr">
              <a:lnSpc>
                <a:spcPct val="120000"/>
              </a:lnSpc>
              <a:defRPr/>
            </a:pPr>
            <a:r>
              <a:rPr lang="zh-CN" altLang="en-US" sz="2000" b="1" dirty="0" smtClean="0">
                <a:solidFill>
                  <a:srgbClr val="FFFF00"/>
                </a:solidFill>
              </a:rPr>
              <a:t>成就标准</a:t>
            </a:r>
            <a:endParaRPr kumimoji="0" lang="en-US" altLang="zh-CN" sz="2000" b="1" i="0" u="none" strike="noStrike" kern="0" cap="none" spc="0" normalizeH="0" baseline="0" noProof="0" dirty="0">
              <a:ln>
                <a:noFill/>
              </a:ln>
              <a:solidFill>
                <a:srgbClr val="FFFF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a:spLocks noChangeArrowheads="1"/>
          </p:cNvSpPr>
          <p:nvPr/>
        </p:nvSpPr>
        <p:spPr bwMode="auto">
          <a:xfrm>
            <a:off x="3294934" y="3387702"/>
            <a:ext cx="1005350" cy="983512"/>
          </a:xfrm>
          <a:prstGeom prst="ellipse">
            <a:avLst/>
          </a:prstGeom>
          <a:solidFill>
            <a:srgbClr val="FFC000"/>
          </a:solidFill>
          <a:ln w="9525">
            <a:noFill/>
            <a:round/>
            <a:headEnd/>
            <a:tailEnd/>
          </a:ln>
          <a:effectLst/>
        </p:spPr>
        <p:txBody>
          <a:bodyPr anchor="ctr"/>
          <a:lstStyle/>
          <a:p>
            <a:pPr algn="ctr">
              <a:lnSpc>
                <a:spcPct val="120000"/>
              </a:lnSpc>
              <a:defRPr/>
            </a:pPr>
            <a:r>
              <a:rPr lang="en-US" altLang="zh-CN" sz="2000" b="1" kern="0" noProof="0" dirty="0" smtClea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rPr>
              <a:t>……</a:t>
            </a:r>
            <a:endParaRPr kumimoji="0" lang="en-US" altLang="zh-CN" sz="2000" b="1"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矩形 2">
            <a:extLst>
              <a:ext uri="{FF2B5EF4-FFF2-40B4-BE49-F238E27FC236}">
                <a16:creationId xmlns:a16="http://schemas.microsoft.com/office/drawing/2014/main" id="{AC189560-5767-4953-9DC5-6C756AC99EED}"/>
              </a:ext>
            </a:extLst>
          </p:cNvPr>
          <p:cNvSpPr>
            <a:spLocks noChangeArrowheads="1"/>
          </p:cNvSpPr>
          <p:nvPr/>
        </p:nvSpPr>
        <p:spPr bwMode="auto">
          <a:xfrm>
            <a:off x="1181447" y="5464272"/>
            <a:ext cx="9719433"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FontTx/>
              <a:buNone/>
            </a:pPr>
            <a:r>
              <a:rPr lang="zh-CN" altLang="en-US" sz="2400" dirty="0">
                <a:latin typeface="+mn-lt"/>
                <a:ea typeface="+mn-ea"/>
                <a:cs typeface="+mn-ea"/>
                <a:sym typeface="+mn-lt"/>
              </a:rPr>
              <a:t>    </a:t>
            </a:r>
            <a:r>
              <a:rPr lang="zh-CN" altLang="en-US" sz="2400" dirty="0" smtClean="0">
                <a:latin typeface="+mn-lt"/>
                <a:ea typeface="+mn-ea"/>
                <a:cs typeface="+mn-ea"/>
                <a:sym typeface="+mn-lt"/>
              </a:rPr>
              <a:t>    </a:t>
            </a:r>
            <a:r>
              <a:rPr lang="zh-CN" altLang="en-US" sz="2400" b="1" dirty="0" smtClean="0">
                <a:solidFill>
                  <a:srgbClr val="C00000"/>
                </a:solidFill>
                <a:latin typeface="+mn-lt"/>
                <a:ea typeface="+mn-ea"/>
                <a:cs typeface="+mn-ea"/>
                <a:sym typeface="+mn-lt"/>
              </a:rPr>
              <a:t>学业</a:t>
            </a:r>
            <a:r>
              <a:rPr lang="zh-CN" altLang="en-US" sz="2400" b="1" dirty="0">
                <a:solidFill>
                  <a:srgbClr val="C00000"/>
                </a:solidFill>
                <a:latin typeface="+mn-lt"/>
                <a:ea typeface="+mn-ea"/>
                <a:cs typeface="+mn-ea"/>
                <a:sym typeface="+mn-lt"/>
              </a:rPr>
              <a:t>质量标准</a:t>
            </a:r>
            <a:r>
              <a:rPr lang="zh-CN" altLang="en-US" sz="2400" dirty="0">
                <a:latin typeface="+mn-lt"/>
                <a:ea typeface="+mn-ea"/>
                <a:cs typeface="+mn-ea"/>
                <a:sym typeface="+mn-lt"/>
              </a:rPr>
              <a:t>是指学生在完成各学段基础教育时应该具备的基本素养及其应该达到的具体水平的明确界定和描述（杨向东，2012）。</a:t>
            </a:r>
          </a:p>
        </p:txBody>
      </p:sp>
      <p:sp>
        <p:nvSpPr>
          <p:cNvPr id="59" name="Rectangle 2"/>
          <p:cNvSpPr txBox="1">
            <a:spLocks noChangeArrowheads="1"/>
          </p:cNvSpPr>
          <p:nvPr/>
        </p:nvSpPr>
        <p:spPr>
          <a:xfrm>
            <a:off x="700867" y="174722"/>
            <a:ext cx="10001251" cy="717329"/>
          </a:xfrm>
          <a:prstGeom prst="rect">
            <a:avLst/>
          </a:prstGeom>
        </p:spPr>
        <p:txBody>
          <a:bodyPr lIns="121899" tIns="60949" rIns="121899" bIns="60949"/>
          <a:lstStyle/>
          <a:p>
            <a:pPr>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（一</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）什么是高中体育与健康学业质量</a:t>
            </a:r>
            <a:b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b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a:r>
            <a:b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br>
            <a:endPar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p:txBody>
      </p:sp>
    </p:spTree>
  </p:cSld>
  <p:clrMapOvr>
    <a:masterClrMapping/>
  </p:clrMapOvr>
  <p:transition spd="slow" advTm="3000">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849565547"/>
              </p:ext>
            </p:extLst>
          </p:nvPr>
        </p:nvGraphicFramePr>
        <p:xfrm>
          <a:off x="386401" y="1259127"/>
          <a:ext cx="11419197" cy="5412494"/>
        </p:xfrm>
        <a:graphic>
          <a:graphicData uri="http://schemas.openxmlformats.org/drawingml/2006/table">
            <a:tbl>
              <a:tblPr>
                <a:tableStyleId>{22838BEF-8BB2-4498-84A7-C5851F593DF1}</a:tableStyleId>
              </a:tblPr>
              <a:tblGrid>
                <a:gridCol w="755246">
                  <a:extLst>
                    <a:ext uri="{9D8B030D-6E8A-4147-A177-3AD203B41FA5}">
                      <a16:colId xmlns:a16="http://schemas.microsoft.com/office/drawing/2014/main" val="20000"/>
                    </a:ext>
                  </a:extLst>
                </a:gridCol>
                <a:gridCol w="1129417">
                  <a:extLst>
                    <a:ext uri="{9D8B030D-6E8A-4147-A177-3AD203B41FA5}">
                      <a16:colId xmlns:a16="http://schemas.microsoft.com/office/drawing/2014/main" val="20001"/>
                    </a:ext>
                  </a:extLst>
                </a:gridCol>
                <a:gridCol w="3133734">
                  <a:extLst>
                    <a:ext uri="{9D8B030D-6E8A-4147-A177-3AD203B41FA5}">
                      <a16:colId xmlns:a16="http://schemas.microsoft.com/office/drawing/2014/main" val="20002"/>
                    </a:ext>
                  </a:extLst>
                </a:gridCol>
                <a:gridCol w="2827131">
                  <a:extLst>
                    <a:ext uri="{9D8B030D-6E8A-4147-A177-3AD203B41FA5}">
                      <a16:colId xmlns:a16="http://schemas.microsoft.com/office/drawing/2014/main" val="20003"/>
                    </a:ext>
                  </a:extLst>
                </a:gridCol>
                <a:gridCol w="3573669">
                  <a:extLst>
                    <a:ext uri="{9D8B030D-6E8A-4147-A177-3AD203B41FA5}">
                      <a16:colId xmlns:a16="http://schemas.microsoft.com/office/drawing/2014/main" val="20004"/>
                    </a:ext>
                  </a:extLst>
                </a:gridCol>
              </a:tblGrid>
              <a:tr h="549258">
                <a:tc>
                  <a:txBody>
                    <a:bodyPr/>
                    <a:lstStyle/>
                    <a:p>
                      <a:pPr algn="ctr">
                        <a:lnSpc>
                          <a:spcPct val="130000"/>
                        </a:lnSpc>
                        <a:spcBef>
                          <a:spcPts val="0"/>
                        </a:spcBef>
                        <a:spcAft>
                          <a:spcPts val="0"/>
                        </a:spcAft>
                      </a:pPr>
                      <a:endParaRPr lang="en-US" sz="1800" b="1" kern="100" dirty="0">
                        <a:solidFill>
                          <a:srgbClr val="C00000"/>
                        </a:solidFill>
                        <a:latin typeface="+mn-lt"/>
                        <a:ea typeface="+mn-ea"/>
                        <a:cs typeface="+mn-ea"/>
                        <a:sym typeface="+mn-lt"/>
                      </a:endParaRPr>
                    </a:p>
                  </a:txBody>
                  <a:tcPr marL="66751" marR="66751" marT="0" marB="0" anchor="ctr">
                    <a:solidFill>
                      <a:srgbClr val="FFCCCC"/>
                    </a:solidFill>
                  </a:tcPr>
                </a:tc>
                <a:tc>
                  <a:txBody>
                    <a:bodyPr/>
                    <a:lstStyle/>
                    <a:p>
                      <a:pPr algn="ctr">
                        <a:lnSpc>
                          <a:spcPct val="130000"/>
                        </a:lnSpc>
                        <a:spcBef>
                          <a:spcPts val="0"/>
                        </a:spcBef>
                        <a:spcAft>
                          <a:spcPts val="0"/>
                        </a:spcAft>
                      </a:pPr>
                      <a:r>
                        <a:rPr lang="en-US" sz="1800" b="1" kern="100" dirty="0">
                          <a:solidFill>
                            <a:srgbClr val="C00000"/>
                          </a:solidFill>
                          <a:latin typeface="+mn-lt"/>
                          <a:ea typeface="+mn-ea"/>
                          <a:cs typeface="+mn-ea"/>
                          <a:sym typeface="+mn-lt"/>
                        </a:rPr>
                        <a:t>    </a:t>
                      </a:r>
                      <a:r>
                        <a:rPr lang="zh-CN" sz="1800" b="1" kern="100" dirty="0">
                          <a:solidFill>
                            <a:srgbClr val="C00000"/>
                          </a:solidFill>
                          <a:latin typeface="+mn-lt"/>
                          <a:ea typeface="+mn-ea"/>
                          <a:cs typeface="+mn-ea"/>
                          <a:sym typeface="+mn-lt"/>
                        </a:rPr>
                        <a:t>场所</a:t>
                      </a:r>
                    </a:p>
                    <a:p>
                      <a:pPr algn="l">
                        <a:lnSpc>
                          <a:spcPct val="130000"/>
                        </a:lnSpc>
                        <a:spcBef>
                          <a:spcPts val="0"/>
                        </a:spcBef>
                        <a:spcAft>
                          <a:spcPts val="0"/>
                        </a:spcAft>
                      </a:pPr>
                      <a:r>
                        <a:rPr lang="zh-CN" sz="1800" b="1" kern="100" dirty="0">
                          <a:solidFill>
                            <a:srgbClr val="C00000"/>
                          </a:solidFill>
                          <a:latin typeface="+mn-lt"/>
                          <a:ea typeface="+mn-ea"/>
                          <a:cs typeface="+mn-ea"/>
                          <a:sym typeface="+mn-lt"/>
                        </a:rPr>
                        <a:t>内容</a:t>
                      </a:r>
                    </a:p>
                  </a:txBody>
                  <a:tcPr marL="66751" marR="66751" marT="0" marB="0" anchor="ctr">
                    <a:solidFill>
                      <a:srgbClr val="FFCCCC"/>
                    </a:solidFill>
                  </a:tcPr>
                </a:tc>
                <a:tc>
                  <a:txBody>
                    <a:bodyPr/>
                    <a:lstStyle/>
                    <a:p>
                      <a:pPr algn="ctr">
                        <a:lnSpc>
                          <a:spcPct val="130000"/>
                        </a:lnSpc>
                        <a:spcBef>
                          <a:spcPts val="0"/>
                        </a:spcBef>
                        <a:spcAft>
                          <a:spcPts val="0"/>
                        </a:spcAft>
                      </a:pPr>
                      <a:r>
                        <a:rPr lang="zh-CN" sz="1800" b="1" kern="100" dirty="0">
                          <a:solidFill>
                            <a:srgbClr val="C00000"/>
                          </a:solidFill>
                          <a:latin typeface="+mn-lt"/>
                          <a:ea typeface="+mn-ea"/>
                          <a:cs typeface="+mn-ea"/>
                          <a:sym typeface="+mn-lt"/>
                        </a:rPr>
                        <a:t>学校</a:t>
                      </a:r>
                    </a:p>
                  </a:txBody>
                  <a:tcPr marL="66751" marR="66751" marT="0" marB="0" anchor="ctr">
                    <a:solidFill>
                      <a:srgbClr val="FFCCCC"/>
                    </a:solidFill>
                  </a:tcPr>
                </a:tc>
                <a:tc>
                  <a:txBody>
                    <a:bodyPr/>
                    <a:lstStyle/>
                    <a:p>
                      <a:pPr algn="ctr">
                        <a:lnSpc>
                          <a:spcPct val="130000"/>
                        </a:lnSpc>
                        <a:spcBef>
                          <a:spcPts val="0"/>
                        </a:spcBef>
                        <a:spcAft>
                          <a:spcPts val="0"/>
                        </a:spcAft>
                      </a:pPr>
                      <a:r>
                        <a:rPr lang="zh-CN" sz="1800" b="1" kern="100" dirty="0">
                          <a:solidFill>
                            <a:srgbClr val="C00000"/>
                          </a:solidFill>
                          <a:latin typeface="+mn-lt"/>
                          <a:ea typeface="+mn-ea"/>
                          <a:cs typeface="+mn-ea"/>
                          <a:sym typeface="+mn-lt"/>
                        </a:rPr>
                        <a:t>家庭</a:t>
                      </a:r>
                    </a:p>
                  </a:txBody>
                  <a:tcPr marL="66751" marR="66751" marT="0" marB="0" anchor="ctr">
                    <a:solidFill>
                      <a:srgbClr val="FFCCCC"/>
                    </a:solidFill>
                  </a:tcPr>
                </a:tc>
                <a:tc>
                  <a:txBody>
                    <a:bodyPr/>
                    <a:lstStyle/>
                    <a:p>
                      <a:pPr algn="ctr">
                        <a:lnSpc>
                          <a:spcPct val="130000"/>
                        </a:lnSpc>
                        <a:spcBef>
                          <a:spcPts val="0"/>
                        </a:spcBef>
                        <a:spcAft>
                          <a:spcPts val="0"/>
                        </a:spcAft>
                      </a:pPr>
                      <a:r>
                        <a:rPr lang="zh-CN" sz="1800" b="1" kern="100" dirty="0">
                          <a:solidFill>
                            <a:srgbClr val="C00000"/>
                          </a:solidFill>
                          <a:latin typeface="+mn-lt"/>
                          <a:ea typeface="+mn-ea"/>
                          <a:cs typeface="+mn-ea"/>
                          <a:sym typeface="+mn-lt"/>
                        </a:rPr>
                        <a:t>社会</a:t>
                      </a:r>
                    </a:p>
                  </a:txBody>
                  <a:tcPr marL="66751" marR="66751" marT="0" marB="0" anchor="ctr">
                    <a:solidFill>
                      <a:srgbClr val="FFCCCC"/>
                    </a:solidFill>
                  </a:tcPr>
                </a:tc>
                <a:extLst>
                  <a:ext uri="{0D108BD9-81ED-4DB2-BD59-A6C34878D82A}">
                    <a16:rowId xmlns:a16="http://schemas.microsoft.com/office/drawing/2014/main" val="10000"/>
                  </a:ext>
                </a:extLst>
              </a:tr>
              <a:tr h="281552">
                <a:tc rowSpan="4">
                  <a:txBody>
                    <a:bodyPr/>
                    <a:lstStyle/>
                    <a:p>
                      <a:pPr algn="just">
                        <a:lnSpc>
                          <a:spcPct val="130000"/>
                        </a:lnSpc>
                        <a:spcBef>
                          <a:spcPts val="0"/>
                        </a:spcBef>
                        <a:spcAft>
                          <a:spcPts val="0"/>
                        </a:spcAft>
                      </a:pPr>
                      <a:r>
                        <a:rPr lang="zh-CN" sz="1800" b="1" kern="100" dirty="0">
                          <a:solidFill>
                            <a:srgbClr val="C00000"/>
                          </a:solidFill>
                          <a:latin typeface="+mn-lt"/>
                          <a:ea typeface="+mn-ea"/>
                          <a:cs typeface="+mn-ea"/>
                          <a:sym typeface="+mn-lt"/>
                        </a:rPr>
                        <a:t>个人</a:t>
                      </a:r>
                    </a:p>
                  </a:txBody>
                  <a:tcPr marL="66751" marR="66751" marT="0" marB="0">
                    <a:solidFill>
                      <a:srgbClr val="FFCCCC"/>
                    </a:solidFill>
                  </a:tcPr>
                </a:tc>
                <a:tc>
                  <a:txBody>
                    <a:bodyPr/>
                    <a:lstStyle/>
                    <a:p>
                      <a:pPr algn="just">
                        <a:lnSpc>
                          <a:spcPct val="130000"/>
                        </a:lnSpc>
                        <a:spcBef>
                          <a:spcPts val="0"/>
                        </a:spcBef>
                        <a:spcAft>
                          <a:spcPts val="0"/>
                        </a:spcAft>
                      </a:pPr>
                      <a:r>
                        <a:rPr lang="zh-CN" altLang="en-US" sz="1800" kern="100" dirty="0" smtClean="0">
                          <a:solidFill>
                            <a:srgbClr val="C00000"/>
                          </a:solidFill>
                          <a:latin typeface="+mn-lt"/>
                          <a:ea typeface="+mn-ea"/>
                          <a:cs typeface="+mn-ea"/>
                          <a:sym typeface="+mn-lt"/>
                        </a:rPr>
                        <a:t>体能</a:t>
                      </a:r>
                      <a:r>
                        <a:rPr lang="zh-CN" sz="1800" kern="100" dirty="0" smtClean="0">
                          <a:solidFill>
                            <a:srgbClr val="C00000"/>
                          </a:solidFill>
                          <a:latin typeface="+mn-lt"/>
                          <a:ea typeface="+mn-ea"/>
                          <a:cs typeface="+mn-ea"/>
                          <a:sym typeface="+mn-lt"/>
                        </a:rPr>
                        <a:t>学习</a:t>
                      </a:r>
                      <a:endParaRPr lang="zh-CN" sz="1800" kern="100" dirty="0">
                        <a:solidFill>
                          <a:srgbClr val="C00000"/>
                        </a:solidFill>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体育课学习</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家庭</a:t>
                      </a:r>
                      <a:r>
                        <a:rPr lang="zh-CN" sz="1800" kern="100" dirty="0" smtClean="0">
                          <a:latin typeface="+mn-lt"/>
                          <a:ea typeface="+mn-ea"/>
                          <a:cs typeface="+mn-ea"/>
                          <a:sym typeface="+mn-lt"/>
                        </a:rPr>
                        <a:t>成员</a:t>
                      </a:r>
                      <a:r>
                        <a:rPr lang="zh-CN" altLang="en-US" sz="1800" kern="100" dirty="0" smtClean="0">
                          <a:latin typeface="+mn-lt"/>
                          <a:ea typeface="+mn-ea"/>
                          <a:cs typeface="+mn-ea"/>
                          <a:sym typeface="+mn-lt"/>
                        </a:rPr>
                        <a:t>体能练习</a:t>
                      </a:r>
                      <a:r>
                        <a:rPr lang="zh-CN" sz="1800" kern="100" dirty="0" smtClean="0">
                          <a:latin typeface="+mn-lt"/>
                          <a:ea typeface="+mn-ea"/>
                          <a:cs typeface="+mn-ea"/>
                          <a:sym typeface="+mn-lt"/>
                        </a:rPr>
                        <a:t>传授</a:t>
                      </a:r>
                      <a:endParaRPr lang="zh-CN" sz="1800" kern="100" dirty="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smtClean="0">
                          <a:latin typeface="+mn-lt"/>
                          <a:ea typeface="+mn-ea"/>
                          <a:cs typeface="+mn-ea"/>
                          <a:sym typeface="+mn-lt"/>
                        </a:rPr>
                        <a:t>各种</a:t>
                      </a:r>
                      <a:r>
                        <a:rPr lang="zh-CN" altLang="en-US" sz="1800" kern="100" dirty="0" smtClean="0">
                          <a:latin typeface="+mn-lt"/>
                          <a:ea typeface="+mn-ea"/>
                          <a:cs typeface="+mn-ea"/>
                          <a:sym typeface="+mn-lt"/>
                        </a:rPr>
                        <a:t>健身</a:t>
                      </a:r>
                      <a:r>
                        <a:rPr lang="zh-CN" sz="1800" kern="100" dirty="0" smtClean="0">
                          <a:latin typeface="+mn-lt"/>
                          <a:ea typeface="+mn-ea"/>
                          <a:cs typeface="+mn-ea"/>
                          <a:sym typeface="+mn-lt"/>
                        </a:rPr>
                        <a:t>培训班</a:t>
                      </a:r>
                      <a:r>
                        <a:rPr lang="zh-CN" sz="1800" kern="100" dirty="0">
                          <a:latin typeface="+mn-lt"/>
                          <a:ea typeface="+mn-ea"/>
                          <a:cs typeface="+mn-ea"/>
                          <a:sym typeface="+mn-lt"/>
                        </a:rPr>
                        <a:t>等</a:t>
                      </a:r>
                    </a:p>
                  </a:txBody>
                  <a:tcPr marL="66751" marR="66751" marT="0" marB="0">
                    <a:solidFill>
                      <a:srgbClr val="FFCCCC"/>
                    </a:solidFill>
                  </a:tcPr>
                </a:tc>
                <a:extLst>
                  <a:ext uri="{0D108BD9-81ED-4DB2-BD59-A6C34878D82A}">
                    <a16:rowId xmlns:a16="http://schemas.microsoft.com/office/drawing/2014/main" val="10001"/>
                  </a:ext>
                </a:extLst>
              </a:tr>
              <a:tr h="294617">
                <a:tc vMerge="1">
                  <a:txBody>
                    <a:bodyPr/>
                    <a:lstStyle/>
                    <a:p>
                      <a:endParaRPr lang="zh-CN" altLang="en-US"/>
                    </a:p>
                  </a:txBody>
                  <a:tcPr/>
                </a:tc>
                <a:tc>
                  <a:txBody>
                    <a:bodyPr/>
                    <a:lstStyle/>
                    <a:p>
                      <a:pPr algn="just">
                        <a:lnSpc>
                          <a:spcPct val="130000"/>
                        </a:lnSpc>
                        <a:spcBef>
                          <a:spcPts val="0"/>
                        </a:spcBef>
                        <a:spcAft>
                          <a:spcPts val="0"/>
                        </a:spcAft>
                      </a:pPr>
                      <a:r>
                        <a:rPr lang="zh-CN" altLang="en-US" sz="1800" kern="100" dirty="0" smtClean="0">
                          <a:solidFill>
                            <a:srgbClr val="C00000"/>
                          </a:solidFill>
                          <a:latin typeface="+mn-lt"/>
                          <a:ea typeface="+mn-ea"/>
                          <a:cs typeface="+mn-ea"/>
                          <a:sym typeface="+mn-lt"/>
                        </a:rPr>
                        <a:t>体能比赛</a:t>
                      </a:r>
                      <a:endParaRPr lang="zh-CN" sz="1800" kern="100" dirty="0">
                        <a:solidFill>
                          <a:srgbClr val="C00000"/>
                        </a:solidFill>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学校体育竞赛的参与和组织</a:t>
                      </a:r>
                    </a:p>
                  </a:txBody>
                  <a:tcPr marL="66751" marR="66751" marT="0" marB="0">
                    <a:solidFill>
                      <a:srgbClr val="FFCCCC"/>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社区亲子活动、社区运动会等</a:t>
                      </a:r>
                    </a:p>
                  </a:txBody>
                  <a:tcPr marL="66751" marR="66751" marT="0" marB="0">
                    <a:solidFill>
                      <a:srgbClr val="FFCCCC"/>
                    </a:solidFill>
                  </a:tcPr>
                </a:tc>
                <a:extLst>
                  <a:ext uri="{0D108BD9-81ED-4DB2-BD59-A6C34878D82A}">
                    <a16:rowId xmlns:a16="http://schemas.microsoft.com/office/drawing/2014/main" val="10002"/>
                  </a:ext>
                </a:extLst>
              </a:tr>
              <a:tr h="837720">
                <a:tc vMerge="1">
                  <a:txBody>
                    <a:bodyPr/>
                    <a:lstStyle/>
                    <a:p>
                      <a:endParaRPr lang="zh-CN" altLang="en-US"/>
                    </a:p>
                  </a:txBody>
                  <a:tcPr/>
                </a:tc>
                <a:tc>
                  <a:txBody>
                    <a:bodyPr/>
                    <a:lstStyle/>
                    <a:p>
                      <a:pPr algn="just">
                        <a:lnSpc>
                          <a:spcPct val="130000"/>
                        </a:lnSpc>
                        <a:spcBef>
                          <a:spcPts val="0"/>
                        </a:spcBef>
                        <a:spcAft>
                          <a:spcPts val="0"/>
                        </a:spcAft>
                      </a:pPr>
                      <a:r>
                        <a:rPr lang="zh-CN" sz="1800" kern="100" dirty="0">
                          <a:solidFill>
                            <a:srgbClr val="C00000"/>
                          </a:solidFill>
                          <a:latin typeface="+mn-lt"/>
                          <a:ea typeface="+mn-ea"/>
                          <a:cs typeface="+mn-ea"/>
                          <a:sym typeface="+mn-lt"/>
                        </a:rPr>
                        <a:t>日常锻炼</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a:latin typeface="+mn-lt"/>
                          <a:ea typeface="+mn-ea"/>
                          <a:cs typeface="+mn-ea"/>
                          <a:sym typeface="+mn-lt"/>
                        </a:rPr>
                        <a:t>校内课外体育活动</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在家里进行的自我锻炼，如俯卧撑、瑜伽，有条件的也包括游泳、台球等。</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在社会公共场所进行</a:t>
                      </a:r>
                      <a:r>
                        <a:rPr lang="zh-CN" sz="1800" kern="100" dirty="0" smtClean="0">
                          <a:latin typeface="+mn-lt"/>
                          <a:ea typeface="+mn-ea"/>
                          <a:cs typeface="+mn-ea"/>
                          <a:sym typeface="+mn-lt"/>
                        </a:rPr>
                        <a:t>的</a:t>
                      </a:r>
                      <a:r>
                        <a:rPr lang="zh-CN" altLang="en-US" sz="1800" kern="100" dirty="0" smtClean="0">
                          <a:latin typeface="+mn-lt"/>
                          <a:ea typeface="+mn-ea"/>
                          <a:cs typeface="+mn-ea"/>
                          <a:sym typeface="+mn-lt"/>
                        </a:rPr>
                        <a:t>体能</a:t>
                      </a:r>
                      <a:r>
                        <a:rPr lang="zh-CN" sz="1800" kern="100" dirty="0" smtClean="0">
                          <a:latin typeface="+mn-lt"/>
                          <a:ea typeface="+mn-ea"/>
                          <a:cs typeface="+mn-ea"/>
                          <a:sym typeface="+mn-lt"/>
                        </a:rPr>
                        <a:t>锻炼</a:t>
                      </a:r>
                      <a:r>
                        <a:rPr lang="zh-CN" sz="1800" kern="100" dirty="0">
                          <a:latin typeface="+mn-lt"/>
                          <a:ea typeface="+mn-ea"/>
                          <a:cs typeface="+mn-ea"/>
                          <a:sym typeface="+mn-lt"/>
                        </a:rPr>
                        <a:t>，如健身房活动、高尔夫、台球、保龄球、游泳</a:t>
                      </a:r>
                      <a:r>
                        <a:rPr lang="zh-CN" sz="1800" kern="100" dirty="0" smtClean="0">
                          <a:latin typeface="+mn-lt"/>
                          <a:ea typeface="+mn-ea"/>
                          <a:cs typeface="+mn-ea"/>
                          <a:sym typeface="+mn-lt"/>
                        </a:rPr>
                        <a:t>等</a:t>
                      </a:r>
                      <a:r>
                        <a:rPr lang="zh-CN" altLang="en-US" sz="1800" kern="100" dirty="0" smtClean="0">
                          <a:latin typeface="+mn-lt"/>
                          <a:ea typeface="+mn-ea"/>
                          <a:cs typeface="+mn-ea"/>
                          <a:sym typeface="+mn-lt"/>
                        </a:rPr>
                        <a:t>。</a:t>
                      </a:r>
                      <a:endParaRPr lang="zh-CN" sz="1800" kern="100" dirty="0">
                        <a:latin typeface="+mn-lt"/>
                        <a:ea typeface="+mn-ea"/>
                        <a:cs typeface="+mn-ea"/>
                        <a:sym typeface="+mn-lt"/>
                      </a:endParaRPr>
                    </a:p>
                  </a:txBody>
                  <a:tcPr marL="66751" marR="66751" marT="0" marB="0">
                    <a:solidFill>
                      <a:srgbClr val="FFCCCC"/>
                    </a:solidFill>
                  </a:tcPr>
                </a:tc>
                <a:extLst>
                  <a:ext uri="{0D108BD9-81ED-4DB2-BD59-A6C34878D82A}">
                    <a16:rowId xmlns:a16="http://schemas.microsoft.com/office/drawing/2014/main" val="10003"/>
                  </a:ext>
                </a:extLst>
              </a:tr>
              <a:tr h="376163">
                <a:tc vMerge="1">
                  <a:txBody>
                    <a:bodyPr/>
                    <a:lstStyle/>
                    <a:p>
                      <a:endParaRPr lang="zh-CN" altLang="en-US"/>
                    </a:p>
                  </a:txBody>
                  <a:tcPr/>
                </a:tc>
                <a:tc>
                  <a:txBody>
                    <a:bodyPr/>
                    <a:lstStyle/>
                    <a:p>
                      <a:pPr algn="just">
                        <a:lnSpc>
                          <a:spcPct val="130000"/>
                        </a:lnSpc>
                        <a:spcBef>
                          <a:spcPts val="0"/>
                        </a:spcBef>
                        <a:spcAft>
                          <a:spcPts val="0"/>
                        </a:spcAft>
                      </a:pPr>
                      <a:r>
                        <a:rPr lang="en-US" sz="1800" kern="100">
                          <a:solidFill>
                            <a:srgbClr val="C00000"/>
                          </a:solidFill>
                          <a:latin typeface="+mn-lt"/>
                          <a:ea typeface="+mn-ea"/>
                          <a:cs typeface="+mn-ea"/>
                          <a:sym typeface="+mn-lt"/>
                        </a:rPr>
                        <a:t>……</a:t>
                      </a:r>
                      <a:endParaRPr lang="zh-CN" sz="1800" kern="100">
                        <a:solidFill>
                          <a:srgbClr val="C00000"/>
                        </a:solidFill>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en-US" sz="1800" kern="100">
                          <a:latin typeface="+mn-lt"/>
                          <a:ea typeface="+mn-ea"/>
                          <a:cs typeface="+mn-ea"/>
                          <a:sym typeface="+mn-lt"/>
                        </a:rPr>
                        <a:t>……</a:t>
                      </a:r>
                      <a:endParaRPr lang="zh-CN" sz="1800" kern="10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en-US" sz="1800" kern="100">
                          <a:latin typeface="+mn-lt"/>
                          <a:ea typeface="+mn-ea"/>
                          <a:cs typeface="+mn-ea"/>
                          <a:sym typeface="+mn-lt"/>
                        </a:rPr>
                        <a:t>……</a:t>
                      </a:r>
                      <a:endParaRPr lang="zh-CN" sz="1800" kern="10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en-US" sz="1800" kern="100" dirty="0">
                          <a:latin typeface="+mn-lt"/>
                          <a:ea typeface="+mn-ea"/>
                          <a:cs typeface="+mn-ea"/>
                          <a:sym typeface="+mn-lt"/>
                        </a:rPr>
                        <a:t>……</a:t>
                      </a:r>
                      <a:endParaRPr lang="zh-CN" sz="1800" kern="100" dirty="0">
                        <a:latin typeface="+mn-lt"/>
                        <a:ea typeface="+mn-ea"/>
                        <a:cs typeface="+mn-ea"/>
                        <a:sym typeface="+mn-lt"/>
                      </a:endParaRPr>
                    </a:p>
                  </a:txBody>
                  <a:tcPr marL="66751" marR="66751" marT="0" marB="0">
                    <a:solidFill>
                      <a:srgbClr val="FFCCCC"/>
                    </a:solidFill>
                  </a:tcPr>
                </a:tc>
                <a:extLst>
                  <a:ext uri="{0D108BD9-81ED-4DB2-BD59-A6C34878D82A}">
                    <a16:rowId xmlns:a16="http://schemas.microsoft.com/office/drawing/2014/main" val="10004"/>
                  </a:ext>
                </a:extLst>
              </a:tr>
              <a:tr h="549258">
                <a:tc rowSpan="4">
                  <a:txBody>
                    <a:bodyPr/>
                    <a:lstStyle/>
                    <a:p>
                      <a:pPr algn="just">
                        <a:lnSpc>
                          <a:spcPct val="130000"/>
                        </a:lnSpc>
                        <a:spcBef>
                          <a:spcPts val="0"/>
                        </a:spcBef>
                        <a:spcAft>
                          <a:spcPts val="0"/>
                        </a:spcAft>
                      </a:pPr>
                      <a:r>
                        <a:rPr lang="zh-CN" sz="1800" b="1" kern="100" dirty="0">
                          <a:solidFill>
                            <a:srgbClr val="C00000"/>
                          </a:solidFill>
                          <a:latin typeface="+mn-lt"/>
                          <a:ea typeface="+mn-ea"/>
                          <a:cs typeface="+mn-ea"/>
                          <a:sym typeface="+mn-lt"/>
                        </a:rPr>
                        <a:t>团队</a:t>
                      </a:r>
                    </a:p>
                  </a:txBody>
                  <a:tcPr marL="66751" marR="66751" marT="0" marB="0">
                    <a:solidFill>
                      <a:srgbClr val="FFCCCC"/>
                    </a:solidFill>
                  </a:tcPr>
                </a:tc>
                <a:tc>
                  <a:txBody>
                    <a:bodyPr/>
                    <a:lstStyle/>
                    <a:p>
                      <a:pPr algn="just">
                        <a:lnSpc>
                          <a:spcPct val="130000"/>
                        </a:lnSpc>
                        <a:spcBef>
                          <a:spcPts val="0"/>
                        </a:spcBef>
                        <a:spcAft>
                          <a:spcPts val="0"/>
                        </a:spcAft>
                      </a:pPr>
                      <a:r>
                        <a:rPr lang="zh-CN" altLang="en-US" sz="1800" kern="100" dirty="0" smtClean="0">
                          <a:solidFill>
                            <a:srgbClr val="C00000"/>
                          </a:solidFill>
                          <a:latin typeface="+mn-lt"/>
                          <a:ea typeface="+mn-ea"/>
                          <a:cs typeface="+mn-ea"/>
                          <a:sym typeface="+mn-lt"/>
                        </a:rPr>
                        <a:t>体能</a:t>
                      </a:r>
                      <a:r>
                        <a:rPr lang="zh-CN" sz="1800" kern="100" dirty="0" smtClean="0">
                          <a:solidFill>
                            <a:srgbClr val="C00000"/>
                          </a:solidFill>
                          <a:latin typeface="+mn-lt"/>
                          <a:ea typeface="+mn-ea"/>
                          <a:cs typeface="+mn-ea"/>
                          <a:sym typeface="+mn-lt"/>
                        </a:rPr>
                        <a:t>学习</a:t>
                      </a:r>
                      <a:endParaRPr lang="zh-CN" sz="1800" kern="100" dirty="0">
                        <a:solidFill>
                          <a:srgbClr val="C00000"/>
                        </a:solidFill>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体育课堂上的团队合作学习</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与家庭成员一起</a:t>
                      </a:r>
                      <a:r>
                        <a:rPr lang="zh-CN" sz="1800" kern="100" dirty="0" smtClean="0">
                          <a:latin typeface="+mn-lt"/>
                          <a:ea typeface="+mn-ea"/>
                          <a:cs typeface="+mn-ea"/>
                          <a:sym typeface="+mn-lt"/>
                        </a:rPr>
                        <a:t>进行</a:t>
                      </a:r>
                      <a:r>
                        <a:rPr lang="zh-CN" altLang="en-US" sz="1800" kern="100" dirty="0" smtClean="0">
                          <a:latin typeface="+mn-lt"/>
                          <a:ea typeface="+mn-ea"/>
                          <a:cs typeface="+mn-ea"/>
                          <a:sym typeface="+mn-lt"/>
                        </a:rPr>
                        <a:t>体能相关</a:t>
                      </a:r>
                      <a:r>
                        <a:rPr lang="zh-CN" sz="1800" kern="100" dirty="0" smtClean="0">
                          <a:latin typeface="+mn-lt"/>
                          <a:ea typeface="+mn-ea"/>
                          <a:cs typeface="+mn-ea"/>
                          <a:sym typeface="+mn-lt"/>
                        </a:rPr>
                        <a:t>技能</a:t>
                      </a:r>
                      <a:r>
                        <a:rPr lang="zh-CN" sz="1800" kern="100" dirty="0">
                          <a:latin typeface="+mn-lt"/>
                          <a:ea typeface="+mn-ea"/>
                          <a:cs typeface="+mn-ea"/>
                          <a:sym typeface="+mn-lt"/>
                        </a:rPr>
                        <a:t>学习</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smtClean="0">
                          <a:latin typeface="+mn-lt"/>
                          <a:ea typeface="+mn-ea"/>
                          <a:cs typeface="+mn-ea"/>
                          <a:sym typeface="+mn-lt"/>
                        </a:rPr>
                        <a:t>各种</a:t>
                      </a:r>
                      <a:r>
                        <a:rPr lang="zh-CN" altLang="en-US" sz="1800" kern="100" dirty="0" smtClean="0">
                          <a:latin typeface="+mn-lt"/>
                          <a:ea typeface="+mn-ea"/>
                          <a:cs typeface="+mn-ea"/>
                          <a:sym typeface="+mn-lt"/>
                        </a:rPr>
                        <a:t>健身</a:t>
                      </a:r>
                      <a:r>
                        <a:rPr lang="zh-CN" sz="1800" kern="100" dirty="0" smtClean="0">
                          <a:latin typeface="+mn-lt"/>
                          <a:ea typeface="+mn-ea"/>
                          <a:cs typeface="+mn-ea"/>
                          <a:sym typeface="+mn-lt"/>
                        </a:rPr>
                        <a:t>培训班</a:t>
                      </a:r>
                      <a:r>
                        <a:rPr lang="zh-CN" sz="1800" kern="100" dirty="0">
                          <a:latin typeface="+mn-lt"/>
                          <a:ea typeface="+mn-ea"/>
                          <a:cs typeface="+mn-ea"/>
                          <a:sym typeface="+mn-lt"/>
                        </a:rPr>
                        <a:t>等</a:t>
                      </a:r>
                    </a:p>
                  </a:txBody>
                  <a:tcPr marL="66751" marR="66751" marT="0" marB="0">
                    <a:solidFill>
                      <a:srgbClr val="FFCCCC"/>
                    </a:solidFill>
                  </a:tcPr>
                </a:tc>
                <a:extLst>
                  <a:ext uri="{0D108BD9-81ED-4DB2-BD59-A6C34878D82A}">
                    <a16:rowId xmlns:a16="http://schemas.microsoft.com/office/drawing/2014/main" val="10005"/>
                  </a:ext>
                </a:extLst>
              </a:tr>
              <a:tr h="549258">
                <a:tc vMerge="1">
                  <a:txBody>
                    <a:bodyPr/>
                    <a:lstStyle/>
                    <a:p>
                      <a:endParaRPr lang="zh-CN" altLang="en-US"/>
                    </a:p>
                  </a:txBody>
                  <a:tcPr/>
                </a:tc>
                <a:tc>
                  <a:txBody>
                    <a:bodyPr/>
                    <a:lstStyle/>
                    <a:p>
                      <a:pPr algn="just">
                        <a:lnSpc>
                          <a:spcPct val="130000"/>
                        </a:lnSpc>
                        <a:spcBef>
                          <a:spcPts val="0"/>
                        </a:spcBef>
                        <a:spcAft>
                          <a:spcPts val="0"/>
                        </a:spcAft>
                      </a:pPr>
                      <a:r>
                        <a:rPr lang="zh-CN" altLang="en-US" sz="1800" kern="100" dirty="0" smtClean="0">
                          <a:solidFill>
                            <a:srgbClr val="C00000"/>
                          </a:solidFill>
                          <a:latin typeface="+mn-lt"/>
                          <a:ea typeface="+mn-ea"/>
                          <a:cs typeface="+mn-ea"/>
                          <a:sym typeface="+mn-lt"/>
                        </a:rPr>
                        <a:t>体能测试</a:t>
                      </a:r>
                      <a:endParaRPr lang="zh-CN" sz="1800" kern="100" dirty="0">
                        <a:solidFill>
                          <a:srgbClr val="C00000"/>
                        </a:solidFill>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学校范围内</a:t>
                      </a:r>
                      <a:r>
                        <a:rPr lang="zh-CN" sz="1800" kern="100" dirty="0" smtClean="0">
                          <a:latin typeface="+mn-lt"/>
                          <a:ea typeface="+mn-ea"/>
                          <a:cs typeface="+mn-ea"/>
                          <a:sym typeface="+mn-lt"/>
                        </a:rPr>
                        <a:t>的</a:t>
                      </a:r>
                      <a:r>
                        <a:rPr lang="zh-CN" altLang="en-US" sz="1800" kern="100" dirty="0" smtClean="0">
                          <a:latin typeface="+mn-lt"/>
                          <a:ea typeface="+mn-ea"/>
                          <a:cs typeface="+mn-ea"/>
                          <a:sym typeface="+mn-lt"/>
                        </a:rPr>
                        <a:t>体能测试</a:t>
                      </a:r>
                      <a:endParaRPr lang="zh-CN" sz="1800" kern="100" dirty="0">
                        <a:latin typeface="+mn-lt"/>
                        <a:ea typeface="+mn-ea"/>
                        <a:cs typeface="+mn-ea"/>
                        <a:sym typeface="+mn-lt"/>
                      </a:endParaRPr>
                    </a:p>
                    <a:p>
                      <a:pPr algn="just">
                        <a:lnSpc>
                          <a:spcPct val="130000"/>
                        </a:lnSpc>
                        <a:spcBef>
                          <a:spcPts val="0"/>
                        </a:spcBef>
                        <a:spcAft>
                          <a:spcPts val="0"/>
                        </a:spcAft>
                      </a:pPr>
                      <a:r>
                        <a:rPr lang="zh-CN" altLang="en-US" sz="1800" kern="100" dirty="0" smtClean="0">
                          <a:latin typeface="+mn-lt"/>
                          <a:ea typeface="+mn-ea"/>
                          <a:cs typeface="+mn-ea"/>
                          <a:sym typeface="+mn-lt"/>
                        </a:rPr>
                        <a:t>健身</a:t>
                      </a:r>
                      <a:r>
                        <a:rPr lang="zh-CN" sz="1800" kern="100" dirty="0" smtClean="0">
                          <a:latin typeface="+mn-lt"/>
                          <a:ea typeface="+mn-ea"/>
                          <a:cs typeface="+mn-ea"/>
                          <a:sym typeface="+mn-lt"/>
                        </a:rPr>
                        <a:t>社团</a:t>
                      </a:r>
                      <a:r>
                        <a:rPr lang="zh-CN" sz="1800" kern="100" dirty="0">
                          <a:latin typeface="+mn-lt"/>
                          <a:ea typeface="+mn-ea"/>
                          <a:cs typeface="+mn-ea"/>
                          <a:sym typeface="+mn-lt"/>
                        </a:rPr>
                        <a:t>竞赛</a:t>
                      </a:r>
                    </a:p>
                  </a:txBody>
                  <a:tcPr marL="66751" marR="66751" marT="0" marB="0">
                    <a:solidFill>
                      <a:srgbClr val="FFCCCC"/>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参加或者组织</a:t>
                      </a:r>
                      <a:r>
                        <a:rPr lang="zh-CN" sz="1800" kern="100" dirty="0" smtClean="0">
                          <a:latin typeface="+mn-lt"/>
                          <a:ea typeface="+mn-ea"/>
                          <a:cs typeface="+mn-ea"/>
                          <a:sym typeface="+mn-lt"/>
                        </a:rPr>
                        <a:t>各种</a:t>
                      </a:r>
                      <a:r>
                        <a:rPr lang="zh-CN" altLang="en-US" sz="1800" kern="100" dirty="0" smtClean="0">
                          <a:latin typeface="+mn-lt"/>
                          <a:ea typeface="+mn-ea"/>
                          <a:cs typeface="+mn-ea"/>
                          <a:sym typeface="+mn-lt"/>
                        </a:rPr>
                        <a:t>体能竞赛</a:t>
                      </a:r>
                      <a:endParaRPr lang="zh-CN" sz="1800" kern="100" dirty="0">
                        <a:latin typeface="+mn-lt"/>
                        <a:ea typeface="+mn-ea"/>
                        <a:cs typeface="+mn-ea"/>
                        <a:sym typeface="+mn-lt"/>
                      </a:endParaRPr>
                    </a:p>
                    <a:p>
                      <a:pPr algn="just">
                        <a:lnSpc>
                          <a:spcPct val="130000"/>
                        </a:lnSpc>
                        <a:spcBef>
                          <a:spcPts val="0"/>
                        </a:spcBef>
                        <a:spcAft>
                          <a:spcPts val="0"/>
                        </a:spcAft>
                      </a:pPr>
                      <a:r>
                        <a:rPr lang="zh-CN" altLang="en-US" sz="1800" kern="100" dirty="0" smtClean="0">
                          <a:latin typeface="+mn-lt"/>
                          <a:ea typeface="+mn-ea"/>
                          <a:cs typeface="+mn-ea"/>
                          <a:sym typeface="+mn-lt"/>
                        </a:rPr>
                        <a:t>健身社体</a:t>
                      </a:r>
                      <a:r>
                        <a:rPr lang="zh-CN" sz="1800" kern="100" dirty="0" smtClean="0">
                          <a:latin typeface="+mn-lt"/>
                          <a:ea typeface="+mn-ea"/>
                          <a:cs typeface="+mn-ea"/>
                          <a:sym typeface="+mn-lt"/>
                        </a:rPr>
                        <a:t>活动</a:t>
                      </a:r>
                      <a:endParaRPr lang="zh-CN" sz="1800" kern="100" dirty="0">
                        <a:latin typeface="+mn-lt"/>
                        <a:ea typeface="+mn-ea"/>
                        <a:cs typeface="+mn-ea"/>
                        <a:sym typeface="+mn-lt"/>
                      </a:endParaRPr>
                    </a:p>
                  </a:txBody>
                  <a:tcPr marL="66751" marR="66751" marT="0" marB="0">
                    <a:solidFill>
                      <a:srgbClr val="FFCCCC"/>
                    </a:solidFill>
                  </a:tcPr>
                </a:tc>
                <a:extLst>
                  <a:ext uri="{0D108BD9-81ED-4DB2-BD59-A6C34878D82A}">
                    <a16:rowId xmlns:a16="http://schemas.microsoft.com/office/drawing/2014/main" val="10006"/>
                  </a:ext>
                </a:extLst>
              </a:tr>
              <a:tr h="549258">
                <a:tc vMerge="1">
                  <a:txBody>
                    <a:bodyPr/>
                    <a:lstStyle/>
                    <a:p>
                      <a:endParaRPr lang="zh-CN" altLang="en-US"/>
                    </a:p>
                  </a:txBody>
                  <a:tcPr/>
                </a:tc>
                <a:tc>
                  <a:txBody>
                    <a:bodyPr/>
                    <a:lstStyle/>
                    <a:p>
                      <a:pPr algn="just">
                        <a:lnSpc>
                          <a:spcPct val="130000"/>
                        </a:lnSpc>
                        <a:spcBef>
                          <a:spcPts val="0"/>
                        </a:spcBef>
                        <a:spcAft>
                          <a:spcPts val="0"/>
                        </a:spcAft>
                      </a:pPr>
                      <a:r>
                        <a:rPr lang="zh-CN" sz="1800" kern="100" dirty="0">
                          <a:solidFill>
                            <a:srgbClr val="C00000"/>
                          </a:solidFill>
                          <a:latin typeface="+mn-lt"/>
                          <a:ea typeface="+mn-ea"/>
                          <a:cs typeface="+mn-ea"/>
                          <a:sym typeface="+mn-lt"/>
                        </a:rPr>
                        <a:t>日常锻炼</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学校范围内的体育活动</a:t>
                      </a:r>
                    </a:p>
                    <a:p>
                      <a:pPr algn="just">
                        <a:lnSpc>
                          <a:spcPct val="130000"/>
                        </a:lnSpc>
                        <a:spcBef>
                          <a:spcPts val="0"/>
                        </a:spcBef>
                        <a:spcAft>
                          <a:spcPts val="0"/>
                        </a:spcAft>
                      </a:pPr>
                      <a:r>
                        <a:rPr lang="zh-CN" sz="1800" kern="100" dirty="0">
                          <a:latin typeface="+mn-lt"/>
                          <a:ea typeface="+mn-ea"/>
                          <a:cs typeface="+mn-ea"/>
                          <a:sym typeface="+mn-lt"/>
                        </a:rPr>
                        <a:t>体育社团活动</a:t>
                      </a: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与家人</a:t>
                      </a:r>
                      <a:r>
                        <a:rPr lang="zh-CN" sz="1800" kern="100" dirty="0" smtClean="0">
                          <a:latin typeface="+mn-lt"/>
                          <a:ea typeface="+mn-ea"/>
                          <a:cs typeface="+mn-ea"/>
                          <a:sym typeface="+mn-lt"/>
                        </a:rPr>
                        <a:t>一起</a:t>
                      </a:r>
                      <a:r>
                        <a:rPr lang="zh-CN" altLang="en-US" sz="1800" kern="100" dirty="0" smtClean="0">
                          <a:latin typeface="+mn-lt"/>
                          <a:ea typeface="+mn-ea"/>
                          <a:cs typeface="+mn-ea"/>
                          <a:sym typeface="+mn-lt"/>
                        </a:rPr>
                        <a:t>进行体能</a:t>
                      </a:r>
                      <a:r>
                        <a:rPr lang="zh-CN" sz="1800" kern="100" dirty="0" smtClean="0">
                          <a:latin typeface="+mn-lt"/>
                          <a:ea typeface="+mn-ea"/>
                          <a:cs typeface="+mn-ea"/>
                          <a:sym typeface="+mn-lt"/>
                        </a:rPr>
                        <a:t>锻炼</a:t>
                      </a:r>
                      <a:endParaRPr lang="zh-CN" sz="1800" kern="100" dirty="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zh-CN" sz="1800" kern="100" dirty="0">
                          <a:latin typeface="+mn-lt"/>
                          <a:ea typeface="+mn-ea"/>
                          <a:cs typeface="+mn-ea"/>
                          <a:sym typeface="+mn-lt"/>
                        </a:rPr>
                        <a:t>以体育为媒介进行的各种交流活动</a:t>
                      </a:r>
                    </a:p>
                    <a:p>
                      <a:pPr algn="just">
                        <a:lnSpc>
                          <a:spcPct val="130000"/>
                        </a:lnSpc>
                        <a:spcBef>
                          <a:spcPts val="0"/>
                        </a:spcBef>
                        <a:spcAft>
                          <a:spcPts val="0"/>
                        </a:spcAft>
                      </a:pPr>
                      <a:r>
                        <a:rPr lang="zh-CN" sz="1800" kern="100" dirty="0" smtClean="0">
                          <a:latin typeface="+mn-lt"/>
                          <a:ea typeface="+mn-ea"/>
                          <a:cs typeface="+mn-ea"/>
                          <a:sym typeface="+mn-lt"/>
                        </a:rPr>
                        <a:t>社区</a:t>
                      </a:r>
                      <a:r>
                        <a:rPr lang="zh-CN" altLang="en-US" sz="1800" kern="100" dirty="0" smtClean="0">
                          <a:latin typeface="+mn-lt"/>
                          <a:ea typeface="+mn-ea"/>
                          <a:cs typeface="+mn-ea"/>
                          <a:sym typeface="+mn-lt"/>
                        </a:rPr>
                        <a:t>健身</a:t>
                      </a:r>
                      <a:r>
                        <a:rPr lang="zh-CN" sz="1800" kern="100" dirty="0" smtClean="0">
                          <a:latin typeface="+mn-lt"/>
                          <a:ea typeface="+mn-ea"/>
                          <a:cs typeface="+mn-ea"/>
                          <a:sym typeface="+mn-lt"/>
                        </a:rPr>
                        <a:t>俱乐部</a:t>
                      </a:r>
                      <a:endParaRPr lang="zh-CN" sz="1800" kern="100" dirty="0">
                        <a:latin typeface="+mn-lt"/>
                        <a:ea typeface="+mn-ea"/>
                        <a:cs typeface="+mn-ea"/>
                        <a:sym typeface="+mn-lt"/>
                      </a:endParaRPr>
                    </a:p>
                  </a:txBody>
                  <a:tcPr marL="66751" marR="66751" marT="0" marB="0">
                    <a:solidFill>
                      <a:srgbClr val="FFCCCC"/>
                    </a:solidFill>
                  </a:tcPr>
                </a:tc>
                <a:extLst>
                  <a:ext uri="{0D108BD9-81ED-4DB2-BD59-A6C34878D82A}">
                    <a16:rowId xmlns:a16="http://schemas.microsoft.com/office/drawing/2014/main" val="10007"/>
                  </a:ext>
                </a:extLst>
              </a:tr>
              <a:tr h="400323">
                <a:tc vMerge="1">
                  <a:txBody>
                    <a:bodyPr/>
                    <a:lstStyle/>
                    <a:p>
                      <a:endParaRPr lang="zh-CN" altLang="en-US"/>
                    </a:p>
                  </a:txBody>
                  <a:tcPr/>
                </a:tc>
                <a:tc>
                  <a:txBody>
                    <a:bodyPr/>
                    <a:lstStyle/>
                    <a:p>
                      <a:pPr algn="just">
                        <a:lnSpc>
                          <a:spcPct val="130000"/>
                        </a:lnSpc>
                        <a:spcBef>
                          <a:spcPts val="0"/>
                        </a:spcBef>
                        <a:spcAft>
                          <a:spcPts val="0"/>
                        </a:spcAft>
                      </a:pPr>
                      <a:r>
                        <a:rPr lang="en-US" sz="1800" kern="100" dirty="0">
                          <a:solidFill>
                            <a:srgbClr val="C00000"/>
                          </a:solidFill>
                          <a:latin typeface="+mn-lt"/>
                          <a:ea typeface="+mn-ea"/>
                          <a:cs typeface="+mn-ea"/>
                          <a:sym typeface="+mn-lt"/>
                        </a:rPr>
                        <a:t>…….</a:t>
                      </a:r>
                      <a:endParaRPr lang="zh-CN" sz="1800" kern="100" dirty="0">
                        <a:solidFill>
                          <a:srgbClr val="C00000"/>
                        </a:solidFill>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en-US" sz="1800" kern="100" dirty="0">
                          <a:latin typeface="+mn-lt"/>
                          <a:ea typeface="+mn-ea"/>
                          <a:cs typeface="+mn-ea"/>
                          <a:sym typeface="+mn-lt"/>
                        </a:rPr>
                        <a:t>…….</a:t>
                      </a:r>
                      <a:endParaRPr lang="zh-CN" sz="1800" kern="100" dirty="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en-US" sz="1800" kern="100" dirty="0">
                          <a:latin typeface="+mn-lt"/>
                          <a:ea typeface="+mn-ea"/>
                          <a:cs typeface="+mn-ea"/>
                          <a:sym typeface="+mn-lt"/>
                        </a:rPr>
                        <a:t>…….</a:t>
                      </a:r>
                      <a:endParaRPr lang="zh-CN" sz="1800" kern="100" dirty="0">
                        <a:latin typeface="+mn-lt"/>
                        <a:ea typeface="+mn-ea"/>
                        <a:cs typeface="+mn-ea"/>
                        <a:sym typeface="+mn-lt"/>
                      </a:endParaRPr>
                    </a:p>
                  </a:txBody>
                  <a:tcPr marL="66751" marR="66751" marT="0" marB="0">
                    <a:solidFill>
                      <a:srgbClr val="FFCCCC"/>
                    </a:solidFill>
                  </a:tcPr>
                </a:tc>
                <a:tc>
                  <a:txBody>
                    <a:bodyPr/>
                    <a:lstStyle/>
                    <a:p>
                      <a:pPr algn="just">
                        <a:lnSpc>
                          <a:spcPct val="130000"/>
                        </a:lnSpc>
                        <a:spcBef>
                          <a:spcPts val="0"/>
                        </a:spcBef>
                        <a:spcAft>
                          <a:spcPts val="0"/>
                        </a:spcAft>
                      </a:pPr>
                      <a:r>
                        <a:rPr lang="en-US" sz="1800" kern="100" dirty="0">
                          <a:latin typeface="+mn-lt"/>
                          <a:ea typeface="+mn-ea"/>
                          <a:cs typeface="+mn-ea"/>
                          <a:sym typeface="+mn-lt"/>
                        </a:rPr>
                        <a:t>…….</a:t>
                      </a:r>
                      <a:endParaRPr lang="zh-CN" sz="1800" kern="100" dirty="0">
                        <a:latin typeface="+mn-lt"/>
                        <a:ea typeface="+mn-ea"/>
                        <a:cs typeface="+mn-ea"/>
                        <a:sym typeface="+mn-lt"/>
                      </a:endParaRPr>
                    </a:p>
                  </a:txBody>
                  <a:tcPr marL="66751" marR="66751" marT="0" marB="0">
                    <a:solidFill>
                      <a:srgbClr val="FFCCCC"/>
                    </a:solidFill>
                  </a:tcPr>
                </a:tc>
                <a:extLst>
                  <a:ext uri="{0D108BD9-81ED-4DB2-BD59-A6C34878D82A}">
                    <a16:rowId xmlns:a16="http://schemas.microsoft.com/office/drawing/2014/main" val="10008"/>
                  </a:ext>
                </a:extLst>
              </a:tr>
            </a:tbl>
          </a:graphicData>
        </a:graphic>
      </p:graphicFrame>
      <p:sp>
        <p:nvSpPr>
          <p:cNvPr id="75834" name="Rectangle 1"/>
          <p:cNvSpPr>
            <a:spLocks noChangeArrowheads="1"/>
          </p:cNvSpPr>
          <p:nvPr/>
        </p:nvSpPr>
        <p:spPr bwMode="auto">
          <a:xfrm>
            <a:off x="1154346" y="198534"/>
            <a:ext cx="9523205" cy="663627"/>
          </a:xfrm>
          <a:prstGeom prst="rect">
            <a:avLst/>
          </a:prstGeom>
          <a:noFill/>
          <a:ln w="9525">
            <a:noFill/>
            <a:miter lim="800000"/>
            <a:headEnd/>
            <a:tailEnd/>
          </a:ln>
        </p:spPr>
        <p:txBody>
          <a:bodyPr wrap="square" lIns="91424" tIns="45712" rIns="91424" bIns="45712" anchor="ctr">
            <a:spAutoFit/>
          </a:bodyPr>
          <a:lstStyle/>
          <a:p>
            <a:pPr defTabSz="914240">
              <a:lnSpc>
                <a:spcPct val="130000"/>
              </a:lnSpc>
            </a:pP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体能</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模块学业质量评价的应用情境示例</a:t>
            </a:r>
          </a:p>
        </p:txBody>
      </p:sp>
    </p:spTree>
    <p:extLst>
      <p:ext uri="{BB962C8B-B14F-4D97-AF65-F5344CB8AC3E}">
        <p14:creationId xmlns:p14="http://schemas.microsoft.com/office/powerpoint/2010/main" val="405816139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923867" y="138208"/>
            <a:ext cx="9620251" cy="69439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dirty="0">
                <a:solidFill>
                  <a:srgbClr val="AA0025"/>
                </a:solidFill>
                <a:cs typeface="+mn-ea"/>
                <a:sym typeface="+mn-lt"/>
              </a:rPr>
              <a:t> </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案例：体能模块的成绩评定</a:t>
            </a:r>
          </a:p>
        </p:txBody>
      </p:sp>
      <p:graphicFrame>
        <p:nvGraphicFramePr>
          <p:cNvPr id="4" name="表格 3"/>
          <p:cNvGraphicFramePr>
            <a:graphicFrameLocks noGrp="1"/>
          </p:cNvGraphicFramePr>
          <p:nvPr>
            <p:extLst>
              <p:ext uri="{D42A27DB-BD31-4B8C-83A1-F6EECF244321}">
                <p14:modId xmlns:p14="http://schemas.microsoft.com/office/powerpoint/2010/main" val="3399926369"/>
              </p:ext>
            </p:extLst>
          </p:nvPr>
        </p:nvGraphicFramePr>
        <p:xfrm>
          <a:off x="365258" y="1333843"/>
          <a:ext cx="11620501" cy="5266944"/>
        </p:xfrm>
        <a:graphic>
          <a:graphicData uri="http://schemas.openxmlformats.org/drawingml/2006/table">
            <a:tbl>
              <a:tblPr/>
              <a:tblGrid>
                <a:gridCol w="1291167">
                  <a:extLst>
                    <a:ext uri="{9D8B030D-6E8A-4147-A177-3AD203B41FA5}">
                      <a16:colId xmlns:a16="http://schemas.microsoft.com/office/drawing/2014/main" val="20000"/>
                    </a:ext>
                  </a:extLst>
                </a:gridCol>
                <a:gridCol w="5090583">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666751">
                  <a:extLst>
                    <a:ext uri="{9D8B030D-6E8A-4147-A177-3AD203B41FA5}">
                      <a16:colId xmlns:a16="http://schemas.microsoft.com/office/drawing/2014/main" val="20006"/>
                    </a:ext>
                  </a:extLst>
                </a:gridCol>
                <a:gridCol w="603508">
                  <a:extLst>
                    <a:ext uri="{9D8B030D-6E8A-4147-A177-3AD203B41FA5}">
                      <a16:colId xmlns:a16="http://schemas.microsoft.com/office/drawing/2014/main" val="20007"/>
                    </a:ext>
                  </a:extLst>
                </a:gridCol>
                <a:gridCol w="920492">
                  <a:extLst>
                    <a:ext uri="{9D8B030D-6E8A-4147-A177-3AD203B41FA5}">
                      <a16:colId xmlns:a16="http://schemas.microsoft.com/office/drawing/2014/main" val="20008"/>
                    </a:ext>
                  </a:extLst>
                </a:gridCol>
              </a:tblGrid>
              <a:tr h="271908">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类别</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项目</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模块学习初</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模块学习末</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进步幅度</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单项评分</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综评</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27190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成绩</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分值</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成绩</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分值</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1"/>
                  </a:ext>
                </a:extLst>
              </a:tr>
              <a:tr h="271908">
                <a:tc rowSpan="4">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mn-lt"/>
                          <a:ea typeface="+mn-ea"/>
                          <a:cs typeface="+mn-ea"/>
                          <a:sym typeface="+mn-lt"/>
                        </a:rPr>
                        <a:t>一般</a:t>
                      </a:r>
                      <a:r>
                        <a:rPr kumimoji="0" lang="zh-CN" sz="1600" b="0" i="0" u="none" strike="noStrike" cap="none" normalizeH="0" baseline="0" dirty="0" smtClean="0">
                          <a:ln>
                            <a:noFill/>
                          </a:ln>
                          <a:solidFill>
                            <a:schemeClr val="tx1"/>
                          </a:solidFill>
                          <a:effectLst/>
                          <a:latin typeface="+mn-lt"/>
                          <a:ea typeface="+mn-ea"/>
                          <a:cs typeface="+mn-ea"/>
                          <a:sym typeface="+mn-lt"/>
                        </a:rPr>
                        <a:t>体能</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坐位体前屈</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4">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2"/>
                  </a:ext>
                </a:extLst>
              </a:tr>
              <a:tr h="271908">
                <a:tc v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mn-lt"/>
                          <a:ea typeface="+mn-ea"/>
                          <a:cs typeface="+mn-ea"/>
                          <a:sym typeface="+mn-lt"/>
                        </a:rPr>
                        <a:t>往返跑</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vMerge="1">
                  <a:txBody>
                    <a:bodyPr/>
                    <a:lstStyle/>
                    <a:p>
                      <a:endParaRPr lang="zh-CN" altLang="en-US"/>
                    </a:p>
                  </a:txBody>
                  <a:tcPr/>
                </a:tc>
                <a:extLst>
                  <a:ext uri="{0D108BD9-81ED-4DB2-BD59-A6C34878D82A}">
                    <a16:rowId xmlns:a16="http://schemas.microsoft.com/office/drawing/2014/main" val="10003"/>
                  </a:ext>
                </a:extLst>
              </a:tr>
              <a:tr h="543815">
                <a:tc v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引体向上（男）</a:t>
                      </a:r>
                    </a:p>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仰卧起坐（女）</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vMerge="1">
                  <a:txBody>
                    <a:bodyPr/>
                    <a:lstStyle/>
                    <a:p>
                      <a:endParaRPr lang="zh-CN" altLang="en-US"/>
                    </a:p>
                  </a:txBody>
                  <a:tcPr/>
                </a:tc>
                <a:extLst>
                  <a:ext uri="{0D108BD9-81ED-4DB2-BD59-A6C34878D82A}">
                    <a16:rowId xmlns:a16="http://schemas.microsoft.com/office/drawing/2014/main" val="10004"/>
                  </a:ext>
                </a:extLst>
              </a:tr>
              <a:tr h="271908">
                <a:tc v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a:t>
                      </a: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vMerge="1">
                  <a:txBody>
                    <a:bodyPr/>
                    <a:lstStyle/>
                    <a:p>
                      <a:endParaRPr lang="zh-CN" altLang="en-US"/>
                    </a:p>
                  </a:txBody>
                  <a:tcPr/>
                </a:tc>
                <a:extLst>
                  <a:ext uri="{0D108BD9-81ED-4DB2-BD59-A6C34878D82A}">
                    <a16:rowId xmlns:a16="http://schemas.microsoft.com/office/drawing/2014/main" val="10005"/>
                  </a:ext>
                </a:extLst>
              </a:tr>
              <a:tr h="321963">
                <a:tc rowSpan="3">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体能认知</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3">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尝试用</a:t>
                      </a:r>
                      <a:r>
                        <a:rPr lang="zh-CN" altLang="zh-CN" sz="1600" dirty="0" smtClean="0">
                          <a:cs typeface="+mn-ea"/>
                          <a:sym typeface="+mn-lt"/>
                        </a:rPr>
                        <a:t>身高、体重、腰围、臀围，计算出</a:t>
                      </a:r>
                      <a:r>
                        <a:rPr lang="en-US" altLang="zh-CN" sz="1600" dirty="0" smtClean="0">
                          <a:cs typeface="+mn-ea"/>
                          <a:sym typeface="+mn-lt"/>
                        </a:rPr>
                        <a:t>BMI</a:t>
                      </a:r>
                      <a:r>
                        <a:rPr lang="zh-CN" altLang="zh-CN" sz="1600" dirty="0" smtClean="0">
                          <a:cs typeface="+mn-ea"/>
                          <a:sym typeface="+mn-lt"/>
                        </a:rPr>
                        <a:t>、体脂程度和腰围</a:t>
                      </a:r>
                      <a:r>
                        <a:rPr lang="en-US" altLang="zh-CN" sz="1600" dirty="0" smtClean="0">
                          <a:cs typeface="+mn-ea"/>
                          <a:sym typeface="+mn-lt"/>
                        </a:rPr>
                        <a:t>—</a:t>
                      </a:r>
                      <a:r>
                        <a:rPr lang="zh-CN" altLang="zh-CN" sz="1600" dirty="0" smtClean="0">
                          <a:cs typeface="+mn-ea"/>
                          <a:sym typeface="+mn-lt"/>
                        </a:rPr>
                        <a:t>臀围</a:t>
                      </a:r>
                      <a:r>
                        <a:rPr lang="zh-CN" altLang="en-US" sz="1600" dirty="0" smtClean="0">
                          <a:cs typeface="+mn-ea"/>
                          <a:sym typeface="+mn-lt"/>
                        </a:rPr>
                        <a:t>，</a:t>
                      </a:r>
                      <a:r>
                        <a:rPr kumimoji="0" lang="zh-CN" sz="1600" b="0" i="0" u="none" strike="noStrike" cap="none" normalizeH="0" baseline="0" dirty="0" smtClean="0">
                          <a:ln>
                            <a:noFill/>
                          </a:ln>
                          <a:solidFill>
                            <a:schemeClr val="tx1"/>
                          </a:solidFill>
                          <a:effectLst/>
                          <a:latin typeface="+mn-lt"/>
                          <a:ea typeface="+mn-ea"/>
                          <a:cs typeface="+mn-ea"/>
                          <a:sym typeface="+mn-lt"/>
                        </a:rPr>
                        <a:t>对自己的身体</a:t>
                      </a:r>
                      <a:r>
                        <a:rPr kumimoji="0" lang="zh-CN" altLang="en-US" sz="1600" b="0" i="0" u="none" strike="noStrike" cap="none" normalizeH="0" baseline="0" dirty="0" smtClean="0">
                          <a:ln>
                            <a:noFill/>
                          </a:ln>
                          <a:solidFill>
                            <a:schemeClr val="tx1"/>
                          </a:solidFill>
                          <a:effectLst/>
                          <a:latin typeface="+mn-lt"/>
                          <a:ea typeface="+mn-ea"/>
                          <a:cs typeface="+mn-ea"/>
                          <a:sym typeface="+mn-lt"/>
                        </a:rPr>
                        <a:t>形态</a:t>
                      </a:r>
                      <a:r>
                        <a:rPr kumimoji="0" lang="zh-CN" sz="1600" b="0" i="0" u="none" strike="noStrike" cap="none" normalizeH="0" baseline="0" dirty="0" smtClean="0">
                          <a:ln>
                            <a:noFill/>
                          </a:ln>
                          <a:solidFill>
                            <a:schemeClr val="tx1"/>
                          </a:solidFill>
                          <a:effectLst/>
                          <a:latin typeface="+mn-lt"/>
                          <a:ea typeface="+mn-ea"/>
                          <a:cs typeface="+mn-ea"/>
                          <a:sym typeface="+mn-lt"/>
                        </a:rPr>
                        <a:t>进行描述，并制订锻炼计划使自己的体形更优美。</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模块学习初</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grid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模块学习末</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rowSpan="2" gridSpan="2">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mn-lt"/>
                          <a:ea typeface="+mn-ea"/>
                          <a:cs typeface="+mn-ea"/>
                          <a:sym typeface="+mn-lt"/>
                        </a:rPr>
                        <a:t>发展趋势</a:t>
                      </a:r>
                    </a:p>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A</a:t>
                      </a:r>
                      <a:r>
                        <a:rPr kumimoji="0" lang="zh-CN" altLang="en-US" sz="1600" b="0" i="0" u="none" strike="noStrike" cap="none" normalizeH="0" baseline="0" smtClean="0">
                          <a:ln>
                            <a:noFill/>
                          </a:ln>
                          <a:solidFill>
                            <a:schemeClr val="tx1"/>
                          </a:solidFill>
                          <a:effectLst/>
                          <a:latin typeface="+mn-lt"/>
                          <a:ea typeface="+mn-ea"/>
                          <a:cs typeface="+mn-ea"/>
                          <a:sym typeface="+mn-lt"/>
                        </a:rPr>
                        <a:t>、正效</a:t>
                      </a:r>
                    </a:p>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B</a:t>
                      </a:r>
                      <a:r>
                        <a:rPr kumimoji="0" lang="zh-CN" altLang="en-US" sz="1600" b="0" i="0" u="none" strike="noStrike" cap="none" normalizeH="0" baseline="0" smtClean="0">
                          <a:ln>
                            <a:noFill/>
                          </a:ln>
                          <a:solidFill>
                            <a:schemeClr val="tx1"/>
                          </a:solidFill>
                          <a:effectLst/>
                          <a:latin typeface="+mn-lt"/>
                          <a:ea typeface="+mn-ea"/>
                          <a:cs typeface="+mn-ea"/>
                          <a:sym typeface="+mn-lt"/>
                        </a:rPr>
                        <a:t>、无效</a:t>
                      </a:r>
                    </a:p>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mn-lt"/>
                          <a:ea typeface="+mn-ea"/>
                          <a:cs typeface="+mn-ea"/>
                          <a:sym typeface="+mn-lt"/>
                        </a:rPr>
                        <a:t>C</a:t>
                      </a:r>
                      <a:r>
                        <a:rPr kumimoji="0" lang="zh-CN" altLang="en-US" sz="1600" b="0" i="0" u="none" strike="noStrike" cap="none" normalizeH="0" baseline="0" smtClean="0">
                          <a:ln>
                            <a:noFill/>
                          </a:ln>
                          <a:solidFill>
                            <a:schemeClr val="tx1"/>
                          </a:solidFill>
                          <a:effectLst/>
                          <a:latin typeface="+mn-lt"/>
                          <a:ea typeface="+mn-ea"/>
                          <a:cs typeface="+mn-ea"/>
                          <a:sym typeface="+mn-lt"/>
                        </a:rPr>
                        <a:t>、负效</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rowSpan="2" hMerge="1">
                  <a:txBody>
                    <a:bodyPr/>
                    <a:lstStyle/>
                    <a:p>
                      <a:endParaRPr lang="zh-CN" altLang="en-US"/>
                    </a:p>
                  </a:txBody>
                  <a:tcPr/>
                </a:tc>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综评</a:t>
                      </a:r>
                    </a:p>
                  </a:txBody>
                  <a:tcPr marL="73207" marR="7320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6"/>
                  </a:ext>
                </a:extLst>
              </a:tr>
              <a:tr h="76566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指数</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状态</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指数</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状态</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7"/>
                  </a:ext>
                </a:extLst>
              </a:tr>
              <a:tr h="27190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en-US"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2">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zh-CN"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8"/>
                  </a:ext>
                </a:extLst>
              </a:tr>
              <a:tr h="271908">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健康行为</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7">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评价重点：</a:t>
                      </a:r>
                      <a:r>
                        <a:rPr kumimoji="0" lang="en-US" altLang="zh-CN" sz="1600" b="0" i="0" u="none" strike="noStrike" cap="none" normalizeH="0" baseline="0" dirty="0" smtClean="0">
                          <a:ln>
                            <a:noFill/>
                          </a:ln>
                          <a:solidFill>
                            <a:schemeClr val="tx1"/>
                          </a:solidFill>
                          <a:effectLst/>
                          <a:latin typeface="+mn-lt"/>
                          <a:ea typeface="+mn-ea"/>
                          <a:cs typeface="+mn-ea"/>
                          <a:sym typeface="+mn-lt"/>
                        </a:rPr>
                        <a:t>1.</a:t>
                      </a:r>
                      <a:r>
                        <a:rPr kumimoji="0" lang="zh-CN" sz="1600" b="0" i="0" u="none" strike="noStrike" cap="none" normalizeH="0" baseline="0" dirty="0" smtClean="0">
                          <a:ln>
                            <a:noFill/>
                          </a:ln>
                          <a:solidFill>
                            <a:schemeClr val="tx1"/>
                          </a:solidFill>
                          <a:effectLst/>
                          <a:latin typeface="+mn-lt"/>
                          <a:ea typeface="+mn-ea"/>
                          <a:cs typeface="+mn-ea"/>
                          <a:sym typeface="+mn-lt"/>
                        </a:rPr>
                        <a:t>积极参与运动；</a:t>
                      </a:r>
                      <a:r>
                        <a:rPr kumimoji="0" lang="en-US" altLang="zh-CN" sz="1600" b="0" i="0" u="none" strike="noStrike" cap="none" normalizeH="0" baseline="0" dirty="0" smtClean="0">
                          <a:ln>
                            <a:noFill/>
                          </a:ln>
                          <a:solidFill>
                            <a:schemeClr val="tx1"/>
                          </a:solidFill>
                          <a:effectLst/>
                          <a:latin typeface="+mn-lt"/>
                          <a:ea typeface="+mn-ea"/>
                          <a:cs typeface="+mn-ea"/>
                          <a:sym typeface="+mn-lt"/>
                        </a:rPr>
                        <a:t>2.</a:t>
                      </a:r>
                      <a:r>
                        <a:rPr kumimoji="0" lang="zh-CN" sz="1600" b="0" i="0" u="none" strike="noStrike" cap="none" normalizeH="0" baseline="0" dirty="0" smtClean="0">
                          <a:ln>
                            <a:noFill/>
                          </a:ln>
                          <a:solidFill>
                            <a:schemeClr val="tx1"/>
                          </a:solidFill>
                          <a:effectLst/>
                          <a:latin typeface="+mn-lt"/>
                          <a:ea typeface="+mn-ea"/>
                          <a:cs typeface="+mn-ea"/>
                          <a:sym typeface="+mn-lt"/>
                        </a:rPr>
                        <a:t>具有安全防范的表现；</a:t>
                      </a:r>
                      <a:r>
                        <a:rPr kumimoji="0" lang="en-US" altLang="zh-CN" sz="1600" b="0" i="0" u="none" strike="noStrike" cap="none" normalizeH="0" baseline="0" dirty="0" smtClean="0">
                          <a:ln>
                            <a:noFill/>
                          </a:ln>
                          <a:solidFill>
                            <a:schemeClr val="tx1"/>
                          </a:solidFill>
                          <a:effectLst/>
                          <a:latin typeface="+mn-lt"/>
                          <a:ea typeface="+mn-ea"/>
                          <a:cs typeface="+mn-ea"/>
                          <a:sym typeface="+mn-lt"/>
                        </a:rPr>
                        <a:t>3.</a:t>
                      </a:r>
                      <a:r>
                        <a:rPr kumimoji="0" lang="zh-CN" sz="1600" b="0" i="0" u="none" strike="noStrike" cap="none" normalizeH="0" baseline="0" dirty="0" smtClean="0">
                          <a:ln>
                            <a:noFill/>
                          </a:ln>
                          <a:solidFill>
                            <a:schemeClr val="tx1"/>
                          </a:solidFill>
                          <a:effectLst/>
                          <a:latin typeface="+mn-lt"/>
                          <a:ea typeface="+mn-ea"/>
                          <a:cs typeface="+mn-ea"/>
                          <a:sym typeface="+mn-lt"/>
                        </a:rPr>
                        <a:t>情绪稳定；</a:t>
                      </a:r>
                      <a:r>
                        <a:rPr kumimoji="0" lang="en-US" altLang="zh-CN" sz="1600" b="0" i="0" u="none" strike="noStrike" cap="none" normalizeH="0" baseline="0" dirty="0" smtClean="0">
                          <a:ln>
                            <a:noFill/>
                          </a:ln>
                          <a:solidFill>
                            <a:schemeClr val="tx1"/>
                          </a:solidFill>
                          <a:effectLst/>
                          <a:latin typeface="+mn-lt"/>
                          <a:ea typeface="+mn-ea"/>
                          <a:cs typeface="+mn-ea"/>
                          <a:sym typeface="+mn-lt"/>
                        </a:rPr>
                        <a:t>……</a:t>
                      </a:r>
                      <a:r>
                        <a:rPr kumimoji="0" lang="zh-CN" sz="1600" b="0" i="0" u="none" strike="noStrike" cap="none" normalizeH="0" baseline="0" dirty="0" smtClean="0">
                          <a:ln>
                            <a:noFill/>
                          </a:ln>
                          <a:solidFill>
                            <a:schemeClr val="tx1"/>
                          </a:solidFill>
                          <a:effectLst/>
                          <a:latin typeface="+mn-lt"/>
                          <a:ea typeface="+mn-ea"/>
                          <a:cs typeface="+mn-ea"/>
                          <a:sym typeface="+mn-lt"/>
                        </a:rPr>
                        <a:t>。</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9"/>
                  </a:ext>
                </a:extLst>
              </a:tr>
              <a:tr h="271908">
                <a:tc>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体育品德</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gridSpan="7">
                  <a:txBody>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评价重点：</a:t>
                      </a:r>
                      <a:r>
                        <a:rPr kumimoji="0" lang="en-US" altLang="zh-CN" sz="1600" b="0" i="0" u="none" strike="noStrike" cap="none" normalizeH="0" baseline="0" dirty="0" smtClean="0">
                          <a:ln>
                            <a:noFill/>
                          </a:ln>
                          <a:solidFill>
                            <a:schemeClr val="tx1"/>
                          </a:solidFill>
                          <a:effectLst/>
                          <a:latin typeface="+mn-lt"/>
                          <a:ea typeface="+mn-ea"/>
                          <a:cs typeface="+mn-ea"/>
                          <a:sym typeface="+mn-lt"/>
                        </a:rPr>
                        <a:t>1.</a:t>
                      </a:r>
                      <a:r>
                        <a:rPr kumimoji="0" lang="zh-CN" sz="1600" b="0" i="0" u="none" strike="noStrike" cap="none" normalizeH="0" baseline="0" dirty="0" smtClean="0">
                          <a:ln>
                            <a:noFill/>
                          </a:ln>
                          <a:solidFill>
                            <a:schemeClr val="tx1"/>
                          </a:solidFill>
                          <a:effectLst/>
                          <a:latin typeface="+mn-lt"/>
                          <a:ea typeface="+mn-ea"/>
                          <a:cs typeface="+mn-ea"/>
                          <a:sym typeface="+mn-lt"/>
                        </a:rPr>
                        <a:t>勇于进取；</a:t>
                      </a:r>
                      <a:r>
                        <a:rPr kumimoji="0" lang="en-US" altLang="zh-CN" sz="1600" b="0" i="0" u="none" strike="noStrike" cap="none" normalizeH="0" baseline="0" dirty="0" smtClean="0">
                          <a:ln>
                            <a:noFill/>
                          </a:ln>
                          <a:solidFill>
                            <a:schemeClr val="tx1"/>
                          </a:solidFill>
                          <a:effectLst/>
                          <a:latin typeface="+mn-lt"/>
                          <a:ea typeface="+mn-ea"/>
                          <a:cs typeface="+mn-ea"/>
                          <a:sym typeface="+mn-lt"/>
                        </a:rPr>
                        <a:t>2.</a:t>
                      </a:r>
                      <a:r>
                        <a:rPr kumimoji="0" lang="zh-CN" sz="1600" b="0" i="0" u="none" strike="noStrike" cap="none" normalizeH="0" baseline="0" dirty="0" smtClean="0">
                          <a:ln>
                            <a:noFill/>
                          </a:ln>
                          <a:solidFill>
                            <a:schemeClr val="tx1"/>
                          </a:solidFill>
                          <a:effectLst/>
                          <a:latin typeface="+mn-lt"/>
                          <a:ea typeface="+mn-ea"/>
                          <a:cs typeface="+mn-ea"/>
                          <a:sym typeface="+mn-lt"/>
                        </a:rPr>
                        <a:t>遵守规则；</a:t>
                      </a:r>
                      <a:r>
                        <a:rPr kumimoji="0" lang="en-US" altLang="zh-CN" sz="1600" b="0" i="0" u="none" strike="noStrike" cap="none" normalizeH="0" baseline="0" dirty="0" smtClean="0">
                          <a:ln>
                            <a:noFill/>
                          </a:ln>
                          <a:solidFill>
                            <a:schemeClr val="tx1"/>
                          </a:solidFill>
                          <a:effectLst/>
                          <a:latin typeface="+mn-lt"/>
                          <a:ea typeface="+mn-ea"/>
                          <a:cs typeface="+mn-ea"/>
                          <a:sym typeface="+mn-lt"/>
                        </a:rPr>
                        <a:t>3.</a:t>
                      </a:r>
                      <a:r>
                        <a:rPr kumimoji="0" lang="zh-CN" sz="1600" b="0" i="0" u="none" strike="noStrike" cap="none" normalizeH="0" baseline="0" dirty="0" smtClean="0">
                          <a:ln>
                            <a:noFill/>
                          </a:ln>
                          <a:solidFill>
                            <a:schemeClr val="tx1"/>
                          </a:solidFill>
                          <a:effectLst/>
                          <a:latin typeface="+mn-lt"/>
                          <a:ea typeface="+mn-ea"/>
                          <a:cs typeface="+mn-ea"/>
                          <a:sym typeface="+mn-lt"/>
                        </a:rPr>
                        <a:t>正确的胜负观；</a:t>
                      </a:r>
                      <a:r>
                        <a:rPr kumimoji="0" lang="en-US" altLang="zh-CN" sz="1600" b="0" i="0" u="none" strike="noStrike" cap="none" normalizeH="0" baseline="0" dirty="0" smtClean="0">
                          <a:ln>
                            <a:noFill/>
                          </a:ln>
                          <a:solidFill>
                            <a:schemeClr val="tx1"/>
                          </a:solidFill>
                          <a:effectLst/>
                          <a:latin typeface="+mn-lt"/>
                          <a:ea typeface="+mn-ea"/>
                          <a:cs typeface="+mn-ea"/>
                          <a:sym typeface="+mn-lt"/>
                        </a:rPr>
                        <a:t>……</a:t>
                      </a:r>
                      <a:r>
                        <a:rPr kumimoji="0" lang="zh-CN" sz="1600" b="0" i="0" u="none" strike="noStrike" cap="none" normalizeH="0" baseline="0" dirty="0" smtClean="0">
                          <a:ln>
                            <a:noFill/>
                          </a:ln>
                          <a:solidFill>
                            <a:schemeClr val="tx1"/>
                          </a:solidFill>
                          <a:effectLst/>
                          <a:latin typeface="+mn-lt"/>
                          <a:ea typeface="+mn-ea"/>
                          <a:cs typeface="+mn-ea"/>
                          <a:sym typeface="+mn-lt"/>
                        </a:rPr>
                        <a:t>。</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0"/>
                  </a:ext>
                </a:extLst>
              </a:tr>
              <a:tr h="271908">
                <a:tc gridSpan="8">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奖券分</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1"/>
                  </a:ext>
                </a:extLst>
              </a:tr>
              <a:tr h="271908">
                <a:tc gridSpan="8">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smtClean="0">
                          <a:ln>
                            <a:noFill/>
                          </a:ln>
                          <a:solidFill>
                            <a:schemeClr val="tx1"/>
                          </a:solidFill>
                          <a:effectLst/>
                          <a:latin typeface="+mn-lt"/>
                          <a:ea typeface="+mn-ea"/>
                          <a:cs typeface="+mn-ea"/>
                          <a:sym typeface="+mn-lt"/>
                        </a:rPr>
                        <a:t>总分</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2"/>
                  </a:ext>
                </a:extLst>
              </a:tr>
              <a:tr h="271908">
                <a:tc gridSpan="8">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等第</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3"/>
                  </a:ext>
                </a:extLst>
              </a:tr>
              <a:tr h="271908">
                <a:tc gridSpan="8">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zh-CN" sz="1600" b="0" i="0" u="none" strike="noStrike" cap="none" normalizeH="0" baseline="0" dirty="0" smtClean="0">
                          <a:ln>
                            <a:noFill/>
                          </a:ln>
                          <a:solidFill>
                            <a:schemeClr val="tx1"/>
                          </a:solidFill>
                          <a:effectLst/>
                          <a:latin typeface="+mn-lt"/>
                          <a:ea typeface="+mn-ea"/>
                          <a:cs typeface="+mn-ea"/>
                          <a:sym typeface="+mn-lt"/>
                        </a:rPr>
                        <a:t>学分评定</a:t>
                      </a: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1" fontAlgn="base" latinLnBrk="0" hangingPunct="1">
                        <a:lnSpc>
                          <a:spcPct val="12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mn-lt"/>
                        <a:ea typeface="+mn-ea"/>
                        <a:cs typeface="+mn-ea"/>
                        <a:sym typeface="+mn-lt"/>
                      </a:endParaRPr>
                    </a:p>
                  </a:txBody>
                  <a:tcPr marL="73207" marR="7320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14"/>
                  </a:ext>
                </a:extLst>
              </a:tr>
            </a:tbl>
          </a:graphicData>
        </a:graphic>
      </p:graphicFrame>
      <p:sp>
        <p:nvSpPr>
          <p:cNvPr id="138241" name="Rectangle 1"/>
          <p:cNvSpPr>
            <a:spLocks noChangeArrowheads="1"/>
          </p:cNvSpPr>
          <p:nvPr/>
        </p:nvSpPr>
        <p:spPr bwMode="auto">
          <a:xfrm>
            <a:off x="1051055" y="743376"/>
            <a:ext cx="8325314" cy="497999"/>
          </a:xfrm>
          <a:prstGeom prst="rect">
            <a:avLst/>
          </a:prstGeom>
          <a:noFill/>
          <a:ln w="9525">
            <a:noFill/>
            <a:miter lim="800000"/>
            <a:headEnd/>
            <a:tailEnd/>
          </a:ln>
        </p:spPr>
        <p:txBody>
          <a:bodyPr wrap="none" lIns="121899" tIns="60949" rIns="121899" bIns="60949" anchor="ctr">
            <a:spAutoFit/>
          </a:bodyPr>
          <a:lstStyle/>
          <a:p>
            <a:pPr eaLnBrk="1" hangingPunct="1">
              <a:lnSpc>
                <a:spcPct val="130000"/>
              </a:lnSpc>
            </a:pPr>
            <a:r>
              <a:rPr lang="zh-CN" altLang="en-US" sz="2100" dirty="0">
                <a:cs typeface="+mn-ea"/>
                <a:sym typeface="+mn-lt"/>
              </a:rPr>
              <a:t>年级：＿＿班级：＿＿学期：＿＿姓名：＿＿性别：＿＿学号：＿＿</a:t>
            </a:r>
          </a:p>
        </p:txBody>
      </p:sp>
    </p:spTree>
    <p:extLst>
      <p:ext uri="{BB962C8B-B14F-4D97-AF65-F5344CB8AC3E}">
        <p14:creationId xmlns:p14="http://schemas.microsoft.com/office/powerpoint/2010/main" val="17766660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20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8241"/>
                                        </p:tgtEl>
                                        <p:attrNameLst>
                                          <p:attrName>style.visibility</p:attrName>
                                        </p:attrNameLst>
                                      </p:cBhvr>
                                      <p:to>
                                        <p:strVal val="visible"/>
                                      </p:to>
                                    </p:set>
                                    <p:animEffect transition="in" filter="diamond(in)">
                                      <p:cBhvr>
                                        <p:cTn id="12" dur="1000"/>
                                        <p:tgtEl>
                                          <p:spTgt spid="138241"/>
                                        </p:tgtEl>
                                      </p:cBhvr>
                                    </p:animEffect>
                                  </p:childTnLst>
                                </p:cTn>
                              </p:par>
                              <p:par>
                                <p:cTn id="13" presetID="8"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13824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a:spLocks noChangeArrowheads="1"/>
          </p:cNvSpPr>
          <p:nvPr/>
        </p:nvSpPr>
        <p:spPr bwMode="auto">
          <a:xfrm>
            <a:off x="411254" y="1099431"/>
            <a:ext cx="11373204" cy="5104452"/>
          </a:xfrm>
          <a:prstGeom prst="rect">
            <a:avLst/>
          </a:prstGeom>
          <a:noFill/>
          <a:ln w="9525">
            <a:noFill/>
            <a:miter lim="800000"/>
            <a:headEnd/>
            <a:tailEnd/>
          </a:ln>
        </p:spPr>
        <p:txBody>
          <a:bodyPr wrap="square" lIns="121899" tIns="60949" rIns="121899" bIns="60949">
            <a:spAutoFit/>
          </a:bodyPr>
          <a:lstStyle/>
          <a:p>
            <a:pPr algn="ctr" eaLnBrk="1" hangingPunct="1">
              <a:lnSpc>
                <a:spcPct val="130000"/>
              </a:lnSpc>
              <a:defRPr/>
            </a:pPr>
            <a:endParaRPr lang="zh-CN" altLang="en-US" sz="2700" dirty="0" smtClean="0">
              <a:solidFill>
                <a:srgbClr val="C00000"/>
              </a:solidFill>
              <a:cs typeface="+mn-ea"/>
              <a:sym typeface="+mn-lt"/>
            </a:endParaRPr>
          </a:p>
          <a:p>
            <a:pPr>
              <a:lnSpc>
                <a:spcPct val="130000"/>
              </a:lnSpc>
            </a:pPr>
            <a:r>
              <a:rPr lang="en-US" altLang="zh-CN" sz="2100" dirty="0" smtClean="0">
                <a:cs typeface="+mn-ea"/>
                <a:sym typeface="+mn-lt"/>
              </a:rPr>
              <a:t>        </a:t>
            </a:r>
            <a:r>
              <a:rPr lang="zh-CN" altLang="zh-CN" sz="2000" dirty="0" smtClean="0">
                <a:cs typeface="+mn-ea"/>
                <a:sym typeface="+mn-lt"/>
              </a:rPr>
              <a:t>心肺耐力指一个人持续进行身体活动的能力。心肺和血管的功能对于氧和营养物的分配、清除体内垃圾具有重要作用，尤其是在进行有一定强度的活动时，良好的心肺功能则显得更加重要。</a:t>
            </a:r>
            <a:r>
              <a:rPr lang="en-US" altLang="zh-CN" sz="2000" dirty="0" smtClean="0">
                <a:cs typeface="+mn-ea"/>
                <a:sym typeface="+mn-lt"/>
              </a:rPr>
              <a:t>12</a:t>
            </a:r>
            <a:r>
              <a:rPr lang="zh-CN" altLang="zh-CN" sz="2000" dirty="0" smtClean="0">
                <a:cs typeface="+mn-ea"/>
                <a:sym typeface="+mn-lt"/>
              </a:rPr>
              <a:t>分钟跑是心肺耐力的辅助测量方式之一</a:t>
            </a:r>
            <a:r>
              <a:rPr lang="en-US" altLang="zh-CN" sz="2000" dirty="0" smtClean="0">
                <a:cs typeface="+mn-ea"/>
                <a:sym typeface="+mn-lt"/>
              </a:rPr>
              <a:t>,</a:t>
            </a:r>
            <a:r>
              <a:rPr lang="zh-CN" altLang="zh-CN" sz="2000" dirty="0" smtClean="0">
                <a:cs typeface="+mn-ea"/>
                <a:sym typeface="+mn-lt"/>
              </a:rPr>
              <a:t>是以</a:t>
            </a:r>
            <a:r>
              <a:rPr lang="en-US" altLang="zh-CN" sz="2000" dirty="0" err="1" smtClean="0">
                <a:cs typeface="+mn-ea"/>
                <a:sym typeface="+mn-lt"/>
              </a:rPr>
              <a:t>有氧运动</a:t>
            </a:r>
            <a:r>
              <a:rPr lang="zh-CN" altLang="zh-CN" sz="2000" dirty="0" smtClean="0">
                <a:cs typeface="+mn-ea"/>
                <a:sym typeface="+mn-lt"/>
              </a:rPr>
              <a:t>为基础的，对</a:t>
            </a:r>
            <a:r>
              <a:rPr lang="en-US" altLang="zh-CN" sz="2000" dirty="0" err="1" smtClean="0">
                <a:cs typeface="+mn-ea"/>
                <a:sym typeface="+mn-lt"/>
              </a:rPr>
              <a:t>健身运动</a:t>
            </a:r>
            <a:r>
              <a:rPr lang="zh-CN" altLang="zh-CN" sz="2000" dirty="0" smtClean="0">
                <a:cs typeface="+mn-ea"/>
                <a:sym typeface="+mn-lt"/>
              </a:rPr>
              <a:t>有重要的指导意义。</a:t>
            </a:r>
            <a:endParaRPr lang="en-US" altLang="zh-CN" sz="2000" dirty="0" smtClean="0">
              <a:cs typeface="+mn-ea"/>
              <a:sym typeface="+mn-lt"/>
            </a:endParaRPr>
          </a:p>
          <a:p>
            <a:pPr>
              <a:lnSpc>
                <a:spcPct val="130000"/>
              </a:lnSpc>
            </a:pPr>
            <a:r>
              <a:rPr lang="en-US" altLang="zh-CN" sz="2000" dirty="0" smtClean="0">
                <a:cs typeface="+mn-ea"/>
                <a:sym typeface="+mn-lt"/>
              </a:rPr>
              <a:t>        12</a:t>
            </a:r>
            <a:r>
              <a:rPr lang="zh-CN" altLang="zh-CN" sz="2000" dirty="0">
                <a:cs typeface="+mn-ea"/>
                <a:sym typeface="+mn-lt"/>
              </a:rPr>
              <a:t>分钟跑本是运动员</a:t>
            </a:r>
            <a:r>
              <a:rPr lang="en-US" altLang="zh-CN" sz="2000" dirty="0" err="1">
                <a:cs typeface="+mn-ea"/>
                <a:sym typeface="+mn-lt"/>
              </a:rPr>
              <a:t>体能测试</a:t>
            </a:r>
            <a:r>
              <a:rPr lang="zh-CN" altLang="zh-CN" sz="2000" dirty="0">
                <a:cs typeface="+mn-ea"/>
                <a:sym typeface="+mn-lt"/>
              </a:rPr>
              <a:t>中评价训练水平和体能的重要指标，但由于它作为</a:t>
            </a:r>
            <a:r>
              <a:rPr lang="en-US" altLang="zh-CN" sz="2000" dirty="0" err="1">
                <a:cs typeface="+mn-ea"/>
                <a:sym typeface="+mn-lt"/>
              </a:rPr>
              <a:t>有氧代谢运动</a:t>
            </a:r>
            <a:r>
              <a:rPr lang="zh-CN" altLang="zh-CN" sz="2000" dirty="0">
                <a:cs typeface="+mn-ea"/>
                <a:sym typeface="+mn-lt"/>
              </a:rPr>
              <a:t>的典型锻炼活动，运动量可根据个人的体力情况自行掌控，不同的人可以采取不一样的方式进行，比如以步行为主中间穿插慢跑训练</a:t>
            </a:r>
            <a:r>
              <a:rPr lang="en-US" altLang="zh-CN" sz="2000" dirty="0">
                <a:cs typeface="+mn-ea"/>
                <a:sym typeface="+mn-lt"/>
              </a:rPr>
              <a:t>12</a:t>
            </a:r>
            <a:r>
              <a:rPr lang="zh-CN" altLang="zh-CN" sz="2000" dirty="0">
                <a:cs typeface="+mn-ea"/>
                <a:sym typeface="+mn-lt"/>
              </a:rPr>
              <a:t>分钟、以慢跑为主穿插步行</a:t>
            </a:r>
            <a:r>
              <a:rPr lang="en-US" altLang="zh-CN" sz="2000" dirty="0">
                <a:cs typeface="+mn-ea"/>
                <a:sym typeface="+mn-lt"/>
              </a:rPr>
              <a:t>12</a:t>
            </a:r>
            <a:r>
              <a:rPr lang="zh-CN" altLang="zh-CN" sz="2000" dirty="0">
                <a:cs typeface="+mn-ea"/>
                <a:sym typeface="+mn-lt"/>
              </a:rPr>
              <a:t>分钟和全程慢跑</a:t>
            </a:r>
            <a:r>
              <a:rPr lang="en-US" altLang="zh-CN" sz="2000" dirty="0">
                <a:cs typeface="+mn-ea"/>
                <a:sym typeface="+mn-lt"/>
              </a:rPr>
              <a:t>12</a:t>
            </a:r>
            <a:r>
              <a:rPr lang="zh-CN" altLang="zh-CN" sz="2000" dirty="0">
                <a:cs typeface="+mn-ea"/>
                <a:sym typeface="+mn-lt"/>
              </a:rPr>
              <a:t>分钟。那么，你有没有跑过</a:t>
            </a:r>
            <a:r>
              <a:rPr lang="en-US" altLang="zh-CN" sz="2000" dirty="0">
                <a:cs typeface="+mn-ea"/>
                <a:sym typeface="+mn-lt"/>
              </a:rPr>
              <a:t>12</a:t>
            </a:r>
            <a:r>
              <a:rPr lang="zh-CN" altLang="zh-CN" sz="2000" dirty="0">
                <a:cs typeface="+mn-ea"/>
                <a:sym typeface="+mn-lt"/>
              </a:rPr>
              <a:t>分钟跑，平时都采用了哪些练习方法锻炼心肺耐力？让我们来看看你</a:t>
            </a:r>
            <a:r>
              <a:rPr lang="en-US" altLang="zh-CN" sz="2000" dirty="0">
                <a:cs typeface="+mn-ea"/>
                <a:sym typeface="+mn-lt"/>
              </a:rPr>
              <a:t>12</a:t>
            </a:r>
            <a:r>
              <a:rPr lang="zh-CN" altLang="zh-CN" sz="2000" dirty="0">
                <a:cs typeface="+mn-ea"/>
                <a:sym typeface="+mn-lt"/>
              </a:rPr>
              <a:t>分钟的表现，检验一下你的心肺耐力如何</a:t>
            </a:r>
            <a:r>
              <a:rPr lang="zh-CN" altLang="zh-CN" sz="2000" dirty="0" smtClean="0">
                <a:cs typeface="+mn-ea"/>
                <a:sym typeface="+mn-lt"/>
              </a:rPr>
              <a:t>。</a:t>
            </a:r>
            <a:endParaRPr lang="en-US" altLang="zh-CN" sz="2000" dirty="0" smtClean="0">
              <a:cs typeface="+mn-ea"/>
              <a:sym typeface="+mn-lt"/>
            </a:endParaRPr>
          </a:p>
          <a:p>
            <a:pPr>
              <a:lnSpc>
                <a:spcPct val="130000"/>
              </a:lnSpc>
            </a:pPr>
            <a:endParaRPr lang="zh-CN" altLang="zh-CN" sz="2000" dirty="0">
              <a:cs typeface="+mn-ea"/>
              <a:sym typeface="+mn-lt"/>
            </a:endParaRPr>
          </a:p>
          <a:p>
            <a:pPr>
              <a:lnSpc>
                <a:spcPct val="130000"/>
              </a:lnSpc>
            </a:pPr>
            <a:r>
              <a:rPr lang="en-US" altLang="zh-CN" sz="2000" dirty="0">
                <a:cs typeface="+mn-ea"/>
                <a:sym typeface="+mn-lt"/>
              </a:rPr>
              <a:t>   </a:t>
            </a:r>
            <a:r>
              <a:rPr lang="en-US" altLang="zh-CN" sz="2000" dirty="0" smtClean="0">
                <a:cs typeface="+mn-ea"/>
                <a:sym typeface="+mn-lt"/>
              </a:rPr>
              <a:t>     </a:t>
            </a:r>
            <a:r>
              <a:rPr lang="zh-CN" altLang="zh-CN" sz="2000" b="1" dirty="0" smtClean="0">
                <a:cs typeface="+mn-ea"/>
                <a:sym typeface="+mn-lt"/>
              </a:rPr>
              <a:t>题目</a:t>
            </a:r>
            <a:r>
              <a:rPr lang="zh-CN" altLang="zh-CN" sz="2000" b="1" dirty="0">
                <a:cs typeface="+mn-ea"/>
                <a:sym typeface="+mn-lt"/>
              </a:rPr>
              <a:t>：</a:t>
            </a:r>
            <a:r>
              <a:rPr lang="zh-CN" altLang="zh-CN" sz="2000" dirty="0">
                <a:cs typeface="+mn-ea"/>
                <a:sym typeface="+mn-lt"/>
              </a:rPr>
              <a:t>你知道的心肺耐力的练习手段和方法有哪些呢？做一次</a:t>
            </a:r>
            <a:r>
              <a:rPr lang="en-US" altLang="zh-CN" sz="2000" dirty="0">
                <a:cs typeface="+mn-ea"/>
                <a:sym typeface="+mn-lt"/>
              </a:rPr>
              <a:t>12</a:t>
            </a:r>
            <a:r>
              <a:rPr lang="zh-CN" altLang="zh-CN" sz="2000" dirty="0">
                <a:cs typeface="+mn-ea"/>
                <a:sym typeface="+mn-lt"/>
              </a:rPr>
              <a:t>分钟跑测试，看自己能否跑完</a:t>
            </a:r>
            <a:r>
              <a:rPr lang="en-US" altLang="zh-CN" sz="2000" dirty="0">
                <a:cs typeface="+mn-ea"/>
                <a:sym typeface="+mn-lt"/>
              </a:rPr>
              <a:t>12</a:t>
            </a:r>
            <a:r>
              <a:rPr lang="zh-CN" altLang="zh-CN" sz="2000" dirty="0">
                <a:cs typeface="+mn-ea"/>
                <a:sym typeface="+mn-lt"/>
              </a:rPr>
              <a:t>分钟，能跑多少距离？请填入表</a:t>
            </a:r>
            <a:r>
              <a:rPr lang="en-US" altLang="zh-CN" sz="2000" dirty="0">
                <a:cs typeface="+mn-ea"/>
                <a:sym typeface="+mn-lt"/>
              </a:rPr>
              <a:t>1</a:t>
            </a:r>
            <a:r>
              <a:rPr lang="zh-CN" altLang="zh-CN" sz="2000" dirty="0">
                <a:cs typeface="+mn-ea"/>
                <a:sym typeface="+mn-lt"/>
              </a:rPr>
              <a:t>中。根据测试结果对照表</a:t>
            </a:r>
            <a:r>
              <a:rPr lang="en-US" altLang="zh-CN" sz="2000" dirty="0">
                <a:cs typeface="+mn-ea"/>
                <a:sym typeface="+mn-lt"/>
              </a:rPr>
              <a:t>2</a:t>
            </a:r>
            <a:r>
              <a:rPr lang="zh-CN" altLang="zh-CN" sz="2000" dirty="0">
                <a:cs typeface="+mn-ea"/>
                <a:sym typeface="+mn-lt"/>
              </a:rPr>
              <a:t>评价你的心肺耐力状况</a:t>
            </a:r>
            <a:r>
              <a:rPr lang="zh-CN" altLang="zh-CN" sz="2100" dirty="0" smtClean="0">
                <a:cs typeface="+mn-ea"/>
                <a:sym typeface="+mn-lt"/>
              </a:rPr>
              <a:t>。</a:t>
            </a:r>
            <a:endParaRPr lang="zh-CN" altLang="en-US" sz="2100" dirty="0">
              <a:cs typeface="+mn-ea"/>
              <a:sym typeface="+mn-lt"/>
            </a:endParaRPr>
          </a:p>
        </p:txBody>
      </p:sp>
      <p:sp>
        <p:nvSpPr>
          <p:cNvPr id="3" name="Text Box 2"/>
          <p:cNvSpPr txBox="1">
            <a:spLocks noChangeArrowheads="1"/>
          </p:cNvSpPr>
          <p:nvPr/>
        </p:nvSpPr>
        <p:spPr bwMode="auto">
          <a:xfrm>
            <a:off x="2295459" y="811404"/>
            <a:ext cx="7539627" cy="683242"/>
          </a:xfrm>
          <a:prstGeom prst="rect">
            <a:avLst/>
          </a:prstGeom>
          <a:noFill/>
          <a:ln w="9525">
            <a:noFill/>
            <a:miter lim="800000"/>
            <a:headEnd/>
            <a:tailEnd/>
          </a:ln>
        </p:spPr>
        <p:txBody>
          <a:bodyPr wrap="square" lIns="121899" tIns="60949" rIns="121899" bIns="60949">
            <a:spAutoFit/>
          </a:bodyPr>
          <a:lstStyle/>
          <a:p>
            <a:pPr>
              <a:lnSpc>
                <a:spcPct val="130000"/>
              </a:lnSpc>
              <a:spcBef>
                <a:spcPct val="0"/>
              </a:spcBef>
            </a:pPr>
            <a:r>
              <a:rPr lang="en-US" altLang="zh-CN" sz="2800" b="1" dirty="0">
                <a:solidFill>
                  <a:srgbClr val="AA0025"/>
                </a:solidFill>
                <a:cs typeface="+mn-ea"/>
                <a:sym typeface="+mn-lt"/>
              </a:rPr>
              <a:t> </a:t>
            </a:r>
            <a:r>
              <a:rPr lang="zh-CN" altLang="en-US" sz="28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案例：气息绵长，不惧跋涉</a:t>
            </a:r>
            <a:r>
              <a:rPr lang="en-US" altLang="zh-CN" sz="28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28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挑战</a:t>
            </a:r>
            <a:r>
              <a:rPr lang="en-US" altLang="zh-CN" sz="28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12</a:t>
            </a:r>
            <a:r>
              <a:rPr lang="zh-CN" altLang="en-US" sz="28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分钟跑</a:t>
            </a:r>
          </a:p>
        </p:txBody>
      </p:sp>
    </p:spTree>
    <p:extLst>
      <p:ext uri="{BB962C8B-B14F-4D97-AF65-F5344CB8AC3E}">
        <p14:creationId xmlns:p14="http://schemas.microsoft.com/office/powerpoint/2010/main" val="4206883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508290323"/>
              </p:ext>
            </p:extLst>
          </p:nvPr>
        </p:nvGraphicFramePr>
        <p:xfrm>
          <a:off x="608744" y="1931542"/>
          <a:ext cx="5247526" cy="4639249"/>
        </p:xfrm>
        <a:graphic>
          <a:graphicData uri="http://schemas.openxmlformats.org/drawingml/2006/table">
            <a:tbl>
              <a:tblPr firstRow="1" firstCol="1" bandRow="1" bandCol="1">
                <a:tableStyleId>{2D5ABB26-0587-4C30-8999-92F81FD0307C}</a:tableStyleId>
              </a:tblPr>
              <a:tblGrid>
                <a:gridCol w="3727391">
                  <a:extLst>
                    <a:ext uri="{9D8B030D-6E8A-4147-A177-3AD203B41FA5}">
                      <a16:colId xmlns:a16="http://schemas.microsoft.com/office/drawing/2014/main" val="20000"/>
                    </a:ext>
                  </a:extLst>
                </a:gridCol>
                <a:gridCol w="1520135">
                  <a:extLst>
                    <a:ext uri="{9D8B030D-6E8A-4147-A177-3AD203B41FA5}">
                      <a16:colId xmlns:a16="http://schemas.microsoft.com/office/drawing/2014/main" val="20001"/>
                    </a:ext>
                  </a:extLst>
                </a:gridCol>
              </a:tblGrid>
              <a:tr h="514889">
                <a:tc>
                  <a:txBody>
                    <a:bodyPr/>
                    <a:lstStyle/>
                    <a:p>
                      <a:pPr algn="ctr">
                        <a:lnSpc>
                          <a:spcPct val="130000"/>
                        </a:lnSpc>
                        <a:spcBef>
                          <a:spcPts val="0"/>
                        </a:spcBef>
                        <a:spcAft>
                          <a:spcPts val="0"/>
                        </a:spcAft>
                      </a:pPr>
                      <a:r>
                        <a:rPr lang="zh-CN" sz="1600" kern="0" dirty="0">
                          <a:effectLst/>
                          <a:latin typeface="+mn-lt"/>
                          <a:ea typeface="+mn-ea"/>
                          <a:cs typeface="+mn-ea"/>
                          <a:sym typeface="+mn-lt"/>
                        </a:rPr>
                        <a:t>内</a:t>
                      </a:r>
                      <a:r>
                        <a:rPr lang="en-US" sz="1600" kern="0" dirty="0">
                          <a:effectLst/>
                          <a:latin typeface="+mn-lt"/>
                          <a:ea typeface="+mn-ea"/>
                          <a:cs typeface="+mn-ea"/>
                          <a:sym typeface="+mn-lt"/>
                        </a:rPr>
                        <a:t>  </a:t>
                      </a:r>
                      <a:r>
                        <a:rPr lang="zh-CN" sz="1600" kern="0" dirty="0">
                          <a:effectLst/>
                          <a:latin typeface="+mn-lt"/>
                          <a:ea typeface="+mn-ea"/>
                          <a:cs typeface="+mn-ea"/>
                          <a:sym typeface="+mn-lt"/>
                        </a:rPr>
                        <a:t>容</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zh-CN" sz="1600" kern="0" dirty="0">
                          <a:effectLst/>
                          <a:latin typeface="+mn-lt"/>
                          <a:ea typeface="+mn-ea"/>
                          <a:cs typeface="+mn-ea"/>
                          <a:sym typeface="+mn-lt"/>
                        </a:rPr>
                        <a:t>信</a:t>
                      </a:r>
                      <a:r>
                        <a:rPr lang="en-US" sz="1600" kern="0" dirty="0">
                          <a:effectLst/>
                          <a:latin typeface="+mn-lt"/>
                          <a:ea typeface="+mn-ea"/>
                          <a:cs typeface="+mn-ea"/>
                          <a:sym typeface="+mn-lt"/>
                        </a:rPr>
                        <a:t>  </a:t>
                      </a:r>
                      <a:r>
                        <a:rPr lang="zh-CN" sz="1600" kern="0" dirty="0">
                          <a:effectLst/>
                          <a:latin typeface="+mn-lt"/>
                          <a:ea typeface="+mn-ea"/>
                          <a:cs typeface="+mn-ea"/>
                          <a:sym typeface="+mn-lt"/>
                        </a:rPr>
                        <a:t>息</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5545">
                <a:tc>
                  <a:txBody>
                    <a:bodyPr/>
                    <a:lstStyle/>
                    <a:p>
                      <a:pPr algn="ctr">
                        <a:lnSpc>
                          <a:spcPct val="130000"/>
                        </a:lnSpc>
                        <a:spcBef>
                          <a:spcPts val="0"/>
                        </a:spcBef>
                        <a:spcAft>
                          <a:spcPts val="0"/>
                        </a:spcAft>
                      </a:pPr>
                      <a:r>
                        <a:rPr lang="zh-CN" sz="1600" kern="0" dirty="0">
                          <a:effectLst/>
                          <a:latin typeface="+mn-lt"/>
                          <a:ea typeface="+mn-ea"/>
                          <a:cs typeface="+mn-ea"/>
                          <a:sym typeface="+mn-lt"/>
                        </a:rPr>
                        <a:t>姓名</a:t>
                      </a:r>
                      <a:r>
                        <a:rPr lang="en-US" sz="1600" kern="0" dirty="0">
                          <a:effectLst/>
                          <a:latin typeface="+mn-lt"/>
                          <a:ea typeface="+mn-ea"/>
                          <a:cs typeface="+mn-ea"/>
                          <a:sym typeface="+mn-lt"/>
                        </a:rPr>
                        <a:t>/</a:t>
                      </a:r>
                      <a:r>
                        <a:rPr lang="zh-CN" sz="1600" kern="0" dirty="0">
                          <a:effectLst/>
                          <a:latin typeface="+mn-lt"/>
                          <a:ea typeface="+mn-ea"/>
                          <a:cs typeface="+mn-ea"/>
                          <a:sym typeface="+mn-lt"/>
                        </a:rPr>
                        <a:t>性别</a:t>
                      </a:r>
                      <a:r>
                        <a:rPr lang="en-US" sz="1600" kern="0" dirty="0">
                          <a:effectLst/>
                          <a:latin typeface="+mn-lt"/>
                          <a:ea typeface="+mn-ea"/>
                          <a:cs typeface="+mn-ea"/>
                          <a:sym typeface="+mn-lt"/>
                        </a:rPr>
                        <a:t>/</a:t>
                      </a:r>
                      <a:r>
                        <a:rPr lang="zh-CN" sz="1600" kern="0" dirty="0">
                          <a:effectLst/>
                          <a:latin typeface="+mn-lt"/>
                          <a:ea typeface="+mn-ea"/>
                          <a:cs typeface="+mn-ea"/>
                          <a:sym typeface="+mn-lt"/>
                        </a:rPr>
                        <a:t>年龄</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a:effectLst/>
                          <a:latin typeface="+mn-lt"/>
                          <a:ea typeface="+mn-ea"/>
                          <a:cs typeface="+mn-ea"/>
                          <a:sym typeface="+mn-lt"/>
                        </a:rPr>
                        <a:t> </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5545">
                <a:tc>
                  <a:txBody>
                    <a:bodyPr/>
                    <a:lstStyle/>
                    <a:p>
                      <a:pPr algn="ctr">
                        <a:lnSpc>
                          <a:spcPct val="130000"/>
                        </a:lnSpc>
                        <a:spcBef>
                          <a:spcPts val="0"/>
                        </a:spcBef>
                        <a:spcAft>
                          <a:spcPts val="0"/>
                        </a:spcAft>
                      </a:pPr>
                      <a:r>
                        <a:rPr lang="zh-CN" sz="1600" kern="0" dirty="0" smtClean="0">
                          <a:effectLst/>
                          <a:latin typeface="+mn-lt"/>
                          <a:ea typeface="+mn-ea"/>
                          <a:cs typeface="+mn-ea"/>
                          <a:sym typeface="+mn-lt"/>
                        </a:rPr>
                        <a:t>在教室静坐时的安静心率（次</a:t>
                      </a:r>
                      <a:r>
                        <a:rPr lang="en-US" sz="1600" kern="0" dirty="0" smtClean="0">
                          <a:effectLst/>
                          <a:latin typeface="+mn-lt"/>
                          <a:ea typeface="+mn-ea"/>
                          <a:cs typeface="+mn-ea"/>
                          <a:sym typeface="+mn-lt"/>
                        </a:rPr>
                        <a:t>/</a:t>
                      </a:r>
                      <a:r>
                        <a:rPr lang="zh-CN" sz="1600" kern="0" dirty="0" smtClean="0">
                          <a:effectLst/>
                          <a:latin typeface="+mn-lt"/>
                          <a:ea typeface="+mn-ea"/>
                          <a:cs typeface="+mn-ea"/>
                          <a:sym typeface="+mn-lt"/>
                        </a:rPr>
                        <a:t>分钟）</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dirty="0">
                          <a:effectLst/>
                          <a:latin typeface="+mn-lt"/>
                          <a:ea typeface="+mn-ea"/>
                          <a:cs typeface="+mn-ea"/>
                          <a:sym typeface="+mn-lt"/>
                        </a:rPr>
                        <a:t> </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5545">
                <a:tc>
                  <a:txBody>
                    <a:bodyPr/>
                    <a:lstStyle/>
                    <a:p>
                      <a:pPr algn="ctr">
                        <a:lnSpc>
                          <a:spcPct val="130000"/>
                        </a:lnSpc>
                        <a:spcBef>
                          <a:spcPts val="0"/>
                        </a:spcBef>
                        <a:spcAft>
                          <a:spcPts val="0"/>
                        </a:spcAft>
                      </a:pPr>
                      <a:r>
                        <a:rPr lang="zh-CN" sz="1600" kern="0">
                          <a:effectLst/>
                          <a:latin typeface="+mn-lt"/>
                          <a:ea typeface="+mn-ea"/>
                          <a:cs typeface="+mn-ea"/>
                          <a:sym typeface="+mn-lt"/>
                        </a:rPr>
                        <a:t>目标心率（强度范围</a:t>
                      </a:r>
                      <a:r>
                        <a:rPr lang="en-US" sz="1600" kern="0">
                          <a:effectLst/>
                          <a:latin typeface="+mn-lt"/>
                          <a:ea typeface="+mn-ea"/>
                          <a:cs typeface="+mn-ea"/>
                          <a:sym typeface="+mn-lt"/>
                        </a:rPr>
                        <a:t>70%</a:t>
                      </a:r>
                      <a:r>
                        <a:rPr lang="zh-CN" sz="1600" kern="0">
                          <a:effectLst/>
                          <a:latin typeface="+mn-lt"/>
                          <a:ea typeface="+mn-ea"/>
                          <a:cs typeface="+mn-ea"/>
                          <a:sym typeface="+mn-lt"/>
                        </a:rPr>
                        <a:t>）</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dirty="0">
                          <a:effectLst/>
                          <a:latin typeface="+mn-lt"/>
                          <a:ea typeface="+mn-ea"/>
                          <a:cs typeface="+mn-ea"/>
                          <a:sym typeface="+mn-lt"/>
                        </a:rPr>
                        <a:t> </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5545">
                <a:tc>
                  <a:txBody>
                    <a:bodyPr/>
                    <a:lstStyle/>
                    <a:p>
                      <a:pPr algn="ctr">
                        <a:lnSpc>
                          <a:spcPct val="130000"/>
                        </a:lnSpc>
                        <a:spcBef>
                          <a:spcPts val="0"/>
                        </a:spcBef>
                        <a:spcAft>
                          <a:spcPts val="0"/>
                        </a:spcAft>
                      </a:pPr>
                      <a:r>
                        <a:rPr lang="zh-CN" sz="1600" kern="0">
                          <a:effectLst/>
                          <a:latin typeface="+mn-lt"/>
                          <a:ea typeface="+mn-ea"/>
                          <a:cs typeface="+mn-ea"/>
                          <a:sym typeface="+mn-lt"/>
                        </a:rPr>
                        <a:t>是否出现过极点现象（是或否）</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a:effectLst/>
                          <a:latin typeface="+mn-lt"/>
                          <a:ea typeface="+mn-ea"/>
                          <a:cs typeface="+mn-ea"/>
                          <a:sym typeface="+mn-lt"/>
                        </a:rPr>
                        <a:t> </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15545">
                <a:tc>
                  <a:txBody>
                    <a:bodyPr/>
                    <a:lstStyle/>
                    <a:p>
                      <a:pPr algn="ctr">
                        <a:lnSpc>
                          <a:spcPct val="130000"/>
                        </a:lnSpc>
                        <a:spcBef>
                          <a:spcPts val="0"/>
                        </a:spcBef>
                        <a:spcAft>
                          <a:spcPts val="0"/>
                        </a:spcAft>
                      </a:pPr>
                      <a:r>
                        <a:rPr lang="zh-CN" sz="1600" kern="0">
                          <a:effectLst/>
                          <a:latin typeface="+mn-lt"/>
                          <a:ea typeface="+mn-ea"/>
                          <a:cs typeface="+mn-ea"/>
                          <a:sym typeface="+mn-lt"/>
                        </a:rPr>
                        <a:t>测算跑完的距离数（米）</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dirty="0">
                          <a:effectLst/>
                          <a:latin typeface="+mn-lt"/>
                          <a:ea typeface="+mn-ea"/>
                          <a:cs typeface="+mn-ea"/>
                          <a:sym typeface="+mn-lt"/>
                        </a:rPr>
                        <a:t> </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15545">
                <a:tc>
                  <a:txBody>
                    <a:bodyPr/>
                    <a:lstStyle/>
                    <a:p>
                      <a:pPr algn="ctr">
                        <a:lnSpc>
                          <a:spcPct val="130000"/>
                        </a:lnSpc>
                        <a:spcBef>
                          <a:spcPts val="0"/>
                        </a:spcBef>
                        <a:spcAft>
                          <a:spcPts val="0"/>
                        </a:spcAft>
                      </a:pPr>
                      <a:r>
                        <a:rPr lang="zh-CN" sz="1600" kern="0">
                          <a:effectLst/>
                          <a:latin typeface="+mn-lt"/>
                          <a:ea typeface="+mn-ea"/>
                          <a:cs typeface="+mn-ea"/>
                          <a:sym typeface="+mn-lt"/>
                        </a:rPr>
                        <a:t>跑完休息</a:t>
                      </a:r>
                      <a:r>
                        <a:rPr lang="en-US" sz="1600" kern="0">
                          <a:effectLst/>
                          <a:latin typeface="+mn-lt"/>
                          <a:ea typeface="+mn-ea"/>
                          <a:cs typeface="+mn-ea"/>
                          <a:sym typeface="+mn-lt"/>
                        </a:rPr>
                        <a:t>3</a:t>
                      </a:r>
                      <a:r>
                        <a:rPr lang="zh-CN" sz="1600" kern="0">
                          <a:effectLst/>
                          <a:latin typeface="+mn-lt"/>
                          <a:ea typeface="+mn-ea"/>
                          <a:cs typeface="+mn-ea"/>
                          <a:sym typeface="+mn-lt"/>
                        </a:rPr>
                        <a:t>分钟后测得的心率（次</a:t>
                      </a:r>
                      <a:r>
                        <a:rPr lang="en-US" sz="1600" kern="0">
                          <a:effectLst/>
                          <a:latin typeface="+mn-lt"/>
                          <a:ea typeface="+mn-ea"/>
                          <a:cs typeface="+mn-ea"/>
                          <a:sym typeface="+mn-lt"/>
                        </a:rPr>
                        <a:t>/</a:t>
                      </a:r>
                      <a:r>
                        <a:rPr lang="zh-CN" sz="1600" kern="0">
                          <a:effectLst/>
                          <a:latin typeface="+mn-lt"/>
                          <a:ea typeface="+mn-ea"/>
                          <a:cs typeface="+mn-ea"/>
                          <a:sym typeface="+mn-lt"/>
                        </a:rPr>
                        <a:t>分钟）</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a:effectLst/>
                          <a:latin typeface="+mn-lt"/>
                          <a:ea typeface="+mn-ea"/>
                          <a:cs typeface="+mn-ea"/>
                          <a:sym typeface="+mn-lt"/>
                        </a:rPr>
                        <a:t> </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15545">
                <a:tc>
                  <a:txBody>
                    <a:bodyPr/>
                    <a:lstStyle/>
                    <a:p>
                      <a:pPr algn="ctr">
                        <a:lnSpc>
                          <a:spcPct val="130000"/>
                        </a:lnSpc>
                        <a:spcBef>
                          <a:spcPts val="0"/>
                        </a:spcBef>
                        <a:spcAft>
                          <a:spcPts val="0"/>
                        </a:spcAft>
                      </a:pPr>
                      <a:r>
                        <a:rPr lang="zh-CN" sz="1600" kern="0">
                          <a:effectLst/>
                          <a:latin typeface="+mn-lt"/>
                          <a:ea typeface="+mn-ea"/>
                          <a:cs typeface="+mn-ea"/>
                          <a:sym typeface="+mn-lt"/>
                        </a:rPr>
                        <a:t>对照表</a:t>
                      </a:r>
                      <a:r>
                        <a:rPr lang="en-US" sz="1600" kern="0">
                          <a:effectLst/>
                          <a:latin typeface="+mn-lt"/>
                          <a:ea typeface="+mn-ea"/>
                          <a:cs typeface="+mn-ea"/>
                          <a:sym typeface="+mn-lt"/>
                        </a:rPr>
                        <a:t>2</a:t>
                      </a:r>
                      <a:r>
                        <a:rPr lang="zh-CN" sz="1600" kern="0">
                          <a:effectLst/>
                          <a:latin typeface="+mn-lt"/>
                          <a:ea typeface="+mn-ea"/>
                          <a:cs typeface="+mn-ea"/>
                          <a:sym typeface="+mn-lt"/>
                        </a:rPr>
                        <a:t>判断你的心肺功能等级是</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a:effectLst/>
                          <a:latin typeface="+mn-lt"/>
                          <a:ea typeface="+mn-ea"/>
                          <a:cs typeface="+mn-ea"/>
                          <a:sym typeface="+mn-lt"/>
                        </a:rPr>
                        <a:t> </a:t>
                      </a:r>
                      <a:endParaRPr lang="zh-CN" sz="1200" kern="10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5545">
                <a:tc>
                  <a:txBody>
                    <a:bodyPr/>
                    <a:lstStyle/>
                    <a:p>
                      <a:pPr algn="ctr">
                        <a:lnSpc>
                          <a:spcPct val="130000"/>
                        </a:lnSpc>
                        <a:spcBef>
                          <a:spcPts val="0"/>
                        </a:spcBef>
                        <a:spcAft>
                          <a:spcPts val="0"/>
                        </a:spcAft>
                      </a:pPr>
                      <a:r>
                        <a:rPr lang="zh-CN" sz="1600" kern="0" dirty="0">
                          <a:effectLst/>
                          <a:latin typeface="+mn-lt"/>
                          <a:ea typeface="+mn-ea"/>
                          <a:cs typeface="+mn-ea"/>
                          <a:sym typeface="+mn-lt"/>
                        </a:rPr>
                        <a:t>请写出你知道的心肺耐力练习方法</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lnSpc>
                          <a:spcPct val="130000"/>
                        </a:lnSpc>
                        <a:spcBef>
                          <a:spcPts val="0"/>
                        </a:spcBef>
                        <a:spcAft>
                          <a:spcPts val="0"/>
                        </a:spcAft>
                      </a:pPr>
                      <a:r>
                        <a:rPr lang="en-US" sz="1600" kern="0" dirty="0">
                          <a:effectLst/>
                          <a:latin typeface="+mn-lt"/>
                          <a:ea typeface="+mn-ea"/>
                          <a:cs typeface="+mn-ea"/>
                          <a:sym typeface="+mn-lt"/>
                        </a:rPr>
                        <a:t> </a:t>
                      </a:r>
                      <a:endParaRPr lang="zh-CN" sz="1200" kern="100" dirty="0">
                        <a:effectLst/>
                        <a:latin typeface="+mn-lt"/>
                        <a:ea typeface="+mn-ea"/>
                        <a:cs typeface="+mn-ea"/>
                        <a:sym typeface="+mn-lt"/>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Rectangle 2"/>
          <p:cNvSpPr>
            <a:spLocks noChangeArrowheads="1"/>
          </p:cNvSpPr>
          <p:nvPr/>
        </p:nvSpPr>
        <p:spPr bwMode="auto">
          <a:xfrm>
            <a:off x="1413503" y="1335407"/>
            <a:ext cx="3084498" cy="44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cs typeface="+mn-ea"/>
                <a:sym typeface="+mn-lt"/>
              </a:rPr>
              <a:t>表</a:t>
            </a:r>
            <a:r>
              <a:rPr kumimoji="0" lang="en-US" altLang="zh-CN" sz="2000" b="1" i="0" u="none" strike="noStrike" cap="none" normalizeH="0" baseline="0" dirty="0" smtClean="0">
                <a:ln>
                  <a:noFill/>
                </a:ln>
                <a:solidFill>
                  <a:schemeClr val="tx1"/>
                </a:solidFill>
                <a:effectLst/>
                <a:cs typeface="+mn-ea"/>
                <a:sym typeface="+mn-lt"/>
              </a:rPr>
              <a:t>1   12</a:t>
            </a:r>
            <a:r>
              <a:rPr kumimoji="0" lang="zh-CN" altLang="en-US" sz="2000" b="1" i="0" u="none" strike="noStrike" cap="none" normalizeH="0" baseline="0" dirty="0" smtClean="0">
                <a:ln>
                  <a:noFill/>
                </a:ln>
                <a:solidFill>
                  <a:schemeClr val="tx1"/>
                </a:solidFill>
                <a:effectLst/>
                <a:cs typeface="+mn-ea"/>
                <a:sym typeface="+mn-lt"/>
              </a:rPr>
              <a:t>分钟跑测试填报表</a:t>
            </a:r>
            <a:endParaRPr kumimoji="0" lang="zh-CN" altLang="en-US" sz="3200" b="0" i="0" u="none" strike="noStrike" cap="none" normalizeH="0" baseline="0" dirty="0" smtClean="0">
              <a:ln>
                <a:noFill/>
              </a:ln>
              <a:solidFill>
                <a:schemeClr val="tx1"/>
              </a:solidFill>
              <a:effectLst/>
              <a:cs typeface="+mn-ea"/>
              <a:sym typeface="+mn-lt"/>
            </a:endParaRPr>
          </a:p>
        </p:txBody>
      </p:sp>
      <p:sp>
        <p:nvSpPr>
          <p:cNvPr id="4" name="Rectangle 2"/>
          <p:cNvSpPr>
            <a:spLocks noChangeArrowheads="1"/>
          </p:cNvSpPr>
          <p:nvPr/>
        </p:nvSpPr>
        <p:spPr bwMode="auto">
          <a:xfrm>
            <a:off x="6348097" y="1324899"/>
            <a:ext cx="3831497" cy="44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30000"/>
              </a:lnSpc>
              <a:spcBef>
                <a:spcPct val="0"/>
              </a:spcBef>
              <a:spcAft>
                <a:spcPct val="0"/>
              </a:spcAft>
              <a:buClrTx/>
              <a:buSzTx/>
              <a:buFontTx/>
              <a:buNone/>
              <a:tabLst/>
            </a:pPr>
            <a:r>
              <a:rPr kumimoji="0" lang="zh-CN" sz="2000" b="1" i="0" u="none" strike="noStrike" cap="none" normalizeH="0" baseline="0" dirty="0" smtClean="0">
                <a:ln>
                  <a:noFill/>
                </a:ln>
                <a:solidFill>
                  <a:schemeClr val="tx1"/>
                </a:solidFill>
                <a:effectLst/>
                <a:cs typeface="+mn-ea"/>
                <a:sym typeface="+mn-lt"/>
              </a:rPr>
              <a:t>表</a:t>
            </a:r>
            <a:r>
              <a:rPr kumimoji="0" lang="en-US" altLang="zh-CN" sz="2000" b="1" i="0" u="none" strike="noStrike" cap="none" normalizeH="0" baseline="0" dirty="0" smtClean="0">
                <a:ln>
                  <a:noFill/>
                </a:ln>
                <a:solidFill>
                  <a:schemeClr val="tx1"/>
                </a:solidFill>
                <a:effectLst/>
                <a:cs typeface="+mn-ea"/>
                <a:sym typeface="+mn-lt"/>
              </a:rPr>
              <a:t>2   12</a:t>
            </a:r>
            <a:r>
              <a:rPr kumimoji="0" lang="zh-CN" altLang="en-US" sz="2000" b="1" i="0" u="none" strike="noStrike" cap="none" normalizeH="0" baseline="0" dirty="0" smtClean="0">
                <a:ln>
                  <a:noFill/>
                </a:ln>
                <a:solidFill>
                  <a:schemeClr val="tx1"/>
                </a:solidFill>
                <a:effectLst/>
                <a:cs typeface="+mn-ea"/>
                <a:sym typeface="+mn-lt"/>
              </a:rPr>
              <a:t>分钟跑评定标准对照表</a:t>
            </a:r>
            <a:endParaRPr kumimoji="0" lang="zh-CN" altLang="en-US" b="0" i="0" u="none" strike="noStrike" cap="none" normalizeH="0" baseline="0" dirty="0" smtClean="0">
              <a:ln>
                <a:noFill/>
              </a:ln>
              <a:solidFill>
                <a:schemeClr val="tx1"/>
              </a:solidFill>
              <a:effectLst/>
              <a:cs typeface="+mn-ea"/>
              <a:sym typeface="+mn-lt"/>
            </a:endParaRPr>
          </a:p>
        </p:txBody>
      </p:sp>
      <p:graphicFrame>
        <p:nvGraphicFramePr>
          <p:cNvPr id="9" name="表格 8"/>
          <p:cNvGraphicFramePr>
            <a:graphicFrameLocks noGrp="1"/>
          </p:cNvGraphicFramePr>
          <p:nvPr>
            <p:extLst>
              <p:ext uri="{D42A27DB-BD31-4B8C-83A1-F6EECF244321}">
                <p14:modId xmlns:p14="http://schemas.microsoft.com/office/powerpoint/2010/main" val="4218013115"/>
              </p:ext>
            </p:extLst>
          </p:nvPr>
        </p:nvGraphicFramePr>
        <p:xfrm>
          <a:off x="6348097" y="1931541"/>
          <a:ext cx="4420171" cy="3626777"/>
        </p:xfrm>
        <a:graphic>
          <a:graphicData uri="http://schemas.openxmlformats.org/drawingml/2006/table">
            <a:tbl>
              <a:tblPr firstRow="1" bandRow="1">
                <a:tableStyleId>{5C22544A-7EE6-4342-B048-85BDC9FD1C3A}</a:tableStyleId>
              </a:tblPr>
              <a:tblGrid>
                <a:gridCol w="1204359">
                  <a:extLst>
                    <a:ext uri="{9D8B030D-6E8A-4147-A177-3AD203B41FA5}">
                      <a16:colId xmlns:a16="http://schemas.microsoft.com/office/drawing/2014/main" val="3969813747"/>
                    </a:ext>
                  </a:extLst>
                </a:gridCol>
                <a:gridCol w="1613043">
                  <a:extLst>
                    <a:ext uri="{9D8B030D-6E8A-4147-A177-3AD203B41FA5}">
                      <a16:colId xmlns:a16="http://schemas.microsoft.com/office/drawing/2014/main" val="2296092354"/>
                    </a:ext>
                  </a:extLst>
                </a:gridCol>
                <a:gridCol w="1602769">
                  <a:extLst>
                    <a:ext uri="{9D8B030D-6E8A-4147-A177-3AD203B41FA5}">
                      <a16:colId xmlns:a16="http://schemas.microsoft.com/office/drawing/2014/main" val="3490226748"/>
                    </a:ext>
                  </a:extLst>
                </a:gridCol>
              </a:tblGrid>
              <a:tr h="518111">
                <a:tc rowSpan="2">
                  <a:txBody>
                    <a:bodyPr/>
                    <a:lstStyle/>
                    <a:p>
                      <a:pPr>
                        <a:lnSpc>
                          <a:spcPct val="130000"/>
                        </a:lnSpc>
                        <a:spcBef>
                          <a:spcPts val="0"/>
                        </a:spcBef>
                        <a:spcAft>
                          <a:spcPts val="0"/>
                        </a:spcAft>
                      </a:pPr>
                      <a:r>
                        <a:rPr lang="zh-CN" altLang="en-US" dirty="0" smtClean="0">
                          <a:latin typeface="+mn-lt"/>
                          <a:ea typeface="+mn-ea"/>
                          <a:cs typeface="+mn-ea"/>
                          <a:sym typeface="+mn-lt"/>
                        </a:rPr>
                        <a:t>体力级别</a:t>
                      </a:r>
                      <a:endParaRPr lang="zh-CN" altLang="en-US" dirty="0">
                        <a:latin typeface="+mn-lt"/>
                        <a:ea typeface="+mn-ea"/>
                        <a:cs typeface="+mn-ea"/>
                        <a:sym typeface="+mn-lt"/>
                      </a:endParaRPr>
                    </a:p>
                  </a:txBody>
                  <a:tcPr anchor="ctr">
                    <a:solidFill>
                      <a:schemeClr val="accent2">
                        <a:lumMod val="60000"/>
                        <a:lumOff val="40000"/>
                      </a:schemeClr>
                    </a:solidFill>
                  </a:tcPr>
                </a:tc>
                <a:tc gridSpan="2">
                  <a:txBody>
                    <a:bodyPr/>
                    <a:lstStyle/>
                    <a:p>
                      <a:pPr algn="ctr">
                        <a:lnSpc>
                          <a:spcPct val="130000"/>
                        </a:lnSpc>
                        <a:spcBef>
                          <a:spcPts val="0"/>
                        </a:spcBef>
                        <a:spcAft>
                          <a:spcPts val="0"/>
                        </a:spcAft>
                      </a:pPr>
                      <a:r>
                        <a:rPr lang="zh-CN" altLang="en-US" dirty="0" smtClean="0">
                          <a:latin typeface="+mn-lt"/>
                          <a:ea typeface="+mn-ea"/>
                          <a:cs typeface="+mn-ea"/>
                          <a:sym typeface="+mn-lt"/>
                        </a:rPr>
                        <a:t>距离</a:t>
                      </a:r>
                      <a:endParaRPr lang="zh-CN" altLang="en-US" dirty="0">
                        <a:latin typeface="+mn-lt"/>
                        <a:ea typeface="+mn-ea"/>
                        <a:cs typeface="+mn-ea"/>
                        <a:sym typeface="+mn-lt"/>
                      </a:endParaRPr>
                    </a:p>
                  </a:txBody>
                  <a:tcPr>
                    <a:solidFill>
                      <a:schemeClr val="accent2">
                        <a:lumMod val="60000"/>
                        <a:lumOff val="40000"/>
                      </a:schemeClr>
                    </a:solidFill>
                  </a:tcPr>
                </a:tc>
                <a:tc hMerge="1">
                  <a:txBody>
                    <a:bodyPr/>
                    <a:lstStyle/>
                    <a:p>
                      <a:endParaRPr lang="zh-CN" altLang="en-US" dirty="0"/>
                    </a:p>
                  </a:txBody>
                  <a:tcPr/>
                </a:tc>
                <a:extLst>
                  <a:ext uri="{0D108BD9-81ED-4DB2-BD59-A6C34878D82A}">
                    <a16:rowId xmlns:a16="http://schemas.microsoft.com/office/drawing/2014/main" val="2399706422"/>
                  </a:ext>
                </a:extLst>
              </a:tr>
              <a:tr h="518111">
                <a:tc vMerge="1">
                  <a:txBody>
                    <a:bodyPr/>
                    <a:lstStyle/>
                    <a:p>
                      <a:endParaRPr lang="zh-CN" altLang="en-US" dirty="0">
                        <a:latin typeface="黑体" panose="02010609060101010101" pitchFamily="49" charset="-122"/>
                        <a:ea typeface="黑体" panose="02010609060101010101" pitchFamily="49" charset="-122"/>
                      </a:endParaRPr>
                    </a:p>
                  </a:txBody>
                  <a:tcPr/>
                </a:tc>
                <a:tc>
                  <a:txBody>
                    <a:bodyPr/>
                    <a:lstStyle/>
                    <a:p>
                      <a:pPr algn="ctr">
                        <a:lnSpc>
                          <a:spcPct val="130000"/>
                        </a:lnSpc>
                        <a:spcBef>
                          <a:spcPts val="0"/>
                        </a:spcBef>
                        <a:spcAft>
                          <a:spcPts val="0"/>
                        </a:spcAft>
                      </a:pPr>
                      <a:r>
                        <a:rPr lang="zh-CN" altLang="en-US" dirty="0" smtClean="0">
                          <a:solidFill>
                            <a:schemeClr val="bg1"/>
                          </a:solidFill>
                          <a:latin typeface="+mn-lt"/>
                          <a:ea typeface="+mn-ea"/>
                          <a:cs typeface="+mn-ea"/>
                          <a:sym typeface="+mn-lt"/>
                        </a:rPr>
                        <a:t>男</a:t>
                      </a:r>
                      <a:endParaRPr lang="zh-CN" altLang="en-US" dirty="0">
                        <a:solidFill>
                          <a:schemeClr val="bg1"/>
                        </a:solidFill>
                        <a:latin typeface="+mn-lt"/>
                        <a:ea typeface="+mn-ea"/>
                        <a:cs typeface="+mn-ea"/>
                        <a:sym typeface="+mn-lt"/>
                      </a:endParaRPr>
                    </a:p>
                  </a:txBody>
                  <a:tcPr anchor="ctr">
                    <a:solidFill>
                      <a:schemeClr val="accent2">
                        <a:lumMod val="60000"/>
                        <a:lumOff val="40000"/>
                      </a:schemeClr>
                    </a:solidFill>
                  </a:tcPr>
                </a:tc>
                <a:tc>
                  <a:txBody>
                    <a:bodyPr/>
                    <a:lstStyle/>
                    <a:p>
                      <a:pPr algn="ctr">
                        <a:lnSpc>
                          <a:spcPct val="130000"/>
                        </a:lnSpc>
                        <a:spcBef>
                          <a:spcPts val="0"/>
                        </a:spcBef>
                        <a:spcAft>
                          <a:spcPts val="0"/>
                        </a:spcAft>
                      </a:pPr>
                      <a:r>
                        <a:rPr lang="zh-CN" altLang="en-US" dirty="0" smtClean="0">
                          <a:solidFill>
                            <a:schemeClr val="bg1"/>
                          </a:solidFill>
                          <a:latin typeface="+mn-lt"/>
                          <a:ea typeface="+mn-ea"/>
                          <a:cs typeface="+mn-ea"/>
                          <a:sym typeface="+mn-lt"/>
                        </a:rPr>
                        <a:t>女</a:t>
                      </a:r>
                      <a:endParaRPr lang="zh-CN" altLang="en-US" dirty="0">
                        <a:solidFill>
                          <a:schemeClr val="bg1"/>
                        </a:solidFill>
                        <a:latin typeface="+mn-lt"/>
                        <a:ea typeface="+mn-ea"/>
                        <a:cs typeface="+mn-ea"/>
                        <a:sym typeface="+mn-lt"/>
                      </a:endParaRPr>
                    </a:p>
                  </a:txBody>
                  <a:tcPr anchor="ctr">
                    <a:solidFill>
                      <a:schemeClr val="accent2">
                        <a:lumMod val="60000"/>
                        <a:lumOff val="40000"/>
                      </a:schemeClr>
                    </a:solidFill>
                  </a:tcPr>
                </a:tc>
                <a:extLst>
                  <a:ext uri="{0D108BD9-81ED-4DB2-BD59-A6C34878D82A}">
                    <a16:rowId xmlns:a16="http://schemas.microsoft.com/office/drawing/2014/main" val="2885434431"/>
                  </a:ext>
                </a:extLst>
              </a:tr>
              <a:tr h="518111">
                <a:tc>
                  <a:txBody>
                    <a:bodyPr/>
                    <a:lstStyle/>
                    <a:p>
                      <a:pPr>
                        <a:lnSpc>
                          <a:spcPct val="130000"/>
                        </a:lnSpc>
                        <a:spcBef>
                          <a:spcPts val="0"/>
                        </a:spcBef>
                        <a:spcAft>
                          <a:spcPts val="0"/>
                        </a:spcAft>
                      </a:pPr>
                      <a:r>
                        <a:rPr lang="zh-CN" altLang="en-US" dirty="0" smtClean="0">
                          <a:latin typeface="+mn-lt"/>
                          <a:ea typeface="+mn-ea"/>
                          <a:cs typeface="+mn-ea"/>
                          <a:sym typeface="+mn-lt"/>
                        </a:rPr>
                        <a:t>极差</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800" kern="0" dirty="0" smtClean="0">
                          <a:effectLst/>
                          <a:latin typeface="+mn-lt"/>
                          <a:ea typeface="+mn-ea"/>
                          <a:cs typeface="+mn-ea"/>
                          <a:sym typeface="+mn-lt"/>
                        </a:rPr>
                        <a:t>1600</a:t>
                      </a:r>
                      <a:r>
                        <a:rPr lang="zh-CN" altLang="zh-CN" sz="1800" kern="0" dirty="0" smtClean="0">
                          <a:effectLst/>
                          <a:latin typeface="+mn-lt"/>
                          <a:ea typeface="+mn-ea"/>
                          <a:cs typeface="+mn-ea"/>
                          <a:sym typeface="+mn-lt"/>
                        </a:rPr>
                        <a:t>米以下</a:t>
                      </a:r>
                      <a:endParaRPr lang="zh-CN" altLang="zh-CN" sz="2400" kern="100" dirty="0" smtClean="0">
                        <a:effectLst/>
                        <a:latin typeface="+mn-lt"/>
                        <a:ea typeface="+mn-ea"/>
                        <a:cs typeface="+mn-ea"/>
                        <a:sym typeface="+mn-lt"/>
                      </a:endParaRPr>
                    </a:p>
                  </a:txBody>
                  <a:tcPr>
                    <a:solidFill>
                      <a:schemeClr val="accent4">
                        <a:lumMod val="60000"/>
                        <a:lumOff val="40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800" kern="0" dirty="0" smtClean="0">
                          <a:effectLst/>
                          <a:latin typeface="+mn-lt"/>
                          <a:ea typeface="+mn-ea"/>
                          <a:cs typeface="+mn-ea"/>
                          <a:sym typeface="+mn-lt"/>
                        </a:rPr>
                        <a:t>1500</a:t>
                      </a:r>
                      <a:r>
                        <a:rPr lang="zh-CN" altLang="zh-CN" sz="1800" kern="0" dirty="0" smtClean="0">
                          <a:effectLst/>
                          <a:latin typeface="+mn-lt"/>
                          <a:ea typeface="+mn-ea"/>
                          <a:cs typeface="+mn-ea"/>
                          <a:sym typeface="+mn-lt"/>
                        </a:rPr>
                        <a:t>米以下</a:t>
                      </a:r>
                      <a:endParaRPr lang="zh-CN" altLang="zh-CN" sz="1800" kern="100" dirty="0" smtClean="0">
                        <a:effectLst/>
                        <a:latin typeface="+mn-lt"/>
                        <a:ea typeface="+mn-ea"/>
                        <a:cs typeface="+mn-ea"/>
                        <a:sym typeface="+mn-lt"/>
                      </a:endParaRPr>
                    </a:p>
                  </a:txBody>
                  <a:tcPr>
                    <a:solidFill>
                      <a:schemeClr val="accent4">
                        <a:lumMod val="60000"/>
                        <a:lumOff val="40000"/>
                      </a:schemeClr>
                    </a:solidFill>
                  </a:tcPr>
                </a:tc>
                <a:extLst>
                  <a:ext uri="{0D108BD9-81ED-4DB2-BD59-A6C34878D82A}">
                    <a16:rowId xmlns:a16="http://schemas.microsoft.com/office/drawing/2014/main" val="3526044721"/>
                  </a:ext>
                </a:extLst>
              </a:tr>
              <a:tr h="518111">
                <a:tc>
                  <a:txBody>
                    <a:bodyPr/>
                    <a:lstStyle/>
                    <a:p>
                      <a:pPr>
                        <a:lnSpc>
                          <a:spcPct val="130000"/>
                        </a:lnSpc>
                        <a:spcBef>
                          <a:spcPts val="0"/>
                        </a:spcBef>
                        <a:spcAft>
                          <a:spcPts val="0"/>
                        </a:spcAft>
                      </a:pPr>
                      <a:r>
                        <a:rPr lang="zh-CN" altLang="en-US" dirty="0" smtClean="0">
                          <a:latin typeface="+mn-lt"/>
                          <a:ea typeface="+mn-ea"/>
                          <a:cs typeface="+mn-ea"/>
                          <a:sym typeface="+mn-lt"/>
                        </a:rPr>
                        <a:t>差</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a:lnSpc>
                          <a:spcPct val="130000"/>
                        </a:lnSpc>
                        <a:spcBef>
                          <a:spcPts val="0"/>
                        </a:spcBef>
                        <a:spcAft>
                          <a:spcPts val="0"/>
                        </a:spcAft>
                      </a:pPr>
                      <a:r>
                        <a:rPr lang="en-US" altLang="zh-CN" sz="1800" kern="0" dirty="0" smtClean="0">
                          <a:effectLst/>
                          <a:latin typeface="+mn-lt"/>
                          <a:ea typeface="+mn-ea"/>
                          <a:cs typeface="+mn-ea"/>
                          <a:sym typeface="+mn-lt"/>
                        </a:rPr>
                        <a:t>1600-1999</a:t>
                      </a:r>
                      <a:r>
                        <a:rPr lang="zh-CN" altLang="zh-CN" sz="1800" kern="0" dirty="0" smtClean="0">
                          <a:effectLst/>
                          <a:latin typeface="+mn-lt"/>
                          <a:ea typeface="+mn-ea"/>
                          <a:cs typeface="+mn-ea"/>
                          <a:sym typeface="+mn-lt"/>
                        </a:rPr>
                        <a:t>米</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a:lnSpc>
                          <a:spcPct val="130000"/>
                        </a:lnSpc>
                        <a:spcBef>
                          <a:spcPts val="0"/>
                        </a:spcBef>
                        <a:spcAft>
                          <a:spcPts val="0"/>
                        </a:spcAft>
                      </a:pPr>
                      <a:r>
                        <a:rPr lang="en-US" altLang="zh-CN" sz="1800" kern="0" dirty="0" smtClean="0">
                          <a:effectLst/>
                          <a:latin typeface="+mn-lt"/>
                          <a:ea typeface="+mn-ea"/>
                          <a:cs typeface="+mn-ea"/>
                          <a:sym typeface="+mn-lt"/>
                        </a:rPr>
                        <a:t>1500-1799</a:t>
                      </a:r>
                      <a:r>
                        <a:rPr lang="zh-CN" altLang="zh-CN" sz="1800" kern="0" dirty="0" smtClean="0">
                          <a:effectLst/>
                          <a:latin typeface="+mn-lt"/>
                          <a:ea typeface="+mn-ea"/>
                          <a:cs typeface="+mn-ea"/>
                          <a:sym typeface="+mn-lt"/>
                        </a:rPr>
                        <a:t>米</a:t>
                      </a:r>
                      <a:endParaRPr lang="zh-CN" altLang="en-US" dirty="0">
                        <a:latin typeface="+mn-lt"/>
                        <a:ea typeface="+mn-ea"/>
                        <a:cs typeface="+mn-ea"/>
                        <a:sym typeface="+mn-lt"/>
                      </a:endParaRPr>
                    </a:p>
                  </a:txBody>
                  <a:tcPr>
                    <a:solidFill>
                      <a:schemeClr val="accent4">
                        <a:lumMod val="60000"/>
                        <a:lumOff val="40000"/>
                      </a:schemeClr>
                    </a:solidFill>
                  </a:tcPr>
                </a:tc>
                <a:extLst>
                  <a:ext uri="{0D108BD9-81ED-4DB2-BD59-A6C34878D82A}">
                    <a16:rowId xmlns:a16="http://schemas.microsoft.com/office/drawing/2014/main" val="2944567016"/>
                  </a:ext>
                </a:extLst>
              </a:tr>
              <a:tr h="518111">
                <a:tc>
                  <a:txBody>
                    <a:bodyPr/>
                    <a:lstStyle/>
                    <a:p>
                      <a:pPr>
                        <a:lnSpc>
                          <a:spcPct val="130000"/>
                        </a:lnSpc>
                        <a:spcBef>
                          <a:spcPts val="0"/>
                        </a:spcBef>
                        <a:spcAft>
                          <a:spcPts val="0"/>
                        </a:spcAft>
                      </a:pPr>
                      <a:r>
                        <a:rPr lang="zh-CN" altLang="en-US" dirty="0" smtClean="0">
                          <a:latin typeface="+mn-lt"/>
                          <a:ea typeface="+mn-ea"/>
                          <a:cs typeface="+mn-ea"/>
                          <a:sym typeface="+mn-lt"/>
                        </a:rPr>
                        <a:t>稍差</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a:lnSpc>
                          <a:spcPct val="130000"/>
                        </a:lnSpc>
                        <a:spcBef>
                          <a:spcPts val="0"/>
                        </a:spcBef>
                        <a:spcAft>
                          <a:spcPts val="0"/>
                        </a:spcAft>
                      </a:pPr>
                      <a:r>
                        <a:rPr lang="en-US" altLang="zh-CN" sz="1800" kern="0" dirty="0" smtClean="0">
                          <a:effectLst/>
                          <a:latin typeface="+mn-lt"/>
                          <a:ea typeface="+mn-ea"/>
                          <a:cs typeface="+mn-ea"/>
                          <a:sym typeface="+mn-lt"/>
                        </a:rPr>
                        <a:t>2000-2399</a:t>
                      </a:r>
                      <a:r>
                        <a:rPr lang="zh-CN" altLang="zh-CN" sz="1800" kern="0" dirty="0" smtClean="0">
                          <a:effectLst/>
                          <a:latin typeface="+mn-lt"/>
                          <a:ea typeface="+mn-ea"/>
                          <a:cs typeface="+mn-ea"/>
                          <a:sym typeface="+mn-lt"/>
                        </a:rPr>
                        <a:t>米</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a:lnSpc>
                          <a:spcPct val="130000"/>
                        </a:lnSpc>
                        <a:spcBef>
                          <a:spcPts val="0"/>
                        </a:spcBef>
                        <a:spcAft>
                          <a:spcPts val="0"/>
                        </a:spcAft>
                      </a:pPr>
                      <a:r>
                        <a:rPr lang="en-US" altLang="zh-CN" sz="1800" kern="0" dirty="0" smtClean="0">
                          <a:effectLst/>
                          <a:latin typeface="+mn-lt"/>
                          <a:ea typeface="+mn-ea"/>
                          <a:cs typeface="+mn-ea"/>
                          <a:sym typeface="+mn-lt"/>
                        </a:rPr>
                        <a:t>1800-2199</a:t>
                      </a:r>
                      <a:r>
                        <a:rPr lang="zh-CN" altLang="zh-CN" sz="1800" kern="0" dirty="0" smtClean="0">
                          <a:effectLst/>
                          <a:latin typeface="+mn-lt"/>
                          <a:ea typeface="+mn-ea"/>
                          <a:cs typeface="+mn-ea"/>
                          <a:sym typeface="+mn-lt"/>
                        </a:rPr>
                        <a:t>米</a:t>
                      </a:r>
                      <a:endParaRPr lang="zh-CN" altLang="en-US" dirty="0">
                        <a:latin typeface="+mn-lt"/>
                        <a:ea typeface="+mn-ea"/>
                        <a:cs typeface="+mn-ea"/>
                        <a:sym typeface="+mn-lt"/>
                      </a:endParaRPr>
                    </a:p>
                  </a:txBody>
                  <a:tcPr>
                    <a:solidFill>
                      <a:schemeClr val="accent4">
                        <a:lumMod val="60000"/>
                        <a:lumOff val="40000"/>
                      </a:schemeClr>
                    </a:solidFill>
                  </a:tcPr>
                </a:tc>
                <a:extLst>
                  <a:ext uri="{0D108BD9-81ED-4DB2-BD59-A6C34878D82A}">
                    <a16:rowId xmlns:a16="http://schemas.microsoft.com/office/drawing/2014/main" val="463801281"/>
                  </a:ext>
                </a:extLst>
              </a:tr>
              <a:tr h="518111">
                <a:tc>
                  <a:txBody>
                    <a:bodyPr/>
                    <a:lstStyle/>
                    <a:p>
                      <a:pPr>
                        <a:lnSpc>
                          <a:spcPct val="130000"/>
                        </a:lnSpc>
                        <a:spcBef>
                          <a:spcPts val="0"/>
                        </a:spcBef>
                        <a:spcAft>
                          <a:spcPts val="0"/>
                        </a:spcAft>
                      </a:pPr>
                      <a:r>
                        <a:rPr lang="zh-CN" altLang="en-US" dirty="0" smtClean="0">
                          <a:latin typeface="+mn-lt"/>
                          <a:ea typeface="+mn-ea"/>
                          <a:cs typeface="+mn-ea"/>
                          <a:sym typeface="+mn-lt"/>
                        </a:rPr>
                        <a:t>好</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a:lnSpc>
                          <a:spcPct val="130000"/>
                        </a:lnSpc>
                        <a:spcBef>
                          <a:spcPts val="0"/>
                        </a:spcBef>
                        <a:spcAft>
                          <a:spcPts val="0"/>
                        </a:spcAft>
                      </a:pPr>
                      <a:r>
                        <a:rPr lang="en-US" altLang="zh-CN" sz="1800" kern="0" dirty="0" smtClean="0">
                          <a:effectLst/>
                          <a:latin typeface="+mn-lt"/>
                          <a:ea typeface="+mn-ea"/>
                          <a:cs typeface="+mn-ea"/>
                          <a:sym typeface="+mn-lt"/>
                        </a:rPr>
                        <a:t>2400-2799</a:t>
                      </a:r>
                      <a:r>
                        <a:rPr lang="zh-CN" altLang="zh-CN" sz="1800" kern="0" dirty="0" smtClean="0">
                          <a:effectLst/>
                          <a:latin typeface="+mn-lt"/>
                          <a:ea typeface="+mn-ea"/>
                          <a:cs typeface="+mn-ea"/>
                          <a:sym typeface="+mn-lt"/>
                        </a:rPr>
                        <a:t>米</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a:lnSpc>
                          <a:spcPct val="130000"/>
                        </a:lnSpc>
                        <a:spcBef>
                          <a:spcPts val="0"/>
                        </a:spcBef>
                        <a:spcAft>
                          <a:spcPts val="0"/>
                        </a:spcAft>
                      </a:pPr>
                      <a:r>
                        <a:rPr lang="en-US" altLang="zh-CN" sz="1800" kern="0" dirty="0" smtClean="0">
                          <a:effectLst/>
                          <a:latin typeface="+mn-lt"/>
                          <a:ea typeface="+mn-ea"/>
                          <a:cs typeface="+mn-ea"/>
                          <a:sym typeface="+mn-lt"/>
                        </a:rPr>
                        <a:t>2200-2599</a:t>
                      </a:r>
                      <a:r>
                        <a:rPr lang="zh-CN" altLang="zh-CN" sz="1800" kern="0" dirty="0" smtClean="0">
                          <a:effectLst/>
                          <a:latin typeface="+mn-lt"/>
                          <a:ea typeface="+mn-ea"/>
                          <a:cs typeface="+mn-ea"/>
                          <a:sym typeface="+mn-lt"/>
                        </a:rPr>
                        <a:t>米</a:t>
                      </a:r>
                      <a:endParaRPr lang="zh-CN" altLang="en-US" dirty="0">
                        <a:latin typeface="+mn-lt"/>
                        <a:ea typeface="+mn-ea"/>
                        <a:cs typeface="+mn-ea"/>
                        <a:sym typeface="+mn-lt"/>
                      </a:endParaRPr>
                    </a:p>
                  </a:txBody>
                  <a:tcPr>
                    <a:solidFill>
                      <a:schemeClr val="accent4">
                        <a:lumMod val="60000"/>
                        <a:lumOff val="40000"/>
                      </a:schemeClr>
                    </a:solidFill>
                  </a:tcPr>
                </a:tc>
                <a:extLst>
                  <a:ext uri="{0D108BD9-81ED-4DB2-BD59-A6C34878D82A}">
                    <a16:rowId xmlns:a16="http://schemas.microsoft.com/office/drawing/2014/main" val="298426143"/>
                  </a:ext>
                </a:extLst>
              </a:tr>
              <a:tr h="518111">
                <a:tc>
                  <a:txBody>
                    <a:bodyPr/>
                    <a:lstStyle/>
                    <a:p>
                      <a:pPr>
                        <a:lnSpc>
                          <a:spcPct val="130000"/>
                        </a:lnSpc>
                        <a:spcBef>
                          <a:spcPts val="0"/>
                        </a:spcBef>
                        <a:spcAft>
                          <a:spcPts val="0"/>
                        </a:spcAft>
                      </a:pPr>
                      <a:r>
                        <a:rPr lang="zh-CN" altLang="en-US" dirty="0" smtClean="0">
                          <a:latin typeface="+mn-lt"/>
                          <a:ea typeface="+mn-ea"/>
                          <a:cs typeface="+mn-ea"/>
                          <a:sym typeface="+mn-lt"/>
                        </a:rPr>
                        <a:t>极好</a:t>
                      </a:r>
                      <a:endParaRPr lang="zh-CN" altLang="en-US" dirty="0">
                        <a:latin typeface="+mn-lt"/>
                        <a:ea typeface="+mn-ea"/>
                        <a:cs typeface="+mn-ea"/>
                        <a:sym typeface="+mn-lt"/>
                      </a:endParaRPr>
                    </a:p>
                  </a:txBody>
                  <a:tcPr>
                    <a:solidFill>
                      <a:schemeClr val="accent4">
                        <a:lumMod val="60000"/>
                        <a:lumOff val="40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800" kern="0" dirty="0" smtClean="0">
                          <a:effectLst/>
                          <a:latin typeface="+mn-lt"/>
                          <a:ea typeface="+mn-ea"/>
                          <a:cs typeface="+mn-ea"/>
                          <a:sym typeface="+mn-lt"/>
                        </a:rPr>
                        <a:t>2800</a:t>
                      </a:r>
                      <a:r>
                        <a:rPr lang="zh-CN" altLang="zh-CN" sz="1800" kern="0" dirty="0" smtClean="0">
                          <a:effectLst/>
                          <a:latin typeface="+mn-lt"/>
                          <a:ea typeface="+mn-ea"/>
                          <a:cs typeface="+mn-ea"/>
                          <a:sym typeface="+mn-lt"/>
                        </a:rPr>
                        <a:t>米以上</a:t>
                      </a:r>
                      <a:endParaRPr lang="zh-CN" altLang="zh-CN" sz="2400" kern="100" dirty="0" smtClean="0">
                        <a:effectLst/>
                        <a:latin typeface="+mn-lt"/>
                        <a:ea typeface="+mn-ea"/>
                        <a:cs typeface="+mn-ea"/>
                        <a:sym typeface="+mn-lt"/>
                      </a:endParaRPr>
                    </a:p>
                  </a:txBody>
                  <a:tcPr>
                    <a:solidFill>
                      <a:schemeClr val="accent4">
                        <a:lumMod val="60000"/>
                        <a:lumOff val="40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800" kern="0" dirty="0" smtClean="0">
                          <a:effectLst/>
                          <a:latin typeface="+mn-lt"/>
                          <a:ea typeface="+mn-ea"/>
                          <a:cs typeface="+mn-ea"/>
                          <a:sym typeface="+mn-lt"/>
                        </a:rPr>
                        <a:t>2600</a:t>
                      </a:r>
                      <a:r>
                        <a:rPr lang="zh-CN" altLang="zh-CN" sz="1800" kern="0" dirty="0" smtClean="0">
                          <a:effectLst/>
                          <a:latin typeface="+mn-lt"/>
                          <a:ea typeface="+mn-ea"/>
                          <a:cs typeface="+mn-ea"/>
                          <a:sym typeface="+mn-lt"/>
                        </a:rPr>
                        <a:t>米以上</a:t>
                      </a:r>
                      <a:endParaRPr lang="zh-CN" altLang="zh-CN" sz="1800" kern="100" dirty="0" smtClean="0">
                        <a:effectLst/>
                        <a:latin typeface="+mn-lt"/>
                        <a:ea typeface="+mn-ea"/>
                        <a:cs typeface="+mn-ea"/>
                        <a:sym typeface="+mn-lt"/>
                      </a:endParaRPr>
                    </a:p>
                  </a:txBody>
                  <a:tcPr>
                    <a:solidFill>
                      <a:schemeClr val="accent4">
                        <a:lumMod val="60000"/>
                        <a:lumOff val="40000"/>
                      </a:schemeClr>
                    </a:solidFill>
                  </a:tcPr>
                </a:tc>
                <a:extLst>
                  <a:ext uri="{0D108BD9-81ED-4DB2-BD59-A6C34878D82A}">
                    <a16:rowId xmlns:a16="http://schemas.microsoft.com/office/drawing/2014/main" val="2597231025"/>
                  </a:ext>
                </a:extLst>
              </a:tr>
            </a:tbl>
          </a:graphicData>
        </a:graphic>
      </p:graphicFrame>
    </p:spTree>
    <p:extLst>
      <p:ext uri="{BB962C8B-B14F-4D97-AF65-F5344CB8AC3E}">
        <p14:creationId xmlns:p14="http://schemas.microsoft.com/office/powerpoint/2010/main" val="318695925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7" name="Rectangle 2"/>
          <p:cNvSpPr txBox="1">
            <a:spLocks noChangeArrowheads="1"/>
          </p:cNvSpPr>
          <p:nvPr/>
        </p:nvSpPr>
        <p:spPr>
          <a:xfrm>
            <a:off x="1132128" y="144484"/>
            <a:ext cx="9779385" cy="717328"/>
          </a:xfrm>
          <a:prstGeom prst="rect">
            <a:avLst/>
          </a:prstGeom>
        </p:spPr>
        <p:txBody>
          <a:bodyPr lIns="121899" tIns="60949" rIns="121899" bIns="60949"/>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根据体能模块学业质量确定评价的标准</a:t>
            </a:r>
          </a:p>
        </p:txBody>
      </p:sp>
      <p:graphicFrame>
        <p:nvGraphicFramePr>
          <p:cNvPr id="9" name="表格 8"/>
          <p:cNvGraphicFramePr>
            <a:graphicFrameLocks noGrp="1"/>
          </p:cNvGraphicFramePr>
          <p:nvPr>
            <p:extLst>
              <p:ext uri="{D42A27DB-BD31-4B8C-83A1-F6EECF244321}">
                <p14:modId xmlns:p14="http://schemas.microsoft.com/office/powerpoint/2010/main" val="3812001046"/>
              </p:ext>
            </p:extLst>
          </p:nvPr>
        </p:nvGraphicFramePr>
        <p:xfrm>
          <a:off x="284739" y="1586910"/>
          <a:ext cx="11170946" cy="5001188"/>
        </p:xfrm>
        <a:graphic>
          <a:graphicData uri="http://schemas.openxmlformats.org/drawingml/2006/table">
            <a:tbl>
              <a:tblPr>
                <a:tableStyleId>{3C2FFA5D-87B4-456A-9821-1D502468CF0F}</a:tableStyleId>
              </a:tblPr>
              <a:tblGrid>
                <a:gridCol w="1108061">
                  <a:extLst>
                    <a:ext uri="{9D8B030D-6E8A-4147-A177-3AD203B41FA5}">
                      <a16:colId xmlns:a16="http://schemas.microsoft.com/office/drawing/2014/main" val="20000"/>
                    </a:ext>
                  </a:extLst>
                </a:gridCol>
                <a:gridCol w="1072998">
                  <a:extLst>
                    <a:ext uri="{9D8B030D-6E8A-4147-A177-3AD203B41FA5}">
                      <a16:colId xmlns:a16="http://schemas.microsoft.com/office/drawing/2014/main" val="20001"/>
                    </a:ext>
                  </a:extLst>
                </a:gridCol>
                <a:gridCol w="1335640">
                  <a:extLst>
                    <a:ext uri="{9D8B030D-6E8A-4147-A177-3AD203B41FA5}">
                      <a16:colId xmlns:a16="http://schemas.microsoft.com/office/drawing/2014/main" val="20002"/>
                    </a:ext>
                  </a:extLst>
                </a:gridCol>
                <a:gridCol w="6431623">
                  <a:extLst>
                    <a:ext uri="{9D8B030D-6E8A-4147-A177-3AD203B41FA5}">
                      <a16:colId xmlns:a16="http://schemas.microsoft.com/office/drawing/2014/main" val="20003"/>
                    </a:ext>
                  </a:extLst>
                </a:gridCol>
                <a:gridCol w="595901">
                  <a:extLst>
                    <a:ext uri="{9D8B030D-6E8A-4147-A177-3AD203B41FA5}">
                      <a16:colId xmlns:a16="http://schemas.microsoft.com/office/drawing/2014/main" val="20004"/>
                    </a:ext>
                  </a:extLst>
                </a:gridCol>
                <a:gridCol w="626723">
                  <a:extLst>
                    <a:ext uri="{9D8B030D-6E8A-4147-A177-3AD203B41FA5}">
                      <a16:colId xmlns:a16="http://schemas.microsoft.com/office/drawing/2014/main" val="20005"/>
                    </a:ext>
                  </a:extLst>
                </a:gridCol>
              </a:tblGrid>
              <a:tr h="365180">
                <a:tc>
                  <a:txBody>
                    <a:bodyPr/>
                    <a:lstStyle/>
                    <a:p>
                      <a:pPr algn="just">
                        <a:lnSpc>
                          <a:spcPct val="130000"/>
                        </a:lnSpc>
                        <a:spcBef>
                          <a:spcPts val="0"/>
                        </a:spcBef>
                        <a:spcAft>
                          <a:spcPts val="0"/>
                        </a:spcAft>
                      </a:pPr>
                      <a:r>
                        <a:rPr lang="zh-CN" sz="1800" kern="100" dirty="0">
                          <a:latin typeface="+mn-lt"/>
                          <a:ea typeface="+mn-ea"/>
                          <a:cs typeface="+mn-ea"/>
                          <a:sym typeface="+mn-lt"/>
                        </a:rPr>
                        <a:t>核心素养</a:t>
                      </a: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维度</a:t>
                      </a: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给分点</a:t>
                      </a: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具体表现</a:t>
                      </a: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zh-CN" sz="1800" kern="100">
                          <a:latin typeface="+mn-lt"/>
                          <a:ea typeface="+mn-ea"/>
                          <a:cs typeface="+mn-ea"/>
                          <a:sym typeface="+mn-lt"/>
                        </a:rPr>
                        <a:t>分值</a:t>
                      </a: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评价</a:t>
                      </a:r>
                    </a:p>
                  </a:txBody>
                  <a:tcPr marL="62213" marR="62213" marT="0" marB="0">
                    <a:solidFill>
                      <a:schemeClr val="accent4">
                        <a:lumMod val="40000"/>
                        <a:lumOff val="60000"/>
                      </a:schemeClr>
                    </a:solidFill>
                  </a:tcPr>
                </a:tc>
                <a:extLst>
                  <a:ext uri="{0D108BD9-81ED-4DB2-BD59-A6C34878D82A}">
                    <a16:rowId xmlns:a16="http://schemas.microsoft.com/office/drawing/2014/main" val="10000"/>
                  </a:ext>
                </a:extLst>
              </a:tr>
              <a:tr h="1354557">
                <a:tc rowSpan="5">
                  <a:txBody>
                    <a:bodyPr/>
                    <a:lstStyle/>
                    <a:p>
                      <a:pPr algn="ctr">
                        <a:lnSpc>
                          <a:spcPct val="130000"/>
                        </a:lnSpc>
                        <a:spcBef>
                          <a:spcPct val="0"/>
                        </a:spcBef>
                        <a:spcAft>
                          <a:spcPts val="0"/>
                        </a:spcAft>
                      </a:pPr>
                      <a:endParaRPr lang="en-US" sz="1800" kern="100" dirty="0">
                        <a:latin typeface="+mn-lt"/>
                        <a:ea typeface="+mn-ea"/>
                        <a:cs typeface="+mn-ea"/>
                        <a:sym typeface="+mn-lt"/>
                      </a:endParaRPr>
                    </a:p>
                    <a:p>
                      <a:pPr algn="ctr">
                        <a:lnSpc>
                          <a:spcPct val="130000"/>
                        </a:lnSpc>
                        <a:spcBef>
                          <a:spcPct val="0"/>
                        </a:spcBef>
                        <a:spcAft>
                          <a:spcPts val="0"/>
                        </a:spcAft>
                      </a:pPr>
                      <a:r>
                        <a:rPr lang="zh-CN" sz="1800" kern="100" dirty="0">
                          <a:latin typeface="+mn-lt"/>
                          <a:ea typeface="+mn-ea"/>
                          <a:cs typeface="+mn-ea"/>
                          <a:sym typeface="+mn-lt"/>
                        </a:rPr>
                        <a:t>运</a:t>
                      </a:r>
                    </a:p>
                    <a:p>
                      <a:pPr algn="ctr">
                        <a:lnSpc>
                          <a:spcPct val="130000"/>
                        </a:lnSpc>
                        <a:spcBef>
                          <a:spcPct val="0"/>
                        </a:spcBef>
                        <a:spcAft>
                          <a:spcPts val="0"/>
                        </a:spcAft>
                      </a:pPr>
                      <a:r>
                        <a:rPr lang="zh-CN" sz="1800" kern="100" dirty="0">
                          <a:latin typeface="+mn-lt"/>
                          <a:ea typeface="+mn-ea"/>
                          <a:cs typeface="+mn-ea"/>
                          <a:sym typeface="+mn-lt"/>
                        </a:rPr>
                        <a:t>动</a:t>
                      </a:r>
                    </a:p>
                    <a:p>
                      <a:pPr algn="ctr">
                        <a:lnSpc>
                          <a:spcPct val="130000"/>
                        </a:lnSpc>
                        <a:spcBef>
                          <a:spcPct val="0"/>
                        </a:spcBef>
                        <a:spcAft>
                          <a:spcPts val="0"/>
                        </a:spcAft>
                      </a:pPr>
                      <a:r>
                        <a:rPr lang="zh-CN" sz="1800" kern="100" dirty="0">
                          <a:latin typeface="+mn-lt"/>
                          <a:ea typeface="+mn-ea"/>
                          <a:cs typeface="+mn-ea"/>
                          <a:sym typeface="+mn-lt"/>
                        </a:rPr>
                        <a:t>能</a:t>
                      </a:r>
                    </a:p>
                    <a:p>
                      <a:pPr algn="ctr">
                        <a:lnSpc>
                          <a:spcPct val="130000"/>
                        </a:lnSpc>
                        <a:spcBef>
                          <a:spcPct val="0"/>
                        </a:spcBef>
                        <a:spcAft>
                          <a:spcPts val="0"/>
                        </a:spcAft>
                      </a:pPr>
                      <a:r>
                        <a:rPr lang="zh-CN" sz="1800" kern="100" dirty="0">
                          <a:latin typeface="+mn-lt"/>
                          <a:ea typeface="+mn-ea"/>
                          <a:cs typeface="+mn-ea"/>
                          <a:sym typeface="+mn-lt"/>
                        </a:rPr>
                        <a:t>力</a:t>
                      </a:r>
                    </a:p>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en-US" sz="1800" kern="100" dirty="0" smtClean="0">
                          <a:latin typeface="+mn-lt"/>
                          <a:ea typeface="+mn-ea"/>
                          <a:cs typeface="+mn-ea"/>
                          <a:sym typeface="+mn-lt"/>
                        </a:rPr>
                        <a:t>（</a:t>
                      </a:r>
                      <a:r>
                        <a:rPr lang="en-US" altLang="zh-CN" sz="1800" kern="100" dirty="0" smtClean="0">
                          <a:latin typeface="+mn-lt"/>
                          <a:ea typeface="+mn-ea"/>
                          <a:cs typeface="+mn-ea"/>
                          <a:sym typeface="+mn-lt"/>
                        </a:rPr>
                        <a:t>78</a:t>
                      </a:r>
                      <a:r>
                        <a:rPr lang="zh-CN" altLang="en-US" sz="1800" kern="100" dirty="0" smtClean="0">
                          <a:latin typeface="+mn-lt"/>
                          <a:ea typeface="+mn-ea"/>
                          <a:cs typeface="+mn-ea"/>
                          <a:sym typeface="+mn-lt"/>
                        </a:rPr>
                        <a:t>分）</a:t>
                      </a:r>
                      <a:endParaRPr lang="zh-CN" altLang="zh-CN" sz="1800" kern="100" dirty="0" smtClean="0">
                        <a:latin typeface="+mn-lt"/>
                        <a:ea typeface="+mn-ea"/>
                        <a:cs typeface="+mn-ea"/>
                        <a:sym typeface="+mn-lt"/>
                      </a:endParaRPr>
                    </a:p>
                    <a:p>
                      <a:pPr algn="ctr">
                        <a:lnSpc>
                          <a:spcPct val="130000"/>
                        </a:lnSpc>
                        <a:spcBef>
                          <a:spcPct val="0"/>
                        </a:spcBef>
                        <a:spcAft>
                          <a:spcPts val="0"/>
                        </a:spcAft>
                      </a:pP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rowSpan="5">
                  <a:txBody>
                    <a:bodyPr/>
                    <a:lstStyle/>
                    <a:p>
                      <a:pPr algn="just">
                        <a:lnSpc>
                          <a:spcPct val="130000"/>
                        </a:lnSpc>
                        <a:spcBef>
                          <a:spcPts val="0"/>
                        </a:spcBef>
                        <a:spcAft>
                          <a:spcPts val="0"/>
                        </a:spcAft>
                      </a:pPr>
                      <a:r>
                        <a:rPr lang="zh-CN" altLang="en-US" sz="1800" kern="100" dirty="0" smtClean="0">
                          <a:latin typeface="+mn-lt"/>
                          <a:ea typeface="+mn-ea"/>
                          <a:cs typeface="+mn-ea"/>
                          <a:sym typeface="+mn-lt"/>
                        </a:rPr>
                        <a:t>运动认知</a:t>
                      </a:r>
                      <a:endParaRPr lang="en-US" altLang="zh-CN" sz="1800" kern="100" dirty="0" smtClean="0">
                        <a:latin typeface="+mn-lt"/>
                        <a:ea typeface="+mn-ea"/>
                        <a:cs typeface="+mn-ea"/>
                        <a:sym typeface="+mn-lt"/>
                      </a:endParaRPr>
                    </a:p>
                    <a:p>
                      <a:pPr algn="just">
                        <a:lnSpc>
                          <a:spcPct val="130000"/>
                        </a:lnSpc>
                        <a:spcBef>
                          <a:spcPts val="0"/>
                        </a:spcBef>
                        <a:spcAft>
                          <a:spcPts val="0"/>
                        </a:spcAft>
                      </a:pPr>
                      <a:r>
                        <a:rPr lang="zh-CN" altLang="en-US" sz="1800" kern="100" dirty="0" smtClean="0">
                          <a:latin typeface="+mn-lt"/>
                          <a:ea typeface="+mn-ea"/>
                          <a:cs typeface="+mn-ea"/>
                          <a:sym typeface="+mn-lt"/>
                        </a:rPr>
                        <a:t>（</a:t>
                      </a:r>
                      <a:r>
                        <a:rPr lang="en-US" altLang="zh-CN" sz="1800" kern="100" dirty="0" smtClean="0">
                          <a:latin typeface="+mn-lt"/>
                          <a:ea typeface="+mn-ea"/>
                          <a:cs typeface="+mn-ea"/>
                          <a:sym typeface="+mn-lt"/>
                        </a:rPr>
                        <a:t>48</a:t>
                      </a:r>
                      <a:r>
                        <a:rPr lang="zh-CN" altLang="en-US" sz="1800" kern="100" dirty="0" smtClean="0">
                          <a:latin typeface="+mn-lt"/>
                          <a:ea typeface="+mn-ea"/>
                          <a:cs typeface="+mn-ea"/>
                          <a:sym typeface="+mn-lt"/>
                        </a:rPr>
                        <a:t>分）</a:t>
                      </a:r>
                      <a:endParaRPr lang="en-US" altLang="zh-CN" sz="1800" kern="100" dirty="0" smtClean="0">
                        <a:latin typeface="+mn-lt"/>
                        <a:ea typeface="+mn-ea"/>
                        <a:cs typeface="+mn-ea"/>
                        <a:sym typeface="+mn-lt"/>
                      </a:endParaRPr>
                    </a:p>
                  </a:txBody>
                  <a:tcPr marL="62213" marR="62213" marT="0" marB="0" anchor="ctr">
                    <a:solidFill>
                      <a:schemeClr val="accent4">
                        <a:lumMod val="40000"/>
                        <a:lumOff val="60000"/>
                      </a:schemeClr>
                    </a:solidFill>
                  </a:tcPr>
                </a:tc>
                <a:tc rowSpan="5">
                  <a:txBody>
                    <a:bodyPr/>
                    <a:lstStyle/>
                    <a:p>
                      <a:pPr>
                        <a:lnSpc>
                          <a:spcPct val="130000"/>
                        </a:lnSpc>
                        <a:spcBef>
                          <a:spcPts val="0"/>
                        </a:spcBef>
                        <a:spcAft>
                          <a:spcPts val="0"/>
                        </a:spcAft>
                      </a:pPr>
                      <a:r>
                        <a:rPr lang="zh-CN" altLang="zh-CN" sz="1800" kern="1200" dirty="0" smtClean="0">
                          <a:effectLst/>
                          <a:latin typeface="+mn-lt"/>
                          <a:ea typeface="+mn-ea"/>
                          <a:cs typeface="+mn-ea"/>
                          <a:sym typeface="+mn-lt"/>
                        </a:rPr>
                        <a:t>掌握并运用科学、实效的体能练习方法</a:t>
                      </a:r>
                    </a:p>
                    <a:p>
                      <a:pPr>
                        <a:lnSpc>
                          <a:spcPct val="130000"/>
                        </a:lnSpc>
                        <a:spcBef>
                          <a:spcPts val="0"/>
                        </a:spcBef>
                        <a:spcAft>
                          <a:spcPts val="0"/>
                        </a:spcAft>
                      </a:pPr>
                      <a:r>
                        <a:rPr lang="zh-CN" altLang="zh-CN" sz="1800" kern="1200" dirty="0" smtClean="0">
                          <a:effectLst/>
                          <a:latin typeface="+mn-lt"/>
                          <a:ea typeface="+mn-ea"/>
                          <a:cs typeface="+mn-ea"/>
                          <a:sym typeface="+mn-lt"/>
                        </a:rPr>
                        <a:t>心肺耐力的练习手段和方法的知晓度</a:t>
                      </a:r>
                    </a:p>
                    <a:p>
                      <a:pPr>
                        <a:lnSpc>
                          <a:spcPct val="130000"/>
                        </a:lnSpc>
                        <a:spcBef>
                          <a:spcPts val="0"/>
                        </a:spcBef>
                        <a:spcAft>
                          <a:spcPts val="0"/>
                        </a:spcAft>
                      </a:pPr>
                      <a:r>
                        <a:rPr lang="zh-CN" altLang="zh-CN" sz="1800" kern="1200" dirty="0" smtClean="0">
                          <a:effectLst/>
                          <a:latin typeface="+mn-lt"/>
                          <a:ea typeface="+mn-ea"/>
                          <a:cs typeface="+mn-ea"/>
                          <a:sym typeface="+mn-lt"/>
                        </a:rPr>
                        <a:t>（</a:t>
                      </a:r>
                      <a:r>
                        <a:rPr lang="en-US" altLang="zh-CN" sz="1800" kern="1200" dirty="0" smtClean="0">
                          <a:effectLst/>
                          <a:latin typeface="+mn-lt"/>
                          <a:ea typeface="+mn-ea"/>
                          <a:cs typeface="+mn-ea"/>
                          <a:sym typeface="+mn-lt"/>
                        </a:rPr>
                        <a:t>16</a:t>
                      </a:r>
                      <a:r>
                        <a:rPr lang="zh-CN" altLang="zh-CN" sz="1800" kern="1200" dirty="0" smtClean="0">
                          <a:effectLst/>
                          <a:latin typeface="+mn-lt"/>
                          <a:ea typeface="+mn-ea"/>
                          <a:cs typeface="+mn-ea"/>
                          <a:sym typeface="+mn-lt"/>
                        </a:rPr>
                        <a:t>分）</a:t>
                      </a: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写出徒手练习、器械练习和组合练习的练习方法，如徒手的反复跑、定时跑、变速跑、持续慢跑、持续快跑、间歇跑、法特莱克跑，器械的跳绳跑、较长时间球类练习、抗阻练习，组合练习的小步跑接高抬腿跑和后蹬腿跑接加速跑等。</a:t>
                      </a:r>
                      <a:endParaRPr lang="zh-CN" sz="1800" kern="100" dirty="0">
                        <a:latin typeface="+mn-lt"/>
                        <a:ea typeface="+mn-ea"/>
                        <a:cs typeface="+mn-ea"/>
                        <a:sym typeface="+mn-lt"/>
                      </a:endParaRP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smtClean="0">
                          <a:latin typeface="+mn-lt"/>
                          <a:ea typeface="+mn-ea"/>
                          <a:cs typeface="+mn-ea"/>
                          <a:sym typeface="+mn-lt"/>
                        </a:rPr>
                        <a:t>16</a:t>
                      </a: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213" marR="62213" marT="0" marB="0">
                    <a:solidFill>
                      <a:schemeClr val="accent4">
                        <a:lumMod val="40000"/>
                        <a:lumOff val="60000"/>
                      </a:schemeClr>
                    </a:solidFill>
                  </a:tcPr>
                </a:tc>
                <a:extLst>
                  <a:ext uri="{0D108BD9-81ED-4DB2-BD59-A6C34878D82A}">
                    <a16:rowId xmlns:a16="http://schemas.microsoft.com/office/drawing/2014/main" val="10001"/>
                  </a:ext>
                </a:extLst>
              </a:tr>
              <a:tr h="101591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写出长时间重复做某一非周期性运动，如篮球练习中经常做的各种不规则滑动、跑的练习，排球练习中经常做的滚动救球练习等，多种长时间游戏及循环练习等。</a:t>
                      </a:r>
                      <a:endParaRPr lang="zh-CN" sz="1800" kern="100" dirty="0">
                        <a:latin typeface="+mn-lt"/>
                        <a:ea typeface="+mn-ea"/>
                        <a:cs typeface="+mn-ea"/>
                        <a:sym typeface="+mn-lt"/>
                      </a:endParaRP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10</a:t>
                      </a: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213" marR="62213" marT="0" marB="0">
                    <a:solidFill>
                      <a:schemeClr val="accent4">
                        <a:lumMod val="40000"/>
                        <a:lumOff val="60000"/>
                      </a:schemeClr>
                    </a:solidFill>
                  </a:tcPr>
                </a:tc>
                <a:extLst>
                  <a:ext uri="{0D108BD9-81ED-4DB2-BD59-A6C34878D82A}">
                    <a16:rowId xmlns:a16="http://schemas.microsoft.com/office/drawing/2014/main" val="10002"/>
                  </a:ext>
                </a:extLst>
              </a:tr>
              <a:tr h="67727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写出除跑以外的长时间活动及其它周期性运动，如游泳、滑冰、骑自行车、划船等。</a:t>
                      </a:r>
                      <a:endParaRPr lang="zh-CN" sz="1800" kern="100" dirty="0">
                        <a:latin typeface="+mn-lt"/>
                        <a:ea typeface="+mn-ea"/>
                        <a:cs typeface="+mn-ea"/>
                        <a:sym typeface="+mn-lt"/>
                      </a:endParaRP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8</a:t>
                      </a: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213" marR="62213" marT="0" marB="0">
                    <a:solidFill>
                      <a:schemeClr val="accent4">
                        <a:lumMod val="40000"/>
                        <a:lumOff val="60000"/>
                      </a:schemeClr>
                    </a:solidFill>
                  </a:tcPr>
                </a:tc>
                <a:extLst>
                  <a:ext uri="{0D108BD9-81ED-4DB2-BD59-A6C34878D82A}">
                    <a16:rowId xmlns:a16="http://schemas.microsoft.com/office/drawing/2014/main" val="10003"/>
                  </a:ext>
                </a:extLst>
              </a:tr>
              <a:tr h="67727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写出</a:t>
                      </a:r>
                      <a:r>
                        <a:rPr lang="en-US" altLang="zh-CN" sz="1800" kern="1200" dirty="0" smtClean="0">
                          <a:effectLst/>
                          <a:latin typeface="+mn-lt"/>
                          <a:ea typeface="+mn-ea"/>
                          <a:cs typeface="+mn-ea"/>
                          <a:sym typeface="+mn-lt"/>
                        </a:rPr>
                        <a:t>3</a:t>
                      </a:r>
                      <a:r>
                        <a:rPr lang="zh-CN" altLang="zh-CN" sz="1800" kern="1200" dirty="0" smtClean="0">
                          <a:effectLst/>
                          <a:latin typeface="+mn-lt"/>
                          <a:ea typeface="+mn-ea"/>
                          <a:cs typeface="+mn-ea"/>
                          <a:sym typeface="+mn-lt"/>
                        </a:rPr>
                        <a:t>种以上各种性质的长时间跑，如持续跑、变速跑、变换练习环境的越野跑、法特莱克跑、间歇跑。</a:t>
                      </a:r>
                      <a:endParaRPr lang="zh-CN" sz="1800" kern="100" dirty="0">
                        <a:latin typeface="+mn-lt"/>
                        <a:ea typeface="+mn-ea"/>
                        <a:cs typeface="+mn-ea"/>
                        <a:sym typeface="+mn-lt"/>
                      </a:endParaRP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6</a:t>
                      </a: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213" marR="62213" marT="0" marB="0">
                    <a:solidFill>
                      <a:schemeClr val="accent4">
                        <a:lumMod val="40000"/>
                        <a:lumOff val="60000"/>
                      </a:schemeClr>
                    </a:solidFill>
                  </a:tcPr>
                </a:tc>
                <a:extLst>
                  <a:ext uri="{0D108BD9-81ED-4DB2-BD59-A6C34878D82A}">
                    <a16:rowId xmlns:a16="http://schemas.microsoft.com/office/drawing/2014/main" val="10004"/>
                  </a:ext>
                </a:extLst>
              </a:tr>
              <a:tr h="67727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写出</a:t>
                      </a:r>
                      <a:r>
                        <a:rPr lang="en-US" altLang="zh-CN" sz="1800" kern="1200" dirty="0" smtClean="0">
                          <a:effectLst/>
                          <a:latin typeface="+mn-lt"/>
                          <a:ea typeface="+mn-ea"/>
                          <a:cs typeface="+mn-ea"/>
                          <a:sym typeface="+mn-lt"/>
                        </a:rPr>
                        <a:t>1-2</a:t>
                      </a:r>
                      <a:r>
                        <a:rPr lang="zh-CN" altLang="zh-CN" sz="1800" kern="1200" dirty="0" smtClean="0">
                          <a:effectLst/>
                          <a:latin typeface="+mn-lt"/>
                          <a:ea typeface="+mn-ea"/>
                          <a:cs typeface="+mn-ea"/>
                          <a:sym typeface="+mn-lt"/>
                        </a:rPr>
                        <a:t>各种性质的长时间跑，如持续跑、变速跑、变换练习环境的越野跑、法特莱克跑、间歇跑。</a:t>
                      </a:r>
                      <a:endParaRPr lang="zh-CN" sz="1800" kern="100" dirty="0">
                        <a:latin typeface="+mn-lt"/>
                        <a:ea typeface="+mn-ea"/>
                        <a:cs typeface="+mn-ea"/>
                        <a:sym typeface="+mn-lt"/>
                      </a:endParaRPr>
                    </a:p>
                  </a:txBody>
                  <a:tcPr marL="62213" marR="62213" marT="0" marB="0">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4</a:t>
                      </a:r>
                      <a:endParaRPr lang="zh-CN" sz="1800" kern="100" dirty="0">
                        <a:latin typeface="+mn-lt"/>
                        <a:ea typeface="+mn-ea"/>
                        <a:cs typeface="+mn-ea"/>
                        <a:sym typeface="+mn-lt"/>
                      </a:endParaRPr>
                    </a:p>
                  </a:txBody>
                  <a:tcPr marL="62213" marR="6221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213" marR="62213" marT="0" marB="0">
                    <a:solidFill>
                      <a:schemeClr val="accent4">
                        <a:lumMod val="40000"/>
                        <a:lumOff val="60000"/>
                      </a:schemeClr>
                    </a:solidFill>
                  </a:tcPr>
                </a:tc>
                <a:extLst>
                  <a:ext uri="{0D108BD9-81ED-4DB2-BD59-A6C34878D82A}">
                    <a16:rowId xmlns:a16="http://schemas.microsoft.com/office/drawing/2014/main" val="10005"/>
                  </a:ext>
                </a:extLst>
              </a:tr>
            </a:tbl>
          </a:graphicData>
        </a:graphic>
      </p:graphicFrame>
      <p:sp>
        <p:nvSpPr>
          <p:cNvPr id="72711" name="Rectangle 7"/>
          <p:cNvSpPr>
            <a:spLocks noChangeArrowheads="1"/>
          </p:cNvSpPr>
          <p:nvPr/>
        </p:nvSpPr>
        <p:spPr bwMode="auto">
          <a:xfrm>
            <a:off x="1841500" y="912876"/>
            <a:ext cx="8509000" cy="622969"/>
          </a:xfrm>
          <a:prstGeom prst="rect">
            <a:avLst/>
          </a:prstGeom>
          <a:noFill/>
          <a:ln w="9525">
            <a:noFill/>
            <a:miter lim="800000"/>
            <a:headEnd/>
            <a:tailEnd/>
          </a:ln>
        </p:spPr>
        <p:txBody>
          <a:bodyPr lIns="121899" tIns="60949" rIns="121899" bIns="60949" anchor="ctr">
            <a:spAutoFit/>
          </a:bodyPr>
          <a:lstStyle/>
          <a:p>
            <a:pPr algn="ctr">
              <a:lnSpc>
                <a:spcPct val="130000"/>
              </a:lnSpc>
            </a:pPr>
            <a:r>
              <a:rPr lang="zh-CN" altLang="en-US" sz="2400" b="1" dirty="0">
                <a:cs typeface="+mn-ea"/>
                <a:sym typeface="+mn-lt"/>
              </a:rPr>
              <a:t>体能学业</a:t>
            </a:r>
            <a:r>
              <a:rPr lang="zh-CN" altLang="en-US" sz="2400" b="1" dirty="0" smtClean="0">
                <a:cs typeface="+mn-ea"/>
                <a:sym typeface="+mn-lt"/>
              </a:rPr>
              <a:t>质量的</a:t>
            </a:r>
            <a:r>
              <a:rPr lang="zh-CN" altLang="en-US" sz="2400" b="1" dirty="0">
                <a:cs typeface="+mn-ea"/>
                <a:sym typeface="+mn-lt"/>
              </a:rPr>
              <a:t>五级水平</a:t>
            </a:r>
            <a:r>
              <a:rPr lang="zh-CN" altLang="zh-CN" sz="2400" b="1" dirty="0">
                <a:cs typeface="+mn-ea"/>
                <a:sym typeface="+mn-lt"/>
              </a:rPr>
              <a:t>评分表</a:t>
            </a:r>
            <a:r>
              <a:rPr lang="en-US" altLang="zh-CN" sz="2400" b="1" dirty="0">
                <a:cs typeface="+mn-ea"/>
                <a:sym typeface="+mn-lt"/>
              </a:rPr>
              <a:t>---</a:t>
            </a:r>
            <a:r>
              <a:rPr lang="zh-CN" altLang="en-US" sz="2400" b="1" dirty="0" smtClean="0">
                <a:cs typeface="+mn-ea"/>
                <a:sym typeface="+mn-lt"/>
              </a:rPr>
              <a:t>发展心肺耐力</a:t>
            </a:r>
            <a:endParaRPr lang="zh-CN" altLang="zh-CN" sz="2400" b="1" dirty="0">
              <a:cs typeface="+mn-ea"/>
              <a:sym typeface="+mn-lt"/>
            </a:endParaRPr>
          </a:p>
        </p:txBody>
      </p:sp>
    </p:spTree>
    <p:extLst>
      <p:ext uri="{BB962C8B-B14F-4D97-AF65-F5344CB8AC3E}">
        <p14:creationId xmlns:p14="http://schemas.microsoft.com/office/powerpoint/2010/main" val="11675796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fade">
                                      <p:cBhvr>
                                        <p:cTn id="7" dur="1000"/>
                                        <p:tgtEl>
                                          <p:spTgt spid="727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8" name="表格 7"/>
          <p:cNvGraphicFramePr>
            <a:graphicFrameLocks noGrp="1"/>
          </p:cNvGraphicFramePr>
          <p:nvPr>
            <p:extLst>
              <p:ext uri="{D42A27DB-BD31-4B8C-83A1-F6EECF244321}">
                <p14:modId xmlns:p14="http://schemas.microsoft.com/office/powerpoint/2010/main" val="308976904"/>
              </p:ext>
            </p:extLst>
          </p:nvPr>
        </p:nvGraphicFramePr>
        <p:xfrm>
          <a:off x="428232" y="1296674"/>
          <a:ext cx="10852792" cy="5545234"/>
        </p:xfrm>
        <a:graphic>
          <a:graphicData uri="http://schemas.openxmlformats.org/drawingml/2006/table">
            <a:tbl>
              <a:tblPr>
                <a:tableStyleId>{3C2FFA5D-87B4-456A-9821-1D502468CF0F}</a:tableStyleId>
              </a:tblPr>
              <a:tblGrid>
                <a:gridCol w="1113010">
                  <a:extLst>
                    <a:ext uri="{9D8B030D-6E8A-4147-A177-3AD203B41FA5}">
                      <a16:colId xmlns:a16="http://schemas.microsoft.com/office/drawing/2014/main" val="20000"/>
                    </a:ext>
                  </a:extLst>
                </a:gridCol>
                <a:gridCol w="1078868">
                  <a:extLst>
                    <a:ext uri="{9D8B030D-6E8A-4147-A177-3AD203B41FA5}">
                      <a16:colId xmlns:a16="http://schemas.microsoft.com/office/drawing/2014/main" val="20001"/>
                    </a:ext>
                  </a:extLst>
                </a:gridCol>
                <a:gridCol w="1752927">
                  <a:extLst>
                    <a:ext uri="{9D8B030D-6E8A-4147-A177-3AD203B41FA5}">
                      <a16:colId xmlns:a16="http://schemas.microsoft.com/office/drawing/2014/main" val="20002"/>
                    </a:ext>
                  </a:extLst>
                </a:gridCol>
                <a:gridCol w="5580325">
                  <a:extLst>
                    <a:ext uri="{9D8B030D-6E8A-4147-A177-3AD203B41FA5}">
                      <a16:colId xmlns:a16="http://schemas.microsoft.com/office/drawing/2014/main" val="20003"/>
                    </a:ext>
                  </a:extLst>
                </a:gridCol>
                <a:gridCol w="694948">
                  <a:extLst>
                    <a:ext uri="{9D8B030D-6E8A-4147-A177-3AD203B41FA5}">
                      <a16:colId xmlns:a16="http://schemas.microsoft.com/office/drawing/2014/main" val="20004"/>
                    </a:ext>
                  </a:extLst>
                </a:gridCol>
                <a:gridCol w="632714">
                  <a:extLst>
                    <a:ext uri="{9D8B030D-6E8A-4147-A177-3AD203B41FA5}">
                      <a16:colId xmlns:a16="http://schemas.microsoft.com/office/drawing/2014/main" val="20005"/>
                    </a:ext>
                  </a:extLst>
                </a:gridCol>
              </a:tblGrid>
              <a:tr h="552610">
                <a:tc>
                  <a:txBody>
                    <a:bodyPr/>
                    <a:lstStyle/>
                    <a:p>
                      <a:pPr algn="ctr">
                        <a:lnSpc>
                          <a:spcPct val="130000"/>
                        </a:lnSpc>
                        <a:spcBef>
                          <a:spcPts val="0"/>
                        </a:spcBef>
                        <a:spcAft>
                          <a:spcPts val="0"/>
                        </a:spcAft>
                      </a:pPr>
                      <a:r>
                        <a:rPr lang="zh-CN" sz="1800" kern="100" dirty="0">
                          <a:latin typeface="+mn-lt"/>
                          <a:ea typeface="+mn-ea"/>
                          <a:cs typeface="+mn-ea"/>
                          <a:sym typeface="+mn-lt"/>
                        </a:rPr>
                        <a:t>核心素养</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维度</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给分点</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具体表现</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分值</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评价</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0"/>
                  </a:ext>
                </a:extLst>
              </a:tr>
              <a:tr h="339538">
                <a:tc rowSpan="9">
                  <a:txBody>
                    <a:bodyPr/>
                    <a:lstStyle/>
                    <a:p>
                      <a:pPr algn="ctr">
                        <a:lnSpc>
                          <a:spcPct val="130000"/>
                        </a:lnSpc>
                        <a:spcBef>
                          <a:spcPct val="0"/>
                        </a:spcBef>
                        <a:spcAft>
                          <a:spcPts val="0"/>
                        </a:spcAft>
                      </a:pPr>
                      <a:endParaRPr lang="en-US" sz="1800" kern="100" dirty="0">
                        <a:latin typeface="+mn-lt"/>
                        <a:ea typeface="+mn-ea"/>
                        <a:cs typeface="+mn-ea"/>
                        <a:sym typeface="+mn-lt"/>
                      </a:endParaRPr>
                    </a:p>
                    <a:p>
                      <a:pPr algn="ctr">
                        <a:lnSpc>
                          <a:spcPct val="130000"/>
                        </a:lnSpc>
                        <a:spcBef>
                          <a:spcPct val="0"/>
                        </a:spcBef>
                        <a:spcAft>
                          <a:spcPts val="0"/>
                        </a:spcAft>
                      </a:pPr>
                      <a:r>
                        <a:rPr lang="zh-CN" sz="1800" kern="100" dirty="0">
                          <a:latin typeface="+mn-lt"/>
                          <a:ea typeface="+mn-ea"/>
                          <a:cs typeface="+mn-ea"/>
                          <a:sym typeface="+mn-lt"/>
                        </a:rPr>
                        <a:t>运</a:t>
                      </a:r>
                    </a:p>
                    <a:p>
                      <a:pPr algn="ctr">
                        <a:lnSpc>
                          <a:spcPct val="130000"/>
                        </a:lnSpc>
                        <a:spcBef>
                          <a:spcPct val="0"/>
                        </a:spcBef>
                        <a:spcAft>
                          <a:spcPts val="0"/>
                        </a:spcAft>
                      </a:pPr>
                      <a:r>
                        <a:rPr lang="zh-CN" sz="1800" kern="100" dirty="0">
                          <a:latin typeface="+mn-lt"/>
                          <a:ea typeface="+mn-ea"/>
                          <a:cs typeface="+mn-ea"/>
                          <a:sym typeface="+mn-lt"/>
                        </a:rPr>
                        <a:t>动</a:t>
                      </a:r>
                    </a:p>
                    <a:p>
                      <a:pPr algn="ctr">
                        <a:lnSpc>
                          <a:spcPct val="130000"/>
                        </a:lnSpc>
                        <a:spcBef>
                          <a:spcPct val="0"/>
                        </a:spcBef>
                        <a:spcAft>
                          <a:spcPts val="0"/>
                        </a:spcAft>
                      </a:pPr>
                      <a:r>
                        <a:rPr lang="zh-CN" sz="1800" kern="100" dirty="0">
                          <a:latin typeface="+mn-lt"/>
                          <a:ea typeface="+mn-ea"/>
                          <a:cs typeface="+mn-ea"/>
                          <a:sym typeface="+mn-lt"/>
                        </a:rPr>
                        <a:t>能</a:t>
                      </a:r>
                    </a:p>
                    <a:p>
                      <a:pPr algn="ctr">
                        <a:lnSpc>
                          <a:spcPct val="130000"/>
                        </a:lnSpc>
                        <a:spcBef>
                          <a:spcPct val="0"/>
                        </a:spcBef>
                        <a:spcAft>
                          <a:spcPts val="0"/>
                        </a:spcAft>
                      </a:pPr>
                      <a:r>
                        <a:rPr lang="zh-CN" sz="1800" kern="100" dirty="0">
                          <a:latin typeface="+mn-lt"/>
                          <a:ea typeface="+mn-ea"/>
                          <a:cs typeface="+mn-ea"/>
                          <a:sym typeface="+mn-lt"/>
                        </a:rPr>
                        <a:t>力</a:t>
                      </a:r>
                    </a:p>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en-US" sz="1800" kern="100" dirty="0" smtClean="0">
                          <a:latin typeface="+mn-lt"/>
                          <a:ea typeface="+mn-ea"/>
                          <a:cs typeface="+mn-ea"/>
                          <a:sym typeface="+mn-lt"/>
                        </a:rPr>
                        <a:t>（</a:t>
                      </a:r>
                      <a:r>
                        <a:rPr lang="en-US" altLang="zh-CN" sz="1800" kern="100" dirty="0" smtClean="0">
                          <a:latin typeface="+mn-lt"/>
                          <a:ea typeface="+mn-ea"/>
                          <a:cs typeface="+mn-ea"/>
                          <a:sym typeface="+mn-lt"/>
                        </a:rPr>
                        <a:t>78</a:t>
                      </a:r>
                      <a:r>
                        <a:rPr lang="zh-CN" altLang="en-US" sz="1800" kern="100" dirty="0" smtClean="0">
                          <a:latin typeface="+mn-lt"/>
                          <a:ea typeface="+mn-ea"/>
                          <a:cs typeface="+mn-ea"/>
                          <a:sym typeface="+mn-lt"/>
                        </a:rPr>
                        <a:t>分）</a:t>
                      </a:r>
                      <a:endParaRPr lang="zh-CN" altLang="zh-CN" sz="1800" kern="100" dirty="0" smtClean="0">
                        <a:latin typeface="+mn-lt"/>
                        <a:ea typeface="+mn-ea"/>
                        <a:cs typeface="+mn-ea"/>
                        <a:sym typeface="+mn-lt"/>
                      </a:endParaRPr>
                    </a:p>
                    <a:p>
                      <a:pPr algn="ctr">
                        <a:lnSpc>
                          <a:spcPct val="130000"/>
                        </a:lnSpc>
                        <a:spcBef>
                          <a:spcPct val="0"/>
                        </a:spcBef>
                        <a:spcAft>
                          <a:spcPts val="0"/>
                        </a:spcAft>
                      </a:pP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9">
                  <a:txBody>
                    <a:bodyPr/>
                    <a:lstStyle/>
                    <a:p>
                      <a:pPr algn="just">
                        <a:lnSpc>
                          <a:spcPct val="130000"/>
                        </a:lnSpc>
                        <a:spcBef>
                          <a:spcPts val="0"/>
                        </a:spcBef>
                        <a:spcAft>
                          <a:spcPts val="0"/>
                        </a:spcAft>
                      </a:pPr>
                      <a:r>
                        <a:rPr lang="zh-CN" altLang="en-US" sz="1800" kern="100" dirty="0" smtClean="0">
                          <a:latin typeface="+mn-lt"/>
                          <a:ea typeface="+mn-ea"/>
                          <a:cs typeface="+mn-ea"/>
                          <a:sym typeface="+mn-lt"/>
                        </a:rPr>
                        <a:t>运动认知</a:t>
                      </a:r>
                      <a:endParaRPr lang="en-US" altLang="zh-CN" sz="1800" kern="100" dirty="0" smtClean="0">
                        <a:latin typeface="+mn-lt"/>
                        <a:ea typeface="+mn-ea"/>
                        <a:cs typeface="+mn-ea"/>
                        <a:sym typeface="+mn-lt"/>
                      </a:endParaRPr>
                    </a:p>
                    <a:p>
                      <a:pPr algn="just">
                        <a:lnSpc>
                          <a:spcPct val="130000"/>
                        </a:lnSpc>
                        <a:spcBef>
                          <a:spcPts val="0"/>
                        </a:spcBef>
                        <a:spcAft>
                          <a:spcPts val="0"/>
                        </a:spcAft>
                      </a:pPr>
                      <a:r>
                        <a:rPr lang="zh-CN" altLang="en-US" sz="1800" kern="100" dirty="0" smtClean="0">
                          <a:latin typeface="+mn-lt"/>
                          <a:ea typeface="+mn-ea"/>
                          <a:cs typeface="+mn-ea"/>
                          <a:sym typeface="+mn-lt"/>
                        </a:rPr>
                        <a:t>（</a:t>
                      </a:r>
                      <a:r>
                        <a:rPr lang="en-US" altLang="zh-CN" sz="1800" kern="100" dirty="0" smtClean="0">
                          <a:latin typeface="+mn-lt"/>
                          <a:ea typeface="+mn-ea"/>
                          <a:cs typeface="+mn-ea"/>
                          <a:sym typeface="+mn-lt"/>
                        </a:rPr>
                        <a:t>48</a:t>
                      </a:r>
                      <a:r>
                        <a:rPr lang="zh-CN" altLang="en-US"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6">
                  <a:txBody>
                    <a:bodyPr/>
                    <a:lstStyle/>
                    <a:p>
                      <a:pPr>
                        <a:lnSpc>
                          <a:spcPct val="130000"/>
                        </a:lnSpc>
                        <a:spcBef>
                          <a:spcPts val="0"/>
                        </a:spcBef>
                        <a:spcAft>
                          <a:spcPts val="0"/>
                        </a:spcAft>
                      </a:pPr>
                      <a:r>
                        <a:rPr lang="zh-CN" altLang="zh-CN" sz="1800" kern="100" dirty="0" smtClean="0">
                          <a:latin typeface="+mn-lt"/>
                          <a:ea typeface="+mn-ea"/>
                          <a:cs typeface="+mn-ea"/>
                          <a:sym typeface="+mn-lt"/>
                        </a:rPr>
                        <a:t>掌握心率测定方法，评价运动负荷和心肺功能（测量操作心肺耐力分析与评价）</a:t>
                      </a:r>
                    </a:p>
                    <a:p>
                      <a:pPr>
                        <a:lnSpc>
                          <a:spcPct val="130000"/>
                        </a:lnSpc>
                        <a:spcBef>
                          <a:spcPts val="0"/>
                        </a:spcBef>
                        <a:spcAft>
                          <a:spcPts val="0"/>
                        </a:spcAft>
                      </a:pPr>
                      <a:r>
                        <a:rPr lang="zh-CN" altLang="zh-CN" sz="1800" kern="100" dirty="0" smtClean="0">
                          <a:latin typeface="+mn-lt"/>
                          <a:ea typeface="+mn-ea"/>
                          <a:cs typeface="+mn-ea"/>
                          <a:sym typeface="+mn-lt"/>
                        </a:rPr>
                        <a:t>（</a:t>
                      </a:r>
                      <a:r>
                        <a:rPr lang="en-US" altLang="zh-CN" sz="1800" kern="100" dirty="0" smtClean="0">
                          <a:latin typeface="+mn-lt"/>
                          <a:ea typeface="+mn-ea"/>
                          <a:cs typeface="+mn-ea"/>
                          <a:sym typeface="+mn-lt"/>
                        </a:rPr>
                        <a:t>18</a:t>
                      </a:r>
                      <a:r>
                        <a:rPr lang="zh-CN" altLang="zh-CN"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r>
                        <a:rPr lang="zh-CN" sz="1800" kern="100">
                          <a:latin typeface="+mn-lt"/>
                          <a:ea typeface="+mn-ea"/>
                          <a:cs typeface="+mn-ea"/>
                          <a:sym typeface="+mn-lt"/>
                        </a:rPr>
                        <a:t>正确测量跑前安静心率</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1"/>
                  </a:ext>
                </a:extLst>
              </a:tr>
              <a:tr h="33953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a:latin typeface="+mn-lt"/>
                          <a:ea typeface="+mn-ea"/>
                          <a:cs typeface="+mn-ea"/>
                          <a:sym typeface="+mn-lt"/>
                        </a:rPr>
                        <a:t>准确测量跑后休息</a:t>
                      </a:r>
                      <a:r>
                        <a:rPr lang="en-US" sz="1800" kern="100">
                          <a:latin typeface="+mn-lt"/>
                          <a:ea typeface="+mn-ea"/>
                          <a:cs typeface="+mn-ea"/>
                          <a:sym typeface="+mn-lt"/>
                        </a:rPr>
                        <a:t>3</a:t>
                      </a:r>
                      <a:r>
                        <a:rPr lang="zh-CN" sz="1800" kern="100">
                          <a:latin typeface="+mn-lt"/>
                          <a:ea typeface="+mn-ea"/>
                          <a:cs typeface="+mn-ea"/>
                          <a:sym typeface="+mn-lt"/>
                        </a:rPr>
                        <a:t>分钟后的心率</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2"/>
                  </a:ext>
                </a:extLst>
              </a:tr>
              <a:tr h="33953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dirty="0">
                          <a:latin typeface="+mn-lt"/>
                          <a:ea typeface="+mn-ea"/>
                          <a:cs typeface="+mn-ea"/>
                          <a:sym typeface="+mn-lt"/>
                        </a:rPr>
                        <a:t>正确计算靶心率</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3"/>
                  </a:ext>
                </a:extLst>
              </a:tr>
              <a:tr h="33953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a:latin typeface="+mn-lt"/>
                          <a:ea typeface="+mn-ea"/>
                          <a:cs typeface="+mn-ea"/>
                          <a:sym typeface="+mn-lt"/>
                        </a:rPr>
                        <a:t>正确判断极点现象的出现</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4"/>
                  </a:ext>
                </a:extLst>
              </a:tr>
              <a:tr h="33953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a:latin typeface="+mn-lt"/>
                          <a:ea typeface="+mn-ea"/>
                          <a:cs typeface="+mn-ea"/>
                          <a:sym typeface="+mn-lt"/>
                        </a:rPr>
                        <a:t>正确判断心肺功能等级</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5"/>
                  </a:ext>
                </a:extLst>
              </a:tr>
              <a:tr h="33953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dirty="0">
                          <a:latin typeface="+mn-lt"/>
                          <a:ea typeface="+mn-ea"/>
                          <a:cs typeface="+mn-ea"/>
                          <a:sym typeface="+mn-lt"/>
                        </a:rPr>
                        <a:t>合理评价自己的体能水平</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6"/>
                  </a:ext>
                </a:extLst>
              </a:tr>
              <a:tr h="982097">
                <a:tc vMerge="1">
                  <a:txBody>
                    <a:bodyPr/>
                    <a:lstStyle/>
                    <a:p>
                      <a:endParaRPr lang="zh-CN" altLang="en-US"/>
                    </a:p>
                  </a:txBody>
                  <a:tcPr/>
                </a:tc>
                <a:tc vMerge="1">
                  <a:txBody>
                    <a:bodyPr/>
                    <a:lstStyle/>
                    <a:p>
                      <a:endParaRPr lang="zh-CN" altLang="en-US"/>
                    </a:p>
                  </a:txBody>
                  <a:tcPr/>
                </a:tc>
                <a:tc rowSpan="3">
                  <a:txBody>
                    <a:bodyPr/>
                    <a:lstStyle/>
                    <a:p>
                      <a:pPr>
                        <a:lnSpc>
                          <a:spcPct val="130000"/>
                        </a:lnSpc>
                        <a:spcBef>
                          <a:spcPts val="0"/>
                        </a:spcBef>
                        <a:spcAft>
                          <a:spcPts val="0"/>
                        </a:spcAft>
                      </a:pPr>
                      <a:r>
                        <a:rPr lang="zh-CN" altLang="zh-CN" sz="1800" kern="100" dirty="0" smtClean="0">
                          <a:latin typeface="+mn-lt"/>
                          <a:ea typeface="+mn-ea"/>
                          <a:cs typeface="+mn-ea"/>
                          <a:sym typeface="+mn-lt"/>
                        </a:rPr>
                        <a:t>科学合理进行心肺耐力锻炼</a:t>
                      </a:r>
                    </a:p>
                    <a:p>
                      <a:pPr>
                        <a:lnSpc>
                          <a:spcPct val="130000"/>
                        </a:lnSpc>
                        <a:spcBef>
                          <a:spcPts val="0"/>
                        </a:spcBef>
                        <a:spcAft>
                          <a:spcPts val="0"/>
                        </a:spcAft>
                      </a:pPr>
                      <a:r>
                        <a:rPr lang="zh-CN" altLang="zh-CN" sz="1800" kern="100" dirty="0" smtClean="0">
                          <a:latin typeface="+mn-lt"/>
                          <a:ea typeface="+mn-ea"/>
                          <a:cs typeface="+mn-ea"/>
                          <a:sym typeface="+mn-lt"/>
                        </a:rPr>
                        <a:t>正确应对不适和极点的出现</a:t>
                      </a:r>
                    </a:p>
                    <a:p>
                      <a:pPr>
                        <a:lnSpc>
                          <a:spcPct val="130000"/>
                        </a:lnSpc>
                        <a:spcBef>
                          <a:spcPts val="0"/>
                        </a:spcBef>
                        <a:spcAft>
                          <a:spcPts val="0"/>
                        </a:spcAft>
                      </a:pPr>
                      <a:r>
                        <a:rPr lang="zh-CN" altLang="zh-CN" sz="1800" kern="100" dirty="0" smtClean="0">
                          <a:latin typeface="+mn-lt"/>
                          <a:ea typeface="+mn-ea"/>
                          <a:cs typeface="+mn-ea"/>
                          <a:sym typeface="+mn-lt"/>
                        </a:rPr>
                        <a:t>（</a:t>
                      </a:r>
                      <a:r>
                        <a:rPr lang="en-US" altLang="zh-CN" sz="1800" kern="100" dirty="0" smtClean="0">
                          <a:latin typeface="+mn-lt"/>
                          <a:ea typeface="+mn-ea"/>
                          <a:cs typeface="+mn-ea"/>
                          <a:sym typeface="+mn-lt"/>
                        </a:rPr>
                        <a:t>14</a:t>
                      </a:r>
                      <a:r>
                        <a:rPr lang="zh-CN" altLang="zh-CN"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r>
                        <a:rPr lang="zh-CN" altLang="zh-CN" sz="1800" kern="100" dirty="0" smtClean="0">
                          <a:latin typeface="+mn-lt"/>
                          <a:ea typeface="+mn-ea"/>
                          <a:cs typeface="+mn-ea"/>
                          <a:sym typeface="+mn-lt"/>
                        </a:rPr>
                        <a:t>途中出现两腿发软，呼吸困难等现象的时候，能正确判断是极点现象，并知道调整呼吸、放慢速度，克服极点，继续跑步。</a:t>
                      </a:r>
                      <a:endParaRPr lang="zh-CN" sz="1800" kern="100" dirty="0">
                        <a:solidFill>
                          <a:schemeClr val="tx1"/>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14</a:t>
                      </a:r>
                      <a:endParaRPr lang="zh-CN" sz="1800" kern="100" dirty="0">
                        <a:solidFill>
                          <a:schemeClr val="tx1"/>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7"/>
                  </a:ext>
                </a:extLst>
              </a:tr>
              <a:tr h="98209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00" dirty="0" smtClean="0">
                          <a:latin typeface="+mn-lt"/>
                          <a:ea typeface="+mn-ea"/>
                          <a:cs typeface="+mn-ea"/>
                          <a:sym typeface="+mn-lt"/>
                        </a:rPr>
                        <a:t>出现头晕、恶心等症状时能判断是极点，但是不能正确克服，虽能坚持跑步，但是没有做出合适的调整措施。</a:t>
                      </a:r>
                      <a:endParaRPr lang="zh-CN" sz="1800" kern="100" dirty="0">
                        <a:solidFill>
                          <a:schemeClr val="tx1"/>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9</a:t>
                      </a:r>
                      <a:endParaRPr lang="zh-CN" sz="1800" kern="100" dirty="0">
                        <a:solidFill>
                          <a:schemeClr val="tx1"/>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8"/>
                  </a:ext>
                </a:extLst>
              </a:tr>
              <a:tr h="64255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dirty="0">
                          <a:latin typeface="+mn-lt"/>
                          <a:ea typeface="+mn-ea"/>
                          <a:cs typeface="+mn-ea"/>
                          <a:sym typeface="+mn-lt"/>
                        </a:rPr>
                        <a:t>途中出现两腿发软，呼吸困难等现象时，不能判断是极点，停止跑步。</a:t>
                      </a:r>
                      <a:endParaRPr lang="zh-CN" sz="1800" kern="100" dirty="0">
                        <a:solidFill>
                          <a:schemeClr val="tx1"/>
                        </a:solidFill>
                        <a:latin typeface="+mn-lt"/>
                        <a:ea typeface="+mn-ea"/>
                        <a:cs typeface="+mn-ea"/>
                        <a:sym typeface="+mn-lt"/>
                      </a:endParaRPr>
                    </a:p>
                  </a:txBody>
                  <a:tcPr marL="68580" marR="68580" marT="0" marB="0">
                    <a:solidFill>
                      <a:schemeClr val="accent4">
                        <a:lumMod val="40000"/>
                        <a:lumOff val="60000"/>
                      </a:schemeClr>
                    </a:solidFill>
                  </a:tcPr>
                </a:tc>
                <a:tc>
                  <a:txBody>
                    <a:bodyPr/>
                    <a:lstStyle/>
                    <a:p>
                      <a:pPr algn="ctr">
                        <a:lnSpc>
                          <a:spcPct val="130000"/>
                        </a:lnSpc>
                        <a:spcBef>
                          <a:spcPts val="0"/>
                        </a:spcBef>
                        <a:spcAft>
                          <a:spcPts val="0"/>
                        </a:spcAft>
                      </a:pPr>
                      <a:r>
                        <a:rPr lang="en-US" altLang="zh-CN" sz="1800" kern="100" dirty="0" smtClean="0">
                          <a:latin typeface="+mn-lt"/>
                          <a:ea typeface="+mn-ea"/>
                          <a:cs typeface="+mn-ea"/>
                          <a:sym typeface="+mn-lt"/>
                        </a:rPr>
                        <a:t>3</a:t>
                      </a:r>
                      <a:endParaRPr lang="zh-CN" sz="1800" kern="100" dirty="0">
                        <a:solidFill>
                          <a:schemeClr val="tx1"/>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solidFill>
                      <a:schemeClr val="accent4">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925205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8" name="表格 7"/>
          <p:cNvGraphicFramePr>
            <a:graphicFrameLocks noGrp="1"/>
          </p:cNvGraphicFramePr>
          <p:nvPr>
            <p:extLst>
              <p:ext uri="{D42A27DB-BD31-4B8C-83A1-F6EECF244321}">
                <p14:modId xmlns:p14="http://schemas.microsoft.com/office/powerpoint/2010/main" val="3205283365"/>
              </p:ext>
            </p:extLst>
          </p:nvPr>
        </p:nvGraphicFramePr>
        <p:xfrm>
          <a:off x="464946" y="1335639"/>
          <a:ext cx="10750113" cy="4517201"/>
        </p:xfrm>
        <a:graphic>
          <a:graphicData uri="http://schemas.openxmlformats.org/drawingml/2006/table">
            <a:tbl>
              <a:tblPr>
                <a:tableStyleId>{3C2FFA5D-87B4-456A-9821-1D502468CF0F}</a:tableStyleId>
              </a:tblPr>
              <a:tblGrid>
                <a:gridCol w="1164325">
                  <a:extLst>
                    <a:ext uri="{9D8B030D-6E8A-4147-A177-3AD203B41FA5}">
                      <a16:colId xmlns:a16="http://schemas.microsoft.com/office/drawing/2014/main" val="20000"/>
                    </a:ext>
                  </a:extLst>
                </a:gridCol>
                <a:gridCol w="849385">
                  <a:extLst>
                    <a:ext uri="{9D8B030D-6E8A-4147-A177-3AD203B41FA5}">
                      <a16:colId xmlns:a16="http://schemas.microsoft.com/office/drawing/2014/main" val="20001"/>
                    </a:ext>
                  </a:extLst>
                </a:gridCol>
                <a:gridCol w="2285665">
                  <a:extLst>
                    <a:ext uri="{9D8B030D-6E8A-4147-A177-3AD203B41FA5}">
                      <a16:colId xmlns:a16="http://schemas.microsoft.com/office/drawing/2014/main" val="20002"/>
                    </a:ext>
                  </a:extLst>
                </a:gridCol>
                <a:gridCol w="4313714">
                  <a:extLst>
                    <a:ext uri="{9D8B030D-6E8A-4147-A177-3AD203B41FA5}">
                      <a16:colId xmlns:a16="http://schemas.microsoft.com/office/drawing/2014/main" val="20003"/>
                    </a:ext>
                  </a:extLst>
                </a:gridCol>
                <a:gridCol w="1304818">
                  <a:extLst>
                    <a:ext uri="{9D8B030D-6E8A-4147-A177-3AD203B41FA5}">
                      <a16:colId xmlns:a16="http://schemas.microsoft.com/office/drawing/2014/main" val="20004"/>
                    </a:ext>
                  </a:extLst>
                </a:gridCol>
                <a:gridCol w="832206">
                  <a:extLst>
                    <a:ext uri="{9D8B030D-6E8A-4147-A177-3AD203B41FA5}">
                      <a16:colId xmlns:a16="http://schemas.microsoft.com/office/drawing/2014/main" val="20005"/>
                    </a:ext>
                  </a:extLst>
                </a:gridCol>
              </a:tblGrid>
              <a:tr h="452705">
                <a:tc>
                  <a:txBody>
                    <a:bodyPr/>
                    <a:lstStyle/>
                    <a:p>
                      <a:pPr algn="ctr">
                        <a:lnSpc>
                          <a:spcPct val="130000"/>
                        </a:lnSpc>
                        <a:spcBef>
                          <a:spcPts val="0"/>
                        </a:spcBef>
                        <a:spcAft>
                          <a:spcPts val="0"/>
                        </a:spcAft>
                      </a:pPr>
                      <a:r>
                        <a:rPr lang="zh-CN" sz="1800" kern="100" dirty="0">
                          <a:latin typeface="+mn-lt"/>
                          <a:ea typeface="+mn-ea"/>
                          <a:cs typeface="+mn-ea"/>
                          <a:sym typeface="+mn-lt"/>
                        </a:rPr>
                        <a:t>核心素养</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维度</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给分点</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具体表现</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分值</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800" kern="100" dirty="0">
                          <a:latin typeface="+mn-lt"/>
                          <a:ea typeface="+mn-ea"/>
                          <a:cs typeface="+mn-ea"/>
                          <a:sym typeface="+mn-lt"/>
                        </a:rPr>
                        <a:t>评价</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0"/>
                  </a:ext>
                </a:extLst>
              </a:tr>
              <a:tr h="514054">
                <a:tc rowSpan="9">
                  <a:txBody>
                    <a:bodyPr/>
                    <a:lstStyle/>
                    <a:p>
                      <a:pPr algn="ctr">
                        <a:lnSpc>
                          <a:spcPct val="130000"/>
                        </a:lnSpc>
                        <a:spcBef>
                          <a:spcPts val="0"/>
                        </a:spcBef>
                        <a:spcAft>
                          <a:spcPts val="0"/>
                        </a:spcAft>
                      </a:pPr>
                      <a:endParaRPr lang="en-US" sz="1800" kern="100" dirty="0">
                        <a:latin typeface="+mn-lt"/>
                        <a:ea typeface="+mn-ea"/>
                        <a:cs typeface="+mn-ea"/>
                        <a:sym typeface="+mn-lt"/>
                      </a:endParaRPr>
                    </a:p>
                    <a:p>
                      <a:pPr algn="ctr">
                        <a:lnSpc>
                          <a:spcPct val="130000"/>
                        </a:lnSpc>
                        <a:spcBef>
                          <a:spcPts val="0"/>
                        </a:spcBef>
                        <a:spcAft>
                          <a:spcPts val="0"/>
                        </a:spcAft>
                      </a:pPr>
                      <a:r>
                        <a:rPr lang="zh-CN" sz="1800" kern="100" dirty="0">
                          <a:latin typeface="+mn-lt"/>
                          <a:ea typeface="+mn-ea"/>
                          <a:cs typeface="+mn-ea"/>
                          <a:sym typeface="+mn-lt"/>
                        </a:rPr>
                        <a:t>运</a:t>
                      </a:r>
                    </a:p>
                    <a:p>
                      <a:pPr algn="ctr">
                        <a:lnSpc>
                          <a:spcPct val="130000"/>
                        </a:lnSpc>
                        <a:spcBef>
                          <a:spcPts val="0"/>
                        </a:spcBef>
                        <a:spcAft>
                          <a:spcPts val="0"/>
                        </a:spcAft>
                      </a:pPr>
                      <a:r>
                        <a:rPr lang="zh-CN" sz="1800" kern="100" dirty="0">
                          <a:latin typeface="+mn-lt"/>
                          <a:ea typeface="+mn-ea"/>
                          <a:cs typeface="+mn-ea"/>
                          <a:sym typeface="+mn-lt"/>
                        </a:rPr>
                        <a:t>动</a:t>
                      </a:r>
                    </a:p>
                    <a:p>
                      <a:pPr algn="ctr">
                        <a:lnSpc>
                          <a:spcPct val="130000"/>
                        </a:lnSpc>
                        <a:spcBef>
                          <a:spcPts val="0"/>
                        </a:spcBef>
                        <a:spcAft>
                          <a:spcPts val="0"/>
                        </a:spcAft>
                      </a:pPr>
                      <a:r>
                        <a:rPr lang="zh-CN" sz="1800" kern="100" dirty="0">
                          <a:latin typeface="+mn-lt"/>
                          <a:ea typeface="+mn-ea"/>
                          <a:cs typeface="+mn-ea"/>
                          <a:sym typeface="+mn-lt"/>
                        </a:rPr>
                        <a:t>能</a:t>
                      </a:r>
                    </a:p>
                    <a:p>
                      <a:pPr algn="ctr">
                        <a:lnSpc>
                          <a:spcPct val="130000"/>
                        </a:lnSpc>
                        <a:spcBef>
                          <a:spcPts val="0"/>
                        </a:spcBef>
                        <a:spcAft>
                          <a:spcPts val="0"/>
                        </a:spcAft>
                      </a:pPr>
                      <a:r>
                        <a:rPr lang="zh-CN" sz="1800" kern="100" dirty="0">
                          <a:latin typeface="+mn-lt"/>
                          <a:ea typeface="+mn-ea"/>
                          <a:cs typeface="+mn-ea"/>
                          <a:sym typeface="+mn-lt"/>
                        </a:rPr>
                        <a:t>力</a:t>
                      </a:r>
                    </a:p>
                    <a:p>
                      <a:pPr algn="ctr">
                        <a:lnSpc>
                          <a:spcPct val="130000"/>
                        </a:lnSpc>
                        <a:spcBef>
                          <a:spcPts val="0"/>
                        </a:spcBef>
                        <a:spcAft>
                          <a:spcPts val="0"/>
                        </a:spcAft>
                      </a:pPr>
                      <a:r>
                        <a:rPr lang="zh-CN" altLang="en-US" sz="1800" kern="100" dirty="0" smtClean="0">
                          <a:latin typeface="+mn-lt"/>
                          <a:ea typeface="+mn-ea"/>
                          <a:cs typeface="+mn-ea"/>
                          <a:sym typeface="+mn-lt"/>
                        </a:rPr>
                        <a:t>（</a:t>
                      </a:r>
                      <a:r>
                        <a:rPr lang="en-US" altLang="zh-CN" sz="1800" kern="100" dirty="0" smtClean="0">
                          <a:latin typeface="+mn-lt"/>
                          <a:ea typeface="+mn-ea"/>
                          <a:cs typeface="+mn-ea"/>
                          <a:sym typeface="+mn-lt"/>
                        </a:rPr>
                        <a:t>78</a:t>
                      </a:r>
                      <a:r>
                        <a:rPr lang="zh-CN" altLang="en-US"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9">
                  <a:txBody>
                    <a:bodyPr/>
                    <a:lstStyle/>
                    <a:p>
                      <a:pPr algn="just">
                        <a:lnSpc>
                          <a:spcPct val="130000"/>
                        </a:lnSpc>
                        <a:spcBef>
                          <a:spcPts val="0"/>
                        </a:spcBef>
                        <a:spcAft>
                          <a:spcPts val="0"/>
                        </a:spcAft>
                      </a:pPr>
                      <a:r>
                        <a:rPr lang="zh-CN" sz="1800" kern="100" dirty="0">
                          <a:latin typeface="+mn-lt"/>
                          <a:ea typeface="+mn-ea"/>
                          <a:cs typeface="+mn-ea"/>
                          <a:sym typeface="+mn-lt"/>
                        </a:rPr>
                        <a:t>体能</a:t>
                      </a:r>
                      <a:r>
                        <a:rPr lang="zh-CN" sz="1800" kern="100" dirty="0" smtClean="0">
                          <a:latin typeface="+mn-lt"/>
                          <a:ea typeface="+mn-ea"/>
                          <a:cs typeface="+mn-ea"/>
                          <a:sym typeface="+mn-lt"/>
                        </a:rPr>
                        <a:t>状况</a:t>
                      </a:r>
                      <a:r>
                        <a:rPr lang="zh-CN" altLang="en-US" sz="1800" kern="100" dirty="0" smtClean="0">
                          <a:latin typeface="+mn-lt"/>
                          <a:ea typeface="+mn-ea"/>
                          <a:cs typeface="+mn-ea"/>
                          <a:sym typeface="+mn-lt"/>
                        </a:rPr>
                        <a:t>（</a:t>
                      </a:r>
                      <a:r>
                        <a:rPr lang="en-US" altLang="zh-CN" sz="1800" kern="100" dirty="0" smtClean="0">
                          <a:latin typeface="+mn-lt"/>
                          <a:ea typeface="+mn-ea"/>
                          <a:cs typeface="+mn-ea"/>
                          <a:sym typeface="+mn-lt"/>
                        </a:rPr>
                        <a:t>30</a:t>
                      </a:r>
                      <a:r>
                        <a:rPr lang="zh-CN" altLang="en-US"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4">
                  <a:txBody>
                    <a:bodyPr/>
                    <a:lstStyle/>
                    <a:p>
                      <a:pPr algn="just">
                        <a:lnSpc>
                          <a:spcPct val="130000"/>
                        </a:lnSpc>
                        <a:spcBef>
                          <a:spcPts val="0"/>
                        </a:spcBef>
                        <a:spcAft>
                          <a:spcPts val="0"/>
                        </a:spcAft>
                      </a:pPr>
                      <a:r>
                        <a:rPr lang="zh-CN" altLang="zh-CN" sz="1800" kern="100" dirty="0" smtClean="0">
                          <a:latin typeface="+mn-lt"/>
                          <a:ea typeface="+mn-ea"/>
                          <a:cs typeface="+mn-ea"/>
                          <a:sym typeface="+mn-lt"/>
                        </a:rPr>
                        <a:t>运用耐力跑发展心肺耐力的效果（跑的方式）（</a:t>
                      </a:r>
                      <a:r>
                        <a:rPr lang="en-US" altLang="zh-CN" sz="1800" kern="100" dirty="0" smtClean="0">
                          <a:latin typeface="+mn-lt"/>
                          <a:ea typeface="+mn-ea"/>
                          <a:cs typeface="+mn-ea"/>
                          <a:sym typeface="+mn-lt"/>
                        </a:rPr>
                        <a:t>15</a:t>
                      </a:r>
                      <a:r>
                        <a:rPr lang="zh-CN" altLang="zh-CN"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r>
                        <a:rPr lang="zh-CN" sz="1800" kern="100">
                          <a:latin typeface="+mn-lt"/>
                          <a:ea typeface="+mn-ea"/>
                          <a:cs typeface="+mn-ea"/>
                          <a:sym typeface="+mn-lt"/>
                        </a:rPr>
                        <a:t>按测验要求跑完</a:t>
                      </a:r>
                      <a:r>
                        <a:rPr lang="en-US" sz="1800" kern="100">
                          <a:latin typeface="+mn-lt"/>
                          <a:ea typeface="+mn-ea"/>
                          <a:cs typeface="+mn-ea"/>
                          <a:sym typeface="+mn-lt"/>
                        </a:rPr>
                        <a:t>12</a:t>
                      </a:r>
                      <a:r>
                        <a:rPr lang="zh-CN" sz="1800" kern="100">
                          <a:latin typeface="+mn-lt"/>
                          <a:ea typeface="+mn-ea"/>
                          <a:cs typeface="+mn-ea"/>
                          <a:sym typeface="+mn-lt"/>
                        </a:rPr>
                        <a:t>分钟。</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15</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1"/>
                  </a:ext>
                </a:extLst>
              </a:tr>
              <a:tr h="46732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a:latin typeface="+mn-lt"/>
                          <a:ea typeface="+mn-ea"/>
                          <a:cs typeface="+mn-ea"/>
                          <a:sym typeface="+mn-lt"/>
                        </a:rPr>
                        <a:t>全部慢跑</a:t>
                      </a:r>
                      <a:r>
                        <a:rPr lang="en-US" sz="1800" kern="100">
                          <a:latin typeface="+mn-lt"/>
                          <a:ea typeface="+mn-ea"/>
                          <a:cs typeface="+mn-ea"/>
                          <a:sym typeface="+mn-lt"/>
                        </a:rPr>
                        <a:t>12</a:t>
                      </a:r>
                      <a:r>
                        <a:rPr lang="zh-CN" sz="1800" kern="100">
                          <a:latin typeface="+mn-lt"/>
                          <a:ea typeface="+mn-ea"/>
                          <a:cs typeface="+mn-ea"/>
                          <a:sym typeface="+mn-lt"/>
                        </a:rPr>
                        <a:t>分钟。</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12</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2"/>
                  </a:ext>
                </a:extLst>
              </a:tr>
              <a:tr h="51405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dirty="0">
                          <a:latin typeface="+mn-lt"/>
                          <a:ea typeface="+mn-ea"/>
                          <a:cs typeface="+mn-ea"/>
                          <a:sym typeface="+mn-lt"/>
                        </a:rPr>
                        <a:t>以慢跑为主穿插步行</a:t>
                      </a:r>
                      <a:r>
                        <a:rPr lang="en-US" sz="1800" kern="100" dirty="0">
                          <a:latin typeface="+mn-lt"/>
                          <a:ea typeface="+mn-ea"/>
                          <a:cs typeface="+mn-ea"/>
                          <a:sym typeface="+mn-lt"/>
                        </a:rPr>
                        <a:t>12</a:t>
                      </a:r>
                      <a:r>
                        <a:rPr lang="zh-CN" sz="1800" kern="100" dirty="0">
                          <a:latin typeface="+mn-lt"/>
                          <a:ea typeface="+mn-ea"/>
                          <a:cs typeface="+mn-ea"/>
                          <a:sym typeface="+mn-lt"/>
                        </a:rPr>
                        <a:t>分钟。</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9</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3"/>
                  </a:ext>
                </a:extLst>
              </a:tr>
              <a:tr h="48289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800" kern="100" dirty="0">
                          <a:latin typeface="+mn-lt"/>
                          <a:ea typeface="+mn-ea"/>
                          <a:cs typeface="+mn-ea"/>
                          <a:sym typeface="+mn-lt"/>
                        </a:rPr>
                        <a:t>以步行为主穿插慢跑</a:t>
                      </a:r>
                      <a:r>
                        <a:rPr lang="en-US" sz="1800" kern="100" dirty="0">
                          <a:latin typeface="+mn-lt"/>
                          <a:ea typeface="+mn-ea"/>
                          <a:cs typeface="+mn-ea"/>
                          <a:sym typeface="+mn-lt"/>
                        </a:rPr>
                        <a:t>12</a:t>
                      </a:r>
                      <a:r>
                        <a:rPr lang="zh-CN" sz="1800" kern="100" dirty="0">
                          <a:latin typeface="+mn-lt"/>
                          <a:ea typeface="+mn-ea"/>
                          <a:cs typeface="+mn-ea"/>
                          <a:sym typeface="+mn-lt"/>
                        </a:rPr>
                        <a:t>分钟。</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6</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4"/>
                  </a:ext>
                </a:extLst>
              </a:tr>
              <a:tr h="414037">
                <a:tc vMerge="1">
                  <a:txBody>
                    <a:bodyPr/>
                    <a:lstStyle/>
                    <a:p>
                      <a:endParaRPr lang="zh-CN" altLang="en-US"/>
                    </a:p>
                  </a:txBody>
                  <a:tcPr/>
                </a:tc>
                <a:tc vMerge="1">
                  <a:txBody>
                    <a:bodyPr/>
                    <a:lstStyle/>
                    <a:p>
                      <a:endParaRPr lang="zh-CN" altLang="en-US"/>
                    </a:p>
                  </a:txBody>
                  <a:tcPr/>
                </a:tc>
                <a:tc rowSpan="5">
                  <a:txBody>
                    <a:bodyPr/>
                    <a:lstStyle/>
                    <a:p>
                      <a:pPr>
                        <a:lnSpc>
                          <a:spcPct val="130000"/>
                        </a:lnSpc>
                        <a:spcBef>
                          <a:spcPts val="0"/>
                        </a:spcBef>
                        <a:spcAft>
                          <a:spcPts val="0"/>
                        </a:spcAft>
                      </a:pPr>
                      <a:r>
                        <a:rPr lang="zh-CN" altLang="zh-CN" sz="1800" kern="100" dirty="0" smtClean="0">
                          <a:latin typeface="+mn-lt"/>
                          <a:ea typeface="+mn-ea"/>
                          <a:cs typeface="+mn-ea"/>
                          <a:sym typeface="+mn-lt"/>
                        </a:rPr>
                        <a:t>运用耐力跑发展心肺耐力的效果（跑的距离男（女））</a:t>
                      </a:r>
                    </a:p>
                    <a:p>
                      <a:pPr>
                        <a:lnSpc>
                          <a:spcPct val="130000"/>
                        </a:lnSpc>
                        <a:spcBef>
                          <a:spcPts val="0"/>
                        </a:spcBef>
                        <a:spcAft>
                          <a:spcPts val="0"/>
                        </a:spcAft>
                      </a:pPr>
                      <a:r>
                        <a:rPr lang="zh-CN" altLang="zh-CN" sz="1800" kern="100" dirty="0" smtClean="0">
                          <a:latin typeface="+mn-lt"/>
                          <a:ea typeface="+mn-ea"/>
                          <a:cs typeface="+mn-ea"/>
                          <a:sym typeface="+mn-lt"/>
                        </a:rPr>
                        <a:t>（</a:t>
                      </a:r>
                      <a:r>
                        <a:rPr lang="en-US" altLang="zh-CN" sz="1800" kern="100" dirty="0" smtClean="0">
                          <a:latin typeface="+mn-lt"/>
                          <a:ea typeface="+mn-ea"/>
                          <a:cs typeface="+mn-ea"/>
                          <a:sym typeface="+mn-lt"/>
                        </a:rPr>
                        <a:t>15</a:t>
                      </a:r>
                      <a:r>
                        <a:rPr lang="zh-CN" altLang="zh-CN" sz="1800" kern="100" dirty="0" smtClean="0">
                          <a:latin typeface="+mn-lt"/>
                          <a:ea typeface="+mn-ea"/>
                          <a:cs typeface="+mn-ea"/>
                          <a:sym typeface="+mn-lt"/>
                        </a:rPr>
                        <a:t>分）</a:t>
                      </a:r>
                      <a:endParaRPr lang="zh-CN" sz="18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just">
                        <a:lnSpc>
                          <a:spcPct val="130000"/>
                        </a:lnSpc>
                        <a:spcBef>
                          <a:spcPts val="0"/>
                        </a:spcBef>
                        <a:spcAft>
                          <a:spcPts val="0"/>
                        </a:spcAft>
                      </a:pPr>
                      <a:r>
                        <a:rPr lang="en-US" sz="1800" kern="100" dirty="0">
                          <a:latin typeface="+mn-lt"/>
                          <a:ea typeface="+mn-ea"/>
                          <a:cs typeface="+mn-ea"/>
                          <a:sym typeface="+mn-lt"/>
                        </a:rPr>
                        <a:t>2800</a:t>
                      </a:r>
                      <a:r>
                        <a:rPr lang="zh-CN" sz="1800" kern="100" dirty="0">
                          <a:latin typeface="+mn-lt"/>
                          <a:ea typeface="+mn-ea"/>
                          <a:cs typeface="+mn-ea"/>
                          <a:sym typeface="+mn-lt"/>
                        </a:rPr>
                        <a:t>米以上（</a:t>
                      </a:r>
                      <a:r>
                        <a:rPr lang="en-US" sz="1800" kern="100" dirty="0">
                          <a:latin typeface="+mn-lt"/>
                          <a:ea typeface="+mn-ea"/>
                          <a:cs typeface="+mn-ea"/>
                          <a:sym typeface="+mn-lt"/>
                        </a:rPr>
                        <a:t>2600</a:t>
                      </a:r>
                      <a:r>
                        <a:rPr lang="zh-CN" sz="1800" kern="100" dirty="0">
                          <a:latin typeface="+mn-lt"/>
                          <a:ea typeface="+mn-ea"/>
                          <a:cs typeface="+mn-ea"/>
                          <a:sym typeface="+mn-lt"/>
                        </a:rPr>
                        <a:t>米以上）。</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15</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5"/>
                  </a:ext>
                </a:extLst>
              </a:tr>
              <a:tr h="42862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en-US" sz="1800" kern="100">
                          <a:latin typeface="+mn-lt"/>
                          <a:ea typeface="+mn-ea"/>
                          <a:cs typeface="+mn-ea"/>
                          <a:sym typeface="+mn-lt"/>
                        </a:rPr>
                        <a:t>2400-2799</a:t>
                      </a:r>
                      <a:r>
                        <a:rPr lang="zh-CN" sz="1800" kern="100">
                          <a:latin typeface="+mn-lt"/>
                          <a:ea typeface="+mn-ea"/>
                          <a:cs typeface="+mn-ea"/>
                          <a:sym typeface="+mn-lt"/>
                        </a:rPr>
                        <a:t>（</a:t>
                      </a:r>
                      <a:r>
                        <a:rPr lang="en-US" sz="1800" kern="100">
                          <a:latin typeface="+mn-lt"/>
                          <a:ea typeface="+mn-ea"/>
                          <a:cs typeface="+mn-ea"/>
                          <a:sym typeface="+mn-lt"/>
                        </a:rPr>
                        <a:t>2200-2599</a:t>
                      </a:r>
                      <a:r>
                        <a:rPr lang="zh-CN" sz="1800" kern="100">
                          <a:latin typeface="+mn-lt"/>
                          <a:ea typeface="+mn-ea"/>
                          <a:cs typeface="+mn-ea"/>
                          <a:sym typeface="+mn-lt"/>
                        </a:rPr>
                        <a:t>）。</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12</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6"/>
                  </a:ext>
                </a:extLst>
              </a:tr>
              <a:tr h="38576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en-US" sz="1800" kern="100">
                          <a:latin typeface="+mn-lt"/>
                          <a:ea typeface="+mn-ea"/>
                          <a:cs typeface="+mn-ea"/>
                          <a:sym typeface="+mn-lt"/>
                        </a:rPr>
                        <a:t>2000-2399</a:t>
                      </a:r>
                      <a:r>
                        <a:rPr lang="zh-CN" sz="1800" kern="100">
                          <a:latin typeface="+mn-lt"/>
                          <a:ea typeface="+mn-ea"/>
                          <a:cs typeface="+mn-ea"/>
                          <a:sym typeface="+mn-lt"/>
                        </a:rPr>
                        <a:t>（</a:t>
                      </a:r>
                      <a:r>
                        <a:rPr lang="en-US" sz="1800" kern="100">
                          <a:latin typeface="+mn-lt"/>
                          <a:ea typeface="+mn-ea"/>
                          <a:cs typeface="+mn-ea"/>
                          <a:sym typeface="+mn-lt"/>
                        </a:rPr>
                        <a:t>1800-2199</a:t>
                      </a:r>
                      <a:r>
                        <a:rPr lang="zh-CN" sz="1800" kern="100">
                          <a:latin typeface="+mn-lt"/>
                          <a:ea typeface="+mn-ea"/>
                          <a:cs typeface="+mn-ea"/>
                          <a:sym typeface="+mn-lt"/>
                        </a:rPr>
                        <a:t>）。</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9</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7"/>
                  </a:ext>
                </a:extLst>
              </a:tr>
              <a:tr h="4288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en-US" sz="1800" kern="100">
                          <a:latin typeface="+mn-lt"/>
                          <a:ea typeface="+mn-ea"/>
                          <a:cs typeface="+mn-ea"/>
                          <a:sym typeface="+mn-lt"/>
                        </a:rPr>
                        <a:t>1600-1999</a:t>
                      </a:r>
                      <a:r>
                        <a:rPr lang="zh-CN" sz="1800" kern="100">
                          <a:latin typeface="+mn-lt"/>
                          <a:ea typeface="+mn-ea"/>
                          <a:cs typeface="+mn-ea"/>
                          <a:sym typeface="+mn-lt"/>
                        </a:rPr>
                        <a:t>（</a:t>
                      </a:r>
                      <a:r>
                        <a:rPr lang="en-US" sz="1800" kern="100">
                          <a:latin typeface="+mn-lt"/>
                          <a:ea typeface="+mn-ea"/>
                          <a:cs typeface="+mn-ea"/>
                          <a:sym typeface="+mn-lt"/>
                        </a:rPr>
                        <a:t>1500-1799</a:t>
                      </a:r>
                      <a:r>
                        <a:rPr lang="zh-CN" sz="1800" kern="100">
                          <a:latin typeface="+mn-lt"/>
                          <a:ea typeface="+mn-ea"/>
                          <a:cs typeface="+mn-ea"/>
                          <a:sym typeface="+mn-lt"/>
                        </a:rPr>
                        <a:t>）。</a:t>
                      </a:r>
                      <a:endParaRPr lang="zh-CN" sz="1800" kern="10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6</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8"/>
                  </a:ext>
                </a:extLst>
              </a:tr>
              <a:tr h="4288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en-US" sz="1800" kern="100" dirty="0">
                          <a:latin typeface="+mn-lt"/>
                          <a:ea typeface="+mn-ea"/>
                          <a:cs typeface="+mn-ea"/>
                          <a:sym typeface="+mn-lt"/>
                        </a:rPr>
                        <a:t>1600</a:t>
                      </a:r>
                      <a:r>
                        <a:rPr lang="zh-CN" sz="1800" kern="100" dirty="0">
                          <a:latin typeface="+mn-lt"/>
                          <a:ea typeface="+mn-ea"/>
                          <a:cs typeface="+mn-ea"/>
                          <a:sym typeface="+mn-lt"/>
                        </a:rPr>
                        <a:t>米以下（</a:t>
                      </a:r>
                      <a:r>
                        <a:rPr lang="en-US" sz="1800" kern="100" dirty="0">
                          <a:latin typeface="+mn-lt"/>
                          <a:ea typeface="+mn-ea"/>
                          <a:cs typeface="+mn-ea"/>
                          <a:sym typeface="+mn-lt"/>
                        </a:rPr>
                        <a:t>1500</a:t>
                      </a:r>
                      <a:r>
                        <a:rPr lang="zh-CN" sz="1800" kern="100" dirty="0">
                          <a:latin typeface="+mn-lt"/>
                          <a:ea typeface="+mn-ea"/>
                          <a:cs typeface="+mn-ea"/>
                          <a:sym typeface="+mn-lt"/>
                        </a:rPr>
                        <a:t>米以下）。</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800" kern="100" dirty="0">
                          <a:latin typeface="+mn-lt"/>
                          <a:ea typeface="+mn-ea"/>
                          <a:cs typeface="+mn-ea"/>
                          <a:sym typeface="+mn-lt"/>
                        </a:rPr>
                        <a:t>3</a:t>
                      </a:r>
                      <a:endParaRPr lang="zh-CN" sz="18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8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7975222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8" name="表格 7"/>
          <p:cNvGraphicFramePr>
            <a:graphicFrameLocks noGrp="1"/>
          </p:cNvGraphicFramePr>
          <p:nvPr>
            <p:extLst>
              <p:ext uri="{D42A27DB-BD31-4B8C-83A1-F6EECF244321}">
                <p14:modId xmlns:p14="http://schemas.microsoft.com/office/powerpoint/2010/main" val="1181309462"/>
              </p:ext>
            </p:extLst>
          </p:nvPr>
        </p:nvGraphicFramePr>
        <p:xfrm>
          <a:off x="506042" y="1298556"/>
          <a:ext cx="10719291" cy="4536114"/>
        </p:xfrm>
        <a:graphic>
          <a:graphicData uri="http://schemas.openxmlformats.org/drawingml/2006/table">
            <a:tbl>
              <a:tblPr>
                <a:tableStyleId>{3C2FFA5D-87B4-456A-9821-1D502468CF0F}</a:tableStyleId>
              </a:tblPr>
              <a:tblGrid>
                <a:gridCol w="1195147">
                  <a:extLst>
                    <a:ext uri="{9D8B030D-6E8A-4147-A177-3AD203B41FA5}">
                      <a16:colId xmlns:a16="http://schemas.microsoft.com/office/drawing/2014/main" val="20000"/>
                    </a:ext>
                  </a:extLst>
                </a:gridCol>
                <a:gridCol w="1130157">
                  <a:extLst>
                    <a:ext uri="{9D8B030D-6E8A-4147-A177-3AD203B41FA5}">
                      <a16:colId xmlns:a16="http://schemas.microsoft.com/office/drawing/2014/main" val="20001"/>
                    </a:ext>
                  </a:extLst>
                </a:gridCol>
                <a:gridCol w="1582221">
                  <a:extLst>
                    <a:ext uri="{9D8B030D-6E8A-4147-A177-3AD203B41FA5}">
                      <a16:colId xmlns:a16="http://schemas.microsoft.com/office/drawing/2014/main" val="20002"/>
                    </a:ext>
                  </a:extLst>
                </a:gridCol>
                <a:gridCol w="5291191">
                  <a:extLst>
                    <a:ext uri="{9D8B030D-6E8A-4147-A177-3AD203B41FA5}">
                      <a16:colId xmlns:a16="http://schemas.microsoft.com/office/drawing/2014/main" val="20003"/>
                    </a:ext>
                  </a:extLst>
                </a:gridCol>
                <a:gridCol w="832206">
                  <a:extLst>
                    <a:ext uri="{9D8B030D-6E8A-4147-A177-3AD203B41FA5}">
                      <a16:colId xmlns:a16="http://schemas.microsoft.com/office/drawing/2014/main" val="20004"/>
                    </a:ext>
                  </a:extLst>
                </a:gridCol>
                <a:gridCol w="688369">
                  <a:extLst>
                    <a:ext uri="{9D8B030D-6E8A-4147-A177-3AD203B41FA5}">
                      <a16:colId xmlns:a16="http://schemas.microsoft.com/office/drawing/2014/main" val="20005"/>
                    </a:ext>
                  </a:extLst>
                </a:gridCol>
              </a:tblGrid>
              <a:tr h="483339">
                <a:tc>
                  <a:txBody>
                    <a:bodyPr/>
                    <a:lstStyle/>
                    <a:p>
                      <a:pPr algn="ctr">
                        <a:lnSpc>
                          <a:spcPct val="130000"/>
                        </a:lnSpc>
                        <a:spcBef>
                          <a:spcPts val="0"/>
                        </a:spcBef>
                        <a:spcAft>
                          <a:spcPts val="0"/>
                        </a:spcAft>
                      </a:pPr>
                      <a:r>
                        <a:rPr lang="zh-CN" sz="1900" kern="100" dirty="0">
                          <a:latin typeface="+mn-lt"/>
                          <a:ea typeface="+mn-ea"/>
                          <a:cs typeface="+mn-ea"/>
                          <a:sym typeface="+mn-lt"/>
                        </a:rPr>
                        <a:t>核心素养</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维度</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给分点</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具体表现</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分值</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评价</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0"/>
                  </a:ext>
                </a:extLst>
              </a:tr>
              <a:tr h="1577977">
                <a:tc rowSpan="4">
                  <a:txBody>
                    <a:bodyPr/>
                    <a:lstStyle/>
                    <a:p>
                      <a:pPr algn="ctr">
                        <a:lnSpc>
                          <a:spcPct val="130000"/>
                        </a:lnSpc>
                        <a:spcBef>
                          <a:spcPct val="0"/>
                        </a:spcBef>
                        <a:spcAft>
                          <a:spcPts val="0"/>
                        </a:spcAft>
                      </a:pPr>
                      <a:endParaRPr lang="en-US" sz="1900" kern="100" dirty="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健</a:t>
                      </a:r>
                      <a:endParaRPr lang="en-US" altLang="zh-CN" sz="1900" kern="100" dirty="0" smtClean="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康</a:t>
                      </a:r>
                      <a:endParaRPr lang="en-US" altLang="zh-CN" sz="1900" kern="100" dirty="0" smtClean="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行</a:t>
                      </a:r>
                      <a:endParaRPr lang="en-US" altLang="zh-CN" sz="1900" kern="100" dirty="0" smtClean="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为</a:t>
                      </a:r>
                      <a:endParaRPr lang="zh-CN" sz="1900" kern="100" dirty="0">
                        <a:latin typeface="+mn-lt"/>
                        <a:ea typeface="+mn-ea"/>
                        <a:cs typeface="+mn-ea"/>
                        <a:sym typeface="+mn-lt"/>
                      </a:endParaRPr>
                    </a:p>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en-US" sz="1900" kern="100" dirty="0" smtClean="0">
                          <a:latin typeface="+mn-lt"/>
                          <a:ea typeface="+mn-ea"/>
                          <a:cs typeface="+mn-ea"/>
                          <a:sym typeface="+mn-lt"/>
                        </a:rPr>
                        <a:t>（</a:t>
                      </a:r>
                      <a:r>
                        <a:rPr lang="en-US" altLang="zh-CN" sz="1900" kern="100" dirty="0" smtClean="0">
                          <a:latin typeface="+mn-lt"/>
                          <a:ea typeface="+mn-ea"/>
                          <a:cs typeface="+mn-ea"/>
                          <a:sym typeface="+mn-lt"/>
                        </a:rPr>
                        <a:t>12</a:t>
                      </a:r>
                      <a:r>
                        <a:rPr lang="zh-CN" altLang="en-US" sz="1900" kern="100" dirty="0" smtClean="0">
                          <a:latin typeface="+mn-lt"/>
                          <a:ea typeface="+mn-ea"/>
                          <a:cs typeface="+mn-ea"/>
                          <a:sym typeface="+mn-lt"/>
                        </a:rPr>
                        <a:t>分）</a:t>
                      </a:r>
                      <a:endParaRPr lang="zh-CN" altLang="zh-CN" sz="1900" kern="100" dirty="0" smtClean="0">
                        <a:latin typeface="+mn-lt"/>
                        <a:ea typeface="+mn-ea"/>
                        <a:cs typeface="+mn-ea"/>
                        <a:sym typeface="+mn-lt"/>
                      </a:endParaRPr>
                    </a:p>
                    <a:p>
                      <a:pPr algn="ctr">
                        <a:lnSpc>
                          <a:spcPct val="130000"/>
                        </a:lnSpc>
                        <a:spcBef>
                          <a:spcPct val="0"/>
                        </a:spcBef>
                        <a:spcAft>
                          <a:spcPts val="0"/>
                        </a:spcAft>
                      </a:pP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4">
                  <a:txBody>
                    <a:bodyPr/>
                    <a:lstStyle/>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zh-CN" sz="1900" kern="100" dirty="0" smtClean="0">
                          <a:latin typeface="+mn-lt"/>
                          <a:ea typeface="+mn-ea"/>
                          <a:cs typeface="+mn-ea"/>
                          <a:sym typeface="+mn-lt"/>
                        </a:rPr>
                        <a:t>健康知识的掌握与运用（</a:t>
                      </a:r>
                      <a:r>
                        <a:rPr lang="en-US" altLang="zh-CN" sz="1900" kern="100" dirty="0" smtClean="0">
                          <a:latin typeface="+mn-lt"/>
                          <a:ea typeface="+mn-ea"/>
                          <a:cs typeface="+mn-ea"/>
                          <a:sym typeface="+mn-lt"/>
                        </a:rPr>
                        <a:t>12</a:t>
                      </a:r>
                      <a:r>
                        <a:rPr lang="zh-CN" altLang="zh-CN" sz="1900" kern="100" dirty="0" smtClean="0">
                          <a:latin typeface="+mn-lt"/>
                          <a:ea typeface="+mn-ea"/>
                          <a:cs typeface="+mn-ea"/>
                          <a:sym typeface="+mn-lt"/>
                        </a:rPr>
                        <a:t>分）</a:t>
                      </a:r>
                    </a:p>
                    <a:p>
                      <a:pPr marL="0" algn="ctr" defTabSz="914400" rtl="0" eaLnBrk="1" latinLnBrk="0" hangingPunct="1">
                        <a:lnSpc>
                          <a:spcPct val="130000"/>
                        </a:lnSpc>
                        <a:spcBef>
                          <a:spcPct val="0"/>
                        </a:spcBef>
                        <a:spcAft>
                          <a:spcPts val="0"/>
                        </a:spcAft>
                      </a:pP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4">
                  <a:txBody>
                    <a:bodyPr/>
                    <a:lstStyle/>
                    <a:p>
                      <a:pPr algn="just">
                        <a:lnSpc>
                          <a:spcPct val="130000"/>
                        </a:lnSpc>
                        <a:spcBef>
                          <a:spcPts val="0"/>
                        </a:spcBef>
                        <a:spcAft>
                          <a:spcPts val="0"/>
                        </a:spcAft>
                      </a:pPr>
                      <a:r>
                        <a:rPr lang="zh-CN" altLang="zh-CN" sz="1900" kern="100" dirty="0" smtClean="0">
                          <a:latin typeface="+mn-lt"/>
                          <a:ea typeface="+mn-ea"/>
                          <a:cs typeface="+mn-ea"/>
                          <a:sym typeface="+mn-lt"/>
                        </a:rPr>
                        <a:t>掌握做准备活动的方法，掌握正确的跑步姿势和呼吸方法（</a:t>
                      </a:r>
                      <a:r>
                        <a:rPr lang="en-US" altLang="zh-CN" sz="1900" kern="100" dirty="0" smtClean="0">
                          <a:latin typeface="+mn-lt"/>
                          <a:ea typeface="+mn-ea"/>
                          <a:cs typeface="+mn-ea"/>
                          <a:sym typeface="+mn-lt"/>
                        </a:rPr>
                        <a:t>12</a:t>
                      </a:r>
                      <a:r>
                        <a:rPr lang="zh-CN" altLang="zh-CN" sz="1900" kern="100" dirty="0" smtClean="0">
                          <a:latin typeface="+mn-lt"/>
                          <a:ea typeface="+mn-ea"/>
                          <a:cs typeface="+mn-ea"/>
                          <a:sym typeface="+mn-lt"/>
                        </a:rPr>
                        <a:t>分）</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nSpc>
                          <a:spcPct val="130000"/>
                        </a:lnSpc>
                        <a:spcBef>
                          <a:spcPts val="0"/>
                        </a:spcBef>
                        <a:spcAft>
                          <a:spcPts val="0"/>
                        </a:spcAft>
                      </a:pPr>
                      <a:r>
                        <a:rPr lang="zh-CN" altLang="zh-CN" sz="1800" kern="1200" dirty="0" smtClean="0">
                          <a:effectLst/>
                          <a:latin typeface="+mn-lt"/>
                          <a:ea typeface="+mn-ea"/>
                          <a:cs typeface="+mn-ea"/>
                          <a:sym typeface="+mn-lt"/>
                        </a:rPr>
                        <a:t>测试前充分做好准备活动：</a:t>
                      </a:r>
                    </a:p>
                    <a:p>
                      <a:pPr>
                        <a:lnSpc>
                          <a:spcPct val="130000"/>
                        </a:lnSpc>
                        <a:spcBef>
                          <a:spcPts val="0"/>
                        </a:spcBef>
                        <a:spcAft>
                          <a:spcPts val="0"/>
                        </a:spcAft>
                      </a:pPr>
                      <a:r>
                        <a:rPr lang="zh-CN" altLang="zh-CN" sz="1800" kern="1200" dirty="0" smtClean="0">
                          <a:effectLst/>
                          <a:latin typeface="+mn-lt"/>
                          <a:ea typeface="+mn-ea"/>
                          <a:cs typeface="+mn-ea"/>
                          <a:sym typeface="+mn-lt"/>
                        </a:rPr>
                        <a:t>肢体姿态：上肢放松，略向前倾；摆臂：肩部放松，以肩关节为肘，以肘发力，前后摆动；</a:t>
                      </a:r>
                    </a:p>
                    <a:p>
                      <a:pPr>
                        <a:lnSpc>
                          <a:spcPct val="130000"/>
                        </a:lnSpc>
                        <a:spcBef>
                          <a:spcPts val="0"/>
                        </a:spcBef>
                        <a:spcAft>
                          <a:spcPts val="0"/>
                        </a:spcAft>
                      </a:pPr>
                      <a:r>
                        <a:rPr lang="zh-CN" altLang="zh-CN" sz="1800" kern="1200" dirty="0" smtClean="0">
                          <a:effectLst/>
                          <a:latin typeface="+mn-lt"/>
                          <a:ea typeface="+mn-ea"/>
                          <a:cs typeface="+mn-ea"/>
                          <a:sym typeface="+mn-lt"/>
                        </a:rPr>
                        <a:t>呼吸：两步一吸，两步一呼；（测试者可以观察被测试者场地测试时的表现，进行打分）。</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900" kern="100" dirty="0" smtClean="0">
                          <a:latin typeface="+mn-lt"/>
                          <a:ea typeface="+mn-ea"/>
                          <a:cs typeface="+mn-ea"/>
                          <a:sym typeface="+mn-lt"/>
                        </a:rPr>
                        <a:t>12</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1"/>
                  </a:ext>
                </a:extLst>
              </a:tr>
              <a:tr h="71745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nSpc>
                          <a:spcPct val="130000"/>
                        </a:lnSpc>
                        <a:spcBef>
                          <a:spcPts val="0"/>
                        </a:spcBef>
                        <a:spcAft>
                          <a:spcPts val="0"/>
                        </a:spcAft>
                      </a:pPr>
                      <a:r>
                        <a:rPr lang="zh-CN" altLang="zh-CN" sz="1800" kern="1200" dirty="0" smtClean="0">
                          <a:effectLst/>
                          <a:latin typeface="+mn-lt"/>
                          <a:ea typeface="+mn-ea"/>
                          <a:cs typeface="+mn-ea"/>
                          <a:sym typeface="+mn-lt"/>
                        </a:rPr>
                        <a:t>准备活动充分，跑姿基本正确，摆臂轻松，步伐有力，呼吸偶然不畅，但能及时调整。</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altLang="zh-CN" sz="1900" kern="100" dirty="0" smtClean="0">
                          <a:latin typeface="+mn-lt"/>
                          <a:ea typeface="+mn-ea"/>
                          <a:cs typeface="+mn-ea"/>
                          <a:sym typeface="+mn-lt"/>
                        </a:rPr>
                        <a:t>9</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4"/>
                  </a:ext>
                </a:extLst>
              </a:tr>
              <a:tr h="766427">
                <a:tc vMerge="1">
                  <a:txBody>
                    <a:bodyPr/>
                    <a:lstStyle/>
                    <a:p>
                      <a:endParaRPr lang="zh-CN" altLang="en-US"/>
                    </a:p>
                  </a:txBody>
                  <a:tcPr/>
                </a:tc>
                <a:tc vMerge="1">
                  <a:txBody>
                    <a:bodyPr/>
                    <a:lstStyle/>
                    <a:p>
                      <a:endParaRPr lang="zh-CN" altLang="en-US"/>
                    </a:p>
                  </a:txBody>
                  <a:tcPr/>
                </a:tc>
                <a:tc vMerge="1">
                  <a:txBody>
                    <a:bodyPr/>
                    <a:lstStyle/>
                    <a:p>
                      <a:endParaRPr lang="zh-CN" sz="1900" kern="100" dirty="0">
                        <a:solidFill>
                          <a:srgbClr val="C00000"/>
                        </a:solidFill>
                        <a:latin typeface="黑体" panose="02010609060101010101" pitchFamily="49" charset="-122"/>
                        <a:ea typeface="黑体" panose="02010609060101010101" pitchFamily="49" charset="-122"/>
                        <a:cs typeface="宋体"/>
                      </a:endParaRPr>
                    </a:p>
                  </a:txBody>
                  <a:tcPr marL="62073" marR="62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做了准备活动，但不充分，身体姿势不正确，呼吸较困难。</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900" kern="100" dirty="0" smtClean="0">
                          <a:latin typeface="+mn-lt"/>
                          <a:ea typeface="+mn-ea"/>
                          <a:cs typeface="+mn-ea"/>
                          <a:sym typeface="+mn-lt"/>
                        </a:rPr>
                        <a:t>6</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5"/>
                  </a:ext>
                </a:extLst>
              </a:tr>
              <a:tr h="7858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没有自觉做准备活动，由于跑姿与呼吸方法不当，导致中止测试。</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altLang="zh-CN" sz="1900" kern="100" dirty="0" smtClean="0">
                          <a:latin typeface="+mn-lt"/>
                          <a:ea typeface="+mn-ea"/>
                          <a:cs typeface="+mn-ea"/>
                          <a:sym typeface="+mn-lt"/>
                        </a:rPr>
                        <a:t>3</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70386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8" name="表格 7"/>
          <p:cNvGraphicFramePr>
            <a:graphicFrameLocks noGrp="1"/>
          </p:cNvGraphicFramePr>
          <p:nvPr>
            <p:extLst>
              <p:ext uri="{D42A27DB-BD31-4B8C-83A1-F6EECF244321}">
                <p14:modId xmlns:p14="http://schemas.microsoft.com/office/powerpoint/2010/main" val="717313230"/>
              </p:ext>
            </p:extLst>
          </p:nvPr>
        </p:nvGraphicFramePr>
        <p:xfrm>
          <a:off x="633677" y="1314274"/>
          <a:ext cx="10678170" cy="3675804"/>
        </p:xfrm>
        <a:graphic>
          <a:graphicData uri="http://schemas.openxmlformats.org/drawingml/2006/table">
            <a:tbl>
              <a:tblPr>
                <a:tableStyleId>{3C2FFA5D-87B4-456A-9821-1D502468CF0F}</a:tableStyleId>
              </a:tblPr>
              <a:tblGrid>
                <a:gridCol w="1287614">
                  <a:extLst>
                    <a:ext uri="{9D8B030D-6E8A-4147-A177-3AD203B41FA5}">
                      <a16:colId xmlns:a16="http://schemas.microsoft.com/office/drawing/2014/main" val="20000"/>
                    </a:ext>
                  </a:extLst>
                </a:gridCol>
                <a:gridCol w="976045">
                  <a:extLst>
                    <a:ext uri="{9D8B030D-6E8A-4147-A177-3AD203B41FA5}">
                      <a16:colId xmlns:a16="http://schemas.microsoft.com/office/drawing/2014/main" val="20001"/>
                    </a:ext>
                  </a:extLst>
                </a:gridCol>
                <a:gridCol w="1469077">
                  <a:extLst>
                    <a:ext uri="{9D8B030D-6E8A-4147-A177-3AD203B41FA5}">
                      <a16:colId xmlns:a16="http://schemas.microsoft.com/office/drawing/2014/main" val="20002"/>
                    </a:ext>
                  </a:extLst>
                </a:gridCol>
                <a:gridCol w="5414585">
                  <a:extLst>
                    <a:ext uri="{9D8B030D-6E8A-4147-A177-3AD203B41FA5}">
                      <a16:colId xmlns:a16="http://schemas.microsoft.com/office/drawing/2014/main" val="20003"/>
                    </a:ext>
                  </a:extLst>
                </a:gridCol>
                <a:gridCol w="811658">
                  <a:extLst>
                    <a:ext uri="{9D8B030D-6E8A-4147-A177-3AD203B41FA5}">
                      <a16:colId xmlns:a16="http://schemas.microsoft.com/office/drawing/2014/main" val="20004"/>
                    </a:ext>
                  </a:extLst>
                </a:gridCol>
                <a:gridCol w="719191">
                  <a:extLst>
                    <a:ext uri="{9D8B030D-6E8A-4147-A177-3AD203B41FA5}">
                      <a16:colId xmlns:a16="http://schemas.microsoft.com/office/drawing/2014/main" val="20005"/>
                    </a:ext>
                  </a:extLst>
                </a:gridCol>
              </a:tblGrid>
              <a:tr h="483339">
                <a:tc>
                  <a:txBody>
                    <a:bodyPr/>
                    <a:lstStyle/>
                    <a:p>
                      <a:pPr algn="ctr">
                        <a:lnSpc>
                          <a:spcPct val="130000"/>
                        </a:lnSpc>
                        <a:spcBef>
                          <a:spcPts val="0"/>
                        </a:spcBef>
                        <a:spcAft>
                          <a:spcPts val="0"/>
                        </a:spcAft>
                      </a:pPr>
                      <a:r>
                        <a:rPr lang="zh-CN" sz="1900" kern="100" dirty="0">
                          <a:latin typeface="+mn-lt"/>
                          <a:ea typeface="+mn-ea"/>
                          <a:cs typeface="+mn-ea"/>
                          <a:sym typeface="+mn-lt"/>
                        </a:rPr>
                        <a:t>核心素养</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维度</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给分点</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具体表现</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分值</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gn="ctr">
                        <a:lnSpc>
                          <a:spcPct val="130000"/>
                        </a:lnSpc>
                        <a:spcBef>
                          <a:spcPts val="0"/>
                        </a:spcBef>
                        <a:spcAft>
                          <a:spcPts val="0"/>
                        </a:spcAft>
                      </a:pPr>
                      <a:r>
                        <a:rPr lang="zh-CN" sz="1900" kern="100" dirty="0">
                          <a:latin typeface="+mn-lt"/>
                          <a:ea typeface="+mn-ea"/>
                          <a:cs typeface="+mn-ea"/>
                          <a:sym typeface="+mn-lt"/>
                        </a:rPr>
                        <a:t>评价</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0"/>
                  </a:ext>
                </a:extLst>
              </a:tr>
              <a:tr h="735014">
                <a:tc rowSpan="5">
                  <a:txBody>
                    <a:bodyPr/>
                    <a:lstStyle/>
                    <a:p>
                      <a:pPr algn="ctr">
                        <a:lnSpc>
                          <a:spcPct val="130000"/>
                        </a:lnSpc>
                        <a:spcBef>
                          <a:spcPct val="0"/>
                        </a:spcBef>
                        <a:spcAft>
                          <a:spcPts val="0"/>
                        </a:spcAft>
                      </a:pPr>
                      <a:endParaRPr lang="en-US" sz="1900" kern="100" dirty="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体</a:t>
                      </a:r>
                      <a:endParaRPr lang="en-US" altLang="zh-CN" sz="1900" kern="100" dirty="0" smtClean="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育</a:t>
                      </a:r>
                      <a:endParaRPr lang="en-US" altLang="zh-CN" sz="1900" kern="100" dirty="0" smtClean="0">
                        <a:latin typeface="+mn-lt"/>
                        <a:ea typeface="+mn-ea"/>
                        <a:cs typeface="+mn-ea"/>
                        <a:sym typeface="+mn-lt"/>
                      </a:endParaRPr>
                    </a:p>
                    <a:p>
                      <a:pPr algn="ctr">
                        <a:lnSpc>
                          <a:spcPct val="130000"/>
                        </a:lnSpc>
                        <a:spcBef>
                          <a:spcPct val="0"/>
                        </a:spcBef>
                        <a:spcAft>
                          <a:spcPts val="0"/>
                        </a:spcAft>
                      </a:pPr>
                      <a:r>
                        <a:rPr lang="zh-CN" altLang="en-US" sz="1900" kern="100" dirty="0" smtClean="0">
                          <a:latin typeface="+mn-lt"/>
                          <a:ea typeface="+mn-ea"/>
                          <a:cs typeface="+mn-ea"/>
                          <a:sym typeface="+mn-lt"/>
                        </a:rPr>
                        <a:t>品</a:t>
                      </a:r>
                      <a:endParaRPr lang="en-US" altLang="zh-CN" sz="1900" kern="100" dirty="0" smtClean="0">
                        <a:latin typeface="+mn-lt"/>
                        <a:ea typeface="+mn-ea"/>
                        <a:cs typeface="+mn-ea"/>
                        <a:sym typeface="+mn-lt"/>
                      </a:endParaRPr>
                    </a:p>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en-US" sz="1900" kern="100" dirty="0" smtClean="0">
                          <a:latin typeface="+mn-lt"/>
                          <a:ea typeface="+mn-ea"/>
                          <a:cs typeface="+mn-ea"/>
                          <a:sym typeface="+mn-lt"/>
                        </a:rPr>
                        <a:t>德</a:t>
                      </a:r>
                      <a:endParaRPr lang="en-US" altLang="zh-CN" sz="1900" kern="100" dirty="0" smtClean="0">
                        <a:latin typeface="+mn-lt"/>
                        <a:ea typeface="+mn-ea"/>
                        <a:cs typeface="+mn-ea"/>
                        <a:sym typeface="+mn-lt"/>
                      </a:endParaRPr>
                    </a:p>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zh-CN" sz="1900" kern="100" dirty="0" smtClean="0">
                          <a:latin typeface="+mn-lt"/>
                          <a:ea typeface="+mn-ea"/>
                          <a:cs typeface="+mn-ea"/>
                          <a:sym typeface="+mn-lt"/>
                        </a:rPr>
                        <a:t>（</a:t>
                      </a:r>
                      <a:r>
                        <a:rPr lang="en-US" altLang="zh-CN" sz="1900" kern="100" dirty="0" smtClean="0">
                          <a:latin typeface="+mn-lt"/>
                          <a:ea typeface="+mn-ea"/>
                          <a:cs typeface="+mn-ea"/>
                          <a:sym typeface="+mn-lt"/>
                        </a:rPr>
                        <a:t>10</a:t>
                      </a:r>
                      <a:r>
                        <a:rPr lang="zh-CN" altLang="zh-CN" sz="1900" kern="100" dirty="0" smtClean="0">
                          <a:latin typeface="+mn-lt"/>
                          <a:ea typeface="+mn-ea"/>
                          <a:cs typeface="+mn-ea"/>
                          <a:sym typeface="+mn-lt"/>
                        </a:rPr>
                        <a:t>分）</a:t>
                      </a:r>
                    </a:p>
                    <a:p>
                      <a:pPr algn="ctr">
                        <a:lnSpc>
                          <a:spcPct val="130000"/>
                        </a:lnSpc>
                        <a:spcBef>
                          <a:spcPct val="0"/>
                        </a:spcBef>
                        <a:spcAft>
                          <a:spcPts val="0"/>
                        </a:spcAft>
                      </a:pP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5">
                  <a:txBody>
                    <a:bodyPr/>
                    <a:lstStyle/>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zh-CN" sz="1900" kern="100" dirty="0" smtClean="0">
                          <a:latin typeface="+mn-lt"/>
                          <a:ea typeface="+mn-ea"/>
                          <a:cs typeface="+mn-ea"/>
                          <a:sym typeface="+mn-lt"/>
                        </a:rPr>
                        <a:t>体育精神</a:t>
                      </a:r>
                      <a:endParaRPr lang="en-US" altLang="zh-CN" sz="1900" kern="100" dirty="0" smtClean="0">
                        <a:latin typeface="+mn-lt"/>
                        <a:ea typeface="+mn-ea"/>
                        <a:cs typeface="+mn-ea"/>
                        <a:sym typeface="+mn-lt"/>
                      </a:endParaRPr>
                    </a:p>
                    <a:p>
                      <a:pPr marL="0" marR="0" lvl="0" indent="0" algn="ctr" defTabSz="914400" rtl="0" eaLnBrk="1" fontAlgn="auto" latinLnBrk="0" hangingPunct="1">
                        <a:lnSpc>
                          <a:spcPct val="130000"/>
                        </a:lnSpc>
                        <a:spcBef>
                          <a:spcPct val="0"/>
                        </a:spcBef>
                        <a:spcAft>
                          <a:spcPts val="0"/>
                        </a:spcAft>
                        <a:buClrTx/>
                        <a:buSzTx/>
                        <a:buFontTx/>
                        <a:buNone/>
                        <a:tabLst/>
                        <a:defRPr/>
                      </a:pPr>
                      <a:r>
                        <a:rPr lang="zh-CN" altLang="zh-CN" sz="1900" kern="100" dirty="0" smtClean="0">
                          <a:latin typeface="+mn-lt"/>
                          <a:ea typeface="+mn-ea"/>
                          <a:cs typeface="+mn-ea"/>
                          <a:sym typeface="+mn-lt"/>
                        </a:rPr>
                        <a:t>（</a:t>
                      </a:r>
                      <a:r>
                        <a:rPr lang="en-US" altLang="zh-CN" sz="1900" kern="100" dirty="0" smtClean="0">
                          <a:latin typeface="+mn-lt"/>
                          <a:ea typeface="+mn-ea"/>
                          <a:cs typeface="+mn-ea"/>
                          <a:sym typeface="+mn-lt"/>
                        </a:rPr>
                        <a:t>10</a:t>
                      </a:r>
                      <a:r>
                        <a:rPr lang="zh-CN" altLang="zh-CN" sz="1900" kern="100" dirty="0" smtClean="0">
                          <a:latin typeface="+mn-lt"/>
                          <a:ea typeface="+mn-ea"/>
                          <a:cs typeface="+mn-ea"/>
                          <a:sym typeface="+mn-lt"/>
                        </a:rPr>
                        <a:t>分）</a:t>
                      </a:r>
                    </a:p>
                    <a:p>
                      <a:pPr marL="0" algn="ctr" defTabSz="914400" rtl="0" eaLnBrk="1" latinLnBrk="0" hangingPunct="1">
                        <a:lnSpc>
                          <a:spcPct val="130000"/>
                        </a:lnSpc>
                        <a:spcBef>
                          <a:spcPct val="0"/>
                        </a:spcBef>
                        <a:spcAft>
                          <a:spcPts val="0"/>
                        </a:spcAft>
                      </a:pP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rowSpan="5">
                  <a:txBody>
                    <a:bodyPr/>
                    <a:lstStyle/>
                    <a:p>
                      <a:pPr algn="just">
                        <a:lnSpc>
                          <a:spcPct val="130000"/>
                        </a:lnSpc>
                        <a:spcBef>
                          <a:spcPts val="0"/>
                        </a:spcBef>
                        <a:spcAft>
                          <a:spcPts val="0"/>
                        </a:spcAft>
                      </a:pPr>
                      <a:r>
                        <a:rPr lang="zh-CN" altLang="zh-CN" sz="1900" kern="100" dirty="0" smtClean="0">
                          <a:latin typeface="+mn-lt"/>
                          <a:ea typeface="+mn-ea"/>
                          <a:cs typeface="+mn-ea"/>
                          <a:sym typeface="+mn-lt"/>
                        </a:rPr>
                        <a:t>面对耐力素质测试难度的态度</a:t>
                      </a:r>
                      <a:endParaRPr lang="en-US" altLang="zh-CN" sz="1900" kern="100" dirty="0" smtClean="0">
                        <a:latin typeface="+mn-lt"/>
                        <a:ea typeface="+mn-ea"/>
                        <a:cs typeface="+mn-ea"/>
                        <a:sym typeface="+mn-lt"/>
                      </a:endParaRPr>
                    </a:p>
                    <a:p>
                      <a:pPr algn="just">
                        <a:lnSpc>
                          <a:spcPct val="130000"/>
                        </a:lnSpc>
                        <a:spcBef>
                          <a:spcPts val="0"/>
                        </a:spcBef>
                        <a:spcAft>
                          <a:spcPts val="0"/>
                        </a:spcAft>
                      </a:pPr>
                      <a:r>
                        <a:rPr lang="zh-CN" altLang="zh-CN" sz="1900" kern="100" dirty="0" smtClean="0">
                          <a:latin typeface="+mn-lt"/>
                          <a:ea typeface="+mn-ea"/>
                          <a:cs typeface="+mn-ea"/>
                          <a:sym typeface="+mn-lt"/>
                        </a:rPr>
                        <a:t>（</a:t>
                      </a:r>
                      <a:r>
                        <a:rPr lang="en-US" altLang="zh-CN" sz="1900" kern="100" dirty="0" smtClean="0">
                          <a:latin typeface="+mn-lt"/>
                          <a:ea typeface="+mn-ea"/>
                          <a:cs typeface="+mn-ea"/>
                          <a:sym typeface="+mn-lt"/>
                        </a:rPr>
                        <a:t>10</a:t>
                      </a:r>
                      <a:r>
                        <a:rPr lang="zh-CN" altLang="zh-CN" sz="1900" kern="100" dirty="0" smtClean="0">
                          <a:latin typeface="+mn-lt"/>
                          <a:ea typeface="+mn-ea"/>
                          <a:cs typeface="+mn-ea"/>
                          <a:sym typeface="+mn-lt"/>
                        </a:rPr>
                        <a:t>分）</a:t>
                      </a:r>
                      <a:endParaRPr lang="zh-CN" sz="1900" kern="100" dirty="0">
                        <a:solidFill>
                          <a:srgbClr val="C00000"/>
                        </a:solidFill>
                        <a:latin typeface="+mn-lt"/>
                        <a:ea typeface="+mn-ea"/>
                        <a:cs typeface="+mn-ea"/>
                        <a:sym typeface="+mn-lt"/>
                      </a:endParaRPr>
                    </a:p>
                  </a:txBody>
                  <a:tcPr marL="62073" marR="62073" marT="0" marB="0" anchor="ctr">
                    <a:solidFill>
                      <a:schemeClr val="accent4">
                        <a:lumMod val="40000"/>
                        <a:lumOff val="60000"/>
                      </a:schemeClr>
                    </a:solidFill>
                  </a:tcPr>
                </a:tc>
                <a:tc>
                  <a:txBody>
                    <a:bodyPr/>
                    <a:lstStyle/>
                    <a:p>
                      <a:pPr>
                        <a:lnSpc>
                          <a:spcPct val="130000"/>
                        </a:lnSpc>
                        <a:spcBef>
                          <a:spcPts val="0"/>
                        </a:spcBef>
                        <a:spcAft>
                          <a:spcPts val="0"/>
                        </a:spcAft>
                      </a:pPr>
                      <a:r>
                        <a:rPr lang="zh-CN" altLang="zh-CN" sz="1800" kern="1200" dirty="0" smtClean="0">
                          <a:effectLst/>
                          <a:latin typeface="+mn-lt"/>
                          <a:ea typeface="+mn-ea"/>
                          <a:cs typeface="+mn-ea"/>
                          <a:sym typeface="+mn-lt"/>
                        </a:rPr>
                        <a:t>在测试中，能够积极的克服不良反应，充分展现顽强的意志品质，坚持完成任务。</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900" kern="100" dirty="0" smtClean="0">
                          <a:latin typeface="+mn-lt"/>
                          <a:ea typeface="+mn-ea"/>
                          <a:cs typeface="+mn-ea"/>
                          <a:sym typeface="+mn-lt"/>
                        </a:rPr>
                        <a:t>10</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1"/>
                  </a:ext>
                </a:extLst>
              </a:tr>
              <a:tr h="51435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nSpc>
                          <a:spcPct val="130000"/>
                        </a:lnSpc>
                        <a:spcBef>
                          <a:spcPts val="0"/>
                        </a:spcBef>
                        <a:spcAft>
                          <a:spcPts val="0"/>
                        </a:spcAft>
                      </a:pPr>
                      <a:r>
                        <a:rPr lang="zh-CN" altLang="zh-CN" sz="1800" kern="1200" dirty="0" smtClean="0">
                          <a:effectLst/>
                          <a:latin typeface="+mn-lt"/>
                          <a:ea typeface="+mn-ea"/>
                          <a:cs typeface="+mn-ea"/>
                          <a:sym typeface="+mn-lt"/>
                        </a:rPr>
                        <a:t>在测试中，积极进取，发挥自己最大的力量。</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altLang="zh-CN" sz="1900" kern="100" dirty="0" smtClean="0">
                          <a:latin typeface="+mn-lt"/>
                          <a:ea typeface="+mn-ea"/>
                          <a:cs typeface="+mn-ea"/>
                          <a:sym typeface="+mn-lt"/>
                        </a:rPr>
                        <a:t>8</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4"/>
                  </a:ext>
                </a:extLst>
              </a:tr>
              <a:tr h="485775">
                <a:tc vMerge="1">
                  <a:txBody>
                    <a:bodyPr/>
                    <a:lstStyle/>
                    <a:p>
                      <a:endParaRPr lang="zh-CN" altLang="en-US"/>
                    </a:p>
                  </a:txBody>
                  <a:tcPr/>
                </a:tc>
                <a:tc vMerge="1">
                  <a:txBody>
                    <a:bodyPr/>
                    <a:lstStyle/>
                    <a:p>
                      <a:endParaRPr lang="zh-CN" altLang="en-US"/>
                    </a:p>
                  </a:txBody>
                  <a:tcPr/>
                </a:tc>
                <a:tc vMerge="1">
                  <a:txBody>
                    <a:bodyPr/>
                    <a:lstStyle/>
                    <a:p>
                      <a:endParaRPr lang="zh-CN" sz="1900" kern="100" dirty="0">
                        <a:solidFill>
                          <a:srgbClr val="C00000"/>
                        </a:solidFill>
                        <a:latin typeface="黑体" panose="02010609060101010101" pitchFamily="49" charset="-122"/>
                        <a:ea typeface="黑体" panose="02010609060101010101" pitchFamily="49" charset="-122"/>
                        <a:cs typeface="宋体"/>
                      </a:endParaRPr>
                    </a:p>
                  </a:txBody>
                  <a:tcPr marL="62073" marR="620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敢于面对本次测试。</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sz="1900" kern="100" dirty="0" smtClean="0">
                          <a:latin typeface="+mn-lt"/>
                          <a:ea typeface="+mn-ea"/>
                          <a:cs typeface="+mn-ea"/>
                          <a:sym typeface="+mn-lt"/>
                        </a:rPr>
                        <a:t>6</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5"/>
                  </a:ext>
                </a:extLst>
              </a:tr>
              <a:tr h="72866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在测试开始时知难而退，出现紧张，不想参加的情形。</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altLang="zh-CN" sz="1900" kern="100" dirty="0" smtClean="0">
                          <a:latin typeface="+mn-lt"/>
                          <a:ea typeface="+mn-ea"/>
                          <a:cs typeface="+mn-ea"/>
                          <a:sym typeface="+mn-lt"/>
                        </a:rPr>
                        <a:t>4</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6"/>
                  </a:ext>
                </a:extLst>
              </a:tr>
              <a:tr h="72866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zh-CN" sz="1800" kern="1200" dirty="0" smtClean="0">
                          <a:effectLst/>
                          <a:latin typeface="+mn-lt"/>
                          <a:ea typeface="+mn-ea"/>
                          <a:cs typeface="+mn-ea"/>
                          <a:sym typeface="+mn-lt"/>
                        </a:rPr>
                        <a:t>在测试开始时畏难怕苦，因为过于紧张，最终没有参加测试。</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marL="0" algn="ctr" defTabSz="914400" rtl="0" eaLnBrk="1" latinLnBrk="0" hangingPunct="1">
                        <a:lnSpc>
                          <a:spcPct val="130000"/>
                        </a:lnSpc>
                        <a:spcBef>
                          <a:spcPts val="0"/>
                        </a:spcBef>
                        <a:spcAft>
                          <a:spcPts val="0"/>
                        </a:spcAft>
                      </a:pPr>
                      <a:r>
                        <a:rPr lang="en-US" altLang="zh-CN" sz="1900" kern="100" dirty="0" smtClean="0">
                          <a:latin typeface="+mn-lt"/>
                          <a:ea typeface="+mn-ea"/>
                          <a:cs typeface="+mn-ea"/>
                          <a:sym typeface="+mn-lt"/>
                        </a:rPr>
                        <a:t>0</a:t>
                      </a:r>
                      <a:endParaRPr lang="zh-CN" sz="1900" kern="100" dirty="0">
                        <a:solidFill>
                          <a:schemeClr val="tx1"/>
                        </a:solidFill>
                        <a:latin typeface="+mn-lt"/>
                        <a:ea typeface="+mn-ea"/>
                        <a:cs typeface="+mn-ea"/>
                        <a:sym typeface="+mn-lt"/>
                      </a:endParaRPr>
                    </a:p>
                  </a:txBody>
                  <a:tcPr marL="68580" marR="68580" marT="0" marB="0" anchor="ctr">
                    <a:solidFill>
                      <a:schemeClr val="accent4">
                        <a:lumMod val="40000"/>
                        <a:lumOff val="60000"/>
                      </a:schemeClr>
                    </a:solidFill>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L="62073" marR="62073" marT="0" marB="0" anchor="c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372827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75820" name="Rectangle 6"/>
          <p:cNvSpPr>
            <a:spLocks noChangeArrowheads="1"/>
          </p:cNvSpPr>
          <p:nvPr/>
        </p:nvSpPr>
        <p:spPr bwMode="auto">
          <a:xfrm>
            <a:off x="1249999" y="1473383"/>
            <a:ext cx="7004819" cy="3423736"/>
          </a:xfrm>
          <a:prstGeom prst="rect">
            <a:avLst/>
          </a:prstGeom>
          <a:noFill/>
          <a:ln w="9525">
            <a:noFill/>
            <a:miter lim="800000"/>
            <a:headEnd/>
            <a:tailEnd/>
          </a:ln>
        </p:spPr>
        <p:txBody>
          <a:bodyPr wrap="square" lIns="121899" tIns="60949" rIns="121899" bIns="60949" anchor="ctr">
            <a:spAutoFit/>
          </a:bodyPr>
          <a:lstStyle/>
          <a:p>
            <a:pPr indent="406329">
              <a:lnSpc>
                <a:spcPct val="130000"/>
              </a:lnSpc>
            </a:pPr>
            <a:r>
              <a:rPr lang="zh-CN" altLang="en-US" sz="2800" b="1" dirty="0">
                <a:solidFill>
                  <a:srgbClr val="C00000"/>
                </a:solidFill>
                <a:effectLst>
                  <a:outerShdw blurRad="38100" dist="38100" dir="2700000" algn="tl">
                    <a:srgbClr val="000000">
                      <a:alpha val="43137"/>
                    </a:srgbClr>
                  </a:outerShdw>
                </a:effectLst>
                <a:cs typeface="+mn-ea"/>
                <a:sym typeface="+mn-lt"/>
              </a:rPr>
              <a:t>体能模块学业</a:t>
            </a:r>
            <a:r>
              <a:rPr lang="zh-CN" altLang="en-US" sz="2800" b="1" dirty="0" smtClean="0">
                <a:solidFill>
                  <a:srgbClr val="C00000"/>
                </a:solidFill>
                <a:effectLst>
                  <a:outerShdw blurRad="38100" dist="38100" dir="2700000" algn="tl">
                    <a:srgbClr val="000000">
                      <a:alpha val="43137"/>
                    </a:srgbClr>
                  </a:outerShdw>
                </a:effectLst>
                <a:cs typeface="+mn-ea"/>
                <a:sym typeface="+mn-lt"/>
              </a:rPr>
              <a:t>质量的等级标准</a:t>
            </a:r>
            <a:r>
              <a:rPr lang="zh-CN" altLang="en-US" sz="2800" dirty="0" smtClean="0">
                <a:solidFill>
                  <a:srgbClr val="C00000"/>
                </a:solidFill>
                <a:cs typeface="+mn-ea"/>
                <a:sym typeface="+mn-lt"/>
              </a:rPr>
              <a:t>：</a:t>
            </a:r>
            <a:endParaRPr lang="zh-CN" altLang="zh-CN" sz="2800" dirty="0">
              <a:solidFill>
                <a:srgbClr val="C00000"/>
              </a:solidFill>
              <a:cs typeface="+mn-ea"/>
              <a:sym typeface="+mn-lt"/>
            </a:endParaRPr>
          </a:p>
          <a:p>
            <a:pPr indent="406329">
              <a:lnSpc>
                <a:spcPct val="130000"/>
              </a:lnSpc>
            </a:pPr>
            <a:r>
              <a:rPr lang="zh-CN" altLang="zh-CN" sz="2800" dirty="0">
                <a:solidFill>
                  <a:srgbClr val="000000"/>
                </a:solidFill>
                <a:cs typeface="+mn-ea"/>
                <a:sym typeface="+mn-lt"/>
              </a:rPr>
              <a:t>水平</a:t>
            </a:r>
            <a:r>
              <a:rPr lang="en-US" altLang="zh-CN" sz="2800" dirty="0">
                <a:solidFill>
                  <a:srgbClr val="000000"/>
                </a:solidFill>
                <a:cs typeface="+mn-ea"/>
                <a:sym typeface="+mn-lt"/>
              </a:rPr>
              <a:t>1</a:t>
            </a:r>
            <a:r>
              <a:rPr lang="zh-CN" altLang="en-US" sz="2800" dirty="0">
                <a:solidFill>
                  <a:srgbClr val="000000"/>
                </a:solidFill>
                <a:cs typeface="+mn-ea"/>
                <a:sym typeface="+mn-lt"/>
              </a:rPr>
              <a:t>：低于</a:t>
            </a:r>
            <a:r>
              <a:rPr lang="en-US" altLang="zh-CN" sz="2800" dirty="0">
                <a:solidFill>
                  <a:srgbClr val="000000"/>
                </a:solidFill>
                <a:cs typeface="+mn-ea"/>
                <a:sym typeface="+mn-lt"/>
              </a:rPr>
              <a:t>20</a:t>
            </a:r>
            <a:r>
              <a:rPr lang="zh-CN" altLang="en-US" sz="2800" dirty="0">
                <a:solidFill>
                  <a:srgbClr val="000000"/>
                </a:solidFill>
                <a:cs typeface="+mn-ea"/>
                <a:sym typeface="+mn-lt"/>
              </a:rPr>
              <a:t>分。</a:t>
            </a:r>
            <a:endParaRPr lang="zh-CN" altLang="en-US" sz="2800" dirty="0">
              <a:cs typeface="+mn-ea"/>
              <a:sym typeface="+mn-lt"/>
            </a:endParaRPr>
          </a:p>
          <a:p>
            <a:pPr indent="406329">
              <a:lnSpc>
                <a:spcPct val="130000"/>
              </a:lnSpc>
            </a:pPr>
            <a:r>
              <a:rPr lang="zh-CN" altLang="en-US" sz="2800" dirty="0">
                <a:solidFill>
                  <a:srgbClr val="000000"/>
                </a:solidFill>
                <a:cs typeface="+mn-ea"/>
                <a:sym typeface="+mn-lt"/>
              </a:rPr>
              <a:t>水平</a:t>
            </a:r>
            <a:r>
              <a:rPr lang="en-US" altLang="zh-CN" sz="2800" dirty="0">
                <a:solidFill>
                  <a:srgbClr val="000000"/>
                </a:solidFill>
                <a:cs typeface="+mn-ea"/>
                <a:sym typeface="+mn-lt"/>
              </a:rPr>
              <a:t>2</a:t>
            </a:r>
            <a:r>
              <a:rPr lang="zh-CN" altLang="en-US" sz="2800" dirty="0">
                <a:solidFill>
                  <a:srgbClr val="000000"/>
                </a:solidFill>
                <a:cs typeface="+mn-ea"/>
                <a:sym typeface="+mn-lt"/>
              </a:rPr>
              <a:t>：</a:t>
            </a:r>
            <a:r>
              <a:rPr lang="en-US" altLang="zh-CN" sz="2800" dirty="0" smtClean="0">
                <a:solidFill>
                  <a:srgbClr val="000000"/>
                </a:solidFill>
                <a:cs typeface="+mn-ea"/>
                <a:sym typeface="+mn-lt"/>
              </a:rPr>
              <a:t>21-35</a:t>
            </a:r>
            <a:r>
              <a:rPr lang="zh-CN" altLang="en-US" sz="2800" dirty="0" smtClean="0">
                <a:solidFill>
                  <a:srgbClr val="000000"/>
                </a:solidFill>
                <a:cs typeface="+mn-ea"/>
                <a:sym typeface="+mn-lt"/>
              </a:rPr>
              <a:t>分</a:t>
            </a:r>
            <a:r>
              <a:rPr lang="zh-CN" altLang="en-US" sz="2800" dirty="0">
                <a:solidFill>
                  <a:srgbClr val="000000"/>
                </a:solidFill>
                <a:cs typeface="+mn-ea"/>
                <a:sym typeface="+mn-lt"/>
              </a:rPr>
              <a:t>。</a:t>
            </a:r>
            <a:endParaRPr lang="zh-CN" altLang="en-US" sz="2800" dirty="0">
              <a:cs typeface="+mn-ea"/>
              <a:sym typeface="+mn-lt"/>
            </a:endParaRPr>
          </a:p>
          <a:p>
            <a:pPr indent="406329">
              <a:lnSpc>
                <a:spcPct val="130000"/>
              </a:lnSpc>
            </a:pPr>
            <a:r>
              <a:rPr lang="zh-CN" altLang="en-US" sz="2800" dirty="0">
                <a:solidFill>
                  <a:srgbClr val="000000"/>
                </a:solidFill>
                <a:cs typeface="+mn-ea"/>
                <a:sym typeface="+mn-lt"/>
              </a:rPr>
              <a:t>水平</a:t>
            </a:r>
            <a:r>
              <a:rPr lang="en-US" altLang="zh-CN" sz="2800" dirty="0">
                <a:solidFill>
                  <a:srgbClr val="000000"/>
                </a:solidFill>
                <a:cs typeface="+mn-ea"/>
                <a:sym typeface="+mn-lt"/>
              </a:rPr>
              <a:t>3</a:t>
            </a:r>
            <a:r>
              <a:rPr lang="zh-CN" altLang="en-US" sz="2800" dirty="0">
                <a:solidFill>
                  <a:srgbClr val="000000"/>
                </a:solidFill>
                <a:cs typeface="+mn-ea"/>
                <a:sym typeface="+mn-lt"/>
              </a:rPr>
              <a:t>：</a:t>
            </a:r>
            <a:r>
              <a:rPr lang="en-US" altLang="zh-CN" sz="2800" dirty="0" smtClean="0">
                <a:solidFill>
                  <a:srgbClr val="000000"/>
                </a:solidFill>
                <a:cs typeface="+mn-ea"/>
                <a:sym typeface="+mn-lt"/>
              </a:rPr>
              <a:t>36-50</a:t>
            </a:r>
            <a:r>
              <a:rPr lang="zh-CN" altLang="en-US" sz="2800" dirty="0">
                <a:solidFill>
                  <a:srgbClr val="000000"/>
                </a:solidFill>
                <a:cs typeface="+mn-ea"/>
                <a:sym typeface="+mn-lt"/>
              </a:rPr>
              <a:t>分。</a:t>
            </a:r>
            <a:endParaRPr lang="zh-CN" altLang="en-US" sz="2800" dirty="0">
              <a:cs typeface="+mn-ea"/>
              <a:sym typeface="+mn-lt"/>
            </a:endParaRPr>
          </a:p>
          <a:p>
            <a:pPr indent="406329">
              <a:lnSpc>
                <a:spcPct val="130000"/>
              </a:lnSpc>
            </a:pPr>
            <a:r>
              <a:rPr lang="zh-CN" altLang="en-US" sz="2800" dirty="0">
                <a:solidFill>
                  <a:srgbClr val="000000"/>
                </a:solidFill>
                <a:cs typeface="+mn-ea"/>
                <a:sym typeface="+mn-lt"/>
              </a:rPr>
              <a:t>水平</a:t>
            </a:r>
            <a:r>
              <a:rPr lang="en-US" altLang="zh-CN" sz="2800" dirty="0">
                <a:solidFill>
                  <a:srgbClr val="000000"/>
                </a:solidFill>
                <a:cs typeface="+mn-ea"/>
                <a:sym typeface="+mn-lt"/>
              </a:rPr>
              <a:t>4</a:t>
            </a:r>
            <a:r>
              <a:rPr lang="zh-CN" altLang="en-US" sz="2800" dirty="0" smtClean="0">
                <a:solidFill>
                  <a:srgbClr val="000000"/>
                </a:solidFill>
                <a:cs typeface="+mn-ea"/>
                <a:sym typeface="+mn-lt"/>
              </a:rPr>
              <a:t>：</a:t>
            </a:r>
            <a:r>
              <a:rPr lang="en-US" altLang="zh-CN" sz="2800" dirty="0" smtClean="0">
                <a:solidFill>
                  <a:srgbClr val="000000"/>
                </a:solidFill>
                <a:cs typeface="+mn-ea"/>
                <a:sym typeface="+mn-lt"/>
              </a:rPr>
              <a:t>51-75</a:t>
            </a:r>
            <a:r>
              <a:rPr lang="zh-CN" altLang="en-US" sz="2800" dirty="0" smtClean="0">
                <a:solidFill>
                  <a:srgbClr val="000000"/>
                </a:solidFill>
                <a:cs typeface="+mn-ea"/>
                <a:sym typeface="+mn-lt"/>
              </a:rPr>
              <a:t>分</a:t>
            </a:r>
            <a:r>
              <a:rPr lang="zh-CN" altLang="en-US" sz="2800" dirty="0">
                <a:solidFill>
                  <a:srgbClr val="000000"/>
                </a:solidFill>
                <a:cs typeface="+mn-ea"/>
                <a:sym typeface="+mn-lt"/>
              </a:rPr>
              <a:t>。</a:t>
            </a:r>
            <a:endParaRPr lang="zh-CN" altLang="en-US" sz="2800" dirty="0">
              <a:cs typeface="+mn-ea"/>
              <a:sym typeface="+mn-lt"/>
            </a:endParaRPr>
          </a:p>
          <a:p>
            <a:pPr indent="406329">
              <a:lnSpc>
                <a:spcPct val="130000"/>
              </a:lnSpc>
            </a:pPr>
            <a:r>
              <a:rPr lang="zh-CN" altLang="en-US" sz="2800" dirty="0">
                <a:solidFill>
                  <a:srgbClr val="000000"/>
                </a:solidFill>
                <a:cs typeface="+mn-ea"/>
                <a:sym typeface="+mn-lt"/>
              </a:rPr>
              <a:t>水平</a:t>
            </a:r>
            <a:r>
              <a:rPr lang="en-US" altLang="zh-CN" sz="2800" dirty="0">
                <a:solidFill>
                  <a:srgbClr val="000000"/>
                </a:solidFill>
                <a:cs typeface="+mn-ea"/>
                <a:sym typeface="+mn-lt"/>
              </a:rPr>
              <a:t>5</a:t>
            </a:r>
            <a:r>
              <a:rPr lang="zh-CN" altLang="en-US" sz="2800" dirty="0" smtClean="0">
                <a:solidFill>
                  <a:srgbClr val="000000"/>
                </a:solidFill>
                <a:cs typeface="+mn-ea"/>
                <a:sym typeface="+mn-lt"/>
              </a:rPr>
              <a:t>：</a:t>
            </a:r>
            <a:r>
              <a:rPr lang="en-US" altLang="zh-CN" sz="2800" dirty="0" smtClean="0">
                <a:solidFill>
                  <a:srgbClr val="000000"/>
                </a:solidFill>
                <a:cs typeface="+mn-ea"/>
                <a:sym typeface="+mn-lt"/>
              </a:rPr>
              <a:t>76-100</a:t>
            </a:r>
            <a:r>
              <a:rPr lang="zh-CN" altLang="en-US" sz="2800" dirty="0" smtClean="0">
                <a:solidFill>
                  <a:srgbClr val="000000"/>
                </a:solidFill>
                <a:cs typeface="+mn-ea"/>
                <a:sym typeface="+mn-lt"/>
              </a:rPr>
              <a:t>分</a:t>
            </a:r>
            <a:r>
              <a:rPr lang="zh-CN" altLang="en-US" sz="2800" dirty="0">
                <a:solidFill>
                  <a:srgbClr val="000000"/>
                </a:solidFill>
                <a:cs typeface="+mn-ea"/>
                <a:sym typeface="+mn-lt"/>
              </a:rPr>
              <a:t>。</a:t>
            </a:r>
            <a:endParaRPr lang="zh-CN" altLang="en-US" sz="2800" dirty="0">
              <a:cs typeface="+mn-ea"/>
              <a:sym typeface="+mn-lt"/>
            </a:endParaRPr>
          </a:p>
        </p:txBody>
      </p:sp>
    </p:spTree>
    <p:extLst>
      <p:ext uri="{BB962C8B-B14F-4D97-AF65-F5344CB8AC3E}">
        <p14:creationId xmlns:p14="http://schemas.microsoft.com/office/powerpoint/2010/main" val="6048973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820"/>
                                        </p:tgtEl>
                                        <p:attrNameLst>
                                          <p:attrName>style.visibility</p:attrName>
                                        </p:attrNameLst>
                                      </p:cBhvr>
                                      <p:to>
                                        <p:strVal val="visible"/>
                                      </p:to>
                                    </p:set>
                                    <p:animEffect transition="in" filter="fade">
                                      <p:cBhvr>
                                        <p:cTn id="7" dur="1000"/>
                                        <p:tgtEl>
                                          <p:spTgt spid="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a:extLst>
              <a:ext uri="{FF2B5EF4-FFF2-40B4-BE49-F238E27FC236}">
                <a16:creationId xmlns:a16="http://schemas.microsoft.com/office/drawing/2014/main" id="{F0A6DB86-3EE0-4DE8-8806-B4394B54CE0E}"/>
              </a:ext>
            </a:extLst>
          </p:cNvPr>
          <p:cNvGraphicFramePr>
            <a:graphicFrameLocks noGrp="1"/>
          </p:cNvGraphicFramePr>
          <p:nvPr>
            <p:extLst>
              <p:ext uri="{D42A27DB-BD31-4B8C-83A1-F6EECF244321}">
                <p14:modId xmlns:p14="http://schemas.microsoft.com/office/powerpoint/2010/main" val="694972876"/>
              </p:ext>
            </p:extLst>
          </p:nvPr>
        </p:nvGraphicFramePr>
        <p:xfrm>
          <a:off x="577933" y="1219703"/>
          <a:ext cx="10456512" cy="5471674"/>
        </p:xfrm>
        <a:graphic>
          <a:graphicData uri="http://schemas.openxmlformats.org/drawingml/2006/table">
            <a:tbl>
              <a:tblPr firstRow="1" firstCol="1" bandRow="1">
                <a:tableStyleId>{21E4AEA4-8DFA-4A89-87EB-49C32662AFE0}</a:tableStyleId>
              </a:tblPr>
              <a:tblGrid>
                <a:gridCol w="1709238">
                  <a:extLst>
                    <a:ext uri="{9D8B030D-6E8A-4147-A177-3AD203B41FA5}">
                      <a16:colId xmlns:a16="http://schemas.microsoft.com/office/drawing/2014/main" val="39858816"/>
                    </a:ext>
                  </a:extLst>
                </a:gridCol>
                <a:gridCol w="4306356">
                  <a:extLst>
                    <a:ext uri="{9D8B030D-6E8A-4147-A177-3AD203B41FA5}">
                      <a16:colId xmlns:a16="http://schemas.microsoft.com/office/drawing/2014/main" val="508914111"/>
                    </a:ext>
                  </a:extLst>
                </a:gridCol>
                <a:gridCol w="4440918">
                  <a:extLst>
                    <a:ext uri="{9D8B030D-6E8A-4147-A177-3AD203B41FA5}">
                      <a16:colId xmlns:a16="http://schemas.microsoft.com/office/drawing/2014/main" val="487988920"/>
                    </a:ext>
                  </a:extLst>
                </a:gridCol>
              </a:tblGrid>
              <a:tr h="1315733">
                <a:tc>
                  <a:txBody>
                    <a:bodyPr/>
                    <a:lstStyle/>
                    <a:p>
                      <a:pPr algn="ctr">
                        <a:lnSpc>
                          <a:spcPct val="130000"/>
                        </a:lnSpc>
                        <a:spcBef>
                          <a:spcPts val="0"/>
                        </a:spcBef>
                        <a:spcAft>
                          <a:spcPts val="0"/>
                        </a:spcAft>
                      </a:pPr>
                      <a:r>
                        <a:rPr lang="en-US" sz="2200" kern="100" dirty="0">
                          <a:solidFill>
                            <a:srgbClr val="C00000"/>
                          </a:solidFill>
                          <a:effectLst/>
                          <a:sym typeface="+mn-lt"/>
                        </a:rPr>
                        <a:t>   </a:t>
                      </a:r>
                      <a:r>
                        <a:rPr lang="zh-CN" sz="2200" kern="100" dirty="0">
                          <a:solidFill>
                            <a:srgbClr val="C00000"/>
                          </a:solidFill>
                          <a:effectLst/>
                          <a:sym typeface="+mn-lt"/>
                        </a:rPr>
                        <a:t>类别</a:t>
                      </a:r>
                    </a:p>
                    <a:p>
                      <a:pPr indent="133350" algn="just">
                        <a:lnSpc>
                          <a:spcPct val="130000"/>
                        </a:lnSpc>
                        <a:spcBef>
                          <a:spcPts val="0"/>
                        </a:spcBef>
                        <a:spcAft>
                          <a:spcPts val="0"/>
                        </a:spcAft>
                      </a:pPr>
                      <a:r>
                        <a:rPr lang="en-US" altLang="zh-CN" sz="2200" kern="100" dirty="0" smtClean="0">
                          <a:solidFill>
                            <a:srgbClr val="C00000"/>
                          </a:solidFill>
                          <a:effectLst/>
                          <a:sym typeface="+mn-lt"/>
                        </a:rPr>
                        <a:t> </a:t>
                      </a:r>
                      <a:r>
                        <a:rPr lang="zh-CN" sz="2200" kern="100" dirty="0" smtClean="0">
                          <a:solidFill>
                            <a:srgbClr val="C00000"/>
                          </a:solidFill>
                          <a:effectLst/>
                          <a:sym typeface="+mn-lt"/>
                        </a:rPr>
                        <a:t>区别</a:t>
                      </a:r>
                      <a:endParaRPr lang="zh-CN" sz="2200" kern="100" dirty="0">
                        <a:solidFill>
                          <a:srgbClr val="C00000"/>
                        </a:solidFill>
                        <a:effectLst/>
                        <a:sym typeface="+mn-lt"/>
                      </a:endParaRPr>
                    </a:p>
                    <a:p>
                      <a:pPr algn="just">
                        <a:lnSpc>
                          <a:spcPct val="130000"/>
                        </a:lnSpc>
                        <a:spcBef>
                          <a:spcPts val="0"/>
                        </a:spcBef>
                        <a:spcAft>
                          <a:spcPts val="0"/>
                        </a:spcAft>
                      </a:pPr>
                      <a:r>
                        <a:rPr lang="zh-CN" sz="2200" kern="100" dirty="0">
                          <a:solidFill>
                            <a:srgbClr val="C00000"/>
                          </a:solidFill>
                          <a:effectLst/>
                          <a:sym typeface="+mn-lt"/>
                        </a:rPr>
                        <a:t>序号</a:t>
                      </a:r>
                      <a:endParaRPr lang="zh-CN" sz="2200" kern="100" dirty="0">
                        <a:solidFill>
                          <a:srgbClr val="C00000"/>
                        </a:solidFill>
                        <a:effectLst/>
                        <a:latin typeface="+mn-ea"/>
                        <a:ea typeface="+mn-ea"/>
                        <a:cs typeface="+mn-ea"/>
                        <a:sym typeface="+mn-lt"/>
                      </a:endParaRPr>
                    </a:p>
                  </a:txBody>
                  <a:tcPr marL="91424" marR="91424" marT="0" marB="0">
                    <a:solidFill>
                      <a:schemeClr val="accent2">
                        <a:lumMod val="60000"/>
                        <a:lumOff val="40000"/>
                      </a:schemeClr>
                    </a:solidFill>
                  </a:tcPr>
                </a:tc>
                <a:tc>
                  <a:txBody>
                    <a:bodyPr/>
                    <a:lstStyle/>
                    <a:p>
                      <a:pPr algn="ctr">
                        <a:lnSpc>
                          <a:spcPct val="130000"/>
                        </a:lnSpc>
                        <a:spcBef>
                          <a:spcPts val="0"/>
                        </a:spcBef>
                        <a:spcAft>
                          <a:spcPts val="0"/>
                        </a:spcAft>
                      </a:pPr>
                      <a:r>
                        <a:rPr lang="zh-CN" sz="2200" kern="100" dirty="0">
                          <a:solidFill>
                            <a:srgbClr val="C00000"/>
                          </a:solidFill>
                          <a:effectLst/>
                          <a:sym typeface="+mn-lt"/>
                        </a:rPr>
                        <a:t>学业质量</a:t>
                      </a:r>
                      <a:endParaRPr lang="zh-CN" sz="2200" kern="100" dirty="0">
                        <a:solidFill>
                          <a:srgbClr val="C00000"/>
                        </a:solidFill>
                        <a:effectLst/>
                        <a:latin typeface="+mn-ea"/>
                        <a:ea typeface="+mn-ea"/>
                        <a:cs typeface="+mn-ea"/>
                        <a:sym typeface="+mn-lt"/>
                      </a:endParaRPr>
                    </a:p>
                  </a:txBody>
                  <a:tcPr marL="91424" marR="91424" marT="0" marB="0" anchor="ctr">
                    <a:solidFill>
                      <a:schemeClr val="accent2">
                        <a:lumMod val="60000"/>
                        <a:lumOff val="40000"/>
                      </a:schemeClr>
                    </a:solidFill>
                  </a:tcPr>
                </a:tc>
                <a:tc>
                  <a:txBody>
                    <a:bodyPr/>
                    <a:lstStyle/>
                    <a:p>
                      <a:pPr algn="ctr">
                        <a:lnSpc>
                          <a:spcPct val="130000"/>
                        </a:lnSpc>
                        <a:spcBef>
                          <a:spcPts val="0"/>
                        </a:spcBef>
                        <a:spcAft>
                          <a:spcPts val="0"/>
                        </a:spcAft>
                      </a:pPr>
                      <a:r>
                        <a:rPr lang="zh-CN" sz="2200" kern="100" dirty="0">
                          <a:solidFill>
                            <a:srgbClr val="C00000"/>
                          </a:solidFill>
                          <a:effectLst/>
                          <a:sym typeface="+mn-lt"/>
                        </a:rPr>
                        <a:t>教学质量</a:t>
                      </a:r>
                      <a:endParaRPr lang="zh-CN" sz="2200" kern="100" dirty="0">
                        <a:solidFill>
                          <a:srgbClr val="C00000"/>
                        </a:solidFill>
                        <a:effectLst/>
                        <a:latin typeface="+mn-ea"/>
                        <a:ea typeface="+mn-ea"/>
                        <a:cs typeface="+mn-ea"/>
                        <a:sym typeface="+mn-lt"/>
                      </a:endParaRPr>
                    </a:p>
                  </a:txBody>
                  <a:tcPr marL="91424" marR="91424" marT="0" marB="0" anchor="ctr">
                    <a:solidFill>
                      <a:schemeClr val="accent2">
                        <a:lumMod val="60000"/>
                        <a:lumOff val="40000"/>
                      </a:schemeClr>
                    </a:solidFill>
                  </a:tcPr>
                </a:tc>
                <a:extLst>
                  <a:ext uri="{0D108BD9-81ED-4DB2-BD59-A6C34878D82A}">
                    <a16:rowId xmlns:a16="http://schemas.microsoft.com/office/drawing/2014/main" val="3918726023"/>
                  </a:ext>
                </a:extLst>
              </a:tr>
              <a:tr h="1208032">
                <a:tc>
                  <a:txBody>
                    <a:bodyPr/>
                    <a:lstStyle/>
                    <a:p>
                      <a:pPr algn="ctr">
                        <a:lnSpc>
                          <a:spcPct val="130000"/>
                        </a:lnSpc>
                        <a:spcBef>
                          <a:spcPts val="0"/>
                        </a:spcBef>
                        <a:spcAft>
                          <a:spcPts val="0"/>
                        </a:spcAft>
                      </a:pPr>
                      <a:r>
                        <a:rPr lang="en-US" sz="2200" kern="100" dirty="0">
                          <a:solidFill>
                            <a:srgbClr val="C00000"/>
                          </a:solidFill>
                          <a:effectLst/>
                          <a:sym typeface="+mn-lt"/>
                        </a:rPr>
                        <a:t>1</a:t>
                      </a:r>
                      <a:endParaRPr lang="zh-CN" sz="2200" kern="100" dirty="0">
                        <a:solidFill>
                          <a:srgbClr val="C00000"/>
                        </a:solidFill>
                        <a:effectLst/>
                        <a:latin typeface="+mn-ea"/>
                        <a:ea typeface="+mn-ea"/>
                        <a:cs typeface="+mn-ea"/>
                        <a:sym typeface="+mn-lt"/>
                      </a:endParaRPr>
                    </a:p>
                  </a:txBody>
                  <a:tcPr marL="91424" marR="91424" marT="0" marB="0" anchor="ctr">
                    <a:solidFill>
                      <a:schemeClr val="accent2">
                        <a:lumMod val="60000"/>
                        <a:lumOff val="40000"/>
                      </a:schemeClr>
                    </a:solidFill>
                  </a:tcPr>
                </a:tc>
                <a:tc>
                  <a:txBody>
                    <a:bodyPr/>
                    <a:lstStyle/>
                    <a:p>
                      <a:pPr algn="just">
                        <a:lnSpc>
                          <a:spcPct val="130000"/>
                        </a:lnSpc>
                        <a:spcBef>
                          <a:spcPts val="0"/>
                        </a:spcBef>
                        <a:spcAft>
                          <a:spcPts val="0"/>
                        </a:spcAft>
                      </a:pPr>
                      <a:r>
                        <a:rPr lang="zh-CN" sz="2200" kern="100" dirty="0">
                          <a:solidFill>
                            <a:schemeClr val="accent2">
                              <a:lumMod val="50000"/>
                            </a:schemeClr>
                          </a:solidFill>
                          <a:effectLst/>
                          <a:sym typeface="+mn-lt"/>
                        </a:rPr>
                        <a:t>突出了学生的学</a:t>
                      </a:r>
                      <a:endParaRPr lang="zh-CN" sz="2200" kern="100" dirty="0">
                        <a:solidFill>
                          <a:schemeClr val="accent2">
                            <a:lumMod val="50000"/>
                          </a:schemeClr>
                        </a:solidFill>
                        <a:effectLst/>
                        <a:latin typeface="+mn-ea"/>
                        <a:ea typeface="+mn-ea"/>
                        <a:cs typeface="+mn-ea"/>
                        <a:sym typeface="+mn-lt"/>
                      </a:endParaRPr>
                    </a:p>
                  </a:txBody>
                  <a:tcPr marL="91424" marR="91424" marT="0" marB="0" anchor="ctr"/>
                </a:tc>
                <a:tc>
                  <a:txBody>
                    <a:bodyPr/>
                    <a:lstStyle/>
                    <a:p>
                      <a:pPr algn="just">
                        <a:lnSpc>
                          <a:spcPct val="130000"/>
                        </a:lnSpc>
                        <a:spcBef>
                          <a:spcPts val="0"/>
                        </a:spcBef>
                        <a:spcAft>
                          <a:spcPts val="0"/>
                        </a:spcAft>
                      </a:pPr>
                      <a:r>
                        <a:rPr lang="zh-CN" sz="2200" kern="100" dirty="0">
                          <a:solidFill>
                            <a:schemeClr val="accent2">
                              <a:lumMod val="50000"/>
                            </a:schemeClr>
                          </a:solidFill>
                          <a:effectLst/>
                          <a:sym typeface="+mn-lt"/>
                        </a:rPr>
                        <a:t>过于强调教师的教</a:t>
                      </a:r>
                      <a:endParaRPr lang="zh-CN" sz="2200" kern="100" dirty="0">
                        <a:solidFill>
                          <a:schemeClr val="accent2">
                            <a:lumMod val="50000"/>
                          </a:schemeClr>
                        </a:solidFill>
                        <a:effectLst/>
                        <a:latin typeface="+mn-ea"/>
                        <a:ea typeface="+mn-ea"/>
                        <a:cs typeface="+mn-ea"/>
                        <a:sym typeface="+mn-lt"/>
                      </a:endParaRPr>
                    </a:p>
                  </a:txBody>
                  <a:tcPr marL="91424" marR="91424" marT="0" marB="0" anchor="ctr"/>
                </a:tc>
                <a:extLst>
                  <a:ext uri="{0D108BD9-81ED-4DB2-BD59-A6C34878D82A}">
                    <a16:rowId xmlns:a16="http://schemas.microsoft.com/office/drawing/2014/main" val="1123257510"/>
                  </a:ext>
                </a:extLst>
              </a:tr>
              <a:tr h="2032001">
                <a:tc>
                  <a:txBody>
                    <a:bodyPr/>
                    <a:lstStyle/>
                    <a:p>
                      <a:pPr algn="ctr">
                        <a:lnSpc>
                          <a:spcPct val="130000"/>
                        </a:lnSpc>
                        <a:spcBef>
                          <a:spcPts val="0"/>
                        </a:spcBef>
                        <a:spcAft>
                          <a:spcPts val="0"/>
                        </a:spcAft>
                      </a:pPr>
                      <a:r>
                        <a:rPr lang="en-US" sz="2200" kern="100" dirty="0">
                          <a:solidFill>
                            <a:srgbClr val="C00000"/>
                          </a:solidFill>
                          <a:effectLst/>
                          <a:sym typeface="+mn-lt"/>
                        </a:rPr>
                        <a:t>2</a:t>
                      </a:r>
                      <a:endParaRPr lang="zh-CN" sz="2200" kern="100" dirty="0">
                        <a:solidFill>
                          <a:srgbClr val="C00000"/>
                        </a:solidFill>
                        <a:effectLst/>
                        <a:latin typeface="+mn-ea"/>
                        <a:ea typeface="+mn-ea"/>
                        <a:cs typeface="+mn-ea"/>
                        <a:sym typeface="+mn-lt"/>
                      </a:endParaRPr>
                    </a:p>
                  </a:txBody>
                  <a:tcPr marL="91424" marR="91424" marT="0" marB="0" anchor="ctr">
                    <a:solidFill>
                      <a:schemeClr val="accent2">
                        <a:lumMod val="60000"/>
                        <a:lumOff val="40000"/>
                      </a:schemeClr>
                    </a:solidFill>
                  </a:tcPr>
                </a:tc>
                <a:tc>
                  <a:txBody>
                    <a:bodyPr/>
                    <a:lstStyle/>
                    <a:p>
                      <a:pPr algn="just">
                        <a:lnSpc>
                          <a:spcPct val="130000"/>
                        </a:lnSpc>
                        <a:spcBef>
                          <a:spcPts val="0"/>
                        </a:spcBef>
                        <a:spcAft>
                          <a:spcPts val="0"/>
                        </a:spcAft>
                      </a:pPr>
                      <a:r>
                        <a:rPr lang="zh-CN" sz="2200" kern="100" dirty="0">
                          <a:solidFill>
                            <a:schemeClr val="accent2">
                              <a:lumMod val="50000"/>
                            </a:schemeClr>
                          </a:solidFill>
                          <a:effectLst/>
                          <a:sym typeface="+mn-lt"/>
                        </a:rPr>
                        <a:t>关系到学生学习后所发生的认知、技能、情感、信念、能力、态度、价值观等智力和非智力方面全面发展的情况</a:t>
                      </a:r>
                      <a:endParaRPr lang="zh-CN" sz="2200" kern="100" dirty="0">
                        <a:solidFill>
                          <a:schemeClr val="accent2">
                            <a:lumMod val="50000"/>
                          </a:schemeClr>
                        </a:solidFill>
                        <a:effectLst/>
                        <a:latin typeface="+mn-ea"/>
                        <a:ea typeface="+mn-ea"/>
                        <a:cs typeface="+mn-ea"/>
                        <a:sym typeface="+mn-lt"/>
                      </a:endParaRPr>
                    </a:p>
                  </a:txBody>
                  <a:tcPr marL="91424" marR="91424" marT="0" marB="0" anchor="ctr"/>
                </a:tc>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zh-CN" altLang="zh-CN" sz="2200" kern="100" dirty="0" smtClean="0">
                          <a:solidFill>
                            <a:schemeClr val="accent2">
                              <a:lumMod val="50000"/>
                            </a:schemeClr>
                          </a:solidFill>
                          <a:effectLst/>
                          <a:sym typeface="+mn-lt"/>
                        </a:rPr>
                        <a:t>更多关注的是认知方面的变化</a:t>
                      </a:r>
                      <a:r>
                        <a:rPr lang="zh-CN" altLang="en-US" sz="2200" kern="100" dirty="0" smtClean="0">
                          <a:solidFill>
                            <a:schemeClr val="accent2">
                              <a:lumMod val="50000"/>
                            </a:schemeClr>
                          </a:solidFill>
                          <a:effectLst/>
                          <a:sym typeface="+mn-lt"/>
                        </a:rPr>
                        <a:t>，</a:t>
                      </a:r>
                      <a:r>
                        <a:rPr lang="zh-CN" sz="2200" kern="100" dirty="0" smtClean="0">
                          <a:solidFill>
                            <a:schemeClr val="accent2">
                              <a:lumMod val="50000"/>
                            </a:schemeClr>
                          </a:solidFill>
                          <a:effectLst/>
                          <a:sym typeface="+mn-lt"/>
                        </a:rPr>
                        <a:t>更</a:t>
                      </a:r>
                      <a:r>
                        <a:rPr lang="zh-CN" sz="2200" kern="100" dirty="0">
                          <a:solidFill>
                            <a:schemeClr val="accent2">
                              <a:lumMod val="50000"/>
                            </a:schemeClr>
                          </a:solidFill>
                          <a:effectLst/>
                          <a:sym typeface="+mn-lt"/>
                        </a:rPr>
                        <a:t>重视学生知识与技能的掌握</a:t>
                      </a:r>
                      <a:r>
                        <a:rPr lang="zh-CN" sz="2200" kern="100" dirty="0" smtClean="0">
                          <a:solidFill>
                            <a:schemeClr val="accent2">
                              <a:lumMod val="50000"/>
                            </a:schemeClr>
                          </a:solidFill>
                          <a:effectLst/>
                          <a:sym typeface="+mn-lt"/>
                        </a:rPr>
                        <a:t>情况</a:t>
                      </a:r>
                      <a:endParaRPr lang="zh-CN" sz="2200" kern="100" dirty="0">
                        <a:solidFill>
                          <a:schemeClr val="accent2">
                            <a:lumMod val="50000"/>
                          </a:schemeClr>
                        </a:solidFill>
                        <a:effectLst/>
                        <a:latin typeface="+mn-ea"/>
                        <a:ea typeface="+mn-ea"/>
                        <a:cs typeface="+mn-ea"/>
                        <a:sym typeface="+mn-lt"/>
                      </a:endParaRPr>
                    </a:p>
                  </a:txBody>
                  <a:tcPr marL="91424" marR="91424" marT="0" marB="0"/>
                </a:tc>
                <a:extLst>
                  <a:ext uri="{0D108BD9-81ED-4DB2-BD59-A6C34878D82A}">
                    <a16:rowId xmlns:a16="http://schemas.microsoft.com/office/drawing/2014/main" val="1687909177"/>
                  </a:ext>
                </a:extLst>
              </a:tr>
              <a:tr h="915908">
                <a:tc>
                  <a:txBody>
                    <a:bodyPr/>
                    <a:lstStyle/>
                    <a:p>
                      <a:pPr algn="ctr">
                        <a:lnSpc>
                          <a:spcPct val="130000"/>
                        </a:lnSpc>
                        <a:spcBef>
                          <a:spcPts val="0"/>
                        </a:spcBef>
                        <a:spcAft>
                          <a:spcPts val="0"/>
                        </a:spcAft>
                      </a:pPr>
                      <a:r>
                        <a:rPr lang="en-US" sz="2200" kern="100" dirty="0">
                          <a:solidFill>
                            <a:srgbClr val="C00000"/>
                          </a:solidFill>
                          <a:effectLst/>
                          <a:sym typeface="+mn-lt"/>
                        </a:rPr>
                        <a:t>3</a:t>
                      </a:r>
                      <a:endParaRPr lang="zh-CN" sz="2200" kern="100" dirty="0">
                        <a:solidFill>
                          <a:srgbClr val="C00000"/>
                        </a:solidFill>
                        <a:effectLst/>
                        <a:latin typeface="+mn-ea"/>
                        <a:ea typeface="+mn-ea"/>
                        <a:cs typeface="+mn-ea"/>
                        <a:sym typeface="+mn-lt"/>
                      </a:endParaRPr>
                    </a:p>
                  </a:txBody>
                  <a:tcPr marL="91424" marR="91424" marT="0" marB="0" anchor="ctr">
                    <a:solidFill>
                      <a:schemeClr val="accent2">
                        <a:lumMod val="60000"/>
                        <a:lumOff val="40000"/>
                      </a:schemeClr>
                    </a:solidFill>
                  </a:tcPr>
                </a:tc>
                <a:tc>
                  <a:txBody>
                    <a:bodyPr/>
                    <a:lstStyle/>
                    <a:p>
                      <a:pPr algn="just">
                        <a:lnSpc>
                          <a:spcPct val="130000"/>
                        </a:lnSpc>
                        <a:spcBef>
                          <a:spcPts val="0"/>
                        </a:spcBef>
                        <a:spcAft>
                          <a:spcPts val="0"/>
                        </a:spcAft>
                      </a:pPr>
                      <a:r>
                        <a:rPr lang="zh-CN" sz="2200" kern="100" dirty="0">
                          <a:solidFill>
                            <a:schemeClr val="accent2">
                              <a:lumMod val="50000"/>
                            </a:schemeClr>
                          </a:solidFill>
                          <a:effectLst/>
                          <a:sym typeface="+mn-lt"/>
                        </a:rPr>
                        <a:t>关注每一位学生的学业水平发展情况</a:t>
                      </a:r>
                      <a:endParaRPr lang="zh-CN" sz="2200" kern="100" dirty="0">
                        <a:solidFill>
                          <a:schemeClr val="accent2">
                            <a:lumMod val="50000"/>
                          </a:schemeClr>
                        </a:solidFill>
                        <a:effectLst/>
                        <a:latin typeface="+mn-ea"/>
                        <a:ea typeface="+mn-ea"/>
                        <a:cs typeface="+mn-ea"/>
                        <a:sym typeface="+mn-lt"/>
                      </a:endParaRPr>
                    </a:p>
                  </a:txBody>
                  <a:tcPr marL="91424" marR="91424" marT="0" marB="0"/>
                </a:tc>
                <a:tc>
                  <a:txBody>
                    <a:bodyPr/>
                    <a:lstStyle/>
                    <a:p>
                      <a:pPr algn="just">
                        <a:lnSpc>
                          <a:spcPct val="130000"/>
                        </a:lnSpc>
                        <a:spcBef>
                          <a:spcPts val="0"/>
                        </a:spcBef>
                        <a:spcAft>
                          <a:spcPts val="0"/>
                        </a:spcAft>
                      </a:pPr>
                      <a:r>
                        <a:rPr lang="zh-CN" sz="2200" kern="100" dirty="0">
                          <a:solidFill>
                            <a:schemeClr val="accent2">
                              <a:lumMod val="50000"/>
                            </a:schemeClr>
                          </a:solidFill>
                          <a:effectLst/>
                          <a:sym typeface="+mn-lt"/>
                        </a:rPr>
                        <a:t>更多关注分数和升学率，突出的是部分学生的学习成就</a:t>
                      </a:r>
                      <a:endParaRPr lang="zh-CN" sz="2200" kern="100" dirty="0">
                        <a:solidFill>
                          <a:schemeClr val="accent2">
                            <a:lumMod val="50000"/>
                          </a:schemeClr>
                        </a:solidFill>
                        <a:effectLst/>
                        <a:latin typeface="+mn-ea"/>
                        <a:ea typeface="+mn-ea"/>
                        <a:cs typeface="+mn-ea"/>
                        <a:sym typeface="+mn-lt"/>
                      </a:endParaRPr>
                    </a:p>
                  </a:txBody>
                  <a:tcPr marL="91424" marR="91424" marT="0" marB="0"/>
                </a:tc>
                <a:extLst>
                  <a:ext uri="{0D108BD9-81ED-4DB2-BD59-A6C34878D82A}">
                    <a16:rowId xmlns:a16="http://schemas.microsoft.com/office/drawing/2014/main" val="2625656265"/>
                  </a:ext>
                </a:extLst>
              </a:tr>
            </a:tbl>
          </a:graphicData>
        </a:graphic>
      </p:graphicFrame>
      <p:cxnSp>
        <p:nvCxnSpPr>
          <p:cNvPr id="21" name="直接连接符 20">
            <a:extLst>
              <a:ext uri="{FF2B5EF4-FFF2-40B4-BE49-F238E27FC236}">
                <a16:creationId xmlns:a16="http://schemas.microsoft.com/office/drawing/2014/main" id="{F570B74B-F9D5-4E84-BA30-B5A72D12A2F4}"/>
              </a:ext>
            </a:extLst>
          </p:cNvPr>
          <p:cNvCxnSpPr>
            <a:cxnSpLocks/>
          </p:cNvCxnSpPr>
          <p:nvPr/>
        </p:nvCxnSpPr>
        <p:spPr>
          <a:xfrm>
            <a:off x="934960" y="1236574"/>
            <a:ext cx="1366451" cy="1290869"/>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097" name="直接连接符 4096">
            <a:extLst>
              <a:ext uri="{FF2B5EF4-FFF2-40B4-BE49-F238E27FC236}">
                <a16:creationId xmlns:a16="http://schemas.microsoft.com/office/drawing/2014/main" id="{FAB462DE-D529-4D91-958A-EB60FBDD72B9}"/>
              </a:ext>
            </a:extLst>
          </p:cNvPr>
          <p:cNvCxnSpPr>
            <a:cxnSpLocks/>
          </p:cNvCxnSpPr>
          <p:nvPr/>
        </p:nvCxnSpPr>
        <p:spPr>
          <a:xfrm>
            <a:off x="577933" y="1884074"/>
            <a:ext cx="1713204" cy="633095"/>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Rectangle 2"/>
          <p:cNvSpPr txBox="1">
            <a:spLocks noChangeArrowheads="1"/>
          </p:cNvSpPr>
          <p:nvPr/>
        </p:nvSpPr>
        <p:spPr>
          <a:xfrm>
            <a:off x="977049" y="135906"/>
            <a:ext cx="4560722" cy="71732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zh-CN" altLang="en-US" dirty="0">
                <a:sym typeface="+mn-lt"/>
              </a:rPr>
              <a:t>学业质量</a:t>
            </a:r>
            <a:r>
              <a:rPr lang="en-US" altLang="zh-CN" dirty="0">
                <a:sym typeface="+mn-lt"/>
              </a:rPr>
              <a:t>——</a:t>
            </a:r>
            <a:r>
              <a:rPr lang="zh-CN" altLang="en-US" dirty="0">
                <a:sym typeface="+mn-lt"/>
              </a:rPr>
              <a:t>教学</a:t>
            </a:r>
            <a:r>
              <a:rPr lang="zh-CN" altLang="en-US" dirty="0" smtClean="0">
                <a:sym typeface="+mn-lt"/>
              </a:rPr>
              <a:t>质量</a:t>
            </a:r>
            <a:endParaRPr lang="zh-CN" altLang="en-US" dirty="0">
              <a:sym typeface="+mn-lt"/>
            </a:endParaRPr>
          </a:p>
        </p:txBody>
      </p:sp>
    </p:spTree>
    <p:extLst>
      <p:ext uri="{BB962C8B-B14F-4D97-AF65-F5344CB8AC3E}">
        <p14:creationId xmlns:p14="http://schemas.microsoft.com/office/powerpoint/2010/main" val="251271900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969918" y="106344"/>
            <a:ext cx="9906000" cy="69439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2.</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运动技能模块的成绩评定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具体内容</a:t>
            </a:r>
          </a:p>
        </p:txBody>
      </p:sp>
      <p:graphicFrame>
        <p:nvGraphicFramePr>
          <p:cNvPr id="5" name="表格 4"/>
          <p:cNvGraphicFramePr>
            <a:graphicFrameLocks noGrp="1"/>
          </p:cNvGraphicFramePr>
          <p:nvPr>
            <p:extLst>
              <p:ext uri="{D42A27DB-BD31-4B8C-83A1-F6EECF244321}">
                <p14:modId xmlns:p14="http://schemas.microsoft.com/office/powerpoint/2010/main" val="2878459564"/>
              </p:ext>
            </p:extLst>
          </p:nvPr>
        </p:nvGraphicFramePr>
        <p:xfrm>
          <a:off x="454944" y="1609622"/>
          <a:ext cx="11124031" cy="4831890"/>
        </p:xfrm>
        <a:graphic>
          <a:graphicData uri="http://schemas.openxmlformats.org/drawingml/2006/table">
            <a:tbl>
              <a:tblPr firstRow="1" bandRow="1">
                <a:tableStyleId>{5C22544A-7EE6-4342-B048-85BDC9FD1C3A}</a:tableStyleId>
              </a:tblPr>
              <a:tblGrid>
                <a:gridCol w="1589111">
                  <a:extLst>
                    <a:ext uri="{9D8B030D-6E8A-4147-A177-3AD203B41FA5}">
                      <a16:colId xmlns:a16="http://schemas.microsoft.com/office/drawing/2014/main" val="20000"/>
                    </a:ext>
                  </a:extLst>
                </a:gridCol>
                <a:gridCol w="9534920">
                  <a:extLst>
                    <a:ext uri="{9D8B030D-6E8A-4147-A177-3AD203B41FA5}">
                      <a16:colId xmlns:a16="http://schemas.microsoft.com/office/drawing/2014/main" val="20001"/>
                    </a:ext>
                  </a:extLst>
                </a:gridCol>
              </a:tblGrid>
              <a:tr h="550922">
                <a:tc>
                  <a:txBody>
                    <a:bodyPr/>
                    <a:lstStyle/>
                    <a:p>
                      <a:pPr algn="ctr">
                        <a:lnSpc>
                          <a:spcPct val="130000"/>
                        </a:lnSpc>
                        <a:spcBef>
                          <a:spcPts val="0"/>
                        </a:spcBef>
                        <a:spcAft>
                          <a:spcPts val="0"/>
                        </a:spcAft>
                      </a:pPr>
                      <a:r>
                        <a:rPr lang="zh-CN" altLang="en-US" sz="2000" b="0" dirty="0" smtClean="0">
                          <a:solidFill>
                            <a:srgbClr val="C00000"/>
                          </a:solidFill>
                          <a:latin typeface="+mn-lt"/>
                          <a:ea typeface="+mn-ea"/>
                          <a:cs typeface="+mn-ea"/>
                          <a:sym typeface="+mn-lt"/>
                        </a:rPr>
                        <a:t>维度</a:t>
                      </a:r>
                      <a:endParaRPr lang="zh-CN" altLang="en-US" sz="2000" b="0" dirty="0">
                        <a:solidFill>
                          <a:srgbClr val="C00000"/>
                        </a:solidFill>
                        <a:latin typeface="+mn-lt"/>
                        <a:ea typeface="+mn-ea"/>
                        <a:cs typeface="+mn-ea"/>
                        <a:sym typeface="+mn-lt"/>
                      </a:endParaRP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zh-CN" altLang="en-US" sz="2000" b="0" dirty="0" smtClean="0">
                          <a:solidFill>
                            <a:srgbClr val="C00000"/>
                          </a:solidFill>
                          <a:latin typeface="+mn-lt"/>
                          <a:ea typeface="+mn-ea"/>
                          <a:cs typeface="+mn-ea"/>
                          <a:sym typeface="+mn-lt"/>
                        </a:rPr>
                        <a:t>内容体现</a:t>
                      </a:r>
                      <a:endParaRPr lang="zh-CN" altLang="en-US" sz="2000" b="0" dirty="0">
                        <a:solidFill>
                          <a:srgbClr val="C00000"/>
                        </a:solidFill>
                        <a:latin typeface="+mn-lt"/>
                        <a:ea typeface="+mn-ea"/>
                        <a:cs typeface="+mn-ea"/>
                        <a:sym typeface="+mn-lt"/>
                      </a:endParaRP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706111">
                <a:tc>
                  <a:txBody>
                    <a:bodyPr/>
                    <a:lstStyle/>
                    <a:p>
                      <a:pPr algn="ctr">
                        <a:lnSpc>
                          <a:spcPct val="130000"/>
                        </a:lnSpc>
                        <a:spcBef>
                          <a:spcPts val="0"/>
                        </a:spcBef>
                        <a:spcAft>
                          <a:spcPts val="0"/>
                        </a:spcAft>
                      </a:pPr>
                      <a:r>
                        <a:rPr lang="zh-CN" altLang="en-US" sz="2000" b="0" kern="1200" dirty="0" smtClean="0">
                          <a:solidFill>
                            <a:srgbClr val="C00000"/>
                          </a:solidFill>
                          <a:latin typeface="+mn-lt"/>
                          <a:ea typeface="+mn-ea"/>
                          <a:cs typeface="+mn-ea"/>
                          <a:sym typeface="+mn-lt"/>
                        </a:rPr>
                        <a:t>专项体能</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b="0" kern="1200" dirty="0" smtClean="0">
                          <a:solidFill>
                            <a:schemeClr val="tx1"/>
                          </a:solidFill>
                          <a:latin typeface="+mn-lt"/>
                          <a:ea typeface="+mn-ea"/>
                          <a:cs typeface="+mn-ea"/>
                          <a:sym typeface="+mn-lt"/>
                        </a:rPr>
                        <a:t>考核学生在运动或比赛中所表现出的专项体能水平。</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707082">
                <a:tc>
                  <a:txBody>
                    <a:bodyPr/>
                    <a:lstStyle/>
                    <a:p>
                      <a:pPr algn="ctr">
                        <a:lnSpc>
                          <a:spcPct val="130000"/>
                        </a:lnSpc>
                        <a:spcBef>
                          <a:spcPts val="0"/>
                        </a:spcBef>
                        <a:spcAft>
                          <a:spcPts val="0"/>
                        </a:spcAft>
                      </a:pPr>
                      <a:r>
                        <a:rPr lang="zh-CN" altLang="en-US" sz="2000" b="0" kern="1200" dirty="0" smtClean="0">
                          <a:solidFill>
                            <a:srgbClr val="C00000"/>
                          </a:solidFill>
                          <a:latin typeface="+mn-lt"/>
                          <a:ea typeface="+mn-ea"/>
                          <a:cs typeface="+mn-ea"/>
                          <a:sym typeface="+mn-lt"/>
                        </a:rPr>
                        <a:t>运动技能</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b="0" dirty="0" smtClean="0">
                          <a:solidFill>
                            <a:schemeClr val="tx1"/>
                          </a:solidFill>
                          <a:latin typeface="+mn-lt"/>
                          <a:ea typeface="+mn-ea"/>
                          <a:cs typeface="+mn-ea"/>
                          <a:sym typeface="+mn-lt"/>
                        </a:rPr>
                        <a:t>主要评价学生掌握和综合运用所学运动项目技战术的能力。</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942776">
                <a:tc>
                  <a:txBody>
                    <a:bodyPr/>
                    <a:lstStyle/>
                    <a:p>
                      <a:pPr algn="ctr">
                        <a:lnSpc>
                          <a:spcPct val="130000"/>
                        </a:lnSpc>
                        <a:spcBef>
                          <a:spcPts val="0"/>
                        </a:spcBef>
                        <a:spcAft>
                          <a:spcPts val="0"/>
                        </a:spcAft>
                      </a:pPr>
                      <a:r>
                        <a:rPr lang="zh-CN" altLang="en-US" sz="2000" b="0" kern="1200" dirty="0" smtClean="0">
                          <a:solidFill>
                            <a:srgbClr val="C00000"/>
                          </a:solidFill>
                          <a:latin typeface="+mn-lt"/>
                          <a:ea typeface="+mn-ea"/>
                          <a:cs typeface="+mn-ea"/>
                          <a:sym typeface="+mn-lt"/>
                        </a:rPr>
                        <a:t>运动认知</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30000"/>
                        </a:lnSpc>
                        <a:spcBef>
                          <a:spcPts val="0"/>
                        </a:spcBef>
                        <a:spcAft>
                          <a:spcPts val="0"/>
                        </a:spcAft>
                      </a:pPr>
                      <a:r>
                        <a:rPr lang="zh-CN" altLang="en-US" sz="2000" b="0" kern="1200" dirty="0" smtClean="0">
                          <a:solidFill>
                            <a:schemeClr val="tx1"/>
                          </a:solidFill>
                          <a:latin typeface="+mn-lt"/>
                          <a:ea typeface="+mn-ea"/>
                          <a:cs typeface="+mn-ea"/>
                          <a:sym typeface="+mn-lt"/>
                        </a:rPr>
                        <a:t>评定学生对于所选运动项目的基本知识和基本原理、比赛规则和裁判方法的掌握情况，以及对该运动项目的评价与欣赏能力等方面。</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851131">
                <a:tc>
                  <a:txBody>
                    <a:bodyPr/>
                    <a:lstStyle/>
                    <a:p>
                      <a:pPr algn="ctr">
                        <a:lnSpc>
                          <a:spcPct val="130000"/>
                        </a:lnSpc>
                        <a:spcBef>
                          <a:spcPts val="0"/>
                        </a:spcBef>
                        <a:spcAft>
                          <a:spcPts val="0"/>
                        </a:spcAft>
                      </a:pPr>
                      <a:r>
                        <a:rPr lang="zh-CN" altLang="en-US" sz="2000" b="0" kern="1200" dirty="0" smtClean="0">
                          <a:solidFill>
                            <a:srgbClr val="C00000"/>
                          </a:solidFill>
                          <a:latin typeface="+mn-lt"/>
                          <a:ea typeface="+mn-ea"/>
                          <a:cs typeface="+mn-ea"/>
                          <a:sym typeface="+mn-lt"/>
                        </a:rPr>
                        <a:t>健康行为</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nSpc>
                          <a:spcPct val="130000"/>
                        </a:lnSpc>
                        <a:spcBef>
                          <a:spcPts val="0"/>
                        </a:spcBef>
                        <a:spcAft>
                          <a:spcPts val="0"/>
                        </a:spcAft>
                      </a:pPr>
                      <a:r>
                        <a:rPr lang="zh-CN" altLang="en-US" sz="2000" b="0" kern="1200" dirty="0" smtClean="0">
                          <a:solidFill>
                            <a:schemeClr val="tx1"/>
                          </a:solidFill>
                          <a:latin typeface="+mn-lt"/>
                          <a:ea typeface="+mn-ea"/>
                          <a:cs typeface="+mn-ea"/>
                          <a:sym typeface="+mn-lt"/>
                        </a:rPr>
                        <a:t>评价学生安全参与运动和比赛的行为，以及平时运用所学运动项目的知识和技能参与体育锻炼，增进健康的行为和习惯。</a:t>
                      </a: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1041097">
                <a:tc>
                  <a:txBody>
                    <a:bodyPr/>
                    <a:lstStyle/>
                    <a:p>
                      <a:pPr marL="0" marR="0" indent="0" algn="ctr" defTabSz="914400" rtl="0" eaLnBrk="1" fontAlgn="auto" latinLnBrk="0" hangingPunct="1">
                        <a:lnSpc>
                          <a:spcPct val="130000"/>
                        </a:lnSpc>
                        <a:spcBef>
                          <a:spcPct val="0"/>
                        </a:spcBef>
                        <a:spcAft>
                          <a:spcPct val="0"/>
                        </a:spcAft>
                        <a:buClrTx/>
                        <a:buSzTx/>
                        <a:buFontTx/>
                        <a:buNone/>
                        <a:tabLst/>
                        <a:defRPr/>
                      </a:pPr>
                      <a:r>
                        <a:rPr lang="zh-CN" altLang="en-US" sz="2000" b="0" kern="1200" dirty="0" smtClean="0">
                          <a:solidFill>
                            <a:srgbClr val="C00000"/>
                          </a:solidFill>
                          <a:latin typeface="+mn-lt"/>
                          <a:ea typeface="+mn-ea"/>
                          <a:cs typeface="+mn-ea"/>
                          <a:sym typeface="+mn-lt"/>
                        </a:rPr>
                        <a:t>体育品德</a:t>
                      </a:r>
                    </a:p>
                    <a:p>
                      <a:pPr algn="ctr">
                        <a:lnSpc>
                          <a:spcPct val="130000"/>
                        </a:lnSpc>
                        <a:spcBef>
                          <a:spcPct val="0"/>
                        </a:spcBef>
                        <a:spcAft>
                          <a:spcPct val="0"/>
                        </a:spcAft>
                      </a:pPr>
                      <a:endParaRPr lang="zh-CN" altLang="en-US" sz="2000" b="0" kern="1200" dirty="0" smtClean="0">
                        <a:solidFill>
                          <a:srgbClr val="C00000"/>
                        </a:solidFill>
                        <a:latin typeface="+mn-lt"/>
                        <a:ea typeface="+mn-ea"/>
                        <a:cs typeface="+mn-ea"/>
                        <a:sym typeface="+mn-lt"/>
                      </a:endParaRP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indent="0">
                        <a:lnSpc>
                          <a:spcPct val="130000"/>
                        </a:lnSpc>
                        <a:spcBef>
                          <a:spcPts val="0"/>
                        </a:spcBef>
                        <a:spcAft>
                          <a:spcPts val="0"/>
                        </a:spcAft>
                      </a:pPr>
                      <a:r>
                        <a:rPr lang="zh-CN" altLang="en-US" sz="2000" b="0" dirty="0" smtClean="0">
                          <a:solidFill>
                            <a:srgbClr val="000000"/>
                          </a:solidFill>
                          <a:latin typeface="+mn-lt"/>
                          <a:ea typeface="+mn-ea"/>
                          <a:cs typeface="+mn-ea"/>
                          <a:sym typeface="+mn-lt"/>
                        </a:rPr>
                        <a:t>评价学生在运动技能学习模块以及参与运动的过程中，所表现出来的勇于进取、遵守规则、尊重他人，以及负责任、敢担当的表现。</a:t>
                      </a:r>
                      <a:endParaRPr lang="zh-CN" altLang="en-US" sz="2000" b="0" dirty="0">
                        <a:solidFill>
                          <a:schemeClr val="tx1"/>
                        </a:solidFill>
                        <a:latin typeface="+mn-lt"/>
                        <a:ea typeface="+mn-ea"/>
                        <a:cs typeface="+mn-ea"/>
                        <a:sym typeface="+mn-lt"/>
                      </a:endParaRPr>
                    </a:p>
                  </a:txBody>
                  <a:tcPr marL="121932" marR="12193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0534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39608275"/>
              </p:ext>
            </p:extLst>
          </p:nvPr>
        </p:nvGraphicFramePr>
        <p:xfrm>
          <a:off x="454946" y="1338179"/>
          <a:ext cx="10949369" cy="5058036"/>
        </p:xfrm>
        <a:graphic>
          <a:graphicData uri="http://schemas.openxmlformats.org/drawingml/2006/table">
            <a:tbl>
              <a:tblPr firstRow="1" bandRow="1">
                <a:tableStyleId>{5C22544A-7EE6-4342-B048-85BDC9FD1C3A}</a:tableStyleId>
              </a:tblPr>
              <a:tblGrid>
                <a:gridCol w="1344738">
                  <a:extLst>
                    <a:ext uri="{9D8B030D-6E8A-4147-A177-3AD203B41FA5}">
                      <a16:colId xmlns:a16="http://schemas.microsoft.com/office/drawing/2014/main" val="20000"/>
                    </a:ext>
                  </a:extLst>
                </a:gridCol>
                <a:gridCol w="2114770">
                  <a:extLst>
                    <a:ext uri="{9D8B030D-6E8A-4147-A177-3AD203B41FA5}">
                      <a16:colId xmlns:a16="http://schemas.microsoft.com/office/drawing/2014/main" val="20001"/>
                    </a:ext>
                  </a:extLst>
                </a:gridCol>
                <a:gridCol w="7489861">
                  <a:extLst>
                    <a:ext uri="{9D8B030D-6E8A-4147-A177-3AD203B41FA5}">
                      <a16:colId xmlns:a16="http://schemas.microsoft.com/office/drawing/2014/main" val="20002"/>
                    </a:ext>
                  </a:extLst>
                </a:gridCol>
              </a:tblGrid>
              <a:tr h="519848">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维度</a:t>
                      </a:r>
                      <a:endParaRPr lang="zh-CN" altLang="en-US" sz="2000" dirty="0">
                        <a:solidFill>
                          <a:srgbClr val="C00000"/>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评价方式</a:t>
                      </a:r>
                      <a:endParaRPr lang="zh-CN" altLang="en-US" sz="2000" dirty="0">
                        <a:solidFill>
                          <a:srgbClr val="C00000"/>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举 例</a:t>
                      </a:r>
                      <a:endParaRPr lang="zh-CN" altLang="en-US" sz="2000" dirty="0">
                        <a:solidFill>
                          <a:srgbClr val="C00000"/>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701002">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专项体能</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实践测试法</a:t>
                      </a:r>
                      <a:endParaRPr lang="zh-CN" altLang="en-US" sz="2000" dirty="0">
                        <a:solidFill>
                          <a:srgbClr val="6600CC"/>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例如篮球学习中测试学生的篮球专项体能助跑摸高。</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750544">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运动技能</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实践与观察法</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例如学生的防守能力，可以在比赛中观察学生与带球进攻者间的防守距离及防守站位，从而判断其防守水平。</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779563">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运动认知</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纸笔测试、提问</a:t>
                      </a:r>
                      <a:endParaRPr lang="zh-CN" altLang="en-US" sz="2000" dirty="0">
                        <a:solidFill>
                          <a:srgbClr val="6600CC"/>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例如一个模块的排球学习结束后，可以针对教学的要点设计题目，让学生来完成。</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r h="1034661">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健康行为</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教师观察、学生自评、学生互评</a:t>
                      </a:r>
                      <a:endParaRPr lang="en-US" altLang="zh-CN" sz="2000" dirty="0" smtClean="0">
                        <a:solidFill>
                          <a:srgbClr val="6600CC"/>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例如体育教师列出日常中与健康行为相关的具体表现，然后让学生逐条进行自评。</a:t>
                      </a:r>
                      <a:endParaRPr lang="zh-CN" altLang="en-US" sz="2000" kern="1200" dirty="0">
                        <a:solidFill>
                          <a:schemeClr val="tx1"/>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4"/>
                  </a:ext>
                </a:extLst>
              </a:tr>
              <a:tr h="1034661">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rgbClr val="C00000"/>
                          </a:solidFill>
                          <a:latin typeface="+mn-lt"/>
                          <a:ea typeface="+mn-ea"/>
                          <a:cs typeface="+mn-ea"/>
                          <a:sym typeface="+mn-lt"/>
                        </a:rPr>
                        <a:t>体育品德</a:t>
                      </a: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教师观察、学生自评、学生互评</a:t>
                      </a:r>
                      <a:endParaRPr lang="en-US" altLang="zh-CN" sz="2000" dirty="0" smtClean="0">
                        <a:solidFill>
                          <a:srgbClr val="6600CC"/>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例如篮球小组比赛结束后，让同队的成员及其他队员相互评价彼此的合作能力、遵守规则等方面的情况。</a:t>
                      </a:r>
                      <a:endParaRPr lang="zh-CN" altLang="en-US" sz="2000" kern="1200" dirty="0">
                        <a:solidFill>
                          <a:schemeClr val="tx1"/>
                        </a:solidFill>
                        <a:latin typeface="+mn-lt"/>
                        <a:ea typeface="+mn-ea"/>
                        <a:cs typeface="+mn-ea"/>
                        <a:sym typeface="+mn-lt"/>
                      </a:endParaRPr>
                    </a:p>
                  </a:txBody>
                  <a:tcPr marL="121924" marR="121924"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5"/>
                  </a:ext>
                </a:extLst>
              </a:tr>
            </a:tbl>
          </a:graphicData>
        </a:graphic>
      </p:graphicFrame>
      <p:sp>
        <p:nvSpPr>
          <p:cNvPr id="4" name="Text Box 2"/>
          <p:cNvSpPr txBox="1">
            <a:spLocks noChangeArrowheads="1"/>
          </p:cNvSpPr>
          <p:nvPr/>
        </p:nvSpPr>
        <p:spPr bwMode="auto">
          <a:xfrm>
            <a:off x="891123" y="142883"/>
            <a:ext cx="9906000" cy="763264"/>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运动</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技能模块的成绩评定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具体方式</a:t>
            </a:r>
          </a:p>
        </p:txBody>
      </p:sp>
    </p:spTree>
    <p:extLst>
      <p:ext uri="{BB962C8B-B14F-4D97-AF65-F5344CB8AC3E}">
        <p14:creationId xmlns:p14="http://schemas.microsoft.com/office/powerpoint/2010/main" val="689270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00550" y="1493937"/>
            <a:ext cx="10701023" cy="3484008"/>
          </a:xfrm>
          <a:prstGeom prst="rect">
            <a:avLst/>
          </a:prstGeom>
          <a:noFill/>
          <a:ln w="9525">
            <a:noFill/>
            <a:miter lim="800000"/>
            <a:headEnd/>
            <a:tailEnd/>
          </a:ln>
        </p:spPr>
        <p:txBody>
          <a:bodyPr wrap="square" lIns="121899" tIns="60949" rIns="121899" bIns="60949">
            <a:spAutoFit/>
          </a:bodyPr>
          <a:lstStyle/>
          <a:p>
            <a:pPr indent="432000">
              <a:lnSpc>
                <a:spcPct val="130000"/>
              </a:lnSpc>
            </a:pPr>
            <a:r>
              <a:rPr lang="zh-CN" altLang="en-US" sz="2400" dirty="0">
                <a:cs typeface="+mn-ea"/>
                <a:sym typeface="+mn-lt"/>
              </a:rPr>
              <a:t>（</a:t>
            </a:r>
            <a:r>
              <a:rPr lang="en-US" altLang="zh-CN" sz="2400" dirty="0">
                <a:cs typeface="+mn-ea"/>
                <a:sym typeface="+mn-lt"/>
              </a:rPr>
              <a:t>1</a:t>
            </a:r>
            <a:r>
              <a:rPr lang="zh-CN" altLang="en-US" sz="2400" dirty="0">
                <a:cs typeface="+mn-ea"/>
                <a:sym typeface="+mn-lt"/>
              </a:rPr>
              <a:t>）运动技能模块的成绩评定应</a:t>
            </a:r>
            <a:r>
              <a:rPr lang="zh-CN" altLang="en-US" sz="2400" dirty="0">
                <a:solidFill>
                  <a:srgbClr val="C00000"/>
                </a:solidFill>
                <a:cs typeface="+mn-ea"/>
                <a:sym typeface="+mn-lt"/>
              </a:rPr>
              <a:t>注意避免考察单纯的动作技术或者体能测试</a:t>
            </a:r>
            <a:r>
              <a:rPr lang="zh-CN" altLang="en-US" sz="2400" dirty="0">
                <a:cs typeface="+mn-ea"/>
                <a:sym typeface="+mn-lt"/>
              </a:rPr>
              <a:t>，应注重通过设置运动技能的各种应用情境，</a:t>
            </a:r>
            <a:r>
              <a:rPr lang="zh-CN" altLang="en-US" sz="2400" dirty="0">
                <a:solidFill>
                  <a:srgbClr val="C00000"/>
                </a:solidFill>
                <a:cs typeface="+mn-ea"/>
                <a:sym typeface="+mn-lt"/>
              </a:rPr>
              <a:t>考察</a:t>
            </a:r>
            <a:r>
              <a:rPr lang="zh-CN" altLang="en-US" sz="2400" dirty="0">
                <a:cs typeface="+mn-ea"/>
                <a:sym typeface="+mn-lt"/>
              </a:rPr>
              <a:t>学生的体能表现、运动技能的</a:t>
            </a:r>
            <a:r>
              <a:rPr lang="zh-CN" altLang="en-US" sz="2400" dirty="0">
                <a:solidFill>
                  <a:srgbClr val="C00000"/>
                </a:solidFill>
                <a:cs typeface="+mn-ea"/>
                <a:sym typeface="+mn-lt"/>
              </a:rPr>
              <a:t>实际运用能力</a:t>
            </a:r>
            <a:r>
              <a:rPr lang="zh-CN" altLang="en-US" sz="2400" dirty="0">
                <a:cs typeface="+mn-ea"/>
                <a:sym typeface="+mn-lt"/>
              </a:rPr>
              <a:t>，以及在此过程中所表现出来的健康行为和体育品德。</a:t>
            </a:r>
          </a:p>
          <a:p>
            <a:pPr indent="432000">
              <a:lnSpc>
                <a:spcPct val="130000"/>
              </a:lnSpc>
            </a:pPr>
            <a:r>
              <a:rPr lang="zh-CN" altLang="en-US" sz="2400" dirty="0">
                <a:cs typeface="+mn-ea"/>
                <a:sym typeface="+mn-lt"/>
              </a:rPr>
              <a:t>（</a:t>
            </a:r>
            <a:r>
              <a:rPr lang="en-US" altLang="zh-CN" sz="2400" dirty="0">
                <a:cs typeface="+mn-ea"/>
                <a:sym typeface="+mn-lt"/>
              </a:rPr>
              <a:t>2</a:t>
            </a:r>
            <a:r>
              <a:rPr lang="zh-CN" altLang="en-US" sz="2400" dirty="0">
                <a:cs typeface="+mn-ea"/>
                <a:sym typeface="+mn-lt"/>
              </a:rPr>
              <a:t>）根据不同运动项目的特点，对运动技能模块的学习进行成绩评定时，应注意是否具有可操作性。</a:t>
            </a:r>
            <a:endParaRPr lang="en-US" altLang="zh-CN" sz="2400" dirty="0">
              <a:cs typeface="+mn-ea"/>
              <a:sym typeface="+mn-lt"/>
            </a:endParaRPr>
          </a:p>
          <a:p>
            <a:pPr indent="432000">
              <a:lnSpc>
                <a:spcPct val="130000"/>
              </a:lnSpc>
            </a:pPr>
            <a:r>
              <a:rPr lang="zh-CN" altLang="en-US" sz="2400" dirty="0">
                <a:cs typeface="+mn-ea"/>
                <a:sym typeface="+mn-lt"/>
              </a:rPr>
              <a:t>（</a:t>
            </a:r>
            <a:r>
              <a:rPr lang="en-US" altLang="zh-CN" sz="2400" dirty="0">
                <a:cs typeface="+mn-ea"/>
                <a:sym typeface="+mn-lt"/>
              </a:rPr>
              <a:t>3</a:t>
            </a:r>
            <a:r>
              <a:rPr lang="zh-CN" altLang="en-US" sz="2400" dirty="0">
                <a:cs typeface="+mn-ea"/>
                <a:sym typeface="+mn-lt"/>
              </a:rPr>
              <a:t>）对运动技能进行评价时，</a:t>
            </a:r>
            <a:r>
              <a:rPr lang="zh-CN" altLang="en-US" sz="2400" dirty="0">
                <a:solidFill>
                  <a:srgbClr val="C00000"/>
                </a:solidFill>
                <a:cs typeface="+mn-ea"/>
                <a:sym typeface="+mn-lt"/>
              </a:rPr>
              <a:t>可</a:t>
            </a:r>
            <a:r>
              <a:rPr lang="zh-CN" altLang="en-US" sz="2400" dirty="0">
                <a:cs typeface="+mn-ea"/>
                <a:sym typeface="+mn-lt"/>
              </a:rPr>
              <a:t>以针</a:t>
            </a:r>
            <a:r>
              <a:rPr lang="zh-CN" altLang="en-US" sz="2400" dirty="0">
                <a:solidFill>
                  <a:srgbClr val="C00000"/>
                </a:solidFill>
                <a:cs typeface="+mn-ea"/>
                <a:sym typeface="+mn-lt"/>
              </a:rPr>
              <a:t>对</a:t>
            </a:r>
            <a:r>
              <a:rPr lang="zh-CN" altLang="en-US" sz="2400" dirty="0">
                <a:cs typeface="+mn-ea"/>
                <a:sym typeface="+mn-lt"/>
              </a:rPr>
              <a:t>学生</a:t>
            </a:r>
            <a:r>
              <a:rPr lang="zh-CN" altLang="en-US" sz="2400" dirty="0">
                <a:solidFill>
                  <a:srgbClr val="C00000"/>
                </a:solidFill>
                <a:cs typeface="+mn-ea"/>
                <a:sym typeface="+mn-lt"/>
              </a:rPr>
              <a:t>个人进行评价</a:t>
            </a:r>
            <a:r>
              <a:rPr lang="zh-CN" altLang="en-US" sz="2400" dirty="0">
                <a:cs typeface="+mn-ea"/>
                <a:sym typeface="+mn-lt"/>
              </a:rPr>
              <a:t>，也可以</a:t>
            </a:r>
            <a:r>
              <a:rPr lang="zh-CN" altLang="en-US" sz="2400" dirty="0">
                <a:solidFill>
                  <a:srgbClr val="C00000"/>
                </a:solidFill>
                <a:cs typeface="+mn-ea"/>
                <a:sym typeface="+mn-lt"/>
              </a:rPr>
              <a:t>对团队的表现</a:t>
            </a:r>
            <a:r>
              <a:rPr lang="zh-CN" altLang="en-US" sz="2400" dirty="0">
                <a:cs typeface="+mn-ea"/>
                <a:sym typeface="+mn-lt"/>
              </a:rPr>
              <a:t>进行整体性评价。</a:t>
            </a:r>
            <a:endParaRPr lang="en-US" altLang="zh-CN" sz="2400" dirty="0">
              <a:cs typeface="+mn-ea"/>
              <a:sym typeface="+mn-lt"/>
            </a:endParaRPr>
          </a:p>
        </p:txBody>
      </p:sp>
      <p:sp>
        <p:nvSpPr>
          <p:cNvPr id="4" name="Text Box 2"/>
          <p:cNvSpPr txBox="1">
            <a:spLocks noChangeArrowheads="1"/>
          </p:cNvSpPr>
          <p:nvPr/>
        </p:nvSpPr>
        <p:spPr bwMode="auto">
          <a:xfrm>
            <a:off x="995282" y="153157"/>
            <a:ext cx="9906000" cy="763264"/>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dirty="0">
                <a:solidFill>
                  <a:srgbClr val="AA0025"/>
                </a:solidFill>
                <a:cs typeface="+mn-ea"/>
                <a:sym typeface="+mn-lt"/>
              </a:rPr>
              <a:t> </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运动</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技能模块的成绩评定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注意事项</a:t>
            </a:r>
          </a:p>
        </p:txBody>
      </p:sp>
    </p:spTree>
    <p:extLst>
      <p:ext uri="{BB962C8B-B14F-4D97-AF65-F5344CB8AC3E}">
        <p14:creationId xmlns:p14="http://schemas.microsoft.com/office/powerpoint/2010/main" val="8697981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a:grpSpLocks/>
          </p:cNvGrpSpPr>
          <p:nvPr/>
        </p:nvGrpSpPr>
        <p:grpSpPr bwMode="auto">
          <a:xfrm>
            <a:off x="391583" y="1536914"/>
            <a:ext cx="11408833" cy="4791967"/>
            <a:chOff x="499968" y="1212214"/>
            <a:chExt cx="11408253" cy="5130678"/>
          </a:xfrm>
        </p:grpSpPr>
        <p:sp>
          <p:nvSpPr>
            <p:cNvPr id="5" name="圆角矩形 4"/>
            <p:cNvSpPr/>
            <p:nvPr/>
          </p:nvSpPr>
          <p:spPr>
            <a:xfrm>
              <a:off x="499968" y="1425178"/>
              <a:ext cx="488924" cy="49177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lnSpc>
                  <a:spcPct val="130000"/>
                </a:lnSpc>
                <a:defRPr/>
              </a:pPr>
              <a:r>
                <a:rPr lang="zh-CN" altLang="en-US" sz="1900" b="1" dirty="0">
                  <a:solidFill>
                    <a:srgbClr val="6600CC"/>
                  </a:solidFill>
                  <a:cs typeface="+mn-ea"/>
                  <a:sym typeface="+mn-lt"/>
                </a:rPr>
                <a:t>体育与健康学科的应用情景</a:t>
              </a:r>
            </a:p>
          </p:txBody>
        </p:sp>
        <p:sp>
          <p:nvSpPr>
            <p:cNvPr id="6" name="圆角矩形 5"/>
            <p:cNvSpPr/>
            <p:nvPr/>
          </p:nvSpPr>
          <p:spPr>
            <a:xfrm>
              <a:off x="1642910" y="1484084"/>
              <a:ext cx="491042" cy="172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1900" b="1" dirty="0">
                  <a:cs typeface="+mn-ea"/>
                  <a:sym typeface="+mn-lt"/>
                </a:rPr>
                <a:t>生活情景</a:t>
              </a:r>
            </a:p>
          </p:txBody>
        </p:sp>
        <p:sp>
          <p:nvSpPr>
            <p:cNvPr id="7" name="圆角矩形 6"/>
            <p:cNvSpPr/>
            <p:nvPr/>
          </p:nvSpPr>
          <p:spPr>
            <a:xfrm>
              <a:off x="1642910" y="3611462"/>
              <a:ext cx="491042" cy="229503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1900" b="1" dirty="0">
                  <a:cs typeface="+mn-ea"/>
                  <a:sym typeface="+mn-lt"/>
                </a:rPr>
                <a:t>运动实践情景</a:t>
              </a:r>
            </a:p>
          </p:txBody>
        </p:sp>
        <p:sp>
          <p:nvSpPr>
            <p:cNvPr id="8" name="圆角矩形 7"/>
            <p:cNvSpPr/>
            <p:nvPr/>
          </p:nvSpPr>
          <p:spPr>
            <a:xfrm>
              <a:off x="2536098" y="1484084"/>
              <a:ext cx="2211803" cy="1495282"/>
            </a:xfrm>
            <a:prstGeom prst="roundRect">
              <a:avLst>
                <a:gd name="adj" fmla="val 8649"/>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lnSpc>
                  <a:spcPct val="130000"/>
                </a:lnSpc>
                <a:defRPr/>
              </a:pPr>
              <a:r>
                <a:rPr lang="zh-CN" altLang="zh-CN" sz="1900" kern="100" dirty="0">
                  <a:cs typeface="+mn-ea"/>
                  <a:sym typeface="+mn-lt"/>
                </a:rPr>
                <a:t>与生活紧密联系的情境</a:t>
              </a:r>
              <a:endParaRPr lang="zh-CN" altLang="zh-CN" sz="1900" kern="100" dirty="0">
                <a:solidFill>
                  <a:schemeClr val="bg1"/>
                </a:solidFill>
                <a:cs typeface="+mn-ea"/>
                <a:sym typeface="+mn-lt"/>
              </a:endParaRPr>
            </a:p>
          </p:txBody>
        </p:sp>
        <p:sp>
          <p:nvSpPr>
            <p:cNvPr id="9" name="圆角矩形 8"/>
            <p:cNvSpPr/>
            <p:nvPr/>
          </p:nvSpPr>
          <p:spPr>
            <a:xfrm>
              <a:off x="2536098" y="3205924"/>
              <a:ext cx="2489073" cy="2623541"/>
            </a:xfrm>
            <a:prstGeom prst="roundRect">
              <a:avLst>
                <a:gd name="adj" fmla="val 8477"/>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lnSpc>
                  <a:spcPct val="130000"/>
                </a:lnSpc>
                <a:defRPr/>
              </a:pPr>
              <a:r>
                <a:rPr lang="zh-CN" altLang="zh-CN" sz="1900" kern="100" dirty="0">
                  <a:cs typeface="+mn-ea"/>
                  <a:sym typeface="+mn-lt"/>
                </a:rPr>
                <a:t>运动</a:t>
              </a:r>
              <a:r>
                <a:rPr lang="zh-CN" altLang="en-US" sz="1900" kern="100" dirty="0">
                  <a:cs typeface="+mn-ea"/>
                  <a:sym typeface="+mn-lt"/>
                </a:rPr>
                <a:t>实践</a:t>
              </a:r>
              <a:r>
                <a:rPr lang="zh-CN" altLang="zh-CN" sz="1900" kern="100" dirty="0">
                  <a:cs typeface="+mn-ea"/>
                  <a:sym typeface="+mn-lt"/>
                </a:rPr>
                <a:t>中的应用情境，</a:t>
              </a:r>
              <a:r>
                <a:rPr lang="zh-CN" altLang="en-US" sz="1900" kern="100" dirty="0">
                  <a:cs typeface="+mn-ea"/>
                  <a:sym typeface="+mn-lt"/>
                </a:rPr>
                <a:t>主要</a:t>
              </a:r>
              <a:r>
                <a:rPr lang="zh-CN" altLang="zh-CN" sz="1900" kern="100" dirty="0">
                  <a:cs typeface="+mn-ea"/>
                  <a:sym typeface="+mn-lt"/>
                </a:rPr>
                <a:t>考察学生在</a:t>
              </a:r>
              <a:r>
                <a:rPr lang="zh-CN" altLang="en-US" sz="1900" kern="100" dirty="0">
                  <a:cs typeface="+mn-ea"/>
                  <a:sym typeface="+mn-lt"/>
                </a:rPr>
                <a:t>运动竞赛和体育锻炼中</a:t>
              </a:r>
              <a:r>
                <a:rPr lang="zh-CN" altLang="zh-CN" sz="1900" kern="100" dirty="0">
                  <a:cs typeface="+mn-ea"/>
                  <a:sym typeface="+mn-lt"/>
                </a:rPr>
                <a:t>瞬息万变的开放性情境中的表现</a:t>
              </a:r>
              <a:endParaRPr lang="zh-CN" altLang="zh-CN" sz="1900" kern="100" dirty="0">
                <a:solidFill>
                  <a:schemeClr val="bg1"/>
                </a:solidFill>
                <a:cs typeface="+mn-ea"/>
                <a:sym typeface="+mn-lt"/>
              </a:endParaRPr>
            </a:p>
          </p:txBody>
        </p:sp>
        <p:sp>
          <p:nvSpPr>
            <p:cNvPr id="10" name="圆角矩形 9"/>
            <p:cNvSpPr/>
            <p:nvPr/>
          </p:nvSpPr>
          <p:spPr>
            <a:xfrm>
              <a:off x="5423084" y="1212214"/>
              <a:ext cx="5666028" cy="1857775"/>
            </a:xfrm>
            <a:prstGeom prst="roundRect">
              <a:avLst>
                <a:gd name="adj" fmla="val 7295"/>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en-US" sz="1900" b="1" kern="100" dirty="0">
                  <a:solidFill>
                    <a:srgbClr val="6600CC"/>
                  </a:solidFill>
                  <a:cs typeface="+mn-ea"/>
                  <a:sym typeface="+mn-lt"/>
                </a:rPr>
                <a:t>生活中个人健康的管理和维护（运动、营养与肥胖）</a:t>
              </a:r>
              <a:endParaRPr lang="en-US" altLang="zh-CN" sz="1900" b="1" kern="100" dirty="0">
                <a:solidFill>
                  <a:srgbClr val="6600CC"/>
                </a:solidFill>
                <a:cs typeface="+mn-ea"/>
                <a:sym typeface="+mn-lt"/>
              </a:endParaRPr>
            </a:p>
            <a:p>
              <a:pPr eaLnBrk="1" hangingPunct="1">
                <a:lnSpc>
                  <a:spcPct val="130000"/>
                </a:lnSpc>
                <a:defRPr/>
              </a:pPr>
              <a:r>
                <a:rPr lang="zh-CN" altLang="en-US" sz="1900" b="1" kern="100" dirty="0">
                  <a:solidFill>
                    <a:srgbClr val="6600CC"/>
                  </a:solidFill>
                  <a:cs typeface="+mn-ea"/>
                  <a:sym typeface="+mn-lt"/>
                </a:rPr>
                <a:t>生活中的应急避险（火海逃生）</a:t>
              </a:r>
              <a:endParaRPr lang="en-US" altLang="zh-CN" sz="1900" b="1" kern="100" dirty="0">
                <a:solidFill>
                  <a:srgbClr val="6600CC"/>
                </a:solidFill>
                <a:cs typeface="+mn-ea"/>
                <a:sym typeface="+mn-lt"/>
              </a:endParaRPr>
            </a:p>
            <a:p>
              <a:pPr eaLnBrk="1" hangingPunct="1">
                <a:lnSpc>
                  <a:spcPct val="130000"/>
                </a:lnSpc>
                <a:defRPr/>
              </a:pPr>
              <a:r>
                <a:rPr lang="zh-CN" altLang="en-US" sz="1900" b="1" kern="100" dirty="0">
                  <a:solidFill>
                    <a:srgbClr val="6600CC"/>
                  </a:solidFill>
                  <a:cs typeface="+mn-ea"/>
                  <a:sym typeface="+mn-lt"/>
                </a:rPr>
                <a:t>常见运动损伤的预防和处理（崴脚了如何处理？）</a:t>
              </a:r>
              <a:endParaRPr lang="en-US" altLang="zh-CN" sz="1900" b="1" kern="100" dirty="0">
                <a:solidFill>
                  <a:srgbClr val="6600CC"/>
                </a:solidFill>
                <a:cs typeface="+mn-ea"/>
                <a:sym typeface="+mn-lt"/>
              </a:endParaRPr>
            </a:p>
          </p:txBody>
        </p:sp>
        <p:sp>
          <p:nvSpPr>
            <p:cNvPr id="11" name="圆角矩形 10"/>
            <p:cNvSpPr/>
            <p:nvPr/>
          </p:nvSpPr>
          <p:spPr>
            <a:xfrm>
              <a:off x="5423084" y="3464200"/>
              <a:ext cx="2288000" cy="48256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en-US" sz="1900" kern="100" dirty="0">
                  <a:cs typeface="+mn-ea"/>
                  <a:sym typeface="+mn-lt"/>
                </a:rPr>
                <a:t>篮球</a:t>
              </a:r>
              <a:endParaRPr lang="zh-CN" altLang="zh-CN" sz="1900" kern="100" dirty="0">
                <a:solidFill>
                  <a:schemeClr val="bg1"/>
                </a:solidFill>
                <a:cs typeface="+mn-ea"/>
                <a:sym typeface="+mn-lt"/>
              </a:endParaRPr>
            </a:p>
          </p:txBody>
        </p:sp>
        <p:sp>
          <p:nvSpPr>
            <p:cNvPr id="12" name="圆角矩形 11"/>
            <p:cNvSpPr/>
            <p:nvPr/>
          </p:nvSpPr>
          <p:spPr>
            <a:xfrm>
              <a:off x="5423084" y="4182388"/>
              <a:ext cx="2288000" cy="48483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zh-CN" sz="1900" dirty="0">
                  <a:cs typeface="+mn-ea"/>
                  <a:sym typeface="+mn-lt"/>
                </a:rPr>
                <a:t>防身术</a:t>
              </a:r>
              <a:endParaRPr lang="zh-CN" altLang="zh-CN" sz="1900" kern="100" dirty="0">
                <a:solidFill>
                  <a:schemeClr val="bg1"/>
                </a:solidFill>
                <a:cs typeface="+mn-ea"/>
                <a:sym typeface="+mn-lt"/>
              </a:endParaRPr>
            </a:p>
          </p:txBody>
        </p:sp>
        <p:sp>
          <p:nvSpPr>
            <p:cNvPr id="13" name="圆角矩形 12"/>
            <p:cNvSpPr/>
            <p:nvPr/>
          </p:nvSpPr>
          <p:spPr>
            <a:xfrm>
              <a:off x="5423084" y="4893780"/>
              <a:ext cx="2288000" cy="530146"/>
            </a:xfrm>
            <a:prstGeom prst="roundRect">
              <a:avLst>
                <a:gd name="adj" fmla="val 13201"/>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zh-CN" sz="1900" dirty="0">
                  <a:cs typeface="+mn-ea"/>
                  <a:sym typeface="+mn-lt"/>
                </a:rPr>
                <a:t>健美操、花样跳绳</a:t>
              </a:r>
              <a:endParaRPr lang="zh-CN" altLang="zh-CN" sz="1900" kern="100" dirty="0">
                <a:solidFill>
                  <a:schemeClr val="bg1"/>
                </a:solidFill>
                <a:cs typeface="+mn-ea"/>
                <a:sym typeface="+mn-lt"/>
              </a:endParaRPr>
            </a:p>
          </p:txBody>
        </p:sp>
        <p:sp>
          <p:nvSpPr>
            <p:cNvPr id="14" name="圆角矩形 13"/>
            <p:cNvSpPr/>
            <p:nvPr/>
          </p:nvSpPr>
          <p:spPr>
            <a:xfrm>
              <a:off x="5378636" y="5670874"/>
              <a:ext cx="2332448" cy="48256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zh-CN" sz="1900" dirty="0">
                  <a:cs typeface="+mn-ea"/>
                  <a:sym typeface="+mn-lt"/>
                </a:rPr>
                <a:t>跳远、游泳</a:t>
              </a:r>
              <a:endParaRPr lang="zh-CN" altLang="zh-CN" sz="1900" kern="100" dirty="0">
                <a:solidFill>
                  <a:schemeClr val="bg1"/>
                </a:solidFill>
                <a:cs typeface="+mn-ea"/>
                <a:sym typeface="+mn-lt"/>
              </a:endParaRPr>
            </a:p>
          </p:txBody>
        </p:sp>
        <p:sp>
          <p:nvSpPr>
            <p:cNvPr id="15" name="圆角矩形 14"/>
            <p:cNvSpPr/>
            <p:nvPr/>
          </p:nvSpPr>
          <p:spPr>
            <a:xfrm>
              <a:off x="8113230" y="3464200"/>
              <a:ext cx="2357847" cy="48256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en-US" sz="1900" b="1" dirty="0">
                  <a:solidFill>
                    <a:srgbClr val="6600CC"/>
                  </a:solidFill>
                  <a:cs typeface="+mn-ea"/>
                  <a:sym typeface="+mn-lt"/>
                </a:rPr>
                <a:t>篮球</a:t>
              </a:r>
              <a:r>
                <a:rPr lang="zh-CN" altLang="zh-CN" sz="1900" b="1" dirty="0">
                  <a:solidFill>
                    <a:srgbClr val="6600CC"/>
                  </a:solidFill>
                  <a:cs typeface="+mn-ea"/>
                  <a:sym typeface="+mn-lt"/>
                </a:rPr>
                <a:t>比赛</a:t>
              </a:r>
              <a:endParaRPr lang="zh-CN" altLang="zh-CN" sz="1900" b="1" kern="100" dirty="0">
                <a:solidFill>
                  <a:srgbClr val="6600CC"/>
                </a:solidFill>
                <a:cs typeface="+mn-ea"/>
                <a:sym typeface="+mn-lt"/>
              </a:endParaRPr>
            </a:p>
          </p:txBody>
        </p:sp>
        <p:sp>
          <p:nvSpPr>
            <p:cNvPr id="16" name="圆角矩形 15"/>
            <p:cNvSpPr/>
            <p:nvPr/>
          </p:nvSpPr>
          <p:spPr>
            <a:xfrm>
              <a:off x="8113230" y="4186919"/>
              <a:ext cx="3310298" cy="482569"/>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en-US" sz="1900" b="1" dirty="0">
                  <a:solidFill>
                    <a:srgbClr val="6600CC"/>
                  </a:solidFill>
                  <a:cs typeface="+mn-ea"/>
                  <a:sym typeface="+mn-lt"/>
                </a:rPr>
                <a:t>遇</a:t>
              </a:r>
              <a:r>
                <a:rPr lang="zh-CN" altLang="zh-CN" sz="1900" b="1" dirty="0">
                  <a:solidFill>
                    <a:srgbClr val="6600CC"/>
                  </a:solidFill>
                  <a:cs typeface="+mn-ea"/>
                  <a:sym typeface="+mn-lt"/>
                </a:rPr>
                <a:t>到危险时的防护与脱身</a:t>
              </a:r>
              <a:endParaRPr lang="zh-CN" altLang="zh-CN" sz="1900" b="1" kern="100" dirty="0">
                <a:solidFill>
                  <a:srgbClr val="6600CC"/>
                </a:solidFill>
                <a:cs typeface="+mn-ea"/>
                <a:sym typeface="+mn-lt"/>
              </a:endParaRPr>
            </a:p>
          </p:txBody>
        </p:sp>
        <p:sp>
          <p:nvSpPr>
            <p:cNvPr id="17" name="圆角矩形 16"/>
            <p:cNvSpPr/>
            <p:nvPr/>
          </p:nvSpPr>
          <p:spPr>
            <a:xfrm>
              <a:off x="8113230" y="4909640"/>
              <a:ext cx="2975882" cy="48256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zh-CN" sz="1900" b="1" dirty="0">
                  <a:solidFill>
                    <a:srgbClr val="6600CC"/>
                  </a:solidFill>
                  <a:cs typeface="+mn-ea"/>
                  <a:sym typeface="+mn-lt"/>
                </a:rPr>
                <a:t>创编、展示或表演</a:t>
              </a:r>
              <a:endParaRPr lang="zh-CN" altLang="zh-CN" sz="1900" b="1" kern="100" dirty="0">
                <a:solidFill>
                  <a:srgbClr val="6600CC"/>
                </a:solidFill>
                <a:cs typeface="+mn-ea"/>
                <a:sym typeface="+mn-lt"/>
              </a:endParaRPr>
            </a:p>
          </p:txBody>
        </p:sp>
        <p:sp>
          <p:nvSpPr>
            <p:cNvPr id="18" name="圆角矩形 17"/>
            <p:cNvSpPr/>
            <p:nvPr/>
          </p:nvSpPr>
          <p:spPr>
            <a:xfrm>
              <a:off x="8113230" y="5652750"/>
              <a:ext cx="3794991" cy="48256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zh-CN" sz="1900" b="1" dirty="0">
                  <a:solidFill>
                    <a:srgbClr val="6600CC"/>
                  </a:solidFill>
                  <a:cs typeface="+mn-ea"/>
                  <a:sym typeface="+mn-lt"/>
                </a:rPr>
                <a:t>技术学习或者生活中问题的解决</a:t>
              </a:r>
              <a:endParaRPr lang="zh-CN" altLang="zh-CN" sz="1900" b="1" kern="100" dirty="0">
                <a:solidFill>
                  <a:srgbClr val="6600CC"/>
                </a:solidFill>
                <a:cs typeface="+mn-ea"/>
                <a:sym typeface="+mn-lt"/>
              </a:endParaRPr>
            </a:p>
          </p:txBody>
        </p:sp>
        <p:sp>
          <p:nvSpPr>
            <p:cNvPr id="19" name="左大括号 18"/>
            <p:cNvSpPr/>
            <p:nvPr/>
          </p:nvSpPr>
          <p:spPr>
            <a:xfrm>
              <a:off x="1098954" y="2188678"/>
              <a:ext cx="425429" cy="2752680"/>
            </a:xfrm>
            <a:prstGeom prst="leftBrace">
              <a:avLst>
                <a:gd name="adj1" fmla="val 0"/>
                <a:gd name="adj2" fmla="val 50396"/>
              </a:avLst>
            </a:prstGeom>
            <a:ln/>
          </p:spPr>
          <p:style>
            <a:lnRef idx="3">
              <a:schemeClr val="dk1"/>
            </a:lnRef>
            <a:fillRef idx="0">
              <a:schemeClr val="dk1"/>
            </a:fillRef>
            <a:effectRef idx="2">
              <a:schemeClr val="dk1"/>
            </a:effectRef>
            <a:fontRef idx="minor">
              <a:schemeClr val="tx1"/>
            </a:fontRef>
          </p:style>
          <p:txBody>
            <a:bodyPr anchor="ctr"/>
            <a:lstStyle/>
            <a:p>
              <a:pPr algn="ctr" eaLnBrk="1" hangingPunct="1">
                <a:lnSpc>
                  <a:spcPct val="130000"/>
                </a:lnSpc>
                <a:defRPr/>
              </a:pPr>
              <a:endParaRPr lang="zh-CN" altLang="en-US" sz="1900" dirty="0">
                <a:cs typeface="+mn-ea"/>
                <a:sym typeface="+mn-lt"/>
              </a:endParaRPr>
            </a:p>
          </p:txBody>
        </p:sp>
        <p:sp>
          <p:nvSpPr>
            <p:cNvPr id="20" name="左大括号 19"/>
            <p:cNvSpPr/>
            <p:nvPr/>
          </p:nvSpPr>
          <p:spPr>
            <a:xfrm>
              <a:off x="5116183" y="3720210"/>
              <a:ext cx="190490" cy="2186285"/>
            </a:xfrm>
            <a:prstGeom prst="leftBrace">
              <a:avLst>
                <a:gd name="adj1" fmla="val 0"/>
                <a:gd name="adj2" fmla="val 50861"/>
              </a:avLst>
            </a:prstGeom>
            <a:ln/>
          </p:spPr>
          <p:style>
            <a:lnRef idx="3">
              <a:schemeClr val="dk1"/>
            </a:lnRef>
            <a:fillRef idx="0">
              <a:schemeClr val="dk1"/>
            </a:fillRef>
            <a:effectRef idx="2">
              <a:schemeClr val="dk1"/>
            </a:effectRef>
            <a:fontRef idx="minor">
              <a:schemeClr val="tx1"/>
            </a:fontRef>
          </p:style>
          <p:txBody>
            <a:bodyPr anchor="ctr"/>
            <a:lstStyle/>
            <a:p>
              <a:pPr algn="ctr" eaLnBrk="1" hangingPunct="1">
                <a:lnSpc>
                  <a:spcPct val="130000"/>
                </a:lnSpc>
                <a:defRPr/>
              </a:pPr>
              <a:endParaRPr lang="zh-CN" altLang="en-US" sz="1900" dirty="0">
                <a:cs typeface="+mn-ea"/>
                <a:sym typeface="+mn-lt"/>
              </a:endParaRPr>
            </a:p>
          </p:txBody>
        </p:sp>
        <p:cxnSp>
          <p:nvCxnSpPr>
            <p:cNvPr id="21" name="直接箭头连接符 20"/>
            <p:cNvCxnSpPr>
              <a:stCxn id="6" idx="3"/>
              <a:endCxn id="8" idx="1"/>
            </p:cNvCxnSpPr>
            <p:nvPr/>
          </p:nvCxnSpPr>
          <p:spPr>
            <a:xfrm flipV="1">
              <a:off x="2133952" y="2231725"/>
              <a:ext cx="402147" cy="1132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p:cNvCxnSpPr/>
            <p:nvPr/>
          </p:nvCxnSpPr>
          <p:spPr>
            <a:xfrm>
              <a:off x="2133952" y="4689878"/>
              <a:ext cx="4021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直接箭头连接符 22"/>
            <p:cNvCxnSpPr/>
            <p:nvPr/>
          </p:nvCxnSpPr>
          <p:spPr>
            <a:xfrm flipV="1">
              <a:off x="4826215" y="2231725"/>
              <a:ext cx="480458" cy="45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p:cNvCxnSpPr/>
            <p:nvPr/>
          </p:nvCxnSpPr>
          <p:spPr>
            <a:xfrm>
              <a:off x="7711084" y="3720210"/>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直接箭头连接符 24"/>
            <p:cNvCxnSpPr/>
            <p:nvPr/>
          </p:nvCxnSpPr>
          <p:spPr>
            <a:xfrm>
              <a:off x="7711084" y="5906495"/>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a:off x="7711084" y="5190571"/>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a:xfrm>
              <a:off x="7711084" y="4445195"/>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8" name="Rectangle 2"/>
          <p:cNvSpPr txBox="1">
            <a:spLocks noChangeArrowheads="1"/>
          </p:cNvSpPr>
          <p:nvPr/>
        </p:nvSpPr>
        <p:spPr>
          <a:xfrm>
            <a:off x="379389" y="146790"/>
            <a:ext cx="10682815" cy="673209"/>
          </a:xfrm>
          <a:prstGeom prst="rect">
            <a:avLst/>
          </a:prstGeom>
        </p:spPr>
        <p:txBody>
          <a:bodyPr lIns="121899" tIns="60949" rIns="121899" bIns="60949"/>
          <a:lstStyle/>
          <a:p>
            <a:pPr algn="ctr">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选择体育与健康学科学业质量评价的应用情境示例</a:t>
            </a:r>
          </a:p>
        </p:txBody>
      </p:sp>
    </p:spTree>
    <p:extLst>
      <p:ext uri="{BB962C8B-B14F-4D97-AF65-F5344CB8AC3E}">
        <p14:creationId xmlns:p14="http://schemas.microsoft.com/office/powerpoint/2010/main" val="12833123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932296" y="117975"/>
            <a:ext cx="6595533" cy="694399"/>
          </a:xfrm>
          <a:prstGeom prst="rect">
            <a:avLst/>
          </a:prstGeom>
          <a:noFill/>
          <a:ln w="9525">
            <a:noFill/>
            <a:miter lim="800000"/>
            <a:headEnd/>
            <a:tailEnd/>
          </a:ln>
        </p:spPr>
        <p:txBody>
          <a:bodyPr wrap="square" lIns="121899" tIns="60949" rIns="121899" bIns="60949">
            <a:spAutoFit/>
          </a:bodyPr>
          <a:lstStyle/>
          <a:p>
            <a:pPr eaLnBrk="1" hangingPunct="1">
              <a:lnSpc>
                <a:spcPct val="130000"/>
              </a:lnSpc>
              <a:spcBef>
                <a:spcPct val="0"/>
              </a:spcBef>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案例：</a:t>
            </a:r>
            <a:r>
              <a:rPr lang="zh-CN"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篮球模块学分评定</a:t>
            </a:r>
            <a:endPar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1174119453"/>
              </p:ext>
            </p:extLst>
          </p:nvPr>
        </p:nvGraphicFramePr>
        <p:xfrm>
          <a:off x="191972" y="1208745"/>
          <a:ext cx="11513127" cy="5581730"/>
        </p:xfrm>
        <a:graphic>
          <a:graphicData uri="http://schemas.openxmlformats.org/drawingml/2006/table">
            <a:tbl>
              <a:tblPr>
                <a:tableStyleId>{5940675A-B579-460E-94D1-54222C63F5DA}</a:tableStyleId>
              </a:tblPr>
              <a:tblGrid>
                <a:gridCol w="1125467">
                  <a:extLst>
                    <a:ext uri="{9D8B030D-6E8A-4147-A177-3AD203B41FA5}">
                      <a16:colId xmlns:a16="http://schemas.microsoft.com/office/drawing/2014/main" val="20000"/>
                    </a:ext>
                  </a:extLst>
                </a:gridCol>
                <a:gridCol w="1502001">
                  <a:extLst>
                    <a:ext uri="{9D8B030D-6E8A-4147-A177-3AD203B41FA5}">
                      <a16:colId xmlns:a16="http://schemas.microsoft.com/office/drawing/2014/main" val="20001"/>
                    </a:ext>
                  </a:extLst>
                </a:gridCol>
                <a:gridCol w="1695149">
                  <a:extLst>
                    <a:ext uri="{9D8B030D-6E8A-4147-A177-3AD203B41FA5}">
                      <a16:colId xmlns:a16="http://schemas.microsoft.com/office/drawing/2014/main" val="20002"/>
                    </a:ext>
                  </a:extLst>
                </a:gridCol>
                <a:gridCol w="1995055">
                  <a:extLst>
                    <a:ext uri="{9D8B030D-6E8A-4147-A177-3AD203B41FA5}">
                      <a16:colId xmlns:a16="http://schemas.microsoft.com/office/drawing/2014/main" val="20003"/>
                    </a:ext>
                  </a:extLst>
                </a:gridCol>
                <a:gridCol w="2124868">
                  <a:extLst>
                    <a:ext uri="{9D8B030D-6E8A-4147-A177-3AD203B41FA5}">
                      <a16:colId xmlns:a16="http://schemas.microsoft.com/office/drawing/2014/main" val="20004"/>
                    </a:ext>
                  </a:extLst>
                </a:gridCol>
                <a:gridCol w="1941168">
                  <a:extLst>
                    <a:ext uri="{9D8B030D-6E8A-4147-A177-3AD203B41FA5}">
                      <a16:colId xmlns:a16="http://schemas.microsoft.com/office/drawing/2014/main" val="20005"/>
                    </a:ext>
                  </a:extLst>
                </a:gridCol>
                <a:gridCol w="1129419">
                  <a:extLst>
                    <a:ext uri="{9D8B030D-6E8A-4147-A177-3AD203B41FA5}">
                      <a16:colId xmlns:a16="http://schemas.microsoft.com/office/drawing/2014/main" val="20006"/>
                    </a:ext>
                  </a:extLst>
                </a:gridCol>
              </a:tblGrid>
              <a:tr h="329395">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评价内容</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horzOverflow="overflow"/>
                </a:tc>
                <a:tc gridSpan="5">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评价范围</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3175" marR="0" lvl="0" indent="-133350" algn="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综合评分</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extLst>
                  <a:ext uri="{0D108BD9-81ED-4DB2-BD59-A6C34878D82A}">
                    <a16:rowId xmlns:a16="http://schemas.microsoft.com/office/drawing/2014/main" val="10000"/>
                  </a:ext>
                </a:extLst>
              </a:tr>
              <a:tr h="357705">
                <a:tc rowSpan="5">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体能</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项目</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助跑摸高</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en-US" altLang="zh-CN" sz="1500" b="1" i="0" u="none" strike="noStrike" cap="none" normalizeH="0" baseline="0" dirty="0" smtClean="0">
                          <a:ln>
                            <a:noFill/>
                          </a:ln>
                          <a:solidFill>
                            <a:schemeClr val="tx1"/>
                          </a:solidFill>
                          <a:effectLst/>
                          <a:latin typeface="+mn-lt"/>
                          <a:ea typeface="+mn-ea"/>
                          <a:cs typeface="+mn-ea"/>
                          <a:sym typeface="+mn-lt"/>
                        </a:rPr>
                        <a:t>1500</a:t>
                      </a:r>
                      <a:r>
                        <a:rPr kumimoji="0" lang="zh-CN" altLang="en-US" sz="1500" b="1" i="0" u="none" strike="noStrike" cap="none" normalizeH="0" baseline="0" dirty="0" smtClean="0">
                          <a:ln>
                            <a:noFill/>
                          </a:ln>
                          <a:solidFill>
                            <a:schemeClr val="tx1"/>
                          </a:solidFill>
                          <a:effectLst/>
                          <a:latin typeface="+mn-lt"/>
                          <a:ea typeface="+mn-ea"/>
                          <a:cs typeface="+mn-ea"/>
                          <a:sym typeface="+mn-lt"/>
                        </a:rPr>
                        <a:t>米</a:t>
                      </a:r>
                      <a:endParaRPr kumimoji="0" lang="en-US" alt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俯卧撑</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rowSpan="5">
                  <a:txBody>
                    <a:bodyPr/>
                    <a:lstStyle/>
                    <a:p>
                      <a:pPr marL="3175" marR="0" lvl="0" indent="-133350" algn="r"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extLst>
                  <a:ext uri="{0D108BD9-81ED-4DB2-BD59-A6C34878D82A}">
                    <a16:rowId xmlns:a16="http://schemas.microsoft.com/office/drawing/2014/main" val="10001"/>
                  </a:ext>
                </a:extLst>
              </a:tr>
              <a:tr h="357705">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期初</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测试成绩</a:t>
                      </a:r>
                      <a:r>
                        <a:rPr kumimoji="0" lang="en-US" altLang="zh-CN" sz="1500" u="none" strike="noStrike" cap="none" normalizeH="0" baseline="0" smtClean="0">
                          <a:ln>
                            <a:noFill/>
                          </a:ln>
                          <a:effectLst/>
                          <a:latin typeface="+mn-lt"/>
                          <a:ea typeface="+mn-ea"/>
                          <a:cs typeface="+mn-ea"/>
                          <a:sym typeface="+mn-lt"/>
                        </a:rPr>
                        <a:t> / </a:t>
                      </a:r>
                      <a:r>
                        <a:rPr kumimoji="0" lang="zh-CN" altLang="en-US" sz="1500" u="none" strike="noStrike" cap="none" normalizeH="0" baseline="0" smtClean="0">
                          <a:ln>
                            <a:noFill/>
                          </a:ln>
                          <a:effectLst/>
                          <a:latin typeface="+mn-lt"/>
                          <a:ea typeface="+mn-ea"/>
                          <a:cs typeface="+mn-ea"/>
                          <a:sym typeface="+mn-lt"/>
                        </a:rPr>
                        <a:t>分数</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vMerge="1">
                  <a:txBody>
                    <a:bodyPr/>
                    <a:lstStyle/>
                    <a:p>
                      <a:endParaRPr lang="zh-CN" altLang="en-US"/>
                    </a:p>
                  </a:txBody>
                  <a:tcPr/>
                </a:tc>
                <a:extLst>
                  <a:ext uri="{0D108BD9-81ED-4DB2-BD59-A6C34878D82A}">
                    <a16:rowId xmlns:a16="http://schemas.microsoft.com/office/drawing/2014/main" val="10002"/>
                  </a:ext>
                </a:extLst>
              </a:tr>
              <a:tr h="357705">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期末</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altLang="en-US" sz="1500" u="none" strike="noStrike" cap="none" normalizeH="0" baseline="0" smtClean="0">
                          <a:ln>
                            <a:noFill/>
                          </a:ln>
                          <a:effectLst/>
                          <a:latin typeface="+mn-lt"/>
                          <a:ea typeface="+mn-ea"/>
                          <a:cs typeface="+mn-ea"/>
                          <a:sym typeface="+mn-lt"/>
                        </a:rPr>
                        <a:t>测试成绩</a:t>
                      </a:r>
                      <a:r>
                        <a:rPr kumimoji="0" lang="en-US" altLang="zh-CN" sz="1500" u="none" strike="noStrike" cap="none" normalizeH="0" baseline="0" smtClean="0">
                          <a:ln>
                            <a:noFill/>
                          </a:ln>
                          <a:effectLst/>
                          <a:latin typeface="+mn-lt"/>
                          <a:ea typeface="+mn-ea"/>
                          <a:cs typeface="+mn-ea"/>
                          <a:sym typeface="+mn-lt"/>
                        </a:rPr>
                        <a:t> / </a:t>
                      </a:r>
                      <a:r>
                        <a:rPr kumimoji="0" lang="zh-CN" altLang="en-US" sz="1500" u="none" strike="noStrike" cap="none" normalizeH="0" baseline="0" smtClean="0">
                          <a:ln>
                            <a:noFill/>
                          </a:ln>
                          <a:effectLst/>
                          <a:latin typeface="+mn-lt"/>
                          <a:ea typeface="+mn-ea"/>
                          <a:cs typeface="+mn-ea"/>
                          <a:sym typeface="+mn-lt"/>
                        </a:rPr>
                        <a:t>分数</a:t>
                      </a:r>
                      <a:endParaRPr kumimoji="0" lang="zh-CN" altLang="en-US"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vMerge="1">
                  <a:txBody>
                    <a:bodyPr/>
                    <a:lstStyle/>
                    <a:p>
                      <a:endParaRPr lang="zh-CN" altLang="en-US"/>
                    </a:p>
                  </a:txBody>
                  <a:tcPr/>
                </a:tc>
                <a:extLst>
                  <a:ext uri="{0D108BD9-81ED-4DB2-BD59-A6C34878D82A}">
                    <a16:rowId xmlns:a16="http://schemas.microsoft.com/office/drawing/2014/main" val="10003"/>
                  </a:ext>
                </a:extLst>
              </a:tr>
              <a:tr h="357705">
                <a:tc v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进步幅度</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进步成绩</a:t>
                      </a:r>
                      <a:r>
                        <a:rPr kumimoji="0" lang="en-US" altLang="zh-CN" sz="1500" u="none" strike="noStrike" cap="none" normalizeH="0" baseline="0" smtClean="0">
                          <a:ln>
                            <a:noFill/>
                          </a:ln>
                          <a:effectLst/>
                          <a:latin typeface="+mn-lt"/>
                          <a:ea typeface="+mn-ea"/>
                          <a:cs typeface="+mn-ea"/>
                          <a:sym typeface="+mn-lt"/>
                        </a:rPr>
                        <a:t> /</a:t>
                      </a:r>
                      <a:r>
                        <a:rPr kumimoji="0" lang="zh-CN" altLang="en-US" sz="1500" u="none" strike="noStrike" cap="none" normalizeH="0" baseline="0" smtClean="0">
                          <a:ln>
                            <a:noFill/>
                          </a:ln>
                          <a:effectLst/>
                          <a:latin typeface="+mn-lt"/>
                          <a:ea typeface="+mn-ea"/>
                          <a:cs typeface="+mn-ea"/>
                          <a:sym typeface="+mn-lt"/>
                        </a:rPr>
                        <a:t>分数</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vMerge="1">
                  <a:txBody>
                    <a:bodyPr/>
                    <a:lstStyle/>
                    <a:p>
                      <a:endParaRPr lang="zh-CN" altLang="en-US"/>
                    </a:p>
                  </a:txBody>
                  <a:tcPr/>
                </a:tc>
                <a:extLst>
                  <a:ext uri="{0D108BD9-81ED-4DB2-BD59-A6C34878D82A}">
                    <a16:rowId xmlns:a16="http://schemas.microsoft.com/office/drawing/2014/main" val="10004"/>
                  </a:ext>
                </a:extLst>
              </a:tr>
              <a:tr h="357705">
                <a:tc v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单项评定分数</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vMerge="1">
                  <a:txBody>
                    <a:bodyPr/>
                    <a:lstStyle/>
                    <a:p>
                      <a:endParaRPr lang="zh-CN" altLang="en-US"/>
                    </a:p>
                  </a:txBody>
                  <a:tcPr/>
                </a:tc>
                <a:extLst>
                  <a:ext uri="{0D108BD9-81ED-4DB2-BD59-A6C34878D82A}">
                    <a16:rowId xmlns:a16="http://schemas.microsoft.com/office/drawing/2014/main" val="10005"/>
                  </a:ext>
                </a:extLst>
              </a:tr>
              <a:tr h="329395">
                <a:tc row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运动技能</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2">
                  <a:txBody>
                    <a:bodyPr/>
                    <a:lstStyle/>
                    <a:p>
                      <a:pPr marL="3175" marR="0" lvl="0" indent="-117475"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项目</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一分钟定点投篮个数</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全场往返运球速度</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三对三教学比赛表现</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rowSpan="2">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extLst>
                  <a:ext uri="{0D108BD9-81ED-4DB2-BD59-A6C34878D82A}">
                    <a16:rowId xmlns:a16="http://schemas.microsoft.com/office/drawing/2014/main" val="10006"/>
                  </a:ext>
                </a:extLst>
              </a:tr>
              <a:tr h="357705">
                <a:tc vMerge="1">
                  <a:txBody>
                    <a:bodyPr/>
                    <a:lstStyle/>
                    <a:p>
                      <a:endParaRPr lang="zh-CN" altLang="en-US"/>
                    </a:p>
                  </a:txBody>
                  <a:tcPr/>
                </a:tc>
                <a:tc gridSpan="2">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单项评定分数</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3175" marR="0" lvl="0" indent="-133350" algn="r" defTabSz="914400" rtl="0" eaLnBrk="1" fontAlgn="base" latinLnBrk="0" hangingPunct="1">
                        <a:lnSpc>
                          <a:spcPct val="130000"/>
                        </a:lnSpc>
                        <a:spcBef>
                          <a:spcPct val="0"/>
                        </a:spcBef>
                        <a:spcAft>
                          <a:spcPct val="0"/>
                        </a:spcAft>
                        <a:buClrTx/>
                        <a:buSzTx/>
                        <a:buFontTx/>
                        <a:buNone/>
                        <a:tabLst/>
                      </a:pPr>
                      <a:endParaRPr kumimoji="0" lang="en-US"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en-US" altLang="zh-CN" sz="1500" u="none" strike="noStrike" cap="none" normalizeH="0" baseline="0" smtClean="0">
                          <a:ln>
                            <a:noFill/>
                          </a:ln>
                          <a:effectLst/>
                          <a:latin typeface="+mn-lt"/>
                          <a:ea typeface="+mn-ea"/>
                          <a:cs typeface="+mn-ea"/>
                          <a:sym typeface="+mn-lt"/>
                        </a:rPr>
                        <a:t> ……</a:t>
                      </a:r>
                      <a:endParaRPr kumimoji="0" lang="zh-CN" alt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vMerge="1">
                  <a:txBody>
                    <a:bodyPr/>
                    <a:lstStyle/>
                    <a:p>
                      <a:endParaRPr lang="zh-CN" altLang="en-US"/>
                    </a:p>
                  </a:txBody>
                  <a:tcPr/>
                </a:tc>
                <a:extLst>
                  <a:ext uri="{0D108BD9-81ED-4DB2-BD59-A6C34878D82A}">
                    <a16:rowId xmlns:a16="http://schemas.microsoft.com/office/drawing/2014/main" val="10007"/>
                  </a:ext>
                </a:extLst>
              </a:tr>
              <a:tr h="329395">
                <a:tc rowSpan="3">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运动认知</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rowSpan="3" gridSpan="2">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篮球运动的发展简史、文化价值与内涵；篮球比赛规则的理解和运用。</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rowSpan="3" hMerge="1">
                  <a:txBody>
                    <a:bodyPr/>
                    <a:lstStyle/>
                    <a:p>
                      <a:endParaRPr lang="zh-CN" altLang="en-US"/>
                    </a:p>
                  </a:txBody>
                  <a:tcPr/>
                </a:tc>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打手</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2">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1500" u="none" strike="noStrike" cap="none" normalizeH="0" baseline="0" smtClean="0">
                          <a:ln>
                            <a:noFill/>
                          </a:ln>
                          <a:effectLst/>
                          <a:latin typeface="+mn-lt"/>
                          <a:ea typeface="+mn-ea"/>
                          <a:cs typeface="+mn-ea"/>
                          <a:sym typeface="+mn-lt"/>
                        </a:rPr>
                        <a:t>A</a:t>
                      </a:r>
                      <a:r>
                        <a:rPr kumimoji="0" lang="zh-CN" sz="1500" u="none" strike="noStrike" cap="none" normalizeH="0" baseline="0" smtClean="0">
                          <a:ln>
                            <a:noFill/>
                          </a:ln>
                          <a:effectLst/>
                          <a:latin typeface="+mn-lt"/>
                          <a:ea typeface="+mn-ea"/>
                          <a:cs typeface="+mn-ea"/>
                          <a:sym typeface="+mn-lt"/>
                        </a:rPr>
                        <a:t>、准确判断</a:t>
                      </a:r>
                      <a:r>
                        <a:rPr kumimoji="0" lang="en-US" sz="1500" u="none" strike="noStrike" cap="none" normalizeH="0" baseline="0" smtClean="0">
                          <a:ln>
                            <a:noFill/>
                          </a:ln>
                          <a:effectLst/>
                          <a:latin typeface="+mn-lt"/>
                          <a:ea typeface="+mn-ea"/>
                          <a:cs typeface="+mn-ea"/>
                          <a:sym typeface="+mn-lt"/>
                        </a:rPr>
                        <a:t>  </a:t>
                      </a:r>
                      <a:r>
                        <a:rPr kumimoji="0" lang="en-US" altLang="zh-CN" sz="1500" u="none" strike="noStrike" cap="none" normalizeH="0" baseline="0" smtClean="0">
                          <a:ln>
                            <a:noFill/>
                          </a:ln>
                          <a:effectLst/>
                          <a:latin typeface="+mn-lt"/>
                          <a:ea typeface="+mn-ea"/>
                          <a:cs typeface="+mn-ea"/>
                          <a:sym typeface="+mn-lt"/>
                        </a:rPr>
                        <a:t>B</a:t>
                      </a:r>
                      <a:r>
                        <a:rPr kumimoji="0" lang="zh-CN" sz="1500" u="none" strike="noStrike" cap="none" normalizeH="0" baseline="0" smtClean="0">
                          <a:ln>
                            <a:noFill/>
                          </a:ln>
                          <a:effectLst/>
                          <a:latin typeface="+mn-lt"/>
                          <a:ea typeface="+mn-ea"/>
                          <a:cs typeface="+mn-ea"/>
                          <a:sym typeface="+mn-lt"/>
                        </a:rPr>
                        <a:t>、判断需提醒</a:t>
                      </a:r>
                      <a:r>
                        <a:rPr kumimoji="0" lang="en-US" altLang="zh-CN" sz="1500" u="none" strike="noStrike" cap="none" normalizeH="0" baseline="0" smtClean="0">
                          <a:ln>
                            <a:noFill/>
                          </a:ln>
                          <a:effectLst/>
                          <a:latin typeface="+mn-lt"/>
                          <a:ea typeface="+mn-ea"/>
                          <a:cs typeface="+mn-ea"/>
                          <a:sym typeface="+mn-lt"/>
                        </a:rPr>
                        <a:t>  C</a:t>
                      </a:r>
                      <a:r>
                        <a:rPr kumimoji="0" lang="zh-CN" sz="1500" u="none" strike="noStrike" cap="none" normalizeH="0" baseline="0" smtClean="0">
                          <a:ln>
                            <a:noFill/>
                          </a:ln>
                          <a:effectLst/>
                          <a:latin typeface="+mn-lt"/>
                          <a:ea typeface="+mn-ea"/>
                          <a:cs typeface="+mn-ea"/>
                          <a:sym typeface="+mn-lt"/>
                        </a:rPr>
                        <a:t>、不能判断</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rowSpan="3">
                  <a:txBody>
                    <a:bodyPr/>
                    <a:lstStyle/>
                    <a:p>
                      <a:pPr marL="3175" marR="0" lvl="0" indent="-133350" algn="r"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extLst>
                  <a:ext uri="{0D108BD9-81ED-4DB2-BD59-A6C34878D82A}">
                    <a16:rowId xmlns:a16="http://schemas.microsoft.com/office/drawing/2014/main" val="10008"/>
                  </a:ext>
                </a:extLst>
              </a:tr>
              <a:tr h="329395">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走步</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2">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1500" u="none" strike="noStrike" cap="none" normalizeH="0" baseline="0" smtClean="0">
                          <a:ln>
                            <a:noFill/>
                          </a:ln>
                          <a:effectLst/>
                          <a:latin typeface="+mn-lt"/>
                          <a:ea typeface="+mn-ea"/>
                          <a:cs typeface="+mn-ea"/>
                          <a:sym typeface="+mn-lt"/>
                        </a:rPr>
                        <a:t>A</a:t>
                      </a:r>
                      <a:r>
                        <a:rPr kumimoji="0" lang="zh-CN" sz="1500" u="none" strike="noStrike" cap="none" normalizeH="0" baseline="0" smtClean="0">
                          <a:ln>
                            <a:noFill/>
                          </a:ln>
                          <a:effectLst/>
                          <a:latin typeface="+mn-lt"/>
                          <a:ea typeface="+mn-ea"/>
                          <a:cs typeface="+mn-ea"/>
                          <a:sym typeface="+mn-lt"/>
                        </a:rPr>
                        <a:t>、准确判断</a:t>
                      </a:r>
                      <a:r>
                        <a:rPr kumimoji="0" lang="en-US" sz="1500" u="none" strike="noStrike" cap="none" normalizeH="0" baseline="0" smtClean="0">
                          <a:ln>
                            <a:noFill/>
                          </a:ln>
                          <a:effectLst/>
                          <a:latin typeface="+mn-lt"/>
                          <a:ea typeface="+mn-ea"/>
                          <a:cs typeface="+mn-ea"/>
                          <a:sym typeface="+mn-lt"/>
                        </a:rPr>
                        <a:t>  </a:t>
                      </a:r>
                      <a:r>
                        <a:rPr kumimoji="0" lang="en-US" altLang="zh-CN" sz="1500" u="none" strike="noStrike" cap="none" normalizeH="0" baseline="0" smtClean="0">
                          <a:ln>
                            <a:noFill/>
                          </a:ln>
                          <a:effectLst/>
                          <a:latin typeface="+mn-lt"/>
                          <a:ea typeface="+mn-ea"/>
                          <a:cs typeface="+mn-ea"/>
                          <a:sym typeface="+mn-lt"/>
                        </a:rPr>
                        <a:t>B</a:t>
                      </a:r>
                      <a:r>
                        <a:rPr kumimoji="0" lang="zh-CN" sz="1500" u="none" strike="noStrike" cap="none" normalizeH="0" baseline="0" smtClean="0">
                          <a:ln>
                            <a:noFill/>
                          </a:ln>
                          <a:effectLst/>
                          <a:latin typeface="+mn-lt"/>
                          <a:ea typeface="+mn-ea"/>
                          <a:cs typeface="+mn-ea"/>
                          <a:sym typeface="+mn-lt"/>
                        </a:rPr>
                        <a:t>、判断需提醒</a:t>
                      </a:r>
                      <a:r>
                        <a:rPr kumimoji="0" lang="en-US" altLang="zh-CN" sz="1500" u="none" strike="noStrike" cap="none" normalizeH="0" baseline="0" smtClean="0">
                          <a:ln>
                            <a:noFill/>
                          </a:ln>
                          <a:effectLst/>
                          <a:latin typeface="+mn-lt"/>
                          <a:ea typeface="+mn-ea"/>
                          <a:cs typeface="+mn-ea"/>
                          <a:sym typeface="+mn-lt"/>
                        </a:rPr>
                        <a:t>   C</a:t>
                      </a:r>
                      <a:r>
                        <a:rPr kumimoji="0" lang="zh-CN" sz="1500" u="none" strike="noStrike" cap="none" normalizeH="0" baseline="0" smtClean="0">
                          <a:ln>
                            <a:noFill/>
                          </a:ln>
                          <a:effectLst/>
                          <a:latin typeface="+mn-lt"/>
                          <a:ea typeface="+mn-ea"/>
                          <a:cs typeface="+mn-ea"/>
                          <a:sym typeface="+mn-lt"/>
                        </a:rPr>
                        <a:t>、不能判断</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09"/>
                  </a:ext>
                </a:extLst>
              </a:tr>
              <a:tr h="329395">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推人</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2">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en-US" altLang="zh-CN" sz="1500" u="none" strike="noStrike" cap="none" normalizeH="0" baseline="0" smtClean="0">
                          <a:ln>
                            <a:noFill/>
                          </a:ln>
                          <a:effectLst/>
                          <a:latin typeface="+mn-lt"/>
                          <a:ea typeface="+mn-ea"/>
                          <a:cs typeface="+mn-ea"/>
                          <a:sym typeface="+mn-lt"/>
                        </a:rPr>
                        <a:t>A</a:t>
                      </a:r>
                      <a:r>
                        <a:rPr kumimoji="0" lang="zh-CN" sz="1500" u="none" strike="noStrike" cap="none" normalizeH="0" baseline="0" smtClean="0">
                          <a:ln>
                            <a:noFill/>
                          </a:ln>
                          <a:effectLst/>
                          <a:latin typeface="+mn-lt"/>
                          <a:ea typeface="+mn-ea"/>
                          <a:cs typeface="+mn-ea"/>
                          <a:sym typeface="+mn-lt"/>
                        </a:rPr>
                        <a:t>、准确判断</a:t>
                      </a:r>
                      <a:r>
                        <a:rPr kumimoji="0" lang="en-US" sz="1500" u="none" strike="noStrike" cap="none" normalizeH="0" baseline="0" smtClean="0">
                          <a:ln>
                            <a:noFill/>
                          </a:ln>
                          <a:effectLst/>
                          <a:latin typeface="+mn-lt"/>
                          <a:ea typeface="+mn-ea"/>
                          <a:cs typeface="+mn-ea"/>
                          <a:sym typeface="+mn-lt"/>
                        </a:rPr>
                        <a:t>  </a:t>
                      </a:r>
                      <a:r>
                        <a:rPr kumimoji="0" lang="en-US" altLang="zh-CN" sz="1500" u="none" strike="noStrike" cap="none" normalizeH="0" baseline="0" smtClean="0">
                          <a:ln>
                            <a:noFill/>
                          </a:ln>
                          <a:effectLst/>
                          <a:latin typeface="+mn-lt"/>
                          <a:ea typeface="+mn-ea"/>
                          <a:cs typeface="+mn-ea"/>
                          <a:sym typeface="+mn-lt"/>
                        </a:rPr>
                        <a:t>B</a:t>
                      </a:r>
                      <a:r>
                        <a:rPr kumimoji="0" lang="zh-CN" sz="1500" u="none" strike="noStrike" cap="none" normalizeH="0" baseline="0" smtClean="0">
                          <a:ln>
                            <a:noFill/>
                          </a:ln>
                          <a:effectLst/>
                          <a:latin typeface="+mn-lt"/>
                          <a:ea typeface="+mn-ea"/>
                          <a:cs typeface="+mn-ea"/>
                          <a:sym typeface="+mn-lt"/>
                        </a:rPr>
                        <a:t>、判断需提醒</a:t>
                      </a:r>
                      <a:r>
                        <a:rPr kumimoji="0" lang="en-US" altLang="zh-CN" sz="1500" u="none" strike="noStrike" cap="none" normalizeH="0" baseline="0" smtClean="0">
                          <a:ln>
                            <a:noFill/>
                          </a:ln>
                          <a:effectLst/>
                          <a:latin typeface="+mn-lt"/>
                          <a:ea typeface="+mn-ea"/>
                          <a:cs typeface="+mn-ea"/>
                          <a:sym typeface="+mn-lt"/>
                        </a:rPr>
                        <a:t>  C</a:t>
                      </a:r>
                      <a:r>
                        <a:rPr kumimoji="0" lang="zh-CN" sz="1500" u="none" strike="noStrike" cap="none" normalizeH="0" baseline="0" smtClean="0">
                          <a:ln>
                            <a:noFill/>
                          </a:ln>
                          <a:effectLst/>
                          <a:latin typeface="+mn-lt"/>
                          <a:ea typeface="+mn-ea"/>
                          <a:cs typeface="+mn-ea"/>
                          <a:sym typeface="+mn-lt"/>
                        </a:rPr>
                        <a:t>、不能判断</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val="10010"/>
                  </a:ext>
                </a:extLst>
              </a:tr>
              <a:tr h="357705">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健康行为</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5">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altLang="en-US" sz="1500" u="none" strike="noStrike" cap="none" normalizeH="0" baseline="0" dirty="0" smtClean="0">
                          <a:ln>
                            <a:noFill/>
                          </a:ln>
                          <a:effectLst/>
                          <a:latin typeface="+mn-lt"/>
                          <a:ea typeface="+mn-ea"/>
                          <a:cs typeface="+mn-ea"/>
                          <a:sym typeface="+mn-lt"/>
                        </a:rPr>
                        <a:t>穿插在技能或体能评价过程中</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3175" marR="0" lvl="0" indent="-133350" algn="r"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extLst>
                  <a:ext uri="{0D108BD9-81ED-4DB2-BD59-A6C34878D82A}">
                    <a16:rowId xmlns:a16="http://schemas.microsoft.com/office/drawing/2014/main" val="10011"/>
                  </a:ext>
                </a:extLst>
              </a:tr>
              <a:tr h="357705">
                <a:tc>
                  <a:txBody>
                    <a:bodyPr/>
                    <a:lstStyle/>
                    <a:p>
                      <a:pPr marL="3175" marR="0" lvl="0" indent="-13335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体育品德</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gridSpan="5">
                  <a:txBody>
                    <a:body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zh-CN" altLang="en-US" sz="1500" u="none" strike="noStrike" cap="none" normalizeH="0" baseline="0" smtClean="0">
                          <a:ln>
                            <a:noFill/>
                          </a:ln>
                          <a:effectLst/>
                          <a:latin typeface="+mn-lt"/>
                          <a:ea typeface="+mn-ea"/>
                          <a:cs typeface="+mn-ea"/>
                          <a:sym typeface="+mn-lt"/>
                        </a:rPr>
                        <a:t>穿插在技能或体能评价过程中</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3175" marR="0" lvl="0" indent="-133350" algn="r"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anchor="ctr" horzOverflow="overflow"/>
                </a:tc>
                <a:extLst>
                  <a:ext uri="{0D108BD9-81ED-4DB2-BD59-A6C34878D82A}">
                    <a16:rowId xmlns:a16="http://schemas.microsoft.com/office/drawing/2014/main" val="10012"/>
                  </a:ext>
                </a:extLst>
              </a:tr>
              <a:tr h="357705">
                <a:tc gridSpan="6">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smtClean="0">
                          <a:ln>
                            <a:noFill/>
                          </a:ln>
                          <a:effectLst/>
                          <a:latin typeface="+mn-lt"/>
                          <a:ea typeface="+mn-ea"/>
                          <a:cs typeface="+mn-ea"/>
                          <a:sym typeface="+mn-lt"/>
                        </a:rPr>
                        <a:t>总分</a:t>
                      </a:r>
                      <a:endParaRPr kumimoji="0" lang="zh-CN" sz="1500" b="1" i="0" u="none" strike="noStrike" cap="none" normalizeH="0" baseline="0" smtClean="0">
                        <a:ln>
                          <a:noFill/>
                        </a:ln>
                        <a:solidFill>
                          <a:schemeClr val="tx1"/>
                        </a:solidFill>
                        <a:effectLst/>
                        <a:latin typeface="+mn-lt"/>
                        <a:ea typeface="+mn-ea"/>
                        <a:cs typeface="+mn-ea"/>
                        <a:sym typeface="+mn-lt"/>
                      </a:endParaRPr>
                    </a:p>
                  </a:txBody>
                  <a:tcPr marL="60276" marR="60276" marT="0" marB="0"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horzOverflow="overflow"/>
                </a:tc>
                <a:extLst>
                  <a:ext uri="{0D108BD9-81ED-4DB2-BD59-A6C34878D82A}">
                    <a16:rowId xmlns:a16="http://schemas.microsoft.com/office/drawing/2014/main" val="10013"/>
                  </a:ext>
                </a:extLst>
              </a:tr>
              <a:tr h="357705">
                <a:tc gridSpan="6">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等第</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smtClean="0">
                        <a:ln>
                          <a:noFill/>
                        </a:ln>
                        <a:solidFill>
                          <a:schemeClr val="tx1"/>
                        </a:solidFill>
                        <a:effectLst/>
                        <a:latin typeface="+mn-lt"/>
                        <a:ea typeface="+mn-ea"/>
                        <a:cs typeface="+mn-ea"/>
                        <a:sym typeface="+mn-lt"/>
                      </a:endParaRPr>
                    </a:p>
                  </a:txBody>
                  <a:tcPr marL="60276" marR="60276" marT="0" marB="0" horzOverflow="overflow"/>
                </a:tc>
                <a:extLst>
                  <a:ext uri="{0D108BD9-81ED-4DB2-BD59-A6C34878D82A}">
                    <a16:rowId xmlns:a16="http://schemas.microsoft.com/office/drawing/2014/main" val="10014"/>
                  </a:ext>
                </a:extLst>
              </a:tr>
              <a:tr h="357705">
                <a:tc gridSpan="6">
                  <a:txBody>
                    <a:body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zh-CN" sz="1500" u="none" strike="noStrike" cap="none" normalizeH="0" baseline="0" dirty="0" smtClean="0">
                          <a:ln>
                            <a:noFill/>
                          </a:ln>
                          <a:effectLst/>
                          <a:latin typeface="+mn-lt"/>
                          <a:ea typeface="+mn-ea"/>
                          <a:cs typeface="+mn-ea"/>
                          <a:sym typeface="+mn-lt"/>
                        </a:rPr>
                        <a:t>学分评定</a:t>
                      </a:r>
                      <a:endParaRPr kumimoji="0" lang="zh-CN" sz="1500" b="1" i="0" u="none" strike="noStrike" cap="none" normalizeH="0" baseline="0" dirty="0" smtClean="0">
                        <a:ln>
                          <a:noFill/>
                        </a:ln>
                        <a:solidFill>
                          <a:schemeClr val="tx1"/>
                        </a:solidFill>
                        <a:effectLst/>
                        <a:latin typeface="+mn-lt"/>
                        <a:ea typeface="+mn-ea"/>
                        <a:cs typeface="+mn-ea"/>
                        <a:sym typeface="+mn-lt"/>
                      </a:endParaRPr>
                    </a:p>
                  </a:txBody>
                  <a:tcPr marL="60276" marR="60276" marT="0" marB="0" horzOverflow="overflow"/>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en-US" altLang="zh-CN" sz="1500" b="0" i="0" u="none" strike="noStrike" cap="none" normalizeH="0" baseline="0" dirty="0" smtClean="0">
                        <a:ln>
                          <a:noFill/>
                        </a:ln>
                        <a:solidFill>
                          <a:schemeClr val="tx1"/>
                        </a:solidFill>
                        <a:effectLst/>
                        <a:latin typeface="+mn-lt"/>
                        <a:ea typeface="+mn-ea"/>
                        <a:cs typeface="+mn-ea"/>
                        <a:sym typeface="+mn-lt"/>
                      </a:endParaRPr>
                    </a:p>
                  </a:txBody>
                  <a:tcPr marL="60276" marR="60276" marT="0" marB="0" horzOverflow="overflow"/>
                </a:tc>
                <a:extLst>
                  <a:ext uri="{0D108BD9-81ED-4DB2-BD59-A6C34878D82A}">
                    <a16:rowId xmlns:a16="http://schemas.microsoft.com/office/drawing/2014/main" val="10015"/>
                  </a:ext>
                </a:extLst>
              </a:tr>
            </a:tbl>
          </a:graphicData>
        </a:graphic>
      </p:graphicFrame>
      <p:sp>
        <p:nvSpPr>
          <p:cNvPr id="139265" name="Rectangle 1"/>
          <p:cNvSpPr>
            <a:spLocks noChangeArrowheads="1"/>
          </p:cNvSpPr>
          <p:nvPr/>
        </p:nvSpPr>
        <p:spPr bwMode="auto">
          <a:xfrm>
            <a:off x="932296" y="791468"/>
            <a:ext cx="7555872" cy="462348"/>
          </a:xfrm>
          <a:prstGeom prst="rect">
            <a:avLst/>
          </a:prstGeom>
          <a:noFill/>
          <a:ln w="9525">
            <a:noFill/>
            <a:miter lim="800000"/>
            <a:headEnd/>
            <a:tailEnd/>
          </a:ln>
        </p:spPr>
        <p:txBody>
          <a:bodyPr wrap="none" lIns="121899" tIns="60949" rIns="121899" bIns="60949" anchor="ctr">
            <a:spAutoFit/>
          </a:bodyPr>
          <a:lstStyle/>
          <a:p>
            <a:pPr>
              <a:lnSpc>
                <a:spcPct val="130000"/>
              </a:lnSpc>
              <a:tabLst>
                <a:tab pos="355538" algn="l"/>
                <a:tab pos="571400" algn="l"/>
                <a:tab pos="1015822" algn="l"/>
              </a:tabLst>
            </a:pPr>
            <a:r>
              <a:rPr lang="zh-CN" altLang="zh-CN" sz="1900" dirty="0">
                <a:cs typeface="+mn-ea"/>
                <a:sym typeface="+mn-lt"/>
              </a:rPr>
              <a:t>年级：＿＿班级：＿＿学期：＿＿姓名：＿＿性别：＿＿学号：＿＿</a:t>
            </a:r>
          </a:p>
        </p:txBody>
      </p:sp>
    </p:spTree>
    <p:extLst>
      <p:ext uri="{BB962C8B-B14F-4D97-AF65-F5344CB8AC3E}">
        <p14:creationId xmlns:p14="http://schemas.microsoft.com/office/powerpoint/2010/main" val="24186150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fade">
                                      <p:cBhvr>
                                        <p:cTn id="7" dur="2000"/>
                                        <p:tgtEl>
                                          <p:spTgt spid="47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9265"/>
                                        </p:tgtEl>
                                        <p:attrNameLst>
                                          <p:attrName>style.visibility</p:attrName>
                                        </p:attrNameLst>
                                      </p:cBhvr>
                                      <p:to>
                                        <p:strVal val="visible"/>
                                      </p:to>
                                    </p:set>
                                    <p:animEffect transition="in" filter="diamond(in)">
                                      <p:cBhvr>
                                        <p:cTn id="12" dur="1000"/>
                                        <p:tgtEl>
                                          <p:spTgt spid="139265"/>
                                        </p:tgtEl>
                                      </p:cBhvr>
                                    </p:animEffect>
                                  </p:childTnLst>
                                </p:cTn>
                              </p:par>
                              <p:par>
                                <p:cTn id="13" presetID="8"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13926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5" name="表格 4"/>
          <p:cNvGraphicFramePr>
            <a:graphicFrameLocks noGrp="1"/>
          </p:cNvGraphicFramePr>
          <p:nvPr>
            <p:extLst>
              <p:ext uri="{D42A27DB-BD31-4B8C-83A1-F6EECF244321}">
                <p14:modId xmlns:p14="http://schemas.microsoft.com/office/powerpoint/2010/main" val="2235823125"/>
              </p:ext>
            </p:extLst>
          </p:nvPr>
        </p:nvGraphicFramePr>
        <p:xfrm>
          <a:off x="190505" y="3393173"/>
          <a:ext cx="5619750" cy="2570958"/>
        </p:xfrm>
        <a:graphic>
          <a:graphicData uri="http://schemas.openxmlformats.org/drawingml/2006/table">
            <a:tbl>
              <a:tblPr/>
              <a:tblGrid>
                <a:gridCol w="690143">
                  <a:extLst>
                    <a:ext uri="{9D8B030D-6E8A-4147-A177-3AD203B41FA5}">
                      <a16:colId xmlns:a16="http://schemas.microsoft.com/office/drawing/2014/main" val="20000"/>
                    </a:ext>
                  </a:extLst>
                </a:gridCol>
                <a:gridCol w="788737">
                  <a:extLst>
                    <a:ext uri="{9D8B030D-6E8A-4147-A177-3AD203B41FA5}">
                      <a16:colId xmlns:a16="http://schemas.microsoft.com/office/drawing/2014/main" val="20001"/>
                    </a:ext>
                  </a:extLst>
                </a:gridCol>
                <a:gridCol w="1281697">
                  <a:extLst>
                    <a:ext uri="{9D8B030D-6E8A-4147-A177-3AD203B41FA5}">
                      <a16:colId xmlns:a16="http://schemas.microsoft.com/office/drawing/2014/main" val="20002"/>
                    </a:ext>
                  </a:extLst>
                </a:gridCol>
                <a:gridCol w="690144">
                  <a:extLst>
                    <a:ext uri="{9D8B030D-6E8A-4147-A177-3AD203B41FA5}">
                      <a16:colId xmlns:a16="http://schemas.microsoft.com/office/drawing/2014/main" val="20003"/>
                    </a:ext>
                  </a:extLst>
                </a:gridCol>
                <a:gridCol w="788737">
                  <a:extLst>
                    <a:ext uri="{9D8B030D-6E8A-4147-A177-3AD203B41FA5}">
                      <a16:colId xmlns:a16="http://schemas.microsoft.com/office/drawing/2014/main" val="20004"/>
                    </a:ext>
                  </a:extLst>
                </a:gridCol>
                <a:gridCol w="1380292">
                  <a:extLst>
                    <a:ext uri="{9D8B030D-6E8A-4147-A177-3AD203B41FA5}">
                      <a16:colId xmlns:a16="http://schemas.microsoft.com/office/drawing/2014/main" val="20005"/>
                    </a:ext>
                  </a:extLst>
                </a:gridCol>
              </a:tblGrid>
              <a:tr h="428493">
                <a:tc>
                  <a:txBody>
                    <a:bodyPr/>
                    <a:lstStyle/>
                    <a:p>
                      <a:pPr algn="just">
                        <a:lnSpc>
                          <a:spcPct val="130000"/>
                        </a:lnSpc>
                        <a:spcBef>
                          <a:spcPts val="0"/>
                        </a:spcBef>
                        <a:spcAft>
                          <a:spcPts val="0"/>
                        </a:spcAft>
                      </a:pPr>
                      <a:r>
                        <a:rPr lang="zh-CN" sz="1900" kern="100" dirty="0">
                          <a:latin typeface="+mn-lt"/>
                          <a:ea typeface="+mn-ea"/>
                          <a:cs typeface="+mn-ea"/>
                          <a:sym typeface="+mn-lt"/>
                        </a:rPr>
                        <a:t>考号</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sz="1900" kern="100" dirty="0">
                          <a:latin typeface="+mn-lt"/>
                          <a:ea typeface="+mn-ea"/>
                          <a:cs typeface="+mn-ea"/>
                          <a:sym typeface="+mn-lt"/>
                        </a:rPr>
                        <a:t>姓名</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sz="1900" kern="100" dirty="0">
                          <a:latin typeface="+mn-lt"/>
                          <a:ea typeface="+mn-ea"/>
                          <a:cs typeface="+mn-ea"/>
                          <a:sym typeface="+mn-lt"/>
                        </a:rPr>
                        <a:t>场上位置</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sz="1900" kern="100" smtClean="0">
                          <a:latin typeface="+mn-lt"/>
                          <a:ea typeface="+mn-ea"/>
                          <a:cs typeface="+mn-ea"/>
                          <a:sym typeface="+mn-lt"/>
                        </a:rPr>
                        <a:t>身高</a:t>
                      </a:r>
                      <a:endParaRPr lang="zh-CN"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sz="1900" kern="100" dirty="0">
                          <a:latin typeface="+mn-lt"/>
                          <a:ea typeface="+mn-ea"/>
                          <a:cs typeface="+mn-ea"/>
                          <a:sym typeface="+mn-lt"/>
                        </a:rPr>
                        <a:t>体重</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r>
                        <a:rPr lang="zh-CN" sz="1900" kern="100">
                          <a:latin typeface="+mn-lt"/>
                          <a:ea typeface="+mn-ea"/>
                          <a:cs typeface="+mn-ea"/>
                          <a:sym typeface="+mn-lt"/>
                        </a:rPr>
                        <a:t>技术特长</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8493">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8493">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8493">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8493">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8493">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0"/>
                        </a:spcBef>
                        <a:spcAft>
                          <a:spcPts val="0"/>
                        </a:spcAft>
                      </a:pPr>
                      <a:endParaRPr lang="en-US" sz="1900" kern="100" dirty="0">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矩形 9"/>
          <p:cNvSpPr>
            <a:spLocks noChangeArrowheads="1"/>
          </p:cNvSpPr>
          <p:nvPr/>
        </p:nvSpPr>
        <p:spPr bwMode="auto">
          <a:xfrm>
            <a:off x="190506" y="1677409"/>
            <a:ext cx="5619749" cy="1222557"/>
          </a:xfrm>
          <a:prstGeom prst="rect">
            <a:avLst/>
          </a:prstGeom>
          <a:solidFill>
            <a:srgbClr val="FDDDD5"/>
          </a:solidFill>
          <a:ln w="9525">
            <a:noFill/>
            <a:miter lim="800000"/>
            <a:headEnd/>
            <a:tailEnd/>
          </a:ln>
        </p:spPr>
        <p:txBody>
          <a:bodyPr lIns="121899" tIns="60949" rIns="121899" bIns="60949">
            <a:spAutoFit/>
          </a:bodyPr>
          <a:lstStyle/>
          <a:p>
            <a:pPr eaLnBrk="1" hangingPunct="1">
              <a:lnSpc>
                <a:spcPct val="130000"/>
              </a:lnSpc>
            </a:pPr>
            <a:r>
              <a:rPr lang="zh-CN" altLang="en-US" sz="1900" b="1" dirty="0">
                <a:solidFill>
                  <a:srgbClr val="6600CC"/>
                </a:solidFill>
                <a:cs typeface="+mn-ea"/>
                <a:sym typeface="+mn-lt"/>
              </a:rPr>
              <a:t>一、请各团队成员相互讨论，布好本队的场上位置分配，填好</a:t>
            </a:r>
            <a:r>
              <a:rPr lang="en-US" altLang="zh-CN" sz="1900" b="1" dirty="0">
                <a:solidFill>
                  <a:srgbClr val="6600CC"/>
                </a:solidFill>
                <a:cs typeface="+mn-ea"/>
                <a:sym typeface="+mn-lt"/>
              </a:rPr>
              <a:t>《</a:t>
            </a:r>
            <a:r>
              <a:rPr lang="zh-CN" altLang="en-US" sz="1900" b="1" dirty="0">
                <a:solidFill>
                  <a:srgbClr val="6600CC"/>
                </a:solidFill>
                <a:cs typeface="+mn-ea"/>
                <a:sym typeface="+mn-lt"/>
              </a:rPr>
              <a:t>场上场上球员基本信息表</a:t>
            </a:r>
            <a:r>
              <a:rPr lang="en-US" altLang="zh-CN" sz="1900" b="1" dirty="0">
                <a:solidFill>
                  <a:srgbClr val="6600CC"/>
                </a:solidFill>
                <a:cs typeface="+mn-ea"/>
                <a:sym typeface="+mn-lt"/>
              </a:rPr>
              <a:t>》</a:t>
            </a:r>
            <a:r>
              <a:rPr lang="zh-CN" altLang="en-US" sz="1900" b="1" dirty="0">
                <a:solidFill>
                  <a:srgbClr val="6600CC"/>
                </a:solidFill>
                <a:cs typeface="+mn-ea"/>
                <a:sym typeface="+mn-lt"/>
              </a:rPr>
              <a:t>（如表</a:t>
            </a:r>
            <a:r>
              <a:rPr lang="en-US" altLang="zh-CN" sz="1900" b="1" dirty="0">
                <a:solidFill>
                  <a:srgbClr val="6600CC"/>
                </a:solidFill>
                <a:cs typeface="+mn-ea"/>
                <a:sym typeface="+mn-lt"/>
              </a:rPr>
              <a:t>1</a:t>
            </a:r>
            <a:r>
              <a:rPr lang="zh-CN" altLang="en-US" sz="1900" b="1" dirty="0">
                <a:solidFill>
                  <a:srgbClr val="6600CC"/>
                </a:solidFill>
                <a:cs typeface="+mn-ea"/>
                <a:sym typeface="+mn-lt"/>
              </a:rPr>
              <a:t>），并在比赛中根据这个位置分配进行比赛。</a:t>
            </a:r>
            <a:endParaRPr lang="en-US" altLang="zh-CN" sz="1900" b="1" dirty="0">
              <a:solidFill>
                <a:srgbClr val="6600CC"/>
              </a:solidFill>
              <a:cs typeface="+mn-ea"/>
              <a:sym typeface="+mn-lt"/>
            </a:endParaRPr>
          </a:p>
        </p:txBody>
      </p:sp>
      <p:sp>
        <p:nvSpPr>
          <p:cNvPr id="12" name="矩形 11"/>
          <p:cNvSpPr>
            <a:spLocks noChangeArrowheads="1"/>
          </p:cNvSpPr>
          <p:nvPr/>
        </p:nvSpPr>
        <p:spPr bwMode="auto">
          <a:xfrm>
            <a:off x="6000756" y="1677409"/>
            <a:ext cx="6000749" cy="3503181"/>
          </a:xfrm>
          <a:prstGeom prst="rect">
            <a:avLst/>
          </a:prstGeom>
          <a:solidFill>
            <a:srgbClr val="FDDDD5"/>
          </a:solidFill>
          <a:ln w="9525">
            <a:noFill/>
            <a:miter lim="800000"/>
            <a:headEnd/>
            <a:tailEnd/>
          </a:ln>
        </p:spPr>
        <p:txBody>
          <a:bodyPr lIns="121899" tIns="60949" rIns="121899" bIns="60949">
            <a:spAutoFit/>
          </a:bodyPr>
          <a:lstStyle/>
          <a:p>
            <a:pPr eaLnBrk="1" hangingPunct="1">
              <a:lnSpc>
                <a:spcPct val="130000"/>
              </a:lnSpc>
            </a:pPr>
            <a:r>
              <a:rPr lang="zh-CN" altLang="en-US" sz="1900" b="1" dirty="0">
                <a:solidFill>
                  <a:srgbClr val="6600CC"/>
                </a:solidFill>
                <a:cs typeface="+mn-ea"/>
                <a:sym typeface="+mn-lt"/>
              </a:rPr>
              <a:t>二、请根据以下要求参与和完成比赛：</a:t>
            </a:r>
          </a:p>
          <a:p>
            <a:pPr eaLnBrk="1" hangingPunct="1">
              <a:lnSpc>
                <a:spcPct val="130000"/>
              </a:lnSpc>
            </a:pPr>
            <a:r>
              <a:rPr lang="zh-CN" altLang="en-US" sz="1900" b="1" dirty="0">
                <a:solidFill>
                  <a:srgbClr val="6600CC"/>
                </a:solidFill>
                <a:cs typeface="+mn-ea"/>
                <a:sym typeface="+mn-lt"/>
              </a:rPr>
              <a:t>请根据对手和本队实际情况，并要选择合适时机，完成以下任务：</a:t>
            </a:r>
          </a:p>
          <a:p>
            <a:pPr eaLnBrk="1" hangingPunct="1">
              <a:lnSpc>
                <a:spcPct val="130000"/>
              </a:lnSpc>
            </a:pPr>
            <a:r>
              <a:rPr lang="en-US" altLang="zh-CN" sz="1900" b="1" dirty="0">
                <a:solidFill>
                  <a:srgbClr val="6600CC"/>
                </a:solidFill>
                <a:cs typeface="+mn-ea"/>
                <a:sym typeface="+mn-lt"/>
              </a:rPr>
              <a:t>1.</a:t>
            </a:r>
            <a:r>
              <a:rPr lang="zh-CN" altLang="en-US" sz="1900" b="1" dirty="0">
                <a:solidFill>
                  <a:srgbClr val="6600CC"/>
                </a:solidFill>
                <a:cs typeface="+mn-ea"/>
                <a:sym typeface="+mn-lt"/>
              </a:rPr>
              <a:t>在比赛中根据“场上球员基本信息表”中的位置分配各司其职，并且实施题目一中制定的基本进攻和防守策略。</a:t>
            </a:r>
          </a:p>
          <a:p>
            <a:pPr eaLnBrk="1" hangingPunct="1">
              <a:lnSpc>
                <a:spcPct val="130000"/>
              </a:lnSpc>
            </a:pPr>
            <a:r>
              <a:rPr lang="en-US" altLang="zh-CN" sz="1900" b="1" dirty="0">
                <a:solidFill>
                  <a:srgbClr val="6600CC"/>
                </a:solidFill>
                <a:cs typeface="+mn-ea"/>
                <a:sym typeface="+mn-lt"/>
              </a:rPr>
              <a:t>2.</a:t>
            </a:r>
            <a:r>
              <a:rPr lang="zh-CN" altLang="en-US" sz="1900" b="1" dirty="0">
                <a:solidFill>
                  <a:srgbClr val="6600CC"/>
                </a:solidFill>
                <a:cs typeface="+mn-ea"/>
                <a:sym typeface="+mn-lt"/>
              </a:rPr>
              <a:t>在比赛中根据场上的实际情况，灵活运用各种基本技术，做出同类动作组合、非同类动作组合或者假动作与技术动作的组合。</a:t>
            </a:r>
          </a:p>
        </p:txBody>
      </p:sp>
      <p:sp>
        <p:nvSpPr>
          <p:cNvPr id="7" name="Text Box 2"/>
          <p:cNvSpPr txBox="1">
            <a:spLocks noChangeArrowheads="1"/>
          </p:cNvSpPr>
          <p:nvPr/>
        </p:nvSpPr>
        <p:spPr bwMode="auto">
          <a:xfrm>
            <a:off x="980024" y="201382"/>
            <a:ext cx="10384661" cy="2043614"/>
          </a:xfrm>
          <a:prstGeom prst="rect">
            <a:avLst/>
          </a:prstGeom>
          <a:noFill/>
          <a:ln w="9525">
            <a:noFill/>
            <a:miter lim="800000"/>
            <a:headEnd/>
            <a:tailEnd/>
          </a:ln>
        </p:spPr>
        <p:txBody>
          <a:bodyPr wrap="square" lIns="121899" tIns="60949" rIns="121899" bIns="60949">
            <a:spAutoFit/>
          </a:bodyPr>
          <a:lstStyle/>
          <a:p>
            <a:pPr>
              <a:lnSpc>
                <a:spcPct val="130000"/>
              </a:lnSpc>
              <a:spcBef>
                <a:spcPct val="0"/>
              </a:spcBef>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案例</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endParaRPr lang="en-US" altLang="zh-CN"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a:p>
            <a:pPr>
              <a:lnSpc>
                <a:spcPct val="130000"/>
              </a:lnSpc>
              <a:spcBef>
                <a:spcPct val="0"/>
              </a:spcBef>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a:t>
            </a:r>
            <a:r>
              <a:rPr lang="en-US" altLang="zh-CN"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a:t>
            </a:r>
            <a:r>
              <a:rPr lang="zh-CN" altLang="en-US" sz="2400" b="1" dirty="0" smtClean="0">
                <a:solidFill>
                  <a:srgbClr val="C00000"/>
                </a:solidFill>
                <a:cs typeface="+mn-ea"/>
                <a:sym typeface="+mn-lt"/>
              </a:rPr>
              <a:t>篮球</a:t>
            </a:r>
            <a:r>
              <a:rPr lang="zh-CN" altLang="en-US" sz="2400" b="1" dirty="0">
                <a:solidFill>
                  <a:srgbClr val="C00000"/>
                </a:solidFill>
                <a:cs typeface="+mn-ea"/>
                <a:sym typeface="+mn-lt"/>
              </a:rPr>
              <a:t>运动阶段性学业质量的五级水平</a:t>
            </a:r>
            <a:r>
              <a:rPr lang="zh-CN" altLang="zh-CN" sz="2400" b="1" dirty="0">
                <a:solidFill>
                  <a:srgbClr val="C00000"/>
                </a:solidFill>
                <a:cs typeface="+mn-ea"/>
                <a:sym typeface="+mn-lt"/>
              </a:rPr>
              <a:t>评分</a:t>
            </a:r>
            <a:r>
              <a:rPr lang="zh-CN" altLang="en-US" sz="2400" b="1" dirty="0">
                <a:solidFill>
                  <a:srgbClr val="C00000"/>
                </a:solidFill>
                <a:cs typeface="+mn-ea"/>
                <a:sym typeface="+mn-lt"/>
              </a:rPr>
              <a:t>标准</a:t>
            </a:r>
            <a:r>
              <a:rPr lang="en-US" altLang="zh-CN" sz="2400" b="1" dirty="0">
                <a:solidFill>
                  <a:srgbClr val="C00000"/>
                </a:solidFill>
                <a:cs typeface="+mn-ea"/>
                <a:sym typeface="+mn-lt"/>
              </a:rPr>
              <a:t>---</a:t>
            </a:r>
            <a:r>
              <a:rPr lang="zh-CN" altLang="en-US" sz="2400" b="1" dirty="0">
                <a:solidFill>
                  <a:srgbClr val="C00000"/>
                </a:solidFill>
                <a:cs typeface="+mn-ea"/>
                <a:sym typeface="+mn-lt"/>
              </a:rPr>
              <a:t>关注篮球基本技能运用</a:t>
            </a:r>
            <a:endParaRPr lang="zh-CN" altLang="zh-CN" sz="2400" b="1" dirty="0">
              <a:solidFill>
                <a:srgbClr val="C00000"/>
              </a:solidFill>
              <a:cs typeface="+mn-ea"/>
              <a:sym typeface="+mn-lt"/>
            </a:endParaRPr>
          </a:p>
          <a:p>
            <a:pPr>
              <a:lnSpc>
                <a:spcPct val="130000"/>
              </a:lnSpc>
              <a:spcBef>
                <a:spcPct val="0"/>
              </a:spcBef>
            </a:pPr>
            <a:endPar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endParaRPr>
          </a:p>
        </p:txBody>
      </p:sp>
    </p:spTree>
    <p:extLst>
      <p:ext uri="{BB962C8B-B14F-4D97-AF65-F5344CB8AC3E}">
        <p14:creationId xmlns:p14="http://schemas.microsoft.com/office/powerpoint/2010/main" val="16152063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p:cNvPr>
          <p:cNvSpPr txBox="1">
            <a:spLocks noChangeArrowheads="1"/>
          </p:cNvSpPr>
          <p:nvPr/>
        </p:nvSpPr>
        <p:spPr>
          <a:xfrm>
            <a:off x="909059" y="153972"/>
            <a:ext cx="10580450" cy="717329"/>
          </a:xfrm>
          <a:prstGeom prst="rect">
            <a:avLst/>
          </a:prstGeom>
        </p:spPr>
        <p:txBody>
          <a:bodyPr lIns="121899" tIns="60949" rIns="121899" bIns="60949"/>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根据</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篮球</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运动</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阶段性学业</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质量确定评价标准</a:t>
            </a:r>
          </a:p>
        </p:txBody>
      </p:sp>
      <p:sp>
        <p:nvSpPr>
          <p:cNvPr id="90116" name="Rectangle 7"/>
          <p:cNvSpPr>
            <a:spLocks noChangeArrowheads="1"/>
          </p:cNvSpPr>
          <p:nvPr/>
        </p:nvSpPr>
        <p:spPr bwMode="auto">
          <a:xfrm>
            <a:off x="335492" y="812444"/>
            <a:ext cx="11521016" cy="603220"/>
          </a:xfrm>
          <a:prstGeom prst="rect">
            <a:avLst/>
          </a:prstGeom>
          <a:noFill/>
          <a:ln w="9525">
            <a:noFill/>
            <a:miter lim="800000"/>
            <a:headEnd/>
            <a:tailEnd/>
          </a:ln>
        </p:spPr>
        <p:txBody>
          <a:bodyPr lIns="121899" tIns="60949" rIns="121899" bIns="60949" anchor="ctr">
            <a:spAutoFit/>
          </a:bodyPr>
          <a:lstStyle/>
          <a:p>
            <a:pPr algn="ctr">
              <a:lnSpc>
                <a:spcPct val="130000"/>
              </a:lnSpc>
            </a:pPr>
            <a:r>
              <a:rPr lang="zh-CN" altLang="en-US" sz="2400" b="1" dirty="0" smtClean="0">
                <a:solidFill>
                  <a:srgbClr val="C00000"/>
                </a:solidFill>
                <a:cs typeface="+mn-ea"/>
                <a:sym typeface="+mn-lt"/>
              </a:rPr>
              <a:t>篮球</a:t>
            </a:r>
            <a:r>
              <a:rPr lang="zh-CN" altLang="en-US" sz="2400" b="1" dirty="0">
                <a:solidFill>
                  <a:srgbClr val="C00000"/>
                </a:solidFill>
                <a:cs typeface="+mn-ea"/>
                <a:sym typeface="+mn-lt"/>
              </a:rPr>
              <a:t>运动</a:t>
            </a:r>
            <a:r>
              <a:rPr lang="zh-CN" altLang="en-US" sz="2400" b="1" dirty="0" smtClean="0">
                <a:solidFill>
                  <a:srgbClr val="C00000"/>
                </a:solidFill>
                <a:cs typeface="+mn-ea"/>
                <a:sym typeface="+mn-lt"/>
              </a:rPr>
              <a:t>阶段</a:t>
            </a:r>
            <a:r>
              <a:rPr lang="zh-CN" altLang="en-US" sz="2400" b="1" dirty="0">
                <a:solidFill>
                  <a:srgbClr val="C00000"/>
                </a:solidFill>
                <a:cs typeface="+mn-ea"/>
                <a:sym typeface="+mn-lt"/>
              </a:rPr>
              <a:t>性</a:t>
            </a:r>
            <a:r>
              <a:rPr lang="zh-CN" altLang="en-US" sz="2400" b="1" dirty="0" smtClean="0">
                <a:solidFill>
                  <a:srgbClr val="C00000"/>
                </a:solidFill>
                <a:cs typeface="+mn-ea"/>
                <a:sym typeface="+mn-lt"/>
              </a:rPr>
              <a:t>学业质量的</a:t>
            </a:r>
            <a:r>
              <a:rPr lang="zh-CN" altLang="en-US" sz="2400" b="1" dirty="0">
                <a:solidFill>
                  <a:srgbClr val="C00000"/>
                </a:solidFill>
                <a:cs typeface="+mn-ea"/>
                <a:sym typeface="+mn-lt"/>
              </a:rPr>
              <a:t>五级水平</a:t>
            </a:r>
            <a:r>
              <a:rPr lang="zh-CN" altLang="zh-CN" sz="2400" b="1" dirty="0">
                <a:solidFill>
                  <a:srgbClr val="C00000"/>
                </a:solidFill>
                <a:cs typeface="+mn-ea"/>
                <a:sym typeface="+mn-lt"/>
              </a:rPr>
              <a:t>评分</a:t>
            </a:r>
            <a:r>
              <a:rPr lang="zh-CN" altLang="en-US" sz="2400" b="1" dirty="0" smtClean="0">
                <a:solidFill>
                  <a:srgbClr val="C00000"/>
                </a:solidFill>
                <a:cs typeface="+mn-ea"/>
                <a:sym typeface="+mn-lt"/>
              </a:rPr>
              <a:t>标准</a:t>
            </a:r>
            <a:r>
              <a:rPr lang="en-US" altLang="zh-CN" sz="2400" b="1" dirty="0" smtClean="0">
                <a:solidFill>
                  <a:srgbClr val="C00000"/>
                </a:solidFill>
                <a:cs typeface="+mn-ea"/>
                <a:sym typeface="+mn-lt"/>
              </a:rPr>
              <a:t>---</a:t>
            </a:r>
            <a:r>
              <a:rPr lang="zh-CN" altLang="en-US" sz="2400" b="1" dirty="0" smtClean="0">
                <a:solidFill>
                  <a:srgbClr val="C00000"/>
                </a:solidFill>
                <a:cs typeface="+mn-ea"/>
                <a:sym typeface="+mn-lt"/>
              </a:rPr>
              <a:t>关注篮球基本技能运用</a:t>
            </a:r>
            <a:endParaRPr lang="zh-CN" altLang="zh-CN" sz="2400" b="1" dirty="0">
              <a:solidFill>
                <a:srgbClr val="C00000"/>
              </a:solidFill>
              <a:cs typeface="+mn-ea"/>
              <a:sym typeface="+mn-lt"/>
            </a:endParaRPr>
          </a:p>
        </p:txBody>
      </p:sp>
      <p:graphicFrame>
        <p:nvGraphicFramePr>
          <p:cNvPr id="2" name="表格 1">
            <a:extLst/>
          </p:cNvPr>
          <p:cNvGraphicFramePr>
            <a:graphicFrameLocks noGrp="1"/>
          </p:cNvGraphicFramePr>
          <p:nvPr>
            <p:extLst>
              <p:ext uri="{D42A27DB-BD31-4B8C-83A1-F6EECF244321}">
                <p14:modId xmlns:p14="http://schemas.microsoft.com/office/powerpoint/2010/main" val="2030778742"/>
              </p:ext>
            </p:extLst>
          </p:nvPr>
        </p:nvGraphicFramePr>
        <p:xfrm>
          <a:off x="909059" y="1595434"/>
          <a:ext cx="10219266" cy="4934447"/>
        </p:xfrm>
        <a:graphic>
          <a:graphicData uri="http://schemas.openxmlformats.org/drawingml/2006/table">
            <a:tbl>
              <a:tblPr/>
              <a:tblGrid>
                <a:gridCol w="864188">
                  <a:extLst>
                    <a:ext uri="{9D8B030D-6E8A-4147-A177-3AD203B41FA5}">
                      <a16:colId xmlns:a16="http://schemas.microsoft.com/office/drawing/2014/main" val="20000"/>
                    </a:ext>
                  </a:extLst>
                </a:gridCol>
                <a:gridCol w="864188">
                  <a:extLst>
                    <a:ext uri="{9D8B030D-6E8A-4147-A177-3AD203B41FA5}">
                      <a16:colId xmlns:a16="http://schemas.microsoft.com/office/drawing/2014/main" val="20001"/>
                    </a:ext>
                  </a:extLst>
                </a:gridCol>
                <a:gridCol w="1330401">
                  <a:extLst>
                    <a:ext uri="{9D8B030D-6E8A-4147-A177-3AD203B41FA5}">
                      <a16:colId xmlns:a16="http://schemas.microsoft.com/office/drawing/2014/main" val="20002"/>
                    </a:ext>
                  </a:extLst>
                </a:gridCol>
                <a:gridCol w="6179756">
                  <a:extLst>
                    <a:ext uri="{9D8B030D-6E8A-4147-A177-3AD203B41FA5}">
                      <a16:colId xmlns:a16="http://schemas.microsoft.com/office/drawing/2014/main" val="20003"/>
                    </a:ext>
                  </a:extLst>
                </a:gridCol>
                <a:gridCol w="480104">
                  <a:extLst>
                    <a:ext uri="{9D8B030D-6E8A-4147-A177-3AD203B41FA5}">
                      <a16:colId xmlns:a16="http://schemas.microsoft.com/office/drawing/2014/main" val="20004"/>
                    </a:ext>
                  </a:extLst>
                </a:gridCol>
                <a:gridCol w="500629">
                  <a:extLst>
                    <a:ext uri="{9D8B030D-6E8A-4147-A177-3AD203B41FA5}">
                      <a16:colId xmlns:a16="http://schemas.microsoft.com/office/drawing/2014/main" val="20005"/>
                    </a:ext>
                  </a:extLst>
                </a:gridCol>
              </a:tblGrid>
              <a:tr h="307936">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核心素养</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维度</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评分点</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具体表现</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分值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评分</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576708">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运</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动</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能</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力</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60</a:t>
                      </a:r>
                      <a:r>
                        <a:rPr lang="zh-CN" altLang="en-US" sz="1600" b="0" kern="100" dirty="0">
                          <a:solidFill>
                            <a:schemeClr val="tx1"/>
                          </a:solidFill>
                          <a:latin typeface="+mn-lt"/>
                          <a:ea typeface="+mn-ea"/>
                          <a:cs typeface="+mn-ea"/>
                          <a:sym typeface="+mn-lt"/>
                        </a:rPr>
                        <a:t>分）</a:t>
                      </a:r>
                    </a:p>
                  </a:txBody>
                  <a:tcPr marL="25177" marR="25177" marT="9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体能状况</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15</a:t>
                      </a:r>
                      <a:r>
                        <a:rPr lang="zh-CN" altLang="en-US" sz="1600" b="0" kern="100" dirty="0">
                          <a:solidFill>
                            <a:schemeClr val="tx1"/>
                          </a:solidFill>
                          <a:latin typeface="+mn-lt"/>
                          <a:ea typeface="+mn-ea"/>
                          <a:cs typeface="+mn-ea"/>
                          <a:sym typeface="+mn-lt"/>
                        </a:rPr>
                        <a:t>分）</a:t>
                      </a:r>
                    </a:p>
                  </a:txBody>
                  <a:tcPr marL="25177" marR="25177" marT="9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比赛中的体能表现（</a:t>
                      </a:r>
                      <a:r>
                        <a:rPr lang="en-US" sz="1600" b="0" kern="100" dirty="0">
                          <a:solidFill>
                            <a:schemeClr val="tx1"/>
                          </a:solidFill>
                          <a:latin typeface="+mn-lt"/>
                          <a:ea typeface="+mn-ea"/>
                          <a:cs typeface="+mn-ea"/>
                          <a:sym typeface="+mn-lt"/>
                        </a:rPr>
                        <a:t>15</a:t>
                      </a:r>
                      <a:r>
                        <a:rPr lang="zh-CN" altLang="en-US" sz="1600" b="0" kern="100" dirty="0">
                          <a:solidFill>
                            <a:schemeClr val="tx1"/>
                          </a:solidFill>
                          <a:latin typeface="+mn-lt"/>
                          <a:ea typeface="+mn-ea"/>
                          <a:cs typeface="+mn-ea"/>
                          <a:sym typeface="+mn-lt"/>
                        </a:rPr>
                        <a:t>分）</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主要通过观察学生在篮球比赛中的动作、表情、呼吸状况等方面的表现来予以评价。特别注意在执行需要体能支撑的全场区域紧逼防守中的表现。</a:t>
                      </a:r>
                    </a:p>
                  </a:txBody>
                  <a:tcPr marL="25177" marR="25177" marT="99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r>
                        <a:rPr lang="zh-CN" altLang="en-US" sz="1600" b="0" kern="100" dirty="0">
                          <a:solidFill>
                            <a:schemeClr val="tx1"/>
                          </a:solidFill>
                          <a:latin typeface="+mn-lt"/>
                          <a:ea typeface="+mn-ea"/>
                          <a:cs typeface="+mn-ea"/>
                          <a:sym typeface="+mn-lt"/>
                        </a:rPr>
                        <a:t>体能下降明显，跟不上比赛的节奏，出现表情痛苦、呼吸急促、奔跑缓慢乏力等现象，动作僵硬、反应迟钝。</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0</a:t>
                      </a:r>
                      <a:endParaRPr lang="zh-CN" altLang="en-US" sz="1600" b="0" kern="100" dirty="0">
                        <a:solidFill>
                          <a:schemeClr val="tx1"/>
                        </a:solidFill>
                        <a:latin typeface="+mn-lt"/>
                        <a:ea typeface="+mn-ea"/>
                        <a:cs typeface="+mn-ea"/>
                        <a:sym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r>
                        <a:rPr lang="en-US" sz="1600" b="0" kern="100">
                          <a:solidFill>
                            <a:schemeClr val="tx1"/>
                          </a:solidFill>
                          <a:latin typeface="+mn-lt"/>
                          <a:ea typeface="+mn-ea"/>
                          <a:cs typeface="+mn-ea"/>
                          <a:sym typeface="+mn-lt"/>
                        </a:rPr>
                        <a:t> </a:t>
                      </a:r>
                      <a:endParaRPr lang="zh-CN" altLang="en-US" sz="1600" b="0" kern="100">
                        <a:solidFill>
                          <a:schemeClr val="tx1"/>
                        </a:solidFill>
                        <a:latin typeface="+mn-lt"/>
                        <a:ea typeface="+mn-ea"/>
                        <a:cs typeface="+mn-ea"/>
                        <a:sym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57670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altLang="en-US" sz="1600" b="0" kern="100" dirty="0">
                          <a:solidFill>
                            <a:schemeClr val="tx1"/>
                          </a:solidFill>
                          <a:latin typeface="+mn-lt"/>
                          <a:ea typeface="+mn-ea"/>
                          <a:cs typeface="+mn-ea"/>
                          <a:sym typeface="+mn-lt"/>
                        </a:rPr>
                        <a:t>体能下降比较明显，有时会跟不上比赛的节奏，当需要打出全场区域紧逼配合或者摆脱全场区域紧逼防守的时候出现明显的体力不支。</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4</a:t>
                      </a:r>
                      <a:endParaRPr lang="zh-CN" altLang="en-US" sz="1600" b="0" kern="100" dirty="0">
                        <a:solidFill>
                          <a:schemeClr val="tx1"/>
                        </a:solidFill>
                        <a:latin typeface="+mn-lt"/>
                        <a:ea typeface="+mn-ea"/>
                        <a:cs typeface="+mn-ea"/>
                        <a:sym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r>
                        <a:rPr lang="en-US" sz="1600" b="0" kern="100">
                          <a:solidFill>
                            <a:schemeClr val="tx1"/>
                          </a:solidFill>
                          <a:latin typeface="+mn-lt"/>
                          <a:ea typeface="+mn-ea"/>
                          <a:cs typeface="+mn-ea"/>
                          <a:sym typeface="+mn-lt"/>
                        </a:rPr>
                        <a:t> </a:t>
                      </a:r>
                      <a:endParaRPr lang="zh-CN" altLang="en-US" sz="1600" b="0" kern="100">
                        <a:solidFill>
                          <a:schemeClr val="tx1"/>
                        </a:solidFill>
                        <a:latin typeface="+mn-lt"/>
                        <a:ea typeface="+mn-ea"/>
                        <a:cs typeface="+mn-ea"/>
                        <a:sym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2056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altLang="en-US" sz="1600" b="0" kern="100" dirty="0">
                          <a:solidFill>
                            <a:schemeClr val="tx1"/>
                          </a:solidFill>
                          <a:latin typeface="+mn-lt"/>
                          <a:ea typeface="+mn-ea"/>
                          <a:cs typeface="+mn-ea"/>
                          <a:sym typeface="+mn-lt"/>
                        </a:rPr>
                        <a:t>体能下降不明显，能够基本跟随比赛的节奏，体能能够基本应对全场区域紧逼的攻防需要，同时灵敏性、反应时、协调性等方面的体能表现良好。</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9</a:t>
                      </a:r>
                      <a:endParaRPr lang="zh-CN" altLang="en-US" sz="1600" b="0" kern="100" dirty="0">
                        <a:solidFill>
                          <a:schemeClr val="tx1"/>
                        </a:solidFill>
                        <a:latin typeface="+mn-lt"/>
                        <a:ea typeface="+mn-ea"/>
                        <a:cs typeface="+mn-ea"/>
                        <a:sym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r>
                        <a:rPr lang="en-US" sz="1600" b="0" kern="100">
                          <a:solidFill>
                            <a:schemeClr val="tx1"/>
                          </a:solidFill>
                          <a:latin typeface="+mn-lt"/>
                          <a:ea typeface="+mn-ea"/>
                          <a:cs typeface="+mn-ea"/>
                          <a:sym typeface="+mn-lt"/>
                        </a:rPr>
                        <a:t> </a:t>
                      </a:r>
                      <a:endParaRPr lang="zh-CN" altLang="en-US" sz="1600" b="0" kern="100">
                        <a:solidFill>
                          <a:schemeClr val="tx1"/>
                        </a:solidFill>
                        <a:latin typeface="+mn-lt"/>
                        <a:ea typeface="+mn-ea"/>
                        <a:cs typeface="+mn-ea"/>
                        <a:sym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2056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altLang="en-US" sz="1600" b="0" kern="100" dirty="0">
                          <a:solidFill>
                            <a:schemeClr val="tx1"/>
                          </a:solidFill>
                          <a:latin typeface="+mn-lt"/>
                          <a:ea typeface="+mn-ea"/>
                          <a:cs typeface="+mn-ea"/>
                          <a:sym typeface="+mn-lt"/>
                        </a:rPr>
                        <a:t>体能比较充沛，能够应对比赛的跑动和对抗需要，能够应对高强度、大运动量的“全场紧逼防守”和“攻全场紧逼防守”。在比赛中也表现出了较好的爆发力、灵敏性、协调性以及肌肉力量等。</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12</a:t>
                      </a:r>
                      <a:endParaRPr lang="zh-CN" altLang="en-US" sz="1600" b="0" kern="100" dirty="0">
                        <a:solidFill>
                          <a:schemeClr val="tx1"/>
                        </a:solidFill>
                        <a:latin typeface="+mn-lt"/>
                        <a:ea typeface="+mn-ea"/>
                        <a:cs typeface="+mn-ea"/>
                        <a:sym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r>
                        <a:rPr lang="en-US" sz="1600" b="0" kern="100">
                          <a:solidFill>
                            <a:schemeClr val="tx1"/>
                          </a:solidFill>
                          <a:latin typeface="+mn-lt"/>
                          <a:ea typeface="+mn-ea"/>
                          <a:cs typeface="+mn-ea"/>
                          <a:sym typeface="+mn-lt"/>
                        </a:rPr>
                        <a:t> </a:t>
                      </a:r>
                      <a:endParaRPr lang="zh-CN" altLang="en-US" sz="1600" b="0" kern="100">
                        <a:solidFill>
                          <a:schemeClr val="tx1"/>
                        </a:solidFill>
                        <a:latin typeface="+mn-lt"/>
                        <a:ea typeface="+mn-ea"/>
                        <a:cs typeface="+mn-ea"/>
                        <a:sym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39786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altLang="en-US" sz="1600" b="0" kern="100" dirty="0">
                          <a:solidFill>
                            <a:schemeClr val="tx1"/>
                          </a:solidFill>
                          <a:latin typeface="+mn-lt"/>
                          <a:ea typeface="+mn-ea"/>
                          <a:cs typeface="+mn-ea"/>
                          <a:sym typeface="+mn-lt"/>
                        </a:rPr>
                        <a:t>通过积极的跑动和主动的对抗表现出优异的体能水平，能引领全队进行高强度的攻防，在高强度、大运动量的“全场紧逼防守”和“攻全场紧逼防守”依然表现的体能充沛。通过各种技术动作表现出了优秀的爆发力、灵敏性、协调性以及肌肉力量等。</a:t>
                      </a:r>
                    </a:p>
                  </a:txBody>
                  <a:tcPr marL="25177" marR="25177" marT="99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15</a:t>
                      </a:r>
                      <a:endParaRPr lang="zh-CN" altLang="en-US" sz="1600" b="0" kern="100" dirty="0">
                        <a:solidFill>
                          <a:schemeClr val="tx1"/>
                        </a:solidFill>
                        <a:latin typeface="+mn-lt"/>
                        <a:ea typeface="+mn-ea"/>
                        <a:cs typeface="+mn-ea"/>
                        <a:sym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r>
                        <a:rPr lang="en-US" sz="1600" b="0" kern="100" dirty="0">
                          <a:solidFill>
                            <a:schemeClr val="tx1"/>
                          </a:solidFill>
                          <a:latin typeface="+mn-lt"/>
                          <a:ea typeface="+mn-ea"/>
                          <a:cs typeface="+mn-ea"/>
                          <a:sym typeface="+mn-lt"/>
                        </a:rPr>
                        <a:t> </a:t>
                      </a:r>
                      <a:endParaRPr lang="zh-CN" altLang="en-US" sz="1600" b="0" kern="100" dirty="0">
                        <a:solidFill>
                          <a:schemeClr val="tx1"/>
                        </a:solidFill>
                        <a:latin typeface="+mn-lt"/>
                        <a:ea typeface="+mn-ea"/>
                        <a:cs typeface="+mn-ea"/>
                        <a:sym typeface="+mn-l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8023150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366535218"/>
              </p:ext>
            </p:extLst>
          </p:nvPr>
        </p:nvGraphicFramePr>
        <p:xfrm>
          <a:off x="119866" y="1339530"/>
          <a:ext cx="12072134" cy="4754681"/>
        </p:xfrm>
        <a:graphic>
          <a:graphicData uri="http://schemas.openxmlformats.org/drawingml/2006/table">
            <a:tbl>
              <a:tblPr/>
              <a:tblGrid>
                <a:gridCol w="89237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3699105">
                  <a:extLst>
                    <a:ext uri="{9D8B030D-6E8A-4147-A177-3AD203B41FA5}">
                      <a16:colId xmlns:a16="http://schemas.microsoft.com/office/drawing/2014/main" val="20002"/>
                    </a:ext>
                  </a:extLst>
                </a:gridCol>
                <a:gridCol w="5424759">
                  <a:extLst>
                    <a:ext uri="{9D8B030D-6E8A-4147-A177-3AD203B41FA5}">
                      <a16:colId xmlns:a16="http://schemas.microsoft.com/office/drawing/2014/main" val="20003"/>
                    </a:ext>
                  </a:extLst>
                </a:gridCol>
                <a:gridCol w="688368">
                  <a:extLst>
                    <a:ext uri="{9D8B030D-6E8A-4147-A177-3AD203B41FA5}">
                      <a16:colId xmlns:a16="http://schemas.microsoft.com/office/drawing/2014/main" val="20004"/>
                    </a:ext>
                  </a:extLst>
                </a:gridCol>
                <a:gridCol w="503433">
                  <a:extLst>
                    <a:ext uri="{9D8B030D-6E8A-4147-A177-3AD203B41FA5}">
                      <a16:colId xmlns:a16="http://schemas.microsoft.com/office/drawing/2014/main" val="20005"/>
                    </a:ext>
                  </a:extLst>
                </a:gridCol>
              </a:tblGrid>
              <a:tr h="365744">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368258">
                <a:tc rowSpan="5">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运</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动</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能</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力</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a:t>
                      </a:r>
                      <a:r>
                        <a:rPr lang="en-US" sz="1600" b="0" kern="100" dirty="0">
                          <a:solidFill>
                            <a:schemeClr val="tx1"/>
                          </a:solidFill>
                          <a:latin typeface="+mn-lt"/>
                          <a:ea typeface="+mn-ea"/>
                          <a:cs typeface="+mn-ea"/>
                          <a:sym typeface="+mn-lt"/>
                        </a:rPr>
                        <a:t>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运动认知与技战术运用</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40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个人技术（</a:t>
                      </a:r>
                      <a:r>
                        <a:rPr lang="en-US" altLang="zh-CN" sz="1600" b="0" kern="100" dirty="0">
                          <a:solidFill>
                            <a:schemeClr val="tx1"/>
                          </a:solidFill>
                          <a:latin typeface="+mn-lt"/>
                          <a:ea typeface="+mn-ea"/>
                          <a:cs typeface="+mn-ea"/>
                          <a:sym typeface="+mn-lt"/>
                        </a:rPr>
                        <a:t>1</a:t>
                      </a:r>
                      <a:r>
                        <a:rPr lang="en-US" sz="1600" b="0" kern="100" dirty="0">
                          <a:solidFill>
                            <a:schemeClr val="tx1"/>
                          </a:solidFill>
                          <a:latin typeface="+mn-lt"/>
                          <a:ea typeface="+mn-ea"/>
                          <a:cs typeface="+mn-ea"/>
                          <a:sym typeface="+mn-lt"/>
                        </a:rPr>
                        <a:t>5</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主要观察学生在篮球比赛中能否灵活运用篮球基本技术、运用的时机、技术动作的规范性以及进攻、防守能力，重点观察同类动作组合、非同类动作组合或者假动作与技术动作的组合。</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同类动作组合：如不同的运球技术动作组合，体前变向、后转身及背后运球组合等。</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不同类动作组合：如运球急停结合跳投，接传球运球过人再传球等；</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假动作与技术动作组合：如假动作晃动后运球突破，投篮假动作后运球推进结合跳投等。</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基本技术掌握水平较低，没有完成题目中规定的技术动作。</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0</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9789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只掌握了几项基本的技术动作，但在比赛中不能灵活运用，做出了题目中规定的一项技术动作，但是选择的时机不合理。</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3</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6720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在比赛中能够运用一定的个人技术和技术动作组合，做出了题目中一到两项规定的技术动作，而且运用时机基本合理。</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9</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6720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掌握了多项技术动作和动作组合，并且能够在比赛中灵活运用，能够比较适时自然地做出题目中规定的全部技术动作。</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altLang="zh-CN" sz="1600" b="0" kern="100" dirty="0">
                          <a:solidFill>
                            <a:schemeClr val="tx1"/>
                          </a:solidFill>
                          <a:latin typeface="+mn-lt"/>
                          <a:ea typeface="+mn-ea"/>
                          <a:cs typeface="+mn-ea"/>
                          <a:sym typeface="+mn-lt"/>
                        </a:rPr>
                        <a:t>1</a:t>
                      </a:r>
                      <a:r>
                        <a:rPr lang="en-US" sz="1600" b="0" kern="100" dirty="0">
                          <a:solidFill>
                            <a:schemeClr val="tx1"/>
                          </a:solidFill>
                          <a:latin typeface="+mn-lt"/>
                          <a:ea typeface="+mn-ea"/>
                          <a:cs typeface="+mn-ea"/>
                          <a:sym typeface="+mn-lt"/>
                        </a:rPr>
                        <a:t>2</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68838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能够灵活运用各种基本技术和技术组合，具有很强防守、得分、应变及驾驭比赛的能力，能够出色的有效地运用题目中规定的全部技术动作，运用时机合理，动作规范，效果良好。</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altLang="zh-CN" sz="1600" b="0" kern="100" dirty="0">
                          <a:solidFill>
                            <a:schemeClr val="tx1"/>
                          </a:solidFill>
                          <a:latin typeface="+mn-lt"/>
                          <a:ea typeface="+mn-ea"/>
                          <a:cs typeface="+mn-ea"/>
                          <a:sym typeface="+mn-lt"/>
                        </a:rPr>
                        <a:t>1</a:t>
                      </a:r>
                      <a:r>
                        <a:rPr lang="en-US" sz="1600" b="0" kern="100" dirty="0">
                          <a:solidFill>
                            <a:schemeClr val="tx1"/>
                          </a:solidFill>
                          <a:latin typeface="+mn-lt"/>
                          <a:ea typeface="+mn-ea"/>
                          <a:cs typeface="+mn-ea"/>
                          <a:sym typeface="+mn-lt"/>
                        </a:rPr>
                        <a:t>5</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3428047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3974410439"/>
              </p:ext>
            </p:extLst>
          </p:nvPr>
        </p:nvGraphicFramePr>
        <p:xfrm>
          <a:off x="336555" y="1273995"/>
          <a:ext cx="11664950" cy="4950602"/>
        </p:xfrm>
        <a:graphic>
          <a:graphicData uri="http://schemas.openxmlformats.org/drawingml/2006/table">
            <a:tbl>
              <a:tblPr/>
              <a:tblGrid>
                <a:gridCol w="1002417">
                  <a:extLst>
                    <a:ext uri="{9D8B030D-6E8A-4147-A177-3AD203B41FA5}">
                      <a16:colId xmlns:a16="http://schemas.microsoft.com/office/drawing/2014/main" val="20000"/>
                    </a:ext>
                  </a:extLst>
                </a:gridCol>
                <a:gridCol w="729065">
                  <a:extLst>
                    <a:ext uri="{9D8B030D-6E8A-4147-A177-3AD203B41FA5}">
                      <a16:colId xmlns:a16="http://schemas.microsoft.com/office/drawing/2014/main" val="20001"/>
                    </a:ext>
                  </a:extLst>
                </a:gridCol>
                <a:gridCol w="3963220">
                  <a:extLst>
                    <a:ext uri="{9D8B030D-6E8A-4147-A177-3AD203B41FA5}">
                      <a16:colId xmlns:a16="http://schemas.microsoft.com/office/drawing/2014/main" val="20002"/>
                    </a:ext>
                  </a:extLst>
                </a:gridCol>
                <a:gridCol w="5058951">
                  <a:extLst>
                    <a:ext uri="{9D8B030D-6E8A-4147-A177-3AD203B41FA5}">
                      <a16:colId xmlns:a16="http://schemas.microsoft.com/office/drawing/2014/main" val="20003"/>
                    </a:ext>
                  </a:extLst>
                </a:gridCol>
                <a:gridCol w="455669">
                  <a:extLst>
                    <a:ext uri="{9D8B030D-6E8A-4147-A177-3AD203B41FA5}">
                      <a16:colId xmlns:a16="http://schemas.microsoft.com/office/drawing/2014/main" val="20004"/>
                    </a:ext>
                  </a:extLst>
                </a:gridCol>
                <a:gridCol w="455628">
                  <a:extLst>
                    <a:ext uri="{9D8B030D-6E8A-4147-A177-3AD203B41FA5}">
                      <a16:colId xmlns:a16="http://schemas.microsoft.com/office/drawing/2014/main" val="20005"/>
                    </a:ext>
                  </a:extLst>
                </a:gridCol>
              </a:tblGrid>
              <a:tr h="287624">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333230">
                <a:tc rowSpan="5">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运</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动</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能</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力</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运动认知与技战术运用</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40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位置特点（</a:t>
                      </a:r>
                      <a:r>
                        <a:rPr lang="en-US" sz="1600" b="0" kern="100" dirty="0">
                          <a:solidFill>
                            <a:schemeClr val="tx1"/>
                          </a:solidFill>
                          <a:latin typeface="+mn-lt"/>
                          <a:ea typeface="+mn-ea"/>
                          <a:cs typeface="+mn-ea"/>
                          <a:sym typeface="+mn-lt"/>
                        </a:rPr>
                        <a:t>5</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根据篮球比赛中对各个位置的要求来评价学生是否胜任角色。</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控球后卫：进攻组织者，控制球并且发动全队进攻。</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得分后卫：得分核心，利用自己的突破能力和投篮能力得分，并且防守对方的得分手。</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小前锋：负责快速推进，突破分球和外围投射。</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大前锋：负责内线强攻，为突破球员提供掩护、拼抢篮板球。</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中锋：负责居中策应，内线进攻和防守，拼抢篮板球。</a:t>
                      </a: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没有完成所承担角色所在位置的基本任务。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62716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所承担角色的技术展现不突出，基本完成所承担角色的部分任务。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62716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能够展现所承担角色的技术特点，基本完成所承担角色的任务。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62716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能够充分展现所承担角色的技术特点，并能够完成所承担角色的任务。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4</a:t>
                      </a:r>
                      <a:endParaRPr lang="zh-CN" sz="1600" b="0" kern="10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23984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能够非常充分展现所承担角色的技术特点，并能够出色地完成所承担角色的任务。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5</a:t>
                      </a:r>
                      <a:endParaRPr lang="zh-CN" sz="1600" b="0" kern="100" dirty="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656864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2481666725"/>
              </p:ext>
            </p:extLst>
          </p:nvPr>
        </p:nvGraphicFramePr>
        <p:xfrm>
          <a:off x="336555" y="1319081"/>
          <a:ext cx="11664950" cy="5138897"/>
        </p:xfrm>
        <a:graphic>
          <a:graphicData uri="http://schemas.openxmlformats.org/drawingml/2006/table">
            <a:tbl>
              <a:tblPr/>
              <a:tblGrid>
                <a:gridCol w="1002417">
                  <a:extLst>
                    <a:ext uri="{9D8B030D-6E8A-4147-A177-3AD203B41FA5}">
                      <a16:colId xmlns:a16="http://schemas.microsoft.com/office/drawing/2014/main" val="20000"/>
                    </a:ext>
                  </a:extLst>
                </a:gridCol>
                <a:gridCol w="729065">
                  <a:extLst>
                    <a:ext uri="{9D8B030D-6E8A-4147-A177-3AD203B41FA5}">
                      <a16:colId xmlns:a16="http://schemas.microsoft.com/office/drawing/2014/main" val="20001"/>
                    </a:ext>
                  </a:extLst>
                </a:gridCol>
                <a:gridCol w="3963220">
                  <a:extLst>
                    <a:ext uri="{9D8B030D-6E8A-4147-A177-3AD203B41FA5}">
                      <a16:colId xmlns:a16="http://schemas.microsoft.com/office/drawing/2014/main" val="20002"/>
                    </a:ext>
                  </a:extLst>
                </a:gridCol>
                <a:gridCol w="5058951">
                  <a:extLst>
                    <a:ext uri="{9D8B030D-6E8A-4147-A177-3AD203B41FA5}">
                      <a16:colId xmlns:a16="http://schemas.microsoft.com/office/drawing/2014/main" val="20003"/>
                    </a:ext>
                  </a:extLst>
                </a:gridCol>
                <a:gridCol w="455669">
                  <a:extLst>
                    <a:ext uri="{9D8B030D-6E8A-4147-A177-3AD203B41FA5}">
                      <a16:colId xmlns:a16="http://schemas.microsoft.com/office/drawing/2014/main" val="20004"/>
                    </a:ext>
                  </a:extLst>
                </a:gridCol>
                <a:gridCol w="455628">
                  <a:extLst>
                    <a:ext uri="{9D8B030D-6E8A-4147-A177-3AD203B41FA5}">
                      <a16:colId xmlns:a16="http://schemas.microsoft.com/office/drawing/2014/main" val="20005"/>
                    </a:ext>
                  </a:extLst>
                </a:gridCol>
              </a:tblGrid>
              <a:tr h="321460">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311549">
                <a:tc rowSpan="5">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运</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动</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能</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力</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运动认知与技战术运用</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40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“全场区域紧逼防守”战术任务完成情况（</a:t>
                      </a:r>
                      <a:r>
                        <a:rPr lang="en-US" altLang="zh-CN" sz="1600" b="0" kern="100" dirty="0">
                          <a:solidFill>
                            <a:schemeClr val="tx1"/>
                          </a:solidFill>
                          <a:latin typeface="+mn-lt"/>
                          <a:ea typeface="+mn-ea"/>
                          <a:cs typeface="+mn-ea"/>
                          <a:sym typeface="+mn-lt"/>
                        </a:rPr>
                        <a:t>10</a:t>
                      </a:r>
                      <a:r>
                        <a:rPr lang="zh-CN" altLang="zh-CN" sz="1600" b="0" kern="100" dirty="0">
                          <a:solidFill>
                            <a:schemeClr val="tx1"/>
                          </a:solidFill>
                          <a:latin typeface="+mn-lt"/>
                          <a:ea typeface="+mn-ea"/>
                          <a:cs typeface="+mn-ea"/>
                          <a:sym typeface="+mn-lt"/>
                        </a:rPr>
                        <a:t>分）</a:t>
                      </a:r>
                    </a:p>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1</a:t>
                      </a:r>
                      <a:r>
                        <a:rPr lang="zh-CN" altLang="zh-CN" sz="1600" b="0" kern="100" dirty="0">
                          <a:solidFill>
                            <a:schemeClr val="tx1"/>
                          </a:solidFill>
                          <a:latin typeface="+mn-lt"/>
                          <a:ea typeface="+mn-ea"/>
                          <a:cs typeface="+mn-ea"/>
                          <a:sym typeface="+mn-lt"/>
                        </a:rPr>
                        <a:t>）由攻转守时，防守队员都要迅速按分工的防区落位，并就近进行防守。</a:t>
                      </a:r>
                    </a:p>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a:t>
                      </a:r>
                      <a:r>
                        <a:rPr lang="zh-CN" altLang="zh-CN" sz="1600" b="0" kern="100" dirty="0">
                          <a:solidFill>
                            <a:schemeClr val="tx1"/>
                          </a:solidFill>
                          <a:latin typeface="+mn-lt"/>
                          <a:ea typeface="+mn-ea"/>
                          <a:cs typeface="+mn-ea"/>
                          <a:sym typeface="+mn-lt"/>
                        </a:rPr>
                        <a:t>）防守时，要以球为主，兼顾盯人，向球移动，控制中区，逼走边角，近球区以多防少，远球区以少防多。</a:t>
                      </a:r>
                    </a:p>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3</a:t>
                      </a:r>
                      <a:r>
                        <a:rPr lang="zh-CN" altLang="zh-CN" sz="1600" b="0" kern="100" dirty="0">
                          <a:solidFill>
                            <a:schemeClr val="tx1"/>
                          </a:solidFill>
                          <a:latin typeface="+mn-lt"/>
                          <a:ea typeface="+mn-ea"/>
                          <a:cs typeface="+mn-ea"/>
                          <a:sym typeface="+mn-lt"/>
                        </a:rPr>
                        <a:t>）前线的防守队员要堵中路、放边路，迫使对方把球传向或运向边线，与临近的同伴进行夹击。后线的防守队员要根据前线的防守情况和意图，积极调整防守位置，做到人球兼顾和随时协防夹击。</a:t>
                      </a:r>
                      <a:endParaRPr lang="en-US" altLang="zh-CN" sz="1600" b="0" kern="100" dirty="0">
                        <a:solidFill>
                          <a:schemeClr val="tx1"/>
                        </a:solidFill>
                        <a:latin typeface="+mn-lt"/>
                        <a:ea typeface="+mn-ea"/>
                        <a:cs typeface="+mn-ea"/>
                        <a:sym typeface="+mn-lt"/>
                      </a:endParaRPr>
                    </a:p>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4</a:t>
                      </a:r>
                      <a:r>
                        <a:rPr lang="zh-CN" altLang="zh-CN" sz="1600" b="0" kern="100" dirty="0">
                          <a:solidFill>
                            <a:schemeClr val="tx1"/>
                          </a:solidFill>
                          <a:latin typeface="+mn-lt"/>
                          <a:ea typeface="+mn-ea"/>
                          <a:cs typeface="+mn-ea"/>
                          <a:sym typeface="+mn-lt"/>
                        </a:rPr>
                        <a:t>）如果球传向后场并越过自己的防区，应以最快的速度、最短的路线向后场回防，准备堵防或抢断球。</a:t>
                      </a: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没有完成所承担角色所在位置的基本任务。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64292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所承担角色的技术展现不突出，基本完成所承担角色的部分任务。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smtClean="0">
                          <a:solidFill>
                            <a:schemeClr val="tx1"/>
                          </a:solidFill>
                          <a:latin typeface="+mn-lt"/>
                          <a:ea typeface="+mn-ea"/>
                          <a:cs typeface="+mn-ea"/>
                          <a:sym typeface="+mn-lt"/>
                        </a:rPr>
                        <a:t>2</a:t>
                      </a:r>
                      <a:endParaRPr lang="zh-CN" sz="1600" b="0" kern="100" dirty="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64292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能够展现所承担角色的技术特点，基本完成所承担角色的任务。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smtClean="0">
                          <a:solidFill>
                            <a:schemeClr val="tx1"/>
                          </a:solidFill>
                          <a:latin typeface="+mn-lt"/>
                          <a:ea typeface="+mn-ea"/>
                          <a:cs typeface="+mn-ea"/>
                          <a:sym typeface="+mn-lt"/>
                        </a:rPr>
                        <a:t>6</a:t>
                      </a:r>
                      <a:endParaRPr lang="zh-CN" sz="1600" b="0" kern="100" dirty="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64292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能够充分展现所承担角色的技术特点，并能够完成所承担角色的任务。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smtClean="0">
                          <a:solidFill>
                            <a:schemeClr val="tx1"/>
                          </a:solidFill>
                          <a:latin typeface="+mn-lt"/>
                          <a:ea typeface="+mn-ea"/>
                          <a:cs typeface="+mn-ea"/>
                          <a:sym typeface="+mn-lt"/>
                        </a:rPr>
                        <a:t>8</a:t>
                      </a:r>
                      <a:endParaRPr lang="zh-CN" sz="1600" b="0" kern="100" dirty="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257168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能够非常充分展现所承担角色的技术特点，并能够出色地完成所承担角色的任务。</a:t>
                      </a:r>
                    </a:p>
                  </a:txBody>
                  <a:tcPr marL="91448" marR="91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smtClean="0">
                          <a:solidFill>
                            <a:schemeClr val="tx1"/>
                          </a:solidFill>
                          <a:latin typeface="+mn-lt"/>
                          <a:ea typeface="+mn-ea"/>
                          <a:cs typeface="+mn-ea"/>
                          <a:sym typeface="+mn-lt"/>
                        </a:rPr>
                        <a:t>10</a:t>
                      </a:r>
                      <a:endParaRPr lang="zh-CN" sz="1600" b="0" kern="100" dirty="0">
                        <a:solidFill>
                          <a:schemeClr val="tx1"/>
                        </a:solidFill>
                        <a:latin typeface="+mn-lt"/>
                        <a:ea typeface="+mn-ea"/>
                        <a:cs typeface="+mn-ea"/>
                        <a:sym typeface="+mn-lt"/>
                      </a:endParaRPr>
                    </a:p>
                  </a:txBody>
                  <a:tcPr marL="91448" marR="91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079340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169232" y="1882877"/>
            <a:ext cx="10079567" cy="2708412"/>
          </a:xfrm>
          <a:prstGeom prst="rect">
            <a:avLst/>
          </a:prstGeom>
          <a:noFill/>
          <a:ln w="9525">
            <a:noFill/>
            <a:miter lim="800000"/>
            <a:headEnd/>
            <a:tailEnd/>
          </a:ln>
        </p:spPr>
        <p:txBody>
          <a:bodyPr lIns="121899" tIns="60949" rIns="121899" bIns="60949">
            <a:spAutoFit/>
          </a:bodyPr>
          <a:lstStyle/>
          <a:p>
            <a:pPr indent="609493">
              <a:lnSpc>
                <a:spcPct val="150000"/>
              </a:lnSpc>
              <a:spcBef>
                <a:spcPct val="0"/>
              </a:spcBef>
            </a:pPr>
            <a:r>
              <a:rPr lang="zh-CN" altLang="en-US" sz="2800" dirty="0">
                <a:cs typeface="+mn-ea"/>
                <a:sym typeface="+mn-lt"/>
              </a:rPr>
              <a:t>高中体育与健康学业质量是学生在完成高中学段体育与健康教育时</a:t>
            </a:r>
            <a:r>
              <a:rPr lang="zh-CN" altLang="en-US" sz="2800" dirty="0">
                <a:solidFill>
                  <a:srgbClr val="C00000"/>
                </a:solidFill>
                <a:cs typeface="+mn-ea"/>
                <a:sym typeface="+mn-lt"/>
              </a:rPr>
              <a:t>应该具备</a:t>
            </a:r>
            <a:r>
              <a:rPr lang="zh-CN" altLang="en-US" sz="2800" dirty="0">
                <a:cs typeface="+mn-ea"/>
                <a:sym typeface="+mn-lt"/>
              </a:rPr>
              <a:t>的</a:t>
            </a:r>
            <a:r>
              <a:rPr lang="zh-CN" altLang="en-US" sz="2800" dirty="0">
                <a:solidFill>
                  <a:srgbClr val="C00000"/>
                </a:solidFill>
                <a:cs typeface="+mn-ea"/>
                <a:sym typeface="+mn-lt"/>
              </a:rPr>
              <a:t>基本素养</a:t>
            </a:r>
            <a:r>
              <a:rPr lang="zh-CN" altLang="en-US" sz="2800" dirty="0">
                <a:cs typeface="+mn-ea"/>
                <a:sym typeface="+mn-lt"/>
              </a:rPr>
              <a:t>以及应该</a:t>
            </a:r>
            <a:r>
              <a:rPr lang="zh-CN" altLang="en-US" sz="2800" dirty="0">
                <a:solidFill>
                  <a:srgbClr val="C00000"/>
                </a:solidFill>
                <a:cs typeface="+mn-ea"/>
                <a:sym typeface="+mn-lt"/>
              </a:rPr>
              <a:t>达到具体水平的明确界定和</a:t>
            </a:r>
            <a:r>
              <a:rPr lang="zh-CN" altLang="en-US" sz="2800" dirty="0" smtClean="0">
                <a:solidFill>
                  <a:srgbClr val="C00000"/>
                </a:solidFill>
                <a:cs typeface="+mn-ea"/>
                <a:sym typeface="+mn-lt"/>
              </a:rPr>
              <a:t>描述，</a:t>
            </a:r>
            <a:r>
              <a:rPr lang="zh-CN" altLang="en-US" sz="2800" dirty="0">
                <a:cs typeface="+mn-ea"/>
                <a:sym typeface="+mn-lt"/>
              </a:rPr>
              <a:t>即</a:t>
            </a:r>
            <a:r>
              <a:rPr lang="zh-CN" altLang="en-US" sz="2800" dirty="0" smtClean="0">
                <a:cs typeface="+mn-ea"/>
                <a:sym typeface="+mn-lt"/>
              </a:rPr>
              <a:t>学生</a:t>
            </a:r>
            <a:r>
              <a:rPr lang="zh-CN" altLang="en-US" sz="2800" dirty="0">
                <a:cs typeface="+mn-ea"/>
                <a:sym typeface="+mn-lt"/>
              </a:rPr>
              <a:t>在</a:t>
            </a:r>
            <a:r>
              <a:rPr lang="zh-CN" altLang="en-US" sz="2800" dirty="0">
                <a:solidFill>
                  <a:srgbClr val="C00000"/>
                </a:solidFill>
                <a:cs typeface="+mn-ea"/>
                <a:sym typeface="+mn-lt"/>
              </a:rPr>
              <a:t>运动能力、健康行为和体育品德</a:t>
            </a:r>
            <a:r>
              <a:rPr lang="zh-CN" altLang="en-US" sz="2800" dirty="0">
                <a:cs typeface="+mn-ea"/>
                <a:sym typeface="+mn-lt"/>
              </a:rPr>
              <a:t>三个方面表现出来的</a:t>
            </a:r>
            <a:r>
              <a:rPr lang="zh-CN" altLang="en-US" sz="2800" dirty="0">
                <a:solidFill>
                  <a:srgbClr val="C00000"/>
                </a:solidFill>
                <a:cs typeface="+mn-ea"/>
                <a:sym typeface="+mn-lt"/>
              </a:rPr>
              <a:t>学科核心素养</a:t>
            </a:r>
            <a:r>
              <a:rPr lang="zh-CN" altLang="en-US" sz="2800" dirty="0" smtClean="0">
                <a:solidFill>
                  <a:srgbClr val="C00000"/>
                </a:solidFill>
                <a:cs typeface="+mn-ea"/>
                <a:sym typeface="+mn-lt"/>
              </a:rPr>
              <a:t>发展水平</a:t>
            </a:r>
            <a:r>
              <a:rPr lang="zh-CN" altLang="en-US" sz="2800" dirty="0">
                <a:solidFill>
                  <a:srgbClr val="C00000"/>
                </a:solidFill>
                <a:cs typeface="+mn-ea"/>
                <a:sym typeface="+mn-lt"/>
              </a:rPr>
              <a:t>。</a:t>
            </a:r>
            <a:endParaRPr lang="en-US" altLang="zh-CN" sz="2800" dirty="0" smtClean="0">
              <a:solidFill>
                <a:srgbClr val="C00000"/>
              </a:solidFill>
              <a:cs typeface="+mn-ea"/>
              <a:sym typeface="+mn-lt"/>
            </a:endParaRPr>
          </a:p>
        </p:txBody>
      </p:sp>
      <p:sp>
        <p:nvSpPr>
          <p:cNvPr id="4" name="Rectangle 2"/>
          <p:cNvSpPr txBox="1">
            <a:spLocks noChangeArrowheads="1"/>
          </p:cNvSpPr>
          <p:nvPr/>
        </p:nvSpPr>
        <p:spPr>
          <a:xfrm>
            <a:off x="700862" y="187277"/>
            <a:ext cx="10001251" cy="71732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zh-CN" altLang="en-US" dirty="0">
                <a:sym typeface="+mn-lt"/>
              </a:rPr>
              <a:t>（一）什么是高中体育与健康学业</a:t>
            </a:r>
            <a:r>
              <a:rPr lang="zh-CN" altLang="en-US" dirty="0" smtClean="0">
                <a:sym typeface="+mn-lt"/>
              </a:rPr>
              <a:t>质量</a:t>
            </a:r>
            <a:r>
              <a:rPr lang="zh-CN" altLang="en-US" dirty="0">
                <a:sym typeface="+mn-lt"/>
              </a:rPr>
              <a:t/>
            </a:r>
            <a:br>
              <a:rPr lang="zh-CN" altLang="en-US" dirty="0">
                <a:sym typeface="+mn-lt"/>
              </a:rPr>
            </a:br>
            <a:endParaRPr lang="zh-CN" altLang="en-US" dirty="0">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492589128"/>
              </p:ext>
            </p:extLst>
          </p:nvPr>
        </p:nvGraphicFramePr>
        <p:xfrm>
          <a:off x="42333" y="1337406"/>
          <a:ext cx="12107334" cy="5381893"/>
        </p:xfrm>
        <a:graphic>
          <a:graphicData uri="http://schemas.openxmlformats.org/drawingml/2006/table">
            <a:tbl>
              <a:tblPr/>
              <a:tblGrid>
                <a:gridCol w="1002331">
                  <a:extLst>
                    <a:ext uri="{9D8B030D-6E8A-4147-A177-3AD203B41FA5}">
                      <a16:colId xmlns:a16="http://schemas.microsoft.com/office/drawing/2014/main" val="20000"/>
                    </a:ext>
                  </a:extLst>
                </a:gridCol>
                <a:gridCol w="729003">
                  <a:extLst>
                    <a:ext uri="{9D8B030D-6E8A-4147-A177-3AD203B41FA5}">
                      <a16:colId xmlns:a16="http://schemas.microsoft.com/office/drawing/2014/main" val="20001"/>
                    </a:ext>
                  </a:extLst>
                </a:gridCol>
                <a:gridCol w="2828103">
                  <a:extLst>
                    <a:ext uri="{9D8B030D-6E8A-4147-A177-3AD203B41FA5}">
                      <a16:colId xmlns:a16="http://schemas.microsoft.com/office/drawing/2014/main" val="20002"/>
                    </a:ext>
                  </a:extLst>
                </a:gridCol>
                <a:gridCol w="6587873">
                  <a:extLst>
                    <a:ext uri="{9D8B030D-6E8A-4147-A177-3AD203B41FA5}">
                      <a16:colId xmlns:a16="http://schemas.microsoft.com/office/drawing/2014/main" val="20003"/>
                    </a:ext>
                  </a:extLst>
                </a:gridCol>
                <a:gridCol w="480012">
                  <a:extLst>
                    <a:ext uri="{9D8B030D-6E8A-4147-A177-3AD203B41FA5}">
                      <a16:colId xmlns:a16="http://schemas.microsoft.com/office/drawing/2014/main" val="20004"/>
                    </a:ext>
                  </a:extLst>
                </a:gridCol>
                <a:gridCol w="480012">
                  <a:extLst>
                    <a:ext uri="{9D8B030D-6E8A-4147-A177-3AD203B41FA5}">
                      <a16:colId xmlns:a16="http://schemas.microsoft.com/office/drawing/2014/main" val="20005"/>
                    </a:ext>
                  </a:extLst>
                </a:gridCol>
              </a:tblGrid>
              <a:tr h="336368">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672737">
                <a:tc rowSpan="5">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运</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动</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能</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力</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运动认知与技战术运用</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40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全场比赛战术配合（</a:t>
                      </a:r>
                      <a:r>
                        <a:rPr lang="en-US" altLang="zh-CN" sz="1600" b="0" kern="100" dirty="0">
                          <a:solidFill>
                            <a:schemeClr val="tx1"/>
                          </a:solidFill>
                          <a:latin typeface="+mn-lt"/>
                          <a:ea typeface="+mn-ea"/>
                          <a:cs typeface="+mn-ea"/>
                          <a:sym typeface="+mn-lt"/>
                        </a:rPr>
                        <a:t>10</a:t>
                      </a:r>
                      <a:r>
                        <a:rPr lang="zh-CN" altLang="zh-CN" sz="1600" b="0" kern="100" dirty="0">
                          <a:solidFill>
                            <a:schemeClr val="tx1"/>
                          </a:solidFill>
                          <a:latin typeface="+mn-lt"/>
                          <a:ea typeface="+mn-ea"/>
                          <a:cs typeface="+mn-ea"/>
                          <a:sym typeface="+mn-lt"/>
                        </a:rPr>
                        <a:t>分）</a:t>
                      </a:r>
                    </a:p>
                    <a:p>
                      <a:pPr marL="0" algn="just" defTabSz="914400" rtl="0" eaLnBrk="1" latinLnBrk="0" hangingPunct="1">
                        <a:lnSpc>
                          <a:spcPct val="130000"/>
                        </a:lnSpc>
                        <a:spcBef>
                          <a:spcPts val="0"/>
                        </a:spcBef>
                        <a:spcAft>
                          <a:spcPts val="0"/>
                        </a:spcAft>
                      </a:pPr>
                      <a:r>
                        <a:rPr lang="zh-CN" altLang="zh-CN" sz="1600" b="0" kern="100" dirty="0">
                          <a:solidFill>
                            <a:schemeClr val="tx1"/>
                          </a:solidFill>
                          <a:latin typeface="+mn-lt"/>
                          <a:ea typeface="+mn-ea"/>
                          <a:cs typeface="+mn-ea"/>
                          <a:sym typeface="+mn-lt"/>
                        </a:rPr>
                        <a:t>主要观察能否清晰准确的执行赛前制定的基本进攻和防守策略，以及在篮球比赛中战术运用的合理性、与队友配合的默契程度和有效性。能完成挤过、穿过、绕过、换防、补防、关门、夹击基础配合。在进攻中，能完成掩护、突分、传切、策应基础配合；在获得后场篮板球后，快速的发动快攻的一传、接应、插中、推进、快下；在快攻的结束阶段形成二打一、三打二时，能传出创造得分的传球。</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altLang="en-US" sz="1600" b="0" kern="100">
                          <a:solidFill>
                            <a:schemeClr val="tx1"/>
                          </a:solidFill>
                          <a:latin typeface="+mn-lt"/>
                          <a:ea typeface="+mn-ea"/>
                          <a:cs typeface="+mn-ea"/>
                          <a:sym typeface="+mn-lt"/>
                        </a:rPr>
                        <a:t>未能执行赛前制定的基本进攻和防守策略。战术思路混乱，与没有或者很少与队友的形成有效配合。</a:t>
                      </a: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6727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en-US" sz="1600" b="0" kern="100">
                          <a:solidFill>
                            <a:schemeClr val="tx1"/>
                          </a:solidFill>
                          <a:latin typeface="+mn-lt"/>
                          <a:ea typeface="+mn-ea"/>
                          <a:cs typeface="+mn-ea"/>
                          <a:sym typeface="+mn-lt"/>
                        </a:rPr>
                        <a:t>赛前的进攻与防守基本策略得到了一定的体现有初步的战术思路，能完成</a:t>
                      </a:r>
                      <a:r>
                        <a:rPr lang="en-US" sz="1600" b="0" kern="100">
                          <a:solidFill>
                            <a:schemeClr val="tx1"/>
                          </a:solidFill>
                          <a:latin typeface="+mn-lt"/>
                          <a:ea typeface="+mn-ea"/>
                          <a:cs typeface="+mn-ea"/>
                          <a:sym typeface="+mn-lt"/>
                        </a:rPr>
                        <a:t>2</a:t>
                      </a:r>
                      <a:r>
                        <a:rPr lang="zh-CN" altLang="en-US" sz="1600" b="0" kern="100">
                          <a:solidFill>
                            <a:schemeClr val="tx1"/>
                          </a:solidFill>
                          <a:latin typeface="+mn-lt"/>
                          <a:ea typeface="+mn-ea"/>
                          <a:cs typeface="+mn-ea"/>
                          <a:sym typeface="+mn-lt"/>
                        </a:rPr>
                        <a:t>个防守和进攻战术基础配合，与个别队员形成有效的配合。</a:t>
                      </a: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altLang="zh-CN" sz="1600" b="0" kern="100" dirty="0">
                          <a:solidFill>
                            <a:schemeClr val="tx1"/>
                          </a:solidFill>
                          <a:latin typeface="+mn-lt"/>
                          <a:ea typeface="+mn-ea"/>
                          <a:cs typeface="+mn-ea"/>
                          <a:sym typeface="+mn-lt"/>
                        </a:rPr>
                        <a:t>2</a:t>
                      </a:r>
                      <a:endParaRPr lang="zh-CN" sz="1600" b="0" kern="100" dirty="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100910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能够体现出赛前所制定的进攻与防守基本策略，并且取得了一定的效果。战术思路比较清晰，能完成</a:t>
                      </a:r>
                      <a:r>
                        <a:rPr lang="en-US" sz="1600" b="0" kern="100" dirty="0">
                          <a:solidFill>
                            <a:schemeClr val="tx1"/>
                          </a:solidFill>
                          <a:latin typeface="+mn-lt"/>
                          <a:ea typeface="+mn-ea"/>
                          <a:cs typeface="+mn-ea"/>
                          <a:sym typeface="+mn-lt"/>
                        </a:rPr>
                        <a:t>4</a:t>
                      </a:r>
                      <a:r>
                        <a:rPr lang="zh-CN" altLang="en-US" sz="1600" b="0" kern="100" dirty="0">
                          <a:solidFill>
                            <a:schemeClr val="tx1"/>
                          </a:solidFill>
                          <a:latin typeface="+mn-lt"/>
                          <a:ea typeface="+mn-ea"/>
                          <a:cs typeface="+mn-ea"/>
                          <a:sym typeface="+mn-lt"/>
                        </a:rPr>
                        <a:t>个防守和进攻战术基础配合。与其他队员形成有效的攻防配合。</a:t>
                      </a: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altLang="zh-CN" sz="1600" b="0" kern="100" dirty="0">
                          <a:solidFill>
                            <a:schemeClr val="tx1"/>
                          </a:solidFill>
                          <a:latin typeface="+mn-lt"/>
                          <a:ea typeface="+mn-ea"/>
                          <a:cs typeface="+mn-ea"/>
                          <a:sym typeface="+mn-lt"/>
                        </a:rPr>
                        <a:t>6</a:t>
                      </a:r>
                      <a:endParaRPr lang="zh-CN" sz="1600" b="0" kern="100" dirty="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100910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能够执行赛前所制订的进攻与防守基本策略，队员完成了各自承担的攻防任务，整体效果较好。能够根据对手的情况，有效做出应对决策，跑位比较合理，攻防有效。能完成</a:t>
                      </a:r>
                      <a:r>
                        <a:rPr lang="en-US" sz="1600" b="0" kern="100" dirty="0">
                          <a:solidFill>
                            <a:schemeClr val="tx1"/>
                          </a:solidFill>
                          <a:latin typeface="+mn-lt"/>
                          <a:ea typeface="+mn-ea"/>
                          <a:cs typeface="+mn-ea"/>
                          <a:sym typeface="+mn-lt"/>
                        </a:rPr>
                        <a:t>6</a:t>
                      </a:r>
                      <a:r>
                        <a:rPr lang="zh-CN" altLang="en-US" sz="1600" b="0" kern="100" dirty="0">
                          <a:solidFill>
                            <a:schemeClr val="tx1"/>
                          </a:solidFill>
                          <a:latin typeface="+mn-lt"/>
                          <a:ea typeface="+mn-ea"/>
                          <a:cs typeface="+mn-ea"/>
                          <a:sym typeface="+mn-lt"/>
                        </a:rPr>
                        <a:t>个防守和进攻战术基础配合。</a:t>
                      </a: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altLang="zh-CN" sz="1600" b="0" kern="100" dirty="0">
                          <a:solidFill>
                            <a:schemeClr val="tx1"/>
                          </a:solidFill>
                          <a:latin typeface="+mn-lt"/>
                          <a:ea typeface="+mn-ea"/>
                          <a:cs typeface="+mn-ea"/>
                          <a:sym typeface="+mn-lt"/>
                        </a:rPr>
                        <a:t>8</a:t>
                      </a:r>
                      <a:endParaRPr lang="zh-CN" sz="1600" b="0" kern="100" dirty="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68184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能够出色的执行赛前所制订的进攻与防守基本策略，效果很好，并且在对手做出改变时也能够随机应变，掌握场上主动权。熟练运用各种战术配合；能够根据对手情况确定并且有效实施应对方案，思路清晰，战术简洁，跑位合理；与队友有效沟通和协同，角色清楚、配合默契。能完成</a:t>
                      </a:r>
                      <a:r>
                        <a:rPr lang="en-US" sz="1600" b="0" kern="100" dirty="0">
                          <a:solidFill>
                            <a:schemeClr val="tx1"/>
                          </a:solidFill>
                          <a:latin typeface="+mn-lt"/>
                          <a:ea typeface="+mn-ea"/>
                          <a:cs typeface="+mn-ea"/>
                          <a:sym typeface="+mn-lt"/>
                        </a:rPr>
                        <a:t>8</a:t>
                      </a:r>
                      <a:r>
                        <a:rPr lang="zh-CN" altLang="en-US" sz="1600" b="0" kern="100" dirty="0">
                          <a:solidFill>
                            <a:schemeClr val="tx1"/>
                          </a:solidFill>
                          <a:latin typeface="+mn-lt"/>
                          <a:ea typeface="+mn-ea"/>
                          <a:cs typeface="+mn-ea"/>
                          <a:sym typeface="+mn-lt"/>
                        </a:rPr>
                        <a:t>个以上的防守和进攻战术基础配合。</a:t>
                      </a:r>
                    </a:p>
                  </a:txBody>
                  <a:tcPr marL="91432" marR="914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altLang="zh-CN" sz="1600" b="0" kern="100" dirty="0">
                          <a:solidFill>
                            <a:schemeClr val="tx1"/>
                          </a:solidFill>
                          <a:latin typeface="+mn-lt"/>
                          <a:ea typeface="+mn-ea"/>
                          <a:cs typeface="+mn-ea"/>
                          <a:sym typeface="+mn-lt"/>
                        </a:rPr>
                        <a:t>10</a:t>
                      </a:r>
                      <a:endParaRPr lang="zh-CN" sz="1600" b="0" kern="100" dirty="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48167533"/>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3735735429"/>
              </p:ext>
            </p:extLst>
          </p:nvPr>
        </p:nvGraphicFramePr>
        <p:xfrm>
          <a:off x="400397" y="1713590"/>
          <a:ext cx="11391206" cy="3803633"/>
        </p:xfrm>
        <a:graphic>
          <a:graphicData uri="http://schemas.openxmlformats.org/drawingml/2006/table">
            <a:tbl>
              <a:tblPr/>
              <a:tblGrid>
                <a:gridCol w="1033273">
                  <a:extLst>
                    <a:ext uri="{9D8B030D-6E8A-4147-A177-3AD203B41FA5}">
                      <a16:colId xmlns:a16="http://schemas.microsoft.com/office/drawing/2014/main" val="20000"/>
                    </a:ext>
                  </a:extLst>
                </a:gridCol>
                <a:gridCol w="751501">
                  <a:extLst>
                    <a:ext uri="{9D8B030D-6E8A-4147-A177-3AD203B41FA5}">
                      <a16:colId xmlns:a16="http://schemas.microsoft.com/office/drawing/2014/main" val="20001"/>
                    </a:ext>
                  </a:extLst>
                </a:gridCol>
                <a:gridCol w="2678658">
                  <a:extLst>
                    <a:ext uri="{9D8B030D-6E8A-4147-A177-3AD203B41FA5}">
                      <a16:colId xmlns:a16="http://schemas.microsoft.com/office/drawing/2014/main" val="20002"/>
                    </a:ext>
                  </a:extLst>
                </a:gridCol>
                <a:gridCol w="5641187">
                  <a:extLst>
                    <a:ext uri="{9D8B030D-6E8A-4147-A177-3AD203B41FA5}">
                      <a16:colId xmlns:a16="http://schemas.microsoft.com/office/drawing/2014/main" val="20003"/>
                    </a:ext>
                  </a:extLst>
                </a:gridCol>
                <a:gridCol w="692777">
                  <a:extLst>
                    <a:ext uri="{9D8B030D-6E8A-4147-A177-3AD203B41FA5}">
                      <a16:colId xmlns:a16="http://schemas.microsoft.com/office/drawing/2014/main" val="20004"/>
                    </a:ext>
                  </a:extLst>
                </a:gridCol>
                <a:gridCol w="593810">
                  <a:extLst>
                    <a:ext uri="{9D8B030D-6E8A-4147-A177-3AD203B41FA5}">
                      <a16:colId xmlns:a16="http://schemas.microsoft.com/office/drawing/2014/main" val="20005"/>
                    </a:ext>
                  </a:extLst>
                </a:gridCol>
              </a:tblGrid>
              <a:tr h="333363">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335832">
                <a:tc rowSpan="5">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运</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动</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能</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力</a:t>
                      </a:r>
                    </a:p>
                    <a:p>
                      <a:pPr algn="ctr">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a:t>
                      </a:r>
                      <a:r>
                        <a:rPr lang="en-US" sz="1600" b="0" kern="100" dirty="0">
                          <a:solidFill>
                            <a:schemeClr val="tx1"/>
                          </a:solidFill>
                          <a:latin typeface="+mn-lt"/>
                          <a:ea typeface="+mn-ea"/>
                          <a:cs typeface="+mn-ea"/>
                          <a:sym typeface="+mn-lt"/>
                        </a:rPr>
                        <a:t>0</a:t>
                      </a:r>
                      <a:r>
                        <a:rPr lang="zh-CN"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体育展示与比赛</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5</a:t>
                      </a:r>
                      <a:r>
                        <a:rPr lang="zh-CN" sz="1600" b="0" kern="100" dirty="0">
                          <a:solidFill>
                            <a:schemeClr val="tx1"/>
                          </a:solidFill>
                          <a:latin typeface="+mn-lt"/>
                          <a:ea typeface="+mn-ea"/>
                          <a:cs typeface="+mn-ea"/>
                          <a:sym typeface="+mn-lt"/>
                        </a:rPr>
                        <a:t>分）</a:t>
                      </a: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体育展示与比赛（</a:t>
                      </a:r>
                      <a:r>
                        <a:rPr lang="en-US" sz="1600" b="0" kern="100" dirty="0">
                          <a:solidFill>
                            <a:schemeClr val="tx1"/>
                          </a:solidFill>
                          <a:latin typeface="+mn-lt"/>
                          <a:ea typeface="+mn-ea"/>
                          <a:cs typeface="+mn-ea"/>
                          <a:sym typeface="+mn-lt"/>
                        </a:rPr>
                        <a:t>5</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主要观察学生是否主动积极地参与篮球比赛，是否享受比赛的过程，是否能够融入比赛的氛围中。</a:t>
                      </a: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不能主动参与比赛，畏手畏脚，缺乏表现力。</a:t>
                      </a:r>
                    </a:p>
                  </a:txBody>
                  <a:tcPr marL="91425" marR="91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276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能够主动参与比赛，篮球运动技战术的表现不够，不能融入比赛的过程。</a:t>
                      </a:r>
                    </a:p>
                  </a:txBody>
                  <a:tcPr marL="91425" marR="91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69965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能够主动参与比赛，且能正常地发挥个人技战术水平，并能够融入比赛的过程。</a:t>
                      </a:r>
                    </a:p>
                  </a:txBody>
                  <a:tcPr marL="91425" marR="91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69965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积极主动参与比赛，且享受比赛过程，具有较强的表现能力。</a:t>
                      </a:r>
                    </a:p>
                  </a:txBody>
                  <a:tcPr marL="91425" marR="91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4</a:t>
                      </a:r>
                      <a:endParaRPr lang="zh-CN" sz="1600" b="0" kern="100">
                        <a:solidFill>
                          <a:schemeClr val="tx1"/>
                        </a:solidFill>
                        <a:latin typeface="+mn-lt"/>
                        <a:ea typeface="+mn-ea"/>
                        <a:cs typeface="+mn-ea"/>
                        <a:sym typeface="+mn-lt"/>
                      </a:endParaRP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00749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能够积极主动参与比赛，充分发挥自己的最好水平，享受整个比赛过程和现场氛围。</a:t>
                      </a:r>
                    </a:p>
                  </a:txBody>
                  <a:tcPr marL="91425" marR="914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5</a:t>
                      </a:r>
                      <a:endParaRPr lang="zh-CN" sz="1600" b="0" kern="100" dirty="0">
                        <a:solidFill>
                          <a:schemeClr val="tx1"/>
                        </a:solidFill>
                        <a:latin typeface="+mn-lt"/>
                        <a:ea typeface="+mn-ea"/>
                        <a:cs typeface="+mn-ea"/>
                        <a:sym typeface="+mn-lt"/>
                      </a:endParaRPr>
                    </a:p>
                  </a:txBody>
                  <a:tcPr marL="91425" marR="914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71736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3083719175"/>
              </p:ext>
            </p:extLst>
          </p:nvPr>
        </p:nvGraphicFramePr>
        <p:xfrm>
          <a:off x="336556" y="1688817"/>
          <a:ext cx="11664949" cy="4534617"/>
        </p:xfrm>
        <a:graphic>
          <a:graphicData uri="http://schemas.openxmlformats.org/drawingml/2006/table">
            <a:tbl>
              <a:tblPr/>
              <a:tblGrid>
                <a:gridCol w="1047744">
                  <a:extLst>
                    <a:ext uri="{9D8B030D-6E8A-4147-A177-3AD203B41FA5}">
                      <a16:colId xmlns:a16="http://schemas.microsoft.com/office/drawing/2014/main" val="20000"/>
                    </a:ext>
                  </a:extLst>
                </a:gridCol>
                <a:gridCol w="762027">
                  <a:extLst>
                    <a:ext uri="{9D8B030D-6E8A-4147-A177-3AD203B41FA5}">
                      <a16:colId xmlns:a16="http://schemas.microsoft.com/office/drawing/2014/main" val="20001"/>
                    </a:ext>
                  </a:extLst>
                </a:gridCol>
                <a:gridCol w="2846201">
                  <a:extLst>
                    <a:ext uri="{9D8B030D-6E8A-4147-A177-3AD203B41FA5}">
                      <a16:colId xmlns:a16="http://schemas.microsoft.com/office/drawing/2014/main" val="20002"/>
                    </a:ext>
                  </a:extLst>
                </a:gridCol>
                <a:gridCol w="5664791">
                  <a:extLst>
                    <a:ext uri="{9D8B030D-6E8A-4147-A177-3AD203B41FA5}">
                      <a16:colId xmlns:a16="http://schemas.microsoft.com/office/drawing/2014/main" val="20003"/>
                    </a:ext>
                  </a:extLst>
                </a:gridCol>
                <a:gridCol w="672093">
                  <a:extLst>
                    <a:ext uri="{9D8B030D-6E8A-4147-A177-3AD203B41FA5}">
                      <a16:colId xmlns:a16="http://schemas.microsoft.com/office/drawing/2014/main" val="20004"/>
                    </a:ext>
                  </a:extLst>
                </a:gridCol>
                <a:gridCol w="672093">
                  <a:extLst>
                    <a:ext uri="{9D8B030D-6E8A-4147-A177-3AD203B41FA5}">
                      <a16:colId xmlns:a16="http://schemas.microsoft.com/office/drawing/2014/main" val="20005"/>
                    </a:ext>
                  </a:extLst>
                </a:gridCol>
              </a:tblGrid>
              <a:tr h="365647">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731294">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健</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行</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为</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marL="0" marR="0" indent="0" algn="just" defTabSz="914400" rtl="0" eaLnBrk="1" fontAlgn="auto" latinLnBrk="0" hangingPunct="1">
                        <a:lnSpc>
                          <a:spcPct val="130000"/>
                        </a:lnSpc>
                        <a:spcBef>
                          <a:spcPct val="0"/>
                        </a:spcBef>
                        <a:spcAft>
                          <a:spcPts val="0"/>
                        </a:spcAft>
                        <a:buClrTx/>
                        <a:buSzTx/>
                        <a:buFontTx/>
                        <a:buNone/>
                        <a:tabLst/>
                        <a:defRPr/>
                      </a:pPr>
                      <a:r>
                        <a:rPr lang="zh-CN" altLang="en-US" sz="1600" b="0" kern="1200" dirty="0">
                          <a:solidFill>
                            <a:schemeClr val="tx1"/>
                          </a:solidFill>
                          <a:latin typeface="+mn-lt"/>
                          <a:ea typeface="+mn-ea"/>
                          <a:cs typeface="+mn-ea"/>
                          <a:sym typeface="+mn-lt"/>
                        </a:rPr>
                        <a:t>健康知识掌握与运用（</a:t>
                      </a:r>
                      <a:r>
                        <a:rPr lang="en-US" sz="1600" b="0" kern="1200" dirty="0">
                          <a:solidFill>
                            <a:schemeClr val="tx1"/>
                          </a:solidFill>
                          <a:latin typeface="+mn-lt"/>
                          <a:ea typeface="+mn-ea"/>
                          <a:cs typeface="+mn-ea"/>
                          <a:sym typeface="+mn-lt"/>
                        </a:rPr>
                        <a:t>8</a:t>
                      </a:r>
                      <a:r>
                        <a:rPr lang="zh-CN" altLang="en-US" sz="1600" b="0" kern="1200" dirty="0">
                          <a:solidFill>
                            <a:schemeClr val="tx1"/>
                          </a:solidFill>
                          <a:latin typeface="+mn-lt"/>
                          <a:ea typeface="+mn-ea"/>
                          <a:cs typeface="+mn-ea"/>
                          <a:sym typeface="+mn-lt"/>
                        </a:rPr>
                        <a:t>分）</a:t>
                      </a:r>
                    </a:p>
                    <a:p>
                      <a:pPr algn="just">
                        <a:lnSpc>
                          <a:spcPct val="130000"/>
                        </a:lnSpc>
                        <a:spcBef>
                          <a:spcPct val="0"/>
                        </a:spcBef>
                        <a:spcAft>
                          <a:spcPts val="0"/>
                        </a:spcAft>
                      </a:pPr>
                      <a:endParaRPr lang="zh-CN" sz="1600" b="0" kern="100" dirty="0">
                        <a:solidFill>
                          <a:schemeClr val="tx1"/>
                        </a:solidFill>
                        <a:latin typeface="+mn-lt"/>
                        <a:ea typeface="+mn-ea"/>
                        <a:cs typeface="+mn-ea"/>
                        <a:sym typeface="+mn-lt"/>
                      </a:endParaRP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服装、鞋子符合篮球比赛要求的程度（</a:t>
                      </a:r>
                      <a:r>
                        <a:rPr lang="en-US" sz="1600" b="0" kern="100" dirty="0">
                          <a:solidFill>
                            <a:schemeClr val="tx1"/>
                          </a:solidFill>
                          <a:latin typeface="+mn-lt"/>
                          <a:ea typeface="+mn-ea"/>
                          <a:cs typeface="+mn-ea"/>
                          <a:sym typeface="+mn-lt"/>
                        </a:rPr>
                        <a:t>3</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1</a:t>
                      </a:r>
                      <a:r>
                        <a:rPr lang="zh-CN" sz="1600" b="0" kern="100" dirty="0">
                          <a:solidFill>
                            <a:schemeClr val="tx1"/>
                          </a:solidFill>
                          <a:latin typeface="+mn-lt"/>
                          <a:ea typeface="+mn-ea"/>
                          <a:cs typeface="+mn-ea"/>
                          <a:sym typeface="+mn-lt"/>
                        </a:rPr>
                        <a:t>）篮球运动服装要求灵活、宽松、透气性好，不会给运动造成阻碍。</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2</a:t>
                      </a:r>
                      <a:r>
                        <a:rPr lang="zh-CN" sz="1600" b="0" kern="100" dirty="0">
                          <a:solidFill>
                            <a:schemeClr val="tx1"/>
                          </a:solidFill>
                          <a:latin typeface="+mn-lt"/>
                          <a:ea typeface="+mn-ea"/>
                          <a:cs typeface="+mn-ea"/>
                          <a:sym typeface="+mn-lt"/>
                        </a:rPr>
                        <a:t>）篮球鞋要求摩擦力大，抓地力强，鞋底减震性能好，鞋帮较高，对脚踝的保护性比较好。</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3</a:t>
                      </a:r>
                      <a:r>
                        <a:rPr lang="zh-CN" sz="1600" b="0" kern="100" dirty="0">
                          <a:solidFill>
                            <a:schemeClr val="tx1"/>
                          </a:solidFill>
                          <a:latin typeface="+mn-lt"/>
                          <a:ea typeface="+mn-ea"/>
                          <a:cs typeface="+mn-ea"/>
                          <a:sym typeface="+mn-lt"/>
                        </a:rPr>
                        <a:t>）不佩戴眼镜、首饰等容易引起危险的物品。</a:t>
                      </a: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着普通的运动服装和运动鞋参与比赛，但没有达到篮球比赛的基本要求，有佩戴眼镜、首饰等物品参赛。</a:t>
                      </a:r>
                    </a:p>
                  </a:txBody>
                  <a:tcPr marL="91443" marR="9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9803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着普通的运动服装和运动鞋参与比赛，但没有达到篮球比赛的基本要求，没有佩戴眼镜、首饰等物品参赛。</a:t>
                      </a:r>
                    </a:p>
                  </a:txBody>
                  <a:tcPr marL="91443" marR="9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6733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运动服装和运动鞋基本达到篮球比赛的基本要求，且没有佩戴眼镜、首饰等物品参赛。</a:t>
                      </a:r>
                    </a:p>
                  </a:txBody>
                  <a:tcPr marL="91443" marR="9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1.5</a:t>
                      </a:r>
                      <a:endParaRPr lang="zh-CN" sz="1600" b="0" kern="100">
                        <a:solidFill>
                          <a:schemeClr val="tx1"/>
                        </a:solidFill>
                        <a:latin typeface="+mn-lt"/>
                        <a:ea typeface="+mn-ea"/>
                        <a:cs typeface="+mn-ea"/>
                        <a:sym typeface="+mn-lt"/>
                      </a:endParaRP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6733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运动服装和运动鞋完全符合篮球比赛的要求，且没有佩戴眼镜、首饰等物品参赛。</a:t>
                      </a:r>
                    </a:p>
                  </a:txBody>
                  <a:tcPr marL="91443" marR="9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a:t>
                      </a:r>
                      <a:endParaRPr lang="zh-CN" sz="1600" b="0" kern="100">
                        <a:solidFill>
                          <a:schemeClr val="tx1"/>
                        </a:solidFill>
                        <a:latin typeface="+mn-lt"/>
                        <a:ea typeface="+mn-ea"/>
                        <a:cs typeface="+mn-ea"/>
                        <a:sym typeface="+mn-lt"/>
                      </a:endParaRP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104967">
                <a:tc vMerge="1">
                  <a:txBody>
                    <a:bodyPr/>
                    <a:lstStyle/>
                    <a:p>
                      <a:endParaRPr lang="zh-CN" altLang="en-US"/>
                    </a:p>
                  </a:txBody>
                  <a:tcPr/>
                </a:tc>
                <a:tc vMerge="1">
                  <a:txBody>
                    <a:bodyPr/>
                    <a:lstStyle/>
                    <a:p>
                      <a:endParaRPr lang="zh-CN" altLang="en-US" dirty="0"/>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着专业的篮球运动服装和运动鞋参与比赛，且没有佩戴眼镜、首饰等物品参赛。</a:t>
                      </a:r>
                    </a:p>
                  </a:txBody>
                  <a:tcPr marL="91443" marR="9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3</a:t>
                      </a:r>
                      <a:endParaRPr lang="zh-CN" sz="1600" b="0" kern="100" dirty="0">
                        <a:solidFill>
                          <a:schemeClr val="tx1"/>
                        </a:solidFill>
                        <a:latin typeface="+mn-lt"/>
                        <a:ea typeface="+mn-ea"/>
                        <a:cs typeface="+mn-ea"/>
                        <a:sym typeface="+mn-lt"/>
                      </a:endParaRPr>
                    </a:p>
                  </a:txBody>
                  <a:tcPr marL="91443" marR="91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056061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2" name="表格 1">
            <a:extLst/>
          </p:cNvPr>
          <p:cNvGraphicFramePr>
            <a:graphicFrameLocks noGrp="1"/>
          </p:cNvGraphicFramePr>
          <p:nvPr>
            <p:extLst>
              <p:ext uri="{D42A27DB-BD31-4B8C-83A1-F6EECF244321}">
                <p14:modId xmlns:p14="http://schemas.microsoft.com/office/powerpoint/2010/main" val="2005031258"/>
              </p:ext>
            </p:extLst>
          </p:nvPr>
        </p:nvGraphicFramePr>
        <p:xfrm>
          <a:off x="455084" y="1709722"/>
          <a:ext cx="11504035" cy="4471668"/>
        </p:xfrm>
        <a:graphic>
          <a:graphicData uri="http://schemas.openxmlformats.org/drawingml/2006/table">
            <a:tbl>
              <a:tblPr/>
              <a:tblGrid>
                <a:gridCol w="944626">
                  <a:extLst>
                    <a:ext uri="{9D8B030D-6E8A-4147-A177-3AD203B41FA5}">
                      <a16:colId xmlns:a16="http://schemas.microsoft.com/office/drawing/2014/main" val="20000"/>
                    </a:ext>
                  </a:extLst>
                </a:gridCol>
                <a:gridCol w="928520">
                  <a:extLst>
                    <a:ext uri="{9D8B030D-6E8A-4147-A177-3AD203B41FA5}">
                      <a16:colId xmlns:a16="http://schemas.microsoft.com/office/drawing/2014/main" val="20001"/>
                    </a:ext>
                  </a:extLst>
                </a:gridCol>
                <a:gridCol w="2304168">
                  <a:extLst>
                    <a:ext uri="{9D8B030D-6E8A-4147-A177-3AD203B41FA5}">
                      <a16:colId xmlns:a16="http://schemas.microsoft.com/office/drawing/2014/main" val="20002"/>
                    </a:ext>
                  </a:extLst>
                </a:gridCol>
                <a:gridCol w="6140260">
                  <a:extLst>
                    <a:ext uri="{9D8B030D-6E8A-4147-A177-3AD203B41FA5}">
                      <a16:colId xmlns:a16="http://schemas.microsoft.com/office/drawing/2014/main" val="20003"/>
                    </a:ext>
                  </a:extLst>
                </a:gridCol>
                <a:gridCol w="621382">
                  <a:extLst>
                    <a:ext uri="{9D8B030D-6E8A-4147-A177-3AD203B41FA5}">
                      <a16:colId xmlns:a16="http://schemas.microsoft.com/office/drawing/2014/main" val="20004"/>
                    </a:ext>
                  </a:extLst>
                </a:gridCol>
                <a:gridCol w="565079">
                  <a:extLst>
                    <a:ext uri="{9D8B030D-6E8A-4147-A177-3AD203B41FA5}">
                      <a16:colId xmlns:a16="http://schemas.microsoft.com/office/drawing/2014/main" val="20005"/>
                    </a:ext>
                  </a:extLst>
                </a:gridCol>
              </a:tblGrid>
              <a:tr h="427303">
                <a:tc>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核心素养</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维度</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评分点</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具体表现</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分值</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评价</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376417">
                <a:tc rowSpan="6">
                  <a:txBody>
                    <a:bodyPr/>
                    <a:lstStyle/>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健</a:t>
                      </a:r>
                    </a:p>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康</a:t>
                      </a:r>
                    </a:p>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行</a:t>
                      </a:r>
                    </a:p>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为</a:t>
                      </a:r>
                    </a:p>
                    <a:p>
                      <a:pPr marL="0" algn="ctr"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p>
                  </a:txBody>
                  <a:tcPr marL="2139" marR="2139"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6">
                  <a:txBody>
                    <a:bodyPr/>
                    <a:lstStyle/>
                    <a:p>
                      <a:pPr marL="0" algn="just"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健康知识掌握与运用（</a:t>
                      </a:r>
                      <a:r>
                        <a:rPr lang="en-US" sz="1600" b="0" kern="100" dirty="0">
                          <a:solidFill>
                            <a:schemeClr val="tx1"/>
                          </a:solidFill>
                          <a:latin typeface="+mn-lt"/>
                          <a:ea typeface="+mn-ea"/>
                          <a:cs typeface="+mn-ea"/>
                          <a:sym typeface="+mn-lt"/>
                        </a:rPr>
                        <a:t>8</a:t>
                      </a:r>
                      <a:r>
                        <a:rPr lang="zh-CN" altLang="en-US" sz="1600" b="0" kern="100" dirty="0">
                          <a:solidFill>
                            <a:schemeClr val="tx1"/>
                          </a:solidFill>
                          <a:latin typeface="+mn-lt"/>
                          <a:ea typeface="+mn-ea"/>
                          <a:cs typeface="+mn-ea"/>
                          <a:sym typeface="+mn-lt"/>
                        </a:rPr>
                        <a:t>分）</a:t>
                      </a: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3">
                  <a:txBody>
                    <a:bodyPr/>
                    <a:lstStyle/>
                    <a:p>
                      <a:pPr marL="0" algn="just"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常规准备活动（</a:t>
                      </a:r>
                      <a:r>
                        <a:rPr lang="en-US" sz="1600" b="0" kern="100" dirty="0">
                          <a:solidFill>
                            <a:schemeClr val="tx1"/>
                          </a:solidFill>
                          <a:latin typeface="+mn-lt"/>
                          <a:ea typeface="+mn-ea"/>
                          <a:cs typeface="+mn-ea"/>
                          <a:sym typeface="+mn-lt"/>
                        </a:rPr>
                        <a:t>2</a:t>
                      </a:r>
                      <a:r>
                        <a:rPr lang="zh-CN" altLang="en-US" sz="1600" b="0" kern="100" dirty="0">
                          <a:solidFill>
                            <a:schemeClr val="tx1"/>
                          </a:solidFill>
                          <a:latin typeface="+mn-lt"/>
                          <a:ea typeface="+mn-ea"/>
                          <a:cs typeface="+mn-ea"/>
                          <a:sym typeface="+mn-lt"/>
                        </a:rPr>
                        <a:t>分）</a:t>
                      </a:r>
                    </a:p>
                    <a:p>
                      <a:pPr marL="0" algn="just"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包括有氧运动热身、关节肌肉拉伸等方面，重点观察拉伸的方式的合理性、准备活动的运动量和运动强度。</a:t>
                      </a: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比赛前没有准备活动或者准备活动草率。</a:t>
                      </a:r>
                    </a:p>
                  </a:txBody>
                  <a:tcPr marL="76977" marR="76977"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en-US" sz="1600" b="0" kern="100" dirty="0">
                          <a:solidFill>
                            <a:schemeClr val="tx1"/>
                          </a:solidFill>
                          <a:latin typeface="+mn-lt"/>
                          <a:ea typeface="+mn-ea"/>
                          <a:cs typeface="+mn-ea"/>
                          <a:sym typeface="+mn-lt"/>
                        </a:rPr>
                        <a:t>0</a:t>
                      </a:r>
                      <a:endParaRPr lang="zh-CN" altLang="en-US" sz="1600" b="0" kern="100" dirty="0">
                        <a:solidFill>
                          <a:schemeClr val="tx1"/>
                        </a:solidFill>
                        <a:latin typeface="+mn-lt"/>
                        <a:ea typeface="+mn-ea"/>
                        <a:cs typeface="+mn-ea"/>
                        <a:sym typeface="+mn-lt"/>
                      </a:endParaRP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endParaRPr lang="zh-CN" altLang="en-US" sz="1600" b="0" kern="100">
                        <a:solidFill>
                          <a:schemeClr val="tx1"/>
                        </a:solidFill>
                        <a:latin typeface="+mn-lt"/>
                        <a:ea typeface="+mn-ea"/>
                        <a:cs typeface="+mn-ea"/>
                        <a:sym typeface="+mn-lt"/>
                      </a:endParaRPr>
                    </a:p>
                  </a:txBody>
                  <a:tcPr marL="2139" marR="2139"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67208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just" defTabSz="914400" rtl="0" eaLnBrk="1" latinLnBrk="0" hangingPunct="1">
                        <a:lnSpc>
                          <a:spcPct val="130000"/>
                        </a:lnSpc>
                        <a:spcBef>
                          <a:spcPts val="0"/>
                        </a:spcBef>
                        <a:spcAft>
                          <a:spcPts val="0"/>
                        </a:spcAft>
                      </a:pPr>
                      <a:r>
                        <a:rPr lang="zh-CN" altLang="en-US" sz="1600" b="0" kern="100">
                          <a:solidFill>
                            <a:schemeClr val="tx1"/>
                          </a:solidFill>
                          <a:latin typeface="+mn-lt"/>
                          <a:ea typeface="+mn-ea"/>
                          <a:cs typeface="+mn-ea"/>
                          <a:sym typeface="+mn-lt"/>
                        </a:rPr>
                        <a:t>比赛前能做有氧运动热身和关节肌肉拉伸等常规准备活动。</a:t>
                      </a:r>
                    </a:p>
                  </a:txBody>
                  <a:tcPr marL="76977" marR="76977"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en-US" sz="1600" b="0" kern="100" dirty="0">
                          <a:solidFill>
                            <a:schemeClr val="tx1"/>
                          </a:solidFill>
                          <a:latin typeface="+mn-lt"/>
                          <a:ea typeface="+mn-ea"/>
                          <a:cs typeface="+mn-ea"/>
                          <a:sym typeface="+mn-lt"/>
                        </a:rPr>
                        <a:t>1</a:t>
                      </a:r>
                      <a:endParaRPr lang="zh-CN" altLang="en-US" sz="1600" b="0" kern="100" dirty="0">
                        <a:solidFill>
                          <a:schemeClr val="tx1"/>
                        </a:solidFill>
                        <a:latin typeface="+mn-lt"/>
                        <a:ea typeface="+mn-ea"/>
                        <a:cs typeface="+mn-ea"/>
                        <a:sym typeface="+mn-lt"/>
                      </a:endParaRP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endParaRPr lang="zh-CN" altLang="en-US" sz="1600" b="0" kern="100">
                        <a:solidFill>
                          <a:schemeClr val="tx1"/>
                        </a:solidFill>
                        <a:latin typeface="+mn-lt"/>
                        <a:ea typeface="+mn-ea"/>
                        <a:cs typeface="+mn-ea"/>
                        <a:sym typeface="+mn-lt"/>
                      </a:endParaRPr>
                    </a:p>
                  </a:txBody>
                  <a:tcPr marL="2139" marR="2139"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115654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just" defTabSz="914400" rtl="0" eaLnBrk="1" latinLnBrk="0" hangingPunct="1">
                        <a:lnSpc>
                          <a:spcPct val="130000"/>
                        </a:lnSpc>
                        <a:spcBef>
                          <a:spcPts val="0"/>
                        </a:spcBef>
                        <a:spcAft>
                          <a:spcPts val="0"/>
                        </a:spcAft>
                      </a:pPr>
                      <a:r>
                        <a:rPr lang="zh-CN" altLang="en-US" sz="1600" b="0" kern="100">
                          <a:solidFill>
                            <a:schemeClr val="tx1"/>
                          </a:solidFill>
                          <a:latin typeface="+mn-lt"/>
                          <a:ea typeface="+mn-ea"/>
                          <a:cs typeface="+mn-ea"/>
                          <a:sym typeface="+mn-lt"/>
                        </a:rPr>
                        <a:t>比赛前准备活动比较合理，除包括有氧运动热身以及关节韧带以及肌肉的拉伸外，还能针对篮球运动的特点，做包括肩关节、膝关节、手指关节等关键部位的活动。</a:t>
                      </a:r>
                    </a:p>
                  </a:txBody>
                  <a:tcPr marL="76977" marR="76977"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en-US" sz="1600" b="0" kern="100" dirty="0">
                          <a:solidFill>
                            <a:schemeClr val="tx1"/>
                          </a:solidFill>
                          <a:latin typeface="+mn-lt"/>
                          <a:ea typeface="+mn-ea"/>
                          <a:cs typeface="+mn-ea"/>
                          <a:sym typeface="+mn-lt"/>
                        </a:rPr>
                        <a:t>2</a:t>
                      </a:r>
                      <a:endParaRPr lang="zh-CN" altLang="en-US" sz="1600" b="0" kern="100" dirty="0">
                        <a:solidFill>
                          <a:schemeClr val="tx1"/>
                        </a:solidFill>
                        <a:latin typeface="+mn-lt"/>
                        <a:ea typeface="+mn-ea"/>
                        <a:cs typeface="+mn-ea"/>
                        <a:sym typeface="+mn-lt"/>
                      </a:endParaRP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endParaRPr lang="zh-CN" altLang="en-US" sz="1600" b="0" kern="100">
                        <a:solidFill>
                          <a:schemeClr val="tx1"/>
                        </a:solidFill>
                        <a:latin typeface="+mn-lt"/>
                        <a:ea typeface="+mn-ea"/>
                        <a:cs typeface="+mn-ea"/>
                        <a:sym typeface="+mn-lt"/>
                      </a:endParaRPr>
                    </a:p>
                  </a:txBody>
                  <a:tcPr marL="2139" marR="2139"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453283">
                <a:tc vMerge="1">
                  <a:txBody>
                    <a:bodyPr/>
                    <a:lstStyle/>
                    <a:p>
                      <a:endParaRPr lang="zh-CN" altLang="en-US"/>
                    </a:p>
                  </a:txBody>
                  <a:tcPr/>
                </a:tc>
                <a:tc vMerge="1">
                  <a:txBody>
                    <a:bodyPr/>
                    <a:lstStyle/>
                    <a:p>
                      <a:endParaRPr lang="zh-CN" altLang="en-US"/>
                    </a:p>
                  </a:txBody>
                  <a:tcPr/>
                </a:tc>
                <a:tc rowSpan="3">
                  <a:txBody>
                    <a:bodyPr/>
                    <a:lstStyle/>
                    <a:p>
                      <a:pPr marL="0" algn="just"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专项准备活动（</a:t>
                      </a:r>
                      <a:r>
                        <a:rPr lang="en-US" sz="1600" b="0" kern="100" dirty="0">
                          <a:solidFill>
                            <a:schemeClr val="tx1"/>
                          </a:solidFill>
                          <a:latin typeface="+mn-lt"/>
                          <a:ea typeface="+mn-ea"/>
                          <a:cs typeface="+mn-ea"/>
                          <a:sym typeface="+mn-lt"/>
                        </a:rPr>
                        <a:t>3</a:t>
                      </a:r>
                      <a:r>
                        <a:rPr lang="zh-CN" altLang="en-US" sz="1600" b="0" kern="100" dirty="0">
                          <a:solidFill>
                            <a:schemeClr val="tx1"/>
                          </a:solidFill>
                          <a:latin typeface="+mn-lt"/>
                          <a:ea typeface="+mn-ea"/>
                          <a:cs typeface="+mn-ea"/>
                          <a:sym typeface="+mn-lt"/>
                        </a:rPr>
                        <a:t>分 ）</a:t>
                      </a:r>
                    </a:p>
                    <a:p>
                      <a:pPr marL="0" algn="just" defTabSz="914400" rtl="0" eaLnBrk="1" latinLnBrk="0" hangingPunct="1">
                        <a:lnSpc>
                          <a:spcPct val="130000"/>
                        </a:lnSpc>
                        <a:spcBef>
                          <a:spcPts val="0"/>
                        </a:spcBef>
                        <a:spcAft>
                          <a:spcPts val="0"/>
                        </a:spcAft>
                      </a:pPr>
                      <a:r>
                        <a:rPr lang="zh-CN" altLang="en-US" sz="1600" b="0" kern="100" dirty="0">
                          <a:solidFill>
                            <a:schemeClr val="tx1"/>
                          </a:solidFill>
                          <a:latin typeface="+mn-lt"/>
                          <a:ea typeface="+mn-ea"/>
                          <a:cs typeface="+mn-ea"/>
                          <a:sym typeface="+mn-lt"/>
                        </a:rPr>
                        <a:t>主要结合有球的准备练习，如行进间投篮、各个位置的投篮或传切配合练习。</a:t>
                      </a: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r>
                        <a:rPr lang="zh-CN" altLang="en-US" sz="1600" b="0" kern="100">
                          <a:solidFill>
                            <a:schemeClr val="tx1"/>
                          </a:solidFill>
                          <a:latin typeface="+mn-lt"/>
                          <a:ea typeface="+mn-ea"/>
                          <a:cs typeface="+mn-ea"/>
                          <a:sym typeface="+mn-lt"/>
                        </a:rPr>
                        <a:t>进行简单的原地运球或定点投篮练习。</a:t>
                      </a:r>
                    </a:p>
                  </a:txBody>
                  <a:tcPr marL="76977" marR="76977"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en-US" sz="1600" b="0" kern="100" dirty="0">
                          <a:solidFill>
                            <a:schemeClr val="tx1"/>
                          </a:solidFill>
                          <a:latin typeface="+mn-lt"/>
                          <a:ea typeface="+mn-ea"/>
                          <a:cs typeface="+mn-ea"/>
                          <a:sym typeface="+mn-lt"/>
                        </a:rPr>
                        <a:t>1</a:t>
                      </a:r>
                      <a:endParaRPr lang="zh-CN" altLang="en-US" sz="1600" b="0" kern="100" dirty="0">
                        <a:solidFill>
                          <a:schemeClr val="tx1"/>
                        </a:solidFill>
                        <a:latin typeface="+mn-lt"/>
                        <a:ea typeface="+mn-ea"/>
                        <a:cs typeface="+mn-ea"/>
                        <a:sym typeface="+mn-lt"/>
                      </a:endParaRP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endParaRPr lang="zh-CN" altLang="en-US" sz="1600" b="0" kern="100">
                        <a:solidFill>
                          <a:schemeClr val="tx1"/>
                        </a:solidFill>
                        <a:latin typeface="+mn-lt"/>
                        <a:ea typeface="+mn-ea"/>
                        <a:cs typeface="+mn-ea"/>
                        <a:sym typeface="+mn-lt"/>
                      </a:endParaRPr>
                    </a:p>
                  </a:txBody>
                  <a:tcPr marL="2139" marR="2139"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43960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just" defTabSz="914400" rtl="0" eaLnBrk="1" latinLnBrk="0" hangingPunct="1">
                        <a:lnSpc>
                          <a:spcPct val="130000"/>
                        </a:lnSpc>
                        <a:spcBef>
                          <a:spcPts val="0"/>
                        </a:spcBef>
                        <a:spcAft>
                          <a:spcPts val="0"/>
                        </a:spcAft>
                      </a:pPr>
                      <a:r>
                        <a:rPr lang="zh-CN" altLang="en-US" sz="1600" b="0" kern="100">
                          <a:solidFill>
                            <a:schemeClr val="tx1"/>
                          </a:solidFill>
                          <a:latin typeface="+mn-lt"/>
                          <a:ea typeface="+mn-ea"/>
                          <a:cs typeface="+mn-ea"/>
                          <a:sym typeface="+mn-lt"/>
                        </a:rPr>
                        <a:t>能够有意识地进行运球行进间投篮、各个位置的投篮等练习</a:t>
                      </a:r>
                    </a:p>
                  </a:txBody>
                  <a:tcPr marL="76977" marR="76977"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en-US" sz="1600" b="0" kern="100" dirty="0">
                          <a:solidFill>
                            <a:schemeClr val="tx1"/>
                          </a:solidFill>
                          <a:latin typeface="+mn-lt"/>
                          <a:ea typeface="+mn-ea"/>
                          <a:cs typeface="+mn-ea"/>
                          <a:sym typeface="+mn-lt"/>
                        </a:rPr>
                        <a:t>2</a:t>
                      </a:r>
                      <a:endParaRPr lang="zh-CN" altLang="en-US" sz="1600" b="0" kern="100" dirty="0">
                        <a:solidFill>
                          <a:schemeClr val="tx1"/>
                        </a:solidFill>
                        <a:latin typeface="+mn-lt"/>
                        <a:ea typeface="+mn-ea"/>
                        <a:cs typeface="+mn-ea"/>
                        <a:sym typeface="+mn-lt"/>
                      </a:endParaRP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r>
                        <a:rPr lang="en-US" sz="1600" b="0" kern="100">
                          <a:solidFill>
                            <a:schemeClr val="tx1"/>
                          </a:solidFill>
                          <a:latin typeface="+mn-lt"/>
                          <a:ea typeface="+mn-ea"/>
                          <a:cs typeface="+mn-ea"/>
                          <a:sym typeface="+mn-lt"/>
                        </a:rPr>
                        <a:t> </a:t>
                      </a:r>
                      <a:endParaRPr lang="zh-CN" altLang="en-US" sz="1600" b="0" kern="100">
                        <a:solidFill>
                          <a:schemeClr val="tx1"/>
                        </a:solidFill>
                        <a:latin typeface="+mn-lt"/>
                        <a:ea typeface="+mn-ea"/>
                        <a:cs typeface="+mn-ea"/>
                        <a:sym typeface="+mn-lt"/>
                      </a:endParaRPr>
                    </a:p>
                  </a:txBody>
                  <a:tcPr marL="2139" marR="2139"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r h="94643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algn="just" defTabSz="914400" rtl="0" eaLnBrk="1" latinLnBrk="0" hangingPunct="1">
                        <a:lnSpc>
                          <a:spcPct val="130000"/>
                        </a:lnSpc>
                        <a:spcBef>
                          <a:spcPts val="0"/>
                        </a:spcBef>
                        <a:spcAft>
                          <a:spcPts val="0"/>
                        </a:spcAft>
                      </a:pPr>
                      <a:r>
                        <a:rPr lang="zh-CN" altLang="en-US" sz="1600" b="0" kern="100">
                          <a:solidFill>
                            <a:schemeClr val="tx1"/>
                          </a:solidFill>
                          <a:latin typeface="+mn-lt"/>
                          <a:ea typeface="+mn-ea"/>
                          <a:cs typeface="+mn-ea"/>
                          <a:sym typeface="+mn-lt"/>
                        </a:rPr>
                        <a:t>能够在常规篮球技术准备活动的基础上，能够组织进行传切跑篮练习、罚球线投篮练习等。</a:t>
                      </a:r>
                    </a:p>
                  </a:txBody>
                  <a:tcPr marL="76977" marR="76977"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ctr" defTabSz="914400" rtl="0" eaLnBrk="1" latinLnBrk="0" hangingPunct="1">
                        <a:lnSpc>
                          <a:spcPct val="130000"/>
                        </a:lnSpc>
                        <a:spcBef>
                          <a:spcPts val="0"/>
                        </a:spcBef>
                        <a:spcAft>
                          <a:spcPts val="0"/>
                        </a:spcAft>
                      </a:pPr>
                      <a:r>
                        <a:rPr lang="en-US" sz="1600" b="0" kern="100" dirty="0">
                          <a:solidFill>
                            <a:schemeClr val="tx1"/>
                          </a:solidFill>
                          <a:latin typeface="+mn-lt"/>
                          <a:ea typeface="+mn-ea"/>
                          <a:cs typeface="+mn-ea"/>
                          <a:sym typeface="+mn-lt"/>
                        </a:rPr>
                        <a:t>3</a:t>
                      </a:r>
                      <a:endParaRPr lang="zh-CN" altLang="en-US" sz="1600" b="0" kern="100" dirty="0">
                        <a:solidFill>
                          <a:schemeClr val="tx1"/>
                        </a:solidFill>
                        <a:latin typeface="+mn-lt"/>
                        <a:ea typeface="+mn-ea"/>
                        <a:cs typeface="+mn-ea"/>
                        <a:sym typeface="+mn-lt"/>
                      </a:endParaRPr>
                    </a:p>
                  </a:txBody>
                  <a:tcPr marL="76977" marR="76977" marT="106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marL="0" algn="just" defTabSz="914400" rtl="0" eaLnBrk="1" latinLnBrk="0" hangingPunct="1">
                        <a:lnSpc>
                          <a:spcPct val="130000"/>
                        </a:lnSpc>
                        <a:spcBef>
                          <a:spcPts val="0"/>
                        </a:spcBef>
                        <a:spcAft>
                          <a:spcPts val="0"/>
                        </a:spcAft>
                      </a:pPr>
                      <a:endParaRPr lang="zh-CN" altLang="en-US" sz="1600" b="0" kern="100" dirty="0">
                        <a:solidFill>
                          <a:schemeClr val="tx1"/>
                        </a:solidFill>
                        <a:latin typeface="+mn-lt"/>
                        <a:ea typeface="+mn-ea"/>
                        <a:cs typeface="+mn-ea"/>
                        <a:sym typeface="+mn-lt"/>
                      </a:endParaRPr>
                    </a:p>
                  </a:txBody>
                  <a:tcPr marL="2139" marR="2139" marT="106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224941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2126288366"/>
              </p:ext>
            </p:extLst>
          </p:nvPr>
        </p:nvGraphicFramePr>
        <p:xfrm>
          <a:off x="241304" y="1712001"/>
          <a:ext cx="11760201" cy="4051801"/>
        </p:xfrm>
        <a:graphic>
          <a:graphicData uri="http://schemas.openxmlformats.org/drawingml/2006/table">
            <a:tbl>
              <a:tblPr/>
              <a:tblGrid>
                <a:gridCol w="1103405">
                  <a:extLst>
                    <a:ext uri="{9D8B030D-6E8A-4147-A177-3AD203B41FA5}">
                      <a16:colId xmlns:a16="http://schemas.microsoft.com/office/drawing/2014/main" val="20000"/>
                    </a:ext>
                  </a:extLst>
                </a:gridCol>
                <a:gridCol w="1056079">
                  <a:extLst>
                    <a:ext uri="{9D8B030D-6E8A-4147-A177-3AD203B41FA5}">
                      <a16:colId xmlns:a16="http://schemas.microsoft.com/office/drawing/2014/main" val="20001"/>
                    </a:ext>
                  </a:extLst>
                </a:gridCol>
                <a:gridCol w="2016151">
                  <a:extLst>
                    <a:ext uri="{9D8B030D-6E8A-4147-A177-3AD203B41FA5}">
                      <a16:colId xmlns:a16="http://schemas.microsoft.com/office/drawing/2014/main" val="20002"/>
                    </a:ext>
                  </a:extLst>
                </a:gridCol>
                <a:gridCol w="6240464">
                  <a:extLst>
                    <a:ext uri="{9D8B030D-6E8A-4147-A177-3AD203B41FA5}">
                      <a16:colId xmlns:a16="http://schemas.microsoft.com/office/drawing/2014/main" val="20003"/>
                    </a:ext>
                  </a:extLst>
                </a:gridCol>
                <a:gridCol w="672051">
                  <a:extLst>
                    <a:ext uri="{9D8B030D-6E8A-4147-A177-3AD203B41FA5}">
                      <a16:colId xmlns:a16="http://schemas.microsoft.com/office/drawing/2014/main" val="20004"/>
                    </a:ext>
                  </a:extLst>
                </a:gridCol>
                <a:gridCol w="672051">
                  <a:extLst>
                    <a:ext uri="{9D8B030D-6E8A-4147-A177-3AD203B41FA5}">
                      <a16:colId xmlns:a16="http://schemas.microsoft.com/office/drawing/2014/main" val="20005"/>
                    </a:ext>
                  </a:extLst>
                </a:gridCol>
              </a:tblGrid>
              <a:tr h="326715">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653431">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健</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行</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为</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情绪调控</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4</a:t>
                      </a:r>
                      <a:r>
                        <a:rPr lang="zh-CN" sz="1600" b="0" kern="100" dirty="0">
                          <a:solidFill>
                            <a:schemeClr val="tx1"/>
                          </a:solidFill>
                          <a:latin typeface="+mn-lt"/>
                          <a:ea typeface="+mn-ea"/>
                          <a:cs typeface="+mn-ea"/>
                          <a:sym typeface="+mn-lt"/>
                        </a:rPr>
                        <a:t>分）</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赛中情绪控制（</a:t>
                      </a:r>
                      <a:r>
                        <a:rPr lang="en-US" sz="1600" b="0" kern="100" dirty="0">
                          <a:solidFill>
                            <a:schemeClr val="tx1"/>
                          </a:solidFill>
                          <a:latin typeface="+mn-lt"/>
                          <a:ea typeface="+mn-ea"/>
                          <a:cs typeface="+mn-ea"/>
                          <a:sym typeface="+mn-lt"/>
                        </a:rPr>
                        <a:t>4</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主要观察学生在比赛过程中的情绪是否稳定，在对抗激烈的形势下能否保持冷静。</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比赛中情绪不稳定，出现明显的失控情况，如咆哮、愤怒退赛、谩骂与哭泣等。</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1306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比赛中情绪比较稳定，没有出现明显的情绪失控情况。</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6856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比赛中情绪比较稳定，精神振奋，表现出良好的斗志。</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6856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比赛中情绪稳定，在对抗激烈的状态下能够较好地控制情绪，保持冷静，充满激情地比赛。</a:t>
                      </a:r>
                    </a:p>
                  </a:txBody>
                  <a:tcPr marL="91436" marR="91436"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98731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比赛中情绪稳定，在对抗激烈的状态下能够很好地控制情绪，保持冷静，高度专注、积极投入比赛，还会有意识地利用自己外在的情绪表现给对手施加心理压力。</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4</a:t>
                      </a:r>
                      <a:endParaRPr lang="zh-CN" sz="1600" b="0" kern="100" dirty="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51369431"/>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3381705487"/>
              </p:ext>
            </p:extLst>
          </p:nvPr>
        </p:nvGraphicFramePr>
        <p:xfrm>
          <a:off x="140758" y="1717781"/>
          <a:ext cx="11910483" cy="4426165"/>
        </p:xfrm>
        <a:graphic>
          <a:graphicData uri="http://schemas.openxmlformats.org/drawingml/2006/table">
            <a:tbl>
              <a:tblPr/>
              <a:tblGrid>
                <a:gridCol w="1047624">
                  <a:extLst>
                    <a:ext uri="{9D8B030D-6E8A-4147-A177-3AD203B41FA5}">
                      <a16:colId xmlns:a16="http://schemas.microsoft.com/office/drawing/2014/main" val="20000"/>
                    </a:ext>
                  </a:extLst>
                </a:gridCol>
                <a:gridCol w="1116932">
                  <a:extLst>
                    <a:ext uri="{9D8B030D-6E8A-4147-A177-3AD203B41FA5}">
                      <a16:colId xmlns:a16="http://schemas.microsoft.com/office/drawing/2014/main" val="20001"/>
                    </a:ext>
                  </a:extLst>
                </a:gridCol>
                <a:gridCol w="1873732">
                  <a:extLst>
                    <a:ext uri="{9D8B030D-6E8A-4147-A177-3AD203B41FA5}">
                      <a16:colId xmlns:a16="http://schemas.microsoft.com/office/drawing/2014/main" val="20002"/>
                    </a:ext>
                  </a:extLst>
                </a:gridCol>
                <a:gridCol w="6528163">
                  <a:extLst>
                    <a:ext uri="{9D8B030D-6E8A-4147-A177-3AD203B41FA5}">
                      <a16:colId xmlns:a16="http://schemas.microsoft.com/office/drawing/2014/main" val="20003"/>
                    </a:ext>
                  </a:extLst>
                </a:gridCol>
                <a:gridCol w="672016">
                  <a:extLst>
                    <a:ext uri="{9D8B030D-6E8A-4147-A177-3AD203B41FA5}">
                      <a16:colId xmlns:a16="http://schemas.microsoft.com/office/drawing/2014/main" val="20004"/>
                    </a:ext>
                  </a:extLst>
                </a:gridCol>
                <a:gridCol w="672016">
                  <a:extLst>
                    <a:ext uri="{9D8B030D-6E8A-4147-A177-3AD203B41FA5}">
                      <a16:colId xmlns:a16="http://schemas.microsoft.com/office/drawing/2014/main" val="20005"/>
                    </a:ext>
                  </a:extLst>
                </a:gridCol>
              </a:tblGrid>
              <a:tr h="356902">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713803">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健</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行</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为</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endParaRPr lang="en-US" sz="1600" b="0" kern="100" dirty="0">
                        <a:solidFill>
                          <a:schemeClr val="tx1"/>
                        </a:solidFill>
                        <a:latin typeface="+mn-lt"/>
                        <a:ea typeface="+mn-ea"/>
                        <a:cs typeface="+mn-ea"/>
                        <a:sym typeface="+mn-lt"/>
                      </a:endParaRPr>
                    </a:p>
                    <a:p>
                      <a:pPr algn="just">
                        <a:lnSpc>
                          <a:spcPct val="130000"/>
                        </a:lnSpc>
                        <a:spcBef>
                          <a:spcPts val="0"/>
                        </a:spcBef>
                        <a:spcAft>
                          <a:spcPts val="0"/>
                        </a:spcAft>
                      </a:pPr>
                      <a:r>
                        <a:rPr lang="zh-CN" sz="1600" b="0" kern="100" dirty="0">
                          <a:solidFill>
                            <a:schemeClr val="tx1"/>
                          </a:solidFill>
                          <a:latin typeface="+mn-lt"/>
                          <a:ea typeface="+mn-ea"/>
                          <a:cs typeface="+mn-ea"/>
                          <a:sym typeface="+mn-lt"/>
                        </a:rPr>
                        <a:t>环境适应</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8</a:t>
                      </a:r>
                      <a:r>
                        <a:rPr lang="zh-CN" sz="1600" b="0" kern="100" dirty="0">
                          <a:solidFill>
                            <a:schemeClr val="tx1"/>
                          </a:solidFill>
                          <a:latin typeface="+mn-lt"/>
                          <a:ea typeface="+mn-ea"/>
                          <a:cs typeface="+mn-ea"/>
                          <a:sym typeface="+mn-lt"/>
                        </a:rPr>
                        <a:t>分）</a:t>
                      </a: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团结合作（</a:t>
                      </a:r>
                      <a:r>
                        <a:rPr lang="en-US" sz="1600" b="0" kern="100" dirty="0">
                          <a:solidFill>
                            <a:schemeClr val="tx1"/>
                          </a:solidFill>
                          <a:latin typeface="+mn-lt"/>
                          <a:ea typeface="+mn-ea"/>
                          <a:cs typeface="+mn-ea"/>
                          <a:sym typeface="+mn-lt"/>
                        </a:rPr>
                        <a:t>3</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主要考察学生的合作意识和行为，主要表现为是否能够主动与队友合作，相互鼓励、不埋怨，主动承担责任，能够包容并且有意识地去弥补队友的失误。</a:t>
                      </a: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比赛中与队友的配合意识不够，个人英雄主义，缺乏与队友之间的合作。</a:t>
                      </a: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7894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比赛中与队友有一定的配合意识，并能够与队友形成合作。</a:t>
                      </a: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4898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比赛中具有良好的与队友的配合意识，且能够与队友合作完成团队任务。</a:t>
                      </a: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a:t>
                      </a:r>
                      <a:endParaRPr lang="zh-CN" sz="1600" b="0" kern="100">
                        <a:solidFill>
                          <a:schemeClr val="tx1"/>
                        </a:solidFill>
                        <a:latin typeface="+mn-lt"/>
                        <a:ea typeface="+mn-ea"/>
                        <a:cs typeface="+mn-ea"/>
                        <a:sym typeface="+mn-lt"/>
                      </a:endParaRP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4898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比赛中表现出较好的配合意识和全场视野，能够与队友相互鼓励、不互相埋怨，且能够与队友合作较好的完成团队任务。</a:t>
                      </a:r>
                    </a:p>
                  </a:txBody>
                  <a:tcPr marL="91432" marR="91432"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2.5</a:t>
                      </a:r>
                      <a:endParaRPr lang="zh-CN" sz="1600" b="0" kern="100">
                        <a:solidFill>
                          <a:schemeClr val="tx1"/>
                        </a:solidFill>
                        <a:latin typeface="+mn-lt"/>
                        <a:ea typeface="+mn-ea"/>
                        <a:cs typeface="+mn-ea"/>
                        <a:sym typeface="+mn-lt"/>
                      </a:endParaRP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07854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在比赛前能够与队友一起研究对手情况，全队团结一致；表现出非常好的配合意识，具备优秀的全场视野和大局观；在出色地完成自己的角色任务同时，还能够主动弥补队友的失误。</a:t>
                      </a: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3</a:t>
                      </a:r>
                      <a:endParaRPr lang="zh-CN" sz="1600" b="0" kern="100" dirty="0">
                        <a:solidFill>
                          <a:schemeClr val="tx1"/>
                        </a:solidFill>
                        <a:latin typeface="+mn-lt"/>
                        <a:ea typeface="+mn-ea"/>
                        <a:cs typeface="+mn-ea"/>
                        <a:sym typeface="+mn-lt"/>
                      </a:endParaRPr>
                    </a:p>
                  </a:txBody>
                  <a:tcPr marL="91432" marR="914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1609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102092568"/>
              </p:ext>
            </p:extLst>
          </p:nvPr>
        </p:nvGraphicFramePr>
        <p:xfrm>
          <a:off x="215900" y="1677799"/>
          <a:ext cx="11760200" cy="4858391"/>
        </p:xfrm>
        <a:graphic>
          <a:graphicData uri="http://schemas.openxmlformats.org/drawingml/2006/table">
            <a:tbl>
              <a:tblPr/>
              <a:tblGrid>
                <a:gridCol w="1047676">
                  <a:extLst>
                    <a:ext uri="{9D8B030D-6E8A-4147-A177-3AD203B41FA5}">
                      <a16:colId xmlns:a16="http://schemas.microsoft.com/office/drawing/2014/main" val="20000"/>
                    </a:ext>
                  </a:extLst>
                </a:gridCol>
                <a:gridCol w="1096475">
                  <a:extLst>
                    <a:ext uri="{9D8B030D-6E8A-4147-A177-3AD203B41FA5}">
                      <a16:colId xmlns:a16="http://schemas.microsoft.com/office/drawing/2014/main" val="20001"/>
                    </a:ext>
                  </a:extLst>
                </a:gridCol>
                <a:gridCol w="1696276">
                  <a:extLst>
                    <a:ext uri="{9D8B030D-6E8A-4147-A177-3AD203B41FA5}">
                      <a16:colId xmlns:a16="http://schemas.microsoft.com/office/drawing/2014/main" val="20002"/>
                    </a:ext>
                  </a:extLst>
                </a:gridCol>
                <a:gridCol w="6741812">
                  <a:extLst>
                    <a:ext uri="{9D8B030D-6E8A-4147-A177-3AD203B41FA5}">
                      <a16:colId xmlns:a16="http://schemas.microsoft.com/office/drawing/2014/main" val="20003"/>
                    </a:ext>
                  </a:extLst>
                </a:gridCol>
                <a:gridCol w="601918">
                  <a:extLst>
                    <a:ext uri="{9D8B030D-6E8A-4147-A177-3AD203B41FA5}">
                      <a16:colId xmlns:a16="http://schemas.microsoft.com/office/drawing/2014/main" val="20004"/>
                    </a:ext>
                  </a:extLst>
                </a:gridCol>
                <a:gridCol w="576043">
                  <a:extLst>
                    <a:ext uri="{9D8B030D-6E8A-4147-A177-3AD203B41FA5}">
                      <a16:colId xmlns:a16="http://schemas.microsoft.com/office/drawing/2014/main" val="20005"/>
                    </a:ext>
                  </a:extLst>
                </a:gridCol>
              </a:tblGrid>
              <a:tr h="365647">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368232">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健</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行</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为</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endParaRPr lang="en-US" sz="1600" b="0" kern="100" dirty="0">
                        <a:solidFill>
                          <a:schemeClr val="tx1"/>
                        </a:solidFill>
                        <a:latin typeface="+mn-lt"/>
                        <a:ea typeface="+mn-ea"/>
                        <a:cs typeface="+mn-ea"/>
                        <a:sym typeface="+mn-lt"/>
                      </a:endParaRPr>
                    </a:p>
                    <a:p>
                      <a:pPr algn="just">
                        <a:lnSpc>
                          <a:spcPct val="130000"/>
                        </a:lnSpc>
                        <a:spcBef>
                          <a:spcPts val="0"/>
                        </a:spcBef>
                        <a:spcAft>
                          <a:spcPts val="0"/>
                        </a:spcAft>
                      </a:pPr>
                      <a:r>
                        <a:rPr lang="zh-CN" sz="1600" b="0" kern="100" dirty="0">
                          <a:solidFill>
                            <a:schemeClr val="tx1"/>
                          </a:solidFill>
                          <a:latin typeface="+mn-lt"/>
                          <a:ea typeface="+mn-ea"/>
                          <a:cs typeface="+mn-ea"/>
                          <a:sym typeface="+mn-lt"/>
                        </a:rPr>
                        <a:t>环境适应</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8</a:t>
                      </a:r>
                      <a:r>
                        <a:rPr lang="zh-CN" sz="1600" b="0" kern="100" dirty="0">
                          <a:solidFill>
                            <a:schemeClr val="tx1"/>
                          </a:solidFill>
                          <a:latin typeface="+mn-lt"/>
                          <a:ea typeface="+mn-ea"/>
                          <a:cs typeface="+mn-ea"/>
                          <a:sym typeface="+mn-lt"/>
                        </a:rPr>
                        <a:t>分）</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公平竞争（</a:t>
                      </a:r>
                      <a:r>
                        <a:rPr lang="en-US" sz="1600" b="0" kern="100" dirty="0">
                          <a:solidFill>
                            <a:schemeClr val="tx1"/>
                          </a:solidFill>
                          <a:latin typeface="+mn-lt"/>
                          <a:ea typeface="+mn-ea"/>
                          <a:cs typeface="+mn-ea"/>
                          <a:sym typeface="+mn-lt"/>
                        </a:rPr>
                        <a:t>5</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主要观察学生在比赛中是否能够注意拼抢、对抗动作的合理性和规范性，尽量减少危险动作。特别是在进行全场紧逼攻防时，对抗增强时是否能够依然控制好拼抢动作的尺度。</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在比赛中没有注意拼抢动作的合理性和规范性，会做出很多危险性动作。</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9783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在比赛中能够注意拼抢动作的合理性和规范性，但会无意中做出一些危险性动作，当进行全场紧逼攻防的时候，危险性动作增多。</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6714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在比赛中特别是在进行全场区域紧逼的攻与防中都能够注意拼抢动作的合理性和规范性，且注意避免危险性动作。</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109694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在比赛中，特别是在对抗强度特别大的全场区域紧逼的攻与防中保持对抗拼抢动作的合理规范，很少出现可能伤及别人的动作。</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在对手或者队友的动作具有一定难度或者危险性时，能够及时做出保护。</a:t>
                      </a:r>
                    </a:p>
                  </a:txBody>
                  <a:tcPr marL="91436" marR="91436"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4</a:t>
                      </a:r>
                      <a:endParaRPr lang="zh-CN" sz="1600" b="0" kern="10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46258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在比赛中，特别是在对抗强度特别大的全场区域紧逼的攻与防中保持能够很好的把握尺度，对抗拼抢动作合理规范，不做任何伤害性的碰撞；</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在对手或者队友的动作具有一定难度或者危险性的时候能够及时做出保护。</a:t>
                      </a: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5</a:t>
                      </a:r>
                      <a:endParaRPr lang="zh-CN" sz="1600" b="0" kern="100" dirty="0">
                        <a:solidFill>
                          <a:schemeClr val="tx1"/>
                        </a:solidFill>
                        <a:latin typeface="+mn-lt"/>
                        <a:ea typeface="+mn-ea"/>
                        <a:cs typeface="+mn-ea"/>
                        <a:sym typeface="+mn-lt"/>
                      </a:endParaRPr>
                    </a:p>
                  </a:txBody>
                  <a:tcPr marL="91436" marR="914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3527544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2347706034"/>
              </p:ext>
            </p:extLst>
          </p:nvPr>
        </p:nvGraphicFramePr>
        <p:xfrm>
          <a:off x="278977" y="1697068"/>
          <a:ext cx="11634045" cy="4459012"/>
        </p:xfrm>
        <a:graphic>
          <a:graphicData uri="http://schemas.openxmlformats.org/drawingml/2006/table">
            <a:tbl>
              <a:tblPr/>
              <a:tblGrid>
                <a:gridCol w="1047729">
                  <a:extLst>
                    <a:ext uri="{9D8B030D-6E8A-4147-A177-3AD203B41FA5}">
                      <a16:colId xmlns:a16="http://schemas.microsoft.com/office/drawing/2014/main" val="20000"/>
                    </a:ext>
                  </a:extLst>
                </a:gridCol>
                <a:gridCol w="1164914">
                  <a:extLst>
                    <a:ext uri="{9D8B030D-6E8A-4147-A177-3AD203B41FA5}">
                      <a16:colId xmlns:a16="http://schemas.microsoft.com/office/drawing/2014/main" val="20001"/>
                    </a:ext>
                  </a:extLst>
                </a:gridCol>
                <a:gridCol w="3770615">
                  <a:extLst>
                    <a:ext uri="{9D8B030D-6E8A-4147-A177-3AD203B41FA5}">
                      <a16:colId xmlns:a16="http://schemas.microsoft.com/office/drawing/2014/main" val="20002"/>
                    </a:ext>
                  </a:extLst>
                </a:gridCol>
                <a:gridCol w="4356243">
                  <a:extLst>
                    <a:ext uri="{9D8B030D-6E8A-4147-A177-3AD203B41FA5}">
                      <a16:colId xmlns:a16="http://schemas.microsoft.com/office/drawing/2014/main" val="20003"/>
                    </a:ext>
                  </a:extLst>
                </a:gridCol>
                <a:gridCol w="739739">
                  <a:extLst>
                    <a:ext uri="{9D8B030D-6E8A-4147-A177-3AD203B41FA5}">
                      <a16:colId xmlns:a16="http://schemas.microsoft.com/office/drawing/2014/main" val="20004"/>
                    </a:ext>
                  </a:extLst>
                </a:gridCol>
                <a:gridCol w="554805">
                  <a:extLst>
                    <a:ext uri="{9D8B030D-6E8A-4147-A177-3AD203B41FA5}">
                      <a16:colId xmlns:a16="http://schemas.microsoft.com/office/drawing/2014/main" val="20005"/>
                    </a:ext>
                  </a:extLst>
                </a:gridCol>
              </a:tblGrid>
              <a:tr h="338116">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676232">
                <a:tc rowSpan="4">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体</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育</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品</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4">
                  <a:txBody>
                    <a:bodyPr/>
                    <a:lstStyle/>
                    <a:p>
                      <a:pPr algn="just">
                        <a:lnSpc>
                          <a:spcPct val="130000"/>
                        </a:lnSpc>
                        <a:spcBef>
                          <a:spcPts val="0"/>
                        </a:spcBef>
                        <a:spcAft>
                          <a:spcPts val="0"/>
                        </a:spcAft>
                      </a:pPr>
                      <a:endParaRPr lang="en-US" sz="1600" b="0" kern="100" dirty="0">
                        <a:solidFill>
                          <a:schemeClr val="tx1"/>
                        </a:solidFill>
                        <a:latin typeface="+mn-lt"/>
                        <a:ea typeface="+mn-ea"/>
                        <a:cs typeface="+mn-ea"/>
                        <a:sym typeface="+mn-lt"/>
                      </a:endParaRP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体育品格</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91441" marR="9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4">
                  <a:txBody>
                    <a:bodyPr/>
                    <a:lstStyle/>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篮球礼仪（</a:t>
                      </a:r>
                      <a:r>
                        <a:rPr lang="en-US" altLang="zh-CN" sz="1600" b="0" kern="100" dirty="0">
                          <a:solidFill>
                            <a:schemeClr val="tx1"/>
                          </a:solidFill>
                          <a:latin typeface="+mn-lt"/>
                          <a:ea typeface="+mn-ea"/>
                          <a:cs typeface="+mn-ea"/>
                          <a:sym typeface="+mn-lt"/>
                        </a:rPr>
                        <a:t>3</a:t>
                      </a:r>
                      <a:r>
                        <a:rPr lang="zh-CN" altLang="en-US"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1</a:t>
                      </a:r>
                      <a:r>
                        <a:rPr lang="zh-CN" altLang="en-US" sz="1600" b="0" kern="100" dirty="0">
                          <a:solidFill>
                            <a:schemeClr val="tx1"/>
                          </a:solidFill>
                          <a:latin typeface="+mn-lt"/>
                          <a:ea typeface="+mn-ea"/>
                          <a:cs typeface="+mn-ea"/>
                          <a:sym typeface="+mn-lt"/>
                        </a:rPr>
                        <a:t>）比赛开始和结束时，应主动与对方握手致意。</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a:t>
                      </a:r>
                      <a:r>
                        <a:rPr lang="zh-CN" altLang="en-US" sz="1600" b="0" kern="100" dirty="0">
                          <a:solidFill>
                            <a:schemeClr val="tx1"/>
                          </a:solidFill>
                          <a:latin typeface="+mn-lt"/>
                          <a:ea typeface="+mn-ea"/>
                          <a:cs typeface="+mn-ea"/>
                          <a:sym typeface="+mn-lt"/>
                        </a:rPr>
                        <a:t>）比赛开始前，场上队长应主动与执行裁判握手。 </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3</a:t>
                      </a:r>
                      <a:r>
                        <a:rPr lang="zh-CN" altLang="en-US" sz="1600" b="0" kern="100" dirty="0">
                          <a:solidFill>
                            <a:schemeClr val="tx1"/>
                          </a:solidFill>
                          <a:latin typeface="+mn-lt"/>
                          <a:ea typeface="+mn-ea"/>
                          <a:cs typeface="+mn-ea"/>
                          <a:sym typeface="+mn-lt"/>
                        </a:rPr>
                        <a:t>）比赛结束时，队员应主动上前与裁判员握手，双方场上球员互相握手或者击拳致意，并且能够对现场观众表示感谢。</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4</a:t>
                      </a:r>
                      <a:r>
                        <a:rPr lang="zh-CN" altLang="en-US" sz="1600" b="0" kern="100" dirty="0">
                          <a:solidFill>
                            <a:schemeClr val="tx1"/>
                          </a:solidFill>
                          <a:latin typeface="+mn-lt"/>
                          <a:ea typeface="+mn-ea"/>
                          <a:cs typeface="+mn-ea"/>
                          <a:sym typeface="+mn-lt"/>
                        </a:rPr>
                        <a:t>）执行跳球的队员应主动地站到中圈，其余四名队员及时准确找好自己的位置。</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5</a:t>
                      </a:r>
                      <a:r>
                        <a:rPr lang="zh-CN" altLang="en-US" sz="1600" b="0" kern="100" dirty="0">
                          <a:solidFill>
                            <a:schemeClr val="tx1"/>
                          </a:solidFill>
                          <a:latin typeface="+mn-lt"/>
                          <a:ea typeface="+mn-ea"/>
                          <a:cs typeface="+mn-ea"/>
                          <a:sym typeface="+mn-lt"/>
                        </a:rPr>
                        <a:t>）比赛中不随意与场外人员（除教练员外）搭话、交谈、争论等。 </a:t>
                      </a:r>
                      <a:endParaRPr lang="zh-CN" sz="1600" b="0" kern="100" dirty="0">
                        <a:solidFill>
                          <a:schemeClr val="tx1"/>
                        </a:solidFill>
                        <a:latin typeface="+mn-lt"/>
                        <a:ea typeface="+mn-ea"/>
                        <a:cs typeface="+mn-ea"/>
                        <a:sym typeface="+mn-lt"/>
                      </a:endParaRPr>
                    </a:p>
                  </a:txBody>
                  <a:tcPr marL="91441" marR="9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没有表现出遵守篮球运动基本礼仪的意识，并在比赛中表现出不礼貌的行为。</a:t>
                      </a:r>
                    </a:p>
                  </a:txBody>
                  <a:tcPr marL="91441" marR="9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41" marR="9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101434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在比赛中未能表现出篮球运动的基本礼仪，出现与场外人员搭话等现象，没有出现不礼貌的行为。</a:t>
                      </a:r>
                    </a:p>
                  </a:txBody>
                  <a:tcPr marL="91441" marR="9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L="91441" marR="9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110273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基本了解篮球运动的礼仪，且在比赛中能够遵守篮球运动的基本礼仪。</a:t>
                      </a:r>
                    </a:p>
                  </a:txBody>
                  <a:tcPr marL="91441" marR="91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a:t>
                      </a:r>
                      <a:endParaRPr lang="zh-CN" sz="1600" b="0" kern="100">
                        <a:solidFill>
                          <a:schemeClr val="tx1"/>
                        </a:solidFill>
                        <a:latin typeface="+mn-lt"/>
                        <a:ea typeface="+mn-ea"/>
                        <a:cs typeface="+mn-ea"/>
                        <a:sym typeface="+mn-lt"/>
                      </a:endParaRPr>
                    </a:p>
                  </a:txBody>
                  <a:tcPr marL="91441" marR="9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1264082">
                <a:tc vMerge="1">
                  <a:txBody>
                    <a:bodyPr/>
                    <a:lstStyle/>
                    <a:p>
                      <a:endParaRPr lang="zh-CN" altLang="en-US"/>
                    </a:p>
                  </a:txBody>
                  <a:tcPr/>
                </a:tc>
                <a:tc vMerge="1">
                  <a:txBody>
                    <a:bodyPr/>
                    <a:lstStyle/>
                    <a:p>
                      <a:endParaRPr lang="zh-CN" altLang="en-US"/>
                    </a:p>
                  </a:txBody>
                  <a:tcPr/>
                </a:tc>
                <a:tc vMerge="1">
                  <a:txBody>
                    <a:bodyPr/>
                    <a:lstStyle/>
                    <a:p>
                      <a:endParaRPr lang="zh-CN" altLang="en-US" dirty="0"/>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熟悉篮球运动的各项礼仪，并在比赛前后以及比赛中都能够出色地表现出各种篮球比赛礼仪。</a:t>
                      </a:r>
                    </a:p>
                  </a:txBody>
                  <a:tcPr marL="91441" marR="9144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41" marR="91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185120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3571297523"/>
              </p:ext>
            </p:extLst>
          </p:nvPr>
        </p:nvGraphicFramePr>
        <p:xfrm>
          <a:off x="376077" y="1773402"/>
          <a:ext cx="11439846" cy="4165059"/>
        </p:xfrm>
        <a:graphic>
          <a:graphicData uri="http://schemas.openxmlformats.org/drawingml/2006/table">
            <a:tbl>
              <a:tblPr/>
              <a:tblGrid>
                <a:gridCol w="1014973">
                  <a:extLst>
                    <a:ext uri="{9D8B030D-6E8A-4147-A177-3AD203B41FA5}">
                      <a16:colId xmlns:a16="http://schemas.microsoft.com/office/drawing/2014/main" val="20000"/>
                    </a:ext>
                  </a:extLst>
                </a:gridCol>
                <a:gridCol w="1050100">
                  <a:extLst>
                    <a:ext uri="{9D8B030D-6E8A-4147-A177-3AD203B41FA5}">
                      <a16:colId xmlns:a16="http://schemas.microsoft.com/office/drawing/2014/main" val="20001"/>
                    </a:ext>
                  </a:extLst>
                </a:gridCol>
                <a:gridCol w="1669155">
                  <a:extLst>
                    <a:ext uri="{9D8B030D-6E8A-4147-A177-3AD203B41FA5}">
                      <a16:colId xmlns:a16="http://schemas.microsoft.com/office/drawing/2014/main" val="20002"/>
                    </a:ext>
                  </a:extLst>
                </a:gridCol>
                <a:gridCol w="6154220">
                  <a:extLst>
                    <a:ext uri="{9D8B030D-6E8A-4147-A177-3AD203B41FA5}">
                      <a16:colId xmlns:a16="http://schemas.microsoft.com/office/drawing/2014/main" val="20003"/>
                    </a:ext>
                  </a:extLst>
                </a:gridCol>
                <a:gridCol w="852755">
                  <a:extLst>
                    <a:ext uri="{9D8B030D-6E8A-4147-A177-3AD203B41FA5}">
                      <a16:colId xmlns:a16="http://schemas.microsoft.com/office/drawing/2014/main" val="20004"/>
                    </a:ext>
                  </a:extLst>
                </a:gridCol>
                <a:gridCol w="698643">
                  <a:extLst>
                    <a:ext uri="{9D8B030D-6E8A-4147-A177-3AD203B41FA5}">
                      <a16:colId xmlns:a16="http://schemas.microsoft.com/office/drawing/2014/main" val="20005"/>
                    </a:ext>
                  </a:extLst>
                </a:gridCol>
              </a:tblGrid>
              <a:tr h="389882">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779764">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体</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育</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品</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endParaRPr lang="en-US" sz="1600" b="0" kern="100" dirty="0">
                        <a:solidFill>
                          <a:schemeClr val="tx1"/>
                        </a:solidFill>
                        <a:latin typeface="+mn-lt"/>
                        <a:ea typeface="+mn-ea"/>
                        <a:cs typeface="+mn-ea"/>
                        <a:sym typeface="+mn-lt"/>
                      </a:endParaRP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体育品格</a:t>
                      </a:r>
                    </a:p>
                    <a:p>
                      <a:pPr algn="just">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6</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尊重队友和对手（</a:t>
                      </a:r>
                      <a:r>
                        <a:rPr lang="en-US" sz="1600" b="0" kern="100" dirty="0">
                          <a:solidFill>
                            <a:schemeClr val="tx1"/>
                          </a:solidFill>
                          <a:latin typeface="+mn-lt"/>
                          <a:ea typeface="+mn-ea"/>
                          <a:cs typeface="+mn-ea"/>
                          <a:sym typeface="+mn-lt"/>
                        </a:rPr>
                        <a:t>3</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主要考察对队友和对手的尊重和礼貌程度。</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比赛中态度傲慢强横，甚至有谩骂、吼叫甚至打架斗殴的现象，或者态度冷漠，不愿与队友交流。</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3209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比赛中对待队友和对手态度一般，与队友的交流比较少。</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1</a:t>
                      </a:r>
                      <a:endParaRPr lang="zh-CN" sz="1600" b="0" kern="10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0394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比赛中对待队友和对手态度良好，没有出现不礼貌、不文明的行为。</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a:t>
                      </a:r>
                      <a:endParaRPr lang="zh-CN" sz="1600" b="0" kern="10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7961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比赛中待人态度较好，当对手或队友出现不礼貌行为时能够包容。</a:t>
                      </a:r>
                    </a:p>
                  </a:txBody>
                  <a:tcPr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2.5</a:t>
                      </a:r>
                      <a:endParaRPr lang="zh-CN" sz="1600" b="0" kern="10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779764">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比赛中表现出待人礼貌热情，并且能够顾全大局，包容队友或者对手的不礼貌行为，通过自己的热情和大度化解冲突。</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3</a:t>
                      </a:r>
                      <a:endParaRPr lang="zh-CN" sz="1600" b="0" kern="100" dirty="0">
                        <a:solidFill>
                          <a:schemeClr val="tx1"/>
                        </a:solidFill>
                        <a:latin typeface="+mn-lt"/>
                        <a:ea typeface="+mn-ea"/>
                        <a:cs typeface="+mn-ea"/>
                        <a:sym typeface="+mn-lt"/>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1061730"/>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993108814"/>
              </p:ext>
            </p:extLst>
          </p:nvPr>
        </p:nvGraphicFramePr>
        <p:xfrm>
          <a:off x="560683" y="1783677"/>
          <a:ext cx="11285421" cy="3876537"/>
        </p:xfrm>
        <a:graphic>
          <a:graphicData uri="http://schemas.openxmlformats.org/drawingml/2006/table">
            <a:tbl>
              <a:tblPr/>
              <a:tblGrid>
                <a:gridCol w="1015113">
                  <a:extLst>
                    <a:ext uri="{9D8B030D-6E8A-4147-A177-3AD203B41FA5}">
                      <a16:colId xmlns:a16="http://schemas.microsoft.com/office/drawing/2014/main" val="20000"/>
                    </a:ext>
                  </a:extLst>
                </a:gridCol>
                <a:gridCol w="738295">
                  <a:extLst>
                    <a:ext uri="{9D8B030D-6E8A-4147-A177-3AD203B41FA5}">
                      <a16:colId xmlns:a16="http://schemas.microsoft.com/office/drawing/2014/main" val="20001"/>
                    </a:ext>
                  </a:extLst>
                </a:gridCol>
                <a:gridCol w="2607231">
                  <a:extLst>
                    <a:ext uri="{9D8B030D-6E8A-4147-A177-3AD203B41FA5}">
                      <a16:colId xmlns:a16="http://schemas.microsoft.com/office/drawing/2014/main" val="20002"/>
                    </a:ext>
                  </a:extLst>
                </a:gridCol>
                <a:gridCol w="5465852">
                  <a:extLst>
                    <a:ext uri="{9D8B030D-6E8A-4147-A177-3AD203B41FA5}">
                      <a16:colId xmlns:a16="http://schemas.microsoft.com/office/drawing/2014/main" val="20003"/>
                    </a:ext>
                  </a:extLst>
                </a:gridCol>
                <a:gridCol w="719191">
                  <a:extLst>
                    <a:ext uri="{9D8B030D-6E8A-4147-A177-3AD203B41FA5}">
                      <a16:colId xmlns:a16="http://schemas.microsoft.com/office/drawing/2014/main" val="20004"/>
                    </a:ext>
                  </a:extLst>
                </a:gridCol>
                <a:gridCol w="739739">
                  <a:extLst>
                    <a:ext uri="{9D8B030D-6E8A-4147-A177-3AD203B41FA5}">
                      <a16:colId xmlns:a16="http://schemas.microsoft.com/office/drawing/2014/main" val="20005"/>
                    </a:ext>
                  </a:extLst>
                </a:gridCol>
              </a:tblGrid>
              <a:tr h="365696">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629574">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体</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育</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品</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体育精神</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8</a:t>
                      </a:r>
                      <a:r>
                        <a:rPr lang="zh-CN" sz="1600" b="0" kern="100" dirty="0">
                          <a:solidFill>
                            <a:schemeClr val="tx1"/>
                          </a:solidFill>
                          <a:latin typeface="+mn-lt"/>
                          <a:ea typeface="+mn-ea"/>
                          <a:cs typeface="+mn-ea"/>
                          <a:sym typeface="+mn-lt"/>
                        </a:rPr>
                        <a:t>分）</a:t>
                      </a: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自信程度（</a:t>
                      </a:r>
                      <a:r>
                        <a:rPr lang="en-US" sz="1600" b="0" kern="100" dirty="0">
                          <a:solidFill>
                            <a:schemeClr val="tx1"/>
                          </a:solidFill>
                          <a:latin typeface="+mn-lt"/>
                          <a:ea typeface="+mn-ea"/>
                          <a:cs typeface="+mn-ea"/>
                          <a:sym typeface="+mn-lt"/>
                        </a:rPr>
                        <a:t>4</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主要观察学生在篮球比赛中的自信程度，具体表现为进攻时是否敢于突破、投篮，防守时的气势表现。</a:t>
                      </a: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在比赛中毫无自信，怯场心理表现明显。</a:t>
                      </a: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68709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在比赛中自信心不足，有一定的怯场心理。</a:t>
                      </a: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2</a:t>
                      </a:r>
                      <a:endParaRPr lang="zh-CN" sz="1600" b="0" kern="100">
                        <a:solidFill>
                          <a:schemeClr val="tx1"/>
                        </a:solidFill>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3139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在比赛中表现出自信，基本不怯场，并能够根据场上形势果断地做出决策。</a:t>
                      </a: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3139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在比赛中表现出较强的自信心，能够根据场上形势果断地做出正确决策。</a:t>
                      </a:r>
                    </a:p>
                  </a:txBody>
                  <a:tcPr marL="91452" marR="91452"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3.5</a:t>
                      </a:r>
                      <a:endParaRPr lang="zh-CN" sz="1600" b="0" kern="100">
                        <a:solidFill>
                          <a:schemeClr val="tx1"/>
                        </a:solidFill>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73139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在比赛中自信心强，能够根据场上形势果断做出正确决策，具有明显的必胜气势。</a:t>
                      </a: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4</a:t>
                      </a:r>
                      <a:endParaRPr lang="zh-CN" sz="1600" b="0" kern="100" dirty="0">
                        <a:solidFill>
                          <a:schemeClr val="tx1"/>
                        </a:solidFill>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13454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ctrTitle" idx="4294967295"/>
          </p:nvPr>
        </p:nvSpPr>
        <p:spPr>
          <a:xfrm>
            <a:off x="743149" y="180858"/>
            <a:ext cx="9863980" cy="641073"/>
          </a:xfrm>
          <a:prstGeom prst="rect">
            <a:avLst/>
          </a:prstGeom>
        </p:spPr>
        <p:txBody>
          <a:bodyPr lIns="121899" tIns="60949" rIns="121899" bIns="60949"/>
          <a:lstStyle/>
          <a:p>
            <a:pPr>
              <a:lnSpc>
                <a:spcPct val="130000"/>
              </a:lnSpc>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latin typeface="+mn-lt"/>
                <a:ea typeface="+mn-ea"/>
                <a:cs typeface="+mn-ea"/>
                <a:sym typeface="+mn-lt"/>
              </a:rPr>
              <a:t>（二）如何看待学业质量与学科核心素养的关系</a:t>
            </a:r>
          </a:p>
        </p:txBody>
      </p:sp>
      <p:sp>
        <p:nvSpPr>
          <p:cNvPr id="9219" name="Text Box 2"/>
          <p:cNvSpPr txBox="1">
            <a:spLocks noChangeArrowheads="1"/>
          </p:cNvSpPr>
          <p:nvPr/>
        </p:nvSpPr>
        <p:spPr bwMode="auto">
          <a:xfrm>
            <a:off x="681503" y="1922990"/>
            <a:ext cx="10537876" cy="261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9" tIns="60949" rIns="121899" bIns="6094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612000" eaLnBrk="1" hangingPunct="1">
              <a:lnSpc>
                <a:spcPct val="150000"/>
              </a:lnSpc>
              <a:spcBef>
                <a:spcPct val="0"/>
              </a:spcBef>
              <a:defRPr/>
            </a:pPr>
            <a:r>
              <a:rPr lang="en-US" altLang="zh-CN" sz="2800" b="1" dirty="0" smtClean="0">
                <a:latin typeface="+mn-lt"/>
                <a:ea typeface="+mn-ea"/>
                <a:cs typeface="+mn-ea"/>
                <a:sym typeface="+mn-lt"/>
              </a:rPr>
              <a:t>1</a:t>
            </a:r>
            <a:r>
              <a:rPr lang="zh-CN" altLang="en-US" sz="2800" b="1" dirty="0" smtClean="0">
                <a:latin typeface="+mn-lt"/>
                <a:ea typeface="+mn-ea"/>
                <a:cs typeface="+mn-ea"/>
                <a:sym typeface="+mn-lt"/>
              </a:rPr>
              <a:t>．</a:t>
            </a:r>
            <a:r>
              <a:rPr lang="zh-CN" altLang="en-US" sz="2800" b="1" dirty="0" smtClean="0">
                <a:solidFill>
                  <a:srgbClr val="C00000"/>
                </a:solidFill>
                <a:latin typeface="+mn-lt"/>
                <a:ea typeface="+mn-ea"/>
                <a:cs typeface="+mn-ea"/>
                <a:sym typeface="+mn-lt"/>
              </a:rPr>
              <a:t>学科核心素养</a:t>
            </a:r>
            <a:r>
              <a:rPr lang="zh-CN" altLang="en-US" sz="2800" b="1" dirty="0" smtClean="0">
                <a:latin typeface="+mn-lt"/>
                <a:ea typeface="+mn-ea"/>
                <a:cs typeface="+mn-ea"/>
                <a:sym typeface="+mn-lt"/>
              </a:rPr>
              <a:t>为制定高中体育与健康学业质量提供了</a:t>
            </a:r>
            <a:r>
              <a:rPr lang="zh-CN" altLang="en-US" sz="2800" b="1" dirty="0" smtClean="0">
                <a:solidFill>
                  <a:srgbClr val="C00000"/>
                </a:solidFill>
                <a:latin typeface="+mn-lt"/>
                <a:ea typeface="+mn-ea"/>
                <a:cs typeface="+mn-ea"/>
                <a:sym typeface="+mn-lt"/>
              </a:rPr>
              <a:t>具体的方向；</a:t>
            </a:r>
          </a:p>
          <a:p>
            <a:pPr indent="612000" eaLnBrk="1" hangingPunct="1">
              <a:lnSpc>
                <a:spcPct val="150000"/>
              </a:lnSpc>
              <a:spcBef>
                <a:spcPct val="0"/>
              </a:spcBef>
              <a:defRPr/>
            </a:pPr>
            <a:r>
              <a:rPr lang="en-US" altLang="zh-CN" sz="2800" b="1" dirty="0" smtClean="0">
                <a:latin typeface="+mn-lt"/>
                <a:ea typeface="+mn-ea"/>
                <a:cs typeface="+mn-ea"/>
                <a:sym typeface="+mn-lt"/>
              </a:rPr>
              <a:t>2</a:t>
            </a:r>
            <a:r>
              <a:rPr lang="zh-CN" altLang="en-US" sz="2800" b="1" dirty="0" smtClean="0">
                <a:latin typeface="+mn-lt"/>
                <a:ea typeface="+mn-ea"/>
                <a:cs typeface="+mn-ea"/>
                <a:sym typeface="+mn-lt"/>
              </a:rPr>
              <a:t>．高中体育与健康</a:t>
            </a:r>
            <a:r>
              <a:rPr lang="zh-CN" altLang="en-US" sz="2800" b="1" dirty="0" smtClean="0">
                <a:solidFill>
                  <a:srgbClr val="C00000"/>
                </a:solidFill>
                <a:latin typeface="+mn-lt"/>
                <a:ea typeface="+mn-ea"/>
                <a:cs typeface="+mn-ea"/>
                <a:sym typeface="+mn-lt"/>
              </a:rPr>
              <a:t>学业质量</a:t>
            </a:r>
            <a:r>
              <a:rPr lang="zh-CN" altLang="en-US" sz="2800" b="1" dirty="0" smtClean="0">
                <a:latin typeface="+mn-lt"/>
                <a:ea typeface="+mn-ea"/>
                <a:cs typeface="+mn-ea"/>
                <a:sym typeface="+mn-lt"/>
              </a:rPr>
              <a:t>是学科核心素养的</a:t>
            </a:r>
            <a:r>
              <a:rPr lang="zh-CN" altLang="en-US" sz="2800" b="1" dirty="0" smtClean="0">
                <a:solidFill>
                  <a:srgbClr val="C00000"/>
                </a:solidFill>
                <a:latin typeface="+mn-lt"/>
                <a:ea typeface="+mn-ea"/>
                <a:cs typeface="+mn-ea"/>
                <a:sym typeface="+mn-lt"/>
              </a:rPr>
              <a:t>具体表现。</a:t>
            </a:r>
          </a:p>
          <a:p>
            <a:pPr eaLnBrk="1" hangingPunct="1">
              <a:lnSpc>
                <a:spcPct val="150000"/>
              </a:lnSpc>
              <a:spcBef>
                <a:spcPct val="0"/>
              </a:spcBef>
              <a:defRPr/>
            </a:pPr>
            <a:endParaRPr lang="zh-CN" altLang="en-US" sz="2400" b="1" dirty="0" smtClean="0">
              <a:latin typeface="+mn-lt"/>
              <a:ea typeface="+mn-ea"/>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p:cNvPr>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graphicFrame>
        <p:nvGraphicFramePr>
          <p:cNvPr id="11" name="表格 10">
            <a:extLst/>
          </p:cNvPr>
          <p:cNvGraphicFramePr>
            <a:graphicFrameLocks noGrp="1"/>
          </p:cNvGraphicFramePr>
          <p:nvPr>
            <p:extLst>
              <p:ext uri="{D42A27DB-BD31-4B8C-83A1-F6EECF244321}">
                <p14:modId xmlns:p14="http://schemas.microsoft.com/office/powerpoint/2010/main" val="134477097"/>
              </p:ext>
            </p:extLst>
          </p:nvPr>
        </p:nvGraphicFramePr>
        <p:xfrm>
          <a:off x="321733" y="1714405"/>
          <a:ext cx="11548533" cy="4022546"/>
        </p:xfrm>
        <a:graphic>
          <a:graphicData uri="http://schemas.openxmlformats.org/drawingml/2006/table">
            <a:tbl>
              <a:tblPr/>
              <a:tblGrid>
                <a:gridCol w="1015129">
                  <a:extLst>
                    <a:ext uri="{9D8B030D-6E8A-4147-A177-3AD203B41FA5}">
                      <a16:colId xmlns:a16="http://schemas.microsoft.com/office/drawing/2014/main" val="20000"/>
                    </a:ext>
                  </a:extLst>
                </a:gridCol>
                <a:gridCol w="1002021">
                  <a:extLst>
                    <a:ext uri="{9D8B030D-6E8A-4147-A177-3AD203B41FA5}">
                      <a16:colId xmlns:a16="http://schemas.microsoft.com/office/drawing/2014/main" val="20001"/>
                    </a:ext>
                  </a:extLst>
                </a:gridCol>
                <a:gridCol w="2329471">
                  <a:extLst>
                    <a:ext uri="{9D8B030D-6E8A-4147-A177-3AD203B41FA5}">
                      <a16:colId xmlns:a16="http://schemas.microsoft.com/office/drawing/2014/main" val="20002"/>
                    </a:ext>
                  </a:extLst>
                </a:gridCol>
                <a:gridCol w="5941965">
                  <a:extLst>
                    <a:ext uri="{9D8B030D-6E8A-4147-A177-3AD203B41FA5}">
                      <a16:colId xmlns:a16="http://schemas.microsoft.com/office/drawing/2014/main" val="20003"/>
                    </a:ext>
                  </a:extLst>
                </a:gridCol>
                <a:gridCol w="587768">
                  <a:extLst>
                    <a:ext uri="{9D8B030D-6E8A-4147-A177-3AD203B41FA5}">
                      <a16:colId xmlns:a16="http://schemas.microsoft.com/office/drawing/2014/main" val="20004"/>
                    </a:ext>
                  </a:extLst>
                </a:gridCol>
                <a:gridCol w="672179">
                  <a:extLst>
                    <a:ext uri="{9D8B030D-6E8A-4147-A177-3AD203B41FA5}">
                      <a16:colId xmlns:a16="http://schemas.microsoft.com/office/drawing/2014/main" val="20005"/>
                    </a:ext>
                  </a:extLst>
                </a:gridCol>
              </a:tblGrid>
              <a:tr h="365686">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731372">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体</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育</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品</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l">
                        <a:lnSpc>
                          <a:spcPct val="130000"/>
                        </a:lnSpc>
                        <a:spcBef>
                          <a:spcPts val="0"/>
                        </a:spcBef>
                        <a:spcAft>
                          <a:spcPts val="0"/>
                        </a:spcAft>
                      </a:pPr>
                      <a:r>
                        <a:rPr lang="zh-CN" sz="1600" b="0" kern="100" dirty="0">
                          <a:solidFill>
                            <a:schemeClr val="tx1"/>
                          </a:solidFill>
                          <a:latin typeface="+mn-lt"/>
                          <a:ea typeface="+mn-ea"/>
                          <a:cs typeface="+mn-ea"/>
                          <a:sym typeface="+mn-lt"/>
                        </a:rPr>
                        <a:t>体育精神</a:t>
                      </a:r>
                    </a:p>
                    <a:p>
                      <a:pPr algn="l">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8</a:t>
                      </a:r>
                      <a:r>
                        <a:rPr lang="zh-CN" sz="1600" b="0" kern="100" dirty="0">
                          <a:solidFill>
                            <a:schemeClr val="tx1"/>
                          </a:solidFill>
                          <a:latin typeface="+mn-lt"/>
                          <a:ea typeface="+mn-ea"/>
                          <a:cs typeface="+mn-ea"/>
                          <a:sym typeface="+mn-lt"/>
                        </a:rPr>
                        <a:t>分）</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l">
                        <a:lnSpc>
                          <a:spcPct val="130000"/>
                        </a:lnSpc>
                        <a:spcBef>
                          <a:spcPts val="0"/>
                        </a:spcBef>
                        <a:spcAft>
                          <a:spcPts val="0"/>
                        </a:spcAft>
                      </a:pPr>
                      <a:r>
                        <a:rPr lang="zh-CN" sz="1600" b="0" kern="100" dirty="0">
                          <a:solidFill>
                            <a:schemeClr val="tx1"/>
                          </a:solidFill>
                          <a:latin typeface="+mn-lt"/>
                          <a:ea typeface="+mn-ea"/>
                          <a:cs typeface="+mn-ea"/>
                          <a:sym typeface="+mn-lt"/>
                        </a:rPr>
                        <a:t>拼搏精神（</a:t>
                      </a:r>
                      <a:r>
                        <a:rPr lang="en-US" sz="1600" b="0" kern="100" dirty="0">
                          <a:solidFill>
                            <a:schemeClr val="tx1"/>
                          </a:solidFill>
                          <a:latin typeface="+mn-lt"/>
                          <a:ea typeface="+mn-ea"/>
                          <a:cs typeface="+mn-ea"/>
                          <a:sym typeface="+mn-lt"/>
                        </a:rPr>
                        <a:t>4</a:t>
                      </a:r>
                      <a:r>
                        <a:rPr lang="zh-CN" sz="1600" b="0" kern="100" dirty="0">
                          <a:solidFill>
                            <a:schemeClr val="tx1"/>
                          </a:solidFill>
                          <a:latin typeface="+mn-lt"/>
                          <a:ea typeface="+mn-ea"/>
                          <a:cs typeface="+mn-ea"/>
                          <a:sym typeface="+mn-lt"/>
                        </a:rPr>
                        <a:t>分）</a:t>
                      </a:r>
                    </a:p>
                    <a:p>
                      <a:pPr algn="l">
                        <a:lnSpc>
                          <a:spcPct val="130000"/>
                        </a:lnSpc>
                        <a:spcBef>
                          <a:spcPts val="0"/>
                        </a:spcBef>
                        <a:spcAft>
                          <a:spcPts val="0"/>
                        </a:spcAft>
                      </a:pPr>
                      <a:r>
                        <a:rPr lang="zh-CN" sz="1600" b="0" kern="100" dirty="0">
                          <a:solidFill>
                            <a:schemeClr val="tx1"/>
                          </a:solidFill>
                          <a:latin typeface="+mn-lt"/>
                          <a:ea typeface="+mn-ea"/>
                          <a:cs typeface="+mn-ea"/>
                          <a:sym typeface="+mn-lt"/>
                        </a:rPr>
                        <a:t>主要观察学生在激烈对抗、比分落后等困难面前，是否表现出顽强拼搏、不轻言放弃的斗志。</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l">
                        <a:lnSpc>
                          <a:spcPct val="130000"/>
                        </a:lnSpc>
                        <a:spcBef>
                          <a:spcPts val="0"/>
                        </a:spcBef>
                        <a:spcAft>
                          <a:spcPts val="0"/>
                        </a:spcAft>
                      </a:pPr>
                      <a:r>
                        <a:rPr lang="zh-CN" sz="1600" b="0" kern="100">
                          <a:solidFill>
                            <a:schemeClr val="tx1"/>
                          </a:solidFill>
                          <a:latin typeface="+mn-lt"/>
                          <a:ea typeface="+mn-ea"/>
                          <a:cs typeface="+mn-ea"/>
                          <a:sym typeface="+mn-lt"/>
                        </a:rPr>
                        <a:t>在拼抢对抗中表现出缺乏顽强拼搏的精神，缺乏斗志，比分落后或者对抗激烈时出现退却现象。</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endParaRPr lang="en-US" sz="1600" b="0" kern="100" dirty="0">
                        <a:solidFill>
                          <a:schemeClr val="tx1"/>
                        </a:solidFill>
                        <a:latin typeface="+mn-lt"/>
                        <a:ea typeface="+mn-ea"/>
                        <a:cs typeface="+mn-ea"/>
                        <a:sym typeface="+mn-lt"/>
                      </a:endParaRPr>
                    </a:p>
                    <a:p>
                      <a:pPr algn="ctr">
                        <a:lnSpc>
                          <a:spcPct val="130000"/>
                        </a:lnSpc>
                        <a:spcBef>
                          <a:spcPts val="0"/>
                        </a:spcBef>
                        <a:spcAft>
                          <a:spcPts val="0"/>
                        </a:spcAft>
                      </a:pPr>
                      <a:r>
                        <a:rPr lang="en-US" sz="1600" b="0" kern="100" dirty="0">
                          <a:solidFill>
                            <a:schemeClr val="tx1"/>
                          </a:solidFill>
                          <a:latin typeface="+mn-lt"/>
                          <a:ea typeface="+mn-ea"/>
                          <a:cs typeface="+mn-ea"/>
                          <a:sym typeface="+mn-lt"/>
                        </a:rPr>
                        <a:t>0</a:t>
                      </a:r>
                      <a:endParaRPr lang="zh-CN" sz="1600" b="0" kern="100" dirty="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313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sz="1600" b="0" kern="100" dirty="0">
                          <a:solidFill>
                            <a:schemeClr val="tx1"/>
                          </a:solidFill>
                          <a:latin typeface="+mn-lt"/>
                          <a:ea typeface="+mn-ea"/>
                          <a:cs typeface="+mn-ea"/>
                          <a:sym typeface="+mn-lt"/>
                        </a:rPr>
                        <a:t>比赛中表现得不够顽强，但比分落后或者对抗激烈时没有出现退却现象。</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1</a:t>
                      </a:r>
                      <a:endParaRPr lang="zh-CN" sz="1600" b="0" kern="100" dirty="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7313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sz="1600" b="0" kern="100" dirty="0">
                          <a:solidFill>
                            <a:schemeClr val="tx1"/>
                          </a:solidFill>
                          <a:latin typeface="+mn-lt"/>
                          <a:ea typeface="+mn-ea"/>
                          <a:cs typeface="+mn-ea"/>
                          <a:sym typeface="+mn-lt"/>
                        </a:rPr>
                        <a:t>比赛中比较顽强，具有一定的拼搏精神，比分落后或者对抗激烈时没有出现退却现象。</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3</a:t>
                      </a:r>
                      <a:endParaRPr lang="zh-CN" sz="1600" b="0" kern="100" dirty="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313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l">
                        <a:lnSpc>
                          <a:spcPct val="130000"/>
                        </a:lnSpc>
                        <a:spcBef>
                          <a:spcPts val="0"/>
                        </a:spcBef>
                        <a:spcAft>
                          <a:spcPts val="0"/>
                        </a:spcAft>
                      </a:pPr>
                      <a:r>
                        <a:rPr lang="zh-CN" sz="1600" b="0" kern="100" dirty="0">
                          <a:solidFill>
                            <a:schemeClr val="tx1"/>
                          </a:solidFill>
                          <a:latin typeface="+mn-lt"/>
                          <a:ea typeface="+mn-ea"/>
                          <a:cs typeface="+mn-ea"/>
                          <a:sym typeface="+mn-lt"/>
                        </a:rPr>
                        <a:t>比赛中顽强拼搏，斗志昂扬，对抗激烈时不退却，形势紧张时依然保持积极的拼抢，并且能够和队友彼此鼓励。</a:t>
                      </a:r>
                    </a:p>
                  </a:txBody>
                  <a:tcPr marL="91455" marR="9145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3.5</a:t>
                      </a:r>
                      <a:endParaRPr lang="zh-CN" sz="1600" b="0" kern="100" dirty="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731372">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a:lnSpc>
                          <a:spcPct val="130000"/>
                        </a:lnSpc>
                        <a:spcBef>
                          <a:spcPts val="0"/>
                        </a:spcBef>
                        <a:spcAft>
                          <a:spcPts val="0"/>
                        </a:spcAft>
                      </a:pPr>
                      <a:r>
                        <a:rPr lang="zh-CN" sz="1600" b="0" kern="100" dirty="0">
                          <a:solidFill>
                            <a:schemeClr val="tx1"/>
                          </a:solidFill>
                          <a:latin typeface="+mn-lt"/>
                          <a:ea typeface="+mn-ea"/>
                          <a:cs typeface="+mn-ea"/>
                          <a:sym typeface="+mn-lt"/>
                        </a:rPr>
                        <a:t>顽强拼搏，斗志昂扬，能够有效领导和激励队友，成为全队的精神领袖。</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4</a:t>
                      </a:r>
                      <a:endParaRPr lang="zh-CN" sz="1600" b="0" kern="100" dirty="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l">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87510433"/>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a:extLst/>
          </p:cNvPr>
          <p:cNvGraphicFramePr>
            <a:graphicFrameLocks noGrp="1"/>
          </p:cNvGraphicFramePr>
          <p:nvPr>
            <p:extLst>
              <p:ext uri="{D42A27DB-BD31-4B8C-83A1-F6EECF244321}">
                <p14:modId xmlns:p14="http://schemas.microsoft.com/office/powerpoint/2010/main" val="3309223158"/>
              </p:ext>
            </p:extLst>
          </p:nvPr>
        </p:nvGraphicFramePr>
        <p:xfrm>
          <a:off x="334433" y="1709005"/>
          <a:ext cx="11523134" cy="4318785"/>
        </p:xfrm>
        <a:graphic>
          <a:graphicData uri="http://schemas.openxmlformats.org/drawingml/2006/table">
            <a:tbl>
              <a:tblPr/>
              <a:tblGrid>
                <a:gridCol w="1015136">
                  <a:extLst>
                    <a:ext uri="{9D8B030D-6E8A-4147-A177-3AD203B41FA5}">
                      <a16:colId xmlns:a16="http://schemas.microsoft.com/office/drawing/2014/main" val="20000"/>
                    </a:ext>
                  </a:extLst>
                </a:gridCol>
                <a:gridCol w="738311">
                  <a:extLst>
                    <a:ext uri="{9D8B030D-6E8A-4147-A177-3AD203B41FA5}">
                      <a16:colId xmlns:a16="http://schemas.microsoft.com/office/drawing/2014/main" val="20001"/>
                    </a:ext>
                  </a:extLst>
                </a:gridCol>
                <a:gridCol w="2183623">
                  <a:extLst>
                    <a:ext uri="{9D8B030D-6E8A-4147-A177-3AD203B41FA5}">
                      <a16:colId xmlns:a16="http://schemas.microsoft.com/office/drawing/2014/main" val="20002"/>
                    </a:ext>
                  </a:extLst>
                </a:gridCol>
                <a:gridCol w="6145673">
                  <a:extLst>
                    <a:ext uri="{9D8B030D-6E8A-4147-A177-3AD203B41FA5}">
                      <a16:colId xmlns:a16="http://schemas.microsoft.com/office/drawing/2014/main" val="20003"/>
                    </a:ext>
                  </a:extLst>
                </a:gridCol>
                <a:gridCol w="864235">
                  <a:extLst>
                    <a:ext uri="{9D8B030D-6E8A-4147-A177-3AD203B41FA5}">
                      <a16:colId xmlns:a16="http://schemas.microsoft.com/office/drawing/2014/main" val="20004"/>
                    </a:ext>
                  </a:extLst>
                </a:gridCol>
                <a:gridCol w="576156">
                  <a:extLst>
                    <a:ext uri="{9D8B030D-6E8A-4147-A177-3AD203B41FA5}">
                      <a16:colId xmlns:a16="http://schemas.microsoft.com/office/drawing/2014/main" val="20005"/>
                    </a:ext>
                  </a:extLst>
                </a:gridCol>
              </a:tblGrid>
              <a:tr h="365794">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核心素养</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维度</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a:solidFill>
                            <a:schemeClr val="tx1"/>
                          </a:solidFill>
                          <a:latin typeface="+mn-lt"/>
                          <a:ea typeface="+mn-ea"/>
                          <a:cs typeface="+mn-ea"/>
                          <a:sym typeface="+mn-lt"/>
                        </a:rPr>
                        <a:t>评分点</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具体表现</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1600" b="0" kern="100" dirty="0">
                          <a:solidFill>
                            <a:schemeClr val="tx1"/>
                          </a:solidFill>
                          <a:latin typeface="+mn-lt"/>
                          <a:ea typeface="+mn-ea"/>
                          <a:cs typeface="+mn-ea"/>
                          <a:sym typeface="+mn-lt"/>
                        </a:rPr>
                        <a:t>分值</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评价</a:t>
                      </a: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731589">
                <a:tc rowSpan="5">
                  <a:txBody>
                    <a:bodyPr/>
                    <a:lstStyle/>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体</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育</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品</a:t>
                      </a:r>
                      <a:endParaRPr lang="en-US" altLang="zh-CN" sz="1600" b="0" kern="100" dirty="0">
                        <a:solidFill>
                          <a:schemeClr val="tx1"/>
                        </a:solidFill>
                        <a:latin typeface="+mn-lt"/>
                        <a:ea typeface="+mn-ea"/>
                        <a:cs typeface="+mn-ea"/>
                        <a:sym typeface="+mn-lt"/>
                      </a:endParaRP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德</a:t>
                      </a:r>
                    </a:p>
                    <a:p>
                      <a:pPr algn="ctr">
                        <a:lnSpc>
                          <a:spcPct val="130000"/>
                        </a:lnSpc>
                        <a:spcBef>
                          <a:spcPts val="0"/>
                        </a:spcBef>
                        <a:spcAft>
                          <a:spcPts val="0"/>
                        </a:spcAft>
                      </a:pPr>
                      <a:r>
                        <a:rPr lang="zh-CN" altLang="en-US" sz="1600" b="0" kern="100" dirty="0">
                          <a:solidFill>
                            <a:schemeClr val="tx1"/>
                          </a:solidFill>
                          <a:latin typeface="+mn-lt"/>
                          <a:ea typeface="+mn-ea"/>
                          <a:cs typeface="+mn-ea"/>
                          <a:sym typeface="+mn-lt"/>
                        </a:rPr>
                        <a:t>（</a:t>
                      </a:r>
                      <a:r>
                        <a:rPr lang="en-US" altLang="zh-CN" sz="1600" b="0" kern="100" dirty="0">
                          <a:solidFill>
                            <a:schemeClr val="tx1"/>
                          </a:solidFill>
                          <a:latin typeface="+mn-lt"/>
                          <a:ea typeface="+mn-ea"/>
                          <a:cs typeface="+mn-ea"/>
                          <a:sym typeface="+mn-lt"/>
                        </a:rPr>
                        <a:t>20</a:t>
                      </a:r>
                      <a:r>
                        <a:rPr lang="zh-CN" altLang="en-US" sz="1600" b="0" kern="100" dirty="0">
                          <a:solidFill>
                            <a:schemeClr val="tx1"/>
                          </a:solidFill>
                          <a:latin typeface="+mn-lt"/>
                          <a:ea typeface="+mn-ea"/>
                          <a:cs typeface="+mn-ea"/>
                          <a:sym typeface="+mn-lt"/>
                        </a:rPr>
                        <a:t>分）</a:t>
                      </a:r>
                      <a:endParaRPr lang="zh-CN" sz="1600" b="0" kern="100" dirty="0">
                        <a:solidFill>
                          <a:schemeClr val="tx1"/>
                        </a:solidFill>
                        <a:latin typeface="+mn-lt"/>
                        <a:ea typeface="+mn-ea"/>
                        <a:cs typeface="+mn-ea"/>
                        <a:sym typeface="+mn-lt"/>
                      </a:endParaRPr>
                    </a:p>
                  </a:txBody>
                  <a:tcPr marL="2448" marR="24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体育道德</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a:t>
                      </a:r>
                      <a:r>
                        <a:rPr lang="en-US" sz="1600" b="0" kern="100" dirty="0">
                          <a:solidFill>
                            <a:schemeClr val="tx1"/>
                          </a:solidFill>
                          <a:latin typeface="+mn-lt"/>
                          <a:ea typeface="+mn-ea"/>
                          <a:cs typeface="+mn-ea"/>
                          <a:sym typeface="+mn-lt"/>
                        </a:rPr>
                        <a:t>6</a:t>
                      </a:r>
                      <a:r>
                        <a:rPr lang="zh-CN" sz="1600" b="0" kern="100" dirty="0">
                          <a:solidFill>
                            <a:schemeClr val="tx1"/>
                          </a:solidFill>
                          <a:latin typeface="+mn-lt"/>
                          <a:ea typeface="+mn-ea"/>
                          <a:cs typeface="+mn-ea"/>
                          <a:sym typeface="+mn-lt"/>
                        </a:rPr>
                        <a:t>分）</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rowSpan="5">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规则遵守程度（</a:t>
                      </a:r>
                      <a:r>
                        <a:rPr lang="en-US" sz="1600" b="0" kern="100" dirty="0">
                          <a:solidFill>
                            <a:schemeClr val="tx1"/>
                          </a:solidFill>
                          <a:latin typeface="+mn-lt"/>
                          <a:ea typeface="+mn-ea"/>
                          <a:cs typeface="+mn-ea"/>
                          <a:sym typeface="+mn-lt"/>
                        </a:rPr>
                        <a:t>6</a:t>
                      </a:r>
                      <a:r>
                        <a:rPr lang="zh-CN" sz="1600" b="0" kern="100" dirty="0">
                          <a:solidFill>
                            <a:schemeClr val="tx1"/>
                          </a:solidFill>
                          <a:latin typeface="+mn-lt"/>
                          <a:ea typeface="+mn-ea"/>
                          <a:cs typeface="+mn-ea"/>
                          <a:sym typeface="+mn-lt"/>
                        </a:rPr>
                        <a:t>分）</a:t>
                      </a:r>
                    </a:p>
                    <a:p>
                      <a:pPr algn="just">
                        <a:lnSpc>
                          <a:spcPct val="130000"/>
                        </a:lnSpc>
                        <a:spcBef>
                          <a:spcPts val="0"/>
                        </a:spcBef>
                        <a:spcAft>
                          <a:spcPts val="0"/>
                        </a:spcAft>
                      </a:pPr>
                      <a:r>
                        <a:rPr lang="zh-CN" sz="1600" b="0" kern="100" dirty="0">
                          <a:solidFill>
                            <a:schemeClr val="tx1"/>
                          </a:solidFill>
                          <a:latin typeface="+mn-lt"/>
                          <a:ea typeface="+mn-ea"/>
                          <a:cs typeface="+mn-ea"/>
                          <a:sym typeface="+mn-lt"/>
                        </a:rPr>
                        <a:t>主要观察学生在篮球比赛中是否遵守规则，是否尊重并且服从裁判的判罚。</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DDDD5"/>
                    </a:solidFill>
                  </a:tcPr>
                </a:tc>
                <a:tc>
                  <a:txBody>
                    <a:bodyPr/>
                    <a:lstStyle/>
                    <a:p>
                      <a:pPr algn="just">
                        <a:lnSpc>
                          <a:spcPct val="130000"/>
                        </a:lnSpc>
                        <a:spcBef>
                          <a:spcPts val="0"/>
                        </a:spcBef>
                        <a:spcAft>
                          <a:spcPts val="0"/>
                        </a:spcAft>
                      </a:pPr>
                      <a:r>
                        <a:rPr lang="zh-CN" sz="1600" b="0" kern="100">
                          <a:solidFill>
                            <a:schemeClr val="tx1"/>
                          </a:solidFill>
                          <a:latin typeface="+mn-lt"/>
                          <a:ea typeface="+mn-ea"/>
                          <a:cs typeface="+mn-ea"/>
                          <a:sym typeface="+mn-lt"/>
                        </a:rPr>
                        <a:t>比赛中缺乏规则意识，出现较多犯规现象，对于裁判的判罚表现出明显的反感，出现谩骂、不遵守判罚等不礼貌行为。</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0</a:t>
                      </a:r>
                      <a:endParaRPr lang="zh-CN" sz="1600" b="0" kern="10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73158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比赛中具有一定的规则意识，但依然会出现一些犯规现象，服从裁判。</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3</a:t>
                      </a:r>
                      <a:endParaRPr lang="zh-CN" sz="1600" b="0" kern="10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r h="660841">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比赛中能够基本遵守规则，服从裁判的判罚。</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4</a:t>
                      </a:r>
                      <a:endParaRPr lang="zh-CN" sz="1600" b="0" kern="10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3"/>
                  </a:ext>
                </a:extLst>
              </a:tr>
              <a:tr h="731589">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lnT w="12700" cap="flat" cmpd="sng" algn="ctr">
                      <a:solidFill>
                        <a:srgbClr val="000000"/>
                      </a:solidFill>
                      <a:prstDash val="solid"/>
                      <a:round/>
                      <a:headEnd type="none" w="med" len="med"/>
                      <a:tailEnd type="none" w="med" len="med"/>
                    </a:lnT>
                    <a:solidFill>
                      <a:srgbClr val="FF9999"/>
                    </a:solidFill>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比赛中表现出明显的规则意识并遵守规则，服从裁判的判罚，不做无谓争执。</a:t>
                      </a:r>
                    </a:p>
                  </a:txBody>
                  <a:tcPr marL="91455" marR="91455"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a:solidFill>
                            <a:schemeClr val="tx1"/>
                          </a:solidFill>
                          <a:latin typeface="+mn-lt"/>
                          <a:ea typeface="+mn-ea"/>
                          <a:cs typeface="+mn-ea"/>
                          <a:sym typeface="+mn-lt"/>
                        </a:rPr>
                        <a:t>5</a:t>
                      </a:r>
                      <a:endParaRPr lang="zh-CN" sz="1600" b="0" kern="10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4"/>
                  </a:ext>
                </a:extLst>
              </a:tr>
              <a:tr h="109738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just">
                        <a:lnSpc>
                          <a:spcPct val="130000"/>
                        </a:lnSpc>
                        <a:spcBef>
                          <a:spcPts val="0"/>
                        </a:spcBef>
                        <a:spcAft>
                          <a:spcPts val="0"/>
                        </a:spcAft>
                      </a:pPr>
                      <a:r>
                        <a:rPr lang="zh-CN" sz="1600" b="0" kern="100" dirty="0">
                          <a:solidFill>
                            <a:schemeClr val="tx1"/>
                          </a:solidFill>
                          <a:latin typeface="+mn-lt"/>
                          <a:ea typeface="+mn-ea"/>
                          <a:cs typeface="+mn-ea"/>
                          <a:sym typeface="+mn-lt"/>
                        </a:rPr>
                        <a:t>比赛中具有较强的规则意识，并遵守规则，服从裁判的判罚，还能劝阻队友的抵触行为，遇到不公平的判罚会和裁判进行合理沟通。</a:t>
                      </a: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1600" b="0" kern="100" dirty="0">
                          <a:solidFill>
                            <a:schemeClr val="tx1"/>
                          </a:solidFill>
                          <a:latin typeface="+mn-lt"/>
                          <a:ea typeface="+mn-ea"/>
                          <a:cs typeface="+mn-ea"/>
                          <a:sym typeface="+mn-lt"/>
                        </a:rPr>
                        <a:t>6</a:t>
                      </a:r>
                      <a:endParaRPr lang="zh-CN" sz="1600" b="0" kern="100" dirty="0">
                        <a:solidFill>
                          <a:schemeClr val="tx1"/>
                        </a:solidFill>
                        <a:latin typeface="+mn-lt"/>
                        <a:ea typeface="+mn-ea"/>
                        <a:cs typeface="+mn-ea"/>
                        <a:sym typeface="+mn-lt"/>
                      </a:endParaRPr>
                    </a:p>
                  </a:txBody>
                  <a:tcPr marL="91455" marR="914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just">
                        <a:lnSpc>
                          <a:spcPct val="130000"/>
                        </a:lnSpc>
                        <a:spcBef>
                          <a:spcPts val="0"/>
                        </a:spcBef>
                        <a:spcAft>
                          <a:spcPts val="0"/>
                        </a:spcAft>
                      </a:pPr>
                      <a:endParaRPr lang="zh-CN" sz="1600" b="0" kern="100" dirty="0">
                        <a:solidFill>
                          <a:schemeClr val="tx1"/>
                        </a:solidFill>
                        <a:latin typeface="+mn-lt"/>
                        <a:ea typeface="+mn-ea"/>
                        <a:cs typeface="+mn-ea"/>
                        <a:sym typeface="+mn-lt"/>
                      </a:endParaRPr>
                    </a:p>
                  </a:txBody>
                  <a:tcPr marL="2448" marR="24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89981477"/>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75820" name="Rectangle 6"/>
          <p:cNvSpPr>
            <a:spLocks noChangeArrowheads="1"/>
          </p:cNvSpPr>
          <p:nvPr/>
        </p:nvSpPr>
        <p:spPr bwMode="auto">
          <a:xfrm>
            <a:off x="1239725" y="1462441"/>
            <a:ext cx="9898080" cy="3383981"/>
          </a:xfrm>
          <a:prstGeom prst="rect">
            <a:avLst/>
          </a:prstGeom>
          <a:noFill/>
          <a:ln w="9525">
            <a:noFill/>
            <a:miter lim="800000"/>
            <a:headEnd/>
            <a:tailEnd/>
          </a:ln>
        </p:spPr>
        <p:txBody>
          <a:bodyPr wrap="square" lIns="121899" tIns="60949" rIns="121899" bIns="60949" anchor="ctr">
            <a:spAutoFit/>
          </a:bodyPr>
          <a:lstStyle/>
          <a:p>
            <a:pPr indent="406329">
              <a:lnSpc>
                <a:spcPct val="130000"/>
              </a:lnSpc>
            </a:pPr>
            <a:r>
              <a:rPr lang="zh-CN" altLang="en-US" sz="2800" b="1" dirty="0">
                <a:solidFill>
                  <a:srgbClr val="C00000"/>
                </a:solidFill>
                <a:cs typeface="+mn-ea"/>
                <a:sym typeface="+mn-lt"/>
              </a:rPr>
              <a:t>篮球运动阶段性学业质量的五级水平</a:t>
            </a:r>
            <a:r>
              <a:rPr lang="zh-CN" altLang="zh-CN" sz="2800" b="1" dirty="0">
                <a:solidFill>
                  <a:srgbClr val="C00000"/>
                </a:solidFill>
                <a:cs typeface="+mn-ea"/>
                <a:sym typeface="+mn-lt"/>
              </a:rPr>
              <a:t>评分</a:t>
            </a:r>
            <a:r>
              <a:rPr lang="zh-CN" altLang="en-US" sz="2800" b="1" dirty="0" smtClean="0">
                <a:solidFill>
                  <a:srgbClr val="C00000"/>
                </a:solidFill>
                <a:cs typeface="+mn-ea"/>
                <a:sym typeface="+mn-lt"/>
              </a:rPr>
              <a:t>标准</a:t>
            </a:r>
            <a:r>
              <a:rPr lang="zh-CN" altLang="en-US" sz="2700" dirty="0" smtClean="0">
                <a:solidFill>
                  <a:srgbClr val="C00000"/>
                </a:solidFill>
                <a:cs typeface="+mn-ea"/>
                <a:sym typeface="+mn-lt"/>
              </a:rPr>
              <a:t>：</a:t>
            </a:r>
            <a:endParaRPr lang="zh-CN" altLang="zh-CN" sz="2700" dirty="0" smtClean="0">
              <a:solidFill>
                <a:srgbClr val="C00000"/>
              </a:solidFill>
              <a:cs typeface="+mn-ea"/>
              <a:sym typeface="+mn-lt"/>
            </a:endParaRPr>
          </a:p>
          <a:p>
            <a:pPr indent="406329">
              <a:lnSpc>
                <a:spcPct val="130000"/>
              </a:lnSpc>
            </a:pPr>
            <a:r>
              <a:rPr lang="zh-CN" altLang="en-US" sz="2700" dirty="0" smtClean="0">
                <a:solidFill>
                  <a:srgbClr val="000000"/>
                </a:solidFill>
                <a:cs typeface="+mn-ea"/>
                <a:sym typeface="+mn-lt"/>
              </a:rPr>
              <a:t>水平</a:t>
            </a:r>
            <a:r>
              <a:rPr lang="zh-CN" altLang="en-US" sz="2700" dirty="0">
                <a:solidFill>
                  <a:srgbClr val="000000"/>
                </a:solidFill>
                <a:cs typeface="+mn-ea"/>
                <a:sym typeface="+mn-lt"/>
              </a:rPr>
              <a:t>一：</a:t>
            </a:r>
            <a:r>
              <a:rPr lang="en-US" altLang="zh-CN" sz="2700" dirty="0">
                <a:solidFill>
                  <a:srgbClr val="000000"/>
                </a:solidFill>
                <a:cs typeface="+mn-ea"/>
                <a:sym typeface="+mn-lt"/>
              </a:rPr>
              <a:t>0-20</a:t>
            </a:r>
            <a:r>
              <a:rPr lang="zh-CN" altLang="en-US" sz="2700" dirty="0">
                <a:solidFill>
                  <a:srgbClr val="000000"/>
                </a:solidFill>
                <a:cs typeface="+mn-ea"/>
                <a:sym typeface="+mn-lt"/>
              </a:rPr>
              <a:t>分</a:t>
            </a:r>
            <a:r>
              <a:rPr lang="zh-CN" altLang="en-US" sz="2700" dirty="0" smtClean="0">
                <a:solidFill>
                  <a:srgbClr val="000000"/>
                </a:solidFill>
                <a:cs typeface="+mn-ea"/>
                <a:sym typeface="+mn-lt"/>
              </a:rPr>
              <a:t>；</a:t>
            </a:r>
            <a:endParaRPr lang="en-US" altLang="zh-CN" sz="2700" dirty="0" smtClean="0">
              <a:solidFill>
                <a:srgbClr val="000000"/>
              </a:solidFill>
              <a:cs typeface="+mn-ea"/>
              <a:sym typeface="+mn-lt"/>
            </a:endParaRPr>
          </a:p>
          <a:p>
            <a:pPr indent="406329">
              <a:lnSpc>
                <a:spcPct val="130000"/>
              </a:lnSpc>
            </a:pPr>
            <a:r>
              <a:rPr lang="zh-CN" altLang="en-US" sz="2700" dirty="0" smtClean="0">
                <a:solidFill>
                  <a:srgbClr val="000000"/>
                </a:solidFill>
                <a:cs typeface="+mn-ea"/>
                <a:sym typeface="+mn-lt"/>
              </a:rPr>
              <a:t>水平</a:t>
            </a:r>
            <a:r>
              <a:rPr lang="zh-CN" altLang="en-US" sz="2700" dirty="0">
                <a:solidFill>
                  <a:srgbClr val="000000"/>
                </a:solidFill>
                <a:cs typeface="+mn-ea"/>
                <a:sym typeface="+mn-lt"/>
              </a:rPr>
              <a:t>二：</a:t>
            </a:r>
            <a:r>
              <a:rPr lang="en-US" altLang="zh-CN" sz="2700" dirty="0">
                <a:solidFill>
                  <a:srgbClr val="000000"/>
                </a:solidFill>
                <a:cs typeface="+mn-ea"/>
                <a:sym typeface="+mn-lt"/>
              </a:rPr>
              <a:t>21-40</a:t>
            </a:r>
            <a:r>
              <a:rPr lang="zh-CN" altLang="en-US" sz="2700" dirty="0">
                <a:solidFill>
                  <a:srgbClr val="000000"/>
                </a:solidFill>
                <a:cs typeface="+mn-ea"/>
                <a:sym typeface="+mn-lt"/>
              </a:rPr>
              <a:t>分</a:t>
            </a:r>
            <a:r>
              <a:rPr lang="zh-CN" altLang="en-US" sz="2700" dirty="0" smtClean="0">
                <a:solidFill>
                  <a:srgbClr val="000000"/>
                </a:solidFill>
                <a:cs typeface="+mn-ea"/>
                <a:sym typeface="+mn-lt"/>
              </a:rPr>
              <a:t>；</a:t>
            </a:r>
            <a:endParaRPr lang="en-US" altLang="zh-CN" sz="2700" dirty="0" smtClean="0">
              <a:solidFill>
                <a:srgbClr val="000000"/>
              </a:solidFill>
              <a:cs typeface="+mn-ea"/>
              <a:sym typeface="+mn-lt"/>
            </a:endParaRPr>
          </a:p>
          <a:p>
            <a:pPr indent="406329">
              <a:lnSpc>
                <a:spcPct val="130000"/>
              </a:lnSpc>
            </a:pPr>
            <a:r>
              <a:rPr lang="zh-CN" altLang="en-US" sz="2700" dirty="0" smtClean="0">
                <a:solidFill>
                  <a:srgbClr val="000000"/>
                </a:solidFill>
                <a:cs typeface="+mn-ea"/>
                <a:sym typeface="+mn-lt"/>
              </a:rPr>
              <a:t>水平</a:t>
            </a:r>
            <a:r>
              <a:rPr lang="zh-CN" altLang="en-US" sz="2700" dirty="0">
                <a:solidFill>
                  <a:srgbClr val="000000"/>
                </a:solidFill>
                <a:cs typeface="+mn-ea"/>
                <a:sym typeface="+mn-lt"/>
              </a:rPr>
              <a:t>三：</a:t>
            </a:r>
            <a:r>
              <a:rPr lang="en-US" altLang="zh-CN" sz="2700" dirty="0">
                <a:solidFill>
                  <a:srgbClr val="000000"/>
                </a:solidFill>
                <a:cs typeface="+mn-ea"/>
                <a:sym typeface="+mn-lt"/>
              </a:rPr>
              <a:t>41-60</a:t>
            </a:r>
            <a:r>
              <a:rPr lang="zh-CN" altLang="en-US" sz="2700" dirty="0">
                <a:solidFill>
                  <a:srgbClr val="000000"/>
                </a:solidFill>
                <a:cs typeface="+mn-ea"/>
                <a:sym typeface="+mn-lt"/>
              </a:rPr>
              <a:t>分</a:t>
            </a:r>
            <a:r>
              <a:rPr lang="zh-CN" altLang="en-US" sz="2700" dirty="0" smtClean="0">
                <a:solidFill>
                  <a:srgbClr val="000000"/>
                </a:solidFill>
                <a:cs typeface="+mn-ea"/>
                <a:sym typeface="+mn-lt"/>
              </a:rPr>
              <a:t>；</a:t>
            </a:r>
            <a:endParaRPr lang="en-US" altLang="zh-CN" sz="2700" dirty="0" smtClean="0">
              <a:solidFill>
                <a:srgbClr val="000000"/>
              </a:solidFill>
              <a:cs typeface="+mn-ea"/>
              <a:sym typeface="+mn-lt"/>
            </a:endParaRPr>
          </a:p>
          <a:p>
            <a:pPr indent="406329">
              <a:lnSpc>
                <a:spcPct val="130000"/>
              </a:lnSpc>
            </a:pPr>
            <a:r>
              <a:rPr lang="zh-CN" altLang="en-US" sz="2700" dirty="0" smtClean="0">
                <a:solidFill>
                  <a:srgbClr val="000000"/>
                </a:solidFill>
                <a:cs typeface="+mn-ea"/>
                <a:sym typeface="+mn-lt"/>
              </a:rPr>
              <a:t>水平</a:t>
            </a:r>
            <a:r>
              <a:rPr lang="zh-CN" altLang="en-US" sz="2700" dirty="0">
                <a:solidFill>
                  <a:srgbClr val="000000"/>
                </a:solidFill>
                <a:cs typeface="+mn-ea"/>
                <a:sym typeface="+mn-lt"/>
              </a:rPr>
              <a:t>四：</a:t>
            </a:r>
            <a:r>
              <a:rPr lang="en-US" altLang="zh-CN" sz="2700" dirty="0">
                <a:solidFill>
                  <a:srgbClr val="000000"/>
                </a:solidFill>
                <a:cs typeface="+mn-ea"/>
                <a:sym typeface="+mn-lt"/>
              </a:rPr>
              <a:t>61-80</a:t>
            </a:r>
            <a:r>
              <a:rPr lang="zh-CN" altLang="en-US" sz="2700" dirty="0">
                <a:solidFill>
                  <a:srgbClr val="000000"/>
                </a:solidFill>
                <a:cs typeface="+mn-ea"/>
                <a:sym typeface="+mn-lt"/>
              </a:rPr>
              <a:t>分</a:t>
            </a:r>
            <a:r>
              <a:rPr lang="zh-CN" altLang="en-US" sz="2700" dirty="0" smtClean="0">
                <a:solidFill>
                  <a:srgbClr val="000000"/>
                </a:solidFill>
                <a:cs typeface="+mn-ea"/>
                <a:sym typeface="+mn-lt"/>
              </a:rPr>
              <a:t>；</a:t>
            </a:r>
            <a:endParaRPr lang="en-US" altLang="zh-CN" sz="2700" dirty="0" smtClean="0">
              <a:solidFill>
                <a:srgbClr val="000000"/>
              </a:solidFill>
              <a:cs typeface="+mn-ea"/>
              <a:sym typeface="+mn-lt"/>
            </a:endParaRPr>
          </a:p>
          <a:p>
            <a:pPr indent="406329">
              <a:lnSpc>
                <a:spcPct val="130000"/>
              </a:lnSpc>
            </a:pPr>
            <a:r>
              <a:rPr lang="zh-CN" altLang="en-US" sz="2700" dirty="0" smtClean="0">
                <a:solidFill>
                  <a:srgbClr val="000000"/>
                </a:solidFill>
                <a:cs typeface="+mn-ea"/>
                <a:sym typeface="+mn-lt"/>
              </a:rPr>
              <a:t>水平</a:t>
            </a:r>
            <a:r>
              <a:rPr lang="zh-CN" altLang="en-US" sz="2700" dirty="0">
                <a:solidFill>
                  <a:srgbClr val="000000"/>
                </a:solidFill>
                <a:cs typeface="+mn-ea"/>
                <a:sym typeface="+mn-lt"/>
              </a:rPr>
              <a:t>五：</a:t>
            </a:r>
            <a:r>
              <a:rPr lang="en-US" altLang="zh-CN" sz="2700" dirty="0">
                <a:solidFill>
                  <a:srgbClr val="000000"/>
                </a:solidFill>
                <a:cs typeface="+mn-ea"/>
                <a:sym typeface="+mn-lt"/>
              </a:rPr>
              <a:t>81-100</a:t>
            </a:r>
            <a:r>
              <a:rPr lang="zh-CN" altLang="en-US" sz="2700" dirty="0">
                <a:solidFill>
                  <a:srgbClr val="000000"/>
                </a:solidFill>
                <a:cs typeface="+mn-ea"/>
                <a:sym typeface="+mn-lt"/>
              </a:rPr>
              <a:t>分</a:t>
            </a:r>
            <a:endParaRPr lang="zh-CN" altLang="en-US" sz="2700" dirty="0">
              <a:cs typeface="+mn-ea"/>
              <a:sym typeface="+mn-lt"/>
            </a:endParaRPr>
          </a:p>
        </p:txBody>
      </p:sp>
    </p:spTree>
    <p:extLst>
      <p:ext uri="{BB962C8B-B14F-4D97-AF65-F5344CB8AC3E}">
        <p14:creationId xmlns:p14="http://schemas.microsoft.com/office/powerpoint/2010/main" val="6473757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820"/>
                                        </p:tgtEl>
                                        <p:attrNameLst>
                                          <p:attrName>style.visibility</p:attrName>
                                        </p:attrNameLst>
                                      </p:cBhvr>
                                      <p:to>
                                        <p:strVal val="visible"/>
                                      </p:to>
                                    </p:set>
                                    <p:animEffect transition="in" filter="fade">
                                      <p:cBhvr>
                                        <p:cTn id="7" dur="1000"/>
                                        <p:tgtEl>
                                          <p:spTgt spid="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0"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2"/>
          <p:cNvSpPr txBox="1">
            <a:spLocks noChangeArrowheads="1"/>
          </p:cNvSpPr>
          <p:nvPr/>
        </p:nvSpPr>
        <p:spPr bwMode="auto">
          <a:xfrm>
            <a:off x="973124" y="115805"/>
            <a:ext cx="9620251" cy="694399"/>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dirty="0">
                <a:solidFill>
                  <a:srgbClr val="AA0025"/>
                </a:solidFill>
                <a:cs typeface="+mn-ea"/>
                <a:sym typeface="+mn-lt"/>
              </a:rPr>
              <a:t> </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3.</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健康教育模块的成绩评定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具体内容</a:t>
            </a:r>
          </a:p>
        </p:txBody>
      </p:sp>
      <p:graphicFrame>
        <p:nvGraphicFramePr>
          <p:cNvPr id="5" name="表格 4"/>
          <p:cNvGraphicFramePr>
            <a:graphicFrameLocks noGrp="1"/>
          </p:cNvGraphicFramePr>
          <p:nvPr>
            <p:extLst>
              <p:ext uri="{D42A27DB-BD31-4B8C-83A1-F6EECF244321}">
                <p14:modId xmlns:p14="http://schemas.microsoft.com/office/powerpoint/2010/main" val="416871959"/>
              </p:ext>
            </p:extLst>
          </p:nvPr>
        </p:nvGraphicFramePr>
        <p:xfrm>
          <a:off x="529641" y="1668167"/>
          <a:ext cx="10895221" cy="4799119"/>
        </p:xfrm>
        <a:graphic>
          <a:graphicData uri="http://schemas.openxmlformats.org/drawingml/2006/table">
            <a:tbl>
              <a:tblPr firstRow="1" bandRow="1">
                <a:tableStyleId>{5C22544A-7EE6-4342-B048-85BDC9FD1C3A}</a:tableStyleId>
              </a:tblPr>
              <a:tblGrid>
                <a:gridCol w="2287337">
                  <a:extLst>
                    <a:ext uri="{9D8B030D-6E8A-4147-A177-3AD203B41FA5}">
                      <a16:colId xmlns:a16="http://schemas.microsoft.com/office/drawing/2014/main" val="20000"/>
                    </a:ext>
                  </a:extLst>
                </a:gridCol>
                <a:gridCol w="8607884">
                  <a:extLst>
                    <a:ext uri="{9D8B030D-6E8A-4147-A177-3AD203B41FA5}">
                      <a16:colId xmlns:a16="http://schemas.microsoft.com/office/drawing/2014/main" val="20001"/>
                    </a:ext>
                  </a:extLst>
                </a:gridCol>
              </a:tblGrid>
              <a:tr h="720502">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维度</a:t>
                      </a:r>
                      <a:endParaRPr lang="zh-CN" altLang="en-US" sz="2000" dirty="0">
                        <a:solidFill>
                          <a:srgbClr val="C00000"/>
                        </a:solidFill>
                        <a:latin typeface="+mn-lt"/>
                        <a:ea typeface="+mn-ea"/>
                        <a:cs typeface="+mn-ea"/>
                        <a:sym typeface="+mn-lt"/>
                      </a:endParaRP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C00000"/>
                          </a:solidFill>
                          <a:latin typeface="+mn-lt"/>
                          <a:ea typeface="+mn-ea"/>
                          <a:cs typeface="+mn-ea"/>
                          <a:sym typeface="+mn-lt"/>
                        </a:rPr>
                        <a:t>内容体现</a:t>
                      </a:r>
                      <a:endParaRPr lang="zh-CN" altLang="en-US" sz="2000" dirty="0">
                        <a:solidFill>
                          <a:srgbClr val="C00000"/>
                        </a:solidFill>
                        <a:latin typeface="+mn-lt"/>
                        <a:ea typeface="+mn-ea"/>
                        <a:cs typeface="+mn-ea"/>
                        <a:sym typeface="+mn-lt"/>
                      </a:endParaRP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1359539">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健康认知</a:t>
                      </a: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评价学生对于健康基本知识及其基本原理、与体育运动相关的健康知识和技能、有效促进健康的健身方法和手段等方面内容的了解和掌握情况。</a:t>
                      </a: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1359539">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个人（或团队）的健康行为</a:t>
                      </a: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chemeClr val="tx1"/>
                          </a:solidFill>
                          <a:latin typeface="+mn-lt"/>
                          <a:ea typeface="+mn-ea"/>
                          <a:cs typeface="+mn-ea"/>
                          <a:sym typeface="+mn-lt"/>
                        </a:rPr>
                        <a:t>评价学生日常生活与学习过程中所表现出来的有利于个人和群体增进健康的行为，让每一位学生都明白个人不仅有促进自身健康的权利，同时也应该承担维护他人增进健康权利的义务。</a:t>
                      </a: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1359539">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家庭健康行为</a:t>
                      </a: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评价学生对于家庭成员（爷爷、奶奶，爸爸、妈妈等）健康生活方式的影响情况，重在考察学生运用所学的健康知识去影响他人健康意识和行为的能力。</a:t>
                      </a:r>
                    </a:p>
                  </a:txBody>
                  <a:tcPr marL="121932" marR="121932" marT="45718" marB="457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82663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20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986979300"/>
              </p:ext>
            </p:extLst>
          </p:nvPr>
        </p:nvGraphicFramePr>
        <p:xfrm>
          <a:off x="822410" y="1313611"/>
          <a:ext cx="10565164" cy="4833192"/>
        </p:xfrm>
        <a:graphic>
          <a:graphicData uri="http://schemas.openxmlformats.org/drawingml/2006/table">
            <a:tbl>
              <a:tblPr firstRow="1" bandRow="1">
                <a:tableStyleId>{5C22544A-7EE6-4342-B048-85BDC9FD1C3A}</a:tableStyleId>
              </a:tblPr>
              <a:tblGrid>
                <a:gridCol w="1994933">
                  <a:extLst>
                    <a:ext uri="{9D8B030D-6E8A-4147-A177-3AD203B41FA5}">
                      <a16:colId xmlns:a16="http://schemas.microsoft.com/office/drawing/2014/main" val="20000"/>
                    </a:ext>
                  </a:extLst>
                </a:gridCol>
                <a:gridCol w="1448490">
                  <a:extLst>
                    <a:ext uri="{9D8B030D-6E8A-4147-A177-3AD203B41FA5}">
                      <a16:colId xmlns:a16="http://schemas.microsoft.com/office/drawing/2014/main" val="20001"/>
                    </a:ext>
                  </a:extLst>
                </a:gridCol>
                <a:gridCol w="7121741">
                  <a:extLst>
                    <a:ext uri="{9D8B030D-6E8A-4147-A177-3AD203B41FA5}">
                      <a16:colId xmlns:a16="http://schemas.microsoft.com/office/drawing/2014/main" val="20002"/>
                    </a:ext>
                  </a:extLst>
                </a:gridCol>
              </a:tblGrid>
              <a:tr h="729548">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维度</a:t>
                      </a:r>
                      <a:endParaRPr lang="zh-CN" altLang="en-US" sz="2000" dirty="0">
                        <a:solidFill>
                          <a:srgbClr val="C00000"/>
                        </a:solidFill>
                        <a:latin typeface="+mn-lt"/>
                        <a:ea typeface="+mn-ea"/>
                        <a:cs typeface="+mn-ea"/>
                        <a:sym typeface="+mn-lt"/>
                      </a:endParaRP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评价方式</a:t>
                      </a:r>
                      <a:endParaRPr lang="zh-CN" altLang="en-US" sz="2000" dirty="0">
                        <a:solidFill>
                          <a:srgbClr val="C00000"/>
                        </a:solidFill>
                        <a:latin typeface="+mn-lt"/>
                        <a:ea typeface="+mn-ea"/>
                        <a:cs typeface="+mn-ea"/>
                        <a:sym typeface="+mn-lt"/>
                      </a:endParaRP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lnSpc>
                          <a:spcPct val="130000"/>
                        </a:lnSpc>
                        <a:spcBef>
                          <a:spcPts val="0"/>
                        </a:spcBef>
                        <a:spcAft>
                          <a:spcPts val="0"/>
                        </a:spcAft>
                      </a:pPr>
                      <a:r>
                        <a:rPr lang="zh-CN" altLang="en-US" sz="2000" dirty="0" smtClean="0">
                          <a:solidFill>
                            <a:srgbClr val="C00000"/>
                          </a:solidFill>
                          <a:latin typeface="+mn-lt"/>
                          <a:ea typeface="+mn-ea"/>
                          <a:cs typeface="+mn-ea"/>
                          <a:sym typeface="+mn-lt"/>
                        </a:rPr>
                        <a:t>举例</a:t>
                      </a:r>
                      <a:endParaRPr lang="zh-CN" altLang="en-US" sz="2000" dirty="0">
                        <a:solidFill>
                          <a:srgbClr val="C00000"/>
                        </a:solidFill>
                        <a:latin typeface="+mn-lt"/>
                        <a:ea typeface="+mn-ea"/>
                        <a:cs typeface="+mn-ea"/>
                        <a:sym typeface="+mn-lt"/>
                      </a:endParaRP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0"/>
                  </a:ext>
                </a:extLst>
              </a:tr>
              <a:tr h="1055670">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健康认知</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纸笔测试、课题提问</a:t>
                      </a:r>
                      <a:endParaRPr lang="zh-CN" altLang="en-US" sz="2000" dirty="0">
                        <a:solidFill>
                          <a:srgbClr val="6600CC"/>
                        </a:solidFill>
                        <a:latin typeface="+mn-lt"/>
                        <a:ea typeface="+mn-ea"/>
                        <a:cs typeface="+mn-ea"/>
                        <a:sym typeface="+mn-lt"/>
                      </a:endParaRP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例如根据高中学业质量标准的要求及课堂教学的内容，结合生活实际情景，考察学生健康基本知识及其基本原理的掌握情况，以及有效运用健身方法和手段的能力。</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1"/>
                  </a:ext>
                </a:extLst>
              </a:tr>
              <a:tr h="1411729">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个人（或团队）的健康行为</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实践与观察法</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例如观察学生在参与体育比赛过程中的运动习惯或行为。</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2"/>
                  </a:ext>
                </a:extLst>
              </a:tr>
              <a:tr h="1411729">
                <a:tc>
                  <a:txBody>
                    <a:bodyPr/>
                    <a:lstStyle/>
                    <a:p>
                      <a:pPr algn="ctr">
                        <a:lnSpc>
                          <a:spcPct val="130000"/>
                        </a:lnSpc>
                        <a:spcBef>
                          <a:spcPts val="0"/>
                        </a:spcBef>
                        <a:spcAft>
                          <a:spcPts val="0"/>
                        </a:spcAft>
                      </a:pPr>
                      <a:r>
                        <a:rPr lang="zh-CN" altLang="en-US" sz="2000" kern="1200" dirty="0" smtClean="0">
                          <a:solidFill>
                            <a:srgbClr val="C00000"/>
                          </a:solidFill>
                          <a:latin typeface="+mn-lt"/>
                          <a:ea typeface="+mn-ea"/>
                          <a:cs typeface="+mn-ea"/>
                          <a:sym typeface="+mn-lt"/>
                        </a:rPr>
                        <a:t>家庭健康行为</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dirty="0" smtClean="0">
                          <a:solidFill>
                            <a:srgbClr val="6600CC"/>
                          </a:solidFill>
                          <a:latin typeface="+mn-lt"/>
                          <a:ea typeface="+mn-ea"/>
                          <a:cs typeface="+mn-ea"/>
                          <a:sym typeface="+mn-lt"/>
                        </a:rPr>
                        <a:t>纸笔测试、活动参与、家长评价</a:t>
                      </a:r>
                      <a:endParaRPr lang="zh-CN" altLang="en-US" sz="2000" dirty="0">
                        <a:solidFill>
                          <a:srgbClr val="6600CC"/>
                        </a:solidFill>
                        <a:latin typeface="+mn-lt"/>
                        <a:ea typeface="+mn-ea"/>
                        <a:cs typeface="+mn-ea"/>
                        <a:sym typeface="+mn-lt"/>
                      </a:endParaRP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zh-CN" altLang="en-US" sz="2000" kern="1200" dirty="0" smtClean="0">
                          <a:solidFill>
                            <a:schemeClr val="tx1"/>
                          </a:solidFill>
                          <a:latin typeface="+mn-lt"/>
                          <a:ea typeface="+mn-ea"/>
                          <a:cs typeface="+mn-ea"/>
                          <a:sym typeface="+mn-lt"/>
                        </a:rPr>
                        <a:t>例如让学生为自己的爷爷奶奶设计一个健身的计划。</a:t>
                      </a:r>
                    </a:p>
                  </a:txBody>
                  <a:tcPr marL="121940" marR="121940" marT="45733" marB="457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10003"/>
                  </a:ext>
                </a:extLst>
              </a:tr>
            </a:tbl>
          </a:graphicData>
        </a:graphic>
      </p:graphicFrame>
      <p:sp>
        <p:nvSpPr>
          <p:cNvPr id="4" name="Text Box 2"/>
          <p:cNvSpPr txBox="1">
            <a:spLocks noChangeArrowheads="1"/>
          </p:cNvSpPr>
          <p:nvPr/>
        </p:nvSpPr>
        <p:spPr bwMode="auto">
          <a:xfrm>
            <a:off x="1032064" y="142376"/>
            <a:ext cx="9620251" cy="763264"/>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dirty="0">
                <a:solidFill>
                  <a:srgbClr val="AA0025"/>
                </a:solidFill>
                <a:cs typeface="+mn-ea"/>
                <a:sym typeface="+mn-lt"/>
              </a:rPr>
              <a:t> </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健康</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教育模块的成绩评定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具体方式</a:t>
            </a:r>
          </a:p>
        </p:txBody>
      </p:sp>
    </p:spTree>
    <p:extLst>
      <p:ext uri="{BB962C8B-B14F-4D97-AF65-F5344CB8AC3E}">
        <p14:creationId xmlns:p14="http://schemas.microsoft.com/office/powerpoint/2010/main" val="25887504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55300" y="1479817"/>
            <a:ext cx="10635999" cy="3447075"/>
          </a:xfrm>
          <a:prstGeom prst="rect">
            <a:avLst/>
          </a:prstGeom>
          <a:noFill/>
          <a:ln w="9525">
            <a:noFill/>
            <a:miter lim="800000"/>
            <a:headEnd/>
            <a:tailEnd/>
          </a:ln>
        </p:spPr>
        <p:txBody>
          <a:bodyPr wrap="square" lIns="121899" tIns="60949" rIns="121899" bIns="60949">
            <a:spAutoFit/>
          </a:bodyPr>
          <a:lstStyle/>
          <a:p>
            <a:pPr indent="432000">
              <a:lnSpc>
                <a:spcPct val="150000"/>
              </a:lnSpc>
            </a:pPr>
            <a:r>
              <a:rPr lang="zh-CN" altLang="en-US" sz="2400" dirty="0">
                <a:cs typeface="+mn-ea"/>
                <a:sym typeface="+mn-lt"/>
              </a:rPr>
              <a:t>（</a:t>
            </a:r>
            <a:r>
              <a:rPr lang="en-US" altLang="zh-CN" sz="2400" dirty="0">
                <a:cs typeface="+mn-ea"/>
                <a:sym typeface="+mn-lt"/>
              </a:rPr>
              <a:t>1</a:t>
            </a:r>
            <a:r>
              <a:rPr lang="zh-CN" altLang="en-US" sz="2400" dirty="0">
                <a:cs typeface="+mn-ea"/>
                <a:sym typeface="+mn-lt"/>
              </a:rPr>
              <a:t>）对于科学的健康观及与健康有关的基本知识、合理营养和食品安全知识等内容，可以</a:t>
            </a:r>
            <a:r>
              <a:rPr lang="zh-CN" altLang="en-US" sz="2400" dirty="0">
                <a:solidFill>
                  <a:srgbClr val="C00000"/>
                </a:solidFill>
                <a:cs typeface="+mn-ea"/>
                <a:sym typeface="+mn-lt"/>
              </a:rPr>
              <a:t>结合具体的案例或者故事，提出</a:t>
            </a:r>
            <a:r>
              <a:rPr lang="zh-CN" altLang="en-US" sz="2400" dirty="0">
                <a:cs typeface="+mn-ea"/>
                <a:sym typeface="+mn-lt"/>
              </a:rPr>
              <a:t>相关</a:t>
            </a:r>
            <a:r>
              <a:rPr lang="zh-CN" altLang="en-US" sz="2400" dirty="0">
                <a:solidFill>
                  <a:srgbClr val="C00000"/>
                </a:solidFill>
                <a:cs typeface="+mn-ea"/>
                <a:sym typeface="+mn-lt"/>
              </a:rPr>
              <a:t>问题</a:t>
            </a:r>
            <a:r>
              <a:rPr lang="zh-CN" altLang="en-US" sz="2400" dirty="0">
                <a:cs typeface="+mn-ea"/>
                <a:sym typeface="+mn-lt"/>
              </a:rPr>
              <a:t>。</a:t>
            </a:r>
          </a:p>
          <a:p>
            <a:pPr indent="432000">
              <a:lnSpc>
                <a:spcPct val="150000"/>
              </a:lnSpc>
            </a:pPr>
            <a:r>
              <a:rPr lang="zh-CN" altLang="en-US" sz="2400" dirty="0">
                <a:cs typeface="+mn-ea"/>
                <a:sym typeface="+mn-lt"/>
              </a:rPr>
              <a:t>（</a:t>
            </a:r>
            <a:r>
              <a:rPr lang="en-US" altLang="zh-CN" sz="2400" dirty="0">
                <a:cs typeface="+mn-ea"/>
                <a:sym typeface="+mn-lt"/>
              </a:rPr>
              <a:t>2</a:t>
            </a:r>
            <a:r>
              <a:rPr lang="zh-CN" altLang="en-US" sz="2400" dirty="0">
                <a:cs typeface="+mn-ea"/>
                <a:sym typeface="+mn-lt"/>
              </a:rPr>
              <a:t>）对于预防与控制常见的非传染性疾病、传染性疾病的知识、技能和方法，安全运动、安全避险、常见运动损伤和突发事故的知识和方法等内容可以设计和模拟实际情境，以考察学生的实践应用能力。</a:t>
            </a:r>
          </a:p>
          <a:p>
            <a:pPr indent="432000">
              <a:lnSpc>
                <a:spcPct val="150000"/>
              </a:lnSpc>
            </a:pPr>
            <a:r>
              <a:rPr lang="zh-CN" altLang="en-US" sz="2400" dirty="0">
                <a:cs typeface="+mn-ea"/>
                <a:sym typeface="+mn-lt"/>
              </a:rPr>
              <a:t>（</a:t>
            </a:r>
            <a:r>
              <a:rPr lang="en-US" altLang="zh-CN" sz="2400" dirty="0">
                <a:cs typeface="+mn-ea"/>
                <a:sym typeface="+mn-lt"/>
              </a:rPr>
              <a:t>3</a:t>
            </a:r>
            <a:r>
              <a:rPr lang="zh-CN" altLang="en-US" sz="2400" dirty="0">
                <a:cs typeface="+mn-ea"/>
                <a:sym typeface="+mn-lt"/>
              </a:rPr>
              <a:t>）评价应尽量简洁，关注过程性评价，并给予及时反馈。</a:t>
            </a:r>
          </a:p>
        </p:txBody>
      </p:sp>
      <p:sp>
        <p:nvSpPr>
          <p:cNvPr id="4" name="Text Box 2"/>
          <p:cNvSpPr txBox="1">
            <a:spLocks noChangeArrowheads="1"/>
          </p:cNvSpPr>
          <p:nvPr/>
        </p:nvSpPr>
        <p:spPr bwMode="auto">
          <a:xfrm>
            <a:off x="927735" y="121828"/>
            <a:ext cx="9620251" cy="763264"/>
          </a:xfrm>
          <a:prstGeom prst="rect">
            <a:avLst/>
          </a:prstGeom>
          <a:noFill/>
          <a:ln w="9525">
            <a:noFill/>
            <a:miter lim="800000"/>
            <a:headEnd/>
            <a:tailEnd/>
          </a:ln>
        </p:spPr>
        <p:txBody>
          <a:bodyPr lIns="121899" tIns="60949" rIns="121899" bIns="60949">
            <a:spAutoFit/>
          </a:bodyPr>
          <a:lstStyle/>
          <a:p>
            <a:pPr eaLnBrk="1" hangingPunct="1">
              <a:lnSpc>
                <a:spcPct val="130000"/>
              </a:lnSpc>
              <a:spcBef>
                <a:spcPct val="0"/>
              </a:spcBef>
            </a:pP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 </a:t>
            </a:r>
            <a:r>
              <a:rPr lang="zh-CN" altLang="en-US" sz="3200" b="1" kern="0" dirty="0" smtClea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健康</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教育模块的成绩评定</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注意事项</a:t>
            </a:r>
          </a:p>
        </p:txBody>
      </p:sp>
    </p:spTree>
    <p:extLst>
      <p:ext uri="{BB962C8B-B14F-4D97-AF65-F5344CB8AC3E}">
        <p14:creationId xmlns:p14="http://schemas.microsoft.com/office/powerpoint/2010/main" val="2647349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a:grpSpLocks/>
          </p:cNvGrpSpPr>
          <p:nvPr/>
        </p:nvGrpSpPr>
        <p:grpSpPr bwMode="auto">
          <a:xfrm>
            <a:off x="391583" y="1536914"/>
            <a:ext cx="11408833" cy="4791967"/>
            <a:chOff x="499968" y="1212214"/>
            <a:chExt cx="11408253" cy="5130678"/>
          </a:xfrm>
        </p:grpSpPr>
        <p:sp>
          <p:nvSpPr>
            <p:cNvPr id="5" name="圆角矩形 4"/>
            <p:cNvSpPr/>
            <p:nvPr/>
          </p:nvSpPr>
          <p:spPr>
            <a:xfrm>
              <a:off x="499968" y="1425178"/>
              <a:ext cx="488924" cy="49177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lnSpc>
                  <a:spcPct val="130000"/>
                </a:lnSpc>
                <a:defRPr/>
              </a:pPr>
              <a:r>
                <a:rPr lang="zh-CN" altLang="en-US" sz="1900" b="1" dirty="0">
                  <a:solidFill>
                    <a:srgbClr val="6600CC"/>
                  </a:solidFill>
                  <a:cs typeface="+mn-ea"/>
                  <a:sym typeface="+mn-lt"/>
                </a:rPr>
                <a:t>体育与健康学科的应用情景</a:t>
              </a:r>
            </a:p>
          </p:txBody>
        </p:sp>
        <p:sp>
          <p:nvSpPr>
            <p:cNvPr id="6" name="圆角矩形 5"/>
            <p:cNvSpPr/>
            <p:nvPr/>
          </p:nvSpPr>
          <p:spPr>
            <a:xfrm>
              <a:off x="1642910" y="1484084"/>
              <a:ext cx="491042" cy="172184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1900" b="1" dirty="0">
                  <a:cs typeface="+mn-ea"/>
                  <a:sym typeface="+mn-lt"/>
                </a:rPr>
                <a:t>生活情景</a:t>
              </a:r>
            </a:p>
          </p:txBody>
        </p:sp>
        <p:sp>
          <p:nvSpPr>
            <p:cNvPr id="7" name="圆角矩形 6"/>
            <p:cNvSpPr/>
            <p:nvPr/>
          </p:nvSpPr>
          <p:spPr>
            <a:xfrm>
              <a:off x="1642910" y="3611462"/>
              <a:ext cx="491042" cy="229503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1900" b="1" dirty="0">
                  <a:cs typeface="+mn-ea"/>
                  <a:sym typeface="+mn-lt"/>
                </a:rPr>
                <a:t>运动实践情景</a:t>
              </a:r>
            </a:p>
          </p:txBody>
        </p:sp>
        <p:sp>
          <p:nvSpPr>
            <p:cNvPr id="8" name="圆角矩形 7"/>
            <p:cNvSpPr/>
            <p:nvPr/>
          </p:nvSpPr>
          <p:spPr>
            <a:xfrm>
              <a:off x="2536098" y="1484084"/>
              <a:ext cx="2211803" cy="1495282"/>
            </a:xfrm>
            <a:prstGeom prst="roundRect">
              <a:avLst>
                <a:gd name="adj" fmla="val 8649"/>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lnSpc>
                  <a:spcPct val="130000"/>
                </a:lnSpc>
                <a:defRPr/>
              </a:pPr>
              <a:r>
                <a:rPr lang="zh-CN" altLang="zh-CN" sz="1900" kern="100" dirty="0">
                  <a:cs typeface="+mn-ea"/>
                  <a:sym typeface="+mn-lt"/>
                </a:rPr>
                <a:t>与生活紧密联系的情境</a:t>
              </a:r>
              <a:endParaRPr lang="zh-CN" altLang="zh-CN" sz="1900" kern="100" dirty="0">
                <a:solidFill>
                  <a:schemeClr val="bg1"/>
                </a:solidFill>
                <a:cs typeface="+mn-ea"/>
                <a:sym typeface="+mn-lt"/>
              </a:endParaRPr>
            </a:p>
          </p:txBody>
        </p:sp>
        <p:sp>
          <p:nvSpPr>
            <p:cNvPr id="9" name="圆角矩形 8"/>
            <p:cNvSpPr/>
            <p:nvPr/>
          </p:nvSpPr>
          <p:spPr>
            <a:xfrm>
              <a:off x="2536098" y="3205924"/>
              <a:ext cx="2489073" cy="2623541"/>
            </a:xfrm>
            <a:prstGeom prst="roundRect">
              <a:avLst>
                <a:gd name="adj" fmla="val 8477"/>
              </a:avLst>
            </a:prstGeom>
          </p:spPr>
          <p:style>
            <a:lnRef idx="1">
              <a:schemeClr val="accent4"/>
            </a:lnRef>
            <a:fillRef idx="2">
              <a:schemeClr val="accent4"/>
            </a:fillRef>
            <a:effectRef idx="1">
              <a:schemeClr val="accent4"/>
            </a:effectRef>
            <a:fontRef idx="minor">
              <a:schemeClr val="dk1"/>
            </a:fontRef>
          </p:style>
          <p:txBody>
            <a:bodyPr anchor="ctr"/>
            <a:lstStyle/>
            <a:p>
              <a:pPr eaLnBrk="1" hangingPunct="1">
                <a:lnSpc>
                  <a:spcPct val="130000"/>
                </a:lnSpc>
                <a:defRPr/>
              </a:pPr>
              <a:r>
                <a:rPr lang="zh-CN" altLang="zh-CN" sz="1900" kern="100" dirty="0">
                  <a:cs typeface="+mn-ea"/>
                  <a:sym typeface="+mn-lt"/>
                </a:rPr>
                <a:t>运动</a:t>
              </a:r>
              <a:r>
                <a:rPr lang="zh-CN" altLang="en-US" sz="1900" kern="100" dirty="0">
                  <a:cs typeface="+mn-ea"/>
                  <a:sym typeface="+mn-lt"/>
                </a:rPr>
                <a:t>实践</a:t>
              </a:r>
              <a:r>
                <a:rPr lang="zh-CN" altLang="zh-CN" sz="1900" kern="100" dirty="0">
                  <a:cs typeface="+mn-ea"/>
                  <a:sym typeface="+mn-lt"/>
                </a:rPr>
                <a:t>中的应用情境，</a:t>
              </a:r>
              <a:r>
                <a:rPr lang="zh-CN" altLang="en-US" sz="1900" kern="100" dirty="0">
                  <a:cs typeface="+mn-ea"/>
                  <a:sym typeface="+mn-lt"/>
                </a:rPr>
                <a:t>主要</a:t>
              </a:r>
              <a:r>
                <a:rPr lang="zh-CN" altLang="zh-CN" sz="1900" kern="100" dirty="0">
                  <a:cs typeface="+mn-ea"/>
                  <a:sym typeface="+mn-lt"/>
                </a:rPr>
                <a:t>考察学生在</a:t>
              </a:r>
              <a:r>
                <a:rPr lang="zh-CN" altLang="en-US" sz="1900" kern="100" dirty="0">
                  <a:cs typeface="+mn-ea"/>
                  <a:sym typeface="+mn-lt"/>
                </a:rPr>
                <a:t>运动竞赛和体育锻炼中</a:t>
              </a:r>
              <a:r>
                <a:rPr lang="zh-CN" altLang="zh-CN" sz="1900" kern="100" dirty="0">
                  <a:cs typeface="+mn-ea"/>
                  <a:sym typeface="+mn-lt"/>
                </a:rPr>
                <a:t>瞬息万变的开放性情境中的表现</a:t>
              </a:r>
              <a:endParaRPr lang="zh-CN" altLang="zh-CN" sz="1900" kern="100" dirty="0">
                <a:solidFill>
                  <a:schemeClr val="bg1"/>
                </a:solidFill>
                <a:cs typeface="+mn-ea"/>
                <a:sym typeface="+mn-lt"/>
              </a:endParaRPr>
            </a:p>
          </p:txBody>
        </p:sp>
        <p:sp>
          <p:nvSpPr>
            <p:cNvPr id="10" name="圆角矩形 9"/>
            <p:cNvSpPr/>
            <p:nvPr/>
          </p:nvSpPr>
          <p:spPr>
            <a:xfrm>
              <a:off x="5423084" y="1212214"/>
              <a:ext cx="5666028" cy="1857775"/>
            </a:xfrm>
            <a:prstGeom prst="roundRect">
              <a:avLst>
                <a:gd name="adj" fmla="val 7295"/>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en-US" sz="1900" b="1" kern="100" dirty="0">
                  <a:solidFill>
                    <a:srgbClr val="6600CC"/>
                  </a:solidFill>
                  <a:cs typeface="+mn-ea"/>
                  <a:sym typeface="+mn-lt"/>
                </a:rPr>
                <a:t>生活中个人健康的管理和维护（运动、营养与肥胖）</a:t>
              </a:r>
              <a:endParaRPr lang="en-US" altLang="zh-CN" sz="1900" b="1" kern="100" dirty="0">
                <a:solidFill>
                  <a:srgbClr val="6600CC"/>
                </a:solidFill>
                <a:cs typeface="+mn-ea"/>
                <a:sym typeface="+mn-lt"/>
              </a:endParaRPr>
            </a:p>
            <a:p>
              <a:pPr eaLnBrk="1" hangingPunct="1">
                <a:lnSpc>
                  <a:spcPct val="130000"/>
                </a:lnSpc>
                <a:defRPr/>
              </a:pPr>
              <a:r>
                <a:rPr lang="zh-CN" altLang="en-US" sz="1900" b="1" kern="100" dirty="0">
                  <a:solidFill>
                    <a:srgbClr val="6600CC"/>
                  </a:solidFill>
                  <a:cs typeface="+mn-ea"/>
                  <a:sym typeface="+mn-lt"/>
                </a:rPr>
                <a:t>生活中的应急避险（火海逃生）</a:t>
              </a:r>
              <a:endParaRPr lang="en-US" altLang="zh-CN" sz="1900" b="1" kern="100" dirty="0">
                <a:solidFill>
                  <a:srgbClr val="6600CC"/>
                </a:solidFill>
                <a:cs typeface="+mn-ea"/>
                <a:sym typeface="+mn-lt"/>
              </a:endParaRPr>
            </a:p>
            <a:p>
              <a:pPr eaLnBrk="1" hangingPunct="1">
                <a:lnSpc>
                  <a:spcPct val="130000"/>
                </a:lnSpc>
                <a:defRPr/>
              </a:pPr>
              <a:r>
                <a:rPr lang="zh-CN" altLang="en-US" sz="1900" b="1" kern="100" dirty="0">
                  <a:solidFill>
                    <a:srgbClr val="6600CC"/>
                  </a:solidFill>
                  <a:cs typeface="+mn-ea"/>
                  <a:sym typeface="+mn-lt"/>
                </a:rPr>
                <a:t>常见运动损伤的预防和处理（崴脚了如何处理？）</a:t>
              </a:r>
              <a:endParaRPr lang="en-US" altLang="zh-CN" sz="1900" b="1" kern="100" dirty="0">
                <a:solidFill>
                  <a:srgbClr val="6600CC"/>
                </a:solidFill>
                <a:cs typeface="+mn-ea"/>
                <a:sym typeface="+mn-lt"/>
              </a:endParaRPr>
            </a:p>
          </p:txBody>
        </p:sp>
        <p:sp>
          <p:nvSpPr>
            <p:cNvPr id="11" name="圆角矩形 10"/>
            <p:cNvSpPr/>
            <p:nvPr/>
          </p:nvSpPr>
          <p:spPr>
            <a:xfrm>
              <a:off x="5423084" y="3464200"/>
              <a:ext cx="2288000" cy="48256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en-US" sz="1900" kern="100" dirty="0">
                  <a:cs typeface="+mn-ea"/>
                  <a:sym typeface="+mn-lt"/>
                </a:rPr>
                <a:t>篮球</a:t>
              </a:r>
              <a:endParaRPr lang="zh-CN" altLang="zh-CN" sz="1900" kern="100" dirty="0">
                <a:solidFill>
                  <a:schemeClr val="bg1"/>
                </a:solidFill>
                <a:cs typeface="+mn-ea"/>
                <a:sym typeface="+mn-lt"/>
              </a:endParaRPr>
            </a:p>
          </p:txBody>
        </p:sp>
        <p:sp>
          <p:nvSpPr>
            <p:cNvPr id="12" name="圆角矩形 11"/>
            <p:cNvSpPr/>
            <p:nvPr/>
          </p:nvSpPr>
          <p:spPr>
            <a:xfrm>
              <a:off x="5423084" y="4182388"/>
              <a:ext cx="2288000" cy="484834"/>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zh-CN" sz="1900" dirty="0">
                  <a:cs typeface="+mn-ea"/>
                  <a:sym typeface="+mn-lt"/>
                </a:rPr>
                <a:t>防身术</a:t>
              </a:r>
              <a:endParaRPr lang="zh-CN" altLang="zh-CN" sz="1900" kern="100" dirty="0">
                <a:solidFill>
                  <a:schemeClr val="bg1"/>
                </a:solidFill>
                <a:cs typeface="+mn-ea"/>
                <a:sym typeface="+mn-lt"/>
              </a:endParaRPr>
            </a:p>
          </p:txBody>
        </p:sp>
        <p:sp>
          <p:nvSpPr>
            <p:cNvPr id="13" name="圆角矩形 12"/>
            <p:cNvSpPr/>
            <p:nvPr/>
          </p:nvSpPr>
          <p:spPr>
            <a:xfrm>
              <a:off x="5423084" y="4893780"/>
              <a:ext cx="2288000" cy="530146"/>
            </a:xfrm>
            <a:prstGeom prst="roundRect">
              <a:avLst>
                <a:gd name="adj" fmla="val 13201"/>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zh-CN" sz="1900" dirty="0">
                  <a:cs typeface="+mn-ea"/>
                  <a:sym typeface="+mn-lt"/>
                </a:rPr>
                <a:t>健美操、花样跳绳</a:t>
              </a:r>
              <a:endParaRPr lang="zh-CN" altLang="zh-CN" sz="1900" kern="100" dirty="0">
                <a:solidFill>
                  <a:schemeClr val="bg1"/>
                </a:solidFill>
                <a:cs typeface="+mn-ea"/>
                <a:sym typeface="+mn-lt"/>
              </a:endParaRPr>
            </a:p>
          </p:txBody>
        </p:sp>
        <p:sp>
          <p:nvSpPr>
            <p:cNvPr id="14" name="圆角矩形 13"/>
            <p:cNvSpPr/>
            <p:nvPr/>
          </p:nvSpPr>
          <p:spPr>
            <a:xfrm>
              <a:off x="5378636" y="5670874"/>
              <a:ext cx="2332448" cy="48256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eaLnBrk="1" hangingPunct="1">
                <a:lnSpc>
                  <a:spcPct val="130000"/>
                </a:lnSpc>
                <a:defRPr/>
              </a:pPr>
              <a:r>
                <a:rPr lang="zh-CN" altLang="zh-CN" sz="1900" dirty="0">
                  <a:cs typeface="+mn-ea"/>
                  <a:sym typeface="+mn-lt"/>
                </a:rPr>
                <a:t>跳远、游泳</a:t>
              </a:r>
              <a:endParaRPr lang="zh-CN" altLang="zh-CN" sz="1900" kern="100" dirty="0">
                <a:solidFill>
                  <a:schemeClr val="bg1"/>
                </a:solidFill>
                <a:cs typeface="+mn-ea"/>
                <a:sym typeface="+mn-lt"/>
              </a:endParaRPr>
            </a:p>
          </p:txBody>
        </p:sp>
        <p:sp>
          <p:nvSpPr>
            <p:cNvPr id="15" name="圆角矩形 14"/>
            <p:cNvSpPr/>
            <p:nvPr/>
          </p:nvSpPr>
          <p:spPr>
            <a:xfrm>
              <a:off x="8113230" y="3464200"/>
              <a:ext cx="2357847" cy="48256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en-US" sz="1900" b="1" dirty="0">
                  <a:solidFill>
                    <a:srgbClr val="6600CC"/>
                  </a:solidFill>
                  <a:cs typeface="+mn-ea"/>
                  <a:sym typeface="+mn-lt"/>
                </a:rPr>
                <a:t>篮球</a:t>
              </a:r>
              <a:r>
                <a:rPr lang="zh-CN" altLang="zh-CN" sz="1900" b="1" dirty="0">
                  <a:solidFill>
                    <a:srgbClr val="6600CC"/>
                  </a:solidFill>
                  <a:cs typeface="+mn-ea"/>
                  <a:sym typeface="+mn-lt"/>
                </a:rPr>
                <a:t>比赛</a:t>
              </a:r>
              <a:endParaRPr lang="zh-CN" altLang="zh-CN" sz="1900" b="1" kern="100" dirty="0">
                <a:solidFill>
                  <a:srgbClr val="6600CC"/>
                </a:solidFill>
                <a:cs typeface="+mn-ea"/>
                <a:sym typeface="+mn-lt"/>
              </a:endParaRPr>
            </a:p>
          </p:txBody>
        </p:sp>
        <p:sp>
          <p:nvSpPr>
            <p:cNvPr id="16" name="圆角矩形 15"/>
            <p:cNvSpPr/>
            <p:nvPr/>
          </p:nvSpPr>
          <p:spPr>
            <a:xfrm>
              <a:off x="8113230" y="4186919"/>
              <a:ext cx="3310298" cy="482569"/>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en-US" sz="1900" b="1" dirty="0">
                  <a:solidFill>
                    <a:srgbClr val="6600CC"/>
                  </a:solidFill>
                  <a:cs typeface="+mn-ea"/>
                  <a:sym typeface="+mn-lt"/>
                </a:rPr>
                <a:t>遇</a:t>
              </a:r>
              <a:r>
                <a:rPr lang="zh-CN" altLang="zh-CN" sz="1900" b="1" dirty="0">
                  <a:solidFill>
                    <a:srgbClr val="6600CC"/>
                  </a:solidFill>
                  <a:cs typeface="+mn-ea"/>
                  <a:sym typeface="+mn-lt"/>
                </a:rPr>
                <a:t>到危险时的防护与脱身</a:t>
              </a:r>
              <a:endParaRPr lang="zh-CN" altLang="zh-CN" sz="1900" b="1" kern="100" dirty="0">
                <a:solidFill>
                  <a:srgbClr val="6600CC"/>
                </a:solidFill>
                <a:cs typeface="+mn-ea"/>
                <a:sym typeface="+mn-lt"/>
              </a:endParaRPr>
            </a:p>
          </p:txBody>
        </p:sp>
        <p:sp>
          <p:nvSpPr>
            <p:cNvPr id="17" name="圆角矩形 16"/>
            <p:cNvSpPr/>
            <p:nvPr/>
          </p:nvSpPr>
          <p:spPr>
            <a:xfrm>
              <a:off x="8113230" y="4909640"/>
              <a:ext cx="2975882" cy="48256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zh-CN" sz="1900" b="1" dirty="0">
                  <a:solidFill>
                    <a:srgbClr val="6600CC"/>
                  </a:solidFill>
                  <a:cs typeface="+mn-ea"/>
                  <a:sym typeface="+mn-lt"/>
                </a:rPr>
                <a:t>创编、展示或表演</a:t>
              </a:r>
              <a:endParaRPr lang="zh-CN" altLang="zh-CN" sz="1900" b="1" kern="100" dirty="0">
                <a:solidFill>
                  <a:srgbClr val="6600CC"/>
                </a:solidFill>
                <a:cs typeface="+mn-ea"/>
                <a:sym typeface="+mn-lt"/>
              </a:endParaRPr>
            </a:p>
          </p:txBody>
        </p:sp>
        <p:sp>
          <p:nvSpPr>
            <p:cNvPr id="18" name="圆角矩形 17"/>
            <p:cNvSpPr/>
            <p:nvPr/>
          </p:nvSpPr>
          <p:spPr>
            <a:xfrm>
              <a:off x="8113230" y="5652750"/>
              <a:ext cx="3794991" cy="482568"/>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zh-CN" altLang="zh-CN" sz="1900" b="1" dirty="0">
                  <a:solidFill>
                    <a:srgbClr val="6600CC"/>
                  </a:solidFill>
                  <a:cs typeface="+mn-ea"/>
                  <a:sym typeface="+mn-lt"/>
                </a:rPr>
                <a:t>技术学习或者生活中问题的解决</a:t>
              </a:r>
              <a:endParaRPr lang="zh-CN" altLang="zh-CN" sz="1900" b="1" kern="100" dirty="0">
                <a:solidFill>
                  <a:srgbClr val="6600CC"/>
                </a:solidFill>
                <a:cs typeface="+mn-ea"/>
                <a:sym typeface="+mn-lt"/>
              </a:endParaRPr>
            </a:p>
          </p:txBody>
        </p:sp>
        <p:sp>
          <p:nvSpPr>
            <p:cNvPr id="19" name="左大括号 18"/>
            <p:cNvSpPr/>
            <p:nvPr/>
          </p:nvSpPr>
          <p:spPr>
            <a:xfrm>
              <a:off x="1098954" y="2188678"/>
              <a:ext cx="425429" cy="2752680"/>
            </a:xfrm>
            <a:prstGeom prst="leftBrace">
              <a:avLst>
                <a:gd name="adj1" fmla="val 0"/>
                <a:gd name="adj2" fmla="val 50396"/>
              </a:avLst>
            </a:prstGeom>
            <a:ln/>
          </p:spPr>
          <p:style>
            <a:lnRef idx="3">
              <a:schemeClr val="dk1"/>
            </a:lnRef>
            <a:fillRef idx="0">
              <a:schemeClr val="dk1"/>
            </a:fillRef>
            <a:effectRef idx="2">
              <a:schemeClr val="dk1"/>
            </a:effectRef>
            <a:fontRef idx="minor">
              <a:schemeClr val="tx1"/>
            </a:fontRef>
          </p:style>
          <p:txBody>
            <a:bodyPr anchor="ctr"/>
            <a:lstStyle/>
            <a:p>
              <a:pPr algn="ctr" eaLnBrk="1" hangingPunct="1">
                <a:lnSpc>
                  <a:spcPct val="130000"/>
                </a:lnSpc>
                <a:defRPr/>
              </a:pPr>
              <a:endParaRPr lang="zh-CN" altLang="en-US" sz="1900" dirty="0">
                <a:cs typeface="+mn-ea"/>
                <a:sym typeface="+mn-lt"/>
              </a:endParaRPr>
            </a:p>
          </p:txBody>
        </p:sp>
        <p:sp>
          <p:nvSpPr>
            <p:cNvPr id="20" name="左大括号 19"/>
            <p:cNvSpPr/>
            <p:nvPr/>
          </p:nvSpPr>
          <p:spPr>
            <a:xfrm>
              <a:off x="5116183" y="3720210"/>
              <a:ext cx="190490" cy="2186285"/>
            </a:xfrm>
            <a:prstGeom prst="leftBrace">
              <a:avLst>
                <a:gd name="adj1" fmla="val 0"/>
                <a:gd name="adj2" fmla="val 50861"/>
              </a:avLst>
            </a:prstGeom>
            <a:ln/>
          </p:spPr>
          <p:style>
            <a:lnRef idx="3">
              <a:schemeClr val="dk1"/>
            </a:lnRef>
            <a:fillRef idx="0">
              <a:schemeClr val="dk1"/>
            </a:fillRef>
            <a:effectRef idx="2">
              <a:schemeClr val="dk1"/>
            </a:effectRef>
            <a:fontRef idx="minor">
              <a:schemeClr val="tx1"/>
            </a:fontRef>
          </p:style>
          <p:txBody>
            <a:bodyPr anchor="ctr"/>
            <a:lstStyle/>
            <a:p>
              <a:pPr algn="ctr" eaLnBrk="1" hangingPunct="1">
                <a:lnSpc>
                  <a:spcPct val="130000"/>
                </a:lnSpc>
                <a:defRPr/>
              </a:pPr>
              <a:endParaRPr lang="zh-CN" altLang="en-US" sz="1900" dirty="0">
                <a:cs typeface="+mn-ea"/>
                <a:sym typeface="+mn-lt"/>
              </a:endParaRPr>
            </a:p>
          </p:txBody>
        </p:sp>
        <p:cxnSp>
          <p:nvCxnSpPr>
            <p:cNvPr id="21" name="直接箭头连接符 20"/>
            <p:cNvCxnSpPr>
              <a:stCxn id="6" idx="3"/>
              <a:endCxn id="8" idx="1"/>
            </p:cNvCxnSpPr>
            <p:nvPr/>
          </p:nvCxnSpPr>
          <p:spPr>
            <a:xfrm flipV="1">
              <a:off x="2133952" y="2231725"/>
              <a:ext cx="402147" cy="1132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p:cNvCxnSpPr/>
            <p:nvPr/>
          </p:nvCxnSpPr>
          <p:spPr>
            <a:xfrm>
              <a:off x="2133952" y="4689878"/>
              <a:ext cx="4021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直接箭头连接符 22"/>
            <p:cNvCxnSpPr/>
            <p:nvPr/>
          </p:nvCxnSpPr>
          <p:spPr>
            <a:xfrm flipV="1">
              <a:off x="4826215" y="2231725"/>
              <a:ext cx="480458" cy="45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直接箭头连接符 23"/>
            <p:cNvCxnSpPr/>
            <p:nvPr/>
          </p:nvCxnSpPr>
          <p:spPr>
            <a:xfrm>
              <a:off x="7711084" y="3720210"/>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直接箭头连接符 24"/>
            <p:cNvCxnSpPr/>
            <p:nvPr/>
          </p:nvCxnSpPr>
          <p:spPr>
            <a:xfrm>
              <a:off x="7711084" y="5906495"/>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a:off x="7711084" y="5190571"/>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a:xfrm>
              <a:off x="7711084" y="4445195"/>
              <a:ext cx="40003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8" name="Rectangle 2"/>
          <p:cNvSpPr txBox="1">
            <a:spLocks noChangeArrowheads="1"/>
          </p:cNvSpPr>
          <p:nvPr/>
        </p:nvSpPr>
        <p:spPr>
          <a:xfrm>
            <a:off x="379389" y="146790"/>
            <a:ext cx="10682815" cy="673209"/>
          </a:xfrm>
          <a:prstGeom prst="rect">
            <a:avLst/>
          </a:prstGeom>
        </p:spPr>
        <p:txBody>
          <a:bodyPr lIns="121899" tIns="60949" rIns="121899" bIns="60949"/>
          <a:lstStyle/>
          <a:p>
            <a:pPr algn="ctr">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选择体育与健康学科学业质量评价的应用情境示例</a:t>
            </a:r>
          </a:p>
        </p:txBody>
      </p:sp>
    </p:spTree>
    <p:extLst>
      <p:ext uri="{BB962C8B-B14F-4D97-AF65-F5344CB8AC3E}">
        <p14:creationId xmlns:p14="http://schemas.microsoft.com/office/powerpoint/2010/main" val="12280905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4"/>
          <p:cNvSpPr>
            <a:spLocks noChangeArrowheads="1"/>
          </p:cNvSpPr>
          <p:nvPr/>
        </p:nvSpPr>
        <p:spPr bwMode="auto">
          <a:xfrm>
            <a:off x="325496" y="5912417"/>
            <a:ext cx="11049000" cy="497999"/>
          </a:xfrm>
          <a:prstGeom prst="rect">
            <a:avLst/>
          </a:prstGeom>
          <a:noFill/>
          <a:ln w="9525">
            <a:noFill/>
            <a:miter lim="800000"/>
            <a:headEnd/>
            <a:tailEnd/>
          </a:ln>
        </p:spPr>
        <p:txBody>
          <a:bodyPr lIns="121899" tIns="60949" rIns="121899" bIns="60949">
            <a:spAutoFit/>
          </a:bodyPr>
          <a:lstStyle/>
          <a:p>
            <a:pPr indent="609493">
              <a:lnSpc>
                <a:spcPct val="130000"/>
              </a:lnSpc>
              <a:spcBef>
                <a:spcPct val="0"/>
              </a:spcBef>
            </a:pPr>
            <a:r>
              <a:rPr lang="zh-CN" altLang="en-US" sz="2100" b="1" dirty="0">
                <a:solidFill>
                  <a:srgbClr val="C00000"/>
                </a:solidFill>
                <a:cs typeface="+mn-ea"/>
                <a:sym typeface="+mn-lt"/>
              </a:rPr>
              <a:t>这里设计的生活中的情境，考察</a:t>
            </a:r>
            <a:r>
              <a:rPr lang="zh-CN" altLang="en-US" sz="2100" b="1" dirty="0" smtClean="0">
                <a:solidFill>
                  <a:srgbClr val="C00000"/>
                </a:solidFill>
                <a:cs typeface="+mn-ea"/>
                <a:sym typeface="+mn-lt"/>
              </a:rPr>
              <a:t>学生对于艾滋病及其传播危害的了解。</a:t>
            </a:r>
            <a:endParaRPr lang="en-US" altLang="zh-CN" sz="2100" b="1" dirty="0">
              <a:solidFill>
                <a:srgbClr val="C00000"/>
              </a:solidFill>
              <a:cs typeface="+mn-ea"/>
              <a:sym typeface="+mn-lt"/>
            </a:endParaRPr>
          </a:p>
        </p:txBody>
      </p:sp>
      <p:sp>
        <p:nvSpPr>
          <p:cNvPr id="8" name="矩形 7"/>
          <p:cNvSpPr/>
          <p:nvPr/>
        </p:nvSpPr>
        <p:spPr>
          <a:xfrm>
            <a:off x="325496" y="1582340"/>
            <a:ext cx="9352605" cy="3693319"/>
          </a:xfrm>
          <a:prstGeom prst="rect">
            <a:avLst/>
          </a:prstGeom>
        </p:spPr>
        <p:txBody>
          <a:bodyPr wrap="square">
            <a:spAutoFit/>
          </a:bodyPr>
          <a:lstStyle/>
          <a:p>
            <a:pPr indent="266700">
              <a:lnSpc>
                <a:spcPct val="130000"/>
              </a:lnSpc>
              <a:spcAft>
                <a:spcPct val="0"/>
              </a:spcAft>
              <a:tabLst>
                <a:tab pos="1896110" algn="l"/>
              </a:tabLst>
            </a:pPr>
            <a:r>
              <a:rPr lang="en-US" altLang="zh-CN" sz="1400" dirty="0" smtClean="0">
                <a:cs typeface="+mn-ea"/>
                <a:sym typeface="+mn-lt"/>
              </a:rPr>
              <a:t>        </a:t>
            </a:r>
            <a:r>
              <a:rPr lang="zh-CN" altLang="zh-CN" sz="2000" dirty="0" smtClean="0">
                <a:cs typeface="+mn-ea"/>
                <a:sym typeface="+mn-lt"/>
              </a:rPr>
              <a:t>照片是一家人的合照，从表面上看是一个充满幸福和温馨的家庭，但实际上却是一个充满不幸的家庭。这对夫妇结婚后生下一个女儿，由于父亲患上血友病，需要经常去医院接受输血治疗，不幸的是在一次接受输血时感染了艾滋病毒（</a:t>
            </a:r>
            <a:r>
              <a:rPr lang="en-US" altLang="zh-CN" sz="2000" dirty="0" smtClean="0">
                <a:cs typeface="+mn-ea"/>
                <a:sym typeface="+mn-lt"/>
              </a:rPr>
              <a:t>HIV</a:t>
            </a:r>
            <a:r>
              <a:rPr lang="zh-CN" altLang="zh-CN" sz="2000" dirty="0" smtClean="0">
                <a:cs typeface="+mn-ea"/>
                <a:sym typeface="+mn-lt"/>
              </a:rPr>
              <a:t>）。感染之后，在不知情的情况下该夫妇又生了一个儿子，但不久就发现夫妇二人以及儿子均感染了艾滋病毒，并在数年后先后病发去世。尽管女儿没有感染艾滋病毒，但却成为了艾滋孤儿。</a:t>
            </a:r>
            <a:endParaRPr lang="en-US" altLang="zh-CN" sz="2000" dirty="0" smtClean="0">
              <a:cs typeface="+mn-ea"/>
              <a:sym typeface="+mn-lt"/>
            </a:endParaRPr>
          </a:p>
          <a:p>
            <a:pPr indent="266700">
              <a:lnSpc>
                <a:spcPct val="130000"/>
              </a:lnSpc>
              <a:spcAft>
                <a:spcPct val="0"/>
              </a:spcAft>
              <a:tabLst>
                <a:tab pos="1896110" algn="l"/>
              </a:tabLst>
            </a:pPr>
            <a:endParaRPr lang="zh-CN" altLang="zh-CN" sz="2000" dirty="0">
              <a:cs typeface="+mn-ea"/>
              <a:sym typeface="+mn-lt"/>
            </a:endParaRPr>
          </a:p>
          <a:p>
            <a:pPr indent="266700" algn="just">
              <a:lnSpc>
                <a:spcPct val="130000"/>
              </a:lnSpc>
              <a:spcAft>
                <a:spcPct val="0"/>
              </a:spcAft>
            </a:pPr>
            <a:r>
              <a:rPr lang="en-US" altLang="zh-CN" sz="2000" kern="100" dirty="0" smtClean="0">
                <a:cs typeface="+mn-ea"/>
                <a:sym typeface="+mn-lt"/>
              </a:rPr>
              <a:t>    </a:t>
            </a:r>
            <a:r>
              <a:rPr lang="zh-CN" altLang="zh-CN" sz="2000" kern="100" dirty="0" smtClean="0">
                <a:cs typeface="+mn-ea"/>
                <a:sym typeface="+mn-lt"/>
              </a:rPr>
              <a:t>题目：</a:t>
            </a:r>
            <a:r>
              <a:rPr lang="zh-CN" altLang="zh-CN" sz="2000" kern="100" dirty="0">
                <a:cs typeface="+mn-ea"/>
                <a:sym typeface="+mn-lt"/>
              </a:rPr>
              <a:t>请结合上述材料指出夫妻俩及小男孩感染艾滋病毒的途径，并请根据你所掌握的知识，指出感染艾滋病毒的高危行为有哪些</a:t>
            </a:r>
            <a:r>
              <a:rPr lang="en-US" altLang="zh-CN" sz="2000" kern="100" dirty="0" smtClean="0">
                <a:cs typeface="+mn-ea"/>
                <a:sym typeface="+mn-lt"/>
              </a:rPr>
              <a:t>?</a:t>
            </a:r>
            <a:r>
              <a:rPr lang="zh-CN" altLang="en-US" sz="2000" kern="100" dirty="0" smtClean="0">
                <a:cs typeface="+mn-ea"/>
                <a:sym typeface="+mn-lt"/>
              </a:rPr>
              <a:t>又该如何远离艾滋病呢？</a:t>
            </a:r>
            <a:endParaRPr lang="zh-CN" altLang="zh-CN" sz="2000" kern="100" dirty="0">
              <a:cs typeface="+mn-ea"/>
              <a:sym typeface="+mn-lt"/>
            </a:endParaRPr>
          </a:p>
        </p:txBody>
      </p:sp>
      <p:pic>
        <p:nvPicPr>
          <p:cNvPr id="2055" name="图片 1" descr="00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5816" y="2009705"/>
            <a:ext cx="16827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47391" y="180549"/>
            <a:ext cx="9620251" cy="694399"/>
          </a:xfrm>
          <a:prstGeom prst="rect">
            <a:avLst/>
          </a:prstGeom>
          <a:noFill/>
          <a:ln w="9525">
            <a:noFill/>
            <a:miter lim="800000"/>
            <a:headEnd/>
            <a:tailEnd/>
          </a:ln>
        </p:spPr>
        <p:txBody>
          <a:bodyPr lIns="121899" tIns="60949" rIns="121899" bIns="60949">
            <a:spAutoFit/>
          </a:bodyPr>
          <a:lstStyle/>
          <a:p>
            <a:pPr>
              <a:lnSpc>
                <a:spcPct val="130000"/>
              </a:lnSpc>
              <a:spcBef>
                <a:spcPct val="0"/>
              </a:spcBef>
            </a:pPr>
            <a:r>
              <a:rPr lang="en-US" altLang="zh-CN" sz="3200" b="1" dirty="0">
                <a:solidFill>
                  <a:srgbClr val="AA0025"/>
                </a:solidFill>
                <a:cs typeface="+mn-ea"/>
                <a:sym typeface="+mn-lt"/>
              </a:rPr>
              <a:t> </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案例：一个真实的故事</a:t>
            </a:r>
            <a:r>
              <a:rPr lang="en-US" altLang="zh-CN"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a:t>
            </a: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艾滋无情人有情</a:t>
            </a:r>
          </a:p>
        </p:txBody>
      </p:sp>
    </p:spTree>
    <p:extLst>
      <p:ext uri="{BB962C8B-B14F-4D97-AF65-F5344CB8AC3E}">
        <p14:creationId xmlns:p14="http://schemas.microsoft.com/office/powerpoint/2010/main" val="2943371992"/>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000256" y="285668"/>
            <a:ext cx="10001249" cy="719445"/>
          </a:xfrm>
          <a:prstGeom prst="rect">
            <a:avLst/>
          </a:prstGeom>
        </p:spPr>
        <p:txBody>
          <a:bodyPr lIns="121899" tIns="60949" rIns="121899" bIns="60949"/>
          <a:lstStyle/>
          <a:p>
            <a:pPr algn="ctr" eaLnBrk="1" hangingPunct="1">
              <a:lnSpc>
                <a:spcPct val="130000"/>
              </a:lnSpc>
              <a:defRPr/>
            </a:pPr>
            <a:r>
              <a:rPr lang="zh-CN" altLang="en-US" sz="3700" b="1" kern="0" dirty="0">
                <a:solidFill>
                  <a:srgbClr val="990000"/>
                </a:solidFill>
                <a:effectLst>
                  <a:outerShdw blurRad="38100" dist="38100" dir="2700000" algn="tl">
                    <a:srgbClr val="C0C0C0"/>
                  </a:outerShdw>
                </a:effectLst>
                <a:cs typeface="+mn-ea"/>
                <a:sym typeface="+mn-lt"/>
              </a:rPr>
              <a:t/>
            </a:r>
            <a:br>
              <a:rPr lang="zh-CN" altLang="en-US" sz="3700" b="1" kern="0" dirty="0">
                <a:solidFill>
                  <a:srgbClr val="990000"/>
                </a:solidFill>
                <a:effectLst>
                  <a:outerShdw blurRad="38100" dist="38100" dir="2700000" algn="tl">
                    <a:srgbClr val="C0C0C0"/>
                  </a:outerShdw>
                </a:effectLst>
                <a:cs typeface="+mn-ea"/>
                <a:sym typeface="+mn-lt"/>
              </a:rPr>
            </a:br>
            <a:endParaRPr lang="zh-CN" altLang="en-US" sz="3700" b="1" kern="0" dirty="0">
              <a:solidFill>
                <a:srgbClr val="990000"/>
              </a:solidFill>
              <a:effectLst>
                <a:outerShdw blurRad="38100" dist="38100" dir="2700000" algn="tl">
                  <a:srgbClr val="C0C0C0"/>
                </a:outerShdw>
              </a:effectLst>
              <a:cs typeface="+mn-ea"/>
              <a:sym typeface="+mn-lt"/>
            </a:endParaRPr>
          </a:p>
        </p:txBody>
      </p:sp>
      <p:sp>
        <p:nvSpPr>
          <p:cNvPr id="7" name="Rectangle 2"/>
          <p:cNvSpPr txBox="1">
            <a:spLocks noChangeArrowheads="1"/>
          </p:cNvSpPr>
          <p:nvPr/>
        </p:nvSpPr>
        <p:spPr>
          <a:xfrm>
            <a:off x="933293" y="153506"/>
            <a:ext cx="9779385" cy="717328"/>
          </a:xfrm>
          <a:prstGeom prst="rect">
            <a:avLst/>
          </a:prstGeom>
        </p:spPr>
        <p:txBody>
          <a:bodyPr lIns="121899" tIns="60949" rIns="121899" bIns="60949"/>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根据健康教育模块学业质量确定评价的标准</a:t>
            </a:r>
          </a:p>
        </p:txBody>
      </p:sp>
      <p:sp>
        <p:nvSpPr>
          <p:cNvPr id="2" name="矩形 1"/>
          <p:cNvSpPr/>
          <p:nvPr/>
        </p:nvSpPr>
        <p:spPr>
          <a:xfrm>
            <a:off x="560955" y="1002996"/>
            <a:ext cx="10843360" cy="5730864"/>
          </a:xfrm>
          <a:prstGeom prst="rect">
            <a:avLst/>
          </a:prstGeom>
        </p:spPr>
        <p:txBody>
          <a:bodyPr wrap="square">
            <a:spAutoFit/>
          </a:bodyPr>
          <a:lstStyle/>
          <a:p>
            <a:pPr indent="342900" algn="just">
              <a:lnSpc>
                <a:spcPct val="130000"/>
              </a:lnSpc>
            </a:pPr>
            <a:r>
              <a:rPr lang="en-US" altLang="zh-CN" sz="2000" b="1" kern="100" dirty="0" smtClean="0">
                <a:cs typeface="+mn-ea"/>
                <a:sym typeface="+mn-lt"/>
              </a:rPr>
              <a:t> </a:t>
            </a:r>
            <a:r>
              <a:rPr lang="zh-CN" altLang="zh-CN" sz="2400" b="1" kern="100" dirty="0" smtClean="0">
                <a:solidFill>
                  <a:srgbClr val="C00000"/>
                </a:solidFill>
                <a:cs typeface="+mn-ea"/>
                <a:sym typeface="+mn-lt"/>
              </a:rPr>
              <a:t>参考</a:t>
            </a:r>
            <a:r>
              <a:rPr lang="zh-CN" altLang="zh-CN" sz="2400" b="1" kern="100" dirty="0">
                <a:solidFill>
                  <a:srgbClr val="C00000"/>
                </a:solidFill>
                <a:cs typeface="+mn-ea"/>
                <a:sym typeface="+mn-lt"/>
              </a:rPr>
              <a:t>答案：</a:t>
            </a:r>
            <a:endParaRPr lang="zh-CN" altLang="zh-CN" sz="2400" kern="100" dirty="0">
              <a:solidFill>
                <a:srgbClr val="C00000"/>
              </a:solidFill>
              <a:cs typeface="+mn-ea"/>
              <a:sym typeface="+mn-lt"/>
            </a:endParaRP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丈夫</a:t>
            </a:r>
            <a:r>
              <a:rPr lang="zh-CN" altLang="zh-CN" sz="2000" kern="100" dirty="0">
                <a:cs typeface="+mn-ea"/>
                <a:sym typeface="+mn-lt"/>
              </a:rPr>
              <a:t>的艾滋病感染途径是输血；妻子是由丈夫通过性生活的途径传染的；儿子是由妈妈通过母婴传播而感染的。</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艾滋病毒</a:t>
            </a:r>
            <a:r>
              <a:rPr lang="zh-CN" altLang="zh-CN" sz="2000" kern="100" dirty="0">
                <a:cs typeface="+mn-ea"/>
                <a:sym typeface="+mn-lt"/>
              </a:rPr>
              <a:t>感染的高危行为包括：</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1</a:t>
            </a:r>
            <a:r>
              <a:rPr lang="zh-CN" altLang="zh-CN" sz="2000" kern="100" dirty="0">
                <a:cs typeface="+mn-ea"/>
                <a:sym typeface="+mn-lt"/>
              </a:rPr>
              <a:t>）无保护的性行为；</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2</a:t>
            </a:r>
            <a:r>
              <a:rPr lang="zh-CN" altLang="zh-CN" sz="2000" kern="100" dirty="0">
                <a:cs typeface="+mn-ea"/>
                <a:sym typeface="+mn-lt"/>
              </a:rPr>
              <a:t>）多个性伙伴；</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3</a:t>
            </a:r>
            <a:r>
              <a:rPr lang="zh-CN" altLang="zh-CN" sz="2000" kern="100" dirty="0">
                <a:cs typeface="+mn-ea"/>
                <a:sym typeface="+mn-lt"/>
              </a:rPr>
              <a:t>）男</a:t>
            </a:r>
            <a:r>
              <a:rPr lang="en-US" altLang="zh-CN" sz="2000" kern="100" dirty="0">
                <a:cs typeface="+mn-ea"/>
                <a:sym typeface="+mn-lt"/>
              </a:rPr>
              <a:t>-</a:t>
            </a:r>
            <a:r>
              <a:rPr lang="zh-CN" altLang="zh-CN" sz="2000" kern="100" dirty="0">
                <a:cs typeface="+mn-ea"/>
                <a:sym typeface="+mn-lt"/>
              </a:rPr>
              <a:t>男同性性行为；</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4</a:t>
            </a:r>
            <a:r>
              <a:rPr lang="zh-CN" altLang="zh-CN" sz="2000" kern="100" dirty="0">
                <a:cs typeface="+mn-ea"/>
                <a:sym typeface="+mn-lt"/>
              </a:rPr>
              <a:t>）不安全的输血以及血液制品的使用；</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5</a:t>
            </a:r>
            <a:r>
              <a:rPr lang="zh-CN" altLang="zh-CN" sz="2000" kern="100" dirty="0">
                <a:cs typeface="+mn-ea"/>
                <a:sym typeface="+mn-lt"/>
              </a:rPr>
              <a:t>）共用注射器静脉吸毒；</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6</a:t>
            </a:r>
            <a:r>
              <a:rPr lang="zh-CN" altLang="zh-CN" sz="2000" kern="100" dirty="0">
                <a:cs typeface="+mn-ea"/>
                <a:sym typeface="+mn-lt"/>
              </a:rPr>
              <a:t>）使用未经严格消毒的手术、注射、针灸、拔牙、美容等进入人体的器械；</a:t>
            </a:r>
          </a:p>
          <a:p>
            <a:pPr indent="342900" algn="just">
              <a:lnSpc>
                <a:spcPct val="130000"/>
              </a:lnSpc>
            </a:pPr>
            <a:r>
              <a:rPr lang="en-US" altLang="zh-CN" sz="2000" kern="100" dirty="0" smtClean="0">
                <a:cs typeface="+mn-ea"/>
                <a:sym typeface="+mn-lt"/>
              </a:rPr>
              <a:t> </a:t>
            </a:r>
            <a:r>
              <a:rPr lang="zh-CN" altLang="zh-CN" sz="2000" kern="100" dirty="0" smtClean="0">
                <a:cs typeface="+mn-ea"/>
                <a:sym typeface="+mn-lt"/>
              </a:rPr>
              <a:t>（</a:t>
            </a:r>
            <a:r>
              <a:rPr lang="en-US" altLang="zh-CN" sz="2000" kern="100" dirty="0">
                <a:cs typeface="+mn-ea"/>
                <a:sym typeface="+mn-lt"/>
              </a:rPr>
              <a:t>7</a:t>
            </a:r>
            <a:r>
              <a:rPr lang="zh-CN" altLang="zh-CN" sz="2000" kern="100" dirty="0">
                <a:cs typeface="+mn-ea"/>
                <a:sym typeface="+mn-lt"/>
              </a:rPr>
              <a:t>）与他人共用剃须刀、牙刷</a:t>
            </a:r>
            <a:r>
              <a:rPr lang="zh-CN" altLang="zh-CN" sz="2000" kern="100" dirty="0" smtClean="0">
                <a:cs typeface="+mn-ea"/>
                <a:sym typeface="+mn-lt"/>
              </a:rPr>
              <a:t>；</a:t>
            </a:r>
            <a:endParaRPr lang="en-US" altLang="zh-CN" sz="2000" kern="100" dirty="0" smtClean="0">
              <a:cs typeface="+mn-ea"/>
              <a:sym typeface="+mn-lt"/>
            </a:endParaRPr>
          </a:p>
          <a:p>
            <a:pPr indent="342900" algn="just">
              <a:lnSpc>
                <a:spcPct val="130000"/>
              </a:lnSpc>
            </a:pPr>
            <a:r>
              <a:rPr lang="en-US" altLang="zh-CN" sz="2000" kern="100" dirty="0">
                <a:cs typeface="+mn-ea"/>
                <a:sym typeface="+mn-lt"/>
              </a:rPr>
              <a:t> </a:t>
            </a:r>
            <a:r>
              <a:rPr lang="zh-CN" altLang="zh-CN" sz="2000" kern="100" dirty="0" smtClean="0">
                <a:cs typeface="+mn-ea"/>
                <a:sym typeface="+mn-lt"/>
              </a:rPr>
              <a:t>（</a:t>
            </a:r>
            <a:r>
              <a:rPr lang="en-US" altLang="zh-CN" sz="2000" kern="100" dirty="0">
                <a:cs typeface="+mn-ea"/>
                <a:sym typeface="+mn-lt"/>
              </a:rPr>
              <a:t>8</a:t>
            </a:r>
            <a:r>
              <a:rPr lang="zh-CN" altLang="zh-CN" sz="2000" kern="100" dirty="0">
                <a:cs typeface="+mn-ea"/>
                <a:sym typeface="+mn-lt"/>
              </a:rPr>
              <a:t>）已感染艾滋病病毒的妇女妊娠、分娩和哺乳</a:t>
            </a:r>
            <a:r>
              <a:rPr lang="zh-CN" altLang="zh-CN" sz="2000" kern="100" dirty="0" smtClean="0">
                <a:cs typeface="+mn-ea"/>
                <a:sym typeface="+mn-lt"/>
              </a:rPr>
              <a:t>。</a:t>
            </a:r>
            <a:endParaRPr lang="en-US" altLang="zh-CN" sz="2000" kern="100" dirty="0" smtClean="0">
              <a:cs typeface="+mn-ea"/>
              <a:sym typeface="+mn-lt"/>
            </a:endParaRPr>
          </a:p>
          <a:p>
            <a:pPr indent="266700" algn="just">
              <a:lnSpc>
                <a:spcPct val="130000"/>
              </a:lnSpc>
            </a:pPr>
            <a:r>
              <a:rPr lang="en-US" altLang="zh-CN" sz="2000" kern="100" dirty="0">
                <a:cs typeface="+mn-ea"/>
                <a:sym typeface="+mn-lt"/>
              </a:rPr>
              <a:t> </a:t>
            </a:r>
            <a:r>
              <a:rPr lang="en-US" altLang="zh-CN" sz="2000" kern="100" dirty="0" smtClean="0">
                <a:cs typeface="+mn-ea"/>
                <a:sym typeface="+mn-lt"/>
              </a:rPr>
              <a:t> </a:t>
            </a:r>
            <a:r>
              <a:rPr lang="zh-CN" altLang="zh-CN" sz="2000" kern="100" dirty="0" smtClean="0">
                <a:cs typeface="+mn-ea"/>
                <a:sym typeface="+mn-lt"/>
              </a:rPr>
              <a:t>虽然</a:t>
            </a:r>
            <a:r>
              <a:rPr lang="zh-CN" altLang="zh-CN" sz="2000" kern="100" dirty="0">
                <a:cs typeface="+mn-ea"/>
                <a:sym typeface="+mn-lt"/>
              </a:rPr>
              <a:t>目前仍没有预防艾滋病的疫苗，但只要认识到什么是艾滋病毒感染的高危行为，并避免发生这些高危行为，预防艾滋病是可以完全做到的。</a:t>
            </a:r>
            <a:endParaRPr lang="zh-CN" altLang="zh-CN" sz="2000" kern="100" dirty="0">
              <a:effectLst/>
              <a:cs typeface="+mn-ea"/>
              <a:sym typeface="+mn-lt"/>
            </a:endParaRPr>
          </a:p>
        </p:txBody>
      </p:sp>
    </p:spTree>
    <p:extLst>
      <p:ext uri="{BB962C8B-B14F-4D97-AF65-F5344CB8AC3E}">
        <p14:creationId xmlns:p14="http://schemas.microsoft.com/office/powerpoint/2010/main" val="2301174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0247" y="1159075"/>
            <a:ext cx="10874341" cy="4093428"/>
          </a:xfrm>
          <a:prstGeom prst="rect">
            <a:avLst/>
          </a:prstGeom>
        </p:spPr>
        <p:txBody>
          <a:bodyPr wrap="square">
            <a:spAutoFit/>
          </a:bodyPr>
          <a:lstStyle/>
          <a:p>
            <a:pPr indent="342900" algn="just">
              <a:lnSpc>
                <a:spcPct val="130000"/>
              </a:lnSpc>
            </a:pPr>
            <a:r>
              <a:rPr lang="zh-CN" altLang="zh-CN" sz="2400" b="1" kern="100" dirty="0">
                <a:solidFill>
                  <a:srgbClr val="C00000"/>
                </a:solidFill>
                <a:cs typeface="+mn-ea"/>
                <a:sym typeface="+mn-lt"/>
              </a:rPr>
              <a:t>评分标准：</a:t>
            </a:r>
            <a:endParaRPr lang="zh-CN" altLang="zh-CN" sz="2400" kern="100" dirty="0">
              <a:solidFill>
                <a:srgbClr val="C00000"/>
              </a:solidFill>
              <a:cs typeface="+mn-ea"/>
              <a:sym typeface="+mn-lt"/>
            </a:endParaRPr>
          </a:p>
          <a:p>
            <a:pPr indent="342900" algn="just">
              <a:lnSpc>
                <a:spcPct val="130000"/>
              </a:lnSpc>
            </a:pPr>
            <a:r>
              <a:rPr lang="zh-CN" altLang="zh-CN" sz="2200" kern="100" dirty="0" smtClean="0">
                <a:cs typeface="+mn-ea"/>
                <a:sym typeface="+mn-lt"/>
              </a:rPr>
              <a:t>水平一：不能完全指出</a:t>
            </a:r>
            <a:r>
              <a:rPr lang="en-US" altLang="zh-CN" sz="2200" kern="100" dirty="0" smtClean="0">
                <a:cs typeface="+mn-ea"/>
                <a:sym typeface="+mn-lt"/>
              </a:rPr>
              <a:t>3</a:t>
            </a:r>
            <a:r>
              <a:rPr lang="zh-CN" altLang="zh-CN" sz="2200" kern="100" dirty="0" smtClean="0">
                <a:cs typeface="+mn-ea"/>
                <a:sym typeface="+mn-lt"/>
              </a:rPr>
              <a:t>位家庭成员感染艾滋病毒的主要途径，仅能指出</a:t>
            </a:r>
            <a:r>
              <a:rPr lang="en-US" altLang="zh-CN" sz="2200" kern="100" dirty="0" smtClean="0">
                <a:cs typeface="+mn-ea"/>
                <a:sym typeface="+mn-lt"/>
              </a:rPr>
              <a:t>1</a:t>
            </a:r>
            <a:r>
              <a:rPr lang="zh-CN" altLang="zh-CN" sz="2200" kern="100" dirty="0" smtClean="0">
                <a:cs typeface="+mn-ea"/>
                <a:sym typeface="+mn-lt"/>
              </a:rPr>
              <a:t>～</a:t>
            </a:r>
            <a:r>
              <a:rPr lang="en-US" altLang="zh-CN" sz="2200" kern="100" dirty="0" smtClean="0">
                <a:cs typeface="+mn-ea"/>
                <a:sym typeface="+mn-lt"/>
              </a:rPr>
              <a:t>2</a:t>
            </a:r>
            <a:r>
              <a:rPr lang="zh-CN" altLang="zh-CN" sz="2200" kern="100" dirty="0" smtClean="0">
                <a:cs typeface="+mn-ea"/>
                <a:sym typeface="+mn-lt"/>
              </a:rPr>
              <a:t>个艾滋病毒感染高危行为；</a:t>
            </a:r>
          </a:p>
          <a:p>
            <a:pPr indent="342900" algn="just">
              <a:lnSpc>
                <a:spcPct val="130000"/>
              </a:lnSpc>
            </a:pPr>
            <a:r>
              <a:rPr lang="zh-CN" altLang="zh-CN" sz="2200" kern="100" dirty="0" smtClean="0">
                <a:cs typeface="+mn-ea"/>
                <a:sym typeface="+mn-lt"/>
              </a:rPr>
              <a:t>水平二：能正确指出该家庭中</a:t>
            </a:r>
            <a:r>
              <a:rPr lang="en-US" altLang="zh-CN" sz="2200" kern="100" dirty="0" smtClean="0">
                <a:cs typeface="+mn-ea"/>
                <a:sym typeface="+mn-lt"/>
              </a:rPr>
              <a:t>3</a:t>
            </a:r>
            <a:r>
              <a:rPr lang="zh-CN" altLang="zh-CN" sz="2200" kern="100" dirty="0" smtClean="0">
                <a:cs typeface="+mn-ea"/>
                <a:sym typeface="+mn-lt"/>
              </a:rPr>
              <a:t>人的感染途径，并能指出</a:t>
            </a:r>
            <a:r>
              <a:rPr lang="en-US" altLang="zh-CN" sz="2200" kern="100" dirty="0" smtClean="0">
                <a:cs typeface="+mn-ea"/>
                <a:sym typeface="+mn-lt"/>
              </a:rPr>
              <a:t>1</a:t>
            </a:r>
            <a:r>
              <a:rPr lang="zh-CN" altLang="zh-CN" sz="2200" kern="100" dirty="0" smtClean="0">
                <a:cs typeface="+mn-ea"/>
                <a:sym typeface="+mn-lt"/>
              </a:rPr>
              <a:t>～</a:t>
            </a:r>
            <a:r>
              <a:rPr lang="en-US" altLang="zh-CN" sz="2200" kern="100" dirty="0" smtClean="0">
                <a:cs typeface="+mn-ea"/>
                <a:sym typeface="+mn-lt"/>
              </a:rPr>
              <a:t>2</a:t>
            </a:r>
            <a:r>
              <a:rPr lang="zh-CN" altLang="zh-CN" sz="2200" kern="100" dirty="0" smtClean="0">
                <a:cs typeface="+mn-ea"/>
                <a:sym typeface="+mn-lt"/>
              </a:rPr>
              <a:t>个艾滋病毒感染高危行为；</a:t>
            </a:r>
          </a:p>
          <a:p>
            <a:pPr indent="342900" algn="just">
              <a:lnSpc>
                <a:spcPct val="130000"/>
              </a:lnSpc>
            </a:pPr>
            <a:r>
              <a:rPr lang="zh-CN" altLang="zh-CN" sz="2200" kern="100" dirty="0" smtClean="0">
                <a:cs typeface="+mn-ea"/>
                <a:sym typeface="+mn-lt"/>
              </a:rPr>
              <a:t>水平三：能说出艾滋病感染的</a:t>
            </a:r>
            <a:r>
              <a:rPr lang="en-US" altLang="zh-CN" sz="2200" kern="100" dirty="0" smtClean="0">
                <a:cs typeface="+mn-ea"/>
                <a:sym typeface="+mn-lt"/>
              </a:rPr>
              <a:t>3</a:t>
            </a:r>
            <a:r>
              <a:rPr lang="zh-CN" altLang="zh-CN" sz="2200" kern="100" dirty="0" smtClean="0">
                <a:cs typeface="+mn-ea"/>
                <a:sym typeface="+mn-lt"/>
              </a:rPr>
              <a:t>个主要途径，并能指出</a:t>
            </a:r>
            <a:r>
              <a:rPr lang="en-US" altLang="zh-CN" sz="2200" kern="100" dirty="0" smtClean="0">
                <a:cs typeface="+mn-ea"/>
                <a:sym typeface="+mn-lt"/>
              </a:rPr>
              <a:t>3</a:t>
            </a:r>
            <a:r>
              <a:rPr lang="zh-CN" altLang="zh-CN" sz="2200" kern="100" dirty="0" smtClean="0">
                <a:cs typeface="+mn-ea"/>
                <a:sym typeface="+mn-lt"/>
              </a:rPr>
              <a:t>～</a:t>
            </a:r>
            <a:r>
              <a:rPr lang="en-US" altLang="zh-CN" sz="2200" kern="100" dirty="0" smtClean="0">
                <a:cs typeface="+mn-ea"/>
                <a:sym typeface="+mn-lt"/>
              </a:rPr>
              <a:t>4</a:t>
            </a:r>
            <a:r>
              <a:rPr lang="zh-CN" altLang="zh-CN" sz="2200" kern="100" dirty="0" smtClean="0">
                <a:cs typeface="+mn-ea"/>
                <a:sym typeface="+mn-lt"/>
              </a:rPr>
              <a:t>个艾滋病毒感染高危行为；</a:t>
            </a:r>
          </a:p>
          <a:p>
            <a:pPr indent="342900" algn="just">
              <a:lnSpc>
                <a:spcPct val="130000"/>
              </a:lnSpc>
            </a:pPr>
            <a:r>
              <a:rPr lang="zh-CN" altLang="zh-CN" sz="2200" kern="100" dirty="0" smtClean="0">
                <a:cs typeface="+mn-ea"/>
                <a:sym typeface="+mn-lt"/>
              </a:rPr>
              <a:t>水平四：能说出艾滋病感染的</a:t>
            </a:r>
            <a:r>
              <a:rPr lang="en-US" altLang="zh-CN" sz="2200" kern="100" dirty="0" smtClean="0">
                <a:cs typeface="+mn-ea"/>
                <a:sym typeface="+mn-lt"/>
              </a:rPr>
              <a:t>3</a:t>
            </a:r>
            <a:r>
              <a:rPr lang="zh-CN" altLang="zh-CN" sz="2200" kern="100" dirty="0" smtClean="0">
                <a:cs typeface="+mn-ea"/>
                <a:sym typeface="+mn-lt"/>
              </a:rPr>
              <a:t>个主要途径，并能指出</a:t>
            </a:r>
            <a:r>
              <a:rPr lang="en-US" altLang="zh-CN" sz="2200" kern="100" dirty="0" smtClean="0">
                <a:cs typeface="+mn-ea"/>
                <a:sym typeface="+mn-lt"/>
              </a:rPr>
              <a:t>5</a:t>
            </a:r>
            <a:r>
              <a:rPr lang="zh-CN" altLang="zh-CN" sz="2200" kern="100" dirty="0" smtClean="0">
                <a:cs typeface="+mn-ea"/>
                <a:sym typeface="+mn-lt"/>
              </a:rPr>
              <a:t>～</a:t>
            </a:r>
            <a:r>
              <a:rPr lang="en-US" altLang="zh-CN" sz="2200" kern="100" dirty="0" smtClean="0">
                <a:cs typeface="+mn-ea"/>
                <a:sym typeface="+mn-lt"/>
              </a:rPr>
              <a:t>6</a:t>
            </a:r>
            <a:r>
              <a:rPr lang="zh-CN" altLang="zh-CN" sz="2200" kern="100" dirty="0" smtClean="0">
                <a:cs typeface="+mn-ea"/>
                <a:sym typeface="+mn-lt"/>
              </a:rPr>
              <a:t>个艾滋病毒感染高危行为；</a:t>
            </a:r>
          </a:p>
          <a:p>
            <a:pPr indent="342900" algn="just">
              <a:lnSpc>
                <a:spcPct val="130000"/>
              </a:lnSpc>
            </a:pPr>
            <a:r>
              <a:rPr lang="zh-CN" altLang="zh-CN" sz="2200" kern="100" dirty="0" smtClean="0">
                <a:cs typeface="+mn-ea"/>
                <a:sym typeface="+mn-lt"/>
              </a:rPr>
              <a:t>水平五：能说出艾滋病感染的</a:t>
            </a:r>
            <a:r>
              <a:rPr lang="en-US" altLang="zh-CN" sz="2200" kern="100" dirty="0" smtClean="0">
                <a:cs typeface="+mn-ea"/>
                <a:sym typeface="+mn-lt"/>
              </a:rPr>
              <a:t>3</a:t>
            </a:r>
            <a:r>
              <a:rPr lang="zh-CN" altLang="zh-CN" sz="2200" kern="100" dirty="0" smtClean="0">
                <a:cs typeface="+mn-ea"/>
                <a:sym typeface="+mn-lt"/>
              </a:rPr>
              <a:t>个主要途径，并能指出</a:t>
            </a:r>
            <a:r>
              <a:rPr lang="en-US" altLang="zh-CN" sz="2200" kern="100" dirty="0" smtClean="0">
                <a:cs typeface="+mn-ea"/>
                <a:sym typeface="+mn-lt"/>
              </a:rPr>
              <a:t>7</a:t>
            </a:r>
            <a:r>
              <a:rPr lang="zh-CN" altLang="zh-CN" sz="2200" kern="100" dirty="0" smtClean="0">
                <a:cs typeface="+mn-ea"/>
                <a:sym typeface="+mn-lt"/>
              </a:rPr>
              <a:t>个及以上的艾滋病毒感染高危行为，并能回答出避免高危行为的意义。</a:t>
            </a:r>
            <a:endParaRPr lang="zh-CN" altLang="zh-CN" sz="2200" kern="100" dirty="0">
              <a:effectLst/>
              <a:cs typeface="+mn-ea"/>
              <a:sym typeface="+mn-lt"/>
            </a:endParaRPr>
          </a:p>
        </p:txBody>
      </p:sp>
    </p:spTree>
    <p:extLst>
      <p:ext uri="{BB962C8B-B14F-4D97-AF65-F5344CB8AC3E}">
        <p14:creationId xmlns:p14="http://schemas.microsoft.com/office/powerpoint/2010/main" val="169915057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图示 24">
            <a:extLst>
              <a:ext uri="{FF2B5EF4-FFF2-40B4-BE49-F238E27FC236}">
                <a16:creationId xmlns:a16="http://schemas.microsoft.com/office/drawing/2014/main" id="{42E59A85-FA47-43FC-B0D4-15375734AA0A}"/>
              </a:ext>
            </a:extLst>
          </p:cNvPr>
          <p:cNvGraphicFramePr/>
          <p:nvPr>
            <p:extLst>
              <p:ext uri="{D42A27DB-BD31-4B8C-83A1-F6EECF244321}">
                <p14:modId xmlns:p14="http://schemas.microsoft.com/office/powerpoint/2010/main" val="2063047739"/>
              </p:ext>
            </p:extLst>
          </p:nvPr>
        </p:nvGraphicFramePr>
        <p:xfrm>
          <a:off x="6281989" y="1520974"/>
          <a:ext cx="4587339" cy="3816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图示 25">
            <a:extLst>
              <a:ext uri="{FF2B5EF4-FFF2-40B4-BE49-F238E27FC236}">
                <a16:creationId xmlns:a16="http://schemas.microsoft.com/office/drawing/2014/main" id="{D7EA105D-24C2-49C4-B831-AC8DA8DFD38A}"/>
              </a:ext>
            </a:extLst>
          </p:cNvPr>
          <p:cNvGraphicFramePr/>
          <p:nvPr>
            <p:extLst>
              <p:ext uri="{D42A27DB-BD31-4B8C-83A1-F6EECF244321}">
                <p14:modId xmlns:p14="http://schemas.microsoft.com/office/powerpoint/2010/main" val="248852146"/>
              </p:ext>
            </p:extLst>
          </p:nvPr>
        </p:nvGraphicFramePr>
        <p:xfrm>
          <a:off x="762446" y="1482117"/>
          <a:ext cx="5709805" cy="38937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箭头: 右 26">
            <a:extLst>
              <a:ext uri="{FF2B5EF4-FFF2-40B4-BE49-F238E27FC236}">
                <a16:creationId xmlns:a16="http://schemas.microsoft.com/office/drawing/2014/main" id="{15720771-FC40-4084-BC7D-32EF3C412BD8}"/>
              </a:ext>
            </a:extLst>
          </p:cNvPr>
          <p:cNvSpPr/>
          <p:nvPr/>
        </p:nvSpPr>
        <p:spPr>
          <a:xfrm>
            <a:off x="5694839" y="3153569"/>
            <a:ext cx="935037" cy="550862"/>
          </a:xfrm>
          <a:prstGeom prst="rightArrow">
            <a:avLst/>
          </a:prstGeom>
          <a:solidFill>
            <a:srgbClr val="FDDDD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a:cs typeface="+mn-ea"/>
              <a:sym typeface="+mn-lt"/>
            </a:endParaRPr>
          </a:p>
        </p:txBody>
      </p:sp>
      <p:sp>
        <p:nvSpPr>
          <p:cNvPr id="5" name="Rectangle 2"/>
          <p:cNvSpPr txBox="1">
            <a:spLocks noChangeArrowheads="1"/>
          </p:cNvSpPr>
          <p:nvPr/>
        </p:nvSpPr>
        <p:spPr>
          <a:xfrm>
            <a:off x="959822" y="133766"/>
            <a:ext cx="8990573" cy="698819"/>
          </a:xfrm>
          <a:prstGeom prst="rect">
            <a:avLst/>
          </a:prstGeom>
        </p:spPr>
        <p:txBody>
          <a:bodyPr lIns="121899" tIns="60949" rIns="121899" bIns="60949"/>
          <a:lstStyle>
            <a:defPPr>
              <a:defRPr lang="zh-CN"/>
            </a:defPPr>
            <a:lvl1pPr>
              <a:lnSpc>
                <a:spcPct val="130000"/>
              </a:lnSpc>
              <a:defRPr sz="3200" b="1" kern="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defRPr>
            </a:lvl1pPr>
          </a:lstStyle>
          <a:p>
            <a:r>
              <a:rPr lang="zh-CN" altLang="en-US" dirty="0" smtClean="0">
                <a:sym typeface="+mn-lt"/>
              </a:rPr>
              <a:t>学习领域（</a:t>
            </a:r>
            <a:r>
              <a:rPr lang="en-US" altLang="zh-CN" dirty="0" smtClean="0">
                <a:sym typeface="+mn-lt"/>
              </a:rPr>
              <a:t>2001</a:t>
            </a:r>
            <a:r>
              <a:rPr lang="zh-CN" altLang="en-US" dirty="0" smtClean="0">
                <a:sym typeface="+mn-lt"/>
              </a:rPr>
              <a:t>）</a:t>
            </a:r>
            <a:r>
              <a:rPr lang="en-US" altLang="zh-CN" dirty="0" smtClean="0">
                <a:sym typeface="+mn-lt"/>
              </a:rPr>
              <a:t>——</a:t>
            </a:r>
            <a:r>
              <a:rPr lang="zh-CN" altLang="en-US" dirty="0">
                <a:sym typeface="+mn-lt"/>
              </a:rPr>
              <a:t>学科核心</a:t>
            </a:r>
            <a:r>
              <a:rPr lang="zh-CN" altLang="en-US" dirty="0" smtClean="0">
                <a:sym typeface="+mn-lt"/>
              </a:rPr>
              <a:t>素养（</a:t>
            </a:r>
            <a:r>
              <a:rPr lang="en-US" altLang="zh-CN" dirty="0" smtClean="0">
                <a:sym typeface="+mn-lt"/>
              </a:rPr>
              <a:t>2017</a:t>
            </a:r>
            <a:r>
              <a:rPr lang="zh-CN" altLang="en-US" dirty="0" smtClean="0">
                <a:sym typeface="+mn-lt"/>
              </a:rPr>
              <a:t>）</a:t>
            </a:r>
            <a:r>
              <a:rPr lang="zh-CN" altLang="en-US" dirty="0">
                <a:sym typeface="+mn-lt"/>
              </a:rPr>
              <a:t/>
            </a:r>
            <a:br>
              <a:rPr lang="zh-CN" altLang="en-US" dirty="0">
                <a:sym typeface="+mn-lt"/>
              </a:rPr>
            </a:br>
            <a:endParaRPr lang="zh-CN" altLang="en-US" dirty="0">
              <a:sym typeface="+mn-lt"/>
            </a:endParaRPr>
          </a:p>
        </p:txBody>
      </p:sp>
    </p:spTree>
    <p:extLst>
      <p:ext uri="{BB962C8B-B14F-4D97-AF65-F5344CB8AC3E}">
        <p14:creationId xmlns:p14="http://schemas.microsoft.com/office/powerpoint/2010/main" val="1560650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a:grpSpLocks/>
          </p:cNvGrpSpPr>
          <p:nvPr/>
        </p:nvGrpSpPr>
        <p:grpSpPr bwMode="auto">
          <a:xfrm>
            <a:off x="103168" y="2104899"/>
            <a:ext cx="11958203" cy="3859608"/>
            <a:chOff x="103910" y="2643182"/>
            <a:chExt cx="8968684" cy="3857652"/>
          </a:xfrm>
        </p:grpSpPr>
        <p:sp>
          <p:nvSpPr>
            <p:cNvPr id="5" name="圆角矩形 4"/>
            <p:cNvSpPr/>
            <p:nvPr/>
          </p:nvSpPr>
          <p:spPr>
            <a:xfrm>
              <a:off x="103910" y="2643182"/>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学期结束</a:t>
              </a:r>
            </a:p>
          </p:txBody>
        </p:sp>
        <p:cxnSp>
          <p:nvCxnSpPr>
            <p:cNvPr id="9" name="直接箭头连接符 8"/>
            <p:cNvCxnSpPr/>
            <p:nvPr/>
          </p:nvCxnSpPr>
          <p:spPr>
            <a:xfrm>
              <a:off x="1643068" y="2926584"/>
              <a:ext cx="214314" cy="21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圆角矩形 11"/>
            <p:cNvSpPr/>
            <p:nvPr/>
          </p:nvSpPr>
          <p:spPr>
            <a:xfrm>
              <a:off x="1889853" y="2643182"/>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综合评分</a:t>
              </a:r>
            </a:p>
          </p:txBody>
        </p:sp>
        <p:cxnSp>
          <p:nvCxnSpPr>
            <p:cNvPr id="13" name="直接箭头连接符 12"/>
            <p:cNvCxnSpPr/>
            <p:nvPr/>
          </p:nvCxnSpPr>
          <p:spPr>
            <a:xfrm>
              <a:off x="3429012" y="2926584"/>
              <a:ext cx="214313" cy="21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3675796" y="2643182"/>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学分认定</a:t>
              </a:r>
            </a:p>
          </p:txBody>
        </p:sp>
        <p:cxnSp>
          <p:nvCxnSpPr>
            <p:cNvPr id="15" name="直接箭头连接符 14"/>
            <p:cNvCxnSpPr/>
            <p:nvPr/>
          </p:nvCxnSpPr>
          <p:spPr>
            <a:xfrm>
              <a:off x="5214956" y="2926584"/>
              <a:ext cx="214314" cy="21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5500707" y="2643182"/>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高于</a:t>
              </a:r>
              <a:r>
                <a:rPr lang="en-US" altLang="zh-CN" sz="2700" b="1" dirty="0">
                  <a:solidFill>
                    <a:srgbClr val="6600CC"/>
                  </a:solidFill>
                  <a:cs typeface="+mn-ea"/>
                  <a:sym typeface="+mn-lt"/>
                </a:rPr>
                <a:t>60</a:t>
              </a:r>
              <a:r>
                <a:rPr lang="zh-CN" altLang="en-US" sz="2700" b="1" dirty="0">
                  <a:solidFill>
                    <a:srgbClr val="6600CC"/>
                  </a:solidFill>
                  <a:cs typeface="+mn-ea"/>
                  <a:sym typeface="+mn-lt"/>
                </a:rPr>
                <a:t>分</a:t>
              </a:r>
            </a:p>
          </p:txBody>
        </p:sp>
        <p:cxnSp>
          <p:nvCxnSpPr>
            <p:cNvPr id="17" name="直接箭头连接符 16"/>
            <p:cNvCxnSpPr/>
            <p:nvPr/>
          </p:nvCxnSpPr>
          <p:spPr>
            <a:xfrm>
              <a:off x="7000900" y="2926584"/>
              <a:ext cx="214313" cy="21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7286651" y="2643182"/>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获得学分</a:t>
              </a:r>
            </a:p>
          </p:txBody>
        </p:sp>
        <p:cxnSp>
          <p:nvCxnSpPr>
            <p:cNvPr id="19" name="直接箭头连接符 18"/>
            <p:cNvCxnSpPr/>
            <p:nvPr/>
          </p:nvCxnSpPr>
          <p:spPr>
            <a:xfrm rot="5400000">
              <a:off x="4222880" y="3349039"/>
              <a:ext cx="279172"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圆角矩形 21"/>
            <p:cNvSpPr/>
            <p:nvPr/>
          </p:nvSpPr>
          <p:spPr>
            <a:xfrm>
              <a:off x="3714763" y="3499732"/>
              <a:ext cx="1428755" cy="501242"/>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低于</a:t>
              </a:r>
              <a:r>
                <a:rPr lang="en-US" altLang="zh-CN" sz="2700" b="1" dirty="0">
                  <a:solidFill>
                    <a:srgbClr val="6600CC"/>
                  </a:solidFill>
                  <a:cs typeface="+mn-ea"/>
                  <a:sym typeface="+mn-lt"/>
                </a:rPr>
                <a:t>60</a:t>
              </a:r>
              <a:r>
                <a:rPr lang="zh-CN" altLang="en-US" sz="2700" b="1" dirty="0">
                  <a:solidFill>
                    <a:srgbClr val="6600CC"/>
                  </a:solidFill>
                  <a:cs typeface="+mn-ea"/>
                  <a:sym typeface="+mn-lt"/>
                </a:rPr>
                <a:t>分</a:t>
              </a:r>
            </a:p>
          </p:txBody>
        </p:sp>
        <p:cxnSp>
          <p:nvCxnSpPr>
            <p:cNvPr id="23" name="直接箭头连接符 22"/>
            <p:cNvCxnSpPr/>
            <p:nvPr/>
          </p:nvCxnSpPr>
          <p:spPr>
            <a:xfrm rot="5400000">
              <a:off x="4223937" y="4206647"/>
              <a:ext cx="277057"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圆角矩形 23"/>
            <p:cNvSpPr/>
            <p:nvPr/>
          </p:nvSpPr>
          <p:spPr>
            <a:xfrm>
              <a:off x="3714763" y="4358398"/>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开学补考</a:t>
              </a:r>
            </a:p>
          </p:txBody>
        </p:sp>
        <p:cxnSp>
          <p:nvCxnSpPr>
            <p:cNvPr id="25" name="直接箭头连接符 24"/>
            <p:cNvCxnSpPr/>
            <p:nvPr/>
          </p:nvCxnSpPr>
          <p:spPr>
            <a:xfrm rot="5400000">
              <a:off x="4223936" y="5063199"/>
              <a:ext cx="277058"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714763" y="5214950"/>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低于</a:t>
              </a:r>
              <a:r>
                <a:rPr lang="en-US" altLang="zh-CN" sz="2700" b="1" dirty="0">
                  <a:solidFill>
                    <a:srgbClr val="6600CC"/>
                  </a:solidFill>
                  <a:cs typeface="+mn-ea"/>
                  <a:sym typeface="+mn-lt"/>
                </a:rPr>
                <a:t>60</a:t>
              </a:r>
              <a:r>
                <a:rPr lang="zh-CN" altLang="en-US" sz="2700" b="1" dirty="0">
                  <a:solidFill>
                    <a:srgbClr val="6600CC"/>
                  </a:solidFill>
                  <a:cs typeface="+mn-ea"/>
                  <a:sym typeface="+mn-lt"/>
                </a:rPr>
                <a:t>分</a:t>
              </a:r>
            </a:p>
          </p:txBody>
        </p:sp>
        <p:cxnSp>
          <p:nvCxnSpPr>
            <p:cNvPr id="33" name="直接箭头连接符 32"/>
            <p:cNvCxnSpPr/>
            <p:nvPr/>
          </p:nvCxnSpPr>
          <p:spPr>
            <a:xfrm rot="5400000">
              <a:off x="4222880" y="5848899"/>
              <a:ext cx="279172"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3714763" y="6001708"/>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毕业补考</a:t>
              </a:r>
            </a:p>
          </p:txBody>
        </p:sp>
        <p:cxnSp>
          <p:nvCxnSpPr>
            <p:cNvPr id="35" name="直接箭头连接符 34"/>
            <p:cNvCxnSpPr/>
            <p:nvPr/>
          </p:nvCxnSpPr>
          <p:spPr>
            <a:xfrm rot="5400000" flipH="1" flipV="1">
              <a:off x="5000640" y="3428532"/>
              <a:ext cx="1285884" cy="8572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143518" y="6285110"/>
              <a:ext cx="214313" cy="21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圆角矩形 38"/>
            <p:cNvSpPr/>
            <p:nvPr/>
          </p:nvSpPr>
          <p:spPr>
            <a:xfrm>
              <a:off x="5429269" y="6001708"/>
              <a:ext cx="1428755"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低于</a:t>
              </a:r>
              <a:r>
                <a:rPr lang="en-US" altLang="zh-CN" sz="2700" b="1" dirty="0">
                  <a:solidFill>
                    <a:srgbClr val="6600CC"/>
                  </a:solidFill>
                  <a:cs typeface="+mn-ea"/>
                  <a:sym typeface="+mn-lt"/>
                </a:rPr>
                <a:t>60</a:t>
              </a:r>
              <a:r>
                <a:rPr lang="zh-CN" altLang="en-US" sz="2700" b="1" dirty="0">
                  <a:solidFill>
                    <a:srgbClr val="6600CC"/>
                  </a:solidFill>
                  <a:cs typeface="+mn-ea"/>
                  <a:sym typeface="+mn-lt"/>
                </a:rPr>
                <a:t>分</a:t>
              </a:r>
            </a:p>
          </p:txBody>
        </p:sp>
        <p:cxnSp>
          <p:nvCxnSpPr>
            <p:cNvPr id="40" name="直接箭头连接符 39"/>
            <p:cNvCxnSpPr/>
            <p:nvPr/>
          </p:nvCxnSpPr>
          <p:spPr>
            <a:xfrm>
              <a:off x="7000900" y="6285110"/>
              <a:ext cx="214313" cy="211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圆角矩形 40"/>
            <p:cNvSpPr/>
            <p:nvPr/>
          </p:nvSpPr>
          <p:spPr>
            <a:xfrm>
              <a:off x="7286651" y="6001708"/>
              <a:ext cx="1785943" cy="49912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30000"/>
                </a:lnSpc>
                <a:defRPr/>
              </a:pPr>
              <a:r>
                <a:rPr lang="zh-CN" altLang="en-US" sz="2700" b="1" dirty="0">
                  <a:solidFill>
                    <a:srgbClr val="6600CC"/>
                  </a:solidFill>
                  <a:cs typeface="+mn-ea"/>
                  <a:sym typeface="+mn-lt"/>
                </a:rPr>
                <a:t>不能正常毕业</a:t>
              </a:r>
            </a:p>
          </p:txBody>
        </p:sp>
      </p:grpSp>
      <p:sp>
        <p:nvSpPr>
          <p:cNvPr id="27" name="Rectangle 2"/>
          <p:cNvSpPr txBox="1">
            <a:spLocks noChangeArrowheads="1"/>
          </p:cNvSpPr>
          <p:nvPr/>
        </p:nvSpPr>
        <p:spPr bwMode="auto">
          <a:xfrm>
            <a:off x="726622" y="166630"/>
            <a:ext cx="10858500" cy="719445"/>
          </a:xfrm>
          <a:prstGeom prst="rect">
            <a:avLst/>
          </a:prstGeom>
          <a:noFill/>
          <a:ln w="9525">
            <a:noFill/>
            <a:miter lim="800000"/>
            <a:headEnd/>
            <a:tailEnd/>
          </a:ln>
          <a:effectLst/>
        </p:spPr>
        <p:txBody>
          <a:bodyPr lIns="121899" tIns="60949" rIns="121899" bIns="60949" anchor="ctr"/>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（三）高中阶段性学业水平评定的过程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278192819"/>
              </p:ext>
            </p:extLst>
          </p:nvPr>
        </p:nvGraphicFramePr>
        <p:xfrm>
          <a:off x="646641" y="2733984"/>
          <a:ext cx="10898718" cy="2747251"/>
        </p:xfrm>
        <a:graphic>
          <a:graphicData uri="http://schemas.openxmlformats.org/drawingml/2006/table">
            <a:tbl>
              <a:tblPr/>
              <a:tblGrid>
                <a:gridCol w="1172704">
                  <a:extLst>
                    <a:ext uri="{9D8B030D-6E8A-4147-A177-3AD203B41FA5}">
                      <a16:colId xmlns:a16="http://schemas.microsoft.com/office/drawing/2014/main" val="20000"/>
                    </a:ext>
                  </a:extLst>
                </a:gridCol>
                <a:gridCol w="1401575">
                  <a:extLst>
                    <a:ext uri="{9D8B030D-6E8A-4147-A177-3AD203B41FA5}">
                      <a16:colId xmlns:a16="http://schemas.microsoft.com/office/drawing/2014/main" val="20001"/>
                    </a:ext>
                  </a:extLst>
                </a:gridCol>
                <a:gridCol w="2171892">
                  <a:extLst>
                    <a:ext uri="{9D8B030D-6E8A-4147-A177-3AD203B41FA5}">
                      <a16:colId xmlns:a16="http://schemas.microsoft.com/office/drawing/2014/main" val="20002"/>
                    </a:ext>
                  </a:extLst>
                </a:gridCol>
                <a:gridCol w="2122201">
                  <a:extLst>
                    <a:ext uri="{9D8B030D-6E8A-4147-A177-3AD203B41FA5}">
                      <a16:colId xmlns:a16="http://schemas.microsoft.com/office/drawing/2014/main" val="20003"/>
                    </a:ext>
                  </a:extLst>
                </a:gridCol>
                <a:gridCol w="2386819">
                  <a:extLst>
                    <a:ext uri="{9D8B030D-6E8A-4147-A177-3AD203B41FA5}">
                      <a16:colId xmlns:a16="http://schemas.microsoft.com/office/drawing/2014/main" val="20004"/>
                    </a:ext>
                  </a:extLst>
                </a:gridCol>
                <a:gridCol w="1643527">
                  <a:extLst>
                    <a:ext uri="{9D8B030D-6E8A-4147-A177-3AD203B41FA5}">
                      <a16:colId xmlns:a16="http://schemas.microsoft.com/office/drawing/2014/main" val="20005"/>
                    </a:ext>
                  </a:extLst>
                </a:gridCol>
              </a:tblGrid>
              <a:tr h="1061495">
                <a:tc>
                  <a:txBody>
                    <a:bodyPr/>
                    <a:lstStyle/>
                    <a:p>
                      <a:pPr algn="ctr">
                        <a:lnSpc>
                          <a:spcPct val="130000"/>
                        </a:lnSpc>
                        <a:spcBef>
                          <a:spcPts val="0"/>
                        </a:spcBef>
                        <a:spcAft>
                          <a:spcPts val="0"/>
                        </a:spcAft>
                      </a:pPr>
                      <a:r>
                        <a:rPr lang="zh-CN" sz="2000" b="1" kern="100" dirty="0">
                          <a:solidFill>
                            <a:srgbClr val="000000"/>
                          </a:solidFill>
                          <a:latin typeface="+mn-lt"/>
                          <a:ea typeface="+mn-ea"/>
                          <a:cs typeface="+mn-ea"/>
                          <a:sym typeface="+mn-lt"/>
                        </a:rPr>
                        <a:t>总分</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90</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80</a:t>
                      </a: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90</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70</a:t>
                      </a: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80</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60</a:t>
                      </a: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70</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60</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842878">
                <a:tc>
                  <a:txBody>
                    <a:bodyPr/>
                    <a:lstStyle/>
                    <a:p>
                      <a:pPr algn="ctr">
                        <a:lnSpc>
                          <a:spcPct val="130000"/>
                        </a:lnSpc>
                        <a:spcBef>
                          <a:spcPts val="0"/>
                        </a:spcBef>
                        <a:spcAft>
                          <a:spcPts val="0"/>
                        </a:spcAft>
                      </a:pPr>
                      <a:r>
                        <a:rPr lang="zh-CN" sz="2000" b="1" kern="100" dirty="0">
                          <a:solidFill>
                            <a:srgbClr val="000000"/>
                          </a:solidFill>
                          <a:latin typeface="+mn-lt"/>
                          <a:ea typeface="+mn-ea"/>
                          <a:cs typeface="+mn-ea"/>
                          <a:sym typeface="+mn-lt"/>
                        </a:rPr>
                        <a:t>等第</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a:solidFill>
                            <a:srgbClr val="000000"/>
                          </a:solidFill>
                          <a:latin typeface="+mn-lt"/>
                          <a:ea typeface="+mn-ea"/>
                          <a:cs typeface="+mn-ea"/>
                          <a:sym typeface="+mn-lt"/>
                        </a:rPr>
                        <a:t>A</a:t>
                      </a:r>
                      <a:endParaRPr lang="zh-CN" sz="2000" kern="10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a:solidFill>
                            <a:srgbClr val="000000"/>
                          </a:solidFill>
                          <a:latin typeface="+mn-lt"/>
                          <a:ea typeface="+mn-ea"/>
                          <a:cs typeface="+mn-ea"/>
                          <a:sym typeface="+mn-lt"/>
                        </a:rPr>
                        <a:t>B</a:t>
                      </a:r>
                      <a:endParaRPr lang="zh-CN" sz="2000" kern="10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C</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D</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a:solidFill>
                            <a:srgbClr val="000000"/>
                          </a:solidFill>
                          <a:latin typeface="+mn-lt"/>
                          <a:ea typeface="+mn-ea"/>
                          <a:cs typeface="+mn-ea"/>
                          <a:sym typeface="+mn-lt"/>
                        </a:rPr>
                        <a:t>E</a:t>
                      </a:r>
                      <a:endParaRPr lang="zh-CN" sz="2000" kern="10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842878">
                <a:tc>
                  <a:txBody>
                    <a:bodyPr/>
                    <a:lstStyle/>
                    <a:p>
                      <a:pPr algn="ctr">
                        <a:lnSpc>
                          <a:spcPct val="130000"/>
                        </a:lnSpc>
                        <a:spcBef>
                          <a:spcPts val="0"/>
                        </a:spcBef>
                        <a:spcAft>
                          <a:spcPts val="0"/>
                        </a:spcAft>
                      </a:pPr>
                      <a:r>
                        <a:rPr lang="zh-CN" sz="2000" b="1" kern="100">
                          <a:solidFill>
                            <a:srgbClr val="000000"/>
                          </a:solidFill>
                          <a:latin typeface="+mn-lt"/>
                          <a:ea typeface="+mn-ea"/>
                          <a:cs typeface="+mn-ea"/>
                          <a:sym typeface="+mn-lt"/>
                        </a:rPr>
                        <a:t>积分</a:t>
                      </a:r>
                      <a:endParaRPr lang="zh-CN" sz="2000" kern="10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a:solidFill>
                            <a:srgbClr val="000000"/>
                          </a:solidFill>
                          <a:latin typeface="+mn-lt"/>
                          <a:ea typeface="+mn-ea"/>
                          <a:cs typeface="+mn-ea"/>
                          <a:sym typeface="+mn-lt"/>
                        </a:rPr>
                        <a:t>5</a:t>
                      </a:r>
                      <a:endParaRPr lang="zh-CN" sz="2000" kern="10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4</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3</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2</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1</a:t>
                      </a:r>
                      <a:endParaRPr lang="zh-CN" sz="2000" kern="100" dirty="0">
                        <a:latin typeface="+mn-lt"/>
                        <a:ea typeface="+mn-ea"/>
                        <a:cs typeface="+mn-ea"/>
                        <a:sym typeface="+mn-lt"/>
                      </a:endParaRPr>
                    </a:p>
                  </a:txBody>
                  <a:tcPr marL="91452" marR="91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bl>
          </a:graphicData>
        </a:graphic>
      </p:graphicFrame>
      <p:sp>
        <p:nvSpPr>
          <p:cNvPr id="53282" name="Rectangle 6"/>
          <p:cNvSpPr>
            <a:spLocks noChangeArrowheads="1"/>
          </p:cNvSpPr>
          <p:nvPr/>
        </p:nvSpPr>
        <p:spPr bwMode="auto">
          <a:xfrm>
            <a:off x="3016171" y="1560542"/>
            <a:ext cx="6159657" cy="605143"/>
          </a:xfrm>
          <a:prstGeom prst="rect">
            <a:avLst/>
          </a:prstGeom>
          <a:noFill/>
          <a:ln w="9525">
            <a:noFill/>
            <a:miter lim="800000"/>
            <a:headEnd/>
            <a:tailEnd/>
          </a:ln>
        </p:spPr>
        <p:txBody>
          <a:bodyPr wrap="none" lIns="121899" tIns="60949" rIns="121899" bIns="60949" anchor="ctr">
            <a:spAutoFit/>
          </a:bodyPr>
          <a:lstStyle/>
          <a:p>
            <a:pPr algn="ctr" eaLnBrk="1" hangingPunct="1">
              <a:lnSpc>
                <a:spcPct val="130000"/>
              </a:lnSpc>
            </a:pPr>
            <a:r>
              <a:rPr lang="zh-CN" altLang="zh-CN" sz="2700" b="1" dirty="0">
                <a:solidFill>
                  <a:srgbClr val="000000"/>
                </a:solidFill>
                <a:cs typeface="+mn-ea"/>
                <a:sym typeface="+mn-lt"/>
              </a:rPr>
              <a:t>每个模块百分制成绩与等第评定转换表</a:t>
            </a:r>
            <a:endParaRPr lang="zh-CN" altLang="zh-CN" sz="2700" dirty="0">
              <a:cs typeface="+mn-ea"/>
              <a:sym typeface="+mn-lt"/>
            </a:endParaRPr>
          </a:p>
        </p:txBody>
      </p:sp>
      <p:sp>
        <p:nvSpPr>
          <p:cNvPr id="8" name="Rectangle 2"/>
          <p:cNvSpPr txBox="1">
            <a:spLocks noChangeArrowheads="1"/>
          </p:cNvSpPr>
          <p:nvPr/>
        </p:nvSpPr>
        <p:spPr bwMode="auto">
          <a:xfrm>
            <a:off x="722451" y="172175"/>
            <a:ext cx="11239500" cy="717328"/>
          </a:xfrm>
          <a:prstGeom prst="rect">
            <a:avLst/>
          </a:prstGeom>
          <a:noFill/>
          <a:ln w="9525">
            <a:noFill/>
            <a:miter lim="800000"/>
            <a:headEnd/>
            <a:tailEnd/>
          </a:ln>
          <a:effectLst/>
        </p:spPr>
        <p:txBody>
          <a:bodyPr lIns="121899" tIns="60949" rIns="121899" bIns="60949" anchor="ctr"/>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（四）高中阶段性学业水平成绩与等第的转换</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82"/>
                                        </p:tgtEl>
                                        <p:attrNameLst>
                                          <p:attrName>style.visibility</p:attrName>
                                        </p:attrNameLst>
                                      </p:cBhvr>
                                      <p:to>
                                        <p:strVal val="visible"/>
                                      </p:to>
                                    </p:set>
                                    <p:animEffect transition="in" filter="fade">
                                      <p:cBhvr>
                                        <p:cTn id="7" dur="1000"/>
                                        <p:tgtEl>
                                          <p:spTgt spid="5328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571461" y="1699212"/>
            <a:ext cx="11144328" cy="1334574"/>
          </a:xfrm>
          <a:prstGeom prst="rect">
            <a:avLst/>
          </a:prstGeom>
          <a:solidFill>
            <a:schemeClr val="accent4">
              <a:lumMod val="20000"/>
              <a:lumOff val="80000"/>
            </a:schemeClr>
          </a:solidFill>
          <a:ln>
            <a:headEnd/>
            <a:tailEnd/>
          </a:ln>
        </p:spPr>
        <p:style>
          <a:lnRef idx="0">
            <a:schemeClr val="accent1"/>
          </a:lnRef>
          <a:fillRef idx="3">
            <a:schemeClr val="accent1"/>
          </a:fillRef>
          <a:effectRef idx="3">
            <a:schemeClr val="accent1"/>
          </a:effectRef>
          <a:fontRef idx="minor">
            <a:schemeClr val="lt1"/>
          </a:fontRef>
        </p:style>
        <p:txBody>
          <a:bodyPr lIns="121899" tIns="60949" rIns="121899" bIns="60949">
            <a:spAutoFit/>
          </a:bodyPr>
          <a:lstStyle/>
          <a:p>
            <a:pPr indent="609493" algn="ctr">
              <a:lnSpc>
                <a:spcPct val="130000"/>
              </a:lnSpc>
              <a:defRPr/>
            </a:pPr>
            <a:r>
              <a:rPr lang="zh-CN" altLang="en-US" sz="3200" dirty="0">
                <a:solidFill>
                  <a:srgbClr val="6600CC"/>
                </a:solidFill>
                <a:cs typeface="+mn-ea"/>
                <a:sym typeface="+mn-lt"/>
              </a:rPr>
              <a:t>高中体育与健康学分要求：一学期</a:t>
            </a:r>
            <a:r>
              <a:rPr lang="en-US" altLang="zh-CN" sz="3200" dirty="0">
                <a:solidFill>
                  <a:srgbClr val="6600CC"/>
                </a:solidFill>
                <a:cs typeface="+mn-ea"/>
                <a:sym typeface="+mn-lt"/>
              </a:rPr>
              <a:t>2</a:t>
            </a:r>
            <a:r>
              <a:rPr lang="zh-CN" altLang="en-US" sz="3200" dirty="0">
                <a:solidFill>
                  <a:srgbClr val="6600CC"/>
                </a:solidFill>
                <a:cs typeface="+mn-ea"/>
                <a:sym typeface="+mn-lt"/>
              </a:rPr>
              <a:t>学分，一年</a:t>
            </a:r>
            <a:r>
              <a:rPr lang="en-US" altLang="zh-CN" sz="3200" dirty="0">
                <a:solidFill>
                  <a:srgbClr val="6600CC"/>
                </a:solidFill>
                <a:cs typeface="+mn-ea"/>
                <a:sym typeface="+mn-lt"/>
              </a:rPr>
              <a:t>4</a:t>
            </a:r>
            <a:r>
              <a:rPr lang="zh-CN" altLang="en-US" sz="3200" dirty="0" smtClean="0">
                <a:solidFill>
                  <a:srgbClr val="6600CC"/>
                </a:solidFill>
                <a:cs typeface="+mn-ea"/>
                <a:sym typeface="+mn-lt"/>
              </a:rPr>
              <a:t>学分</a:t>
            </a:r>
            <a:endParaRPr lang="en-US" altLang="zh-CN" sz="3200" dirty="0" smtClean="0">
              <a:solidFill>
                <a:srgbClr val="6600CC"/>
              </a:solidFill>
              <a:cs typeface="+mn-ea"/>
              <a:sym typeface="+mn-lt"/>
            </a:endParaRPr>
          </a:p>
          <a:p>
            <a:pPr indent="609493" algn="ctr">
              <a:lnSpc>
                <a:spcPct val="130000"/>
              </a:lnSpc>
              <a:defRPr/>
            </a:pPr>
            <a:r>
              <a:rPr lang="zh-CN" altLang="en-US" sz="3200" dirty="0" smtClean="0">
                <a:solidFill>
                  <a:srgbClr val="6600CC"/>
                </a:solidFill>
                <a:cs typeface="+mn-ea"/>
                <a:sym typeface="+mn-lt"/>
              </a:rPr>
              <a:t>三年</a:t>
            </a:r>
            <a:r>
              <a:rPr lang="en-US" altLang="zh-CN" sz="3200" dirty="0">
                <a:solidFill>
                  <a:srgbClr val="6600CC"/>
                </a:solidFill>
                <a:cs typeface="+mn-ea"/>
                <a:sym typeface="+mn-lt"/>
              </a:rPr>
              <a:t>12</a:t>
            </a:r>
            <a:r>
              <a:rPr lang="zh-CN" altLang="en-US" sz="3200" dirty="0">
                <a:solidFill>
                  <a:srgbClr val="6600CC"/>
                </a:solidFill>
                <a:cs typeface="+mn-ea"/>
                <a:sym typeface="+mn-lt"/>
              </a:rPr>
              <a:t>个学分，修满方可毕业。</a:t>
            </a:r>
          </a:p>
        </p:txBody>
      </p:sp>
      <p:sp>
        <p:nvSpPr>
          <p:cNvPr id="8" name="矩形 7"/>
          <p:cNvSpPr/>
          <p:nvPr/>
        </p:nvSpPr>
        <p:spPr>
          <a:xfrm>
            <a:off x="2381224" y="3793355"/>
            <a:ext cx="7429552" cy="714379"/>
          </a:xfrm>
          <a:prstGeom prst="rect">
            <a:avLst/>
          </a:prstGeom>
          <a:solidFill>
            <a:srgbClr val="FFCCCC"/>
          </a:solidFill>
        </p:spPr>
        <p:style>
          <a:lnRef idx="0">
            <a:schemeClr val="accent1"/>
          </a:lnRef>
          <a:fillRef idx="3">
            <a:schemeClr val="accent1"/>
          </a:fillRef>
          <a:effectRef idx="3">
            <a:schemeClr val="accent1"/>
          </a:effectRef>
          <a:fontRef idx="minor">
            <a:schemeClr val="lt1"/>
          </a:fontRef>
        </p:style>
        <p:txBody>
          <a:bodyPr lIns="121899" tIns="60949" rIns="121899" bIns="60949" anchor="ctr"/>
          <a:lstStyle/>
          <a:p>
            <a:pPr algn="ctr" eaLnBrk="1" hangingPunct="1">
              <a:lnSpc>
                <a:spcPct val="130000"/>
              </a:lnSpc>
              <a:defRPr/>
            </a:pPr>
            <a:r>
              <a:rPr lang="zh-CN" altLang="en-US" sz="3200" dirty="0">
                <a:solidFill>
                  <a:schemeClr val="tx1"/>
                </a:solidFill>
                <a:cs typeface="+mn-ea"/>
                <a:sym typeface="+mn-lt"/>
              </a:rPr>
              <a:t>必修必学：体能（</a:t>
            </a:r>
            <a:r>
              <a:rPr lang="en-US" altLang="zh-CN" sz="3200" dirty="0">
                <a:solidFill>
                  <a:schemeClr val="tx1"/>
                </a:solidFill>
                <a:cs typeface="+mn-ea"/>
                <a:sym typeface="+mn-lt"/>
              </a:rPr>
              <a:t>1</a:t>
            </a:r>
            <a:r>
              <a:rPr lang="zh-CN" altLang="en-US" sz="3200" dirty="0">
                <a:solidFill>
                  <a:schemeClr val="tx1"/>
                </a:solidFill>
                <a:cs typeface="+mn-ea"/>
                <a:sym typeface="+mn-lt"/>
              </a:rPr>
              <a:t>）</a:t>
            </a:r>
            <a:r>
              <a:rPr lang="en-US" altLang="zh-CN" sz="3200" dirty="0">
                <a:solidFill>
                  <a:schemeClr val="tx1"/>
                </a:solidFill>
                <a:cs typeface="+mn-ea"/>
                <a:sym typeface="+mn-lt"/>
              </a:rPr>
              <a:t>+</a:t>
            </a:r>
            <a:r>
              <a:rPr lang="zh-CN" altLang="en-US" sz="3200" dirty="0">
                <a:solidFill>
                  <a:schemeClr val="tx1"/>
                </a:solidFill>
                <a:cs typeface="+mn-ea"/>
                <a:sym typeface="+mn-lt"/>
              </a:rPr>
              <a:t>健康教育（</a:t>
            </a:r>
            <a:r>
              <a:rPr lang="en-US" altLang="zh-CN" sz="3200" dirty="0">
                <a:solidFill>
                  <a:schemeClr val="tx1"/>
                </a:solidFill>
                <a:cs typeface="+mn-ea"/>
                <a:sym typeface="+mn-lt"/>
              </a:rPr>
              <a:t>1</a:t>
            </a:r>
            <a:r>
              <a:rPr lang="zh-CN" altLang="en-US" sz="3200" dirty="0">
                <a:solidFill>
                  <a:schemeClr val="tx1"/>
                </a:solidFill>
                <a:cs typeface="+mn-ea"/>
                <a:sym typeface="+mn-lt"/>
              </a:rPr>
              <a:t>）</a:t>
            </a:r>
          </a:p>
        </p:txBody>
      </p:sp>
      <p:sp>
        <p:nvSpPr>
          <p:cNvPr id="9" name="矩形 8"/>
          <p:cNvSpPr/>
          <p:nvPr/>
        </p:nvSpPr>
        <p:spPr>
          <a:xfrm>
            <a:off x="3524232" y="5284512"/>
            <a:ext cx="5143536" cy="714379"/>
          </a:xfrm>
          <a:prstGeom prst="rect">
            <a:avLst/>
          </a:prstGeom>
          <a:solidFill>
            <a:srgbClr val="FFCCCC"/>
          </a:solidFill>
        </p:spPr>
        <p:style>
          <a:lnRef idx="0">
            <a:schemeClr val="accent1"/>
          </a:lnRef>
          <a:fillRef idx="3">
            <a:schemeClr val="accent1"/>
          </a:fillRef>
          <a:effectRef idx="3">
            <a:schemeClr val="accent1"/>
          </a:effectRef>
          <a:fontRef idx="minor">
            <a:schemeClr val="lt1"/>
          </a:fontRef>
        </p:style>
        <p:txBody>
          <a:bodyPr lIns="121899" tIns="60949" rIns="121899" bIns="60949" anchor="ctr"/>
          <a:lstStyle/>
          <a:p>
            <a:pPr algn="ctr" eaLnBrk="1" hangingPunct="1">
              <a:lnSpc>
                <a:spcPct val="130000"/>
              </a:lnSpc>
              <a:defRPr/>
            </a:pPr>
            <a:r>
              <a:rPr lang="zh-CN" altLang="en-US" sz="3200" b="1" dirty="0">
                <a:solidFill>
                  <a:schemeClr val="tx1"/>
                </a:solidFill>
                <a:cs typeface="+mn-ea"/>
                <a:sym typeface="+mn-lt"/>
              </a:rPr>
              <a:t>必修选学：运动技能（</a:t>
            </a:r>
            <a:r>
              <a:rPr lang="en-US" altLang="zh-CN" sz="3200" b="1" dirty="0">
                <a:solidFill>
                  <a:schemeClr val="tx1"/>
                </a:solidFill>
                <a:cs typeface="+mn-ea"/>
                <a:sym typeface="+mn-lt"/>
              </a:rPr>
              <a:t>10</a:t>
            </a:r>
            <a:r>
              <a:rPr lang="zh-CN" altLang="en-US" sz="3200" b="1" dirty="0">
                <a:solidFill>
                  <a:schemeClr val="tx1"/>
                </a:solidFill>
                <a:cs typeface="+mn-ea"/>
                <a:sym typeface="+mn-lt"/>
              </a:rPr>
              <a:t>）</a:t>
            </a:r>
          </a:p>
        </p:txBody>
      </p:sp>
      <p:sp>
        <p:nvSpPr>
          <p:cNvPr id="55308" name="TextBox 11"/>
          <p:cNvSpPr txBox="1">
            <a:spLocks noChangeArrowheads="1"/>
          </p:cNvSpPr>
          <p:nvPr/>
        </p:nvSpPr>
        <p:spPr bwMode="auto">
          <a:xfrm>
            <a:off x="5333835" y="3007527"/>
            <a:ext cx="1846617" cy="429551"/>
          </a:xfrm>
          <a:prstGeom prst="rect">
            <a:avLst/>
          </a:prstGeom>
          <a:noFill/>
          <a:ln w="9525">
            <a:noFill/>
            <a:miter lim="800000"/>
            <a:headEnd/>
            <a:tailEnd/>
          </a:ln>
        </p:spPr>
        <p:txBody>
          <a:bodyPr vert="eaVert" lIns="121899" tIns="60949" rIns="121899" bIns="60949">
            <a:spAutoFit/>
          </a:bodyPr>
          <a:lstStyle/>
          <a:p>
            <a:pPr eaLnBrk="1" hangingPunct="1">
              <a:lnSpc>
                <a:spcPct val="130000"/>
              </a:lnSpc>
            </a:pPr>
            <a:r>
              <a:rPr lang="en-US" altLang="zh-CN" sz="8000" b="1" dirty="0">
                <a:solidFill>
                  <a:srgbClr val="C00000"/>
                </a:solidFill>
                <a:cs typeface="+mn-ea"/>
                <a:sym typeface="+mn-lt"/>
              </a:rPr>
              <a:t>=</a:t>
            </a:r>
            <a:endParaRPr lang="zh-CN" altLang="en-US" sz="8000" b="1" dirty="0">
              <a:solidFill>
                <a:srgbClr val="C00000"/>
              </a:solidFill>
              <a:cs typeface="+mn-ea"/>
              <a:sym typeface="+mn-lt"/>
            </a:endParaRPr>
          </a:p>
        </p:txBody>
      </p:sp>
      <p:sp>
        <p:nvSpPr>
          <p:cNvPr id="55309" name="TextBox 12"/>
          <p:cNvSpPr txBox="1">
            <a:spLocks noChangeArrowheads="1"/>
          </p:cNvSpPr>
          <p:nvPr/>
        </p:nvSpPr>
        <p:spPr bwMode="auto">
          <a:xfrm>
            <a:off x="5333835" y="4501794"/>
            <a:ext cx="1846617" cy="429551"/>
          </a:xfrm>
          <a:prstGeom prst="rect">
            <a:avLst/>
          </a:prstGeom>
          <a:noFill/>
          <a:ln w="9525">
            <a:noFill/>
            <a:miter lim="800000"/>
            <a:headEnd/>
            <a:tailEnd/>
          </a:ln>
        </p:spPr>
        <p:txBody>
          <a:bodyPr vert="eaVert" lIns="121899" tIns="60949" rIns="121899" bIns="60949">
            <a:spAutoFit/>
          </a:bodyPr>
          <a:lstStyle/>
          <a:p>
            <a:pPr eaLnBrk="1" hangingPunct="1">
              <a:lnSpc>
                <a:spcPct val="130000"/>
              </a:lnSpc>
            </a:pPr>
            <a:r>
              <a:rPr lang="en-US" altLang="zh-CN" sz="8000" b="1" dirty="0">
                <a:solidFill>
                  <a:srgbClr val="C00000"/>
                </a:solidFill>
                <a:cs typeface="+mn-ea"/>
                <a:sym typeface="+mn-lt"/>
              </a:rPr>
              <a:t>+</a:t>
            </a:r>
            <a:endParaRPr lang="zh-CN" altLang="en-US" sz="8000" b="1" dirty="0">
              <a:solidFill>
                <a:srgbClr val="C00000"/>
              </a:solidFill>
              <a:cs typeface="+mn-ea"/>
              <a:sym typeface="+mn-lt"/>
            </a:endParaRPr>
          </a:p>
        </p:txBody>
      </p:sp>
      <p:sp>
        <p:nvSpPr>
          <p:cNvPr id="10" name="Rectangle 2"/>
          <p:cNvSpPr txBox="1">
            <a:spLocks noChangeArrowheads="1"/>
          </p:cNvSpPr>
          <p:nvPr/>
        </p:nvSpPr>
        <p:spPr>
          <a:xfrm>
            <a:off x="678843" y="163631"/>
            <a:ext cx="10477500" cy="717329"/>
          </a:xfrm>
          <a:prstGeom prst="rect">
            <a:avLst/>
          </a:prstGeom>
        </p:spPr>
        <p:txBody>
          <a:bodyPr lIns="121899" tIns="60949" rIns="121899" bIns="60949"/>
          <a:lstStyle/>
          <a:p>
            <a:pPr eaLnBrk="1" hangingPunct="1">
              <a:lnSpc>
                <a:spcPct val="130000"/>
              </a:lnSpc>
              <a:defRPr/>
            </a:pPr>
            <a:r>
              <a:rPr lang="zh-CN" altLang="en-US" sz="3200" b="1" kern="0" dirty="0">
                <a:ln>
                  <a:solidFill>
                    <a:schemeClr val="bg1">
                      <a:lumMod val="65000"/>
                    </a:schemeClr>
                  </a:solidFill>
                </a:ln>
                <a:solidFill>
                  <a:schemeClr val="tx1">
                    <a:lumMod val="85000"/>
                    <a:lumOff val="15000"/>
                  </a:schemeClr>
                </a:solidFill>
                <a:effectLst>
                  <a:outerShdw blurRad="38100" dist="38100" dir="2700000" algn="tl">
                    <a:srgbClr val="C0C0C0"/>
                  </a:outerShdw>
                </a:effectLst>
                <a:cs typeface="+mn-ea"/>
                <a:sym typeface="+mn-lt"/>
              </a:rPr>
              <a:t>（五）体育与健康学业水平评定与最终学分认定</a:t>
            </a:r>
          </a:p>
          <a:p>
            <a:pPr eaLnBrk="1" hangingPunct="1">
              <a:lnSpc>
                <a:spcPct val="130000"/>
              </a:lnSpc>
              <a:defRPr/>
            </a:pPr>
            <a:endParaRPr lang="zh-CN" altLang="en-US" sz="3600" b="1" kern="0" dirty="0">
              <a:solidFill>
                <a:schemeClr val="bg2">
                  <a:lumMod val="25000"/>
                </a:schemeClr>
              </a:solidFill>
              <a:effectLst>
                <a:outerShdw blurRad="38100" dist="38100" dir="2700000" algn="tl">
                  <a:srgbClr val="C0C0C0"/>
                </a:outerShdw>
              </a:effectLst>
              <a:cs typeface="+mn-ea"/>
              <a:sym typeface="+mn-lt"/>
            </a:endParaRPr>
          </a:p>
          <a:p>
            <a:pPr eaLnBrk="1" hangingPunct="1">
              <a:lnSpc>
                <a:spcPct val="130000"/>
              </a:lnSpc>
              <a:defRPr/>
            </a:pPr>
            <a:r>
              <a:rPr lang="zh-CN" altLang="en-US" sz="3600" b="1" kern="0" dirty="0">
                <a:solidFill>
                  <a:schemeClr val="bg2">
                    <a:lumMod val="25000"/>
                  </a:schemeClr>
                </a:solidFill>
                <a:effectLst>
                  <a:outerShdw blurRad="38100" dist="38100" dir="2700000" algn="tl">
                    <a:srgbClr val="C0C0C0"/>
                  </a:outerShdw>
                </a:effectLst>
                <a:cs typeface="+mn-ea"/>
                <a:sym typeface="+mn-lt"/>
              </a:rPr>
              <a:t/>
            </a:r>
            <a:br>
              <a:rPr lang="zh-CN" altLang="en-US" sz="3600" b="1" kern="0" dirty="0">
                <a:solidFill>
                  <a:schemeClr val="bg2">
                    <a:lumMod val="25000"/>
                  </a:schemeClr>
                </a:solidFill>
                <a:effectLst>
                  <a:outerShdw blurRad="38100" dist="38100" dir="2700000" algn="tl">
                    <a:srgbClr val="C0C0C0"/>
                  </a:outerShdw>
                </a:effectLst>
                <a:cs typeface="+mn-ea"/>
                <a:sym typeface="+mn-lt"/>
              </a:rPr>
            </a:br>
            <a:endParaRPr lang="zh-CN" altLang="en-US" sz="3600" b="1" kern="0" dirty="0">
              <a:solidFill>
                <a:schemeClr val="bg2">
                  <a:lumMod val="25000"/>
                </a:schemeClr>
              </a:solidFill>
              <a:effectLst>
                <a:outerShdw blurRad="38100" dist="38100" dir="2700000" algn="tl">
                  <a:srgbClr val="C0C0C0"/>
                </a:outerShdw>
              </a:effectLst>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308"/>
                                        </p:tgtEl>
                                        <p:attrNameLst>
                                          <p:attrName>style.visibility</p:attrName>
                                        </p:attrNameLst>
                                      </p:cBhvr>
                                      <p:to>
                                        <p:strVal val="visible"/>
                                      </p:to>
                                    </p:set>
                                    <p:animEffect transition="in" filter="blinds(horizontal)">
                                      <p:cBhvr>
                                        <p:cTn id="10" dur="1000"/>
                                        <p:tgtEl>
                                          <p:spTgt spid="55308"/>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10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309"/>
                                        </p:tgtEl>
                                        <p:attrNameLst>
                                          <p:attrName>style.visibility</p:attrName>
                                        </p:attrNameLst>
                                      </p:cBhvr>
                                      <p:to>
                                        <p:strVal val="visible"/>
                                      </p:to>
                                    </p:set>
                                    <p:animEffect transition="in" filter="blinds(horizontal)">
                                      <p:cBhvr>
                                        <p:cTn id="16" dur="1000"/>
                                        <p:tgtEl>
                                          <p:spTgt spid="55309"/>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8" grpId="0"/>
      <p:bldP spid="5530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2841990" y="2210608"/>
            <a:ext cx="6507508" cy="605143"/>
          </a:xfrm>
          <a:prstGeom prst="rect">
            <a:avLst/>
          </a:prstGeom>
          <a:noFill/>
          <a:ln w="9525">
            <a:noFill/>
            <a:miter lim="800000"/>
            <a:headEnd/>
            <a:tailEnd/>
          </a:ln>
        </p:spPr>
        <p:txBody>
          <a:bodyPr wrap="none" lIns="121899" tIns="60949" rIns="121899" bIns="60949" anchor="ctr">
            <a:spAutoFit/>
          </a:bodyPr>
          <a:lstStyle/>
          <a:p>
            <a:pPr algn="ctr" eaLnBrk="1" hangingPunct="1">
              <a:lnSpc>
                <a:spcPct val="130000"/>
              </a:lnSpc>
            </a:pPr>
            <a:r>
              <a:rPr lang="zh-CN" altLang="en-US" sz="2700" b="1" dirty="0" smtClean="0">
                <a:solidFill>
                  <a:srgbClr val="000000"/>
                </a:solidFill>
                <a:cs typeface="+mn-ea"/>
                <a:sym typeface="+mn-lt"/>
              </a:rPr>
              <a:t>高中阶段体育</a:t>
            </a:r>
            <a:r>
              <a:rPr lang="zh-CN" altLang="en-US" sz="2700" b="1" dirty="0">
                <a:solidFill>
                  <a:srgbClr val="000000"/>
                </a:solidFill>
                <a:cs typeface="+mn-ea"/>
                <a:sym typeface="+mn-lt"/>
              </a:rPr>
              <a:t>与健康学业水平成绩评定表</a:t>
            </a:r>
            <a:endParaRPr lang="zh-CN" altLang="zh-CN" sz="2700" dirty="0">
              <a:cs typeface="+mn-ea"/>
              <a:sym typeface="+mn-lt"/>
            </a:endParaRPr>
          </a:p>
        </p:txBody>
      </p:sp>
      <p:graphicFrame>
        <p:nvGraphicFramePr>
          <p:cNvPr id="6" name="表格 5"/>
          <p:cNvGraphicFramePr>
            <a:graphicFrameLocks noGrp="1"/>
          </p:cNvGraphicFramePr>
          <p:nvPr>
            <p:extLst>
              <p:ext uri="{D42A27DB-BD31-4B8C-83A1-F6EECF244321}">
                <p14:modId xmlns:p14="http://schemas.microsoft.com/office/powerpoint/2010/main" val="1959073042"/>
              </p:ext>
            </p:extLst>
          </p:nvPr>
        </p:nvGraphicFramePr>
        <p:xfrm>
          <a:off x="696127" y="3040967"/>
          <a:ext cx="10954767" cy="2505359"/>
        </p:xfrm>
        <a:graphic>
          <a:graphicData uri="http://schemas.openxmlformats.org/drawingml/2006/table">
            <a:tbl>
              <a:tblPr/>
              <a:tblGrid>
                <a:gridCol w="1379253">
                  <a:extLst>
                    <a:ext uri="{9D8B030D-6E8A-4147-A177-3AD203B41FA5}">
                      <a16:colId xmlns:a16="http://schemas.microsoft.com/office/drawing/2014/main" val="20000"/>
                    </a:ext>
                  </a:extLst>
                </a:gridCol>
                <a:gridCol w="1931541">
                  <a:extLst>
                    <a:ext uri="{9D8B030D-6E8A-4147-A177-3AD203B41FA5}">
                      <a16:colId xmlns:a16="http://schemas.microsoft.com/office/drawing/2014/main" val="20001"/>
                    </a:ext>
                  </a:extLst>
                </a:gridCol>
                <a:gridCol w="1582603">
                  <a:extLst>
                    <a:ext uri="{9D8B030D-6E8A-4147-A177-3AD203B41FA5}">
                      <a16:colId xmlns:a16="http://schemas.microsoft.com/office/drawing/2014/main" val="20002"/>
                    </a:ext>
                  </a:extLst>
                </a:gridCol>
                <a:gridCol w="2109240">
                  <a:extLst>
                    <a:ext uri="{9D8B030D-6E8A-4147-A177-3AD203B41FA5}">
                      <a16:colId xmlns:a16="http://schemas.microsoft.com/office/drawing/2014/main" val="20003"/>
                    </a:ext>
                  </a:extLst>
                </a:gridCol>
                <a:gridCol w="1940500">
                  <a:extLst>
                    <a:ext uri="{9D8B030D-6E8A-4147-A177-3AD203B41FA5}">
                      <a16:colId xmlns:a16="http://schemas.microsoft.com/office/drawing/2014/main" val="20004"/>
                    </a:ext>
                  </a:extLst>
                </a:gridCol>
                <a:gridCol w="2011630">
                  <a:extLst>
                    <a:ext uri="{9D8B030D-6E8A-4147-A177-3AD203B41FA5}">
                      <a16:colId xmlns:a16="http://schemas.microsoft.com/office/drawing/2014/main" val="20005"/>
                    </a:ext>
                  </a:extLst>
                </a:gridCol>
              </a:tblGrid>
              <a:tr h="457136">
                <a:tc>
                  <a:txBody>
                    <a:bodyPr/>
                    <a:lstStyle/>
                    <a:p>
                      <a:pPr algn="ctr">
                        <a:lnSpc>
                          <a:spcPct val="130000"/>
                        </a:lnSpc>
                        <a:spcBef>
                          <a:spcPts val="0"/>
                        </a:spcBef>
                        <a:spcAft>
                          <a:spcPts val="0"/>
                        </a:spcAft>
                      </a:pPr>
                      <a:r>
                        <a:rPr lang="zh-CN" sz="2000" b="1" kern="100" dirty="0">
                          <a:solidFill>
                            <a:srgbClr val="000000"/>
                          </a:solidFill>
                          <a:latin typeface="+mn-lt"/>
                          <a:ea typeface="+mn-ea"/>
                          <a:cs typeface="+mn-ea"/>
                          <a:sym typeface="+mn-lt"/>
                        </a:rPr>
                        <a:t>学业水平</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a:solidFill>
                            <a:srgbClr val="000000"/>
                          </a:solidFill>
                          <a:latin typeface="+mn-lt"/>
                          <a:ea typeface="+mn-ea"/>
                          <a:cs typeface="+mn-ea"/>
                          <a:sym typeface="+mn-lt"/>
                        </a:rPr>
                        <a:t>优秀</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a:solidFill>
                            <a:srgbClr val="000000"/>
                          </a:solidFill>
                          <a:latin typeface="+mn-lt"/>
                          <a:ea typeface="+mn-ea"/>
                          <a:cs typeface="+mn-ea"/>
                          <a:sym typeface="+mn-lt"/>
                        </a:rPr>
                        <a:t>良好</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a:solidFill>
                            <a:srgbClr val="000000"/>
                          </a:solidFill>
                          <a:latin typeface="+mn-lt"/>
                          <a:ea typeface="+mn-ea"/>
                          <a:cs typeface="+mn-ea"/>
                          <a:sym typeface="+mn-lt"/>
                        </a:rPr>
                        <a:t>中</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a:solidFill>
                            <a:srgbClr val="000000"/>
                          </a:solidFill>
                          <a:latin typeface="+mn-lt"/>
                          <a:ea typeface="+mn-ea"/>
                          <a:cs typeface="+mn-ea"/>
                          <a:sym typeface="+mn-lt"/>
                        </a:rPr>
                        <a:t>及格</a:t>
                      </a:r>
                      <a:endParaRPr lang="zh-CN" sz="2000" kern="10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nSpc>
                          <a:spcPct val="130000"/>
                        </a:lnSpc>
                        <a:spcBef>
                          <a:spcPts val="0"/>
                        </a:spcBef>
                        <a:spcAft>
                          <a:spcPts val="0"/>
                        </a:spcAft>
                      </a:pPr>
                      <a:r>
                        <a:rPr lang="zh-CN" sz="2000" kern="100">
                          <a:solidFill>
                            <a:srgbClr val="000000"/>
                          </a:solidFill>
                          <a:latin typeface="+mn-lt"/>
                          <a:ea typeface="+mn-ea"/>
                          <a:cs typeface="+mn-ea"/>
                          <a:sym typeface="+mn-lt"/>
                        </a:rPr>
                        <a:t>不及格</a:t>
                      </a:r>
                      <a:endParaRPr lang="zh-CN" sz="2000" kern="10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0"/>
                  </a:ext>
                </a:extLst>
              </a:tr>
              <a:tr h="1591087">
                <a:tc>
                  <a:txBody>
                    <a:bodyPr/>
                    <a:lstStyle/>
                    <a:p>
                      <a:pPr algn="ctr">
                        <a:lnSpc>
                          <a:spcPct val="130000"/>
                        </a:lnSpc>
                        <a:spcBef>
                          <a:spcPts val="0"/>
                        </a:spcBef>
                        <a:spcAft>
                          <a:spcPts val="0"/>
                        </a:spcAft>
                      </a:pPr>
                      <a:r>
                        <a:rPr lang="zh-CN" sz="2000" b="1" kern="100">
                          <a:solidFill>
                            <a:srgbClr val="000000"/>
                          </a:solidFill>
                          <a:latin typeface="+mn-lt"/>
                          <a:ea typeface="+mn-ea"/>
                          <a:cs typeface="+mn-ea"/>
                          <a:sym typeface="+mn-lt"/>
                        </a:rPr>
                        <a:t>各模块总积分</a:t>
                      </a:r>
                      <a:endParaRPr lang="zh-CN" sz="2000" kern="10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smtClean="0">
                          <a:solidFill>
                            <a:srgbClr val="000000"/>
                          </a:solidFill>
                          <a:latin typeface="+mn-lt"/>
                          <a:ea typeface="+mn-ea"/>
                          <a:cs typeface="+mn-ea"/>
                          <a:sym typeface="+mn-lt"/>
                        </a:rPr>
                        <a:t>∑≥</a:t>
                      </a:r>
                      <a:r>
                        <a:rPr lang="en-US" altLang="zh-CN" sz="2000" kern="100" dirty="0" smtClean="0">
                          <a:solidFill>
                            <a:srgbClr val="000000"/>
                          </a:solidFill>
                          <a:latin typeface="+mn-lt"/>
                          <a:ea typeface="+mn-ea"/>
                          <a:cs typeface="+mn-ea"/>
                          <a:sym typeface="+mn-lt"/>
                        </a:rPr>
                        <a:t>60</a:t>
                      </a:r>
                    </a:p>
                    <a:p>
                      <a:pPr algn="ctr">
                        <a:lnSpc>
                          <a:spcPct val="130000"/>
                        </a:lnSpc>
                        <a:spcBef>
                          <a:spcPts val="0"/>
                        </a:spcBef>
                        <a:spcAft>
                          <a:spcPts val="0"/>
                        </a:spcAft>
                      </a:pPr>
                      <a:r>
                        <a:rPr lang="zh-CN" altLang="en-US" sz="2000" kern="100" dirty="0" smtClean="0">
                          <a:solidFill>
                            <a:srgbClr val="000000"/>
                          </a:solidFill>
                          <a:latin typeface="+mn-lt"/>
                          <a:ea typeface="+mn-ea"/>
                          <a:cs typeface="+mn-ea"/>
                          <a:sym typeface="+mn-lt"/>
                        </a:rPr>
                        <a:t>（即每个模块的积分均为</a:t>
                      </a:r>
                      <a:r>
                        <a:rPr lang="en-US" altLang="zh-CN" sz="2000" kern="100" dirty="0" smtClean="0">
                          <a:solidFill>
                            <a:srgbClr val="000000"/>
                          </a:solidFill>
                          <a:latin typeface="+mn-lt"/>
                          <a:ea typeface="+mn-ea"/>
                          <a:cs typeface="+mn-ea"/>
                          <a:sym typeface="+mn-lt"/>
                        </a:rPr>
                        <a:t>5</a:t>
                      </a:r>
                      <a:r>
                        <a:rPr lang="zh-CN" altLang="en-US" sz="2000" kern="100" dirty="0" smtClean="0">
                          <a:solidFill>
                            <a:srgbClr val="000000"/>
                          </a:solidFill>
                          <a:latin typeface="+mn-lt"/>
                          <a:ea typeface="+mn-ea"/>
                          <a:cs typeface="+mn-ea"/>
                          <a:sym typeface="+mn-lt"/>
                        </a:rPr>
                        <a:t>）</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48</a:t>
                      </a:r>
                      <a:r>
                        <a:rPr lang="zh-CN" sz="2000" kern="100" dirty="0">
                          <a:solidFill>
                            <a:srgbClr val="000000"/>
                          </a:solidFill>
                          <a:latin typeface="+mn-lt"/>
                          <a:ea typeface="+mn-ea"/>
                          <a:cs typeface="+mn-ea"/>
                          <a:sym typeface="+mn-lt"/>
                        </a:rPr>
                        <a:t>≤∑</a:t>
                      </a:r>
                      <a:r>
                        <a:rPr lang="zh-CN" sz="2000" kern="100" dirty="0" smtClean="0">
                          <a:solidFill>
                            <a:srgbClr val="000000"/>
                          </a:solidFill>
                          <a:latin typeface="+mn-lt"/>
                          <a:ea typeface="+mn-ea"/>
                          <a:cs typeface="+mn-ea"/>
                          <a:sym typeface="+mn-lt"/>
                        </a:rPr>
                        <a:t>＜</a:t>
                      </a:r>
                      <a:r>
                        <a:rPr lang="en-US" altLang="zh-CN" sz="2000" kern="100" dirty="0" smtClean="0">
                          <a:solidFill>
                            <a:srgbClr val="000000"/>
                          </a:solidFill>
                          <a:latin typeface="+mn-lt"/>
                          <a:ea typeface="+mn-ea"/>
                          <a:cs typeface="+mn-ea"/>
                          <a:sym typeface="+mn-lt"/>
                        </a:rPr>
                        <a:t>60</a:t>
                      </a:r>
                      <a:endParaRPr lang="zh-CN" sz="2000" kern="100" dirty="0">
                        <a:latin typeface="+mn-lt"/>
                        <a:ea typeface="+mn-ea"/>
                        <a:cs typeface="+mn-ea"/>
                        <a:sym typeface="+mn-lt"/>
                      </a:endParaRPr>
                    </a:p>
                    <a:p>
                      <a:pPr algn="ctr">
                        <a:lnSpc>
                          <a:spcPct val="130000"/>
                        </a:lnSpc>
                        <a:spcBef>
                          <a:spcPts val="0"/>
                        </a:spcBef>
                        <a:spcAft>
                          <a:spcPts val="0"/>
                        </a:spcAft>
                      </a:pPr>
                      <a:r>
                        <a:rPr lang="zh-CN" sz="2000" kern="100" dirty="0">
                          <a:solidFill>
                            <a:srgbClr val="000000"/>
                          </a:solidFill>
                          <a:latin typeface="+mn-lt"/>
                          <a:ea typeface="+mn-ea"/>
                          <a:cs typeface="+mn-ea"/>
                          <a:sym typeface="+mn-lt"/>
                        </a:rPr>
                        <a:t>（每个模块最低积分≥</a:t>
                      </a:r>
                      <a:r>
                        <a:rPr lang="en-US" sz="2000" kern="100" dirty="0">
                          <a:solidFill>
                            <a:srgbClr val="000000"/>
                          </a:solidFill>
                          <a:latin typeface="+mn-lt"/>
                          <a:ea typeface="+mn-ea"/>
                          <a:cs typeface="+mn-ea"/>
                          <a:sym typeface="+mn-lt"/>
                        </a:rPr>
                        <a:t>4</a:t>
                      </a:r>
                      <a:r>
                        <a:rPr lang="zh-CN" sz="2000" kern="100" dirty="0">
                          <a:solidFill>
                            <a:srgbClr val="000000"/>
                          </a:solidFill>
                          <a:latin typeface="+mn-lt"/>
                          <a:ea typeface="+mn-ea"/>
                          <a:cs typeface="+mn-ea"/>
                          <a:sym typeface="+mn-lt"/>
                        </a:rPr>
                        <a:t>）</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36</a:t>
                      </a: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48</a:t>
                      </a:r>
                      <a:endParaRPr lang="zh-CN" sz="2000" kern="100" dirty="0">
                        <a:latin typeface="+mn-lt"/>
                        <a:ea typeface="+mn-ea"/>
                        <a:cs typeface="+mn-ea"/>
                        <a:sym typeface="+mn-lt"/>
                      </a:endParaRPr>
                    </a:p>
                    <a:p>
                      <a:pPr algn="ctr">
                        <a:lnSpc>
                          <a:spcPct val="130000"/>
                        </a:lnSpc>
                        <a:spcBef>
                          <a:spcPts val="0"/>
                        </a:spcBef>
                        <a:spcAft>
                          <a:spcPts val="0"/>
                        </a:spcAft>
                      </a:pPr>
                      <a:r>
                        <a:rPr lang="zh-CN" sz="2000" kern="100" dirty="0">
                          <a:solidFill>
                            <a:srgbClr val="000000"/>
                          </a:solidFill>
                          <a:latin typeface="+mn-lt"/>
                          <a:ea typeface="+mn-ea"/>
                          <a:cs typeface="+mn-ea"/>
                          <a:sym typeface="+mn-lt"/>
                        </a:rPr>
                        <a:t>（每个模块最低积分≥</a:t>
                      </a:r>
                      <a:r>
                        <a:rPr lang="en-US" sz="2000" kern="100" dirty="0">
                          <a:solidFill>
                            <a:srgbClr val="000000"/>
                          </a:solidFill>
                          <a:latin typeface="+mn-lt"/>
                          <a:ea typeface="+mn-ea"/>
                          <a:cs typeface="+mn-ea"/>
                          <a:sym typeface="+mn-lt"/>
                        </a:rPr>
                        <a:t>3</a:t>
                      </a:r>
                      <a:r>
                        <a:rPr lang="zh-CN" sz="2000" kern="100" dirty="0">
                          <a:solidFill>
                            <a:srgbClr val="000000"/>
                          </a:solidFill>
                          <a:latin typeface="+mn-lt"/>
                          <a:ea typeface="+mn-ea"/>
                          <a:cs typeface="+mn-ea"/>
                          <a:sym typeface="+mn-lt"/>
                        </a:rPr>
                        <a:t>）</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24</a:t>
                      </a: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36</a:t>
                      </a:r>
                      <a:endParaRPr lang="zh-CN" sz="2000" kern="100" dirty="0">
                        <a:latin typeface="+mn-lt"/>
                        <a:ea typeface="+mn-ea"/>
                        <a:cs typeface="+mn-ea"/>
                        <a:sym typeface="+mn-lt"/>
                      </a:endParaRPr>
                    </a:p>
                    <a:p>
                      <a:pPr algn="ctr">
                        <a:lnSpc>
                          <a:spcPct val="130000"/>
                        </a:lnSpc>
                        <a:spcBef>
                          <a:spcPts val="0"/>
                        </a:spcBef>
                        <a:spcAft>
                          <a:spcPts val="0"/>
                        </a:spcAft>
                      </a:pPr>
                      <a:r>
                        <a:rPr lang="zh-CN" sz="2000" kern="100" dirty="0">
                          <a:solidFill>
                            <a:srgbClr val="000000"/>
                          </a:solidFill>
                          <a:latin typeface="+mn-lt"/>
                          <a:ea typeface="+mn-ea"/>
                          <a:cs typeface="+mn-ea"/>
                          <a:sym typeface="+mn-lt"/>
                        </a:rPr>
                        <a:t>（每个模块最低积分≥</a:t>
                      </a:r>
                      <a:r>
                        <a:rPr lang="en-US" sz="2000" kern="100" dirty="0">
                          <a:solidFill>
                            <a:srgbClr val="000000"/>
                          </a:solidFill>
                          <a:latin typeface="+mn-lt"/>
                          <a:ea typeface="+mn-ea"/>
                          <a:cs typeface="+mn-ea"/>
                          <a:sym typeface="+mn-lt"/>
                        </a:rPr>
                        <a:t>2</a:t>
                      </a:r>
                      <a:r>
                        <a:rPr lang="zh-CN" sz="2000" kern="100" dirty="0">
                          <a:solidFill>
                            <a:srgbClr val="000000"/>
                          </a:solidFill>
                          <a:latin typeface="+mn-lt"/>
                          <a:ea typeface="+mn-ea"/>
                          <a:cs typeface="+mn-ea"/>
                          <a:sym typeface="+mn-lt"/>
                        </a:rPr>
                        <a:t>）</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zh-CN" sz="2000" kern="100" dirty="0">
                          <a:solidFill>
                            <a:srgbClr val="000000"/>
                          </a:solidFill>
                          <a:latin typeface="+mn-lt"/>
                          <a:ea typeface="+mn-ea"/>
                          <a:cs typeface="+mn-ea"/>
                          <a:sym typeface="+mn-lt"/>
                        </a:rPr>
                        <a:t>∑＜</a:t>
                      </a:r>
                      <a:r>
                        <a:rPr lang="en-US" sz="2000" kern="100" dirty="0">
                          <a:solidFill>
                            <a:srgbClr val="000000"/>
                          </a:solidFill>
                          <a:latin typeface="+mn-lt"/>
                          <a:ea typeface="+mn-ea"/>
                          <a:cs typeface="+mn-ea"/>
                          <a:sym typeface="+mn-lt"/>
                        </a:rPr>
                        <a:t>24</a:t>
                      </a:r>
                      <a:endParaRPr lang="zh-CN" sz="2000" kern="100" dirty="0">
                        <a:latin typeface="+mn-lt"/>
                        <a:ea typeface="+mn-ea"/>
                        <a:cs typeface="+mn-ea"/>
                        <a:sym typeface="+mn-lt"/>
                      </a:endParaRPr>
                    </a:p>
                    <a:p>
                      <a:pPr algn="ctr">
                        <a:lnSpc>
                          <a:spcPct val="130000"/>
                        </a:lnSpc>
                        <a:spcBef>
                          <a:spcPts val="0"/>
                        </a:spcBef>
                        <a:spcAft>
                          <a:spcPts val="0"/>
                        </a:spcAft>
                      </a:pPr>
                      <a:r>
                        <a:rPr lang="zh-CN" altLang="en-US" sz="2000" kern="100" dirty="0" smtClean="0">
                          <a:solidFill>
                            <a:srgbClr val="000000"/>
                          </a:solidFill>
                          <a:latin typeface="+mn-lt"/>
                          <a:ea typeface="+mn-ea"/>
                          <a:cs typeface="+mn-ea"/>
                          <a:sym typeface="+mn-lt"/>
                        </a:rPr>
                        <a:t>（其中</a:t>
                      </a:r>
                      <a:r>
                        <a:rPr lang="zh-CN" sz="2000" kern="100" dirty="0" smtClean="0">
                          <a:solidFill>
                            <a:srgbClr val="000000"/>
                          </a:solidFill>
                          <a:latin typeface="+mn-lt"/>
                          <a:ea typeface="+mn-ea"/>
                          <a:cs typeface="+mn-ea"/>
                          <a:sym typeface="+mn-lt"/>
                        </a:rPr>
                        <a:t>积分</a:t>
                      </a:r>
                      <a:r>
                        <a:rPr lang="zh-CN" sz="2000" kern="100" dirty="0">
                          <a:solidFill>
                            <a:srgbClr val="000000"/>
                          </a:solidFill>
                          <a:latin typeface="+mn-lt"/>
                          <a:ea typeface="+mn-ea"/>
                          <a:cs typeface="+mn-ea"/>
                          <a:sym typeface="+mn-lt"/>
                        </a:rPr>
                        <a:t>为</a:t>
                      </a:r>
                      <a:r>
                        <a:rPr lang="en-US" sz="2000" kern="100" dirty="0">
                          <a:solidFill>
                            <a:srgbClr val="000000"/>
                          </a:solidFill>
                          <a:latin typeface="+mn-lt"/>
                          <a:ea typeface="+mn-ea"/>
                          <a:cs typeface="+mn-ea"/>
                          <a:sym typeface="+mn-lt"/>
                        </a:rPr>
                        <a:t>1</a:t>
                      </a:r>
                      <a:r>
                        <a:rPr lang="zh-CN" sz="2000" kern="100" dirty="0">
                          <a:solidFill>
                            <a:srgbClr val="000000"/>
                          </a:solidFill>
                          <a:latin typeface="+mn-lt"/>
                          <a:ea typeface="+mn-ea"/>
                          <a:cs typeface="+mn-ea"/>
                          <a:sym typeface="+mn-lt"/>
                        </a:rPr>
                        <a:t>的模块需要补考</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1"/>
                  </a:ext>
                </a:extLst>
              </a:tr>
              <a:tr h="457136">
                <a:tc>
                  <a:txBody>
                    <a:bodyPr/>
                    <a:lstStyle/>
                    <a:p>
                      <a:pPr algn="ctr">
                        <a:lnSpc>
                          <a:spcPct val="130000"/>
                        </a:lnSpc>
                        <a:spcBef>
                          <a:spcPts val="0"/>
                        </a:spcBef>
                        <a:spcAft>
                          <a:spcPts val="0"/>
                        </a:spcAft>
                      </a:pPr>
                      <a:r>
                        <a:rPr lang="zh-CN" sz="2000" b="1" kern="100">
                          <a:solidFill>
                            <a:srgbClr val="000000"/>
                          </a:solidFill>
                          <a:latin typeface="+mn-lt"/>
                          <a:ea typeface="+mn-ea"/>
                          <a:cs typeface="+mn-ea"/>
                          <a:sym typeface="+mn-lt"/>
                        </a:rPr>
                        <a:t>最终等第</a:t>
                      </a:r>
                      <a:endParaRPr lang="zh-CN" sz="2000" kern="10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a:solidFill>
                            <a:srgbClr val="000000"/>
                          </a:solidFill>
                          <a:latin typeface="+mn-lt"/>
                          <a:ea typeface="+mn-ea"/>
                          <a:cs typeface="+mn-ea"/>
                          <a:sym typeface="+mn-lt"/>
                        </a:rPr>
                        <a:t>A</a:t>
                      </a:r>
                      <a:endParaRPr lang="zh-CN" sz="2000" kern="10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B</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a:solidFill>
                            <a:srgbClr val="000000"/>
                          </a:solidFill>
                          <a:latin typeface="+mn-lt"/>
                          <a:ea typeface="+mn-ea"/>
                          <a:cs typeface="+mn-ea"/>
                          <a:sym typeface="+mn-lt"/>
                        </a:rPr>
                        <a:t>C</a:t>
                      </a:r>
                      <a:endParaRPr lang="zh-CN" sz="2000" kern="10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D</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tc>
                  <a:txBody>
                    <a:bodyPr/>
                    <a:lstStyle/>
                    <a:p>
                      <a:pPr algn="ctr">
                        <a:lnSpc>
                          <a:spcPct val="130000"/>
                        </a:lnSpc>
                        <a:spcBef>
                          <a:spcPts val="0"/>
                        </a:spcBef>
                        <a:spcAft>
                          <a:spcPts val="0"/>
                        </a:spcAft>
                      </a:pPr>
                      <a:r>
                        <a:rPr lang="en-US" sz="2000" kern="100" dirty="0">
                          <a:solidFill>
                            <a:srgbClr val="000000"/>
                          </a:solidFill>
                          <a:latin typeface="+mn-lt"/>
                          <a:ea typeface="+mn-ea"/>
                          <a:cs typeface="+mn-ea"/>
                          <a:sym typeface="+mn-lt"/>
                        </a:rPr>
                        <a:t>E</a:t>
                      </a:r>
                      <a:endParaRPr lang="zh-CN" sz="2000" kern="100" dirty="0">
                        <a:latin typeface="+mn-lt"/>
                        <a:ea typeface="+mn-ea"/>
                        <a:cs typeface="+mn-ea"/>
                        <a:sym typeface="+mn-lt"/>
                      </a:endParaRPr>
                    </a:p>
                  </a:txBody>
                  <a:tcPr marL="91429" marR="91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DD5"/>
                    </a:solidFill>
                  </a:tcPr>
                </a:tc>
                <a:extLst>
                  <a:ext uri="{0D108BD9-81ED-4DB2-BD59-A6C34878D82A}">
                    <a16:rowId xmlns:a16="http://schemas.microsoft.com/office/drawing/2014/main" val="10002"/>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808663" y="1592662"/>
            <a:ext cx="10081514" cy="4001073"/>
          </a:xfrm>
          <a:prstGeom prst="rect">
            <a:avLst/>
          </a:prstGeom>
          <a:noFill/>
          <a:ln w="9525">
            <a:noFill/>
            <a:miter lim="800000"/>
            <a:headEnd/>
            <a:tailEnd/>
          </a:ln>
        </p:spPr>
        <p:txBody>
          <a:bodyPr wrap="square" lIns="121899" tIns="60949" rIns="121899" bIns="60949">
            <a:spAutoFit/>
          </a:bodyPr>
          <a:lstStyle/>
          <a:p>
            <a:pPr marL="514350" indent="-514350">
              <a:lnSpc>
                <a:spcPct val="150000"/>
              </a:lnSpc>
              <a:buAutoNum type="arabicPeriod"/>
            </a:pPr>
            <a:r>
              <a:rPr lang="zh-CN" altLang="en-US" sz="2800" b="1" dirty="0" smtClean="0">
                <a:cs typeface="+mn-ea"/>
                <a:sym typeface="+mn-lt"/>
              </a:rPr>
              <a:t>十年课程改革中</a:t>
            </a:r>
            <a:r>
              <a:rPr lang="zh-CN" altLang="en-US" sz="2800" b="1" dirty="0">
                <a:cs typeface="+mn-ea"/>
                <a:sym typeface="+mn-lt"/>
              </a:rPr>
              <a:t>是如何进行体育与健康学习评价的，遇到了什么问题和困难，有什么</a:t>
            </a:r>
            <a:r>
              <a:rPr lang="zh-CN" altLang="en-US" sz="2800" b="1" dirty="0" smtClean="0">
                <a:cs typeface="+mn-ea"/>
                <a:sym typeface="+mn-lt"/>
              </a:rPr>
              <a:t>建议？</a:t>
            </a:r>
            <a:endParaRPr lang="en-US" altLang="zh-CN" sz="2800" b="1" dirty="0" smtClean="0">
              <a:cs typeface="+mn-ea"/>
              <a:sym typeface="+mn-lt"/>
            </a:endParaRPr>
          </a:p>
          <a:p>
            <a:pPr marL="514350" indent="-514350">
              <a:lnSpc>
                <a:spcPct val="150000"/>
              </a:lnSpc>
              <a:buAutoNum type="arabicPeriod"/>
            </a:pPr>
            <a:r>
              <a:rPr lang="zh-CN" altLang="en-US" sz="2800" b="1" dirty="0" smtClean="0">
                <a:cs typeface="+mn-ea"/>
                <a:sym typeface="+mn-lt"/>
              </a:rPr>
              <a:t>在</a:t>
            </a:r>
            <a:r>
              <a:rPr lang="zh-CN" altLang="en-US" sz="2800" b="1" dirty="0">
                <a:cs typeface="+mn-ea"/>
                <a:sym typeface="+mn-lt"/>
              </a:rPr>
              <a:t>学科核心素养下，如何根据学业质量的要求来落实体育与健康学习</a:t>
            </a:r>
            <a:r>
              <a:rPr lang="zh-CN" altLang="en-US" sz="2800" b="1" dirty="0" smtClean="0">
                <a:cs typeface="+mn-ea"/>
                <a:sym typeface="+mn-lt"/>
              </a:rPr>
              <a:t>评价？</a:t>
            </a:r>
            <a:endParaRPr lang="en-US" altLang="zh-CN" sz="2800" b="1" dirty="0">
              <a:cs typeface="+mn-ea"/>
              <a:sym typeface="+mn-lt"/>
            </a:endParaRPr>
          </a:p>
          <a:p>
            <a:pPr marL="514350" indent="-514350">
              <a:lnSpc>
                <a:spcPct val="150000"/>
              </a:lnSpc>
              <a:buAutoNum type="arabicPeriod"/>
            </a:pPr>
            <a:r>
              <a:rPr lang="zh-CN" altLang="en-US" sz="2800" b="1" dirty="0">
                <a:cs typeface="+mn-ea"/>
                <a:sym typeface="+mn-lt"/>
              </a:rPr>
              <a:t>请</a:t>
            </a:r>
            <a:r>
              <a:rPr lang="zh-CN" altLang="en-US" sz="2800" b="1" dirty="0" smtClean="0">
                <a:cs typeface="+mn-ea"/>
                <a:sym typeface="+mn-lt"/>
              </a:rPr>
              <a:t>根据</a:t>
            </a:r>
            <a:r>
              <a:rPr lang="zh-CN" altLang="en-US" sz="2800" b="1" dirty="0">
                <a:cs typeface="+mn-ea"/>
                <a:sym typeface="+mn-lt"/>
              </a:rPr>
              <a:t>此次培训目标，</a:t>
            </a:r>
            <a:r>
              <a:rPr lang="zh-CN" altLang="en-US" sz="2800" b="1" dirty="0" smtClean="0">
                <a:cs typeface="+mn-ea"/>
                <a:sym typeface="+mn-lt"/>
              </a:rPr>
              <a:t>确定应获得哪些素养</a:t>
            </a:r>
            <a:r>
              <a:rPr lang="zh-CN" altLang="en-US" sz="2800" b="1" dirty="0">
                <a:cs typeface="+mn-ea"/>
                <a:sym typeface="+mn-lt"/>
              </a:rPr>
              <a:t>，选取其中一条，</a:t>
            </a:r>
            <a:r>
              <a:rPr lang="zh-CN" altLang="en-US" sz="2800" b="1" dirty="0" smtClean="0">
                <a:cs typeface="+mn-ea"/>
                <a:sym typeface="+mn-lt"/>
              </a:rPr>
              <a:t>制定相应的学业质量水平</a:t>
            </a:r>
            <a:r>
              <a:rPr lang="zh-CN" altLang="en-US" sz="2800" b="1" dirty="0">
                <a:cs typeface="+mn-ea"/>
                <a:sym typeface="+mn-lt"/>
              </a:rPr>
              <a:t>等级。</a:t>
            </a:r>
            <a:endParaRPr lang="en-US" altLang="zh-CN" sz="2800" b="1" dirty="0">
              <a:cs typeface="+mn-ea"/>
              <a:sym typeface="+mn-lt"/>
            </a:endParaRPr>
          </a:p>
        </p:txBody>
      </p:sp>
      <p:sp>
        <p:nvSpPr>
          <p:cNvPr id="3" name="矩形 2"/>
          <p:cNvSpPr/>
          <p:nvPr/>
        </p:nvSpPr>
        <p:spPr>
          <a:xfrm>
            <a:off x="4406996" y="147006"/>
            <a:ext cx="2267124" cy="732508"/>
          </a:xfrm>
          <a:prstGeom prst="rect">
            <a:avLst/>
          </a:prstGeom>
        </p:spPr>
        <p:txBody>
          <a:bodyPr wrap="square">
            <a:spAutoFit/>
          </a:bodyPr>
          <a:lstStyle/>
          <a:p>
            <a:pPr>
              <a:lnSpc>
                <a:spcPct val="130000"/>
              </a:lnSpc>
            </a:pPr>
            <a:r>
              <a:rPr lang="zh-CN" altLang="en-US" sz="3200" b="1" dirty="0" smtClean="0">
                <a:ln>
                  <a:solidFill>
                    <a:schemeClr val="bg1">
                      <a:lumMod val="65000"/>
                    </a:schemeClr>
                  </a:solidFill>
                </a:ln>
                <a:effectLst>
                  <a:outerShdw blurRad="38100" dist="38100" dir="2700000" algn="tl">
                    <a:srgbClr val="000000">
                      <a:alpha val="43137"/>
                    </a:srgbClr>
                  </a:outerShdw>
                </a:effectLst>
                <a:cs typeface="+mn-ea"/>
                <a:sym typeface="+mn-lt"/>
              </a:rPr>
              <a:t>思考与讨论</a:t>
            </a:r>
            <a:endParaRPr lang="en-US" altLang="zh-CN" sz="3200" b="1" dirty="0">
              <a:ln>
                <a:solidFill>
                  <a:schemeClr val="bg1">
                    <a:lumMod val="65000"/>
                  </a:schemeClr>
                </a:solidFill>
              </a:ln>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7807951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WordArt 25"/>
          <p:cNvSpPr>
            <a:spLocks noChangeArrowheads="1" noChangeShapeType="1" noTextEdit="1"/>
          </p:cNvSpPr>
          <p:nvPr/>
        </p:nvSpPr>
        <p:spPr bwMode="auto">
          <a:xfrm>
            <a:off x="3790951" y="2363593"/>
            <a:ext cx="4510616" cy="1354249"/>
          </a:xfrm>
          <a:prstGeom prst="rect">
            <a:avLst/>
          </a:prstGeom>
        </p:spPr>
        <p:txBody>
          <a:bodyPr spcFirstLastPara="1" wrap="none" lIns="121899" tIns="60949" rIns="121899" bIns="60949" fromWordArt="1">
            <a:prstTxWarp prst="textArchUp">
              <a:avLst>
                <a:gd name="adj" fmla="val 10800004"/>
              </a:avLst>
            </a:prstTxWarp>
          </a:bodyPr>
          <a:lstStyle/>
          <a:p>
            <a:pPr algn="ctr">
              <a:lnSpc>
                <a:spcPct val="130000"/>
              </a:lnSpc>
            </a:pPr>
            <a:endParaRPr lang="zh-CN" altLang="en-US" sz="4800" kern="10" dirty="0">
              <a:ln w="9525">
                <a:solidFill>
                  <a:srgbClr val="E1C205"/>
                </a:solidFill>
                <a:round/>
                <a:headEnd/>
                <a:tailEnd/>
              </a:ln>
              <a:solidFill>
                <a:srgbClr val="9E2D1E"/>
              </a:solidFill>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9449" y="3917372"/>
            <a:ext cx="4251187" cy="2706186"/>
          </a:xfrm>
          <a:prstGeom prst="rect">
            <a:avLst/>
          </a:prstGeom>
        </p:spPr>
      </p:pic>
      <p:sp>
        <p:nvSpPr>
          <p:cNvPr id="6" name="文本框 5"/>
          <p:cNvSpPr txBox="1"/>
          <p:nvPr/>
        </p:nvSpPr>
        <p:spPr>
          <a:xfrm>
            <a:off x="4086714" y="2248312"/>
            <a:ext cx="4018571" cy="1806328"/>
          </a:xfrm>
          <a:prstGeom prst="rect">
            <a:avLst/>
          </a:prstGeom>
          <a:noFill/>
        </p:spPr>
        <p:txBody>
          <a:bodyPr wrap="square" rtlCol="0">
            <a:spAutoFit/>
          </a:bodyPr>
          <a:lstStyle/>
          <a:p>
            <a:pPr>
              <a:lnSpc>
                <a:spcPct val="130000"/>
              </a:lnSpc>
            </a:pPr>
            <a:r>
              <a:rPr lang="zh-CN" altLang="en-US" sz="9600" b="1" dirty="0" smtClean="0">
                <a:solidFill>
                  <a:schemeClr val="bg2">
                    <a:lumMod val="25000"/>
                  </a:schemeClr>
                </a:solidFill>
                <a:cs typeface="+mn-ea"/>
                <a:sym typeface="+mn-lt"/>
              </a:rPr>
              <a:t>谢  谢</a:t>
            </a:r>
            <a:r>
              <a:rPr lang="en-US" altLang="zh-CN" sz="9600" b="1" dirty="0" smtClean="0">
                <a:solidFill>
                  <a:schemeClr val="bg2">
                    <a:lumMod val="25000"/>
                  </a:schemeClr>
                </a:solidFill>
                <a:cs typeface="+mn-ea"/>
                <a:sym typeface="+mn-lt"/>
              </a:rPr>
              <a:t>!</a:t>
            </a:r>
            <a:endParaRPr lang="zh-CN" altLang="en-US" sz="9600" b="1" dirty="0">
              <a:solidFill>
                <a:schemeClr val="bg2">
                  <a:lumMod val="25000"/>
                </a:schemeClr>
              </a:solidFill>
              <a:cs typeface="+mn-ea"/>
              <a:sym typeface="+mn-lt"/>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2313" y="4054640"/>
            <a:ext cx="1614055" cy="262671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par>
                          <p:cTn id="10" fill="hold">
                            <p:stCondLst>
                              <p:cond delay="125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1+#ppt_w/2"/>
                                          </p:val>
                                        </p:tav>
                                        <p:tav tm="100000">
                                          <p:val>
                                            <p:strVal val="#ppt_x"/>
                                          </p:val>
                                        </p:tav>
                                      </p:tavLst>
                                    </p:anim>
                                    <p:anim calcmode="lin" valueType="num">
                                      <p:cBhvr additive="base">
                                        <p:cTn id="14" dur="75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 calcmode="lin" valueType="num">
                                      <p:cBhvr>
                                        <p:cTn id="20"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版式">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Times New Roman"/>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6396</TotalTime>
  <Words>12310</Words>
  <Application>Microsoft Office PowerPoint</Application>
  <PresentationFormat>宽屏</PresentationFormat>
  <Paragraphs>1537</Paragraphs>
  <Slides>95</Slides>
  <Notes>12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95</vt:i4>
      </vt:variant>
    </vt:vector>
  </HeadingPairs>
  <TitlesOfParts>
    <vt:vector size="105" baseType="lpstr">
      <vt:lpstr>华文黑体</vt:lpstr>
      <vt:lpstr>Verdana</vt:lpstr>
      <vt:lpstr>宋体</vt:lpstr>
      <vt:lpstr>黑体</vt:lpstr>
      <vt:lpstr>微软雅黑</vt:lpstr>
      <vt:lpstr>Calibri</vt:lpstr>
      <vt:lpstr>Wingdings</vt:lpstr>
      <vt:lpstr>Arial</vt:lpstr>
      <vt:lpstr>Times New Roman</vt:lpstr>
      <vt:lpstr>版式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（二）如何看待学业质量与学科核心素养的关系</vt:lpstr>
      <vt:lpstr>PowerPoint 演示文稿</vt:lpstr>
      <vt:lpstr>（三）体育与健康学业质量的构成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（一）普通高中学业水平考试的性质</vt:lpstr>
      <vt:lpstr>PowerPoint 演示文稿</vt:lpstr>
      <vt:lpstr>（二）高中学业水平考试的成绩评定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PPT0637</dc:title>
  <dc:creator>Windows 用户</dc:creator>
  <cp:lastModifiedBy>汪晓赞</cp:lastModifiedBy>
  <cp:revision>569</cp:revision>
  <dcterms:created xsi:type="dcterms:W3CDTF">2014-12-24T03:19:07Z</dcterms:created>
  <dcterms:modified xsi:type="dcterms:W3CDTF">2018-07-26T19:27:19Z</dcterms:modified>
</cp:coreProperties>
</file>