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sldIdLst>
    <p:sldId id="378" r:id="rId2"/>
    <p:sldId id="357" r:id="rId3"/>
    <p:sldId id="359" r:id="rId4"/>
    <p:sldId id="372" r:id="rId5"/>
    <p:sldId id="373" r:id="rId6"/>
    <p:sldId id="382" r:id="rId7"/>
    <p:sldId id="360" r:id="rId8"/>
    <p:sldId id="895" r:id="rId9"/>
    <p:sldId id="896" r:id="rId10"/>
    <p:sldId id="897" r:id="rId11"/>
    <p:sldId id="893" r:id="rId12"/>
    <p:sldId id="894" r:id="rId13"/>
    <p:sldId id="899" r:id="rId14"/>
    <p:sldId id="339" r:id="rId15"/>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宋体" charset="-122"/>
        <a:cs typeface="+mn-cs"/>
      </a:defRPr>
    </a:lvl1pPr>
    <a:lvl2pPr marL="457200" algn="l" defTabSz="457200" rtl="0" fontAlgn="base">
      <a:spcBef>
        <a:spcPct val="0"/>
      </a:spcBef>
      <a:spcAft>
        <a:spcPct val="0"/>
      </a:spcAft>
      <a:defRPr kern="1200">
        <a:solidFill>
          <a:schemeClr val="tx1"/>
        </a:solidFill>
        <a:latin typeface="Arial" charset="0"/>
        <a:ea typeface="宋体" charset="-122"/>
        <a:cs typeface="+mn-cs"/>
      </a:defRPr>
    </a:lvl2pPr>
    <a:lvl3pPr marL="914400" algn="l" defTabSz="457200" rtl="0" fontAlgn="base">
      <a:spcBef>
        <a:spcPct val="0"/>
      </a:spcBef>
      <a:spcAft>
        <a:spcPct val="0"/>
      </a:spcAft>
      <a:defRPr kern="1200">
        <a:solidFill>
          <a:schemeClr val="tx1"/>
        </a:solidFill>
        <a:latin typeface="Arial" charset="0"/>
        <a:ea typeface="宋体" charset="-122"/>
        <a:cs typeface="+mn-cs"/>
      </a:defRPr>
    </a:lvl3pPr>
    <a:lvl4pPr marL="1371600" algn="l" defTabSz="457200" rtl="0" fontAlgn="base">
      <a:spcBef>
        <a:spcPct val="0"/>
      </a:spcBef>
      <a:spcAft>
        <a:spcPct val="0"/>
      </a:spcAft>
      <a:defRPr kern="1200">
        <a:solidFill>
          <a:schemeClr val="tx1"/>
        </a:solidFill>
        <a:latin typeface="Arial" charset="0"/>
        <a:ea typeface="宋体" charset="-122"/>
        <a:cs typeface="+mn-cs"/>
      </a:defRPr>
    </a:lvl4pPr>
    <a:lvl5pPr marL="1828800" algn="l" defTabSz="457200"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l"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autoAdjust="0"/>
  </p:normalViewPr>
  <p:slideViewPr>
    <p:cSldViewPr snapToGrid="0">
      <p:cViewPr>
        <p:scale>
          <a:sx n="75" d="100"/>
          <a:sy n="75" d="100"/>
        </p:scale>
        <p:origin x="-318" y="-90"/>
      </p:cViewPr>
      <p:guideLst>
        <p:guide orient="horz" pos="2160"/>
        <p:guide pos="3840"/>
      </p:guideLst>
    </p:cSldViewPr>
  </p:slideViewPr>
  <p:outlineViewPr>
    <p:cViewPr>
      <p:scale>
        <a:sx n="33" d="100"/>
        <a:sy n="33" d="100"/>
      </p:scale>
      <p:origin x="0" y="5874"/>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7" name="Date Placeholder 3"/>
          <p:cNvSpPr>
            <a:spLocks noGrp="1"/>
          </p:cNvSpPr>
          <p:nvPr>
            <p:ph type="dt" sz="half" idx="10"/>
          </p:nvPr>
        </p:nvSpPr>
        <p:spPr/>
        <p:txBody>
          <a:bodyPr/>
          <a:lstStyle>
            <a:lvl1pPr>
              <a:defRPr/>
            </a:lvl1pPr>
          </a:lstStyle>
          <a:p>
            <a:pPr>
              <a:defRPr/>
            </a:pPr>
            <a:fld id="{7B4D48BB-EBFE-4427-B3A6-6C20B7525A7E}" type="datetimeFigureOut">
              <a:rPr lang="en-US"/>
              <a:pPr>
                <a:defRPr/>
              </a:pPr>
              <a:t>7/31/2018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AD36DF-2CEC-41ED-83CC-95AC662FB73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92B9AABB-48A5-4813-ADE8-CDBC2C188BA9}" type="datetimeFigureOut">
              <a:rPr lang="en-US"/>
              <a:pPr>
                <a:defRPr/>
              </a:pPr>
              <a:t>7/31/2018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0A6BC3-490E-43F9-A103-39AFB24BE26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Date Placeholder 3"/>
          <p:cNvSpPr>
            <a:spLocks noGrp="1"/>
          </p:cNvSpPr>
          <p:nvPr>
            <p:ph type="dt" sz="half" idx="10"/>
          </p:nvPr>
        </p:nvSpPr>
        <p:spPr/>
        <p:txBody>
          <a:bodyPr/>
          <a:lstStyle>
            <a:lvl1pPr>
              <a:defRPr/>
            </a:lvl1pPr>
          </a:lstStyle>
          <a:p>
            <a:pPr>
              <a:defRPr/>
            </a:pPr>
            <a:fld id="{50C5A6C4-7461-4CE8-B47F-C8CF9BE7EF1D}" type="datetimeFigureOut">
              <a:rPr lang="en-US"/>
              <a:pPr>
                <a:defRPr/>
              </a:pPr>
              <a:t>7/31/2018</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90EA1D9-91BC-47A4-8AA6-1F3F5D5ABF1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6CF89F-2D33-4F15-81AC-C814C04F9C3B}" type="datetimeFigureOut">
              <a:rPr lang="en-US"/>
              <a:pPr>
                <a:defRPr/>
              </a:pPr>
              <a:t>7/31/2018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6E12B45-1837-4DFB-A9B0-22BA6FDC11F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D1F5EB6B-CB18-4F66-848F-38A442D6A56C}" type="datetimeFigureOut">
              <a:rPr lang="en-US"/>
              <a:pPr>
                <a:defRPr/>
              </a:pPr>
              <a:t>7/31/2018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568137-F6A5-40EF-8C88-15F2D269B5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7" name="Date Placeholder 3"/>
          <p:cNvSpPr>
            <a:spLocks noGrp="1"/>
          </p:cNvSpPr>
          <p:nvPr>
            <p:ph type="dt" sz="half" idx="10"/>
          </p:nvPr>
        </p:nvSpPr>
        <p:spPr/>
        <p:txBody>
          <a:bodyPr/>
          <a:lstStyle>
            <a:lvl1pPr>
              <a:defRPr/>
            </a:lvl1pPr>
          </a:lstStyle>
          <a:p>
            <a:pPr>
              <a:defRPr/>
            </a:pPr>
            <a:fld id="{71A10F5C-2132-40EF-A1CC-14E78F35B805}" type="datetimeFigureOut">
              <a:rPr lang="en-US"/>
              <a:pPr>
                <a:defRPr/>
              </a:pPr>
              <a:t>7/31/2018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0F09F8-88B4-4D37-9173-8F7893C527F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FAA0B55E-9F66-4BCE-B628-F629CA23D693}" type="datetimeFigureOut">
              <a:rPr lang="en-US"/>
              <a:pPr>
                <a:defRPr/>
              </a:pPr>
              <a:t>7/31/2018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15662-B85B-4D22-896B-F68D163FA9B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97280" y="2582334"/>
            <a:ext cx="4937760" cy="3378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17920" y="2582334"/>
            <a:ext cx="4937760" cy="3378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DDEF62D2-A02E-4BA8-BA68-D507FAE1DD67}" type="datetimeFigureOut">
              <a:rPr lang="en-US"/>
              <a:pPr>
                <a:defRPr/>
              </a:pPr>
              <a:t>7/31/2018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D02083-4B77-48D5-9232-88A6ADE9F35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6DCE7CCC-B5A0-46B9-AC62-0AFF5C19CC4E}" type="datetimeFigureOut">
              <a:rPr lang="en-US"/>
              <a:pPr>
                <a:defRPr/>
              </a:pPr>
              <a:t>7/31/2018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4741D4-A628-4DF8-A7B8-A0644C57498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A8388020-15CA-4543-82A3-69E0428249CC}" type="datetimeFigureOut">
              <a:rPr lang="en-US"/>
              <a:pPr>
                <a:defRPr/>
              </a:pPr>
              <a:t>7/31/2018</a:t>
            </a:fld>
            <a:endParaRPr lang="en-US" dirty="0"/>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C65BEFCA-5F3B-4E1B-8973-30C0C17F627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5" name="Rectangle 7"/>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Date Placeholder 4"/>
          <p:cNvSpPr>
            <a:spLocks noGrp="1"/>
          </p:cNvSpPr>
          <p:nvPr>
            <p:ph type="dt" sz="half" idx="10"/>
          </p:nvPr>
        </p:nvSpPr>
        <p:spPr>
          <a:xfrm>
            <a:off x="465138" y="6459538"/>
            <a:ext cx="2619375" cy="365125"/>
          </a:xfrm>
        </p:spPr>
        <p:txBody>
          <a:bodyPr/>
          <a:lstStyle>
            <a:lvl1pPr algn="l">
              <a:defRPr/>
            </a:lvl1pPr>
          </a:lstStyle>
          <a:p>
            <a:pPr>
              <a:defRPr/>
            </a:pPr>
            <a:fld id="{B90C8948-0AB0-40FA-A1CA-48C6DEAFC6EE}" type="datetimeFigureOut">
              <a:rPr lang="en-US"/>
              <a:pPr>
                <a:defRPr/>
              </a:pPr>
              <a:t>7/31/2018</a:t>
            </a:fld>
            <a:endParaRPr lang="en-US" dirty="0"/>
          </a:p>
        </p:txBody>
      </p:sp>
      <p:sp>
        <p:nvSpPr>
          <p:cNvPr id="8" name="Footer Placeholder 5"/>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0E9FFE83-8441-4557-AF41-6A0BD33D533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Date Placeholder 4"/>
          <p:cNvSpPr>
            <a:spLocks noGrp="1"/>
          </p:cNvSpPr>
          <p:nvPr>
            <p:ph type="dt" sz="half" idx="10"/>
          </p:nvPr>
        </p:nvSpPr>
        <p:spPr/>
        <p:txBody>
          <a:bodyPr/>
          <a:lstStyle>
            <a:lvl1pPr>
              <a:defRPr/>
            </a:lvl1pPr>
          </a:lstStyle>
          <a:p>
            <a:pPr>
              <a:defRPr/>
            </a:pPr>
            <a:fld id="{0257919A-F71F-4781-AE55-0E872F7DC5F5}" type="datetimeFigureOut">
              <a:rPr lang="en-US"/>
              <a:pPr>
                <a:defRPr/>
              </a:pPr>
              <a:t>7/31/2018</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9853D025-7E28-4392-8906-380CB7E464A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1029" name="Text Placeholder 2"/>
          <p:cNvSpPr>
            <a:spLocks noGrp="1"/>
          </p:cNvSpPr>
          <p:nvPr>
            <p:ph type="body" idx="1"/>
          </p:nvPr>
        </p:nvSpPr>
        <p:spPr bwMode="auto">
          <a:xfrm>
            <a:off x="1096963" y="1846263"/>
            <a:ext cx="100584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fontAlgn="auto">
              <a:spcBef>
                <a:spcPts val="0"/>
              </a:spcBef>
              <a:spcAft>
                <a:spcPts val="0"/>
              </a:spcAft>
              <a:defRPr sz="900">
                <a:solidFill>
                  <a:srgbClr val="FFFFFF"/>
                </a:solidFill>
                <a:latin typeface="+mn-lt"/>
                <a:ea typeface="+mn-ea"/>
              </a:defRPr>
            </a:lvl1pPr>
          </a:lstStyle>
          <a:p>
            <a:pPr>
              <a:defRPr/>
            </a:pPr>
            <a:fld id="{7BCA1DB2-7039-4F5E-A7EC-898200466A56}" type="datetimeFigureOut">
              <a:rPr lang="en-US"/>
              <a:pPr>
                <a:defRPr/>
              </a:pPr>
              <a:t>7/31/2018</a:t>
            </a:fld>
            <a:endParaRPr lang="en-US" dirty="0"/>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fontAlgn="auto">
              <a:spcBef>
                <a:spcPts val="0"/>
              </a:spcBef>
              <a:spcAft>
                <a:spcPts val="0"/>
              </a:spcAft>
              <a:defRPr sz="900" cap="all" baseline="0">
                <a:solidFill>
                  <a:srgbClr val="FFFFFF"/>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fontAlgn="auto">
              <a:spcBef>
                <a:spcPts val="0"/>
              </a:spcBef>
              <a:spcAft>
                <a:spcPts val="0"/>
              </a:spcAft>
              <a:defRPr sz="1050">
                <a:solidFill>
                  <a:srgbClr val="FFFFFF"/>
                </a:solidFill>
                <a:latin typeface="+mn-lt"/>
                <a:ea typeface="+mn-ea"/>
              </a:defRPr>
            </a:lvl1pPr>
          </a:lstStyle>
          <a:p>
            <a:pPr>
              <a:defRPr/>
            </a:pPr>
            <a:fld id="{BD316CF1-8DA2-43CC-92E4-C69AB2C64456}" type="slidenum">
              <a:rPr lang="en-US"/>
              <a:pPr>
                <a:defRPr/>
              </a:pPr>
              <a:t>‹#›</a:t>
            </a:fld>
            <a:endParaRPr lang="en-US" dirty="0"/>
          </a:p>
        </p:txBody>
      </p:sp>
      <p:cxnSp>
        <p:nvCxnSpPr>
          <p:cNvPr id="10" name="Straight Connector 9"/>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8" r:id="rId1"/>
    <p:sldLayoutId id="2147483692" r:id="rId2"/>
    <p:sldLayoutId id="2147483699" r:id="rId3"/>
    <p:sldLayoutId id="2147483693" r:id="rId4"/>
    <p:sldLayoutId id="2147483694" r:id="rId5"/>
    <p:sldLayoutId id="2147483695" r:id="rId6"/>
    <p:sldLayoutId id="2147483700" r:id="rId7"/>
    <p:sldLayoutId id="2147483701" r:id="rId8"/>
    <p:sldLayoutId id="2147483702" r:id="rId9"/>
    <p:sldLayoutId id="2147483696" r:id="rId10"/>
    <p:sldLayoutId id="2147483703" r:id="rId11"/>
    <p:sldLayoutId id="2147483697" r:id="rId12"/>
  </p:sldLayoutIdLst>
  <p:hf sldNum="0"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a:defRPr>
      </a:lvl2pPr>
      <a:lvl3pPr algn="l" rtl="0" eaLnBrk="0" fontAlgn="base" hangingPunct="0">
        <a:lnSpc>
          <a:spcPct val="85000"/>
        </a:lnSpc>
        <a:spcBef>
          <a:spcPct val="0"/>
        </a:spcBef>
        <a:spcAft>
          <a:spcPct val="0"/>
        </a:spcAft>
        <a:defRPr sz="4800">
          <a:solidFill>
            <a:srgbClr val="404040"/>
          </a:solidFill>
          <a:latin typeface="Calibri Light"/>
        </a:defRPr>
      </a:lvl3pPr>
      <a:lvl4pPr algn="l" rtl="0" eaLnBrk="0" fontAlgn="base" hangingPunct="0">
        <a:lnSpc>
          <a:spcPct val="85000"/>
        </a:lnSpc>
        <a:spcBef>
          <a:spcPct val="0"/>
        </a:spcBef>
        <a:spcAft>
          <a:spcPct val="0"/>
        </a:spcAft>
        <a:defRPr sz="4800">
          <a:solidFill>
            <a:srgbClr val="404040"/>
          </a:solidFill>
          <a:latin typeface="Calibri Light"/>
        </a:defRPr>
      </a:lvl4pPr>
      <a:lvl5pPr algn="l" rtl="0" eaLnBrk="0" fontAlgn="base" hangingPunct="0">
        <a:lnSpc>
          <a:spcPct val="85000"/>
        </a:lnSpc>
        <a:spcBef>
          <a:spcPct val="0"/>
        </a:spcBef>
        <a:spcAft>
          <a:spcPct val="0"/>
        </a:spcAft>
        <a:defRPr sz="4800">
          <a:solidFill>
            <a:srgbClr val="404040"/>
          </a:solidFill>
          <a:latin typeface="Calibri Light"/>
        </a:defRPr>
      </a:lvl5pPr>
      <a:lvl6pPr marL="457200" algn="l" rtl="0" fontAlgn="base">
        <a:lnSpc>
          <a:spcPct val="85000"/>
        </a:lnSpc>
        <a:spcBef>
          <a:spcPct val="0"/>
        </a:spcBef>
        <a:spcAft>
          <a:spcPct val="0"/>
        </a:spcAft>
        <a:defRPr sz="4800">
          <a:solidFill>
            <a:srgbClr val="404040"/>
          </a:solidFill>
          <a:latin typeface="Calibri Light"/>
        </a:defRPr>
      </a:lvl6pPr>
      <a:lvl7pPr marL="914400" algn="l" rtl="0" fontAlgn="base">
        <a:lnSpc>
          <a:spcPct val="85000"/>
        </a:lnSpc>
        <a:spcBef>
          <a:spcPct val="0"/>
        </a:spcBef>
        <a:spcAft>
          <a:spcPct val="0"/>
        </a:spcAft>
        <a:defRPr sz="4800">
          <a:solidFill>
            <a:srgbClr val="404040"/>
          </a:solidFill>
          <a:latin typeface="Calibri Light"/>
        </a:defRPr>
      </a:lvl7pPr>
      <a:lvl8pPr marL="1371600" algn="l" rtl="0" fontAlgn="base">
        <a:lnSpc>
          <a:spcPct val="85000"/>
        </a:lnSpc>
        <a:spcBef>
          <a:spcPct val="0"/>
        </a:spcBef>
        <a:spcAft>
          <a:spcPct val="0"/>
        </a:spcAft>
        <a:defRPr sz="4800">
          <a:solidFill>
            <a:srgbClr val="404040"/>
          </a:solidFill>
          <a:latin typeface="Calibri Light"/>
        </a:defRPr>
      </a:lvl8pPr>
      <a:lvl9pPr marL="1828800" algn="l" rtl="0" fontAlgn="base">
        <a:lnSpc>
          <a:spcPct val="85000"/>
        </a:lnSpc>
        <a:spcBef>
          <a:spcPct val="0"/>
        </a:spcBef>
        <a:spcAft>
          <a:spcPct val="0"/>
        </a:spcAft>
        <a:defRPr sz="4800">
          <a:solidFill>
            <a:srgbClr val="404040"/>
          </a:solidFill>
          <a:latin typeface="Calibri Light"/>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sz="28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ctrTitle"/>
          </p:nvPr>
        </p:nvSpPr>
        <p:spPr bwMode="auto"/>
        <p:txBody>
          <a:bodyPr wrap="square" numCol="1" anchorCtr="0" compatLnSpc="1">
            <a:prstTxWarp prst="textNoShape">
              <a:avLst/>
            </a:prstTxWarp>
            <a:normAutofit/>
          </a:bodyPr>
          <a:lstStyle/>
          <a:p>
            <a:pPr eaLnBrk="1" hangingPunct="1">
              <a:lnSpc>
                <a:spcPct val="150000"/>
              </a:lnSpc>
              <a:defRPr/>
            </a:pPr>
            <a:r>
              <a:rPr lang="en-US" altLang="zh-CN" sz="4400" b="1" dirty="0">
                <a:latin typeface="幼圆" pitchFamily="49" charset="-122"/>
                <a:ea typeface="幼圆" pitchFamily="49" charset="-122"/>
                <a:cs typeface="幼圆"/>
              </a:rPr>
              <a:t>——</a:t>
            </a:r>
            <a:r>
              <a:rPr lang="zh-CN" altLang="en-US" sz="4400" b="1" dirty="0">
                <a:latin typeface="楷体" pitchFamily="49" charset="-122"/>
                <a:ea typeface="楷体" pitchFamily="49" charset="-122"/>
                <a:cs typeface="幼圆"/>
              </a:rPr>
              <a:t>对“区域认知”的理解</a:t>
            </a:r>
            <a:endParaRPr lang="en-US" altLang="zh-CN" sz="4400" b="1" dirty="0">
              <a:latin typeface="楷体" pitchFamily="49" charset="-122"/>
              <a:ea typeface="楷体" pitchFamily="49" charset="-122"/>
              <a:cs typeface="幼圆"/>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1007533" y="404813"/>
            <a:ext cx="10363200" cy="1143000"/>
          </a:xfrm>
        </p:spPr>
        <p:txBody>
          <a:bodyPr/>
          <a:lstStyle/>
          <a:p>
            <a:r>
              <a:rPr lang="zh-CN" altLang="en-US" sz="4000" b="1" dirty="0" smtClean="0">
                <a:solidFill>
                  <a:schemeClr val="tx1"/>
                </a:solidFill>
                <a:latin typeface="幼圆" pitchFamily="49" charset="-122"/>
                <a:ea typeface="幼圆" pitchFamily="49" charset="-122"/>
              </a:rPr>
              <a:t>对“</a:t>
            </a:r>
            <a:r>
              <a:rPr lang="zh-CN" altLang="zh-CN" sz="4000" b="1" dirty="0" smtClean="0">
                <a:solidFill>
                  <a:schemeClr val="tx1"/>
                </a:solidFill>
                <a:latin typeface="幼圆" pitchFamily="49" charset="-122"/>
                <a:ea typeface="幼圆" pitchFamily="49" charset="-122"/>
              </a:rPr>
              <a:t>用区域的方式认识</a:t>
            </a:r>
            <a:r>
              <a:rPr lang="zh-CN" altLang="en-US" sz="4000" b="1" dirty="0" smtClean="0">
                <a:solidFill>
                  <a:schemeClr val="tx1"/>
                </a:solidFill>
                <a:latin typeface="幼圆" pitchFamily="49" charset="-122"/>
                <a:ea typeface="幼圆" pitchFamily="49" charset="-122"/>
              </a:rPr>
              <a:t>”的理解</a:t>
            </a:r>
            <a:endParaRPr lang="zh-CN" altLang="en-US" sz="4000" dirty="0" smtClean="0">
              <a:solidFill>
                <a:schemeClr val="tx1"/>
              </a:solidFill>
              <a:latin typeface="幼圆" pitchFamily="49" charset="-122"/>
              <a:ea typeface="幼圆" pitchFamily="49" charset="-122"/>
            </a:endParaRPr>
          </a:p>
        </p:txBody>
      </p:sp>
      <p:sp>
        <p:nvSpPr>
          <p:cNvPr id="19459" name="内容占位符 2"/>
          <p:cNvSpPr>
            <a:spLocks noGrp="1"/>
          </p:cNvSpPr>
          <p:nvPr>
            <p:ph idx="1"/>
          </p:nvPr>
        </p:nvSpPr>
        <p:spPr>
          <a:xfrm>
            <a:off x="914401" y="1905000"/>
            <a:ext cx="10943167" cy="4191000"/>
          </a:xfrm>
        </p:spPr>
        <p:txBody>
          <a:bodyPr/>
          <a:lstStyle/>
          <a:p>
            <a:pPr eaLnBrk="1" hangingPunct="1">
              <a:lnSpc>
                <a:spcPct val="130000"/>
              </a:lnSpc>
              <a:buFont typeface="Wingdings" pitchFamily="2" charset="2"/>
              <a:buChar char="Ø"/>
            </a:pPr>
            <a:r>
              <a:rPr lang="zh-CN" altLang="en-US" sz="2800" b="1" dirty="0" smtClean="0">
                <a:latin typeface="幼圆" pitchFamily="49" charset="-122"/>
                <a:ea typeface="幼圆" pitchFamily="49" charset="-122"/>
              </a:rPr>
              <a:t>将“</a:t>
            </a:r>
            <a:r>
              <a:rPr lang="zh-CN" altLang="zh-CN" sz="2800" b="1" dirty="0" smtClean="0">
                <a:latin typeface="幼圆" pitchFamily="49" charset="-122"/>
                <a:ea typeface="幼圆" pitchFamily="49" charset="-122"/>
              </a:rPr>
              <a:t>区域认知</a:t>
            </a:r>
            <a:r>
              <a:rPr lang="zh-CN" altLang="en-US" sz="2800" b="1" dirty="0" smtClean="0">
                <a:latin typeface="幼圆" pitchFamily="49" charset="-122"/>
                <a:ea typeface="幼圆" pitchFamily="49" charset="-122"/>
              </a:rPr>
              <a:t>”</a:t>
            </a:r>
            <a:r>
              <a:rPr lang="zh-CN" altLang="zh-CN" sz="2800" b="1" dirty="0" smtClean="0">
                <a:latin typeface="幼圆" pitchFamily="49" charset="-122"/>
                <a:ea typeface="幼圆" pitchFamily="49" charset="-122"/>
              </a:rPr>
              <a:t> 理解为认识地球表面复杂多样性的一种策略和视角</a:t>
            </a:r>
            <a:r>
              <a:rPr lang="zh-CN" altLang="en-US" sz="2800" b="1" dirty="0" smtClean="0">
                <a:latin typeface="幼圆" pitchFamily="49" charset="-122"/>
                <a:ea typeface="幼圆" pitchFamily="49" charset="-122"/>
              </a:rPr>
              <a:t>，即：面对极其复杂的地球表面，将其“</a:t>
            </a:r>
            <a:r>
              <a:rPr lang="zh-CN" altLang="zh-CN" sz="2800" b="1" dirty="0" smtClean="0">
                <a:latin typeface="幼圆" pitchFamily="49" charset="-122"/>
                <a:ea typeface="幼圆" pitchFamily="49" charset="-122"/>
              </a:rPr>
              <a:t>分类成可以处理的各个部分”</a:t>
            </a:r>
            <a:r>
              <a:rPr lang="en-US" altLang="zh-CN" sz="2800" b="1" dirty="0" smtClean="0">
                <a:latin typeface="幼圆" pitchFamily="49" charset="-122"/>
                <a:ea typeface="幼圆" pitchFamily="49" charset="-122"/>
              </a:rPr>
              <a:t>——</a:t>
            </a:r>
            <a:r>
              <a:rPr lang="zh-CN" altLang="en-US" sz="2800" b="1" dirty="0" smtClean="0">
                <a:latin typeface="幼圆" pitchFamily="49" charset="-122"/>
                <a:ea typeface="幼圆" pitchFamily="49" charset="-122"/>
              </a:rPr>
              <a:t>组织为区域认识复杂的地表。</a:t>
            </a:r>
            <a:endParaRPr lang="en-US" altLang="zh-CN" sz="2800" b="1" dirty="0" smtClean="0">
              <a:latin typeface="幼圆" pitchFamily="49" charset="-122"/>
              <a:ea typeface="幼圆" pitchFamily="49" charset="-122"/>
            </a:endParaRPr>
          </a:p>
          <a:p>
            <a:pPr eaLnBrk="1" hangingPunct="1">
              <a:lnSpc>
                <a:spcPct val="130000"/>
              </a:lnSpc>
              <a:buFont typeface="Wingdings" pitchFamily="2" charset="2"/>
              <a:buChar char="Ø"/>
            </a:pPr>
            <a:r>
              <a:rPr lang="zh-CN" altLang="en-US" sz="2800" b="1" dirty="0" smtClean="0">
                <a:latin typeface="幼圆" pitchFamily="49" charset="-122"/>
                <a:ea typeface="幼圆" pitchFamily="49" charset="-122"/>
              </a:rPr>
              <a:t>组织区域是为了方便进行空间概括，进而使“地球表面无限的多样性井然有序”。</a:t>
            </a:r>
            <a:endParaRPr lang="en-US" altLang="zh-CN" sz="2800" b="1" dirty="0" smtClean="0">
              <a:latin typeface="幼圆" pitchFamily="49" charset="-122"/>
              <a:ea typeface="幼圆" pitchFamily="49" charset="-122"/>
            </a:endParaRPr>
          </a:p>
          <a:p>
            <a:pPr eaLnBrk="1" hangingPunct="1">
              <a:lnSpc>
                <a:spcPct val="130000"/>
              </a:lnSpc>
              <a:buFont typeface="Wingdings" pitchFamily="2" charset="2"/>
              <a:buChar char="Ø"/>
            </a:pPr>
            <a:r>
              <a:rPr lang="zh-CN" altLang="en-US" sz="2800" b="1" dirty="0" smtClean="0">
                <a:latin typeface="幼圆" pitchFamily="49" charset="-122"/>
                <a:ea typeface="幼圆" pitchFamily="49" charset="-122"/>
              </a:rPr>
              <a:t>对于如何“组织区域” 呢？</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lnSpc>
                <a:spcPct val="150000"/>
              </a:lnSpc>
              <a:defRPr/>
            </a:pPr>
            <a:r>
              <a:rPr lang="zh-CN" altLang="en-US" sz="4000" b="1" dirty="0" smtClean="0">
                <a:latin typeface="幼圆" pitchFamily="49" charset="-122"/>
                <a:ea typeface="幼圆" pitchFamily="49" charset="-122"/>
                <a:cs typeface="幼圆"/>
              </a:rPr>
              <a:t>对于地理教学的指向性要求</a:t>
            </a:r>
            <a:endParaRPr lang="zh-CN" altLang="en-US" sz="4000" b="1" dirty="0">
              <a:latin typeface="幼圆" pitchFamily="49" charset="-122"/>
              <a:ea typeface="幼圆" pitchFamily="49" charset="-122"/>
              <a:cs typeface="幼圆"/>
            </a:endParaRPr>
          </a:p>
        </p:txBody>
      </p:sp>
      <p:sp>
        <p:nvSpPr>
          <p:cNvPr id="5123" name="Rectangle 3"/>
          <p:cNvSpPr>
            <a:spLocks noGrp="1" noChangeArrowheads="1"/>
          </p:cNvSpPr>
          <p:nvPr>
            <p:ph type="body" idx="1"/>
          </p:nvPr>
        </p:nvSpPr>
        <p:spPr>
          <a:xfrm>
            <a:off x="624418" y="1981200"/>
            <a:ext cx="10655300" cy="4114800"/>
          </a:xfrm>
        </p:spPr>
        <p:txBody>
          <a:bodyPr/>
          <a:lstStyle/>
          <a:p>
            <a:pPr eaLnBrk="1" hangingPunct="1">
              <a:lnSpc>
                <a:spcPct val="130000"/>
              </a:lnSpc>
              <a:buFont typeface="Wingdings" pitchFamily="2" charset="2"/>
              <a:buChar char="Ø"/>
            </a:pPr>
            <a:r>
              <a:rPr lang="zh-CN" altLang="en-US" sz="2800" b="1" dirty="0" smtClean="0">
                <a:latin typeface="幼圆" pitchFamily="49" charset="-122"/>
                <a:ea typeface="幼圆" pitchFamily="49" charset="-122"/>
              </a:rPr>
              <a:t>将</a:t>
            </a:r>
            <a:r>
              <a:rPr lang="zh-CN" altLang="zh-CN" sz="2800" b="1" dirty="0" smtClean="0">
                <a:latin typeface="幼圆" pitchFamily="49" charset="-122"/>
                <a:ea typeface="幼圆" pitchFamily="49" charset="-122"/>
              </a:rPr>
              <a:t>“区域认知”</a:t>
            </a:r>
            <a:r>
              <a:rPr lang="zh-CN" altLang="en-US" sz="2800" b="1" dirty="0" smtClean="0">
                <a:latin typeface="幼圆" pitchFamily="49" charset="-122"/>
                <a:ea typeface="幼圆" pitchFamily="49" charset="-122"/>
              </a:rPr>
              <a:t>视为</a:t>
            </a:r>
            <a:r>
              <a:rPr lang="zh-CN" altLang="zh-CN" sz="2800" b="1" dirty="0" smtClean="0">
                <a:latin typeface="幼圆" pitchFamily="49" charset="-122"/>
                <a:ea typeface="幼圆" pitchFamily="49" charset="-122"/>
              </a:rPr>
              <a:t>一</a:t>
            </a:r>
            <a:r>
              <a:rPr lang="zh-CN" altLang="zh-CN" sz="2800" b="1" dirty="0">
                <a:latin typeface="幼圆" pitchFamily="49" charset="-122"/>
                <a:ea typeface="幼圆" pitchFamily="49" charset="-122"/>
              </a:rPr>
              <a:t>种认识地球表面复杂多样性的策略与思维方式。</a:t>
            </a:r>
            <a:endParaRPr lang="en-US" altLang="zh-CN" sz="2800" b="1" dirty="0">
              <a:latin typeface="幼圆" pitchFamily="49" charset="-122"/>
              <a:ea typeface="幼圆" pitchFamily="49" charset="-122"/>
            </a:endParaRPr>
          </a:p>
          <a:p>
            <a:pPr eaLnBrk="1" hangingPunct="1">
              <a:lnSpc>
                <a:spcPct val="130000"/>
              </a:lnSpc>
              <a:buFont typeface="Wingdings" pitchFamily="2" charset="2"/>
              <a:buChar char="Ø"/>
            </a:pPr>
            <a:r>
              <a:rPr lang="en-US" altLang="zh-CN" sz="2800" b="1" dirty="0">
                <a:latin typeface="幼圆" pitchFamily="49" charset="-122"/>
                <a:ea typeface="幼圆" pitchFamily="49" charset="-122"/>
              </a:rPr>
              <a:t> </a:t>
            </a:r>
            <a:r>
              <a:rPr lang="zh-CN" altLang="en-US" sz="2800" b="1" dirty="0" smtClean="0">
                <a:latin typeface="幼圆" pitchFamily="49" charset="-122"/>
                <a:ea typeface="幼圆" pitchFamily="49" charset="-122"/>
              </a:rPr>
              <a:t>教学目标：使学生</a:t>
            </a:r>
            <a:r>
              <a:rPr lang="zh-CN" altLang="zh-CN" sz="2800" b="1" dirty="0" smtClean="0">
                <a:latin typeface="幼圆" pitchFamily="49" charset="-122"/>
                <a:ea typeface="幼圆" pitchFamily="49" charset="-122"/>
              </a:rPr>
              <a:t>懂得</a:t>
            </a:r>
            <a:r>
              <a:rPr lang="zh-CN" altLang="zh-CN" sz="2800" b="1" dirty="0">
                <a:latin typeface="幼圆" pitchFamily="49" charset="-122"/>
                <a:ea typeface="幼圆" pitchFamily="49" charset="-122"/>
              </a:rPr>
              <a:t>划分“区域”是认识、解释、概括空间的需要，借助这种策略，可使地球表面的复杂多样性变得可以理解</a:t>
            </a:r>
            <a:r>
              <a:rPr lang="zh-CN" altLang="en-US" sz="2800" b="1" dirty="0">
                <a:latin typeface="幼圆" pitchFamily="49" charset="-122"/>
                <a:ea typeface="幼圆" pitchFamily="49" charset="-122"/>
              </a:rPr>
              <a:t>。</a:t>
            </a:r>
            <a:endParaRPr lang="zh-CN" altLang="zh-CN" sz="2800" b="1" dirty="0">
              <a:latin typeface="幼圆" pitchFamily="49" charset="-122"/>
              <a:ea typeface="幼圆" pitchFamily="49" charset="-122"/>
            </a:endParaRPr>
          </a:p>
          <a:p>
            <a:pPr eaLnBrk="1" hangingPunct="1">
              <a:lnSpc>
                <a:spcPct val="130000"/>
              </a:lnSpc>
              <a:buFont typeface="Wingdings" pitchFamily="2" charset="2"/>
              <a:buChar char="Ø"/>
            </a:pPr>
            <a:r>
              <a:rPr lang="en-US" altLang="zh-CN" sz="3200" dirty="0"/>
              <a:t> </a:t>
            </a:r>
            <a:r>
              <a:rPr lang="zh-CN" altLang="en-US" sz="2800" b="1" dirty="0" smtClean="0">
                <a:latin typeface="幼圆" pitchFamily="49" charset="-122"/>
                <a:ea typeface="幼圆" pitchFamily="49" charset="-122"/>
              </a:rPr>
              <a:t>教学对策：</a:t>
            </a:r>
            <a:r>
              <a:rPr lang="zh-CN" altLang="zh-CN" sz="2800" b="1" dirty="0" smtClean="0">
                <a:latin typeface="幼圆" pitchFamily="49" charset="-122"/>
                <a:ea typeface="幼圆" pitchFamily="49" charset="-122"/>
              </a:rPr>
              <a:t>培养</a:t>
            </a:r>
            <a:r>
              <a:rPr lang="zh-CN" altLang="zh-CN" sz="2800" b="1" dirty="0">
                <a:latin typeface="幼圆" pitchFamily="49" charset="-122"/>
                <a:ea typeface="幼圆" pitchFamily="49" charset="-122"/>
              </a:rPr>
              <a:t>学生的区域认知，就应当要善于创造情境和机会让学生体会 “划区”是认识地球表面复杂多样性的方法，帮助学生形成将</a:t>
            </a:r>
            <a:r>
              <a:rPr lang="zh-CN" altLang="en-US" sz="2800" b="1" dirty="0">
                <a:latin typeface="幼圆" pitchFamily="49" charset="-122"/>
                <a:ea typeface="幼圆" pitchFamily="49" charset="-122"/>
              </a:rPr>
              <a:t>认识对象</a:t>
            </a:r>
            <a:r>
              <a:rPr lang="zh-CN" altLang="zh-CN" sz="2800" b="1" dirty="0">
                <a:latin typeface="幼圆" pitchFamily="49" charset="-122"/>
                <a:ea typeface="幼圆" pitchFamily="49" charset="-122"/>
              </a:rPr>
              <a:t>置于特定空间加以认识的意识、习惯与思维方式。</a:t>
            </a:r>
            <a:endParaRPr lang="en-US" altLang="zh-CN" sz="2800" b="1" dirty="0">
              <a:latin typeface="幼圆" pitchFamily="49" charset="-122"/>
              <a:ea typeface="幼圆"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b="1" dirty="0" smtClean="0">
                <a:latin typeface="幼圆" pitchFamily="49" charset="-122"/>
                <a:ea typeface="幼圆" pitchFamily="49" charset="-122"/>
                <a:cs typeface="幼圆"/>
              </a:rPr>
              <a:t>案例：体会如何运用“划区”认识的方法</a:t>
            </a:r>
            <a:endParaRPr lang="zh-CN" altLang="en-US" sz="4000" b="1" dirty="0">
              <a:latin typeface="幼圆" pitchFamily="49" charset="-122"/>
              <a:ea typeface="幼圆" pitchFamily="49" charset="-122"/>
              <a:cs typeface="幼圆"/>
            </a:endParaRPr>
          </a:p>
        </p:txBody>
      </p:sp>
      <p:sp>
        <p:nvSpPr>
          <p:cNvPr id="4" name="内容占位符 3"/>
          <p:cNvSpPr>
            <a:spLocks noGrp="1"/>
          </p:cNvSpPr>
          <p:nvPr>
            <p:ph sz="half" idx="1"/>
          </p:nvPr>
        </p:nvSpPr>
        <p:spPr/>
        <p:txBody>
          <a:bodyPr/>
          <a:lstStyle/>
          <a:p>
            <a:pPr>
              <a:lnSpc>
                <a:spcPct val="125000"/>
              </a:lnSpc>
            </a:pPr>
            <a:r>
              <a:rPr lang="zh-CN" altLang="en-US" sz="2800" b="1" dirty="0" smtClean="0">
                <a:latin typeface="幼圆" pitchFamily="49" charset="-122"/>
                <a:ea typeface="幼圆" pitchFamily="49" charset="-122"/>
              </a:rPr>
              <a:t>相关表述：</a:t>
            </a:r>
            <a:endParaRPr lang="en-US" altLang="zh-CN" sz="2800" b="1" dirty="0" smtClean="0">
              <a:latin typeface="幼圆" pitchFamily="49" charset="-122"/>
              <a:ea typeface="幼圆" pitchFamily="49" charset="-122"/>
            </a:endParaRPr>
          </a:p>
          <a:p>
            <a:pPr>
              <a:lnSpc>
                <a:spcPct val="125000"/>
              </a:lnSpc>
            </a:pPr>
            <a:r>
              <a:rPr lang="zh-CN" altLang="en-US" sz="2800" b="1" dirty="0" smtClean="0">
                <a:latin typeface="幼圆" pitchFamily="49" charset="-122"/>
                <a:ea typeface="幼圆" pitchFamily="49" charset="-122"/>
              </a:rPr>
              <a:t>亚洲广大内陆地区为温带大陆性气候，亚洲东部和南部为季风气候，西南部为热带沙漠气候</a:t>
            </a:r>
            <a:r>
              <a:rPr lang="en-US" altLang="zh-CN" sz="2800" b="1" dirty="0" smtClean="0">
                <a:latin typeface="幼圆" pitchFamily="49" charset="-122"/>
                <a:ea typeface="幼圆" pitchFamily="49" charset="-122"/>
              </a:rPr>
              <a:t>… …</a:t>
            </a:r>
          </a:p>
        </p:txBody>
      </p:sp>
      <p:pic>
        <p:nvPicPr>
          <p:cNvPr id="6" name="内容占位符 5">
            <a:extLst>
              <a:ext uri="{FF2B5EF4-FFF2-40B4-BE49-F238E27FC236}">
                <a16:creationId xmlns:a16="http://schemas.microsoft.com/office/drawing/2014/main" xmlns="" id="{ACB58849-A9B7-4B93-B777-2563EAA35EE7}"/>
              </a:ext>
            </a:extLst>
          </p:cNvPr>
          <p:cNvPicPr>
            <a:picLocks noGrp="1" noChangeAspect="1"/>
          </p:cNvPicPr>
          <p:nvPr>
            <p:ph sz="half" idx="2"/>
          </p:nvPr>
        </p:nvPicPr>
        <p:blipFill>
          <a:blip r:embed="rId2" cstate="print"/>
          <a:stretch>
            <a:fillRect/>
          </a:stretch>
        </p:blipFill>
        <p:spPr>
          <a:xfrm>
            <a:off x="6511513" y="1846263"/>
            <a:ext cx="4350575" cy="40227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1007533" y="404813"/>
            <a:ext cx="10363200" cy="1143000"/>
          </a:xfrm>
        </p:spPr>
        <p:txBody>
          <a:bodyPr>
            <a:normAutofit/>
          </a:bodyPr>
          <a:lstStyle/>
          <a:p>
            <a:r>
              <a:rPr lang="zh-CN" altLang="en-US" sz="4400" b="1" dirty="0" smtClean="0">
                <a:latin typeface="幼圆" pitchFamily="49" charset="-122"/>
                <a:ea typeface="幼圆" pitchFamily="49" charset="-122"/>
                <a:cs typeface="幼圆"/>
              </a:rPr>
              <a:t>对</a:t>
            </a:r>
            <a:r>
              <a:rPr lang="zh-CN" altLang="zh-CN" sz="4400" b="1" dirty="0" smtClean="0">
                <a:latin typeface="幼圆" pitchFamily="49" charset="-122"/>
                <a:ea typeface="幼圆" pitchFamily="49" charset="-122"/>
                <a:cs typeface="幼圆"/>
              </a:rPr>
              <a:t>区域</a:t>
            </a:r>
            <a:r>
              <a:rPr lang="zh-CN" altLang="en-US" sz="4400" b="1" dirty="0" smtClean="0">
                <a:latin typeface="幼圆" pitchFamily="49" charset="-122"/>
                <a:ea typeface="幼圆" pitchFamily="49" charset="-122"/>
                <a:cs typeface="幼圆"/>
              </a:rPr>
              <a:t>本身的认识</a:t>
            </a:r>
          </a:p>
        </p:txBody>
      </p:sp>
      <p:sp>
        <p:nvSpPr>
          <p:cNvPr id="20483" name="内容占位符 2"/>
          <p:cNvSpPr>
            <a:spLocks noGrp="1"/>
          </p:cNvSpPr>
          <p:nvPr>
            <p:ph idx="1"/>
          </p:nvPr>
        </p:nvSpPr>
        <p:spPr>
          <a:xfrm>
            <a:off x="914400" y="1921932"/>
            <a:ext cx="10653184" cy="4174067"/>
          </a:xfrm>
        </p:spPr>
        <p:txBody>
          <a:bodyPr/>
          <a:lstStyle/>
          <a:p>
            <a:pPr eaLnBrk="1" hangingPunct="1">
              <a:lnSpc>
                <a:spcPct val="130000"/>
              </a:lnSpc>
              <a:buFont typeface="Wingdings" pitchFamily="2" charset="2"/>
              <a:buChar char="Ø"/>
            </a:pPr>
            <a:r>
              <a:rPr lang="en-US" altLang="zh-CN" sz="2800" b="1" dirty="0" smtClean="0">
                <a:latin typeface="幼圆" pitchFamily="49" charset="-122"/>
                <a:ea typeface="幼圆" pitchFamily="49" charset="-122"/>
              </a:rPr>
              <a:t> </a:t>
            </a:r>
            <a:r>
              <a:rPr lang="zh-CN" altLang="zh-CN" sz="3200" b="1" dirty="0" smtClean="0">
                <a:latin typeface="幼圆" pitchFamily="49" charset="-122"/>
                <a:ea typeface="幼圆" pitchFamily="49" charset="-122"/>
              </a:rPr>
              <a:t>筛选区域的特征，比较和揭示区域差异与地域分异规律，发现区域之间的关联，评价区域开发的条件与方式，探讨区域协作和交流的机制，总结地理事物和现象潜在空间秩序与空间规律</a:t>
            </a:r>
            <a:r>
              <a:rPr lang="zh-CN" altLang="en-US" sz="3200" b="1" dirty="0" smtClean="0">
                <a:latin typeface="幼圆" pitchFamily="49" charset="-122"/>
                <a:ea typeface="幼圆" pitchFamily="49" charset="-122"/>
              </a:rPr>
              <a:t>。</a:t>
            </a:r>
            <a:endParaRPr lang="en-US" altLang="zh-CN" sz="3200" b="1" dirty="0" smtClean="0">
              <a:latin typeface="幼圆" pitchFamily="49" charset="-122"/>
              <a:ea typeface="幼圆" pitchFamily="49" charset="-122"/>
            </a:endParaRPr>
          </a:p>
          <a:p>
            <a:pPr eaLnBrk="1" hangingPunct="1">
              <a:lnSpc>
                <a:spcPct val="130000"/>
              </a:lnSpc>
              <a:buNone/>
            </a:pPr>
            <a:endParaRPr lang="zh-CN" altLang="en-US" sz="2800" b="1" dirty="0" smtClean="0">
              <a:latin typeface="幼圆" pitchFamily="49" charset="-122"/>
              <a:ea typeface="幼圆"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idx="4294967295"/>
          </p:nvPr>
        </p:nvSpPr>
        <p:spPr bwMode="auto"/>
        <p:txBody>
          <a:bodyPr wrap="square" numCol="1" anchorCtr="0" compatLnSpc="1">
            <a:prstTxWarp prst="textNoShape">
              <a:avLst/>
            </a:prstTxWarp>
          </a:bodyPr>
          <a:lstStyle/>
          <a:p>
            <a:pPr eaLnBrk="1" hangingPunct="1">
              <a:lnSpc>
                <a:spcPct val="150000"/>
              </a:lnSpc>
              <a:defRPr/>
            </a:pPr>
            <a:r>
              <a:rPr lang="zh-CN" altLang="en-US" sz="4400" b="1" dirty="0" smtClean="0">
                <a:latin typeface="幼圆" pitchFamily="49" charset="-122"/>
                <a:ea typeface="幼圆" pitchFamily="49" charset="-122"/>
                <a:cs typeface="幼圆"/>
              </a:rPr>
              <a:t>对于地理教学的指向性要求</a:t>
            </a:r>
            <a:endParaRPr lang="en-US" altLang="zh-CN" sz="4400" b="1" dirty="0">
              <a:latin typeface="幼圆" pitchFamily="49" charset="-122"/>
              <a:ea typeface="幼圆" pitchFamily="49" charset="-122"/>
              <a:cs typeface="幼圆"/>
            </a:endParaRPr>
          </a:p>
        </p:txBody>
      </p:sp>
      <p:sp>
        <p:nvSpPr>
          <p:cNvPr id="18434" name="内容占位符 2"/>
          <p:cNvSpPr>
            <a:spLocks noGrp="1"/>
          </p:cNvSpPr>
          <p:nvPr>
            <p:ph sz="half" idx="4294967295"/>
          </p:nvPr>
        </p:nvSpPr>
        <p:spPr>
          <a:xfrm>
            <a:off x="1371600" y="1982788"/>
            <a:ext cx="9663113" cy="4264025"/>
          </a:xfrm>
        </p:spPr>
        <p:txBody>
          <a:bodyPr/>
          <a:lstStyle/>
          <a:p>
            <a:pPr eaLnBrk="1" hangingPunct="1">
              <a:lnSpc>
                <a:spcPct val="130000"/>
              </a:lnSpc>
              <a:buFont typeface="Wingdings" pitchFamily="2" charset="2"/>
              <a:buChar char="Ø"/>
            </a:pPr>
            <a:r>
              <a:rPr lang="zh-CN" altLang="en-US" sz="3200" b="1" dirty="0" smtClean="0">
                <a:latin typeface="幼圆" pitchFamily="49" charset="-122"/>
                <a:ea typeface="幼圆" pitchFamily="49" charset="-122"/>
              </a:rPr>
              <a:t> </a:t>
            </a:r>
            <a:r>
              <a:rPr lang="zh-CN" altLang="zh-CN" sz="2800" b="1" dirty="0" smtClean="0">
                <a:latin typeface="幼圆" pitchFamily="49" charset="-122"/>
                <a:ea typeface="幼圆" pitchFamily="49" charset="-122"/>
              </a:rPr>
              <a:t>“区域认知”</a:t>
            </a:r>
            <a:r>
              <a:rPr lang="zh-CN" altLang="en-US" sz="2800" b="1" dirty="0" smtClean="0">
                <a:latin typeface="幼圆" pitchFamily="49" charset="-122"/>
                <a:ea typeface="幼圆" pitchFamily="49" charset="-122"/>
              </a:rPr>
              <a:t> </a:t>
            </a:r>
            <a:r>
              <a:rPr lang="zh-CN" altLang="zh-CN" sz="2800" b="1" dirty="0" smtClean="0">
                <a:latin typeface="幼圆" pitchFamily="49" charset="-122"/>
                <a:ea typeface="幼圆" pitchFamily="49" charset="-122"/>
              </a:rPr>
              <a:t>是在</a:t>
            </a:r>
            <a:r>
              <a:rPr lang="zh-CN" altLang="zh-CN" sz="2800" b="1" dirty="0">
                <a:latin typeface="幼圆" pitchFamily="49" charset="-122"/>
                <a:ea typeface="幼圆" pitchFamily="49" charset="-122"/>
              </a:rPr>
              <a:t>探寻地理事物和现象潜在空间秩序、规律时表现出的</a:t>
            </a:r>
            <a:r>
              <a:rPr lang="zh-CN" altLang="en-US" sz="2800" b="1" dirty="0">
                <a:latin typeface="幼圆" pitchFamily="49" charset="-122"/>
                <a:ea typeface="幼圆" pitchFamily="49" charset="-122"/>
              </a:rPr>
              <a:t>思维方式与</a:t>
            </a:r>
            <a:r>
              <a:rPr lang="zh-CN" altLang="zh-CN" sz="2800" b="1" dirty="0">
                <a:latin typeface="幼圆" pitchFamily="49" charset="-122"/>
                <a:ea typeface="幼圆" pitchFamily="49" charset="-122"/>
              </a:rPr>
              <a:t>能力。</a:t>
            </a:r>
            <a:endParaRPr lang="en-US" altLang="zh-CN" sz="2800" b="1" dirty="0">
              <a:latin typeface="幼圆" pitchFamily="49" charset="-122"/>
              <a:ea typeface="幼圆" pitchFamily="49" charset="-122"/>
            </a:endParaRPr>
          </a:p>
          <a:p>
            <a:pPr eaLnBrk="1" hangingPunct="1">
              <a:lnSpc>
                <a:spcPct val="130000"/>
              </a:lnSpc>
              <a:buFont typeface="Wingdings" pitchFamily="2" charset="2"/>
              <a:buChar char="Ø"/>
            </a:pPr>
            <a:r>
              <a:rPr lang="en-US" altLang="zh-CN" sz="2800" b="1" dirty="0" smtClean="0">
                <a:latin typeface="幼圆" pitchFamily="49" charset="-122"/>
                <a:ea typeface="幼圆" pitchFamily="49" charset="-122"/>
              </a:rPr>
              <a:t> </a:t>
            </a:r>
            <a:r>
              <a:rPr lang="zh-CN" altLang="zh-CN" sz="2800" b="1" dirty="0" smtClean="0">
                <a:latin typeface="幼圆" pitchFamily="49" charset="-122"/>
                <a:ea typeface="幼圆" pitchFamily="49" charset="-122"/>
              </a:rPr>
              <a:t>培养</a:t>
            </a:r>
            <a:r>
              <a:rPr lang="zh-CN" altLang="zh-CN" sz="2800" b="1" dirty="0">
                <a:latin typeface="幼圆" pitchFamily="49" charset="-122"/>
                <a:ea typeface="幼圆" pitchFamily="49" charset="-122"/>
              </a:rPr>
              <a:t>学生的区域认知，应当要善于创造情境和机会让学生经历解决有关总结区域特征、比较区域差异、发现区域关联，认识区域发展的条件、问题与发展方向等问题的过程，并在这一过程中运用相应的方法与工具</a:t>
            </a:r>
            <a:r>
              <a:rPr lang="zh-CN" altLang="en-US" sz="2800" b="1" dirty="0">
                <a:latin typeface="幼圆" pitchFamily="49" charset="-122"/>
                <a:ea typeface="幼圆" pitchFamily="49" charset="-122"/>
              </a:rPr>
              <a:t>，形成相应的学科思维方式与能力</a:t>
            </a:r>
            <a:r>
              <a:rPr lang="zh-CN" altLang="zh-CN" sz="2800" b="1" dirty="0">
                <a:latin typeface="幼圆" pitchFamily="49" charset="-122"/>
                <a:ea typeface="幼圆" pitchFamily="49" charset="-122"/>
              </a:rPr>
              <a:t>。</a:t>
            </a:r>
            <a:endParaRPr lang="en-US" altLang="zh-CN" sz="2800" b="1" dirty="0">
              <a:latin typeface="幼圆" pitchFamily="49" charset="-122"/>
              <a:ea typeface="幼圆"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lnSpc>
                <a:spcPct val="150000"/>
              </a:lnSpc>
              <a:defRPr/>
            </a:pPr>
            <a:r>
              <a:rPr lang="zh-CN" altLang="en-US" sz="4400" b="1" dirty="0">
                <a:latin typeface="幼圆" pitchFamily="49" charset="-122"/>
                <a:ea typeface="幼圆" pitchFamily="49" charset="-122"/>
                <a:cs typeface="幼圆"/>
              </a:rPr>
              <a:t>地理学的研究对象</a:t>
            </a:r>
            <a:r>
              <a:rPr lang="en-US" altLang="zh-CN" sz="4400" b="1" dirty="0">
                <a:latin typeface="幼圆" pitchFamily="49" charset="-122"/>
                <a:ea typeface="幼圆" pitchFamily="49" charset="-122"/>
                <a:cs typeface="幼圆"/>
              </a:rPr>
              <a:t/>
            </a:r>
            <a:br>
              <a:rPr lang="en-US" altLang="zh-CN" sz="4400" b="1" dirty="0">
                <a:latin typeface="幼圆" pitchFamily="49" charset="-122"/>
                <a:ea typeface="幼圆" pitchFamily="49" charset="-122"/>
                <a:cs typeface="幼圆"/>
              </a:rPr>
            </a:br>
            <a:r>
              <a:rPr lang="en-US" altLang="zh-CN" sz="4400" b="1" dirty="0">
                <a:latin typeface="幼圆" pitchFamily="49" charset="-122"/>
                <a:ea typeface="幼圆" pitchFamily="49" charset="-122"/>
                <a:cs typeface="幼圆"/>
              </a:rPr>
              <a:t>——</a:t>
            </a:r>
            <a:r>
              <a:rPr lang="zh-CN" altLang="en-US" sz="4400" b="1" dirty="0">
                <a:latin typeface="幼圆" pitchFamily="49" charset="-122"/>
                <a:ea typeface="幼圆" pitchFamily="49" charset="-122"/>
                <a:cs typeface="幼圆"/>
              </a:rPr>
              <a:t>地球表层</a:t>
            </a:r>
          </a:p>
        </p:txBody>
      </p:sp>
      <p:sp>
        <p:nvSpPr>
          <p:cNvPr id="5123" name="Rectangle 3"/>
          <p:cNvSpPr>
            <a:spLocks noGrp="1" noChangeArrowheads="1"/>
          </p:cNvSpPr>
          <p:nvPr>
            <p:ph type="body" idx="1"/>
          </p:nvPr>
        </p:nvSpPr>
        <p:spPr>
          <a:xfrm>
            <a:off x="624418" y="1981200"/>
            <a:ext cx="10655300" cy="4114800"/>
          </a:xfrm>
        </p:spPr>
        <p:txBody>
          <a:bodyPr/>
          <a:lstStyle/>
          <a:p>
            <a:pPr eaLnBrk="1" hangingPunct="1">
              <a:lnSpc>
                <a:spcPct val="130000"/>
              </a:lnSpc>
              <a:buFont typeface="Wingdings" pitchFamily="2" charset="2"/>
              <a:buChar char="Ø"/>
            </a:pPr>
            <a:r>
              <a:rPr lang="zh-CN" altLang="en-US" sz="3200" b="1" dirty="0" smtClean="0">
                <a:latin typeface="幼圆" pitchFamily="49" charset="-122"/>
                <a:ea typeface="幼圆" pitchFamily="49" charset="-122"/>
              </a:rPr>
              <a:t>地球表面积</a:t>
            </a:r>
            <a:r>
              <a:rPr lang="zh-CN" altLang="en-US" sz="3200" b="1" dirty="0">
                <a:latin typeface="幼圆" pitchFamily="49" charset="-122"/>
                <a:ea typeface="幼圆" pitchFamily="49" charset="-122"/>
              </a:rPr>
              <a:t>：</a:t>
            </a:r>
            <a:r>
              <a:rPr lang="en-US" altLang="zh-CN" sz="3200" b="1" dirty="0">
                <a:latin typeface="幼圆" pitchFamily="49" charset="-122"/>
                <a:ea typeface="幼圆" pitchFamily="49" charset="-122"/>
              </a:rPr>
              <a:t>5.1</a:t>
            </a:r>
            <a:r>
              <a:rPr lang="zh-CN" altLang="en-US" sz="3200" b="1" dirty="0">
                <a:latin typeface="幼圆" pitchFamily="49" charset="-122"/>
                <a:ea typeface="幼圆" pitchFamily="49" charset="-122"/>
              </a:rPr>
              <a:t>亿平方千米</a:t>
            </a:r>
            <a:endParaRPr lang="en-US" altLang="zh-CN" sz="3200" b="1" dirty="0">
              <a:latin typeface="幼圆" pitchFamily="49" charset="-122"/>
              <a:ea typeface="幼圆" pitchFamily="49" charset="-122"/>
            </a:endParaRPr>
          </a:p>
          <a:p>
            <a:pPr eaLnBrk="1" hangingPunct="1">
              <a:lnSpc>
                <a:spcPct val="130000"/>
              </a:lnSpc>
              <a:buFont typeface="Wingdings" pitchFamily="2" charset="2"/>
              <a:buChar char="Ø"/>
            </a:pPr>
            <a:r>
              <a:rPr lang="zh-CN" altLang="en-US" sz="3200" b="1" dirty="0">
                <a:latin typeface="幼圆" pitchFamily="49" charset="-122"/>
                <a:ea typeface="幼圆" pitchFamily="49" charset="-122"/>
              </a:rPr>
              <a:t>赤道周长：</a:t>
            </a:r>
            <a:r>
              <a:rPr lang="en-US" altLang="zh-CN" sz="3200" b="1" dirty="0">
                <a:latin typeface="幼圆" pitchFamily="49" charset="-122"/>
                <a:ea typeface="幼圆" pitchFamily="49" charset="-122"/>
              </a:rPr>
              <a:t>4</a:t>
            </a:r>
            <a:r>
              <a:rPr lang="zh-CN" altLang="en-US" sz="3200" b="1" dirty="0">
                <a:latin typeface="幼圆" pitchFamily="49" charset="-122"/>
                <a:ea typeface="幼圆" pitchFamily="49" charset="-122"/>
              </a:rPr>
              <a:t>万千米</a:t>
            </a:r>
            <a:endParaRPr lang="en-US" altLang="zh-CN" sz="3200" b="1" dirty="0">
              <a:latin typeface="幼圆" pitchFamily="49" charset="-122"/>
              <a:ea typeface="幼圆" pitchFamily="49" charset="-122"/>
            </a:endParaRPr>
          </a:p>
          <a:p>
            <a:pPr eaLnBrk="1" hangingPunct="1">
              <a:lnSpc>
                <a:spcPct val="130000"/>
              </a:lnSpc>
              <a:buFont typeface="Wingdings" pitchFamily="2" charset="2"/>
              <a:buChar char="Ø"/>
            </a:pPr>
            <a:r>
              <a:rPr lang="zh-CN" altLang="en-US" sz="3200" b="1" dirty="0" smtClean="0">
                <a:latin typeface="幼圆" pitchFamily="49" charset="-122"/>
                <a:ea typeface="幼圆" pitchFamily="49" charset="-122"/>
              </a:rPr>
              <a:t>地球平均</a:t>
            </a:r>
            <a:r>
              <a:rPr lang="zh-CN" altLang="en-US" sz="3200" b="1" dirty="0">
                <a:latin typeface="幼圆" pitchFamily="49" charset="-122"/>
                <a:ea typeface="幼圆" pitchFamily="49" charset="-122"/>
              </a:rPr>
              <a:t>半径：</a:t>
            </a:r>
            <a:r>
              <a:rPr lang="en-US" altLang="zh-CN" sz="3200" b="1" dirty="0">
                <a:latin typeface="幼圆" pitchFamily="49" charset="-122"/>
                <a:ea typeface="幼圆" pitchFamily="49" charset="-122"/>
              </a:rPr>
              <a:t>6371.393</a:t>
            </a:r>
            <a:r>
              <a:rPr lang="zh-CN" altLang="en-US" sz="3200" b="1" dirty="0" smtClean="0">
                <a:latin typeface="幼圆" pitchFamily="49" charset="-122"/>
                <a:ea typeface="幼圆" pitchFamily="49" charset="-122"/>
              </a:rPr>
              <a:t>千米</a:t>
            </a:r>
            <a:endParaRPr lang="en-US" altLang="zh-CN" sz="3200" b="1" dirty="0" smtClean="0">
              <a:latin typeface="幼圆" pitchFamily="49" charset="-122"/>
              <a:ea typeface="幼圆" pitchFamily="49" charset="-122"/>
            </a:endParaRPr>
          </a:p>
          <a:p>
            <a:pPr eaLnBrk="1" hangingPunct="1">
              <a:lnSpc>
                <a:spcPct val="130000"/>
              </a:lnSpc>
              <a:buFont typeface="Wingdings" pitchFamily="2" charset="2"/>
              <a:buChar char="Ø"/>
            </a:pPr>
            <a:r>
              <a:rPr lang="zh-CN" altLang="en-US" sz="3200" b="1" dirty="0" smtClean="0">
                <a:latin typeface="幼圆" pitchFamily="49" charset="-122"/>
                <a:ea typeface="幼圆" pitchFamily="49" charset="-122"/>
              </a:rPr>
              <a:t>地球如此之大如何认识它呢？</a:t>
            </a:r>
            <a:endParaRPr lang="en-US" altLang="zh-CN" sz="3200" b="1" dirty="0" smtClean="0">
              <a:latin typeface="幼圆" pitchFamily="49" charset="-122"/>
              <a:ea typeface="幼圆" pitchFamily="49" charset="-122"/>
            </a:endParaRPr>
          </a:p>
          <a:p>
            <a:pPr eaLnBrk="1" hangingPunct="1">
              <a:lnSpc>
                <a:spcPct val="130000"/>
              </a:lnSpc>
              <a:buFont typeface="Wingdings" pitchFamily="2" charset="2"/>
              <a:buChar char="Ø"/>
            </a:pPr>
            <a:endParaRPr lang="en-US" altLang="zh-CN" sz="3200" b="1" dirty="0">
              <a:latin typeface="幼圆" pitchFamily="49" charset="-122"/>
              <a:ea typeface="幼圆" pitchFamily="49" charset="-122"/>
            </a:endParaRPr>
          </a:p>
        </p:txBody>
      </p:sp>
      <p:pic>
        <p:nvPicPr>
          <p:cNvPr id="1026" name="Picture 2" descr="C:\Users\dell\Desktop\evscreenshot_small.jpg"/>
          <p:cNvPicPr>
            <a:picLocks noChangeAspect="1" noChangeArrowheads="1"/>
          </p:cNvPicPr>
          <p:nvPr/>
        </p:nvPicPr>
        <p:blipFill>
          <a:blip r:embed="rId2" cstate="print"/>
          <a:srcRect/>
          <a:stretch>
            <a:fillRect/>
          </a:stretch>
        </p:blipFill>
        <p:spPr bwMode="auto">
          <a:xfrm>
            <a:off x="6660503" y="923730"/>
            <a:ext cx="4935603" cy="493560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华文隶书" pitchFamily="2" charset="-122"/>
                <a:ea typeface="华文隶书" pitchFamily="2" charset="-122"/>
              </a:rPr>
              <a:t>地理如何认识世界，您的感悟是？</a:t>
            </a:r>
          </a:p>
        </p:txBody>
      </p:sp>
      <p:sp>
        <p:nvSpPr>
          <p:cNvPr id="4" name="文本占位符 3"/>
          <p:cNvSpPr>
            <a:spLocks noGrp="1"/>
          </p:cNvSpPr>
          <p:nvPr>
            <p:ph type="body" sz="half" idx="2"/>
          </p:nvPr>
        </p:nvSpPr>
        <p:spPr/>
        <p:txBody>
          <a:bodyPr/>
          <a:lstStyle/>
          <a:p>
            <a:endParaRPr lang="zh-CN" altLang="en-US" dirty="0"/>
          </a:p>
        </p:txBody>
      </p:sp>
      <p:pic>
        <p:nvPicPr>
          <p:cNvPr id="5" name="Picture 2" descr="C:\Users\dell\Desktop\evscreenshot_small.jpg"/>
          <p:cNvPicPr>
            <a:picLocks noChangeAspect="1" noChangeArrowheads="1"/>
          </p:cNvPicPr>
          <p:nvPr/>
        </p:nvPicPr>
        <p:blipFill>
          <a:blip r:embed="rId2" cstate="print"/>
          <a:srcRect/>
          <a:stretch>
            <a:fillRect/>
          </a:stretch>
        </p:blipFill>
        <p:spPr bwMode="auto">
          <a:xfrm>
            <a:off x="2095334" y="110431"/>
            <a:ext cx="2489428" cy="2489428"/>
          </a:xfrm>
          <a:prstGeom prst="rect">
            <a:avLst/>
          </a:prstGeom>
          <a:noFill/>
        </p:spPr>
      </p:pic>
      <p:pic>
        <p:nvPicPr>
          <p:cNvPr id="6" name="Picture 2" descr="C:\Users\dell\Desktop\1b4c510fd9f9d72a3574d591de2a2834349bbb2e.jpg"/>
          <p:cNvPicPr>
            <a:picLocks noChangeAspect="1" noChangeArrowheads="1"/>
          </p:cNvPicPr>
          <p:nvPr/>
        </p:nvPicPr>
        <p:blipFill>
          <a:blip r:embed="rId3" cstate="print"/>
          <a:srcRect/>
          <a:stretch>
            <a:fillRect/>
          </a:stretch>
        </p:blipFill>
        <p:spPr bwMode="auto">
          <a:xfrm>
            <a:off x="6096000" y="132620"/>
            <a:ext cx="3163076" cy="2247102"/>
          </a:xfrm>
          <a:prstGeom prst="rect">
            <a:avLst/>
          </a:prstGeom>
          <a:noFill/>
        </p:spPr>
      </p:pic>
      <p:pic>
        <p:nvPicPr>
          <p:cNvPr id="12" name="内容占位符 4">
            <a:extLst>
              <a:ext uri="{FF2B5EF4-FFF2-40B4-BE49-F238E27FC236}">
                <a16:creationId xmlns:a16="http://schemas.microsoft.com/office/drawing/2014/main" xmlns="" id="{36834C4F-BAFC-48DE-BAA5-812072438209}"/>
              </a:ext>
            </a:extLst>
          </p:cNvPr>
          <p:cNvPicPr>
            <a:picLocks noChangeAspect="1"/>
          </p:cNvPicPr>
          <p:nvPr/>
        </p:nvPicPr>
        <p:blipFill>
          <a:blip r:embed="rId4" cstate="print"/>
          <a:stretch>
            <a:fillRect/>
          </a:stretch>
        </p:blipFill>
        <p:spPr bwMode="auto">
          <a:xfrm>
            <a:off x="783770" y="2687078"/>
            <a:ext cx="2416629" cy="1795638"/>
          </a:xfrm>
          <a:prstGeom prst="rect">
            <a:avLst/>
          </a:prstGeom>
          <a:blipFill>
            <a:blip r:embed="rId5" cstate="print"/>
            <a:stretch>
              <a:fillRect/>
            </a:stretch>
          </a:blipFill>
          <a:ln w="9525">
            <a:noFill/>
            <a:miter lim="800000"/>
            <a:headEnd/>
            <a:tailEnd/>
          </a:ln>
        </p:spPr>
      </p:pic>
      <p:pic>
        <p:nvPicPr>
          <p:cNvPr id="13" name="内容占位符 8">
            <a:extLst>
              <a:ext uri="{FF2B5EF4-FFF2-40B4-BE49-F238E27FC236}">
                <a16:creationId xmlns:a16="http://schemas.microsoft.com/office/drawing/2014/main" xmlns="" id="{FA0B1EA1-20AE-4540-8002-0F442B12ED85}"/>
              </a:ext>
            </a:extLst>
          </p:cNvPr>
          <p:cNvPicPr>
            <a:picLocks noChangeAspect="1"/>
          </p:cNvPicPr>
          <p:nvPr/>
        </p:nvPicPr>
        <p:blipFill>
          <a:blip r:embed="rId6" cstate="print"/>
          <a:stretch>
            <a:fillRect/>
          </a:stretch>
        </p:blipFill>
        <p:spPr bwMode="auto">
          <a:xfrm>
            <a:off x="4153059" y="2675824"/>
            <a:ext cx="2734913" cy="1930527"/>
          </a:xfrm>
          <a:prstGeom prst="rect">
            <a:avLst/>
          </a:prstGeom>
          <a:blipFill>
            <a:blip r:embed="rId7" cstate="print"/>
            <a:stretch>
              <a:fillRect/>
            </a:stretch>
          </a:blipFill>
          <a:ln w="9525">
            <a:noFill/>
            <a:miter lim="800000"/>
            <a:headEnd/>
            <a:tailEnd/>
          </a:ln>
        </p:spPr>
      </p:pic>
      <p:pic>
        <p:nvPicPr>
          <p:cNvPr id="14" name="内容占位符 4">
            <a:extLst>
              <a:ext uri="{FF2B5EF4-FFF2-40B4-BE49-F238E27FC236}">
                <a16:creationId xmlns:a16="http://schemas.microsoft.com/office/drawing/2014/main" xmlns="" id="{17F99177-7E75-4F87-BB6B-77ECC4F1874B}"/>
              </a:ext>
            </a:extLst>
          </p:cNvPr>
          <p:cNvPicPr>
            <a:picLocks noChangeAspect="1"/>
          </p:cNvPicPr>
          <p:nvPr/>
        </p:nvPicPr>
        <p:blipFill>
          <a:blip r:embed="rId8" cstate="print"/>
          <a:stretch>
            <a:fillRect/>
          </a:stretch>
        </p:blipFill>
        <p:spPr bwMode="auto">
          <a:xfrm>
            <a:off x="8083682" y="2450815"/>
            <a:ext cx="2350787" cy="2380544"/>
          </a:xfrm>
          <a:prstGeom prst="rect">
            <a:avLst/>
          </a:prstGeom>
          <a:blipFill>
            <a:blip r:embed="rId9" cstate="print"/>
            <a:stretch>
              <a:fillRect/>
            </a:stretch>
          </a:blip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5313" y="5046929"/>
            <a:ext cx="10113264" cy="822960"/>
          </a:xfrm>
        </p:spPr>
        <p:txBody>
          <a:bodyPr/>
          <a:lstStyle/>
          <a:p>
            <a:r>
              <a:rPr lang="zh-CN" altLang="en-US" b="1" dirty="0">
                <a:latin typeface="华文隶书" pitchFamily="2" charset="-122"/>
                <a:ea typeface="华文隶书" pitchFamily="2" charset="-122"/>
              </a:rPr>
              <a:t>对此，您的感悟是？</a:t>
            </a:r>
          </a:p>
        </p:txBody>
      </p:sp>
      <p:sp>
        <p:nvSpPr>
          <p:cNvPr id="4" name="文本占位符 3"/>
          <p:cNvSpPr>
            <a:spLocks noGrp="1"/>
          </p:cNvSpPr>
          <p:nvPr>
            <p:ph type="body" sz="half" idx="2"/>
          </p:nvPr>
        </p:nvSpPr>
        <p:spPr/>
        <p:txBody>
          <a:bodyPr/>
          <a:lstStyle/>
          <a:p>
            <a:endParaRPr lang="zh-CN" altLang="en-US" dirty="0"/>
          </a:p>
        </p:txBody>
      </p:sp>
      <p:pic>
        <p:nvPicPr>
          <p:cNvPr id="9" name="Picture 4" descr="QQ截图20150717115806"/>
          <p:cNvPicPr>
            <a:picLocks noChangeAspect="1" noChangeArrowheads="1"/>
          </p:cNvPicPr>
          <p:nvPr/>
        </p:nvPicPr>
        <p:blipFill>
          <a:blip r:embed="rId2" cstate="print"/>
          <a:srcRect/>
          <a:stretch>
            <a:fillRect/>
          </a:stretch>
        </p:blipFill>
        <p:spPr bwMode="auto">
          <a:xfrm>
            <a:off x="475861" y="161795"/>
            <a:ext cx="4848346" cy="2329479"/>
          </a:xfrm>
          <a:prstGeom prst="rect">
            <a:avLst/>
          </a:prstGeom>
          <a:noFill/>
          <a:ln w="9525">
            <a:noFill/>
            <a:miter lim="800000"/>
            <a:headEnd/>
            <a:tailEnd/>
          </a:ln>
        </p:spPr>
      </p:pic>
      <p:pic>
        <p:nvPicPr>
          <p:cNvPr id="10" name="Picture 4" descr="8d62a7da54d9f191b7fd4860"/>
          <p:cNvPicPr>
            <a:picLocks noChangeAspect="1" noChangeArrowheads="1"/>
          </p:cNvPicPr>
          <p:nvPr/>
        </p:nvPicPr>
        <p:blipFill>
          <a:blip r:embed="rId3" cstate="print"/>
          <a:srcRect/>
          <a:stretch>
            <a:fillRect/>
          </a:stretch>
        </p:blipFill>
        <p:spPr bwMode="auto">
          <a:xfrm>
            <a:off x="4460033" y="961052"/>
            <a:ext cx="4976844" cy="2671846"/>
          </a:xfrm>
          <a:prstGeom prst="rect">
            <a:avLst/>
          </a:prstGeom>
          <a:blipFill>
            <a:blip r:embed="rId4" cstate="print"/>
            <a:stretch>
              <a:fillRect/>
            </a:stretch>
          </a:blipFill>
          <a:ln w="9525">
            <a:noFill/>
            <a:miter lim="800000"/>
            <a:headEnd/>
            <a:tailEnd/>
          </a:ln>
        </p:spPr>
      </p:pic>
      <p:pic>
        <p:nvPicPr>
          <p:cNvPr id="11" name="Picture 5" descr="http://d.51240.com/map/dixing/10/nn/nilekexian.jpg"/>
          <p:cNvPicPr>
            <a:picLocks noChangeAspect="1" noChangeArrowheads="1"/>
          </p:cNvPicPr>
          <p:nvPr/>
        </p:nvPicPr>
        <p:blipFill>
          <a:blip r:embed="rId5" cstate="print"/>
          <a:srcRect/>
          <a:stretch>
            <a:fillRect/>
          </a:stretch>
        </p:blipFill>
        <p:spPr bwMode="auto">
          <a:xfrm>
            <a:off x="7804651" y="3237722"/>
            <a:ext cx="4228729" cy="2378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5313" y="5046929"/>
            <a:ext cx="10113264" cy="822960"/>
          </a:xfrm>
        </p:spPr>
        <p:txBody>
          <a:bodyPr/>
          <a:lstStyle/>
          <a:p>
            <a:r>
              <a:rPr lang="zh-CN" altLang="en-US" b="1" dirty="0">
                <a:latin typeface="华文隶书" pitchFamily="2" charset="-122"/>
                <a:ea typeface="华文隶书" pitchFamily="2" charset="-122"/>
              </a:rPr>
              <a:t>对此，您的感悟是？</a:t>
            </a:r>
          </a:p>
        </p:txBody>
      </p:sp>
      <p:sp>
        <p:nvSpPr>
          <p:cNvPr id="4" name="文本占位符 3"/>
          <p:cNvSpPr>
            <a:spLocks noGrp="1"/>
          </p:cNvSpPr>
          <p:nvPr>
            <p:ph type="body" sz="half" idx="2"/>
          </p:nvPr>
        </p:nvSpPr>
        <p:spPr/>
        <p:txBody>
          <a:bodyPr/>
          <a:lstStyle/>
          <a:p>
            <a:endParaRPr lang="zh-CN" altLang="en-US" dirty="0"/>
          </a:p>
        </p:txBody>
      </p:sp>
      <p:pic>
        <p:nvPicPr>
          <p:cNvPr id="7" name="图片 6" descr="C:\Users\dell\AppData\Local\Temp\WeChat Files\69922687741206449.jpg"/>
          <p:cNvPicPr/>
          <p:nvPr/>
        </p:nvPicPr>
        <p:blipFill>
          <a:blip r:embed="rId2" cstate="print"/>
          <a:srcRect l="21190" t="2889" r="8374" b="11491"/>
          <a:stretch>
            <a:fillRect/>
          </a:stretch>
        </p:blipFill>
        <p:spPr bwMode="auto">
          <a:xfrm>
            <a:off x="298580" y="373223"/>
            <a:ext cx="5728996" cy="4040155"/>
          </a:xfrm>
          <a:prstGeom prst="rect">
            <a:avLst/>
          </a:prstGeom>
          <a:noFill/>
          <a:ln w="9525">
            <a:noFill/>
            <a:miter lim="800000"/>
            <a:headEnd/>
            <a:tailEnd/>
          </a:ln>
        </p:spPr>
      </p:pic>
      <p:pic>
        <p:nvPicPr>
          <p:cNvPr id="2050" name="Picture 2" descr="C:\Users\dell\Desktop\7bad4f54802c8f9_size105_w750_h655.jpg"/>
          <p:cNvPicPr>
            <a:picLocks noChangeAspect="1" noChangeArrowheads="1"/>
          </p:cNvPicPr>
          <p:nvPr/>
        </p:nvPicPr>
        <p:blipFill>
          <a:blip r:embed="rId3" cstate="print"/>
          <a:srcRect/>
          <a:stretch>
            <a:fillRect/>
          </a:stretch>
        </p:blipFill>
        <p:spPr bwMode="auto">
          <a:xfrm>
            <a:off x="6820011" y="264125"/>
            <a:ext cx="4460699" cy="38956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5313" y="5046929"/>
            <a:ext cx="10113264" cy="822960"/>
          </a:xfrm>
        </p:spPr>
        <p:txBody>
          <a:bodyPr/>
          <a:lstStyle/>
          <a:p>
            <a:r>
              <a:rPr lang="zh-CN" altLang="en-US" b="1" dirty="0">
                <a:latin typeface="华文隶书" pitchFamily="2" charset="-122"/>
                <a:ea typeface="华文隶书" pitchFamily="2" charset="-122"/>
              </a:rPr>
              <a:t>对此，您的感悟是？</a:t>
            </a:r>
          </a:p>
        </p:txBody>
      </p:sp>
      <p:sp>
        <p:nvSpPr>
          <p:cNvPr id="4" name="文本占位符 3"/>
          <p:cNvSpPr>
            <a:spLocks noGrp="1"/>
          </p:cNvSpPr>
          <p:nvPr>
            <p:ph type="body" sz="half" idx="2"/>
          </p:nvPr>
        </p:nvSpPr>
        <p:spPr/>
        <p:txBody>
          <a:bodyPr/>
          <a:lstStyle/>
          <a:p>
            <a:endParaRPr lang="zh-CN" altLang="en-US" dirty="0"/>
          </a:p>
        </p:txBody>
      </p:sp>
      <p:pic>
        <p:nvPicPr>
          <p:cNvPr id="7" name="Picture 3" descr="msotw9_temp0"/>
          <p:cNvPicPr>
            <a:picLocks noChangeAspect="1" noChangeArrowheads="1"/>
          </p:cNvPicPr>
          <p:nvPr/>
        </p:nvPicPr>
        <p:blipFill>
          <a:blip r:embed="rId2" cstate="print"/>
          <a:srcRect/>
          <a:stretch>
            <a:fillRect/>
          </a:stretch>
        </p:blipFill>
        <p:spPr bwMode="auto">
          <a:xfrm>
            <a:off x="283316" y="447868"/>
            <a:ext cx="6061499" cy="2974975"/>
          </a:xfrm>
          <a:prstGeom prst="rect">
            <a:avLst/>
          </a:prstGeom>
          <a:noFill/>
          <a:ln w="9525">
            <a:noFill/>
            <a:miter lim="800000"/>
            <a:headEnd/>
            <a:tailEnd/>
          </a:ln>
        </p:spPr>
      </p:pic>
      <p:pic>
        <p:nvPicPr>
          <p:cNvPr id="5128" name="Picture 8" descr="C:\Users\dell\Desktop\2014082509513954510177.jpg"/>
          <p:cNvPicPr>
            <a:picLocks noChangeAspect="1" noChangeArrowheads="1"/>
          </p:cNvPicPr>
          <p:nvPr/>
        </p:nvPicPr>
        <p:blipFill>
          <a:blip r:embed="rId3" cstate="print"/>
          <a:srcRect/>
          <a:stretch>
            <a:fillRect/>
          </a:stretch>
        </p:blipFill>
        <p:spPr bwMode="auto">
          <a:xfrm>
            <a:off x="6215160" y="1810139"/>
            <a:ext cx="5028910" cy="236083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ACB58849-A9B7-4B93-B777-2563EAA35EE7}"/>
              </a:ext>
            </a:extLst>
          </p:cNvPr>
          <p:cNvPicPr>
            <a:picLocks noChangeAspect="1"/>
          </p:cNvPicPr>
          <p:nvPr/>
        </p:nvPicPr>
        <p:blipFill>
          <a:blip r:embed="rId2" cstate="print"/>
          <a:stretch>
            <a:fillRect/>
          </a:stretch>
        </p:blipFill>
        <p:spPr>
          <a:xfrm>
            <a:off x="681134" y="1820105"/>
            <a:ext cx="3369011" cy="3115130"/>
          </a:xfrm>
          <a:prstGeom prst="rect">
            <a:avLst/>
          </a:prstGeom>
        </p:spPr>
      </p:pic>
      <p:sp>
        <p:nvSpPr>
          <p:cNvPr id="6" name="矩形 5">
            <a:extLst>
              <a:ext uri="{FF2B5EF4-FFF2-40B4-BE49-F238E27FC236}">
                <a16:creationId xmlns:a16="http://schemas.microsoft.com/office/drawing/2014/main" xmlns="" id="{E8533101-4629-4B2E-8471-E3EAD0142ECF}"/>
              </a:ext>
            </a:extLst>
          </p:cNvPr>
          <p:cNvSpPr/>
          <p:nvPr/>
        </p:nvSpPr>
        <p:spPr>
          <a:xfrm>
            <a:off x="1200727" y="842926"/>
            <a:ext cx="6096000" cy="707886"/>
          </a:xfrm>
          <a:prstGeom prst="rect">
            <a:avLst/>
          </a:prstGeom>
        </p:spPr>
        <p:txBody>
          <a:bodyPr>
            <a:spAutoFit/>
          </a:bodyPr>
          <a:lstStyle/>
          <a:p>
            <a:r>
              <a:rPr lang="zh-CN" altLang="en-US" sz="4000" b="1" dirty="0">
                <a:latin typeface="幼圆" pitchFamily="49" charset="-122"/>
                <a:ea typeface="幼圆" pitchFamily="49" charset="-122"/>
              </a:rPr>
              <a:t>怎样认识复杂的地球表层？</a:t>
            </a:r>
            <a:endParaRPr lang="zh-CN" altLang="en-US" sz="4000" dirty="0"/>
          </a:p>
        </p:txBody>
      </p:sp>
      <p:sp>
        <p:nvSpPr>
          <p:cNvPr id="9" name="矩形 8">
            <a:extLst>
              <a:ext uri="{FF2B5EF4-FFF2-40B4-BE49-F238E27FC236}">
                <a16:creationId xmlns:a16="http://schemas.microsoft.com/office/drawing/2014/main" xmlns="" id="{D4FFD336-FDD5-4366-9228-2226DC46C70E}"/>
              </a:ext>
            </a:extLst>
          </p:cNvPr>
          <p:cNvSpPr/>
          <p:nvPr/>
        </p:nvSpPr>
        <p:spPr>
          <a:xfrm>
            <a:off x="2045854" y="5379523"/>
            <a:ext cx="6096000" cy="646331"/>
          </a:xfrm>
          <a:prstGeom prst="rect">
            <a:avLst/>
          </a:prstGeom>
        </p:spPr>
        <p:txBody>
          <a:bodyPr>
            <a:spAutoFit/>
          </a:bodyPr>
          <a:lstStyle/>
          <a:p>
            <a:r>
              <a:rPr lang="zh-CN" altLang="en-US" sz="3600" b="1" dirty="0">
                <a:latin typeface="幼圆" pitchFamily="49" charset="-122"/>
                <a:ea typeface="幼圆" pitchFamily="49" charset="-122"/>
              </a:rPr>
              <a:t>对此您又有怎样的感悟？</a:t>
            </a:r>
            <a:endParaRPr lang="zh-CN" altLang="en-US" sz="3600" dirty="0"/>
          </a:p>
        </p:txBody>
      </p:sp>
      <p:pic>
        <p:nvPicPr>
          <p:cNvPr id="7" name="Picture 2" descr="C:\Users\dell\Desktop\timg.jpg"/>
          <p:cNvPicPr>
            <a:picLocks noChangeAspect="1" noChangeArrowheads="1"/>
          </p:cNvPicPr>
          <p:nvPr/>
        </p:nvPicPr>
        <p:blipFill>
          <a:blip r:embed="rId3" cstate="print"/>
          <a:srcRect/>
          <a:stretch>
            <a:fillRect/>
          </a:stretch>
        </p:blipFill>
        <p:spPr bwMode="auto">
          <a:xfrm>
            <a:off x="8138885" y="1765883"/>
            <a:ext cx="3910013" cy="2932113"/>
          </a:xfrm>
          <a:prstGeom prst="rect">
            <a:avLst/>
          </a:prstGeom>
          <a:noFill/>
          <a:ln w="9525">
            <a:noFill/>
            <a:miter lim="800000"/>
            <a:headEnd/>
            <a:tailEnd/>
          </a:ln>
        </p:spPr>
      </p:pic>
      <p:pic>
        <p:nvPicPr>
          <p:cNvPr id="7170" name="Picture 2" descr="C:\Users\dell\Desktop\u=1102531762,555285871&amp;fm=27&amp;gp=0.jpg"/>
          <p:cNvPicPr>
            <a:picLocks noChangeAspect="1" noChangeArrowheads="1"/>
          </p:cNvPicPr>
          <p:nvPr/>
        </p:nvPicPr>
        <p:blipFill>
          <a:blip r:embed="rId4" cstate="print"/>
          <a:srcRect/>
          <a:stretch>
            <a:fillRect/>
          </a:stretch>
        </p:blipFill>
        <p:spPr bwMode="auto">
          <a:xfrm>
            <a:off x="4209661" y="1785645"/>
            <a:ext cx="3810000" cy="2857500"/>
          </a:xfrm>
          <a:prstGeom prst="rect">
            <a:avLst/>
          </a:prstGeom>
          <a:noFill/>
        </p:spPr>
      </p:pic>
    </p:spTree>
    <p:extLst>
      <p:ext uri="{BB962C8B-B14F-4D97-AF65-F5344CB8AC3E}">
        <p14:creationId xmlns:p14="http://schemas.microsoft.com/office/powerpoint/2010/main" xmlns="" val="3871407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idx="4294967295"/>
          </p:nvPr>
        </p:nvSpPr>
        <p:spPr bwMode="auto"/>
        <p:txBody>
          <a:bodyPr wrap="square" numCol="1" anchorCtr="0" compatLnSpc="1">
            <a:prstTxWarp prst="textNoShape">
              <a:avLst/>
            </a:prstTxWarp>
            <a:normAutofit/>
          </a:bodyPr>
          <a:lstStyle/>
          <a:p>
            <a:pPr eaLnBrk="1" hangingPunct="1">
              <a:lnSpc>
                <a:spcPct val="150000"/>
              </a:lnSpc>
              <a:defRPr/>
            </a:pPr>
            <a:r>
              <a:rPr lang="zh-CN" altLang="en-US" sz="4400" b="1" dirty="0">
                <a:latin typeface="幼圆" pitchFamily="49" charset="-122"/>
                <a:ea typeface="幼圆" pitchFamily="49" charset="-122"/>
                <a:cs typeface="幼圆"/>
              </a:rPr>
              <a:t>我们应该重点加以理解的论述</a:t>
            </a:r>
            <a:endParaRPr lang="en-US" altLang="zh-CN" sz="4400" b="1" dirty="0">
              <a:latin typeface="幼圆" pitchFamily="49" charset="-122"/>
              <a:ea typeface="幼圆" pitchFamily="49" charset="-122"/>
              <a:cs typeface="幼圆"/>
            </a:endParaRPr>
          </a:p>
        </p:txBody>
      </p:sp>
      <p:sp>
        <p:nvSpPr>
          <p:cNvPr id="18434" name="内容占位符 2"/>
          <p:cNvSpPr>
            <a:spLocks noGrp="1"/>
          </p:cNvSpPr>
          <p:nvPr>
            <p:ph sz="half" idx="4294967295"/>
          </p:nvPr>
        </p:nvSpPr>
        <p:spPr>
          <a:xfrm>
            <a:off x="1371600" y="1982788"/>
            <a:ext cx="9663113" cy="4264025"/>
          </a:xfrm>
        </p:spPr>
        <p:txBody>
          <a:bodyPr/>
          <a:lstStyle/>
          <a:p>
            <a:pPr eaLnBrk="1" hangingPunct="1">
              <a:lnSpc>
                <a:spcPct val="130000"/>
              </a:lnSpc>
              <a:buFont typeface="Wingdings" pitchFamily="2" charset="2"/>
              <a:buChar char="Ø"/>
            </a:pPr>
            <a:r>
              <a:rPr lang="zh-CN" altLang="en-US" sz="3200" b="1" dirty="0" smtClean="0">
                <a:latin typeface="幼圆" pitchFamily="49" charset="-122"/>
                <a:ea typeface="幼圆" pitchFamily="49" charset="-122"/>
              </a:rPr>
              <a:t>将地球表面复杂的现实情况分类成可以处理的各个部分</a:t>
            </a:r>
            <a:r>
              <a:rPr lang="en-US" altLang="zh-CN" sz="3200" b="1" dirty="0" smtClean="0">
                <a:solidFill>
                  <a:srgbClr val="FF0000"/>
                </a:solidFill>
                <a:latin typeface="幼圆" pitchFamily="49" charset="-122"/>
                <a:ea typeface="幼圆" pitchFamily="49" charset="-122"/>
              </a:rPr>
              <a:t>——</a:t>
            </a:r>
            <a:r>
              <a:rPr lang="zh-CN" altLang="en-US" sz="3200" b="1" dirty="0" smtClean="0">
                <a:solidFill>
                  <a:srgbClr val="FF0000"/>
                </a:solidFill>
                <a:latin typeface="幼圆" pitchFamily="49" charset="-122"/>
                <a:ea typeface="幼圆" pitchFamily="49" charset="-122"/>
              </a:rPr>
              <a:t>为什么要划分区域</a:t>
            </a:r>
            <a:endParaRPr lang="en-US" altLang="zh-CN" sz="3200" b="1" dirty="0" smtClean="0">
              <a:solidFill>
                <a:srgbClr val="FF0000"/>
              </a:solidFill>
              <a:latin typeface="幼圆" pitchFamily="49" charset="-122"/>
              <a:ea typeface="幼圆" pitchFamily="49" charset="-122"/>
            </a:endParaRPr>
          </a:p>
          <a:p>
            <a:pPr eaLnBrk="1" hangingPunct="1">
              <a:lnSpc>
                <a:spcPct val="130000"/>
              </a:lnSpc>
              <a:buFont typeface="Wingdings" pitchFamily="2" charset="2"/>
              <a:buChar char="Ø"/>
            </a:pPr>
            <a:r>
              <a:rPr lang="zh-CN" altLang="en-US" sz="3200" b="1" dirty="0" smtClean="0">
                <a:latin typeface="幼圆" pitchFamily="49" charset="-122"/>
                <a:ea typeface="幼圆" pitchFamily="49" charset="-122"/>
              </a:rPr>
              <a:t>区域就是地球上显示了重要元素的内部一致性与周围地域的外部差异的地方</a:t>
            </a:r>
            <a:r>
              <a:rPr lang="en-US" altLang="zh-CN" sz="3200" b="1" dirty="0" smtClean="0">
                <a:solidFill>
                  <a:srgbClr val="FF0000"/>
                </a:solidFill>
                <a:latin typeface="幼圆" pitchFamily="49" charset="-122"/>
                <a:ea typeface="幼圆" pitchFamily="49" charset="-122"/>
              </a:rPr>
              <a:t>——</a:t>
            </a:r>
            <a:r>
              <a:rPr lang="zh-CN" altLang="en-US" sz="3200" b="1" dirty="0" smtClean="0">
                <a:solidFill>
                  <a:srgbClr val="FF0000"/>
                </a:solidFill>
                <a:latin typeface="幼圆" pitchFamily="49" charset="-122"/>
                <a:ea typeface="幼圆" pitchFamily="49" charset="-122"/>
              </a:rPr>
              <a:t>什么是区域</a:t>
            </a:r>
            <a:endParaRPr lang="en-US" altLang="zh-CN" sz="3200" b="1" dirty="0" smtClean="0">
              <a:solidFill>
                <a:srgbClr val="FF0000"/>
              </a:solidFill>
              <a:latin typeface="幼圆" pitchFamily="49" charset="-122"/>
              <a:ea typeface="幼圆" pitchFamily="49" charset="-122"/>
            </a:endParaRPr>
          </a:p>
          <a:p>
            <a:pPr eaLnBrk="1" hangingPunct="1">
              <a:lnSpc>
                <a:spcPct val="130000"/>
              </a:lnSpc>
              <a:buFont typeface="Wingdings" pitchFamily="2" charset="2"/>
              <a:buChar char="Ø"/>
            </a:pPr>
            <a:r>
              <a:rPr lang="zh-CN" altLang="en-US" sz="3200" b="1" dirty="0" smtClean="0">
                <a:latin typeface="幼圆" pitchFamily="49" charset="-122"/>
                <a:ea typeface="幼圆" pitchFamily="49" charset="-122"/>
              </a:rPr>
              <a:t>区域</a:t>
            </a:r>
            <a:r>
              <a:rPr lang="zh-CN" altLang="en-US" sz="3200" b="1" dirty="0">
                <a:latin typeface="幼圆" pitchFamily="49" charset="-122"/>
                <a:ea typeface="幼圆" pitchFamily="49" charset="-122"/>
              </a:rPr>
              <a:t>方便对空间的概括，旨在使地球表面无限的多样性井然有序</a:t>
            </a:r>
            <a:r>
              <a:rPr lang="en-US" altLang="zh-CN" sz="3200" b="1" dirty="0">
                <a:solidFill>
                  <a:srgbClr val="FF0000"/>
                </a:solidFill>
                <a:latin typeface="幼圆" pitchFamily="49" charset="-122"/>
                <a:ea typeface="幼圆" pitchFamily="49" charset="-122"/>
              </a:rPr>
              <a:t>——</a:t>
            </a:r>
            <a:r>
              <a:rPr lang="zh-CN" altLang="en-US" sz="3200" b="1" dirty="0">
                <a:solidFill>
                  <a:srgbClr val="FF0000"/>
                </a:solidFill>
                <a:latin typeface="幼圆" pitchFamily="49" charset="-122"/>
                <a:ea typeface="幼圆" pitchFamily="49" charset="-122"/>
              </a:rPr>
              <a:t>划分区域加以认识的目的与价值</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normAutofit/>
          </a:bodyPr>
          <a:lstStyle/>
          <a:p>
            <a:r>
              <a:rPr lang="zh-CN" altLang="en-US" sz="4000" b="1" dirty="0" smtClean="0">
                <a:solidFill>
                  <a:schemeClr val="tx1"/>
                </a:solidFill>
                <a:latin typeface="幼圆" pitchFamily="49" charset="-122"/>
                <a:ea typeface="幼圆" pitchFamily="49" charset="-122"/>
              </a:rPr>
              <a:t>对区域认知的理解</a:t>
            </a:r>
          </a:p>
        </p:txBody>
      </p:sp>
      <p:sp>
        <p:nvSpPr>
          <p:cNvPr id="18435" name="内容占位符 2"/>
          <p:cNvSpPr>
            <a:spLocks noGrp="1"/>
          </p:cNvSpPr>
          <p:nvPr>
            <p:ph idx="1"/>
          </p:nvPr>
        </p:nvSpPr>
        <p:spPr/>
        <p:txBody>
          <a:bodyPr/>
          <a:lstStyle/>
          <a:p>
            <a:pPr>
              <a:lnSpc>
                <a:spcPct val="125000"/>
              </a:lnSpc>
            </a:pPr>
            <a:r>
              <a:rPr lang="zh-CN" altLang="zh-CN" sz="3600" b="1" dirty="0" smtClean="0">
                <a:solidFill>
                  <a:schemeClr val="tx1"/>
                </a:solidFill>
                <a:latin typeface="幼圆" pitchFamily="49" charset="-122"/>
                <a:ea typeface="幼圆" pitchFamily="49" charset="-122"/>
              </a:rPr>
              <a:t>“区域认知”，应包含“用区域的方式认识”和“对区域本身的认识”两个方面的涵义。</a:t>
            </a:r>
            <a:endParaRPr lang="en-US" altLang="zh-CN" sz="3600" b="1" dirty="0" smtClean="0">
              <a:solidFill>
                <a:schemeClr val="tx1"/>
              </a:solidFill>
              <a:latin typeface="幼圆" pitchFamily="49" charset="-122"/>
              <a:ea typeface="幼圆" pitchFamily="49" charset="-122"/>
            </a:endParaRPr>
          </a:p>
          <a:p>
            <a:endParaRPr lang="zh-CN" altLang="en-US" dirty="0" smtClean="0">
              <a:solidFill>
                <a:schemeClr val="tx1"/>
              </a:solidFill>
              <a:latin typeface="幼圆" pitchFamily="49" charset="-122"/>
              <a:ea typeface="幼圆"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7981</TotalTime>
  <Words>550</Words>
  <Application>Microsoft Office PowerPoint</Application>
  <PresentationFormat>自定义</PresentationFormat>
  <Paragraphs>34</Paragraphs>
  <Slides>14</Slides>
  <Notes>0</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回顾</vt:lpstr>
      <vt:lpstr>——对“区域认知”的理解</vt:lpstr>
      <vt:lpstr>地理学的研究对象 ——地球表层</vt:lpstr>
      <vt:lpstr>地理如何认识世界，您的感悟是？</vt:lpstr>
      <vt:lpstr>对此，您的感悟是？</vt:lpstr>
      <vt:lpstr>对此，您的感悟是？</vt:lpstr>
      <vt:lpstr>对此，您的感悟是？</vt:lpstr>
      <vt:lpstr>幻灯片 7</vt:lpstr>
      <vt:lpstr>我们应该重点加以理解的论述</vt:lpstr>
      <vt:lpstr>对区域认知的理解</vt:lpstr>
      <vt:lpstr>对“用区域的方式认识”的理解</vt:lpstr>
      <vt:lpstr>对于地理教学的指向性要求</vt:lpstr>
      <vt:lpstr>案例：体会如何运用“划区”认识的方法</vt:lpstr>
      <vt:lpstr>对区域本身的认识</vt:lpstr>
      <vt:lpstr>对于地理教学的指向性要求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thinkpad</dc:creator>
  <cp:lastModifiedBy>admin</cp:lastModifiedBy>
  <cp:revision>380</cp:revision>
  <dcterms:created xsi:type="dcterms:W3CDTF">2015-11-30T23:10:38Z</dcterms:created>
  <dcterms:modified xsi:type="dcterms:W3CDTF">2018-07-31T08:55:13Z</dcterms:modified>
</cp:coreProperties>
</file>